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256" r:id="rId2"/>
    <p:sldId id="257" r:id="rId3"/>
    <p:sldId id="626" r:id="rId4"/>
    <p:sldId id="627" r:id="rId5"/>
    <p:sldId id="331" r:id="rId6"/>
    <p:sldId id="329" r:id="rId7"/>
    <p:sldId id="497" r:id="rId8"/>
    <p:sldId id="365" r:id="rId9"/>
    <p:sldId id="496" r:id="rId10"/>
    <p:sldId id="343" r:id="rId11"/>
    <p:sldId id="335" r:id="rId12"/>
    <p:sldId id="512" r:id="rId13"/>
    <p:sldId id="515" r:id="rId14"/>
    <p:sldId id="516" r:id="rId15"/>
    <p:sldId id="517" r:id="rId16"/>
    <p:sldId id="518" r:id="rId17"/>
    <p:sldId id="519" r:id="rId18"/>
    <p:sldId id="520" r:id="rId19"/>
    <p:sldId id="529" r:id="rId20"/>
    <p:sldId id="521" r:id="rId21"/>
    <p:sldId id="531" r:id="rId22"/>
    <p:sldId id="522" r:id="rId23"/>
    <p:sldId id="533" r:id="rId24"/>
    <p:sldId id="532" r:id="rId25"/>
    <p:sldId id="534" r:id="rId26"/>
    <p:sldId id="523" r:id="rId27"/>
    <p:sldId id="536" r:id="rId28"/>
    <p:sldId id="538" r:id="rId29"/>
    <p:sldId id="549" r:id="rId30"/>
    <p:sldId id="539" r:id="rId31"/>
    <p:sldId id="550" r:id="rId32"/>
    <p:sldId id="540" r:id="rId33"/>
    <p:sldId id="544" r:id="rId34"/>
    <p:sldId id="541" r:id="rId35"/>
    <p:sldId id="551" r:id="rId36"/>
    <p:sldId id="542" r:id="rId37"/>
    <p:sldId id="552" r:id="rId38"/>
    <p:sldId id="543" r:id="rId39"/>
    <p:sldId id="537" r:id="rId40"/>
    <p:sldId id="545" r:id="rId41"/>
    <p:sldId id="553" r:id="rId42"/>
    <p:sldId id="524" r:id="rId43"/>
    <p:sldId id="554" r:id="rId44"/>
    <p:sldId id="525" r:id="rId45"/>
    <p:sldId id="555" r:id="rId46"/>
    <p:sldId id="546" r:id="rId47"/>
    <p:sldId id="547" r:id="rId48"/>
    <p:sldId id="548" r:id="rId49"/>
    <p:sldId id="526"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57" d="100"/>
          <a:sy n="57" d="100"/>
        </p:scale>
        <p:origin x="78"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403C04-211B-4082-82A3-55442F7A473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94318067-2509-492D-99E7-B62F287D2246}">
      <dgm:prSet/>
      <dgm:spPr/>
      <dgm:t>
        <a:bodyPr/>
        <a:lstStyle/>
        <a:p>
          <a:r>
            <a:rPr lang="en-GB"/>
            <a:t>What will your starting point be (theory or phenomena)?</a:t>
          </a:r>
          <a:endParaRPr lang="en-US"/>
        </a:p>
      </dgm:t>
    </dgm:pt>
    <dgm:pt modelId="{2B72151B-7225-466A-8F43-1BC2ABB92345}" type="parTrans" cxnId="{21EF61CA-93D3-4024-85F6-3263D396840F}">
      <dgm:prSet/>
      <dgm:spPr/>
      <dgm:t>
        <a:bodyPr/>
        <a:lstStyle/>
        <a:p>
          <a:endParaRPr lang="en-US"/>
        </a:p>
      </dgm:t>
    </dgm:pt>
    <dgm:pt modelId="{901678F4-2F85-4230-8DC3-64572E099A33}" type="sibTrans" cxnId="{21EF61CA-93D3-4024-85F6-3263D396840F}">
      <dgm:prSet/>
      <dgm:spPr/>
      <dgm:t>
        <a:bodyPr/>
        <a:lstStyle/>
        <a:p>
          <a:endParaRPr lang="en-US"/>
        </a:p>
      </dgm:t>
    </dgm:pt>
    <dgm:pt modelId="{56E46837-BED3-4C26-A6AF-E431362A024B}">
      <dgm:prSet/>
      <dgm:spPr/>
      <dgm:t>
        <a:bodyPr/>
        <a:lstStyle/>
        <a:p>
          <a:r>
            <a:rPr lang="en-GB"/>
            <a:t>What research objects/phenomena will you focus on? </a:t>
          </a:r>
          <a:endParaRPr lang="en-US"/>
        </a:p>
      </dgm:t>
    </dgm:pt>
    <dgm:pt modelId="{660886EC-D167-4E36-8098-EB9DE39E854E}" type="parTrans" cxnId="{01C6799E-C2F7-449F-A76B-11FC188E153D}">
      <dgm:prSet/>
      <dgm:spPr/>
      <dgm:t>
        <a:bodyPr/>
        <a:lstStyle/>
        <a:p>
          <a:endParaRPr lang="en-US"/>
        </a:p>
      </dgm:t>
    </dgm:pt>
    <dgm:pt modelId="{1765CD01-F290-4D7E-B9D9-91E206B6BEBF}" type="sibTrans" cxnId="{01C6799E-C2F7-449F-A76B-11FC188E153D}">
      <dgm:prSet/>
      <dgm:spPr/>
      <dgm:t>
        <a:bodyPr/>
        <a:lstStyle/>
        <a:p>
          <a:endParaRPr lang="en-US"/>
        </a:p>
      </dgm:t>
    </dgm:pt>
    <dgm:pt modelId="{CCBF23EF-EEED-45B0-9624-FEB56D604D26}">
      <dgm:prSet/>
      <dgm:spPr/>
      <dgm:t>
        <a:bodyPr/>
        <a:lstStyle/>
        <a:p>
          <a:r>
            <a:rPr lang="en-GB"/>
            <a:t>What theories will you choose?</a:t>
          </a:r>
          <a:endParaRPr lang="en-US"/>
        </a:p>
      </dgm:t>
    </dgm:pt>
    <dgm:pt modelId="{A4CCF7ED-A0C2-433D-A9DD-A2768C2375AB}" type="parTrans" cxnId="{B6C5525A-C3F6-435E-8944-9DFBC4BCF6A6}">
      <dgm:prSet/>
      <dgm:spPr/>
      <dgm:t>
        <a:bodyPr/>
        <a:lstStyle/>
        <a:p>
          <a:endParaRPr lang="en-US"/>
        </a:p>
      </dgm:t>
    </dgm:pt>
    <dgm:pt modelId="{58BA0046-7057-4EA2-AA9A-34AD68DAEA6B}" type="sibTrans" cxnId="{B6C5525A-C3F6-435E-8944-9DFBC4BCF6A6}">
      <dgm:prSet/>
      <dgm:spPr/>
      <dgm:t>
        <a:bodyPr/>
        <a:lstStyle/>
        <a:p>
          <a:endParaRPr lang="en-US"/>
        </a:p>
      </dgm:t>
    </dgm:pt>
    <dgm:pt modelId="{31D52581-2DE7-49A1-A3BC-7F3B72286C18}">
      <dgm:prSet/>
      <dgm:spPr/>
      <dgm:t>
        <a:bodyPr/>
        <a:lstStyle/>
        <a:p>
          <a:r>
            <a:rPr lang="en-GB"/>
            <a:t>What data will you collect and how? How will you analyse it?</a:t>
          </a:r>
          <a:endParaRPr lang="en-US"/>
        </a:p>
      </dgm:t>
    </dgm:pt>
    <dgm:pt modelId="{6616F5D0-5F46-46DC-B64C-8E25B41BA9EC}" type="parTrans" cxnId="{DAD0AF81-6A81-440B-A4BA-3038B37FF9B4}">
      <dgm:prSet/>
      <dgm:spPr/>
      <dgm:t>
        <a:bodyPr/>
        <a:lstStyle/>
        <a:p>
          <a:endParaRPr lang="en-US"/>
        </a:p>
      </dgm:t>
    </dgm:pt>
    <dgm:pt modelId="{B316C7A4-6785-42CA-B9A0-4A1ACF1D4166}" type="sibTrans" cxnId="{DAD0AF81-6A81-440B-A4BA-3038B37FF9B4}">
      <dgm:prSet/>
      <dgm:spPr/>
      <dgm:t>
        <a:bodyPr/>
        <a:lstStyle/>
        <a:p>
          <a:endParaRPr lang="en-US"/>
        </a:p>
      </dgm:t>
    </dgm:pt>
    <dgm:pt modelId="{CA5391D5-BB8D-4AC3-BF93-A26F8B3CB099}">
      <dgm:prSet/>
      <dgm:spPr/>
      <dgm:t>
        <a:bodyPr/>
        <a:lstStyle/>
        <a:p>
          <a:r>
            <a:rPr lang="en-GB"/>
            <a:t>How will you communicate your findings?</a:t>
          </a:r>
          <a:endParaRPr lang="en-US"/>
        </a:p>
      </dgm:t>
    </dgm:pt>
    <dgm:pt modelId="{CA597170-F3E3-4E6A-920A-D26988861A97}" type="parTrans" cxnId="{26FFA9D0-6C97-483F-A9E8-4C64D87D892C}">
      <dgm:prSet/>
      <dgm:spPr/>
      <dgm:t>
        <a:bodyPr/>
        <a:lstStyle/>
        <a:p>
          <a:endParaRPr lang="en-US"/>
        </a:p>
      </dgm:t>
    </dgm:pt>
    <dgm:pt modelId="{3E163AB0-A0EE-4BB6-B1D9-E79FFD5A781A}" type="sibTrans" cxnId="{26FFA9D0-6C97-483F-A9E8-4C64D87D892C}">
      <dgm:prSet/>
      <dgm:spPr/>
      <dgm:t>
        <a:bodyPr/>
        <a:lstStyle/>
        <a:p>
          <a:endParaRPr lang="en-US"/>
        </a:p>
      </dgm:t>
    </dgm:pt>
    <dgm:pt modelId="{041D8FFE-31DF-4FC1-9BBB-08CF5CA6FE32}">
      <dgm:prSet/>
      <dgm:spPr/>
      <dgm:t>
        <a:bodyPr/>
        <a:lstStyle/>
        <a:p>
          <a:r>
            <a:rPr lang="en-GB"/>
            <a:t>How personally involved will you become in your research?</a:t>
          </a:r>
          <a:endParaRPr lang="en-US"/>
        </a:p>
      </dgm:t>
    </dgm:pt>
    <dgm:pt modelId="{EA75FD10-29E2-4919-A6F3-91352520297B}" type="parTrans" cxnId="{8FDF6B6F-38BA-455D-8905-743DF1840D46}">
      <dgm:prSet/>
      <dgm:spPr/>
      <dgm:t>
        <a:bodyPr/>
        <a:lstStyle/>
        <a:p>
          <a:endParaRPr lang="en-US"/>
        </a:p>
      </dgm:t>
    </dgm:pt>
    <dgm:pt modelId="{60954D8E-0E27-4B20-8F9B-AD5F911A5C54}" type="sibTrans" cxnId="{8FDF6B6F-38BA-455D-8905-743DF1840D46}">
      <dgm:prSet/>
      <dgm:spPr/>
      <dgm:t>
        <a:bodyPr/>
        <a:lstStyle/>
        <a:p>
          <a:endParaRPr lang="en-US"/>
        </a:p>
      </dgm:t>
    </dgm:pt>
    <dgm:pt modelId="{140FF15A-F4FA-4214-BA58-9D68F1030C57}">
      <dgm:prSet/>
      <dgm:spPr/>
      <dgm:t>
        <a:bodyPr/>
        <a:lstStyle/>
        <a:p>
          <a:r>
            <a:rPr lang="en-GB"/>
            <a:t>What limitations will your research have?</a:t>
          </a:r>
          <a:endParaRPr lang="en-US"/>
        </a:p>
      </dgm:t>
    </dgm:pt>
    <dgm:pt modelId="{BAA921CB-55C5-4EAA-8EED-7D97D23F157A}" type="parTrans" cxnId="{90D76BED-9254-49F2-B22F-7BF8AE85F045}">
      <dgm:prSet/>
      <dgm:spPr/>
      <dgm:t>
        <a:bodyPr/>
        <a:lstStyle/>
        <a:p>
          <a:endParaRPr lang="en-US"/>
        </a:p>
      </dgm:t>
    </dgm:pt>
    <dgm:pt modelId="{37B97594-6FB9-44F8-A488-E11B933CD9C4}" type="sibTrans" cxnId="{90D76BED-9254-49F2-B22F-7BF8AE85F045}">
      <dgm:prSet/>
      <dgm:spPr/>
      <dgm:t>
        <a:bodyPr/>
        <a:lstStyle/>
        <a:p>
          <a:endParaRPr lang="en-US"/>
        </a:p>
      </dgm:t>
    </dgm:pt>
    <dgm:pt modelId="{C1D30891-D264-48B8-8001-12846A122862}">
      <dgm:prSet/>
      <dgm:spPr/>
      <dgm:t>
        <a:bodyPr/>
        <a:lstStyle/>
        <a:p>
          <a:r>
            <a:rPr lang="en-GB" b="1"/>
            <a:t>Will it all fit together in the end?</a:t>
          </a:r>
          <a:endParaRPr lang="en-US"/>
        </a:p>
      </dgm:t>
    </dgm:pt>
    <dgm:pt modelId="{D989DBAD-274A-4C47-9E51-D5CD9EB2EEAB}" type="parTrans" cxnId="{3FAE84DC-51F5-40D0-BC89-E438FFB6270D}">
      <dgm:prSet/>
      <dgm:spPr/>
      <dgm:t>
        <a:bodyPr/>
        <a:lstStyle/>
        <a:p>
          <a:endParaRPr lang="en-US"/>
        </a:p>
      </dgm:t>
    </dgm:pt>
    <dgm:pt modelId="{C2951C47-2941-4C7E-AD39-F96F3979FA25}" type="sibTrans" cxnId="{3FAE84DC-51F5-40D0-BC89-E438FFB6270D}">
      <dgm:prSet/>
      <dgm:spPr/>
      <dgm:t>
        <a:bodyPr/>
        <a:lstStyle/>
        <a:p>
          <a:endParaRPr lang="en-US"/>
        </a:p>
      </dgm:t>
    </dgm:pt>
    <dgm:pt modelId="{6E7D0D82-55EB-4244-9D95-49BC3887649E}" type="pres">
      <dgm:prSet presAssocID="{73403C04-211B-4082-82A3-55442F7A4731}" presName="Name0" presStyleCnt="0">
        <dgm:presLayoutVars>
          <dgm:dir/>
          <dgm:resizeHandles val="exact"/>
        </dgm:presLayoutVars>
      </dgm:prSet>
      <dgm:spPr/>
    </dgm:pt>
    <dgm:pt modelId="{25987E20-3F82-064A-9442-1F44F8AF83AD}" type="pres">
      <dgm:prSet presAssocID="{94318067-2509-492D-99E7-B62F287D2246}" presName="node" presStyleLbl="node1" presStyleIdx="0" presStyleCnt="8">
        <dgm:presLayoutVars>
          <dgm:bulletEnabled val="1"/>
        </dgm:presLayoutVars>
      </dgm:prSet>
      <dgm:spPr/>
    </dgm:pt>
    <dgm:pt modelId="{1A14EF1F-82D5-A540-9DBF-0FE9A67D7F33}" type="pres">
      <dgm:prSet presAssocID="{901678F4-2F85-4230-8DC3-64572E099A33}" presName="sibTrans" presStyleLbl="sibTrans1D1" presStyleIdx="0" presStyleCnt="7"/>
      <dgm:spPr/>
    </dgm:pt>
    <dgm:pt modelId="{BE722E22-024C-C042-92A9-E5DAA99E14AB}" type="pres">
      <dgm:prSet presAssocID="{901678F4-2F85-4230-8DC3-64572E099A33}" presName="connectorText" presStyleLbl="sibTrans1D1" presStyleIdx="0" presStyleCnt="7"/>
      <dgm:spPr/>
    </dgm:pt>
    <dgm:pt modelId="{D4ECC844-EA64-9D48-82E1-000D8B9DDB59}" type="pres">
      <dgm:prSet presAssocID="{56E46837-BED3-4C26-A6AF-E431362A024B}" presName="node" presStyleLbl="node1" presStyleIdx="1" presStyleCnt="8">
        <dgm:presLayoutVars>
          <dgm:bulletEnabled val="1"/>
        </dgm:presLayoutVars>
      </dgm:prSet>
      <dgm:spPr/>
    </dgm:pt>
    <dgm:pt modelId="{9D39E5FB-4975-2345-9C28-8160F5BC088C}" type="pres">
      <dgm:prSet presAssocID="{1765CD01-F290-4D7E-B9D9-91E206B6BEBF}" presName="sibTrans" presStyleLbl="sibTrans1D1" presStyleIdx="1" presStyleCnt="7"/>
      <dgm:spPr/>
    </dgm:pt>
    <dgm:pt modelId="{D8726FCB-AB72-5549-B386-BA154EF9DAAC}" type="pres">
      <dgm:prSet presAssocID="{1765CD01-F290-4D7E-B9D9-91E206B6BEBF}" presName="connectorText" presStyleLbl="sibTrans1D1" presStyleIdx="1" presStyleCnt="7"/>
      <dgm:spPr/>
    </dgm:pt>
    <dgm:pt modelId="{B5362B2B-40CA-0040-B802-863107951C9C}" type="pres">
      <dgm:prSet presAssocID="{CCBF23EF-EEED-45B0-9624-FEB56D604D26}" presName="node" presStyleLbl="node1" presStyleIdx="2" presStyleCnt="8">
        <dgm:presLayoutVars>
          <dgm:bulletEnabled val="1"/>
        </dgm:presLayoutVars>
      </dgm:prSet>
      <dgm:spPr/>
    </dgm:pt>
    <dgm:pt modelId="{B8861984-5109-4241-8089-5A6AEE507545}" type="pres">
      <dgm:prSet presAssocID="{58BA0046-7057-4EA2-AA9A-34AD68DAEA6B}" presName="sibTrans" presStyleLbl="sibTrans1D1" presStyleIdx="2" presStyleCnt="7"/>
      <dgm:spPr/>
    </dgm:pt>
    <dgm:pt modelId="{827D2459-CCD9-AD4C-81B5-2146C6081FAB}" type="pres">
      <dgm:prSet presAssocID="{58BA0046-7057-4EA2-AA9A-34AD68DAEA6B}" presName="connectorText" presStyleLbl="sibTrans1D1" presStyleIdx="2" presStyleCnt="7"/>
      <dgm:spPr/>
    </dgm:pt>
    <dgm:pt modelId="{9758B033-862C-FD4E-9CE5-8C902FDAC577}" type="pres">
      <dgm:prSet presAssocID="{31D52581-2DE7-49A1-A3BC-7F3B72286C18}" presName="node" presStyleLbl="node1" presStyleIdx="3" presStyleCnt="8">
        <dgm:presLayoutVars>
          <dgm:bulletEnabled val="1"/>
        </dgm:presLayoutVars>
      </dgm:prSet>
      <dgm:spPr/>
    </dgm:pt>
    <dgm:pt modelId="{09705BC1-4073-2C45-A9E9-D8247859C81A}" type="pres">
      <dgm:prSet presAssocID="{B316C7A4-6785-42CA-B9A0-4A1ACF1D4166}" presName="sibTrans" presStyleLbl="sibTrans1D1" presStyleIdx="3" presStyleCnt="7"/>
      <dgm:spPr/>
    </dgm:pt>
    <dgm:pt modelId="{45A65294-3405-574A-90AE-B1A9C97500E9}" type="pres">
      <dgm:prSet presAssocID="{B316C7A4-6785-42CA-B9A0-4A1ACF1D4166}" presName="connectorText" presStyleLbl="sibTrans1D1" presStyleIdx="3" presStyleCnt="7"/>
      <dgm:spPr/>
    </dgm:pt>
    <dgm:pt modelId="{0368C4C8-9622-454E-83CE-BCF76676D790}" type="pres">
      <dgm:prSet presAssocID="{CA5391D5-BB8D-4AC3-BF93-A26F8B3CB099}" presName="node" presStyleLbl="node1" presStyleIdx="4" presStyleCnt="8">
        <dgm:presLayoutVars>
          <dgm:bulletEnabled val="1"/>
        </dgm:presLayoutVars>
      </dgm:prSet>
      <dgm:spPr/>
    </dgm:pt>
    <dgm:pt modelId="{6F13CF0F-9E10-9445-A2E1-7A515454ECAF}" type="pres">
      <dgm:prSet presAssocID="{3E163AB0-A0EE-4BB6-B1D9-E79FFD5A781A}" presName="sibTrans" presStyleLbl="sibTrans1D1" presStyleIdx="4" presStyleCnt="7"/>
      <dgm:spPr/>
    </dgm:pt>
    <dgm:pt modelId="{2F796D79-3AB6-C242-8F5D-02E4CD55E82F}" type="pres">
      <dgm:prSet presAssocID="{3E163AB0-A0EE-4BB6-B1D9-E79FFD5A781A}" presName="connectorText" presStyleLbl="sibTrans1D1" presStyleIdx="4" presStyleCnt="7"/>
      <dgm:spPr/>
    </dgm:pt>
    <dgm:pt modelId="{078B08DE-1B11-F746-91C5-CACE031216DE}" type="pres">
      <dgm:prSet presAssocID="{041D8FFE-31DF-4FC1-9BBB-08CF5CA6FE32}" presName="node" presStyleLbl="node1" presStyleIdx="5" presStyleCnt="8">
        <dgm:presLayoutVars>
          <dgm:bulletEnabled val="1"/>
        </dgm:presLayoutVars>
      </dgm:prSet>
      <dgm:spPr/>
    </dgm:pt>
    <dgm:pt modelId="{DF69C16A-3246-6040-A4BC-2A52B39B1AD8}" type="pres">
      <dgm:prSet presAssocID="{60954D8E-0E27-4B20-8F9B-AD5F911A5C54}" presName="sibTrans" presStyleLbl="sibTrans1D1" presStyleIdx="5" presStyleCnt="7"/>
      <dgm:spPr/>
    </dgm:pt>
    <dgm:pt modelId="{9BB667D1-BB1B-9F43-9C1A-D0C43DEAF761}" type="pres">
      <dgm:prSet presAssocID="{60954D8E-0E27-4B20-8F9B-AD5F911A5C54}" presName="connectorText" presStyleLbl="sibTrans1D1" presStyleIdx="5" presStyleCnt="7"/>
      <dgm:spPr/>
    </dgm:pt>
    <dgm:pt modelId="{008FC74E-ED66-2D4E-B4F4-06A07E6BE76F}" type="pres">
      <dgm:prSet presAssocID="{140FF15A-F4FA-4214-BA58-9D68F1030C57}" presName="node" presStyleLbl="node1" presStyleIdx="6" presStyleCnt="8">
        <dgm:presLayoutVars>
          <dgm:bulletEnabled val="1"/>
        </dgm:presLayoutVars>
      </dgm:prSet>
      <dgm:spPr/>
    </dgm:pt>
    <dgm:pt modelId="{2B95B3A4-33D2-7D45-A392-D021ACD54C2B}" type="pres">
      <dgm:prSet presAssocID="{37B97594-6FB9-44F8-A488-E11B933CD9C4}" presName="sibTrans" presStyleLbl="sibTrans1D1" presStyleIdx="6" presStyleCnt="7"/>
      <dgm:spPr/>
    </dgm:pt>
    <dgm:pt modelId="{4BEF77F4-F7CA-5D42-B15A-27DDF5A91001}" type="pres">
      <dgm:prSet presAssocID="{37B97594-6FB9-44F8-A488-E11B933CD9C4}" presName="connectorText" presStyleLbl="sibTrans1D1" presStyleIdx="6" presStyleCnt="7"/>
      <dgm:spPr/>
    </dgm:pt>
    <dgm:pt modelId="{EE199FD0-F59E-3040-AC49-B49C6CBDB7DD}" type="pres">
      <dgm:prSet presAssocID="{C1D30891-D264-48B8-8001-12846A122862}" presName="node" presStyleLbl="node1" presStyleIdx="7" presStyleCnt="8">
        <dgm:presLayoutVars>
          <dgm:bulletEnabled val="1"/>
        </dgm:presLayoutVars>
      </dgm:prSet>
      <dgm:spPr/>
    </dgm:pt>
  </dgm:ptLst>
  <dgm:cxnLst>
    <dgm:cxn modelId="{A2F37C0F-3630-3947-9733-DDA120B22C22}" type="presOf" srcId="{56E46837-BED3-4C26-A6AF-E431362A024B}" destId="{D4ECC844-EA64-9D48-82E1-000D8B9DDB59}" srcOrd="0" destOrd="0" presId="urn:microsoft.com/office/officeart/2016/7/layout/RepeatingBendingProcessNew"/>
    <dgm:cxn modelId="{92C1021E-0707-6B4A-9C66-26FF09F8E2C5}" type="presOf" srcId="{94318067-2509-492D-99E7-B62F287D2246}" destId="{25987E20-3F82-064A-9442-1F44F8AF83AD}" srcOrd="0" destOrd="0" presId="urn:microsoft.com/office/officeart/2016/7/layout/RepeatingBendingProcessNew"/>
    <dgm:cxn modelId="{DD634831-37FF-504E-97E5-1300E1270C22}" type="presOf" srcId="{58BA0046-7057-4EA2-AA9A-34AD68DAEA6B}" destId="{827D2459-CCD9-AD4C-81B5-2146C6081FAB}" srcOrd="1" destOrd="0" presId="urn:microsoft.com/office/officeart/2016/7/layout/RepeatingBendingProcessNew"/>
    <dgm:cxn modelId="{98D3DF5D-BBF3-AF44-A363-DF9A627E36A6}" type="presOf" srcId="{3E163AB0-A0EE-4BB6-B1D9-E79FFD5A781A}" destId="{2F796D79-3AB6-C242-8F5D-02E4CD55E82F}" srcOrd="1" destOrd="0" presId="urn:microsoft.com/office/officeart/2016/7/layout/RepeatingBendingProcessNew"/>
    <dgm:cxn modelId="{25C02441-E3AA-EE4B-B84F-D7A7C9873C42}" type="presOf" srcId="{CA5391D5-BB8D-4AC3-BF93-A26F8B3CB099}" destId="{0368C4C8-9622-454E-83CE-BCF76676D790}" srcOrd="0" destOrd="0" presId="urn:microsoft.com/office/officeart/2016/7/layout/RepeatingBendingProcessNew"/>
    <dgm:cxn modelId="{75FC8562-37E6-4743-9BAB-48870BA1D48C}" type="presOf" srcId="{C1D30891-D264-48B8-8001-12846A122862}" destId="{EE199FD0-F59E-3040-AC49-B49C6CBDB7DD}" srcOrd="0" destOrd="0" presId="urn:microsoft.com/office/officeart/2016/7/layout/RepeatingBendingProcessNew"/>
    <dgm:cxn modelId="{636A6C65-CD43-A546-8C88-11ECADABF502}" type="presOf" srcId="{3E163AB0-A0EE-4BB6-B1D9-E79FFD5A781A}" destId="{6F13CF0F-9E10-9445-A2E1-7A515454ECAF}" srcOrd="0" destOrd="0" presId="urn:microsoft.com/office/officeart/2016/7/layout/RepeatingBendingProcessNew"/>
    <dgm:cxn modelId="{F877A268-3428-4041-ACF6-4EFB2F1B0A2E}" type="presOf" srcId="{041D8FFE-31DF-4FC1-9BBB-08CF5CA6FE32}" destId="{078B08DE-1B11-F746-91C5-CACE031216DE}" srcOrd="0" destOrd="0" presId="urn:microsoft.com/office/officeart/2016/7/layout/RepeatingBendingProcessNew"/>
    <dgm:cxn modelId="{8FDF6B6F-38BA-455D-8905-743DF1840D46}" srcId="{73403C04-211B-4082-82A3-55442F7A4731}" destId="{041D8FFE-31DF-4FC1-9BBB-08CF5CA6FE32}" srcOrd="5" destOrd="0" parTransId="{EA75FD10-29E2-4919-A6F3-91352520297B}" sibTransId="{60954D8E-0E27-4B20-8F9B-AD5F911A5C54}"/>
    <dgm:cxn modelId="{54EF9F50-A508-E94C-B16C-D34B1DD3BB04}" type="presOf" srcId="{31D52581-2DE7-49A1-A3BC-7F3B72286C18}" destId="{9758B033-862C-FD4E-9CE5-8C902FDAC577}" srcOrd="0" destOrd="0" presId="urn:microsoft.com/office/officeart/2016/7/layout/RepeatingBendingProcessNew"/>
    <dgm:cxn modelId="{34927974-7144-EC44-9A4C-C1B31E6470BD}" type="presOf" srcId="{CCBF23EF-EEED-45B0-9624-FEB56D604D26}" destId="{B5362B2B-40CA-0040-B802-863107951C9C}" srcOrd="0" destOrd="0" presId="urn:microsoft.com/office/officeart/2016/7/layout/RepeatingBendingProcessNew"/>
    <dgm:cxn modelId="{217C1775-98BF-F643-AD79-95D01254F3E8}" type="presOf" srcId="{B316C7A4-6785-42CA-B9A0-4A1ACF1D4166}" destId="{45A65294-3405-574A-90AE-B1A9C97500E9}" srcOrd="1" destOrd="0" presId="urn:microsoft.com/office/officeart/2016/7/layout/RepeatingBendingProcessNew"/>
    <dgm:cxn modelId="{B6C5525A-C3F6-435E-8944-9DFBC4BCF6A6}" srcId="{73403C04-211B-4082-82A3-55442F7A4731}" destId="{CCBF23EF-EEED-45B0-9624-FEB56D604D26}" srcOrd="2" destOrd="0" parTransId="{A4CCF7ED-A0C2-433D-A9DD-A2768C2375AB}" sibTransId="{58BA0046-7057-4EA2-AA9A-34AD68DAEA6B}"/>
    <dgm:cxn modelId="{DAD0AF81-6A81-440B-A4BA-3038B37FF9B4}" srcId="{73403C04-211B-4082-82A3-55442F7A4731}" destId="{31D52581-2DE7-49A1-A3BC-7F3B72286C18}" srcOrd="3" destOrd="0" parTransId="{6616F5D0-5F46-46DC-B64C-8E25B41BA9EC}" sibTransId="{B316C7A4-6785-42CA-B9A0-4A1ACF1D4166}"/>
    <dgm:cxn modelId="{30A7778D-0E3A-F34B-A559-2F793F5D25BB}" type="presOf" srcId="{901678F4-2F85-4230-8DC3-64572E099A33}" destId="{BE722E22-024C-C042-92A9-E5DAA99E14AB}" srcOrd="1" destOrd="0" presId="urn:microsoft.com/office/officeart/2016/7/layout/RepeatingBendingProcessNew"/>
    <dgm:cxn modelId="{F3E8D194-DF17-BD48-8192-4F76DA1A9763}" type="presOf" srcId="{60954D8E-0E27-4B20-8F9B-AD5F911A5C54}" destId="{DF69C16A-3246-6040-A4BC-2A52B39B1AD8}" srcOrd="0" destOrd="0" presId="urn:microsoft.com/office/officeart/2016/7/layout/RepeatingBendingProcessNew"/>
    <dgm:cxn modelId="{04FE7B97-5CD3-DB4B-8359-26016B6A9156}" type="presOf" srcId="{58BA0046-7057-4EA2-AA9A-34AD68DAEA6B}" destId="{B8861984-5109-4241-8089-5A6AEE507545}" srcOrd="0" destOrd="0" presId="urn:microsoft.com/office/officeart/2016/7/layout/RepeatingBendingProcessNew"/>
    <dgm:cxn modelId="{6522FE99-77FC-554C-BBD4-EFE8AB4A5C5A}" type="presOf" srcId="{1765CD01-F290-4D7E-B9D9-91E206B6BEBF}" destId="{D8726FCB-AB72-5549-B386-BA154EF9DAAC}" srcOrd="1" destOrd="0" presId="urn:microsoft.com/office/officeart/2016/7/layout/RepeatingBendingProcessNew"/>
    <dgm:cxn modelId="{C3EDEB9A-B97F-FF4F-B9C6-E25057FF7316}" type="presOf" srcId="{60954D8E-0E27-4B20-8F9B-AD5F911A5C54}" destId="{9BB667D1-BB1B-9F43-9C1A-D0C43DEAF761}" srcOrd="1" destOrd="0" presId="urn:microsoft.com/office/officeart/2016/7/layout/RepeatingBendingProcessNew"/>
    <dgm:cxn modelId="{01C6799E-C2F7-449F-A76B-11FC188E153D}" srcId="{73403C04-211B-4082-82A3-55442F7A4731}" destId="{56E46837-BED3-4C26-A6AF-E431362A024B}" srcOrd="1" destOrd="0" parTransId="{660886EC-D167-4E36-8098-EB9DE39E854E}" sibTransId="{1765CD01-F290-4D7E-B9D9-91E206B6BEBF}"/>
    <dgm:cxn modelId="{59FB25A1-C742-6D44-A9F9-DE522E5E2A93}" type="presOf" srcId="{73403C04-211B-4082-82A3-55442F7A4731}" destId="{6E7D0D82-55EB-4244-9D95-49BC3887649E}" srcOrd="0" destOrd="0" presId="urn:microsoft.com/office/officeart/2016/7/layout/RepeatingBendingProcessNew"/>
    <dgm:cxn modelId="{652982A5-BE4B-0D49-B46D-7839D278281D}" type="presOf" srcId="{1765CD01-F290-4D7E-B9D9-91E206B6BEBF}" destId="{9D39E5FB-4975-2345-9C28-8160F5BC088C}" srcOrd="0" destOrd="0" presId="urn:microsoft.com/office/officeart/2016/7/layout/RepeatingBendingProcessNew"/>
    <dgm:cxn modelId="{87A55FB6-6332-6C45-8C09-D646DAF0DB14}" type="presOf" srcId="{B316C7A4-6785-42CA-B9A0-4A1ACF1D4166}" destId="{09705BC1-4073-2C45-A9E9-D8247859C81A}" srcOrd="0" destOrd="0" presId="urn:microsoft.com/office/officeart/2016/7/layout/RepeatingBendingProcessNew"/>
    <dgm:cxn modelId="{FA02D8C8-423E-564E-9B2C-801D5E36C08B}" type="presOf" srcId="{37B97594-6FB9-44F8-A488-E11B933CD9C4}" destId="{4BEF77F4-F7CA-5D42-B15A-27DDF5A91001}" srcOrd="1" destOrd="0" presId="urn:microsoft.com/office/officeart/2016/7/layout/RepeatingBendingProcessNew"/>
    <dgm:cxn modelId="{21EF61CA-93D3-4024-85F6-3263D396840F}" srcId="{73403C04-211B-4082-82A3-55442F7A4731}" destId="{94318067-2509-492D-99E7-B62F287D2246}" srcOrd="0" destOrd="0" parTransId="{2B72151B-7225-466A-8F43-1BC2ABB92345}" sibTransId="{901678F4-2F85-4230-8DC3-64572E099A33}"/>
    <dgm:cxn modelId="{26FFA9D0-6C97-483F-A9E8-4C64D87D892C}" srcId="{73403C04-211B-4082-82A3-55442F7A4731}" destId="{CA5391D5-BB8D-4AC3-BF93-A26F8B3CB099}" srcOrd="4" destOrd="0" parTransId="{CA597170-F3E3-4E6A-920A-D26988861A97}" sibTransId="{3E163AB0-A0EE-4BB6-B1D9-E79FFD5A781A}"/>
    <dgm:cxn modelId="{C02090D2-39CA-F14D-B788-6AB3A977A3B3}" type="presOf" srcId="{37B97594-6FB9-44F8-A488-E11B933CD9C4}" destId="{2B95B3A4-33D2-7D45-A392-D021ACD54C2B}" srcOrd="0" destOrd="0" presId="urn:microsoft.com/office/officeart/2016/7/layout/RepeatingBendingProcessNew"/>
    <dgm:cxn modelId="{3FAE84DC-51F5-40D0-BC89-E438FFB6270D}" srcId="{73403C04-211B-4082-82A3-55442F7A4731}" destId="{C1D30891-D264-48B8-8001-12846A122862}" srcOrd="7" destOrd="0" parTransId="{D989DBAD-274A-4C47-9E51-D5CD9EB2EEAB}" sibTransId="{C2951C47-2941-4C7E-AD39-F96F3979FA25}"/>
    <dgm:cxn modelId="{A3BED6E8-5D89-5740-9087-CE757198649C}" type="presOf" srcId="{901678F4-2F85-4230-8DC3-64572E099A33}" destId="{1A14EF1F-82D5-A540-9DBF-0FE9A67D7F33}" srcOrd="0" destOrd="0" presId="urn:microsoft.com/office/officeart/2016/7/layout/RepeatingBendingProcessNew"/>
    <dgm:cxn modelId="{90D76BED-9254-49F2-B22F-7BF8AE85F045}" srcId="{73403C04-211B-4082-82A3-55442F7A4731}" destId="{140FF15A-F4FA-4214-BA58-9D68F1030C57}" srcOrd="6" destOrd="0" parTransId="{BAA921CB-55C5-4EAA-8EED-7D97D23F157A}" sibTransId="{37B97594-6FB9-44F8-A488-E11B933CD9C4}"/>
    <dgm:cxn modelId="{7FBE90FA-B0E2-2F44-89F0-ADAE4AC78D49}" type="presOf" srcId="{140FF15A-F4FA-4214-BA58-9D68F1030C57}" destId="{008FC74E-ED66-2D4E-B4F4-06A07E6BE76F}" srcOrd="0" destOrd="0" presId="urn:microsoft.com/office/officeart/2016/7/layout/RepeatingBendingProcessNew"/>
    <dgm:cxn modelId="{A0BC317D-F5F2-B944-894F-D542D2C11B39}" type="presParOf" srcId="{6E7D0D82-55EB-4244-9D95-49BC3887649E}" destId="{25987E20-3F82-064A-9442-1F44F8AF83AD}" srcOrd="0" destOrd="0" presId="urn:microsoft.com/office/officeart/2016/7/layout/RepeatingBendingProcessNew"/>
    <dgm:cxn modelId="{531D4E25-D6F9-9A4F-9612-6F80023329F0}" type="presParOf" srcId="{6E7D0D82-55EB-4244-9D95-49BC3887649E}" destId="{1A14EF1F-82D5-A540-9DBF-0FE9A67D7F33}" srcOrd="1" destOrd="0" presId="urn:microsoft.com/office/officeart/2016/7/layout/RepeatingBendingProcessNew"/>
    <dgm:cxn modelId="{AD649B57-A165-974F-97B5-B27D4738242C}" type="presParOf" srcId="{1A14EF1F-82D5-A540-9DBF-0FE9A67D7F33}" destId="{BE722E22-024C-C042-92A9-E5DAA99E14AB}" srcOrd="0" destOrd="0" presId="urn:microsoft.com/office/officeart/2016/7/layout/RepeatingBendingProcessNew"/>
    <dgm:cxn modelId="{AF416464-891C-F74B-AA82-617891532965}" type="presParOf" srcId="{6E7D0D82-55EB-4244-9D95-49BC3887649E}" destId="{D4ECC844-EA64-9D48-82E1-000D8B9DDB59}" srcOrd="2" destOrd="0" presId="urn:microsoft.com/office/officeart/2016/7/layout/RepeatingBendingProcessNew"/>
    <dgm:cxn modelId="{BF7FE944-7B04-2A47-882F-5703E431F323}" type="presParOf" srcId="{6E7D0D82-55EB-4244-9D95-49BC3887649E}" destId="{9D39E5FB-4975-2345-9C28-8160F5BC088C}" srcOrd="3" destOrd="0" presId="urn:microsoft.com/office/officeart/2016/7/layout/RepeatingBendingProcessNew"/>
    <dgm:cxn modelId="{7830E626-3544-E542-BD10-75E810E73955}" type="presParOf" srcId="{9D39E5FB-4975-2345-9C28-8160F5BC088C}" destId="{D8726FCB-AB72-5549-B386-BA154EF9DAAC}" srcOrd="0" destOrd="0" presId="urn:microsoft.com/office/officeart/2016/7/layout/RepeatingBendingProcessNew"/>
    <dgm:cxn modelId="{8037929B-C388-344A-8BF4-E530AB227132}" type="presParOf" srcId="{6E7D0D82-55EB-4244-9D95-49BC3887649E}" destId="{B5362B2B-40CA-0040-B802-863107951C9C}" srcOrd="4" destOrd="0" presId="urn:microsoft.com/office/officeart/2016/7/layout/RepeatingBendingProcessNew"/>
    <dgm:cxn modelId="{6DE872E8-70D6-564E-9565-5B118B8D31DE}" type="presParOf" srcId="{6E7D0D82-55EB-4244-9D95-49BC3887649E}" destId="{B8861984-5109-4241-8089-5A6AEE507545}" srcOrd="5" destOrd="0" presId="urn:microsoft.com/office/officeart/2016/7/layout/RepeatingBendingProcessNew"/>
    <dgm:cxn modelId="{E59385FA-5BAC-CF48-B4B1-6362CC59D0BE}" type="presParOf" srcId="{B8861984-5109-4241-8089-5A6AEE507545}" destId="{827D2459-CCD9-AD4C-81B5-2146C6081FAB}" srcOrd="0" destOrd="0" presId="urn:microsoft.com/office/officeart/2016/7/layout/RepeatingBendingProcessNew"/>
    <dgm:cxn modelId="{FA6F9F6E-6169-134D-90AA-C204CCD9C045}" type="presParOf" srcId="{6E7D0D82-55EB-4244-9D95-49BC3887649E}" destId="{9758B033-862C-FD4E-9CE5-8C902FDAC577}" srcOrd="6" destOrd="0" presId="urn:microsoft.com/office/officeart/2016/7/layout/RepeatingBendingProcessNew"/>
    <dgm:cxn modelId="{74EDA4A7-F497-DA4C-BA57-2FFAAB3C6BBF}" type="presParOf" srcId="{6E7D0D82-55EB-4244-9D95-49BC3887649E}" destId="{09705BC1-4073-2C45-A9E9-D8247859C81A}" srcOrd="7" destOrd="0" presId="urn:microsoft.com/office/officeart/2016/7/layout/RepeatingBendingProcessNew"/>
    <dgm:cxn modelId="{0A7BA496-407A-AB40-9D3A-B79F8032B5E9}" type="presParOf" srcId="{09705BC1-4073-2C45-A9E9-D8247859C81A}" destId="{45A65294-3405-574A-90AE-B1A9C97500E9}" srcOrd="0" destOrd="0" presId="urn:microsoft.com/office/officeart/2016/7/layout/RepeatingBendingProcessNew"/>
    <dgm:cxn modelId="{6D55940C-32F2-5D48-8D0F-91BD218C7DF0}" type="presParOf" srcId="{6E7D0D82-55EB-4244-9D95-49BC3887649E}" destId="{0368C4C8-9622-454E-83CE-BCF76676D790}" srcOrd="8" destOrd="0" presId="urn:microsoft.com/office/officeart/2016/7/layout/RepeatingBendingProcessNew"/>
    <dgm:cxn modelId="{18E32731-D6E0-5947-905B-F294AB3E5E07}" type="presParOf" srcId="{6E7D0D82-55EB-4244-9D95-49BC3887649E}" destId="{6F13CF0F-9E10-9445-A2E1-7A515454ECAF}" srcOrd="9" destOrd="0" presId="urn:microsoft.com/office/officeart/2016/7/layout/RepeatingBendingProcessNew"/>
    <dgm:cxn modelId="{47E7DC14-EB74-8441-B1A7-AC060A3E5671}" type="presParOf" srcId="{6F13CF0F-9E10-9445-A2E1-7A515454ECAF}" destId="{2F796D79-3AB6-C242-8F5D-02E4CD55E82F}" srcOrd="0" destOrd="0" presId="urn:microsoft.com/office/officeart/2016/7/layout/RepeatingBendingProcessNew"/>
    <dgm:cxn modelId="{DA1EEBEF-1369-ED4B-B535-00AF965457C7}" type="presParOf" srcId="{6E7D0D82-55EB-4244-9D95-49BC3887649E}" destId="{078B08DE-1B11-F746-91C5-CACE031216DE}" srcOrd="10" destOrd="0" presId="urn:microsoft.com/office/officeart/2016/7/layout/RepeatingBendingProcessNew"/>
    <dgm:cxn modelId="{F1D46675-BA74-7942-9D2B-D4B5FF70B848}" type="presParOf" srcId="{6E7D0D82-55EB-4244-9D95-49BC3887649E}" destId="{DF69C16A-3246-6040-A4BC-2A52B39B1AD8}" srcOrd="11" destOrd="0" presId="urn:microsoft.com/office/officeart/2016/7/layout/RepeatingBendingProcessNew"/>
    <dgm:cxn modelId="{701532BE-E628-714E-9156-893558468A15}" type="presParOf" srcId="{DF69C16A-3246-6040-A4BC-2A52B39B1AD8}" destId="{9BB667D1-BB1B-9F43-9C1A-D0C43DEAF761}" srcOrd="0" destOrd="0" presId="urn:microsoft.com/office/officeart/2016/7/layout/RepeatingBendingProcessNew"/>
    <dgm:cxn modelId="{D3AF42B2-B4A8-C243-B80A-FC435DFFDB25}" type="presParOf" srcId="{6E7D0D82-55EB-4244-9D95-49BC3887649E}" destId="{008FC74E-ED66-2D4E-B4F4-06A07E6BE76F}" srcOrd="12" destOrd="0" presId="urn:microsoft.com/office/officeart/2016/7/layout/RepeatingBendingProcessNew"/>
    <dgm:cxn modelId="{1AB83C6F-2AE4-2246-8789-F965D934FAC9}" type="presParOf" srcId="{6E7D0D82-55EB-4244-9D95-49BC3887649E}" destId="{2B95B3A4-33D2-7D45-A392-D021ACD54C2B}" srcOrd="13" destOrd="0" presId="urn:microsoft.com/office/officeart/2016/7/layout/RepeatingBendingProcessNew"/>
    <dgm:cxn modelId="{A92126A5-F9A4-AB41-A5E1-32AAE352301B}" type="presParOf" srcId="{2B95B3A4-33D2-7D45-A392-D021ACD54C2B}" destId="{4BEF77F4-F7CA-5D42-B15A-27DDF5A91001}" srcOrd="0" destOrd="0" presId="urn:microsoft.com/office/officeart/2016/7/layout/RepeatingBendingProcessNew"/>
    <dgm:cxn modelId="{FAA9A5ED-668E-7F49-8D54-2F60B789471F}" type="presParOf" srcId="{6E7D0D82-55EB-4244-9D95-49BC3887649E}" destId="{EE199FD0-F59E-3040-AC49-B49C6CBDB7DD}"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4EF1F-82D5-A540-9DBF-0FE9A67D7F33}">
      <dsp:nvSpPr>
        <dsp:cNvPr id="0" name=""/>
        <dsp:cNvSpPr/>
      </dsp:nvSpPr>
      <dsp:spPr>
        <a:xfrm>
          <a:off x="2323639" y="799743"/>
          <a:ext cx="503752" cy="91440"/>
        </a:xfrm>
        <a:custGeom>
          <a:avLst/>
          <a:gdLst/>
          <a:ahLst/>
          <a:cxnLst/>
          <a:rect l="0" t="0" r="0" b="0"/>
          <a:pathLst>
            <a:path>
              <a:moveTo>
                <a:pt x="0" y="45720"/>
              </a:moveTo>
              <a:lnTo>
                <a:pt x="50375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2156" y="842791"/>
        <a:ext cx="26717" cy="5343"/>
      </dsp:txXfrm>
    </dsp:sp>
    <dsp:sp modelId="{25987E20-3F82-064A-9442-1F44F8AF83AD}">
      <dsp:nvSpPr>
        <dsp:cNvPr id="0" name=""/>
        <dsp:cNvSpPr/>
      </dsp:nvSpPr>
      <dsp:spPr>
        <a:xfrm>
          <a:off x="2168" y="148482"/>
          <a:ext cx="2323270" cy="139396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What will your starting point be (theory or phenomena)?</a:t>
          </a:r>
          <a:endParaRPr lang="en-US" sz="1800" kern="1200"/>
        </a:p>
      </dsp:txBody>
      <dsp:txXfrm>
        <a:off x="2168" y="148482"/>
        <a:ext cx="2323270" cy="1393962"/>
      </dsp:txXfrm>
    </dsp:sp>
    <dsp:sp modelId="{9D39E5FB-4975-2345-9C28-8160F5BC088C}">
      <dsp:nvSpPr>
        <dsp:cNvPr id="0" name=""/>
        <dsp:cNvSpPr/>
      </dsp:nvSpPr>
      <dsp:spPr>
        <a:xfrm>
          <a:off x="5181262" y="799743"/>
          <a:ext cx="503752" cy="91440"/>
        </a:xfrm>
        <a:custGeom>
          <a:avLst/>
          <a:gdLst/>
          <a:ahLst/>
          <a:cxnLst/>
          <a:rect l="0" t="0" r="0" b="0"/>
          <a:pathLst>
            <a:path>
              <a:moveTo>
                <a:pt x="0" y="45720"/>
              </a:moveTo>
              <a:lnTo>
                <a:pt x="50375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19779" y="842791"/>
        <a:ext cx="26717" cy="5343"/>
      </dsp:txXfrm>
    </dsp:sp>
    <dsp:sp modelId="{D4ECC844-EA64-9D48-82E1-000D8B9DDB59}">
      <dsp:nvSpPr>
        <dsp:cNvPr id="0" name=""/>
        <dsp:cNvSpPr/>
      </dsp:nvSpPr>
      <dsp:spPr>
        <a:xfrm>
          <a:off x="2859791" y="148482"/>
          <a:ext cx="2323270" cy="139396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What research objects/phenomena will you focus on? </a:t>
          </a:r>
          <a:endParaRPr lang="en-US" sz="1800" kern="1200"/>
        </a:p>
      </dsp:txBody>
      <dsp:txXfrm>
        <a:off x="2859791" y="148482"/>
        <a:ext cx="2323270" cy="1393962"/>
      </dsp:txXfrm>
    </dsp:sp>
    <dsp:sp modelId="{B8861984-5109-4241-8089-5A6AEE507545}">
      <dsp:nvSpPr>
        <dsp:cNvPr id="0" name=""/>
        <dsp:cNvSpPr/>
      </dsp:nvSpPr>
      <dsp:spPr>
        <a:xfrm>
          <a:off x="8038885" y="799743"/>
          <a:ext cx="503752" cy="91440"/>
        </a:xfrm>
        <a:custGeom>
          <a:avLst/>
          <a:gdLst/>
          <a:ahLst/>
          <a:cxnLst/>
          <a:rect l="0" t="0" r="0" b="0"/>
          <a:pathLst>
            <a:path>
              <a:moveTo>
                <a:pt x="0" y="45720"/>
              </a:moveTo>
              <a:lnTo>
                <a:pt x="503752"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77402" y="842791"/>
        <a:ext cx="26717" cy="5343"/>
      </dsp:txXfrm>
    </dsp:sp>
    <dsp:sp modelId="{B5362B2B-40CA-0040-B802-863107951C9C}">
      <dsp:nvSpPr>
        <dsp:cNvPr id="0" name=""/>
        <dsp:cNvSpPr/>
      </dsp:nvSpPr>
      <dsp:spPr>
        <a:xfrm>
          <a:off x="5717414" y="148482"/>
          <a:ext cx="2323270" cy="139396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What theories will you choose?</a:t>
          </a:r>
          <a:endParaRPr lang="en-US" sz="1800" kern="1200"/>
        </a:p>
      </dsp:txBody>
      <dsp:txXfrm>
        <a:off x="5717414" y="148482"/>
        <a:ext cx="2323270" cy="1393962"/>
      </dsp:txXfrm>
    </dsp:sp>
    <dsp:sp modelId="{09705BC1-4073-2C45-A9E9-D8247859C81A}">
      <dsp:nvSpPr>
        <dsp:cNvPr id="0" name=""/>
        <dsp:cNvSpPr/>
      </dsp:nvSpPr>
      <dsp:spPr>
        <a:xfrm>
          <a:off x="1163804" y="1540644"/>
          <a:ext cx="8572868" cy="503752"/>
        </a:xfrm>
        <a:custGeom>
          <a:avLst/>
          <a:gdLst/>
          <a:ahLst/>
          <a:cxnLst/>
          <a:rect l="0" t="0" r="0" b="0"/>
          <a:pathLst>
            <a:path>
              <a:moveTo>
                <a:pt x="8572868" y="0"/>
              </a:moveTo>
              <a:lnTo>
                <a:pt x="8572868" y="268976"/>
              </a:lnTo>
              <a:lnTo>
                <a:pt x="0" y="268976"/>
              </a:lnTo>
              <a:lnTo>
                <a:pt x="0" y="503752"/>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5500" y="1789849"/>
        <a:ext cx="429475" cy="5343"/>
      </dsp:txXfrm>
    </dsp:sp>
    <dsp:sp modelId="{9758B033-862C-FD4E-9CE5-8C902FDAC577}">
      <dsp:nvSpPr>
        <dsp:cNvPr id="0" name=""/>
        <dsp:cNvSpPr/>
      </dsp:nvSpPr>
      <dsp:spPr>
        <a:xfrm>
          <a:off x="8575037" y="148482"/>
          <a:ext cx="2323270" cy="139396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What data will you collect and how? How will you analyse it?</a:t>
          </a:r>
          <a:endParaRPr lang="en-US" sz="1800" kern="1200"/>
        </a:p>
      </dsp:txBody>
      <dsp:txXfrm>
        <a:off x="8575037" y="148482"/>
        <a:ext cx="2323270" cy="1393962"/>
      </dsp:txXfrm>
    </dsp:sp>
    <dsp:sp modelId="{6F13CF0F-9E10-9445-A2E1-7A515454ECAF}">
      <dsp:nvSpPr>
        <dsp:cNvPr id="0" name=""/>
        <dsp:cNvSpPr/>
      </dsp:nvSpPr>
      <dsp:spPr>
        <a:xfrm>
          <a:off x="2323639" y="2728058"/>
          <a:ext cx="503752" cy="91440"/>
        </a:xfrm>
        <a:custGeom>
          <a:avLst/>
          <a:gdLst/>
          <a:ahLst/>
          <a:cxnLst/>
          <a:rect l="0" t="0" r="0" b="0"/>
          <a:pathLst>
            <a:path>
              <a:moveTo>
                <a:pt x="0" y="45720"/>
              </a:moveTo>
              <a:lnTo>
                <a:pt x="503752"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2156" y="2771106"/>
        <a:ext cx="26717" cy="5343"/>
      </dsp:txXfrm>
    </dsp:sp>
    <dsp:sp modelId="{0368C4C8-9622-454E-83CE-BCF76676D790}">
      <dsp:nvSpPr>
        <dsp:cNvPr id="0" name=""/>
        <dsp:cNvSpPr/>
      </dsp:nvSpPr>
      <dsp:spPr>
        <a:xfrm>
          <a:off x="2168" y="2076797"/>
          <a:ext cx="2323270" cy="139396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How will you communicate your findings?</a:t>
          </a:r>
          <a:endParaRPr lang="en-US" sz="1800" kern="1200"/>
        </a:p>
      </dsp:txBody>
      <dsp:txXfrm>
        <a:off x="2168" y="2076797"/>
        <a:ext cx="2323270" cy="1393962"/>
      </dsp:txXfrm>
    </dsp:sp>
    <dsp:sp modelId="{DF69C16A-3246-6040-A4BC-2A52B39B1AD8}">
      <dsp:nvSpPr>
        <dsp:cNvPr id="0" name=""/>
        <dsp:cNvSpPr/>
      </dsp:nvSpPr>
      <dsp:spPr>
        <a:xfrm>
          <a:off x="5181262" y="2728058"/>
          <a:ext cx="503752" cy="91440"/>
        </a:xfrm>
        <a:custGeom>
          <a:avLst/>
          <a:gdLst/>
          <a:ahLst/>
          <a:cxnLst/>
          <a:rect l="0" t="0" r="0" b="0"/>
          <a:pathLst>
            <a:path>
              <a:moveTo>
                <a:pt x="0" y="45720"/>
              </a:moveTo>
              <a:lnTo>
                <a:pt x="503752"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19779" y="2771106"/>
        <a:ext cx="26717" cy="5343"/>
      </dsp:txXfrm>
    </dsp:sp>
    <dsp:sp modelId="{078B08DE-1B11-F746-91C5-CACE031216DE}">
      <dsp:nvSpPr>
        <dsp:cNvPr id="0" name=""/>
        <dsp:cNvSpPr/>
      </dsp:nvSpPr>
      <dsp:spPr>
        <a:xfrm>
          <a:off x="2859791" y="2076797"/>
          <a:ext cx="2323270" cy="139396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How personally involved will you become in your research?</a:t>
          </a:r>
          <a:endParaRPr lang="en-US" sz="1800" kern="1200"/>
        </a:p>
      </dsp:txBody>
      <dsp:txXfrm>
        <a:off x="2859791" y="2076797"/>
        <a:ext cx="2323270" cy="1393962"/>
      </dsp:txXfrm>
    </dsp:sp>
    <dsp:sp modelId="{2B95B3A4-33D2-7D45-A392-D021ACD54C2B}">
      <dsp:nvSpPr>
        <dsp:cNvPr id="0" name=""/>
        <dsp:cNvSpPr/>
      </dsp:nvSpPr>
      <dsp:spPr>
        <a:xfrm>
          <a:off x="8038885" y="2728058"/>
          <a:ext cx="503752" cy="91440"/>
        </a:xfrm>
        <a:custGeom>
          <a:avLst/>
          <a:gdLst/>
          <a:ahLst/>
          <a:cxnLst/>
          <a:rect l="0" t="0" r="0" b="0"/>
          <a:pathLst>
            <a:path>
              <a:moveTo>
                <a:pt x="0" y="45720"/>
              </a:moveTo>
              <a:lnTo>
                <a:pt x="50375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77402" y="2771106"/>
        <a:ext cx="26717" cy="5343"/>
      </dsp:txXfrm>
    </dsp:sp>
    <dsp:sp modelId="{008FC74E-ED66-2D4E-B4F4-06A07E6BE76F}">
      <dsp:nvSpPr>
        <dsp:cNvPr id="0" name=""/>
        <dsp:cNvSpPr/>
      </dsp:nvSpPr>
      <dsp:spPr>
        <a:xfrm>
          <a:off x="5717414" y="2076797"/>
          <a:ext cx="2323270" cy="139396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kern="1200"/>
            <a:t>What limitations will your research have?</a:t>
          </a:r>
          <a:endParaRPr lang="en-US" sz="1800" kern="1200"/>
        </a:p>
      </dsp:txBody>
      <dsp:txXfrm>
        <a:off x="5717414" y="2076797"/>
        <a:ext cx="2323270" cy="1393962"/>
      </dsp:txXfrm>
    </dsp:sp>
    <dsp:sp modelId="{EE199FD0-F59E-3040-AC49-B49C6CBDB7DD}">
      <dsp:nvSpPr>
        <dsp:cNvPr id="0" name=""/>
        <dsp:cNvSpPr/>
      </dsp:nvSpPr>
      <dsp:spPr>
        <a:xfrm>
          <a:off x="8575037" y="2076797"/>
          <a:ext cx="2323270" cy="139396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842" tIns="119497" rIns="113842" bIns="119497" numCol="1" spcCol="1270" anchor="ctr" anchorCtr="0">
          <a:noAutofit/>
        </a:bodyPr>
        <a:lstStyle/>
        <a:p>
          <a:pPr marL="0" lvl="0" indent="0" algn="ctr" defTabSz="800100">
            <a:lnSpc>
              <a:spcPct val="90000"/>
            </a:lnSpc>
            <a:spcBef>
              <a:spcPct val="0"/>
            </a:spcBef>
            <a:spcAft>
              <a:spcPct val="35000"/>
            </a:spcAft>
            <a:buNone/>
          </a:pPr>
          <a:r>
            <a:rPr lang="en-GB" sz="1800" b="1" kern="1200"/>
            <a:t>Will it all fit together in the end?</a:t>
          </a:r>
          <a:endParaRPr lang="en-US" sz="1800" kern="1200"/>
        </a:p>
      </dsp:txBody>
      <dsp:txXfrm>
        <a:off x="8575037" y="2076797"/>
        <a:ext cx="2323270" cy="139396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35C244-1543-46C7-9027-8EE2A10B6826}" type="datetimeFigureOut">
              <a:rPr lang="en-GB" smtClean="0"/>
              <a:t>11/03/2020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9D9135-9C8E-4D53-847F-2E3DD45696FE}" type="slidenum">
              <a:rPr lang="en-GB" smtClean="0"/>
              <a:t>‹#›</a:t>
            </a:fld>
            <a:endParaRPr lang="en-GB"/>
          </a:p>
        </p:txBody>
      </p:sp>
    </p:spTree>
    <p:extLst>
      <p:ext uri="{BB962C8B-B14F-4D97-AF65-F5344CB8AC3E}">
        <p14:creationId xmlns:p14="http://schemas.microsoft.com/office/powerpoint/2010/main" val="801185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31228-81CA-BD47-B360-168338927DA1}" type="slidenum">
              <a:rPr lang="en-US" smtClean="0"/>
              <a:t>6</a:t>
            </a:fld>
            <a:endParaRPr lang="en-US"/>
          </a:p>
        </p:txBody>
      </p:sp>
    </p:spTree>
    <p:extLst>
      <p:ext uri="{BB962C8B-B14F-4D97-AF65-F5344CB8AC3E}">
        <p14:creationId xmlns:p14="http://schemas.microsoft.com/office/powerpoint/2010/main" val="4170209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2400" y="1327150"/>
            <a:ext cx="6361113" cy="3579813"/>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8</a:t>
            </a:fld>
            <a:endParaRPr lang="en-GB"/>
          </a:p>
        </p:txBody>
      </p:sp>
    </p:spTree>
    <p:extLst>
      <p:ext uri="{BB962C8B-B14F-4D97-AF65-F5344CB8AC3E}">
        <p14:creationId xmlns:p14="http://schemas.microsoft.com/office/powerpoint/2010/main" val="2680908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has beliefs &amp; assumptions, whether</a:t>
            </a:r>
            <a:r>
              <a:rPr lang="en-GB" baseline="0" dirty="0"/>
              <a:t> or not they are aware of them,</a:t>
            </a:r>
            <a:r>
              <a:rPr lang="en-GB" dirty="0"/>
              <a:t> but not everyone has systems</a:t>
            </a:r>
          </a:p>
          <a:p>
            <a:r>
              <a:rPr lang="en-GB" dirty="0"/>
              <a:t>Everyone has</a:t>
            </a:r>
            <a:r>
              <a:rPr lang="en-GB" baseline="0" dirty="0"/>
              <a:t> assumptions within every category (ontology, epistemology AND axiology), but they will not necessarily fit together in a coherent/systematic way.</a:t>
            </a:r>
            <a:endParaRPr lang="en-GB" dirty="0"/>
          </a:p>
          <a:p>
            <a:endParaRPr lang="en-GB" dirty="0"/>
          </a:p>
        </p:txBody>
      </p:sp>
      <p:sp>
        <p:nvSpPr>
          <p:cNvPr id="4" name="Slide Number Placeholder 3"/>
          <p:cNvSpPr>
            <a:spLocks noGrp="1"/>
          </p:cNvSpPr>
          <p:nvPr>
            <p:ph type="sldNum" sz="quarter" idx="10"/>
          </p:nvPr>
        </p:nvSpPr>
        <p:spPr/>
        <p:txBody>
          <a:bodyPr/>
          <a:lstStyle/>
          <a:p>
            <a:fld id="{2D7EFAB2-E0B5-46EA-AA2F-EBA657BAEB32}" type="slidenum">
              <a:rPr lang="en-GB" smtClean="0"/>
              <a:t>12</a:t>
            </a:fld>
            <a:endParaRPr lang="en-GB"/>
          </a:p>
        </p:txBody>
      </p:sp>
    </p:spTree>
    <p:extLst>
      <p:ext uri="{BB962C8B-B14F-4D97-AF65-F5344CB8AC3E}">
        <p14:creationId xmlns:p14="http://schemas.microsoft.com/office/powerpoint/2010/main" val="26695185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24</a:t>
            </a:fld>
            <a:endParaRPr lang="en-US"/>
          </a:p>
        </p:txBody>
      </p:sp>
    </p:spTree>
    <p:extLst>
      <p:ext uri="{BB962C8B-B14F-4D97-AF65-F5344CB8AC3E}">
        <p14:creationId xmlns:p14="http://schemas.microsoft.com/office/powerpoint/2010/main" val="258477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Following the positivist approach, you would construct a survey to administer to randomly selected households in two groups: those your organization has helped and others in the same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who are not involved with your organization. You ask the same questions of everyone you survey: how much they earn, how much housing costs them now and how much it cost in the past, and how long they have lived where they now live. You also ascertain the age of the housing, its size, how many modern amenities it has, and similar indicators of housing quality. You might then ask people to rate on a scale of 1 to 5 their degree of satisfaction with their housing, the safety of the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the ease of getting jobs, and their children’s access to schools or playgrounds. </a:t>
            </a:r>
          </a:p>
          <a:p>
            <a:r>
              <a:rPr lang="en-GB" sz="1200" kern="1200" dirty="0">
                <a:solidFill>
                  <a:schemeClr val="tx1"/>
                </a:solidFill>
                <a:effectLst/>
                <a:latin typeface="+mn-lt"/>
                <a:ea typeface="+mn-ea"/>
                <a:cs typeface="+mn-cs"/>
              </a:rPr>
              <a:t>Positivists and most interpretivist researchers would accept as meaningful the statistics on the average costs of housing and those on the length of time people have lived in their present locations. However, interpretivist researchers might question whether individuals would understand the question about housing satisfaction the same way. Some may be easily satisfied and others hard to please—they might rate the same housing improvements differently. A response of 3 from one person might be equivalent to a response of 5 from someone else. And what does it mean to get a job more easily? Does it mean more quickly? Does it mean easier to reach by public transportation? Does it mean easier to get a good job, or any job at all? To the interpretivist, it would not be clear what the respondents meant if they said yes, it was easier now to get a good job. In addition, the interpretivist might question whether the survey included questions on program participants’ most important concerns. </a:t>
            </a:r>
          </a:p>
          <a:p>
            <a:r>
              <a:rPr lang="en-GB" sz="1200" kern="1200" dirty="0">
                <a:solidFill>
                  <a:schemeClr val="tx1"/>
                </a:solidFill>
                <a:effectLst/>
                <a:latin typeface="+mn-lt"/>
                <a:ea typeface="+mn-ea"/>
                <a:cs typeface="+mn-cs"/>
              </a:rPr>
              <a:t>At this point, the interpretivist would probably shift into in-depth interviews, first asking pro- gram participants about their experiences and then guiding interviewees to reflect on what the change in housing has meant to them, the pros and cons of the move, without imposing the precise topics to be covered. Some of what is discussed might be the same topics that were on the survey, though discussed in more detail. Your interviewees might say that their children are getting a better education, then add that their kids are doing better in school, that they have more friends and seem happier now that they don’t have to move so often. And the teachers seem to know the kids better and can help them when they have problems with school work. Or perhaps the less structured interviews would lead to unanticipated insights. For instance, you might discover that those who bought homes from your organization gained the self-confidence needed to join a </a:t>
            </a:r>
            <a:r>
              <a:rPr lang="en-GB" sz="1200" kern="1200" dirty="0" err="1">
                <a:solidFill>
                  <a:schemeClr val="tx1"/>
                </a:solidFill>
                <a:effectLst/>
                <a:latin typeface="+mn-lt"/>
                <a:ea typeface="+mn-ea"/>
                <a:cs typeface="+mn-cs"/>
              </a:rPr>
              <a:t>neighborhood</a:t>
            </a:r>
            <a:r>
              <a:rPr lang="en-GB" sz="1200" kern="1200" dirty="0">
                <a:solidFill>
                  <a:schemeClr val="tx1"/>
                </a:solidFill>
                <a:effectLst/>
                <a:latin typeface="+mn-lt"/>
                <a:ea typeface="+mn-ea"/>
                <a:cs typeface="+mn-cs"/>
              </a:rPr>
              <a:t> group that works to keep their communities safe. To those helped by the program, the improved housing was as much about self-respect and empowerment as it was about having more space, better appliances, and more stability. You probably would not have thought about asking about this broader impact if you hadn’t let people tell you what was important to them. </a:t>
            </a:r>
          </a:p>
          <a:p>
            <a:r>
              <a:rPr lang="en-GB" sz="1200" kern="1200" dirty="0">
                <a:solidFill>
                  <a:schemeClr val="tx1"/>
                </a:solidFill>
                <a:effectLst/>
                <a:latin typeface="+mn-lt"/>
                <a:ea typeface="+mn-ea"/>
                <a:cs typeface="+mn-cs"/>
              </a:rPr>
              <a:t>Which approach is better and more appropriate? The answer in this case is probably that both are necessary and useful; they supplement each other, especially if the survey and the in-depth interviews were done separately, each following the assumptions of its own paradigm.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D552584-C88D-5C4B-899E-8E2B63F06598}" type="slidenum">
              <a:rPr lang="en-US" smtClean="0"/>
              <a:t>49</a:t>
            </a:fld>
            <a:endParaRPr lang="en-US"/>
          </a:p>
        </p:txBody>
      </p:sp>
    </p:spTree>
    <p:extLst>
      <p:ext uri="{BB962C8B-B14F-4D97-AF65-F5344CB8AC3E}">
        <p14:creationId xmlns:p14="http://schemas.microsoft.com/office/powerpoint/2010/main" val="2248689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CBD5B-47F4-479C-B9F8-406CB965C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E1DFAD-7D50-412A-8214-F809B39602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3B2C39-7C5C-47DD-AC1A-FA84539915F7}"/>
              </a:ext>
            </a:extLst>
          </p:cNvPr>
          <p:cNvSpPr>
            <a:spLocks noGrp="1"/>
          </p:cNvSpPr>
          <p:nvPr>
            <p:ph type="dt" sz="half" idx="10"/>
          </p:nvPr>
        </p:nvSpPr>
        <p:spPr/>
        <p:txBody>
          <a:bodyPr/>
          <a:lstStyle/>
          <a:p>
            <a:fld id="{C18D1336-0C57-42F2-817A-8A86B819AB6C}" type="datetimeFigureOut">
              <a:rPr lang="en-GB" smtClean="0"/>
              <a:t>11/03/2020</a:t>
            </a:fld>
            <a:endParaRPr lang="en-GB"/>
          </a:p>
        </p:txBody>
      </p:sp>
      <p:sp>
        <p:nvSpPr>
          <p:cNvPr id="5" name="Footer Placeholder 4">
            <a:extLst>
              <a:ext uri="{FF2B5EF4-FFF2-40B4-BE49-F238E27FC236}">
                <a16:creationId xmlns:a16="http://schemas.microsoft.com/office/drawing/2014/main" id="{06A29D11-1D25-4223-9C01-5AF39A028C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62627A-FB73-41E8-950B-7C56E00A651B}"/>
              </a:ext>
            </a:extLst>
          </p:cNvPr>
          <p:cNvSpPr>
            <a:spLocks noGrp="1"/>
          </p:cNvSpPr>
          <p:nvPr>
            <p:ph type="sldNum" sz="quarter" idx="12"/>
          </p:nvPr>
        </p:nvSpPr>
        <p:spPr/>
        <p:txBody>
          <a:bodyPr/>
          <a:lstStyle/>
          <a:p>
            <a:fld id="{C262B999-3A2E-4DAF-AD7D-5CD74F009FDD}" type="slidenum">
              <a:rPr lang="en-GB" smtClean="0"/>
              <a:t>‹#›</a:t>
            </a:fld>
            <a:endParaRPr lang="en-GB"/>
          </a:p>
        </p:txBody>
      </p:sp>
    </p:spTree>
    <p:extLst>
      <p:ext uri="{BB962C8B-B14F-4D97-AF65-F5344CB8AC3E}">
        <p14:creationId xmlns:p14="http://schemas.microsoft.com/office/powerpoint/2010/main" val="832056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1B5FE-DCB7-4354-B912-165DD52F04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8F0B94-220A-4C5D-9E72-E466D2CA53D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804990-7A82-4B74-B818-3947E12059F2}"/>
              </a:ext>
            </a:extLst>
          </p:cNvPr>
          <p:cNvSpPr>
            <a:spLocks noGrp="1"/>
          </p:cNvSpPr>
          <p:nvPr>
            <p:ph type="dt" sz="half" idx="10"/>
          </p:nvPr>
        </p:nvSpPr>
        <p:spPr/>
        <p:txBody>
          <a:bodyPr/>
          <a:lstStyle/>
          <a:p>
            <a:fld id="{C18D1336-0C57-42F2-817A-8A86B819AB6C}" type="datetimeFigureOut">
              <a:rPr lang="en-GB" smtClean="0"/>
              <a:t>11/03/2020</a:t>
            </a:fld>
            <a:endParaRPr lang="en-GB"/>
          </a:p>
        </p:txBody>
      </p:sp>
      <p:sp>
        <p:nvSpPr>
          <p:cNvPr id="5" name="Footer Placeholder 4">
            <a:extLst>
              <a:ext uri="{FF2B5EF4-FFF2-40B4-BE49-F238E27FC236}">
                <a16:creationId xmlns:a16="http://schemas.microsoft.com/office/drawing/2014/main" id="{660561CD-A2A6-48CF-ABA7-7A709C51FA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04A3FE-FD47-4FA8-87D2-607D413EE23F}"/>
              </a:ext>
            </a:extLst>
          </p:cNvPr>
          <p:cNvSpPr>
            <a:spLocks noGrp="1"/>
          </p:cNvSpPr>
          <p:nvPr>
            <p:ph type="sldNum" sz="quarter" idx="12"/>
          </p:nvPr>
        </p:nvSpPr>
        <p:spPr/>
        <p:txBody>
          <a:bodyPr/>
          <a:lstStyle/>
          <a:p>
            <a:fld id="{C262B999-3A2E-4DAF-AD7D-5CD74F009FDD}" type="slidenum">
              <a:rPr lang="en-GB" smtClean="0"/>
              <a:t>‹#›</a:t>
            </a:fld>
            <a:endParaRPr lang="en-GB"/>
          </a:p>
        </p:txBody>
      </p:sp>
    </p:spTree>
    <p:extLst>
      <p:ext uri="{BB962C8B-B14F-4D97-AF65-F5344CB8AC3E}">
        <p14:creationId xmlns:p14="http://schemas.microsoft.com/office/powerpoint/2010/main" val="1642271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B644B-E16B-4E84-A9BB-4B1A7FEE49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CAB1324-EE99-4D39-BD30-DAA5D8D0ACF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2A6B469-C8B6-42E4-81D6-B7499E9B312E}"/>
              </a:ext>
            </a:extLst>
          </p:cNvPr>
          <p:cNvSpPr>
            <a:spLocks noGrp="1"/>
          </p:cNvSpPr>
          <p:nvPr>
            <p:ph type="dt" sz="half" idx="10"/>
          </p:nvPr>
        </p:nvSpPr>
        <p:spPr/>
        <p:txBody>
          <a:bodyPr/>
          <a:lstStyle/>
          <a:p>
            <a:fld id="{C18D1336-0C57-42F2-817A-8A86B819AB6C}" type="datetimeFigureOut">
              <a:rPr lang="en-GB" smtClean="0"/>
              <a:t>11/03/2020</a:t>
            </a:fld>
            <a:endParaRPr lang="en-GB"/>
          </a:p>
        </p:txBody>
      </p:sp>
      <p:sp>
        <p:nvSpPr>
          <p:cNvPr id="5" name="Footer Placeholder 4">
            <a:extLst>
              <a:ext uri="{FF2B5EF4-FFF2-40B4-BE49-F238E27FC236}">
                <a16:creationId xmlns:a16="http://schemas.microsoft.com/office/drawing/2014/main" id="{8F50398E-FB05-44E1-BAA8-60103E5D65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9EB96E-2FD5-41B3-8462-7FF68744C044}"/>
              </a:ext>
            </a:extLst>
          </p:cNvPr>
          <p:cNvSpPr>
            <a:spLocks noGrp="1"/>
          </p:cNvSpPr>
          <p:nvPr>
            <p:ph type="sldNum" sz="quarter" idx="12"/>
          </p:nvPr>
        </p:nvSpPr>
        <p:spPr/>
        <p:txBody>
          <a:bodyPr/>
          <a:lstStyle/>
          <a:p>
            <a:fld id="{C262B999-3A2E-4DAF-AD7D-5CD74F009FDD}" type="slidenum">
              <a:rPr lang="en-GB" smtClean="0"/>
              <a:t>‹#›</a:t>
            </a:fld>
            <a:endParaRPr lang="en-GB"/>
          </a:p>
        </p:txBody>
      </p:sp>
    </p:spTree>
    <p:extLst>
      <p:ext uri="{BB962C8B-B14F-4D97-AF65-F5344CB8AC3E}">
        <p14:creationId xmlns:p14="http://schemas.microsoft.com/office/powerpoint/2010/main" val="7393423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2270C-C909-429F-AB12-720AF928F9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1FF452-FCF6-4868-B550-4EA0EFA8ECA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B2681F-DB6F-4F7C-B58F-FB9A222FC51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5CFCF22-6B5B-4CCB-AFB5-A6EEAE2B21DC}"/>
              </a:ext>
            </a:extLst>
          </p:cNvPr>
          <p:cNvSpPr>
            <a:spLocks noGrp="1"/>
          </p:cNvSpPr>
          <p:nvPr>
            <p:ph type="dt" sz="half" idx="10"/>
          </p:nvPr>
        </p:nvSpPr>
        <p:spPr/>
        <p:txBody>
          <a:bodyPr/>
          <a:lstStyle/>
          <a:p>
            <a:fld id="{C18D1336-0C57-42F2-817A-8A86B819AB6C}" type="datetimeFigureOut">
              <a:rPr lang="en-GB" smtClean="0"/>
              <a:t>11/03/2020</a:t>
            </a:fld>
            <a:endParaRPr lang="en-GB"/>
          </a:p>
        </p:txBody>
      </p:sp>
      <p:sp>
        <p:nvSpPr>
          <p:cNvPr id="6" name="Footer Placeholder 5">
            <a:extLst>
              <a:ext uri="{FF2B5EF4-FFF2-40B4-BE49-F238E27FC236}">
                <a16:creationId xmlns:a16="http://schemas.microsoft.com/office/drawing/2014/main" id="{25CE5202-686F-4FF6-986F-14556A3D6F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14D8E0-37EA-4E35-A2BD-C4BEAAF28869}"/>
              </a:ext>
            </a:extLst>
          </p:cNvPr>
          <p:cNvSpPr>
            <a:spLocks noGrp="1"/>
          </p:cNvSpPr>
          <p:nvPr>
            <p:ph type="sldNum" sz="quarter" idx="12"/>
          </p:nvPr>
        </p:nvSpPr>
        <p:spPr/>
        <p:txBody>
          <a:bodyPr/>
          <a:lstStyle/>
          <a:p>
            <a:fld id="{C262B999-3A2E-4DAF-AD7D-5CD74F009FDD}" type="slidenum">
              <a:rPr lang="en-GB" smtClean="0"/>
              <a:t>‹#›</a:t>
            </a:fld>
            <a:endParaRPr lang="en-GB"/>
          </a:p>
        </p:txBody>
      </p:sp>
    </p:spTree>
    <p:extLst>
      <p:ext uri="{BB962C8B-B14F-4D97-AF65-F5344CB8AC3E}">
        <p14:creationId xmlns:p14="http://schemas.microsoft.com/office/powerpoint/2010/main" val="758148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96F66-0C55-4983-996F-15AA2FC4892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6B58E2-D799-46EE-B0CA-D9CB8F8B76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8504447-A885-40F9-883D-475300747FA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A332EE-769A-4326-8D6A-9608684BA6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91A7EEE-F596-4201-ABEB-CFC4C30BE75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B26409-AB7A-4F72-BAD4-A2366E6A494A}"/>
              </a:ext>
            </a:extLst>
          </p:cNvPr>
          <p:cNvSpPr>
            <a:spLocks noGrp="1"/>
          </p:cNvSpPr>
          <p:nvPr>
            <p:ph type="dt" sz="half" idx="10"/>
          </p:nvPr>
        </p:nvSpPr>
        <p:spPr/>
        <p:txBody>
          <a:bodyPr/>
          <a:lstStyle/>
          <a:p>
            <a:fld id="{C18D1336-0C57-42F2-817A-8A86B819AB6C}" type="datetimeFigureOut">
              <a:rPr lang="en-GB" smtClean="0"/>
              <a:t>11/03/2020</a:t>
            </a:fld>
            <a:endParaRPr lang="en-GB"/>
          </a:p>
        </p:txBody>
      </p:sp>
      <p:sp>
        <p:nvSpPr>
          <p:cNvPr id="8" name="Footer Placeholder 7">
            <a:extLst>
              <a:ext uri="{FF2B5EF4-FFF2-40B4-BE49-F238E27FC236}">
                <a16:creationId xmlns:a16="http://schemas.microsoft.com/office/drawing/2014/main" id="{18FAD12A-42BA-410F-9077-BA4746250B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C4ABA2-C089-4E1A-8F37-4E44CF9CE7BD}"/>
              </a:ext>
            </a:extLst>
          </p:cNvPr>
          <p:cNvSpPr>
            <a:spLocks noGrp="1"/>
          </p:cNvSpPr>
          <p:nvPr>
            <p:ph type="sldNum" sz="quarter" idx="12"/>
          </p:nvPr>
        </p:nvSpPr>
        <p:spPr/>
        <p:txBody>
          <a:bodyPr/>
          <a:lstStyle/>
          <a:p>
            <a:fld id="{C262B999-3A2E-4DAF-AD7D-5CD74F009FDD}" type="slidenum">
              <a:rPr lang="en-GB" smtClean="0"/>
              <a:t>‹#›</a:t>
            </a:fld>
            <a:endParaRPr lang="en-GB"/>
          </a:p>
        </p:txBody>
      </p:sp>
    </p:spTree>
    <p:extLst>
      <p:ext uri="{BB962C8B-B14F-4D97-AF65-F5344CB8AC3E}">
        <p14:creationId xmlns:p14="http://schemas.microsoft.com/office/powerpoint/2010/main" val="2257509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A9CE5-7A6C-4DC6-8EA1-FD27CC172C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65A5C8-65AB-435B-86CA-A048AD8A0CBB}"/>
              </a:ext>
            </a:extLst>
          </p:cNvPr>
          <p:cNvSpPr>
            <a:spLocks noGrp="1"/>
          </p:cNvSpPr>
          <p:nvPr>
            <p:ph type="dt" sz="half" idx="10"/>
          </p:nvPr>
        </p:nvSpPr>
        <p:spPr/>
        <p:txBody>
          <a:bodyPr/>
          <a:lstStyle/>
          <a:p>
            <a:fld id="{C18D1336-0C57-42F2-817A-8A86B819AB6C}" type="datetimeFigureOut">
              <a:rPr lang="en-GB" smtClean="0"/>
              <a:t>11/03/2020</a:t>
            </a:fld>
            <a:endParaRPr lang="en-GB"/>
          </a:p>
        </p:txBody>
      </p:sp>
      <p:sp>
        <p:nvSpPr>
          <p:cNvPr id="4" name="Footer Placeholder 3">
            <a:extLst>
              <a:ext uri="{FF2B5EF4-FFF2-40B4-BE49-F238E27FC236}">
                <a16:creationId xmlns:a16="http://schemas.microsoft.com/office/drawing/2014/main" id="{7C44C91F-92F3-4659-A8EF-529E164790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2718C6-901C-43F1-AB46-9B916FE5EA0F}"/>
              </a:ext>
            </a:extLst>
          </p:cNvPr>
          <p:cNvSpPr>
            <a:spLocks noGrp="1"/>
          </p:cNvSpPr>
          <p:nvPr>
            <p:ph type="sldNum" sz="quarter" idx="12"/>
          </p:nvPr>
        </p:nvSpPr>
        <p:spPr/>
        <p:txBody>
          <a:bodyPr/>
          <a:lstStyle/>
          <a:p>
            <a:fld id="{C262B999-3A2E-4DAF-AD7D-5CD74F009FDD}" type="slidenum">
              <a:rPr lang="en-GB" smtClean="0"/>
              <a:t>‹#›</a:t>
            </a:fld>
            <a:endParaRPr lang="en-GB"/>
          </a:p>
        </p:txBody>
      </p:sp>
    </p:spTree>
    <p:extLst>
      <p:ext uri="{BB962C8B-B14F-4D97-AF65-F5344CB8AC3E}">
        <p14:creationId xmlns:p14="http://schemas.microsoft.com/office/powerpoint/2010/main" val="3568444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F747C9-B6DA-40D3-A95C-00F235A0B6F5}"/>
              </a:ext>
            </a:extLst>
          </p:cNvPr>
          <p:cNvSpPr>
            <a:spLocks noGrp="1"/>
          </p:cNvSpPr>
          <p:nvPr>
            <p:ph type="dt" sz="half" idx="10"/>
          </p:nvPr>
        </p:nvSpPr>
        <p:spPr/>
        <p:txBody>
          <a:bodyPr/>
          <a:lstStyle/>
          <a:p>
            <a:fld id="{C18D1336-0C57-42F2-817A-8A86B819AB6C}" type="datetimeFigureOut">
              <a:rPr lang="en-GB" smtClean="0"/>
              <a:t>11/03/2020</a:t>
            </a:fld>
            <a:endParaRPr lang="en-GB"/>
          </a:p>
        </p:txBody>
      </p:sp>
      <p:sp>
        <p:nvSpPr>
          <p:cNvPr id="3" name="Footer Placeholder 2">
            <a:extLst>
              <a:ext uri="{FF2B5EF4-FFF2-40B4-BE49-F238E27FC236}">
                <a16:creationId xmlns:a16="http://schemas.microsoft.com/office/drawing/2014/main" id="{B372539C-238D-43FF-AACF-7F8516AF34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C1DC81-2A43-4CAF-AD0A-8EE5A39915B6}"/>
              </a:ext>
            </a:extLst>
          </p:cNvPr>
          <p:cNvSpPr>
            <a:spLocks noGrp="1"/>
          </p:cNvSpPr>
          <p:nvPr>
            <p:ph type="sldNum" sz="quarter" idx="12"/>
          </p:nvPr>
        </p:nvSpPr>
        <p:spPr/>
        <p:txBody>
          <a:bodyPr/>
          <a:lstStyle/>
          <a:p>
            <a:fld id="{C262B999-3A2E-4DAF-AD7D-5CD74F009FDD}" type="slidenum">
              <a:rPr lang="en-GB" smtClean="0"/>
              <a:t>‹#›</a:t>
            </a:fld>
            <a:endParaRPr lang="en-GB"/>
          </a:p>
        </p:txBody>
      </p:sp>
    </p:spTree>
    <p:extLst>
      <p:ext uri="{BB962C8B-B14F-4D97-AF65-F5344CB8AC3E}">
        <p14:creationId xmlns:p14="http://schemas.microsoft.com/office/powerpoint/2010/main" val="2957921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ED3B7-1DF2-4DB2-811F-0A03C3F078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6B10C1-9E2B-4D26-BC02-D0849400AE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3CF9C9-3DFC-4BC0-98B2-126879C14D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F754644-0F74-479F-A378-D4E05A74B7D0}"/>
              </a:ext>
            </a:extLst>
          </p:cNvPr>
          <p:cNvSpPr>
            <a:spLocks noGrp="1"/>
          </p:cNvSpPr>
          <p:nvPr>
            <p:ph type="dt" sz="half" idx="10"/>
          </p:nvPr>
        </p:nvSpPr>
        <p:spPr/>
        <p:txBody>
          <a:bodyPr/>
          <a:lstStyle/>
          <a:p>
            <a:fld id="{C18D1336-0C57-42F2-817A-8A86B819AB6C}" type="datetimeFigureOut">
              <a:rPr lang="en-GB" smtClean="0"/>
              <a:t>11/03/2020</a:t>
            </a:fld>
            <a:endParaRPr lang="en-GB"/>
          </a:p>
        </p:txBody>
      </p:sp>
      <p:sp>
        <p:nvSpPr>
          <p:cNvPr id="6" name="Footer Placeholder 5">
            <a:extLst>
              <a:ext uri="{FF2B5EF4-FFF2-40B4-BE49-F238E27FC236}">
                <a16:creationId xmlns:a16="http://schemas.microsoft.com/office/drawing/2014/main" id="{0A736C53-0CB5-46F7-8980-49BA08A9D1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3942F6-36E4-4172-9914-6C8B3C8D7FDD}"/>
              </a:ext>
            </a:extLst>
          </p:cNvPr>
          <p:cNvSpPr>
            <a:spLocks noGrp="1"/>
          </p:cNvSpPr>
          <p:nvPr>
            <p:ph type="sldNum" sz="quarter" idx="12"/>
          </p:nvPr>
        </p:nvSpPr>
        <p:spPr/>
        <p:txBody>
          <a:bodyPr/>
          <a:lstStyle/>
          <a:p>
            <a:fld id="{C262B999-3A2E-4DAF-AD7D-5CD74F009FDD}" type="slidenum">
              <a:rPr lang="en-GB" smtClean="0"/>
              <a:t>‹#›</a:t>
            </a:fld>
            <a:endParaRPr lang="en-GB"/>
          </a:p>
        </p:txBody>
      </p:sp>
    </p:spTree>
    <p:extLst>
      <p:ext uri="{BB962C8B-B14F-4D97-AF65-F5344CB8AC3E}">
        <p14:creationId xmlns:p14="http://schemas.microsoft.com/office/powerpoint/2010/main" val="3781704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CE548-BF5A-4185-9DA2-94E0A6C02F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889C1F-120C-4962-9772-4D6B6047B4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02F1E8-4B4C-4456-A198-0D80505D42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CD13A62-C332-4465-92A4-B6DE33A0D6DC}"/>
              </a:ext>
            </a:extLst>
          </p:cNvPr>
          <p:cNvSpPr>
            <a:spLocks noGrp="1"/>
          </p:cNvSpPr>
          <p:nvPr>
            <p:ph type="dt" sz="half" idx="10"/>
          </p:nvPr>
        </p:nvSpPr>
        <p:spPr/>
        <p:txBody>
          <a:bodyPr/>
          <a:lstStyle/>
          <a:p>
            <a:fld id="{C18D1336-0C57-42F2-817A-8A86B819AB6C}" type="datetimeFigureOut">
              <a:rPr lang="en-GB" smtClean="0"/>
              <a:t>11/03/2020</a:t>
            </a:fld>
            <a:endParaRPr lang="en-GB"/>
          </a:p>
        </p:txBody>
      </p:sp>
      <p:sp>
        <p:nvSpPr>
          <p:cNvPr id="6" name="Footer Placeholder 5">
            <a:extLst>
              <a:ext uri="{FF2B5EF4-FFF2-40B4-BE49-F238E27FC236}">
                <a16:creationId xmlns:a16="http://schemas.microsoft.com/office/drawing/2014/main" id="{4FD31E05-6DE0-4331-B75D-2B8164903A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E75E91-EA90-4F46-8D2C-763DD4BB2A97}"/>
              </a:ext>
            </a:extLst>
          </p:cNvPr>
          <p:cNvSpPr>
            <a:spLocks noGrp="1"/>
          </p:cNvSpPr>
          <p:nvPr>
            <p:ph type="sldNum" sz="quarter" idx="12"/>
          </p:nvPr>
        </p:nvSpPr>
        <p:spPr/>
        <p:txBody>
          <a:bodyPr/>
          <a:lstStyle/>
          <a:p>
            <a:fld id="{C262B999-3A2E-4DAF-AD7D-5CD74F009FDD}" type="slidenum">
              <a:rPr lang="en-GB" smtClean="0"/>
              <a:t>‹#›</a:t>
            </a:fld>
            <a:endParaRPr lang="en-GB"/>
          </a:p>
        </p:txBody>
      </p:sp>
    </p:spTree>
    <p:extLst>
      <p:ext uri="{BB962C8B-B14F-4D97-AF65-F5344CB8AC3E}">
        <p14:creationId xmlns:p14="http://schemas.microsoft.com/office/powerpoint/2010/main" val="3615086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101E1-FFAB-497C-A823-061AECD9D5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75492B-564B-47EB-9B6E-03A38F32A64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F6F688-6AFA-4A7F-9194-EE80271E0F89}"/>
              </a:ext>
            </a:extLst>
          </p:cNvPr>
          <p:cNvSpPr>
            <a:spLocks noGrp="1"/>
          </p:cNvSpPr>
          <p:nvPr>
            <p:ph type="dt" sz="half" idx="10"/>
          </p:nvPr>
        </p:nvSpPr>
        <p:spPr/>
        <p:txBody>
          <a:bodyPr/>
          <a:lstStyle/>
          <a:p>
            <a:fld id="{C18D1336-0C57-42F2-817A-8A86B819AB6C}" type="datetimeFigureOut">
              <a:rPr lang="en-GB" smtClean="0"/>
              <a:t>11/03/2020</a:t>
            </a:fld>
            <a:endParaRPr lang="en-GB"/>
          </a:p>
        </p:txBody>
      </p:sp>
      <p:sp>
        <p:nvSpPr>
          <p:cNvPr id="5" name="Footer Placeholder 4">
            <a:extLst>
              <a:ext uri="{FF2B5EF4-FFF2-40B4-BE49-F238E27FC236}">
                <a16:creationId xmlns:a16="http://schemas.microsoft.com/office/drawing/2014/main" id="{7BDF03DC-726B-4C44-88BC-8D1AD564E6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486DDB-8333-4816-8A87-99F48A2EB837}"/>
              </a:ext>
            </a:extLst>
          </p:cNvPr>
          <p:cNvSpPr>
            <a:spLocks noGrp="1"/>
          </p:cNvSpPr>
          <p:nvPr>
            <p:ph type="sldNum" sz="quarter" idx="12"/>
          </p:nvPr>
        </p:nvSpPr>
        <p:spPr/>
        <p:txBody>
          <a:bodyPr/>
          <a:lstStyle/>
          <a:p>
            <a:fld id="{C262B999-3A2E-4DAF-AD7D-5CD74F009FDD}" type="slidenum">
              <a:rPr lang="en-GB" smtClean="0"/>
              <a:t>‹#›</a:t>
            </a:fld>
            <a:endParaRPr lang="en-GB"/>
          </a:p>
        </p:txBody>
      </p:sp>
    </p:spTree>
    <p:extLst>
      <p:ext uri="{BB962C8B-B14F-4D97-AF65-F5344CB8AC3E}">
        <p14:creationId xmlns:p14="http://schemas.microsoft.com/office/powerpoint/2010/main" val="2984585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954491-6A08-4314-AB61-D181E44637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9FF876-0B31-437F-B57D-03238CC85BC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14FB8B-F21C-4C0B-B8A6-1575A6CCCC62}"/>
              </a:ext>
            </a:extLst>
          </p:cNvPr>
          <p:cNvSpPr>
            <a:spLocks noGrp="1"/>
          </p:cNvSpPr>
          <p:nvPr>
            <p:ph type="dt" sz="half" idx="10"/>
          </p:nvPr>
        </p:nvSpPr>
        <p:spPr/>
        <p:txBody>
          <a:bodyPr/>
          <a:lstStyle/>
          <a:p>
            <a:fld id="{C18D1336-0C57-42F2-817A-8A86B819AB6C}" type="datetimeFigureOut">
              <a:rPr lang="en-GB" smtClean="0"/>
              <a:t>11/03/2020</a:t>
            </a:fld>
            <a:endParaRPr lang="en-GB"/>
          </a:p>
        </p:txBody>
      </p:sp>
      <p:sp>
        <p:nvSpPr>
          <p:cNvPr id="5" name="Footer Placeholder 4">
            <a:extLst>
              <a:ext uri="{FF2B5EF4-FFF2-40B4-BE49-F238E27FC236}">
                <a16:creationId xmlns:a16="http://schemas.microsoft.com/office/drawing/2014/main" id="{2BDAAE7A-7EDD-489F-8B58-403AC5E123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E84F07-6466-44E0-ABA9-9C7C1ABFE337}"/>
              </a:ext>
            </a:extLst>
          </p:cNvPr>
          <p:cNvSpPr>
            <a:spLocks noGrp="1"/>
          </p:cNvSpPr>
          <p:nvPr>
            <p:ph type="sldNum" sz="quarter" idx="12"/>
          </p:nvPr>
        </p:nvSpPr>
        <p:spPr/>
        <p:txBody>
          <a:bodyPr/>
          <a:lstStyle/>
          <a:p>
            <a:fld id="{C262B999-3A2E-4DAF-AD7D-5CD74F009FDD}" type="slidenum">
              <a:rPr lang="en-GB" smtClean="0"/>
              <a:t>‹#›</a:t>
            </a:fld>
            <a:endParaRPr lang="en-GB"/>
          </a:p>
        </p:txBody>
      </p:sp>
    </p:spTree>
    <p:extLst>
      <p:ext uri="{BB962C8B-B14F-4D97-AF65-F5344CB8AC3E}">
        <p14:creationId xmlns:p14="http://schemas.microsoft.com/office/powerpoint/2010/main" val="2199786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9C8943-7388-4B41-96DB-8E702E380D9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7AA220-10AE-4056-94CF-332861268C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71C417-2629-46F3-8A19-D4A871960C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8D1336-0C57-42F2-817A-8A86B819AB6C}" type="datetimeFigureOut">
              <a:rPr lang="en-GB" smtClean="0"/>
              <a:t>11/03/2020</a:t>
            </a:fld>
            <a:endParaRPr lang="en-GB"/>
          </a:p>
        </p:txBody>
      </p:sp>
      <p:sp>
        <p:nvSpPr>
          <p:cNvPr id="5" name="Footer Placeholder 4">
            <a:extLst>
              <a:ext uri="{FF2B5EF4-FFF2-40B4-BE49-F238E27FC236}">
                <a16:creationId xmlns:a16="http://schemas.microsoft.com/office/drawing/2014/main" id="{6BC97A32-CC50-4FFF-85EA-BEDD3598AC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F3D3CA9-7CD1-4412-9CED-B3D1603062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2B999-3A2E-4DAF-AD7D-5CD74F009FDD}" type="slidenum">
              <a:rPr lang="en-GB" smtClean="0"/>
              <a:t>‹#›</a:t>
            </a:fld>
            <a:endParaRPr lang="en-GB"/>
          </a:p>
        </p:txBody>
      </p:sp>
    </p:spTree>
    <p:extLst>
      <p:ext uri="{BB962C8B-B14F-4D97-AF65-F5344CB8AC3E}">
        <p14:creationId xmlns:p14="http://schemas.microsoft.com/office/powerpoint/2010/main" val="28976356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edisciplinas.usp.br/pluginfile.php/2317618/mod_resource/content/1/BLOCO%202_Research%20Methods%20The%20Basics.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4.wmf"/></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C2671-898C-4B08-92D1-F11284B3E405}"/>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2F3A860-FAF8-404F-96ED-C313D82E084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9699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3497D9D-C63F-4372-85D5-2F39DA80EDF4}"/>
              </a:ext>
            </a:extLst>
          </p:cNvPr>
          <p:cNvPicPr>
            <a:picLocks noChangeAspect="1"/>
          </p:cNvPicPr>
          <p:nvPr/>
        </p:nvPicPr>
        <p:blipFill rotWithShape="1">
          <a:blip r:embed="rId2"/>
          <a:srcRect b="25000"/>
          <a:stretch/>
        </p:blipFill>
        <p:spPr>
          <a:xfrm>
            <a:off x="-3047" y="10"/>
            <a:ext cx="12191999" cy="6857990"/>
          </a:xfrm>
          <a:prstGeom prst="rect">
            <a:avLst/>
          </a:prstGeom>
        </p:spPr>
      </p:pic>
      <p:sp>
        <p:nvSpPr>
          <p:cNvPr id="2" name="Title 1">
            <a:extLst>
              <a:ext uri="{FF2B5EF4-FFF2-40B4-BE49-F238E27FC236}">
                <a16:creationId xmlns:a16="http://schemas.microsoft.com/office/drawing/2014/main" id="{BCC91C7F-0DE1-B845-93C9-86B4B4FBA8C2}"/>
              </a:ext>
            </a:extLst>
          </p:cNvPr>
          <p:cNvSpPr>
            <a:spLocks noGrp="1"/>
          </p:cNvSpPr>
          <p:nvPr>
            <p:ph type="ctrTitle"/>
          </p:nvPr>
        </p:nvSpPr>
        <p:spPr>
          <a:xfrm>
            <a:off x="315639" y="324805"/>
            <a:ext cx="11553273" cy="4226233"/>
          </a:xfrm>
        </p:spPr>
        <p:txBody>
          <a:bodyPr anchor="t">
            <a:normAutofit fontScale="90000"/>
          </a:bodyPr>
          <a:lstStyle/>
          <a:p>
            <a:r>
              <a:rPr lang="en-US" sz="9600" dirty="0">
                <a:solidFill>
                  <a:srgbClr val="080808"/>
                </a:solidFill>
              </a:rPr>
              <a:t>DBA Identity and Approaches to Applied Business Research</a:t>
            </a:r>
            <a:br>
              <a:rPr lang="en-US" sz="9600" dirty="0">
                <a:solidFill>
                  <a:srgbClr val="080808"/>
                </a:solidFill>
              </a:rPr>
            </a:br>
            <a:r>
              <a:rPr lang="en-US" sz="9600" b="1" dirty="0">
                <a:solidFill>
                  <a:srgbClr val="080808"/>
                </a:solidFill>
              </a:rPr>
              <a:t>Research Philosophy</a:t>
            </a:r>
            <a:endParaRPr lang="en-US" sz="11500" b="1" dirty="0">
              <a:solidFill>
                <a:schemeClr val="bg1"/>
              </a:solidFill>
            </a:endParaRPr>
          </a:p>
        </p:txBody>
      </p:sp>
      <p:sp>
        <p:nvSpPr>
          <p:cNvPr id="3" name="Subtitle 2">
            <a:extLst>
              <a:ext uri="{FF2B5EF4-FFF2-40B4-BE49-F238E27FC236}">
                <a16:creationId xmlns:a16="http://schemas.microsoft.com/office/drawing/2014/main" id="{199E5833-1157-974F-B7D9-E06CEB915BAA}"/>
              </a:ext>
            </a:extLst>
          </p:cNvPr>
          <p:cNvSpPr>
            <a:spLocks noGrp="1"/>
          </p:cNvSpPr>
          <p:nvPr>
            <p:ph type="subTitle" idx="1"/>
          </p:nvPr>
        </p:nvSpPr>
        <p:spPr>
          <a:xfrm>
            <a:off x="321733" y="4718033"/>
            <a:ext cx="10634738" cy="1175039"/>
          </a:xfrm>
        </p:spPr>
        <p:txBody>
          <a:bodyPr anchor="b">
            <a:normAutofit/>
          </a:bodyPr>
          <a:lstStyle/>
          <a:p>
            <a:r>
              <a:rPr lang="en-US" dirty="0">
                <a:solidFill>
                  <a:schemeClr val="bg1"/>
                </a:solidFill>
              </a:rPr>
              <a:t>Dr caroline jawad 2020</a:t>
            </a:r>
          </a:p>
        </p:txBody>
      </p:sp>
    </p:spTree>
    <p:extLst>
      <p:ext uri="{BB962C8B-B14F-4D97-AF65-F5344CB8AC3E}">
        <p14:creationId xmlns:p14="http://schemas.microsoft.com/office/powerpoint/2010/main" val="3749045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78F5E-EEB0-634F-9332-DC8F1F4A70FE}"/>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What Other Terms Might I Encounter When Learning this Module?</a:t>
            </a:r>
            <a:br>
              <a:rPr lang="en-GB" sz="4400">
                <a:solidFill>
                  <a:srgbClr val="FFFFFF"/>
                </a:solidFill>
              </a:rPr>
            </a:br>
            <a:endParaRPr lang="en-US" sz="4400">
              <a:solidFill>
                <a:srgbClr val="FFFFFF"/>
              </a:solidFill>
            </a:endParaRPr>
          </a:p>
        </p:txBody>
      </p:sp>
      <p:sp>
        <p:nvSpPr>
          <p:cNvPr id="3" name="Content Placeholder 2">
            <a:extLst>
              <a:ext uri="{FF2B5EF4-FFF2-40B4-BE49-F238E27FC236}">
                <a16:creationId xmlns:a16="http://schemas.microsoft.com/office/drawing/2014/main" id="{D016CC56-10E3-C947-A3A3-84E5099DBCBE}"/>
              </a:ext>
            </a:extLst>
          </p:cNvPr>
          <p:cNvSpPr>
            <a:spLocks noGrp="1"/>
          </p:cNvSpPr>
          <p:nvPr>
            <p:ph idx="1"/>
          </p:nvPr>
        </p:nvSpPr>
        <p:spPr>
          <a:xfrm>
            <a:off x="5231958" y="605896"/>
            <a:ext cx="5923721" cy="5646208"/>
          </a:xfrm>
        </p:spPr>
        <p:txBody>
          <a:bodyPr anchor="ctr">
            <a:normAutofit/>
          </a:bodyPr>
          <a:lstStyle/>
          <a:p>
            <a:pPr>
              <a:lnSpc>
                <a:spcPct val="110000"/>
              </a:lnSpc>
            </a:pPr>
            <a:r>
              <a:rPr lang="en-GB" sz="1900" dirty="0"/>
              <a:t>Learning about theories of knowledge (epistemologies) and approaches to social science research developed from philosophical positions (methodologies) is often the most challenging part of learning about research methods. Partly, this is because authors, supervisors, and teachers can sometimes use terms differently or have slightly different explanations of what “realist” research entails, for example. Don’t panic, just try to familiarize yourself with some of the key terms and definitions. Remember, you can return to this section of the Research Project Planner throughout your research to read about any of these concepts in more detail – </a:t>
            </a:r>
          </a:p>
          <a:p>
            <a:pPr>
              <a:lnSpc>
                <a:spcPct val="110000"/>
              </a:lnSpc>
            </a:pPr>
            <a:r>
              <a:rPr lang="en-GB" sz="1900" dirty="0"/>
              <a:t>https://</a:t>
            </a:r>
            <a:r>
              <a:rPr lang="en-GB" sz="1900" dirty="0" err="1"/>
              <a:t>methods.sagepub.com</a:t>
            </a:r>
            <a:r>
              <a:rPr lang="en-GB" sz="1900" dirty="0"/>
              <a:t>/project-planner/philosophy-of-research</a:t>
            </a:r>
          </a:p>
          <a:p>
            <a:pPr>
              <a:lnSpc>
                <a:spcPct val="110000"/>
              </a:lnSpc>
            </a:pPr>
            <a:endParaRPr lang="en-US" sz="1900" dirty="0"/>
          </a:p>
        </p:txBody>
      </p:sp>
    </p:spTree>
    <p:extLst>
      <p:ext uri="{BB962C8B-B14F-4D97-AF65-F5344CB8AC3E}">
        <p14:creationId xmlns:p14="http://schemas.microsoft.com/office/powerpoint/2010/main" val="535755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B539C-7D9F-9147-9F24-39DBD7CAD86A}"/>
              </a:ext>
            </a:extLst>
          </p:cNvPr>
          <p:cNvSpPr>
            <a:spLocks noGrp="1"/>
          </p:cNvSpPr>
          <p:nvPr>
            <p:ph type="title"/>
          </p:nvPr>
        </p:nvSpPr>
        <p:spPr/>
        <p:txBody>
          <a:bodyPr/>
          <a:lstStyle/>
          <a:p>
            <a:r>
              <a:rPr lang="en-US" dirty="0"/>
              <a:t>Even</a:t>
            </a:r>
          </a:p>
        </p:txBody>
      </p:sp>
      <p:sp>
        <p:nvSpPr>
          <p:cNvPr id="3" name="Content Placeholder 2">
            <a:extLst>
              <a:ext uri="{FF2B5EF4-FFF2-40B4-BE49-F238E27FC236}">
                <a16:creationId xmlns:a16="http://schemas.microsoft.com/office/drawing/2014/main" id="{CCF17E67-B088-7641-B96E-0D652AA4FD01}"/>
              </a:ext>
            </a:extLst>
          </p:cNvPr>
          <p:cNvSpPr>
            <a:spLocks noGrp="1"/>
          </p:cNvSpPr>
          <p:nvPr>
            <p:ph idx="1"/>
          </p:nvPr>
        </p:nvSpPr>
        <p:spPr/>
        <p:txBody>
          <a:bodyPr/>
          <a:lstStyle/>
          <a:p>
            <a:r>
              <a:rPr lang="en-US" dirty="0"/>
              <a:t>https://</a:t>
            </a:r>
            <a:r>
              <a:rPr lang="en-US" dirty="0" err="1"/>
              <a:t>methods.sagepub.com</a:t>
            </a:r>
            <a:r>
              <a:rPr lang="en-US"/>
              <a:t>/which-stats-test</a:t>
            </a:r>
          </a:p>
        </p:txBody>
      </p:sp>
    </p:spTree>
    <p:extLst>
      <p:ext uri="{BB962C8B-B14F-4D97-AF65-F5344CB8AC3E}">
        <p14:creationId xmlns:p14="http://schemas.microsoft.com/office/powerpoint/2010/main" val="961460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2129" b="5554"/>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Tree>
    <p:extLst>
      <p:ext uri="{BB962C8B-B14F-4D97-AF65-F5344CB8AC3E}">
        <p14:creationId xmlns:p14="http://schemas.microsoft.com/office/powerpoint/2010/main" val="3448125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2690" b="24020"/>
          <a:stretch/>
        </p:blipFill>
        <p:spPr>
          <a:xfrm>
            <a:off x="20" y="10"/>
            <a:ext cx="12191980" cy="6857990"/>
          </a:xfrm>
          <a:prstGeom prst="rect">
            <a:avLst/>
          </a:prstGeom>
        </p:spPr>
      </p:pic>
    </p:spTree>
    <p:extLst>
      <p:ext uri="{BB962C8B-B14F-4D97-AF65-F5344CB8AC3E}">
        <p14:creationId xmlns:p14="http://schemas.microsoft.com/office/powerpoint/2010/main" val="2151146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369" y="605896"/>
            <a:ext cx="3642309" cy="5646208"/>
          </a:xfrm>
        </p:spPr>
        <p:txBody>
          <a:bodyPr anchor="ctr">
            <a:normAutofit/>
          </a:bodyPr>
          <a:lstStyle/>
          <a:p>
            <a:r>
              <a:rPr lang="en-GB" sz="2200" dirty="0">
                <a:solidFill>
                  <a:srgbClr val="FFFFFF"/>
                </a:solidFill>
              </a:rPr>
              <a:t>Links</a:t>
            </a:r>
            <a:br>
              <a:rPr lang="en-GB" sz="2200" dirty="0">
                <a:solidFill>
                  <a:srgbClr val="7030A0"/>
                </a:solidFill>
              </a:rPr>
            </a:br>
            <a:r>
              <a:rPr lang="en-GB" sz="2200" dirty="0">
                <a:solidFill>
                  <a:srgbClr val="7030A0"/>
                </a:solidFill>
                <a:hlinkClick r:id="rId2">
                  <a:extLst>
                    <a:ext uri="{A12FA001-AC4F-418D-AE19-62706E023703}">
                      <ahyp:hlinkClr xmlns:ahyp="http://schemas.microsoft.com/office/drawing/2018/hyperlinkcolor" val="tx"/>
                    </a:ext>
                  </a:extLst>
                </a:hlinkClick>
              </a:rPr>
              <a:t>https://edisciplinas.usp.br/pluginfile.php/2317618/mod_resource/content/1/BLOCO%202_Research%20Methods%20The%20Basics.pdf</a:t>
            </a:r>
            <a:br>
              <a:rPr lang="en-GB" sz="2200" dirty="0">
                <a:solidFill>
                  <a:srgbClr val="7030A0"/>
                </a:solidFill>
              </a:rPr>
            </a:br>
            <a:br>
              <a:rPr lang="en-GB" sz="2200" dirty="0">
                <a:solidFill>
                  <a:srgbClr val="7030A0"/>
                </a:solidFill>
              </a:rPr>
            </a:br>
            <a:r>
              <a:rPr lang="en-GB" sz="2200" dirty="0">
                <a:solidFill>
                  <a:srgbClr val="7030A0"/>
                </a:solidFill>
              </a:rPr>
              <a:t>http://</a:t>
            </a:r>
            <a:r>
              <a:rPr lang="en-GB" sz="2200" dirty="0" err="1">
                <a:solidFill>
                  <a:srgbClr val="7030A0"/>
                </a:solidFill>
              </a:rPr>
              <a:t>www.cles.org.uk</a:t>
            </a:r>
            <a:r>
              <a:rPr lang="en-GB" sz="2200" dirty="0">
                <a:solidFill>
                  <a:srgbClr val="7030A0"/>
                </a:solidFill>
              </a:rPr>
              <a:t>/</a:t>
            </a:r>
            <a:r>
              <a:rPr lang="en-GB" sz="2200" dirty="0" err="1">
                <a:solidFill>
                  <a:srgbClr val="7030A0"/>
                </a:solidFill>
              </a:rPr>
              <a:t>wp</a:t>
            </a:r>
            <a:r>
              <a:rPr lang="en-GB" sz="2200" dirty="0">
                <a:solidFill>
                  <a:srgbClr val="7030A0"/>
                </a:solidFill>
              </a:rPr>
              <a:t>-content/uploads/2011/01/Research-Methods-</a:t>
            </a:r>
            <a:r>
              <a:rPr lang="en-GB" sz="2200" dirty="0" err="1">
                <a:solidFill>
                  <a:srgbClr val="7030A0"/>
                </a:solidFill>
              </a:rPr>
              <a:t>Handbook.pdf</a:t>
            </a:r>
            <a:br>
              <a:rPr lang="en-GB" sz="4400" dirty="0">
                <a:solidFill>
                  <a:srgbClr val="7030A0"/>
                </a:solidFill>
              </a:rPr>
            </a:br>
            <a:endParaRPr lang="en-GB" sz="4400" dirty="0">
              <a:solidFill>
                <a:srgbClr val="7030A0"/>
              </a:solidFill>
            </a:endParaRPr>
          </a:p>
        </p:txBody>
      </p:sp>
      <p:sp>
        <p:nvSpPr>
          <p:cNvPr id="3" name="Content Placeholder 2"/>
          <p:cNvSpPr>
            <a:spLocks noGrp="1"/>
          </p:cNvSpPr>
          <p:nvPr>
            <p:ph idx="1"/>
          </p:nvPr>
        </p:nvSpPr>
        <p:spPr>
          <a:xfrm>
            <a:off x="5231958" y="605896"/>
            <a:ext cx="5923721" cy="5646208"/>
          </a:xfrm>
        </p:spPr>
        <p:txBody>
          <a:bodyPr anchor="ctr">
            <a:normAutofit/>
          </a:bodyPr>
          <a:lstStyle/>
          <a:p>
            <a:r>
              <a:rPr lang="en-GB" sz="2400" dirty="0"/>
              <a:t>This module will introduce you to some research methods – but it is NOT intended to replace key reading, such as Bryman or Crotty or Creswell or Cohen or Denzin or Denscombe etc.  If you intend to use any of these Research Methods in your study you should read a few key texts that cover the method, and perhaps even from different perspectives such as health or social science – and for this you may have to go beyond your modules reading list.</a:t>
            </a:r>
          </a:p>
        </p:txBody>
      </p:sp>
    </p:spTree>
    <p:extLst>
      <p:ext uri="{BB962C8B-B14F-4D97-AF65-F5344CB8AC3E}">
        <p14:creationId xmlns:p14="http://schemas.microsoft.com/office/powerpoint/2010/main" val="3062801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5252936"/>
            <a:ext cx="10058400" cy="1028715"/>
          </a:xfrm>
        </p:spPr>
        <p:txBody>
          <a:bodyPr>
            <a:normAutofit/>
          </a:bodyPr>
          <a:lstStyle/>
          <a:p>
            <a:pPr algn="ctr"/>
            <a:r>
              <a:rPr lang="en-GB" b="1">
                <a:solidFill>
                  <a:schemeClr val="bg1"/>
                </a:solidFill>
              </a:rPr>
              <a:t>Implications of research philosophy</a:t>
            </a:r>
          </a:p>
        </p:txBody>
      </p:sp>
      <p:sp>
        <p:nvSpPr>
          <p:cNvPr id="4" name="Rectangle 3"/>
          <p:cNvSpPr/>
          <p:nvPr/>
        </p:nvSpPr>
        <p:spPr>
          <a:xfrm>
            <a:off x="8650113" y="5624133"/>
            <a:ext cx="1976823" cy="300082"/>
          </a:xfrm>
          <a:prstGeom prst="rect">
            <a:avLst/>
          </a:prstGeom>
        </p:spPr>
        <p:txBody>
          <a:bodyPr wrap="none">
            <a:spAutoFit/>
          </a:bodyPr>
          <a:lstStyle/>
          <a:p>
            <a:pPr>
              <a:spcAft>
                <a:spcPts val="600"/>
              </a:spcAft>
            </a:pPr>
            <a:r>
              <a:rPr lang="en-GB" sz="1350">
                <a:solidFill>
                  <a:srgbClr val="002060"/>
                </a:solidFill>
                <a:latin typeface="Baskerville Old Face" pitchFamily="18" charset="0"/>
              </a:rPr>
              <a:t>©Alexandra Bristow 2015</a:t>
            </a:r>
            <a:endParaRPr lang="en-GB" sz="1350"/>
          </a:p>
        </p:txBody>
      </p:sp>
      <p:graphicFrame>
        <p:nvGraphicFramePr>
          <p:cNvPr id="6" name="Content Placeholder 2">
            <a:extLst>
              <a:ext uri="{FF2B5EF4-FFF2-40B4-BE49-F238E27FC236}">
                <a16:creationId xmlns:a16="http://schemas.microsoft.com/office/drawing/2014/main" id="{E98B6BD5-5B76-44D6-B379-0021E1CF619E}"/>
              </a:ext>
            </a:extLst>
          </p:cNvPr>
          <p:cNvGraphicFramePr>
            <a:graphicFrameLocks noGrp="1"/>
          </p:cNvGraphicFramePr>
          <p:nvPr>
            <p:ph idx="1"/>
            <p:extLst/>
          </p:nvPr>
        </p:nvGraphicFramePr>
        <p:xfrm>
          <a:off x="643466" y="643467"/>
          <a:ext cx="10900477" cy="3619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9663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369" y="605896"/>
            <a:ext cx="3642309" cy="5646208"/>
          </a:xfrm>
        </p:spPr>
        <p:txBody>
          <a:bodyPr anchor="ctr">
            <a:normAutofit/>
          </a:bodyPr>
          <a:lstStyle/>
          <a:p>
            <a:r>
              <a:rPr lang="en-GB" sz="4400">
                <a:solidFill>
                  <a:srgbClr val="FFFFFF"/>
                </a:solidFill>
              </a:rPr>
              <a:t>Continued</a:t>
            </a:r>
          </a:p>
        </p:txBody>
      </p:sp>
      <p:sp>
        <p:nvSpPr>
          <p:cNvPr id="3" name="Content Placeholder 2"/>
          <p:cNvSpPr>
            <a:spLocks noGrp="1"/>
          </p:cNvSpPr>
          <p:nvPr>
            <p:ph idx="1"/>
          </p:nvPr>
        </p:nvSpPr>
        <p:spPr>
          <a:xfrm>
            <a:off x="5231958" y="605896"/>
            <a:ext cx="5923721" cy="5646208"/>
          </a:xfrm>
        </p:spPr>
        <p:txBody>
          <a:bodyPr anchor="ctr">
            <a:normAutofit/>
          </a:bodyPr>
          <a:lstStyle/>
          <a:p>
            <a:pPr marL="0" indent="0">
              <a:buNone/>
            </a:pPr>
            <a:r>
              <a:rPr lang="en-GB" sz="2400" b="1"/>
              <a:t>When you are able to present a methodology, you show that the research problem is clear in your mind and how you are going to tackle it.</a:t>
            </a:r>
          </a:p>
          <a:p>
            <a:pPr marL="0" indent="0">
              <a:buNone/>
            </a:pPr>
            <a:r>
              <a:rPr lang="en-GB" sz="2400" b="1"/>
              <a:t>With just a method, it is not clear why you are even studying the topic.</a:t>
            </a:r>
          </a:p>
          <a:p>
            <a:pPr marL="0" indent="0">
              <a:buNone/>
            </a:pPr>
            <a:endParaRPr lang="en-GB" sz="2400"/>
          </a:p>
          <a:p>
            <a:r>
              <a:rPr lang="en-GB" sz="2400"/>
              <a:t>John W. Creswell (2003), Research Design: Qualitative, Quantitative, and Mixed Methods Approaches, 2nd Ed.</a:t>
            </a:r>
          </a:p>
        </p:txBody>
      </p:sp>
    </p:spTree>
    <p:extLst>
      <p:ext uri="{BB962C8B-B14F-4D97-AF65-F5344CB8AC3E}">
        <p14:creationId xmlns:p14="http://schemas.microsoft.com/office/powerpoint/2010/main" val="247380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92369" y="605896"/>
            <a:ext cx="3642309" cy="5646208"/>
          </a:xfrm>
        </p:spPr>
        <p:txBody>
          <a:bodyPr anchor="ctr">
            <a:normAutofit/>
          </a:bodyPr>
          <a:lstStyle/>
          <a:p>
            <a:r>
              <a:rPr lang="en-GB" sz="4400">
                <a:solidFill>
                  <a:srgbClr val="FFFFFF"/>
                </a:solidFill>
              </a:rPr>
              <a:t>Creswell (2003)</a:t>
            </a:r>
          </a:p>
        </p:txBody>
      </p:sp>
      <p:sp>
        <p:nvSpPr>
          <p:cNvPr id="8" name="Content Placeholder 7"/>
          <p:cNvSpPr>
            <a:spLocks noGrp="1"/>
          </p:cNvSpPr>
          <p:nvPr>
            <p:ph idx="1"/>
          </p:nvPr>
        </p:nvSpPr>
        <p:spPr>
          <a:xfrm>
            <a:off x="5231958" y="605896"/>
            <a:ext cx="5923721" cy="5646208"/>
          </a:xfrm>
        </p:spPr>
        <p:txBody>
          <a:bodyPr anchor="ctr">
            <a:normAutofit/>
          </a:bodyPr>
          <a:lstStyle/>
          <a:p>
            <a:r>
              <a:rPr lang="en-GB" sz="2400"/>
              <a:t>A researcher needs to take a position in presenting </a:t>
            </a:r>
            <a:r>
              <a:rPr lang="en-GB" sz="2400" b="1"/>
              <a:t>knowledge claims.</a:t>
            </a:r>
          </a:p>
          <a:p>
            <a:r>
              <a:rPr lang="en-GB" sz="2400"/>
              <a:t>You must consider which framework most appropriately matches your problem?</a:t>
            </a:r>
          </a:p>
          <a:p>
            <a:r>
              <a:rPr lang="en-GB" sz="2400"/>
              <a:t>How do you think human behaviour should be studied, and through what lens?</a:t>
            </a:r>
          </a:p>
        </p:txBody>
      </p:sp>
    </p:spTree>
    <p:extLst>
      <p:ext uri="{BB962C8B-B14F-4D97-AF65-F5344CB8AC3E}">
        <p14:creationId xmlns:p14="http://schemas.microsoft.com/office/powerpoint/2010/main" val="3057757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Approach</a:t>
            </a:r>
          </a:p>
        </p:txBody>
      </p:sp>
      <p:sp>
        <p:nvSpPr>
          <p:cNvPr id="3" name="Content Placeholder 2"/>
          <p:cNvSpPr>
            <a:spLocks noGrp="1"/>
          </p:cNvSpPr>
          <p:nvPr>
            <p:ph idx="1"/>
          </p:nvPr>
        </p:nvSpPr>
        <p:spPr/>
        <p:txBody>
          <a:bodyPr/>
          <a:lstStyle/>
          <a:p>
            <a:pPr marL="0" indent="0">
              <a:buNone/>
            </a:pPr>
            <a:endParaRPr lang="en-GB" dirty="0"/>
          </a:p>
          <a:p>
            <a:r>
              <a:rPr lang="en-GB" dirty="0"/>
              <a:t>Video on approaching methodologies </a:t>
            </a:r>
          </a:p>
          <a:p>
            <a:endParaRPr lang="en-GB" dirty="0"/>
          </a:p>
        </p:txBody>
      </p:sp>
      <p:graphicFrame>
        <p:nvGraphicFramePr>
          <p:cNvPr id="4" name="Object 3"/>
          <p:cNvGraphicFramePr>
            <a:graphicFrameLocks noChangeAspect="1"/>
          </p:cNvGraphicFramePr>
          <p:nvPr/>
        </p:nvGraphicFramePr>
        <p:xfrm>
          <a:off x="4559300" y="3084513"/>
          <a:ext cx="3071813" cy="685800"/>
        </p:xfrm>
        <a:graphic>
          <a:graphicData uri="http://schemas.openxmlformats.org/presentationml/2006/ole">
            <mc:AlternateContent xmlns:mc="http://schemas.openxmlformats.org/markup-compatibility/2006">
              <mc:Choice xmlns:v="urn:schemas-microsoft-com:vml" Requires="v">
                <p:oleObj spid="_x0000_s1026" name="Packager Shell Object" showAsIcon="1" r:id="rId3" imgW="3071880" imgH="685800" progId="Package">
                  <p:embed/>
                </p:oleObj>
              </mc:Choice>
              <mc:Fallback>
                <p:oleObj name="Packager Shell Object" showAsIcon="1" r:id="rId3" imgW="3071880" imgH="685800" progId="Package">
                  <p:embed/>
                  <p:pic>
                    <p:nvPicPr>
                      <p:cNvPr id="4" name="Object 3"/>
                      <p:cNvPicPr/>
                      <p:nvPr/>
                    </p:nvPicPr>
                    <p:blipFill>
                      <a:blip r:embed="rId4"/>
                      <a:stretch>
                        <a:fillRect/>
                      </a:stretch>
                    </p:blipFill>
                    <p:spPr>
                      <a:xfrm>
                        <a:off x="4559300" y="3084513"/>
                        <a:ext cx="3071813" cy="685800"/>
                      </a:xfrm>
                      <a:prstGeom prst="rect">
                        <a:avLst/>
                      </a:prstGeom>
                    </p:spPr>
                  </p:pic>
                </p:oleObj>
              </mc:Fallback>
            </mc:AlternateContent>
          </a:graphicData>
        </a:graphic>
      </p:graphicFrame>
    </p:spTree>
    <p:extLst>
      <p:ext uri="{BB962C8B-B14F-4D97-AF65-F5344CB8AC3E}">
        <p14:creationId xmlns:p14="http://schemas.microsoft.com/office/powerpoint/2010/main" val="4178343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92369" y="605896"/>
            <a:ext cx="3642309" cy="5646208"/>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400" b="1" spc="-50">
                <a:solidFill>
                  <a:srgbClr val="FFFFFF"/>
                </a:solidFill>
              </a:rPr>
              <a:t>Do Research Philosophies Matter?</a:t>
            </a:r>
          </a:p>
        </p:txBody>
      </p:sp>
      <p:sp>
        <p:nvSpPr>
          <p:cNvPr id="5" name="Subtitle 2"/>
          <p:cNvSpPr txBox="1">
            <a:spLocks/>
          </p:cNvSpPr>
          <p:nvPr/>
        </p:nvSpPr>
        <p:spPr>
          <a:xfrm>
            <a:off x="5231958" y="605896"/>
            <a:ext cx="5923721" cy="5646208"/>
          </a:xfrm>
          <a:prstGeom prst="rect">
            <a:avLst/>
          </a:prstGeom>
        </p:spPr>
        <p:txBody>
          <a:bodyPr vert="horz" lIns="0" tIns="45720" rIns="0" bIns="4572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indent="-228600">
              <a:lnSpc>
                <a:spcPct val="100000"/>
              </a:lnSpc>
              <a:buFont typeface="Calibri" panose="020F0502020204030204" pitchFamily="34" charset="0"/>
              <a:buChar char="•"/>
            </a:pPr>
            <a:r>
              <a:rPr lang="en-US" sz="2400">
                <a:solidFill>
                  <a:schemeClr val="tx1">
                    <a:lumMod val="75000"/>
                    <a:lumOff val="25000"/>
                  </a:schemeClr>
                </a:solidFill>
              </a:rPr>
              <a:t>Guba (1990)</a:t>
            </a:r>
          </a:p>
          <a:p>
            <a:pPr indent="-228600">
              <a:lnSpc>
                <a:spcPct val="100000"/>
              </a:lnSpc>
              <a:buFont typeface="Calibri" panose="020F0502020204030204" pitchFamily="34" charset="0"/>
              <a:buChar char="•"/>
            </a:pPr>
            <a:r>
              <a:rPr lang="en-US" sz="2400">
                <a:solidFill>
                  <a:schemeClr val="tx1">
                    <a:lumMod val="75000"/>
                    <a:lumOff val="25000"/>
                  </a:schemeClr>
                </a:solidFill>
              </a:rPr>
              <a:t>Systems of beliefs and assumptions about everything!</a:t>
            </a:r>
          </a:p>
          <a:p>
            <a:pPr marL="600075" lvl="1" indent="-228600" algn="l">
              <a:lnSpc>
                <a:spcPct val="100000"/>
              </a:lnSpc>
              <a:buFont typeface="Calibri" panose="020F0502020204030204" pitchFamily="34" charset="0"/>
              <a:buChar char="•"/>
            </a:pPr>
            <a:r>
              <a:rPr lang="en-US" sz="2400">
                <a:solidFill>
                  <a:schemeClr val="tx1">
                    <a:lumMod val="75000"/>
                    <a:lumOff val="25000"/>
                  </a:schemeClr>
                </a:solidFill>
              </a:rPr>
              <a:t>the world (ontology)</a:t>
            </a:r>
          </a:p>
          <a:p>
            <a:pPr marL="600075" lvl="1" indent="-228600" algn="l">
              <a:lnSpc>
                <a:spcPct val="100000"/>
              </a:lnSpc>
              <a:buFont typeface="Calibri" panose="020F0502020204030204" pitchFamily="34" charset="0"/>
              <a:buChar char="•"/>
            </a:pPr>
            <a:r>
              <a:rPr lang="en-US" sz="2400">
                <a:solidFill>
                  <a:schemeClr val="tx1">
                    <a:lumMod val="75000"/>
                    <a:lumOff val="25000"/>
                  </a:schemeClr>
                </a:solidFill>
              </a:rPr>
              <a:t>knowledge (epistemology)</a:t>
            </a:r>
          </a:p>
          <a:p>
            <a:pPr marL="600075" lvl="1" indent="-228600" algn="l">
              <a:lnSpc>
                <a:spcPct val="100000"/>
              </a:lnSpc>
              <a:buFont typeface="Calibri" panose="020F0502020204030204" pitchFamily="34" charset="0"/>
              <a:buChar char="•"/>
            </a:pPr>
            <a:r>
              <a:rPr lang="en-US" sz="2400">
                <a:solidFill>
                  <a:schemeClr val="tx1">
                    <a:lumMod val="75000"/>
                    <a:lumOff val="25000"/>
                  </a:schemeClr>
                </a:solidFill>
              </a:rPr>
              <a:t>values (axiology) </a:t>
            </a:r>
          </a:p>
          <a:p>
            <a:pPr lvl="1" indent="-228600" algn="l">
              <a:lnSpc>
                <a:spcPct val="100000"/>
              </a:lnSpc>
              <a:buFont typeface="Calibri" panose="020F0502020204030204" pitchFamily="34" charset="0"/>
              <a:buChar char="•"/>
            </a:pPr>
            <a:endParaRPr lang="en-US" sz="2400">
              <a:solidFill>
                <a:schemeClr val="tx1">
                  <a:lumMod val="75000"/>
                  <a:lumOff val="25000"/>
                </a:schemeClr>
              </a:solidFill>
            </a:endParaRPr>
          </a:p>
          <a:p>
            <a:pPr indent="-228600">
              <a:lnSpc>
                <a:spcPct val="100000"/>
              </a:lnSpc>
              <a:buFont typeface="Calibri" panose="020F0502020204030204" pitchFamily="34" charset="0"/>
              <a:buChar char="•"/>
            </a:pPr>
            <a:r>
              <a:rPr lang="en-US" sz="2400">
                <a:solidFill>
                  <a:schemeClr val="tx1">
                    <a:lumMod val="75000"/>
                    <a:lumOff val="25000"/>
                  </a:schemeClr>
                </a:solidFill>
              </a:rPr>
              <a:t>Do you have a research philosophy?</a:t>
            </a:r>
          </a:p>
          <a:p>
            <a:pPr marL="600075" lvl="1" indent="-228600" algn="l">
              <a:lnSpc>
                <a:spcPct val="100000"/>
              </a:lnSpc>
              <a:buFont typeface="Calibri" panose="020F0502020204030204" pitchFamily="34" charset="0"/>
              <a:buChar char="•"/>
            </a:pPr>
            <a:r>
              <a:rPr lang="en-US" sz="2400">
                <a:solidFill>
                  <a:schemeClr val="tx1">
                    <a:lumMod val="75000"/>
                    <a:lumOff val="25000"/>
                  </a:schemeClr>
                </a:solidFill>
              </a:rPr>
              <a:t>are you aware of your beliefs and assumptions?</a:t>
            </a:r>
          </a:p>
          <a:p>
            <a:pPr marL="600075" lvl="1" indent="-228600" algn="l">
              <a:lnSpc>
                <a:spcPct val="100000"/>
              </a:lnSpc>
              <a:buFont typeface="Calibri" panose="020F0502020204030204" pitchFamily="34" charset="0"/>
              <a:buChar char="•"/>
            </a:pPr>
            <a:r>
              <a:rPr lang="en-US" sz="2400">
                <a:solidFill>
                  <a:schemeClr val="tx1">
                    <a:lumMod val="75000"/>
                    <a:lumOff val="25000"/>
                  </a:schemeClr>
                </a:solidFill>
              </a:rPr>
              <a:t>are they systematic?</a:t>
            </a:r>
          </a:p>
          <a:p>
            <a:pPr indent="-228600">
              <a:lnSpc>
                <a:spcPct val="100000"/>
              </a:lnSpc>
              <a:buFont typeface="Calibri" panose="020F0502020204030204" pitchFamily="34" charset="0"/>
              <a:buChar char="•"/>
            </a:pPr>
            <a:endParaRPr lang="en-US" sz="2400">
              <a:solidFill>
                <a:schemeClr val="tx1">
                  <a:lumMod val="75000"/>
                  <a:lumOff val="25000"/>
                </a:schemeClr>
              </a:solidFill>
            </a:endParaRPr>
          </a:p>
        </p:txBody>
      </p:sp>
    </p:spTree>
    <p:extLst>
      <p:ext uri="{BB962C8B-B14F-4D97-AF65-F5344CB8AC3E}">
        <p14:creationId xmlns:p14="http://schemas.microsoft.com/office/powerpoint/2010/main" val="34132792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E6524-D512-354E-9F7E-A52BEDD35369}"/>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Research </a:t>
            </a:r>
            <a:br>
              <a:rPr lang="en-US" sz="4400" dirty="0">
                <a:solidFill>
                  <a:srgbClr val="FFFFFF"/>
                </a:solidFill>
              </a:rPr>
            </a:br>
            <a:r>
              <a:rPr lang="en-US" sz="4400" dirty="0">
                <a:solidFill>
                  <a:srgbClr val="FFFFFF"/>
                </a:solidFill>
              </a:rPr>
              <a:t>Philosophy</a:t>
            </a:r>
          </a:p>
        </p:txBody>
      </p:sp>
      <p:sp>
        <p:nvSpPr>
          <p:cNvPr id="3" name="Content Placeholder 2">
            <a:extLst>
              <a:ext uri="{FF2B5EF4-FFF2-40B4-BE49-F238E27FC236}">
                <a16:creationId xmlns:a16="http://schemas.microsoft.com/office/drawing/2014/main" id="{44C8FE8C-A066-114A-B887-17DA2AD10C59}"/>
              </a:ext>
            </a:extLst>
          </p:cNvPr>
          <p:cNvSpPr>
            <a:spLocks noGrp="1"/>
          </p:cNvSpPr>
          <p:nvPr>
            <p:ph idx="1"/>
          </p:nvPr>
        </p:nvSpPr>
        <p:spPr>
          <a:xfrm>
            <a:off x="5231958" y="605896"/>
            <a:ext cx="5923721" cy="5646208"/>
          </a:xfrm>
        </p:spPr>
        <p:txBody>
          <a:bodyPr anchor="ctr">
            <a:normAutofit/>
          </a:bodyPr>
          <a:lstStyle/>
          <a:p>
            <a:r>
              <a:rPr lang="en-GB" sz="2400" dirty="0"/>
              <a:t>Why do you need to understand differences in philosophies of research? Why not just go ahead and do a survey or carry out the interviews? You can, of course; but for several reasons, it is better first to understand the assumptions behind the research tools you choose. </a:t>
            </a:r>
          </a:p>
          <a:p>
            <a:endParaRPr lang="en-US" sz="2400" dirty="0"/>
          </a:p>
        </p:txBody>
      </p:sp>
    </p:spTree>
    <p:extLst>
      <p:ext uri="{BB962C8B-B14F-4D97-AF65-F5344CB8AC3E}">
        <p14:creationId xmlns:p14="http://schemas.microsoft.com/office/powerpoint/2010/main" val="22474445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8CA00-E213-CB4F-A956-9160569E85F5}"/>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Reason 1</a:t>
            </a:r>
          </a:p>
        </p:txBody>
      </p:sp>
      <p:sp>
        <p:nvSpPr>
          <p:cNvPr id="3" name="Content Placeholder 2">
            <a:extLst>
              <a:ext uri="{FF2B5EF4-FFF2-40B4-BE49-F238E27FC236}">
                <a16:creationId xmlns:a16="http://schemas.microsoft.com/office/drawing/2014/main" id="{EB099D4B-F30B-9D42-BE4D-266AE0CB930B}"/>
              </a:ext>
            </a:extLst>
          </p:cNvPr>
          <p:cNvSpPr>
            <a:spLocks noGrp="1"/>
          </p:cNvSpPr>
          <p:nvPr>
            <p:ph idx="1"/>
          </p:nvPr>
        </p:nvSpPr>
        <p:spPr>
          <a:xfrm>
            <a:off x="5231958" y="605896"/>
            <a:ext cx="5923721" cy="5646208"/>
          </a:xfrm>
        </p:spPr>
        <p:txBody>
          <a:bodyPr anchor="ctr">
            <a:normAutofit/>
          </a:bodyPr>
          <a:lstStyle/>
          <a:p>
            <a:r>
              <a:rPr lang="en-GB" sz="2400" dirty="0"/>
              <a:t>The assumptions provide guidance for conducting your research. </a:t>
            </a:r>
          </a:p>
          <a:p>
            <a:r>
              <a:rPr lang="en-GB" sz="2400" dirty="0"/>
              <a:t>They prescribe your research role, whether you should try to be neutral or let your own personality come through. </a:t>
            </a:r>
          </a:p>
          <a:p>
            <a:r>
              <a:rPr lang="en-GB" sz="2400" dirty="0"/>
              <a:t>They indicate whether you must ask each person in a study the same questions in an identical way or can change questions midstream. </a:t>
            </a:r>
          </a:p>
          <a:p>
            <a:endParaRPr lang="en-US" sz="2400" dirty="0"/>
          </a:p>
        </p:txBody>
      </p:sp>
    </p:spTree>
    <p:extLst>
      <p:ext uri="{BB962C8B-B14F-4D97-AF65-F5344CB8AC3E}">
        <p14:creationId xmlns:p14="http://schemas.microsoft.com/office/powerpoint/2010/main" val="22522163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29ED-49A4-8D42-991D-0A8F31B107E2}"/>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Reason 2</a:t>
            </a:r>
          </a:p>
        </p:txBody>
      </p:sp>
      <p:sp>
        <p:nvSpPr>
          <p:cNvPr id="3" name="Content Placeholder 2">
            <a:extLst>
              <a:ext uri="{FF2B5EF4-FFF2-40B4-BE49-F238E27FC236}">
                <a16:creationId xmlns:a16="http://schemas.microsoft.com/office/drawing/2014/main" id="{024548AB-786B-594A-BE28-6B004B87C4EB}"/>
              </a:ext>
            </a:extLst>
          </p:cNvPr>
          <p:cNvSpPr>
            <a:spLocks noGrp="1"/>
          </p:cNvSpPr>
          <p:nvPr>
            <p:ph idx="1"/>
          </p:nvPr>
        </p:nvSpPr>
        <p:spPr>
          <a:xfrm>
            <a:off x="5231958" y="605896"/>
            <a:ext cx="5923721" cy="5646208"/>
          </a:xfrm>
        </p:spPr>
        <p:txBody>
          <a:bodyPr anchor="ctr">
            <a:normAutofit/>
          </a:bodyPr>
          <a:lstStyle/>
          <a:p>
            <a:r>
              <a:rPr lang="en-GB" sz="2400" dirty="0"/>
              <a:t>Research committee members, institutional review board members, and journal reviewers and editors might follow different research philosophies from yours and may be unwilling to accept the legitimacy of your approach unless you can make its assumptions clear. </a:t>
            </a:r>
          </a:p>
          <a:p>
            <a:endParaRPr lang="en-US" sz="2400" dirty="0"/>
          </a:p>
        </p:txBody>
      </p:sp>
    </p:spTree>
    <p:extLst>
      <p:ext uri="{BB962C8B-B14F-4D97-AF65-F5344CB8AC3E}">
        <p14:creationId xmlns:p14="http://schemas.microsoft.com/office/powerpoint/2010/main" val="28146147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B623-FFDC-0142-A2BA-F10558DE8FA6}"/>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Reason 3</a:t>
            </a:r>
          </a:p>
        </p:txBody>
      </p:sp>
      <p:sp>
        <p:nvSpPr>
          <p:cNvPr id="3" name="Content Placeholder 2">
            <a:extLst>
              <a:ext uri="{FF2B5EF4-FFF2-40B4-BE49-F238E27FC236}">
                <a16:creationId xmlns:a16="http://schemas.microsoft.com/office/drawing/2014/main" id="{F4EF3DE2-65CD-AE40-9186-BB0924838C1F}"/>
              </a:ext>
            </a:extLst>
          </p:cNvPr>
          <p:cNvSpPr>
            <a:spLocks noGrp="1"/>
          </p:cNvSpPr>
          <p:nvPr>
            <p:ph idx="1"/>
          </p:nvPr>
        </p:nvSpPr>
        <p:spPr>
          <a:xfrm>
            <a:off x="5231958" y="605896"/>
            <a:ext cx="5923721" cy="5646208"/>
          </a:xfrm>
        </p:spPr>
        <p:txBody>
          <a:bodyPr anchor="ctr">
            <a:normAutofit/>
          </a:bodyPr>
          <a:lstStyle/>
          <a:p>
            <a:r>
              <a:rPr lang="en-GB" sz="2400"/>
              <a:t>You have to comply with the research standards specific to the research paradigm you are using rather than those that guide alternative approaches. </a:t>
            </a:r>
          </a:p>
          <a:p>
            <a:r>
              <a:rPr lang="en-GB" sz="2400"/>
              <a:t>Qualitative interviewers need not apologize for not interviewing hundreds of people any more than quantitative researchers need to apologize for not producing in-depth descriptions. </a:t>
            </a:r>
          </a:p>
          <a:p>
            <a:endParaRPr lang="en-US" sz="2400"/>
          </a:p>
        </p:txBody>
      </p:sp>
    </p:spTree>
    <p:extLst>
      <p:ext uri="{BB962C8B-B14F-4D97-AF65-F5344CB8AC3E}">
        <p14:creationId xmlns:p14="http://schemas.microsoft.com/office/powerpoint/2010/main" val="4559502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73496-59FD-1D45-96EA-75EB50A6F920}"/>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Reason 4</a:t>
            </a:r>
          </a:p>
        </p:txBody>
      </p:sp>
      <p:sp>
        <p:nvSpPr>
          <p:cNvPr id="3" name="Content Placeholder 2">
            <a:extLst>
              <a:ext uri="{FF2B5EF4-FFF2-40B4-BE49-F238E27FC236}">
                <a16:creationId xmlns:a16="http://schemas.microsoft.com/office/drawing/2014/main" id="{B921956D-E2E7-DC41-A453-23E9560C115E}"/>
              </a:ext>
            </a:extLst>
          </p:cNvPr>
          <p:cNvSpPr>
            <a:spLocks noGrp="1"/>
          </p:cNvSpPr>
          <p:nvPr>
            <p:ph idx="1"/>
          </p:nvPr>
        </p:nvSpPr>
        <p:spPr>
          <a:xfrm>
            <a:off x="5231958" y="605896"/>
            <a:ext cx="5923721" cy="5646208"/>
          </a:xfrm>
        </p:spPr>
        <p:txBody>
          <a:bodyPr anchor="ctr">
            <a:normAutofit/>
          </a:bodyPr>
          <a:lstStyle/>
          <a:p>
            <a:r>
              <a:rPr lang="en-GB" sz="2400" dirty="0"/>
              <a:t>Understanding the theoretical assumptions helps you recognize what the techniques you are working with do well and what they do less well, and lets you design your research to take full advantage of their strengths and compensate for their weaknesses. </a:t>
            </a:r>
          </a:p>
          <a:p>
            <a:endParaRPr lang="en-US" sz="2400" dirty="0"/>
          </a:p>
        </p:txBody>
      </p:sp>
    </p:spTree>
    <p:extLst>
      <p:ext uri="{BB962C8B-B14F-4D97-AF65-F5344CB8AC3E}">
        <p14:creationId xmlns:p14="http://schemas.microsoft.com/office/powerpoint/2010/main" val="40196192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C265E-74AA-DE4B-A93F-EDAD719091AE}"/>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Summary of reasons</a:t>
            </a:r>
          </a:p>
        </p:txBody>
      </p:sp>
      <p:sp>
        <p:nvSpPr>
          <p:cNvPr id="3" name="Content Placeholder 2">
            <a:extLst>
              <a:ext uri="{FF2B5EF4-FFF2-40B4-BE49-F238E27FC236}">
                <a16:creationId xmlns:a16="http://schemas.microsoft.com/office/drawing/2014/main" id="{2E538B74-7CC5-6C45-8CF9-2B1A4101C186}"/>
              </a:ext>
            </a:extLst>
          </p:cNvPr>
          <p:cNvSpPr>
            <a:spLocks noGrp="1"/>
          </p:cNvSpPr>
          <p:nvPr>
            <p:ph idx="1"/>
          </p:nvPr>
        </p:nvSpPr>
        <p:spPr>
          <a:xfrm>
            <a:off x="5231958" y="605896"/>
            <a:ext cx="5923721" cy="5646208"/>
          </a:xfrm>
        </p:spPr>
        <p:txBody>
          <a:bodyPr anchor="ctr">
            <a:normAutofit/>
          </a:bodyPr>
          <a:lstStyle/>
          <a:p>
            <a:pPr>
              <a:lnSpc>
                <a:spcPct val="110000"/>
              </a:lnSpc>
              <a:buFont typeface="Arial" panose="020B0604020202020204" pitchFamily="34" charset="0"/>
              <a:buChar char="•"/>
            </a:pPr>
            <a:r>
              <a:rPr lang="en-GB" sz="2200" dirty="0"/>
              <a:t>The assumptions of the research paradigm guide how you do your work.</a:t>
            </a:r>
          </a:p>
          <a:p>
            <a:pPr>
              <a:lnSpc>
                <a:spcPct val="110000"/>
              </a:lnSpc>
              <a:buFont typeface="Arial" panose="020B0604020202020204" pitchFamily="34" charset="0"/>
              <a:buChar char="•"/>
            </a:pPr>
            <a:r>
              <a:rPr lang="en-GB" sz="2200" dirty="0"/>
              <a:t>They enable you to explain the methods you are using to your professors, to editors or reviewers, and to members of the institutional review board.</a:t>
            </a:r>
          </a:p>
          <a:p>
            <a:pPr>
              <a:lnSpc>
                <a:spcPct val="110000"/>
              </a:lnSpc>
              <a:buFont typeface="Arial" panose="020B0604020202020204" pitchFamily="34" charset="0"/>
              <a:buChar char="•"/>
            </a:pPr>
            <a:r>
              <a:rPr lang="en-GB" sz="2200" dirty="0"/>
              <a:t>Each research paradigm comes with its own standards for evaluating the quality of research.</a:t>
            </a:r>
          </a:p>
          <a:p>
            <a:pPr>
              <a:lnSpc>
                <a:spcPct val="110000"/>
              </a:lnSpc>
              <a:buFont typeface="Arial" panose="020B0604020202020204" pitchFamily="34" charset="0"/>
              <a:buChar char="•"/>
            </a:pPr>
            <a:r>
              <a:rPr lang="en-GB" sz="2200" dirty="0"/>
              <a:t>And fully understanding the assumptions that undergird the techniques you use gives you confidence to build on the strengths and offset the weaknesses of those techniques. </a:t>
            </a:r>
          </a:p>
          <a:p>
            <a:pPr>
              <a:lnSpc>
                <a:spcPct val="110000"/>
              </a:lnSpc>
            </a:pPr>
            <a:endParaRPr lang="en-US" sz="2200" dirty="0"/>
          </a:p>
        </p:txBody>
      </p:sp>
    </p:spTree>
    <p:extLst>
      <p:ext uri="{BB962C8B-B14F-4D97-AF65-F5344CB8AC3E}">
        <p14:creationId xmlns:p14="http://schemas.microsoft.com/office/powerpoint/2010/main" val="17173127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676DEFD-8CEF-BC42-B371-378DCC45F0F1}"/>
              </a:ext>
            </a:extLst>
          </p:cNvPr>
          <p:cNvSpPr>
            <a:spLocks noGrp="1"/>
          </p:cNvSpPr>
          <p:nvPr>
            <p:ph type="title"/>
          </p:nvPr>
        </p:nvSpPr>
        <p:spPr>
          <a:xfrm>
            <a:off x="633999" y="4550230"/>
            <a:ext cx="10909073" cy="957902"/>
          </a:xfrm>
        </p:spPr>
        <p:txBody>
          <a:bodyPr vert="horz" lIns="91440" tIns="45720" rIns="91440" bIns="45720" rtlCol="0" anchor="b">
            <a:normAutofit/>
          </a:bodyPr>
          <a:lstStyle/>
          <a:p>
            <a:r>
              <a:rPr lang="en-US" sz="5600" dirty="0">
                <a:solidFill>
                  <a:schemeClr val="tx1">
                    <a:lumMod val="85000"/>
                    <a:lumOff val="15000"/>
                  </a:schemeClr>
                </a:solidFill>
              </a:rPr>
              <a:t>Natural sciences v Social sciences</a:t>
            </a:r>
          </a:p>
        </p:txBody>
      </p:sp>
      <p:pic>
        <p:nvPicPr>
          <p:cNvPr id="5" name="Picture 4">
            <a:extLst>
              <a:ext uri="{FF2B5EF4-FFF2-40B4-BE49-F238E27FC236}">
                <a16:creationId xmlns:a16="http://schemas.microsoft.com/office/drawing/2014/main" id="{30376EDA-C5E3-234A-BEB6-60281DB6D294}"/>
              </a:ext>
            </a:extLst>
          </p:cNvPr>
          <p:cNvPicPr>
            <a:picLocks noChangeAspect="1"/>
          </p:cNvPicPr>
          <p:nvPr/>
        </p:nvPicPr>
        <p:blipFill rotWithShape="1">
          <a:blip r:embed="rId2"/>
          <a:srcRect l="6048" r="22651"/>
          <a:stretch/>
        </p:blipFill>
        <p:spPr>
          <a:xfrm>
            <a:off x="-1" y="-2"/>
            <a:ext cx="6050281" cy="4242816"/>
          </a:xfrm>
          <a:prstGeom prst="rect">
            <a:avLst/>
          </a:prstGeom>
        </p:spPr>
      </p:pic>
      <p:pic>
        <p:nvPicPr>
          <p:cNvPr id="6" name="Picture 5">
            <a:extLst>
              <a:ext uri="{FF2B5EF4-FFF2-40B4-BE49-F238E27FC236}">
                <a16:creationId xmlns:a16="http://schemas.microsoft.com/office/drawing/2014/main" id="{D38663C0-C9B1-154D-BD27-3AA522064285}"/>
              </a:ext>
            </a:extLst>
          </p:cNvPr>
          <p:cNvPicPr>
            <a:picLocks noChangeAspect="1"/>
          </p:cNvPicPr>
          <p:nvPr/>
        </p:nvPicPr>
        <p:blipFill rotWithShape="1">
          <a:blip r:embed="rId3"/>
          <a:srcRect t="11469" r="2" b="18054"/>
          <a:stretch/>
        </p:blipFill>
        <p:spPr>
          <a:xfrm>
            <a:off x="6141720" y="2"/>
            <a:ext cx="6050279" cy="4242815"/>
          </a:xfrm>
          <a:prstGeom prst="rect">
            <a:avLst/>
          </a:prstGeom>
        </p:spPr>
      </p:pic>
    </p:spTree>
    <p:extLst>
      <p:ext uri="{BB962C8B-B14F-4D97-AF65-F5344CB8AC3E}">
        <p14:creationId xmlns:p14="http://schemas.microsoft.com/office/powerpoint/2010/main" val="22460570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B6340-1B2D-914C-9BE2-DCDA9678B461}"/>
              </a:ext>
            </a:extLst>
          </p:cNvPr>
          <p:cNvSpPr>
            <a:spLocks noGrp="1"/>
          </p:cNvSpPr>
          <p:nvPr>
            <p:ph type="title"/>
          </p:nvPr>
        </p:nvSpPr>
        <p:spPr>
          <a:xfrm>
            <a:off x="492369" y="605896"/>
            <a:ext cx="3642309" cy="5646208"/>
          </a:xfrm>
        </p:spPr>
        <p:txBody>
          <a:bodyPr anchor="ctr">
            <a:normAutofit/>
          </a:bodyPr>
          <a:lstStyle/>
          <a:p>
            <a:r>
              <a:rPr lang="en-GB" sz="4400" dirty="0">
                <a:solidFill>
                  <a:srgbClr val="FFFFFF"/>
                </a:solidFill>
              </a:rPr>
              <a:t>Each researcher is guided by their own approach to the research itself </a:t>
            </a:r>
          </a:p>
        </p:txBody>
      </p:sp>
      <p:sp>
        <p:nvSpPr>
          <p:cNvPr id="3" name="Content Placeholder 2">
            <a:extLst>
              <a:ext uri="{FF2B5EF4-FFF2-40B4-BE49-F238E27FC236}">
                <a16:creationId xmlns:a16="http://schemas.microsoft.com/office/drawing/2014/main" id="{FA20DB02-4FAA-1E43-89AC-88843414DC9E}"/>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a:t>John Stuart Mill was the first to demand that the social sciences to compete with ancient sciences, promising that if his advice was followed, the sudden maturity in these sciences would appear. </a:t>
            </a:r>
          </a:p>
          <a:p>
            <a:pPr>
              <a:lnSpc>
                <a:spcPct val="110000"/>
              </a:lnSpc>
            </a:pPr>
            <a:r>
              <a:rPr lang="en-GB" sz="2400"/>
              <a:t>Research philosophy can be defined as the development of research assumption, its knowledge, and nature. The assumption is perceived as a preliminary statement of reasoning, but it is based on the philosophizing person’s knowledge and insights that are born as a product of intellectual activity. </a:t>
            </a:r>
            <a:endParaRPr lang="en-US" sz="2400"/>
          </a:p>
        </p:txBody>
      </p:sp>
    </p:spTree>
    <p:extLst>
      <p:ext uri="{BB962C8B-B14F-4D97-AF65-F5344CB8AC3E}">
        <p14:creationId xmlns:p14="http://schemas.microsoft.com/office/powerpoint/2010/main" val="1492880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5973-E376-3E43-B361-99FD0E8C3EA6}"/>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Hitchcock and Hughes claim that research stems from assumptions</a:t>
            </a:r>
            <a:endParaRPr lang="en-US" sz="4400">
              <a:solidFill>
                <a:srgbClr val="FFFFFF"/>
              </a:solidFill>
            </a:endParaRPr>
          </a:p>
        </p:txBody>
      </p:sp>
      <p:sp>
        <p:nvSpPr>
          <p:cNvPr id="3" name="Content Placeholder 2">
            <a:extLst>
              <a:ext uri="{FF2B5EF4-FFF2-40B4-BE49-F238E27FC236}">
                <a16:creationId xmlns:a16="http://schemas.microsoft.com/office/drawing/2014/main" id="{6DA2D3C4-6E1E-DE42-8393-615FD4DB9312}"/>
              </a:ext>
            </a:extLst>
          </p:cNvPr>
          <p:cNvSpPr>
            <a:spLocks noGrp="1"/>
          </p:cNvSpPr>
          <p:nvPr>
            <p:ph idx="1"/>
          </p:nvPr>
        </p:nvSpPr>
        <p:spPr>
          <a:xfrm>
            <a:off x="5231958" y="605896"/>
            <a:ext cx="5923721" cy="5646208"/>
          </a:xfrm>
        </p:spPr>
        <p:txBody>
          <a:bodyPr anchor="ctr">
            <a:normAutofit/>
          </a:bodyPr>
          <a:lstStyle/>
          <a:p>
            <a:r>
              <a:rPr lang="en-GB" sz="2400" dirty="0"/>
              <a:t>This means that different researchers may have different assumptions about the nature of truth and knowledge and its acquisition. </a:t>
            </a:r>
          </a:p>
          <a:p>
            <a:r>
              <a:rPr lang="en-GB" sz="2400" dirty="0"/>
              <a:t>Scientific research philosophy is a method which, when applied, allows the scientists to generate ideas into knowledge in the context of research.</a:t>
            </a:r>
            <a:endParaRPr lang="en-US" sz="2400" dirty="0"/>
          </a:p>
        </p:txBody>
      </p:sp>
    </p:spTree>
    <p:extLst>
      <p:ext uri="{BB962C8B-B14F-4D97-AF65-F5344CB8AC3E}">
        <p14:creationId xmlns:p14="http://schemas.microsoft.com/office/powerpoint/2010/main" val="1304170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D89C5-0483-A243-88F6-C9832381E9F7}"/>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Research philosophies differ on the goals of the research and the way to achieve these goals</a:t>
            </a:r>
            <a:endParaRPr lang="en-US" sz="4400">
              <a:solidFill>
                <a:srgbClr val="FFFFFF"/>
              </a:solidFill>
            </a:endParaRPr>
          </a:p>
        </p:txBody>
      </p:sp>
      <p:sp>
        <p:nvSpPr>
          <p:cNvPr id="3" name="Content Placeholder 2">
            <a:extLst>
              <a:ext uri="{FF2B5EF4-FFF2-40B4-BE49-F238E27FC236}">
                <a16:creationId xmlns:a16="http://schemas.microsoft.com/office/drawing/2014/main" id="{228291B5-F8A9-394F-BB6E-1CE752F4FC6D}"/>
              </a:ext>
            </a:extLst>
          </p:cNvPr>
          <p:cNvSpPr>
            <a:spLocks noGrp="1"/>
          </p:cNvSpPr>
          <p:nvPr>
            <p:ph idx="1"/>
          </p:nvPr>
        </p:nvSpPr>
        <p:spPr>
          <a:xfrm>
            <a:off x="5231958" y="605896"/>
            <a:ext cx="5923721" cy="5646208"/>
          </a:xfrm>
        </p:spPr>
        <p:txBody>
          <a:bodyPr anchor="ctr">
            <a:normAutofit/>
          </a:bodyPr>
          <a:lstStyle/>
          <a:p>
            <a:pPr>
              <a:lnSpc>
                <a:spcPct val="110000"/>
              </a:lnSpc>
            </a:pPr>
            <a:r>
              <a:rPr lang="en-GB" sz="2200" dirty="0"/>
              <a:t>Is the purpose to test theories and discover general principles, or is it to describe and explain com- plex situations? </a:t>
            </a:r>
          </a:p>
          <a:p>
            <a:pPr>
              <a:lnSpc>
                <a:spcPct val="110000"/>
              </a:lnSpc>
            </a:pPr>
            <a:r>
              <a:rPr lang="en-GB" sz="2200" dirty="0"/>
              <a:t>Should the work be primarily deductive; that is, should it start out with broad theories and suppositions and then systematically test their implications? </a:t>
            </a:r>
          </a:p>
          <a:p>
            <a:pPr>
              <a:lnSpc>
                <a:spcPct val="110000"/>
              </a:lnSpc>
            </a:pPr>
            <a:r>
              <a:rPr lang="en-GB" sz="2200" dirty="0"/>
              <a:t>Or should it be inductive; that is, should it build explanations from the ground up, based on what is discovered? </a:t>
            </a:r>
          </a:p>
          <a:p>
            <a:pPr>
              <a:lnSpc>
                <a:spcPct val="110000"/>
              </a:lnSpc>
            </a:pPr>
            <a:r>
              <a:rPr lang="en-GB" sz="2200" dirty="0"/>
              <a:t>Is there one truth out there that the researcher is trying to measure, or are there many possibly contradictory ones? </a:t>
            </a:r>
          </a:p>
          <a:p>
            <a:pPr>
              <a:lnSpc>
                <a:spcPct val="110000"/>
              </a:lnSpc>
            </a:pPr>
            <a:endParaRPr lang="en-US" sz="2200" dirty="0"/>
          </a:p>
        </p:txBody>
      </p:sp>
    </p:spTree>
    <p:extLst>
      <p:ext uri="{BB962C8B-B14F-4D97-AF65-F5344CB8AC3E}">
        <p14:creationId xmlns:p14="http://schemas.microsoft.com/office/powerpoint/2010/main" val="35333241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7DB580E-4E98-4C49-A1D2-628E3C580E22}"/>
              </a:ext>
            </a:extLst>
          </p:cNvPr>
          <p:cNvPicPr>
            <a:picLocks noChangeAspect="1"/>
          </p:cNvPicPr>
          <p:nvPr/>
        </p:nvPicPr>
        <p:blipFill>
          <a:blip r:embed="rId2"/>
          <a:stretch>
            <a:fillRect/>
          </a:stretch>
        </p:blipFill>
        <p:spPr>
          <a:xfrm>
            <a:off x="1423883" y="905933"/>
            <a:ext cx="9376238" cy="5039728"/>
          </a:xfrm>
          <a:prstGeom prst="rect">
            <a:avLst/>
          </a:prstGeom>
        </p:spPr>
      </p:pic>
    </p:spTree>
    <p:extLst>
      <p:ext uri="{BB962C8B-B14F-4D97-AF65-F5344CB8AC3E}">
        <p14:creationId xmlns:p14="http://schemas.microsoft.com/office/powerpoint/2010/main" val="35351646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B2A59-C2D0-BC46-B1D8-64075817CEF2}"/>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Positivists</a:t>
            </a:r>
          </a:p>
        </p:txBody>
      </p:sp>
      <p:sp>
        <p:nvSpPr>
          <p:cNvPr id="3" name="Content Placeholder 2">
            <a:extLst>
              <a:ext uri="{FF2B5EF4-FFF2-40B4-BE49-F238E27FC236}">
                <a16:creationId xmlns:a16="http://schemas.microsoft.com/office/drawing/2014/main" id="{1C0DC798-8CB2-C941-A688-81805AFA47BF}"/>
              </a:ext>
            </a:extLst>
          </p:cNvPr>
          <p:cNvSpPr>
            <a:spLocks noGrp="1"/>
          </p:cNvSpPr>
          <p:nvPr>
            <p:ph idx="1"/>
          </p:nvPr>
        </p:nvSpPr>
        <p:spPr>
          <a:xfrm>
            <a:off x="5231958" y="605896"/>
            <a:ext cx="5923721" cy="5646208"/>
          </a:xfrm>
        </p:spPr>
        <p:txBody>
          <a:bodyPr anchor="ctr">
            <a:normAutofit/>
          </a:bodyPr>
          <a:lstStyle/>
          <a:p>
            <a:r>
              <a:rPr lang="en-GB" sz="2400"/>
              <a:t>Positivists claim there is a single, objective reality that can be observed and measured without bias using standardized instruments. </a:t>
            </a:r>
          </a:p>
          <a:p>
            <a:endParaRPr lang="en-US" sz="2400"/>
          </a:p>
        </p:txBody>
      </p:sp>
    </p:spTree>
    <p:extLst>
      <p:ext uri="{BB962C8B-B14F-4D97-AF65-F5344CB8AC3E}">
        <p14:creationId xmlns:p14="http://schemas.microsoft.com/office/powerpoint/2010/main" val="3240071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9D660E6-76F0-3A4D-90EF-718436049A67}"/>
              </a:ext>
            </a:extLst>
          </p:cNvPr>
          <p:cNvPicPr>
            <a:picLocks noChangeAspect="1"/>
          </p:cNvPicPr>
          <p:nvPr/>
        </p:nvPicPr>
        <p:blipFill>
          <a:blip r:embed="rId2"/>
          <a:stretch>
            <a:fillRect/>
          </a:stretch>
        </p:blipFill>
        <p:spPr>
          <a:xfrm>
            <a:off x="3500744" y="905933"/>
            <a:ext cx="5222516" cy="5039728"/>
          </a:xfrm>
          <a:prstGeom prst="rect">
            <a:avLst/>
          </a:prstGeom>
        </p:spPr>
      </p:pic>
    </p:spTree>
    <p:extLst>
      <p:ext uri="{BB962C8B-B14F-4D97-AF65-F5344CB8AC3E}">
        <p14:creationId xmlns:p14="http://schemas.microsoft.com/office/powerpoint/2010/main" val="1760002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9A06F-AE44-D849-9930-7E4F1E2B5DE7}"/>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Interpretivists</a:t>
            </a:r>
          </a:p>
        </p:txBody>
      </p:sp>
      <p:sp>
        <p:nvSpPr>
          <p:cNvPr id="3" name="Content Placeholder 2">
            <a:extLst>
              <a:ext uri="{FF2B5EF4-FFF2-40B4-BE49-F238E27FC236}">
                <a16:creationId xmlns:a16="http://schemas.microsoft.com/office/drawing/2014/main" id="{F5B72990-022B-A648-827D-2ED625FAB0D5}"/>
              </a:ext>
            </a:extLst>
          </p:cNvPr>
          <p:cNvSpPr>
            <a:spLocks noGrp="1"/>
          </p:cNvSpPr>
          <p:nvPr>
            <p:ph idx="1"/>
          </p:nvPr>
        </p:nvSpPr>
        <p:spPr>
          <a:xfrm>
            <a:off x="5231958" y="605896"/>
            <a:ext cx="5923721" cy="5646208"/>
          </a:xfrm>
        </p:spPr>
        <p:txBody>
          <a:bodyPr anchor="ctr">
            <a:normAutofit/>
          </a:bodyPr>
          <a:lstStyle/>
          <a:p>
            <a:r>
              <a:rPr lang="en-GB" sz="2400" dirty="0"/>
              <a:t>Interpretivists, accept that there is a reality but argue that it cannot be measured directly, only perceived by people, each of whom views it through the lens of his or her prior experience, knowledge, and expectations. </a:t>
            </a:r>
          </a:p>
          <a:p>
            <a:r>
              <a:rPr lang="en-GB" sz="2400" dirty="0"/>
              <a:t>That lens affects what people see and how they interpret what they find. </a:t>
            </a:r>
          </a:p>
          <a:p>
            <a:r>
              <a:rPr lang="en-GB" sz="2400" dirty="0"/>
              <a:t>What we know, then, is not objective; it is always filtered through people, always subjective. </a:t>
            </a:r>
          </a:p>
          <a:p>
            <a:endParaRPr lang="en-GB" sz="2400" dirty="0"/>
          </a:p>
          <a:p>
            <a:endParaRPr lang="en-US" sz="2400" dirty="0"/>
          </a:p>
        </p:txBody>
      </p:sp>
    </p:spTree>
    <p:extLst>
      <p:ext uri="{BB962C8B-B14F-4D97-AF65-F5344CB8AC3E}">
        <p14:creationId xmlns:p14="http://schemas.microsoft.com/office/powerpoint/2010/main" val="23945475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BDD5C-A969-4948-B060-57B66E12FD5C}"/>
              </a:ext>
            </a:extLst>
          </p:cNvPr>
          <p:cNvSpPr>
            <a:spLocks noGrp="1"/>
          </p:cNvSpPr>
          <p:nvPr>
            <p:ph type="title"/>
          </p:nvPr>
        </p:nvSpPr>
        <p:spPr/>
        <p:txBody>
          <a:bodyPr/>
          <a:lstStyle/>
          <a:p>
            <a:r>
              <a:rPr lang="en-US" dirty="0"/>
              <a:t>Truth</a:t>
            </a:r>
          </a:p>
        </p:txBody>
      </p:sp>
      <p:sp>
        <p:nvSpPr>
          <p:cNvPr id="6" name="Text Placeholder 5">
            <a:extLst>
              <a:ext uri="{FF2B5EF4-FFF2-40B4-BE49-F238E27FC236}">
                <a16:creationId xmlns:a16="http://schemas.microsoft.com/office/drawing/2014/main" id="{8818A1DB-803E-8649-BDE4-8B48ADC6B5E5}"/>
              </a:ext>
            </a:extLst>
          </p:cNvPr>
          <p:cNvSpPr>
            <a:spLocks noGrp="1"/>
          </p:cNvSpPr>
          <p:nvPr>
            <p:ph type="body" idx="1"/>
          </p:nvPr>
        </p:nvSpPr>
        <p:spPr/>
        <p:txBody>
          <a:bodyPr/>
          <a:lstStyle/>
          <a:p>
            <a:r>
              <a:rPr lang="en-US" dirty="0"/>
              <a:t>Positivist</a:t>
            </a:r>
          </a:p>
        </p:txBody>
      </p:sp>
      <p:sp>
        <p:nvSpPr>
          <p:cNvPr id="7" name="Content Placeholder 6">
            <a:extLst>
              <a:ext uri="{FF2B5EF4-FFF2-40B4-BE49-F238E27FC236}">
                <a16:creationId xmlns:a16="http://schemas.microsoft.com/office/drawing/2014/main" id="{942573B8-9F84-BC46-8834-E90BF88DB9EA}"/>
              </a:ext>
            </a:extLst>
          </p:cNvPr>
          <p:cNvSpPr>
            <a:spLocks noGrp="1"/>
          </p:cNvSpPr>
          <p:nvPr>
            <p:ph sz="half" idx="2"/>
          </p:nvPr>
        </p:nvSpPr>
        <p:spPr/>
        <p:txBody>
          <a:bodyPr>
            <a:normAutofit fontScale="85000" lnSpcReduction="20000"/>
          </a:bodyPr>
          <a:lstStyle/>
          <a:p>
            <a:r>
              <a:rPr lang="en-GB" dirty="0"/>
              <a:t>For the positivists, the goal is a universal truth, a rule or explanation that is always true so long as specified conditions hold. </a:t>
            </a:r>
            <a:endParaRPr lang="en-US" dirty="0"/>
          </a:p>
        </p:txBody>
      </p:sp>
      <p:sp>
        <p:nvSpPr>
          <p:cNvPr id="8" name="Text Placeholder 7">
            <a:extLst>
              <a:ext uri="{FF2B5EF4-FFF2-40B4-BE49-F238E27FC236}">
                <a16:creationId xmlns:a16="http://schemas.microsoft.com/office/drawing/2014/main" id="{D74AD4BE-B482-8B43-82CF-637181EE862D}"/>
              </a:ext>
            </a:extLst>
          </p:cNvPr>
          <p:cNvSpPr>
            <a:spLocks noGrp="1"/>
          </p:cNvSpPr>
          <p:nvPr>
            <p:ph type="body" sz="quarter" idx="3"/>
          </p:nvPr>
        </p:nvSpPr>
        <p:spPr/>
        <p:txBody>
          <a:bodyPr/>
          <a:lstStyle/>
          <a:p>
            <a:r>
              <a:rPr lang="en-US" dirty="0"/>
              <a:t>interpretivist</a:t>
            </a:r>
          </a:p>
        </p:txBody>
      </p:sp>
      <p:sp>
        <p:nvSpPr>
          <p:cNvPr id="9" name="Content Placeholder 8">
            <a:extLst>
              <a:ext uri="{FF2B5EF4-FFF2-40B4-BE49-F238E27FC236}">
                <a16:creationId xmlns:a16="http://schemas.microsoft.com/office/drawing/2014/main" id="{37832405-6EAD-3840-8182-7D6456829F17}"/>
              </a:ext>
            </a:extLst>
          </p:cNvPr>
          <p:cNvSpPr>
            <a:spLocks noGrp="1"/>
          </p:cNvSpPr>
          <p:nvPr>
            <p:ph sz="quarter" idx="4"/>
          </p:nvPr>
        </p:nvSpPr>
        <p:spPr/>
        <p:txBody>
          <a:bodyPr>
            <a:normAutofit fontScale="85000" lnSpcReduction="20000"/>
          </a:bodyPr>
          <a:lstStyle/>
          <a:p>
            <a:r>
              <a:rPr lang="en-GB" dirty="0"/>
              <a:t>For interpretivists, what is discovered is embedded in a complex and changing reality from which it cannot be reasonably abstracted. Interpretivists seek to explain what they have seen, regardless of whether their findings can be extended beyond the time and circumstances of the current study. This research is focused more on understanding what has happened in a specific circumstance than on trying to predict what will happen next. </a:t>
            </a:r>
          </a:p>
          <a:p>
            <a:endParaRPr lang="en-US" dirty="0"/>
          </a:p>
        </p:txBody>
      </p:sp>
    </p:spTree>
    <p:extLst>
      <p:ext uri="{BB962C8B-B14F-4D97-AF65-F5344CB8AC3E}">
        <p14:creationId xmlns:p14="http://schemas.microsoft.com/office/powerpoint/2010/main" val="994252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EC5FF4-16F0-4C4E-B9B3-089A6656813A}"/>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The Positivist Researcher</a:t>
            </a:r>
          </a:p>
        </p:txBody>
      </p:sp>
      <p:sp>
        <p:nvSpPr>
          <p:cNvPr id="6" name="Content Placeholder 5">
            <a:extLst>
              <a:ext uri="{FF2B5EF4-FFF2-40B4-BE49-F238E27FC236}">
                <a16:creationId xmlns:a16="http://schemas.microsoft.com/office/drawing/2014/main" id="{E547E5FC-EACC-AB4E-97E7-41B78D107505}"/>
              </a:ext>
            </a:extLst>
          </p:cNvPr>
          <p:cNvSpPr>
            <a:spLocks noGrp="1"/>
          </p:cNvSpPr>
          <p:nvPr>
            <p:ph idx="1"/>
          </p:nvPr>
        </p:nvSpPr>
        <p:spPr>
          <a:xfrm>
            <a:off x="5231958" y="605896"/>
            <a:ext cx="5923721" cy="5646208"/>
          </a:xfrm>
        </p:spPr>
        <p:txBody>
          <a:bodyPr anchor="ctr">
            <a:normAutofit/>
          </a:bodyPr>
          <a:lstStyle/>
          <a:p>
            <a:r>
              <a:rPr lang="en-GB" sz="2400" dirty="0"/>
              <a:t>In the positivist paradigm, the researcher sees himself or herself as a neutral recorder. </a:t>
            </a:r>
          </a:p>
          <a:p>
            <a:r>
              <a:rPr lang="en-GB" sz="2400" dirty="0"/>
              <a:t>Different researchers using the same instruments should reach the same conclusions. </a:t>
            </a:r>
          </a:p>
          <a:p>
            <a:r>
              <a:rPr lang="en-GB" sz="2400" dirty="0"/>
              <a:t>Positivists evaluate the success of their research in part by measuring how closely the findings of different researchers match. </a:t>
            </a:r>
          </a:p>
          <a:p>
            <a:endParaRPr lang="en-US" sz="2400" dirty="0"/>
          </a:p>
        </p:txBody>
      </p:sp>
    </p:spTree>
    <p:extLst>
      <p:ext uri="{BB962C8B-B14F-4D97-AF65-F5344CB8AC3E}">
        <p14:creationId xmlns:p14="http://schemas.microsoft.com/office/powerpoint/2010/main" val="10953232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C1BF6-50C5-804A-A695-606D7355FE8E}"/>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id="{F0D6FB32-843C-2349-8FE3-F1C63758EE39}"/>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dirty="0"/>
              <a:t>Though recognizing that no data collection instrument is perfect, positivists seek to develop standardized instruments that they believe precisely tap a single reality. </a:t>
            </a:r>
          </a:p>
          <a:p>
            <a:pPr>
              <a:lnSpc>
                <a:spcPct val="110000"/>
              </a:lnSpc>
            </a:pPr>
            <a:r>
              <a:rPr lang="en-GB" sz="2400" dirty="0"/>
              <a:t>They seek to imitate the sciences that have developed quantitative ways of measuring physical, biological, or chemical phenomena in replicable ways.</a:t>
            </a:r>
          </a:p>
          <a:p>
            <a:pPr>
              <a:lnSpc>
                <a:spcPct val="110000"/>
              </a:lnSpc>
            </a:pPr>
            <a:r>
              <a:rPr lang="en-GB" sz="2400" dirty="0"/>
              <a:t> In addition, positivists judge research in terms of its validity—that is, the extent to which their research tools actually do measure the underlying concept that they are supposed to measure. </a:t>
            </a:r>
          </a:p>
          <a:p>
            <a:endParaRPr lang="en-US" sz="2400" dirty="0"/>
          </a:p>
        </p:txBody>
      </p:sp>
    </p:spTree>
    <p:extLst>
      <p:ext uri="{BB962C8B-B14F-4D97-AF65-F5344CB8AC3E}">
        <p14:creationId xmlns:p14="http://schemas.microsoft.com/office/powerpoint/2010/main" val="250065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F2198-ABC5-CC44-984C-08115551C1A6}"/>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The Interpretivist Researcher</a:t>
            </a:r>
          </a:p>
        </p:txBody>
      </p:sp>
      <p:sp>
        <p:nvSpPr>
          <p:cNvPr id="3" name="Content Placeholder 2">
            <a:extLst>
              <a:ext uri="{FF2B5EF4-FFF2-40B4-BE49-F238E27FC236}">
                <a16:creationId xmlns:a16="http://schemas.microsoft.com/office/drawing/2014/main" id="{37B7B504-9518-3A44-9EBA-F6CD2D3DF92C}"/>
              </a:ext>
            </a:extLst>
          </p:cNvPr>
          <p:cNvSpPr>
            <a:spLocks noGrp="1"/>
          </p:cNvSpPr>
          <p:nvPr>
            <p:ph idx="1"/>
          </p:nvPr>
        </p:nvSpPr>
        <p:spPr>
          <a:xfrm>
            <a:off x="5231958" y="605896"/>
            <a:ext cx="5923721" cy="5646208"/>
          </a:xfrm>
        </p:spPr>
        <p:txBody>
          <a:bodyPr anchor="ctr">
            <a:normAutofit/>
          </a:bodyPr>
          <a:lstStyle/>
          <a:p>
            <a:r>
              <a:rPr lang="en-GB" sz="2400"/>
              <a:t>Emphasize that all meaning is sifted through people’s prior experience and biases are called interpretivist (</a:t>
            </a:r>
            <a:r>
              <a:rPr lang="en-GB" sz="2400" b="1" i="1"/>
              <a:t>constructionists) </a:t>
            </a:r>
            <a:r>
              <a:rPr lang="en-GB" sz="2400"/>
              <a:t>because they believe that people build or construct their understanding of the external world—that is, they interpret it. </a:t>
            </a:r>
          </a:p>
          <a:p>
            <a:endParaRPr lang="en-US" sz="2400"/>
          </a:p>
        </p:txBody>
      </p:sp>
    </p:spTree>
    <p:extLst>
      <p:ext uri="{BB962C8B-B14F-4D97-AF65-F5344CB8AC3E}">
        <p14:creationId xmlns:p14="http://schemas.microsoft.com/office/powerpoint/2010/main" val="28254085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4C007-6ACE-EA4B-ACC1-F9FC2E7A6730}"/>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id="{E2B51602-7BF9-C940-9F6E-58CFDDAA0BE7}"/>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dirty="0"/>
              <a:t>Interpretivist researchers accept that researchers, as well as research subjects, make interpretations and that it is neither possible nor desirable for the researcher to eliminate all biases or expectations. </a:t>
            </a:r>
          </a:p>
          <a:p>
            <a:pPr>
              <a:lnSpc>
                <a:spcPct val="110000"/>
              </a:lnSpc>
            </a:pPr>
            <a:r>
              <a:rPr lang="en-GB" sz="2400" dirty="0"/>
              <a:t>Because they cannot wipe out their own experiences and expectations, researchers need to be cautious not to impose their expectations on interviewees and should remain aware of how their expectations affect what they see and hear. </a:t>
            </a:r>
          </a:p>
          <a:p>
            <a:endParaRPr lang="en-US" sz="2400" dirty="0"/>
          </a:p>
        </p:txBody>
      </p:sp>
    </p:spTree>
    <p:extLst>
      <p:ext uri="{BB962C8B-B14F-4D97-AF65-F5344CB8AC3E}">
        <p14:creationId xmlns:p14="http://schemas.microsoft.com/office/powerpoint/2010/main" val="25591880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930F3-7205-3B4F-8397-97B6838DF9CB}"/>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Positivist Participants</a:t>
            </a:r>
          </a:p>
        </p:txBody>
      </p:sp>
      <p:sp>
        <p:nvSpPr>
          <p:cNvPr id="3" name="Content Placeholder 2">
            <a:extLst>
              <a:ext uri="{FF2B5EF4-FFF2-40B4-BE49-F238E27FC236}">
                <a16:creationId xmlns:a16="http://schemas.microsoft.com/office/drawing/2014/main" id="{6DC3FEE8-BF92-EC44-B288-DB9526620277}"/>
              </a:ext>
            </a:extLst>
          </p:cNvPr>
          <p:cNvSpPr>
            <a:spLocks noGrp="1"/>
          </p:cNvSpPr>
          <p:nvPr>
            <p:ph idx="1"/>
          </p:nvPr>
        </p:nvSpPr>
        <p:spPr>
          <a:xfrm>
            <a:off x="5231958" y="605896"/>
            <a:ext cx="5923721" cy="5646208"/>
          </a:xfrm>
        </p:spPr>
        <p:txBody>
          <a:bodyPr anchor="ctr">
            <a:normAutofit/>
          </a:bodyPr>
          <a:lstStyle/>
          <a:p>
            <a:r>
              <a:rPr lang="en-GB" sz="2400" dirty="0"/>
              <a:t>Positivists </a:t>
            </a:r>
            <a:r>
              <a:rPr lang="en-GB" sz="2400" i="1" dirty="0"/>
              <a:t>assume </a:t>
            </a:r>
            <a:r>
              <a:rPr lang="en-GB" sz="2400" dirty="0"/>
              <a:t>that respondents understand the meaning of their questions in an identical way; interpretivists are more likely to </a:t>
            </a:r>
            <a:r>
              <a:rPr lang="en-GB" sz="2400" i="1" dirty="0"/>
              <a:t>assume </a:t>
            </a:r>
            <a:r>
              <a:rPr lang="en-GB" sz="2400" dirty="0"/>
              <a:t>that interviewees have different frames of reference and then to try to discover the lenses through which their interviewees see the world. </a:t>
            </a:r>
          </a:p>
          <a:p>
            <a:r>
              <a:rPr lang="en-GB" sz="2400" dirty="0"/>
              <a:t>If one interviewee says the meeting was a success and another says it was a failure, a positivist would say that one is probably wrong or being deceptive.</a:t>
            </a:r>
          </a:p>
          <a:p>
            <a:endParaRPr lang="en-US" sz="2400" dirty="0"/>
          </a:p>
        </p:txBody>
      </p:sp>
    </p:spTree>
    <p:extLst>
      <p:ext uri="{BB962C8B-B14F-4D97-AF65-F5344CB8AC3E}">
        <p14:creationId xmlns:p14="http://schemas.microsoft.com/office/powerpoint/2010/main" val="24737697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930F3-7205-3B4F-8397-97B6838DF9CB}"/>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Interpretivist Participants</a:t>
            </a:r>
          </a:p>
        </p:txBody>
      </p:sp>
      <p:sp>
        <p:nvSpPr>
          <p:cNvPr id="3" name="Content Placeholder 2">
            <a:extLst>
              <a:ext uri="{FF2B5EF4-FFF2-40B4-BE49-F238E27FC236}">
                <a16:creationId xmlns:a16="http://schemas.microsoft.com/office/drawing/2014/main" id="{6DC3FEE8-BF92-EC44-B288-DB9526620277}"/>
              </a:ext>
            </a:extLst>
          </p:cNvPr>
          <p:cNvSpPr>
            <a:spLocks noGrp="1"/>
          </p:cNvSpPr>
          <p:nvPr>
            <p:ph idx="1"/>
          </p:nvPr>
        </p:nvSpPr>
        <p:spPr>
          <a:xfrm>
            <a:off x="5231958" y="605896"/>
            <a:ext cx="5923721" cy="5646208"/>
          </a:xfrm>
        </p:spPr>
        <p:txBody>
          <a:bodyPr anchor="ctr">
            <a:normAutofit/>
          </a:bodyPr>
          <a:lstStyle/>
          <a:p>
            <a:r>
              <a:rPr lang="en-GB" sz="2400"/>
              <a:t>The fact that interviewers or observers reach different conclusions is not considered problematic, since meaning is always contextual and always interpreted. </a:t>
            </a:r>
          </a:p>
          <a:p>
            <a:r>
              <a:rPr lang="en-GB" sz="2400"/>
              <a:t>But the interpretivist would say that this apparent contradiction is intriguing, that both interviewees could be speaking the truth as they see it, and then would try to explore what “successful meetings” or “unsuccessful meetings” meant to each of the speakers. </a:t>
            </a:r>
            <a:endParaRPr lang="en-US" sz="2400"/>
          </a:p>
        </p:txBody>
      </p:sp>
    </p:spTree>
    <p:extLst>
      <p:ext uri="{BB962C8B-B14F-4D97-AF65-F5344CB8AC3E}">
        <p14:creationId xmlns:p14="http://schemas.microsoft.com/office/powerpoint/2010/main" val="23019537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6B6D2-980D-3245-8BD2-3C8078EC056B}"/>
              </a:ext>
            </a:extLst>
          </p:cNvPr>
          <p:cNvSpPr>
            <a:spLocks noGrp="1"/>
          </p:cNvSpPr>
          <p:nvPr>
            <p:ph type="title"/>
          </p:nvPr>
        </p:nvSpPr>
        <p:spPr>
          <a:xfrm>
            <a:off x="492369" y="605896"/>
            <a:ext cx="3642309" cy="5646208"/>
          </a:xfrm>
        </p:spPr>
        <p:txBody>
          <a:bodyPr anchor="ctr">
            <a:normAutofit/>
          </a:bodyPr>
          <a:lstStyle/>
          <a:p>
            <a:r>
              <a:rPr lang="en-US" sz="3700">
                <a:solidFill>
                  <a:srgbClr val="FFFFFF"/>
                </a:solidFill>
              </a:rPr>
              <a:t>People/societies</a:t>
            </a:r>
          </a:p>
        </p:txBody>
      </p:sp>
      <p:sp>
        <p:nvSpPr>
          <p:cNvPr id="3" name="Content Placeholder 2">
            <a:extLst>
              <a:ext uri="{FF2B5EF4-FFF2-40B4-BE49-F238E27FC236}">
                <a16:creationId xmlns:a16="http://schemas.microsoft.com/office/drawing/2014/main" id="{A7F080CF-054E-C24E-AF5A-92B9BD475522}"/>
              </a:ext>
            </a:extLst>
          </p:cNvPr>
          <p:cNvSpPr>
            <a:spLocks noGrp="1"/>
          </p:cNvSpPr>
          <p:nvPr>
            <p:ph idx="1"/>
          </p:nvPr>
        </p:nvSpPr>
        <p:spPr>
          <a:xfrm>
            <a:off x="5231958" y="605896"/>
            <a:ext cx="5923721" cy="5646208"/>
          </a:xfrm>
        </p:spPr>
        <p:txBody>
          <a:bodyPr anchor="ctr">
            <a:normAutofit/>
          </a:bodyPr>
          <a:lstStyle/>
          <a:p>
            <a:r>
              <a:rPr lang="en-GB" sz="2400" dirty="0"/>
              <a:t>Positivists aim to work out theories that apply to people or societies broadly. </a:t>
            </a:r>
          </a:p>
          <a:p>
            <a:r>
              <a:rPr lang="en-GB" sz="2400" dirty="0"/>
              <a:t>Interpretivists focus more on themes that are true at some time or in some places, while working to learn which elements of a complex environment affected what was seen or heard. </a:t>
            </a:r>
          </a:p>
          <a:p>
            <a:endParaRPr lang="en-US" sz="2400" dirty="0"/>
          </a:p>
        </p:txBody>
      </p:sp>
    </p:spTree>
    <p:extLst>
      <p:ext uri="{BB962C8B-B14F-4D97-AF65-F5344CB8AC3E}">
        <p14:creationId xmlns:p14="http://schemas.microsoft.com/office/powerpoint/2010/main" val="291164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7C8A8-B85A-4B4A-8F93-75E8E396165D}"/>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id="{315F268B-0EDA-444D-9FE1-33D907A51C7D}"/>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dirty="0"/>
              <a:t>Qualitative work is judged more on its freshness—its ability to discover new themes and new explanations—than on its generalizability. It is also evaluated for its richness, vividness, and accuracy in describing complex situations or cultures. </a:t>
            </a:r>
          </a:p>
          <a:p>
            <a:pPr>
              <a:lnSpc>
                <a:spcPct val="110000"/>
              </a:lnSpc>
            </a:pPr>
            <a:r>
              <a:rPr lang="en-GB" sz="2400" dirty="0"/>
              <a:t>The quality of evidence that supports the conclusions is important, as are the soundness of the design and the thorough- ness of the data collection and analysis. </a:t>
            </a:r>
          </a:p>
          <a:p>
            <a:endParaRPr lang="en-US" sz="2400" dirty="0"/>
          </a:p>
        </p:txBody>
      </p:sp>
    </p:spTree>
    <p:extLst>
      <p:ext uri="{BB962C8B-B14F-4D97-AF65-F5344CB8AC3E}">
        <p14:creationId xmlns:p14="http://schemas.microsoft.com/office/powerpoint/2010/main" val="4119824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15DAF-D22D-8D4E-9A11-10FFB816135D}"/>
              </a:ext>
            </a:extLst>
          </p:cNvPr>
          <p:cNvSpPr>
            <a:spLocks noGrp="1"/>
          </p:cNvSpPr>
          <p:nvPr>
            <p:ph type="title"/>
          </p:nvPr>
        </p:nvSpPr>
        <p:spPr>
          <a:xfrm>
            <a:off x="492369" y="605896"/>
            <a:ext cx="3642309" cy="5646208"/>
          </a:xfrm>
        </p:spPr>
        <p:txBody>
          <a:bodyPr anchor="ctr">
            <a:normAutofit/>
          </a:bodyPr>
          <a:lstStyle/>
          <a:p>
            <a:r>
              <a:rPr lang="en-US" sz="2800">
                <a:solidFill>
                  <a:srgbClr val="FFFFFF"/>
                </a:solidFill>
              </a:rPr>
              <a:t>Hypothesis/hypotheses</a:t>
            </a:r>
          </a:p>
        </p:txBody>
      </p:sp>
      <p:sp>
        <p:nvSpPr>
          <p:cNvPr id="3" name="Content Placeholder 2">
            <a:extLst>
              <a:ext uri="{FF2B5EF4-FFF2-40B4-BE49-F238E27FC236}">
                <a16:creationId xmlns:a16="http://schemas.microsoft.com/office/drawing/2014/main" id="{1167EEC1-1986-9C4F-9057-1177D68D6051}"/>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a:t>Positivists design their work to test their informed guesses, which they call </a:t>
            </a:r>
            <a:r>
              <a:rPr lang="en-GB" sz="2400" i="1"/>
              <a:t>hypotheses, </a:t>
            </a:r>
            <a:r>
              <a:rPr lang="en-GB" sz="2400"/>
              <a:t>about what the findings will be. </a:t>
            </a:r>
          </a:p>
          <a:p>
            <a:pPr>
              <a:lnSpc>
                <a:spcPct val="110000"/>
              </a:lnSpc>
            </a:pPr>
            <a:r>
              <a:rPr lang="en-GB" sz="2400"/>
              <a:t>They usually take their hypotheses from prior studies. </a:t>
            </a:r>
          </a:p>
          <a:p>
            <a:pPr>
              <a:lnSpc>
                <a:spcPct val="110000"/>
              </a:lnSpc>
            </a:pPr>
            <a:r>
              <a:rPr lang="en-GB" sz="2400"/>
              <a:t>Typically, positivist research simplifies a setting or situation, examining the relationship between only two or three factors—termed </a:t>
            </a:r>
            <a:r>
              <a:rPr lang="en-GB" sz="2400" i="1"/>
              <a:t>variables</a:t>
            </a:r>
            <a:r>
              <a:rPr lang="en-GB" sz="2400"/>
              <a:t>—at a time, holding the rest of the environment constant, statistically or experimentally. </a:t>
            </a:r>
          </a:p>
          <a:p>
            <a:pPr>
              <a:lnSpc>
                <a:spcPct val="110000"/>
              </a:lnSpc>
            </a:pPr>
            <a:endParaRPr lang="en-US" sz="2400"/>
          </a:p>
        </p:txBody>
      </p:sp>
    </p:spTree>
    <p:extLst>
      <p:ext uri="{BB962C8B-B14F-4D97-AF65-F5344CB8AC3E}">
        <p14:creationId xmlns:p14="http://schemas.microsoft.com/office/powerpoint/2010/main" val="5343705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13CC5-68E9-DF43-BBB9-AC25A1DB6CF6}"/>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id="{5466E103-F2C7-814D-BB7C-4A0656160615}"/>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dirty="0"/>
              <a:t>Whether results would hold in a more complex and variable environment is never certain. </a:t>
            </a:r>
          </a:p>
          <a:p>
            <a:pPr>
              <a:lnSpc>
                <a:spcPct val="110000"/>
              </a:lnSpc>
            </a:pPr>
            <a:r>
              <a:rPr lang="en-GB" sz="2400" dirty="0"/>
              <a:t>Interpretivists take the opposite approach, examining how a variety of factors have interacted over time. They try to describe and explain a complex situation or process without simplifying it. </a:t>
            </a:r>
          </a:p>
          <a:p>
            <a:endParaRPr lang="en-US" sz="2400" dirty="0"/>
          </a:p>
        </p:txBody>
      </p:sp>
    </p:spTree>
    <p:extLst>
      <p:ext uri="{BB962C8B-B14F-4D97-AF65-F5344CB8AC3E}">
        <p14:creationId xmlns:p14="http://schemas.microsoft.com/office/powerpoint/2010/main" val="15165990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6481F-9D4C-094E-BDC9-783421C2AE02}"/>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Discrimination - Positivist</a:t>
            </a:r>
          </a:p>
        </p:txBody>
      </p:sp>
      <p:sp>
        <p:nvSpPr>
          <p:cNvPr id="3" name="Content Placeholder 2">
            <a:extLst>
              <a:ext uri="{FF2B5EF4-FFF2-40B4-BE49-F238E27FC236}">
                <a16:creationId xmlns:a16="http://schemas.microsoft.com/office/drawing/2014/main" id="{770543C7-FA56-6A40-9872-A0823CFCB863}"/>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a:t>As an example, positivist researchers might look at discrimination in the workplace, sorting out a few key factors that could be involved. For instance, they might examine the relationship between gender and promotions to see if men who were promoted had more negative personnel evaluations than women who were not promoted. Or they might look at the statistical relationship between gender, race, and salary over time to see if there has been a change in the importance of gender or race in predicting salary levels. </a:t>
            </a:r>
            <a:endParaRPr lang="en-US" sz="2400"/>
          </a:p>
        </p:txBody>
      </p:sp>
    </p:spTree>
    <p:extLst>
      <p:ext uri="{BB962C8B-B14F-4D97-AF65-F5344CB8AC3E}">
        <p14:creationId xmlns:p14="http://schemas.microsoft.com/office/powerpoint/2010/main" val="16874088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B7178-36FA-874D-9112-B2231AE0D3A4}"/>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Discrimination -Interpretivist</a:t>
            </a:r>
          </a:p>
        </p:txBody>
      </p:sp>
      <p:sp>
        <p:nvSpPr>
          <p:cNvPr id="3" name="Content Placeholder 2">
            <a:extLst>
              <a:ext uri="{FF2B5EF4-FFF2-40B4-BE49-F238E27FC236}">
                <a16:creationId xmlns:a16="http://schemas.microsoft.com/office/drawing/2014/main" id="{6D39A7C2-ABDE-2840-9676-919E6793908E}"/>
              </a:ext>
            </a:extLst>
          </p:cNvPr>
          <p:cNvSpPr>
            <a:spLocks noGrp="1"/>
          </p:cNvSpPr>
          <p:nvPr>
            <p:ph idx="1"/>
          </p:nvPr>
        </p:nvSpPr>
        <p:spPr>
          <a:xfrm>
            <a:off x="5231958" y="605896"/>
            <a:ext cx="5923721" cy="5646208"/>
          </a:xfrm>
        </p:spPr>
        <p:txBody>
          <a:bodyPr anchor="ctr">
            <a:normAutofit/>
          </a:bodyPr>
          <a:lstStyle/>
          <a:p>
            <a:r>
              <a:rPr lang="en-GB" sz="2400" dirty="0"/>
              <a:t>Interpretivist researchers are more likely to approach the same research topic by examining the steps involved in a promotion, the people who control the key decisions, and the factors they weigh more or less heavily. </a:t>
            </a:r>
          </a:p>
          <a:p>
            <a:r>
              <a:rPr lang="en-GB" sz="2400" dirty="0"/>
              <a:t>Are some kinds of experience weighed more heavily than others, and if so, who controls access to the positions that allow the employees to get this experience? </a:t>
            </a:r>
          </a:p>
          <a:p>
            <a:endParaRPr lang="en-US" sz="2400" dirty="0"/>
          </a:p>
        </p:txBody>
      </p:sp>
    </p:spTree>
    <p:extLst>
      <p:ext uri="{BB962C8B-B14F-4D97-AF65-F5344CB8AC3E}">
        <p14:creationId xmlns:p14="http://schemas.microsoft.com/office/powerpoint/2010/main" val="16199473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62466-7104-3540-A40C-BDEEEDDF191B}"/>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Influences of Philosophy</a:t>
            </a:r>
          </a:p>
        </p:txBody>
      </p:sp>
      <p:sp>
        <p:nvSpPr>
          <p:cNvPr id="3" name="Content Placeholder 2">
            <a:extLst>
              <a:ext uri="{FF2B5EF4-FFF2-40B4-BE49-F238E27FC236}">
                <a16:creationId xmlns:a16="http://schemas.microsoft.com/office/drawing/2014/main" id="{78EF0C0F-1466-8F4D-945D-A1E22BC93384}"/>
              </a:ext>
            </a:extLst>
          </p:cNvPr>
          <p:cNvSpPr>
            <a:spLocks noGrp="1"/>
          </p:cNvSpPr>
          <p:nvPr>
            <p:ph idx="1"/>
          </p:nvPr>
        </p:nvSpPr>
        <p:spPr>
          <a:xfrm>
            <a:off x="5231958" y="605896"/>
            <a:ext cx="5923721" cy="5646208"/>
          </a:xfrm>
        </p:spPr>
        <p:txBody>
          <a:bodyPr anchor="ctr">
            <a:normAutofit/>
          </a:bodyPr>
          <a:lstStyle/>
          <a:p>
            <a:r>
              <a:rPr lang="en-GB" sz="2400"/>
              <a:t>These differences in philosophy influence all stages of research, from the literature review to the final write-up. </a:t>
            </a:r>
          </a:p>
          <a:p>
            <a:r>
              <a:rPr lang="en-GB" sz="2400"/>
              <a:t>Positivists focus more on testing existing theories, so they need to carefully examine prior literature, and they often design their research based on concepts and themes others have introduced. </a:t>
            </a:r>
          </a:p>
          <a:p>
            <a:endParaRPr lang="en-US" sz="2400"/>
          </a:p>
        </p:txBody>
      </p:sp>
    </p:spTree>
    <p:extLst>
      <p:ext uri="{BB962C8B-B14F-4D97-AF65-F5344CB8AC3E}">
        <p14:creationId xmlns:p14="http://schemas.microsoft.com/office/powerpoint/2010/main" val="38473601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213B-D5F8-BC45-B253-23D6058C4AE9}"/>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id="{8736B5A7-57A5-6642-BB70-9077FF6D2E52}"/>
              </a:ext>
            </a:extLst>
          </p:cNvPr>
          <p:cNvSpPr>
            <a:spLocks noGrp="1"/>
          </p:cNvSpPr>
          <p:nvPr>
            <p:ph idx="1"/>
          </p:nvPr>
        </p:nvSpPr>
        <p:spPr>
          <a:xfrm>
            <a:off x="5231958" y="605896"/>
            <a:ext cx="5923721" cy="5646208"/>
          </a:xfrm>
        </p:spPr>
        <p:txBody>
          <a:bodyPr anchor="ctr">
            <a:normAutofit/>
          </a:bodyPr>
          <a:lstStyle/>
          <a:p>
            <a:r>
              <a:rPr lang="en-GB" sz="2400" dirty="0"/>
              <a:t>Interpretivist researchers read the literature very differently, looking for engaging topics, unanswered questions, disagreements between authors, or social problems that need investigation. Interpretivist researchers do not ignore the literature, but they are careful not to allow research that has gone before to overly influence what they look at and how they understand it. </a:t>
            </a:r>
          </a:p>
          <a:p>
            <a:endParaRPr lang="en-US" sz="2400" dirty="0"/>
          </a:p>
        </p:txBody>
      </p:sp>
    </p:spTree>
    <p:extLst>
      <p:ext uri="{BB962C8B-B14F-4D97-AF65-F5344CB8AC3E}">
        <p14:creationId xmlns:p14="http://schemas.microsoft.com/office/powerpoint/2010/main" val="12847517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6683-4525-6C43-A6D7-8093D5F269FE}"/>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Role of the Researcher</a:t>
            </a:r>
          </a:p>
        </p:txBody>
      </p:sp>
      <p:sp>
        <p:nvSpPr>
          <p:cNvPr id="3" name="Content Placeholder 2">
            <a:extLst>
              <a:ext uri="{FF2B5EF4-FFF2-40B4-BE49-F238E27FC236}">
                <a16:creationId xmlns:a16="http://schemas.microsoft.com/office/drawing/2014/main" id="{6084E541-A5A4-8340-BD00-195156304459}"/>
              </a:ext>
            </a:extLst>
          </p:cNvPr>
          <p:cNvSpPr>
            <a:spLocks noGrp="1"/>
          </p:cNvSpPr>
          <p:nvPr>
            <p:ph idx="1"/>
          </p:nvPr>
        </p:nvSpPr>
        <p:spPr>
          <a:xfrm>
            <a:off x="5231958" y="605896"/>
            <a:ext cx="5923721" cy="5646208"/>
          </a:xfrm>
        </p:spPr>
        <p:txBody>
          <a:bodyPr anchor="ctr">
            <a:normAutofit/>
          </a:bodyPr>
          <a:lstStyle/>
          <a:p>
            <a:r>
              <a:rPr lang="en-GB" sz="2400"/>
              <a:t>The role of the researcher differs substantially in the two paradigms. </a:t>
            </a:r>
          </a:p>
          <a:p>
            <a:r>
              <a:rPr lang="en-GB" sz="2400"/>
              <a:t>Positivist researchers believe that if they are sufficiently careful, use standardized off-the-shelf instruments, and take a neutral role, they can avoid influencing those whom they are studying. </a:t>
            </a:r>
          </a:p>
          <a:p>
            <a:endParaRPr lang="en-US" sz="2400"/>
          </a:p>
        </p:txBody>
      </p:sp>
    </p:spTree>
    <p:extLst>
      <p:ext uri="{BB962C8B-B14F-4D97-AF65-F5344CB8AC3E}">
        <p14:creationId xmlns:p14="http://schemas.microsoft.com/office/powerpoint/2010/main" val="9915080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ADC9B-E519-D541-AA72-2974284CF788}"/>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id="{AB28546A-4060-8B44-8550-3EC014528D4C}"/>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dirty="0"/>
              <a:t>Interpretivist researchers, rather than deny that they influence what they are studying, monitor the impact they have. </a:t>
            </a:r>
          </a:p>
          <a:p>
            <a:pPr>
              <a:lnSpc>
                <a:spcPct val="110000"/>
              </a:lnSpc>
            </a:pPr>
            <a:r>
              <a:rPr lang="en-GB" sz="2400" dirty="0"/>
              <a:t>They are active participants in the research; their personalities, their knowledge, their curiosity, and their sensitivity all impact the quality of the work. </a:t>
            </a:r>
          </a:p>
          <a:p>
            <a:endParaRPr lang="en-US" sz="2400" dirty="0"/>
          </a:p>
        </p:txBody>
      </p:sp>
    </p:spTree>
    <p:extLst>
      <p:ext uri="{BB962C8B-B14F-4D97-AF65-F5344CB8AC3E}">
        <p14:creationId xmlns:p14="http://schemas.microsoft.com/office/powerpoint/2010/main" val="206672024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E1597-0D73-2D41-AB5E-21B939E2AAE2}"/>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Neutrality of the Researcher</a:t>
            </a:r>
          </a:p>
        </p:txBody>
      </p:sp>
      <p:sp>
        <p:nvSpPr>
          <p:cNvPr id="3" name="Content Placeholder 2">
            <a:extLst>
              <a:ext uri="{FF2B5EF4-FFF2-40B4-BE49-F238E27FC236}">
                <a16:creationId xmlns:a16="http://schemas.microsoft.com/office/drawing/2014/main" id="{E3DA7A66-5B6C-EC40-A9E9-DAD88D57E9C9}"/>
              </a:ext>
            </a:extLst>
          </p:cNvPr>
          <p:cNvSpPr>
            <a:spLocks noGrp="1"/>
          </p:cNvSpPr>
          <p:nvPr>
            <p:ph idx="1"/>
          </p:nvPr>
        </p:nvSpPr>
        <p:spPr>
          <a:xfrm>
            <a:off x="5231958" y="605896"/>
            <a:ext cx="5923721" cy="5646208"/>
          </a:xfrm>
        </p:spPr>
        <p:txBody>
          <a:bodyPr anchor="ctr">
            <a:normAutofit/>
          </a:bodyPr>
          <a:lstStyle/>
          <a:p>
            <a:r>
              <a:rPr lang="en-GB" sz="2400"/>
              <a:t>Differences in assumptions about the neutrality of the researcher influence not only how the research is carried out but also how the final report is written. </a:t>
            </a:r>
          </a:p>
          <a:p>
            <a:r>
              <a:rPr lang="en-GB" sz="2400"/>
              <a:t>In positivist work, the authors focus on the statistical conclusions; the author’s analysis of the data is presented authoritatively. Rather than concluding, “This is what I found,” they argue, “This is the way it is.” In positivist research, the researchers often disappear from the write-up, letting the numbers speak for themselves. </a:t>
            </a:r>
          </a:p>
          <a:p>
            <a:endParaRPr lang="en-US" sz="2400"/>
          </a:p>
        </p:txBody>
      </p:sp>
    </p:spTree>
    <p:extLst>
      <p:ext uri="{BB962C8B-B14F-4D97-AF65-F5344CB8AC3E}">
        <p14:creationId xmlns:p14="http://schemas.microsoft.com/office/powerpoint/2010/main" val="4835435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A4223-D79A-5D4D-9947-6118F76B9C00}"/>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Continued</a:t>
            </a:r>
          </a:p>
        </p:txBody>
      </p:sp>
      <p:sp>
        <p:nvSpPr>
          <p:cNvPr id="3" name="Content Placeholder 2">
            <a:extLst>
              <a:ext uri="{FF2B5EF4-FFF2-40B4-BE49-F238E27FC236}">
                <a16:creationId xmlns:a16="http://schemas.microsoft.com/office/drawing/2014/main" id="{4C6BF544-AFB1-4C41-BC24-AF6635E972EE}"/>
              </a:ext>
            </a:extLst>
          </p:cNvPr>
          <p:cNvSpPr>
            <a:spLocks noGrp="1"/>
          </p:cNvSpPr>
          <p:nvPr>
            <p:ph idx="1"/>
          </p:nvPr>
        </p:nvSpPr>
        <p:spPr>
          <a:xfrm>
            <a:off x="5231958" y="605896"/>
            <a:ext cx="5923721" cy="5646208"/>
          </a:xfrm>
        </p:spPr>
        <p:txBody>
          <a:bodyPr anchor="ctr">
            <a:normAutofit/>
          </a:bodyPr>
          <a:lstStyle/>
          <a:p>
            <a:r>
              <a:rPr lang="en-GB" sz="2400" dirty="0"/>
              <a:t>In contrast, in reports written by Interpretivist researchers the voices and interpretations of the interviewees are more prominent. Because researchers acknowledge that they have influenced the results, they describe their own roles, often write in the first person, and accept the subjectivity of what they report. The attitude is more likely to be, “This is what I found” than “This is the way it is.” </a:t>
            </a:r>
          </a:p>
          <a:p>
            <a:endParaRPr lang="en-US" sz="2400" dirty="0"/>
          </a:p>
        </p:txBody>
      </p:sp>
    </p:spTree>
    <p:extLst>
      <p:ext uri="{BB962C8B-B14F-4D97-AF65-F5344CB8AC3E}">
        <p14:creationId xmlns:p14="http://schemas.microsoft.com/office/powerpoint/2010/main" val="18876742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1D232-DCAD-3D43-A813-4339C0B9031B}"/>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Activity</a:t>
            </a:r>
          </a:p>
        </p:txBody>
      </p:sp>
      <p:sp>
        <p:nvSpPr>
          <p:cNvPr id="3" name="Content Placeholder 2">
            <a:extLst>
              <a:ext uri="{FF2B5EF4-FFF2-40B4-BE49-F238E27FC236}">
                <a16:creationId xmlns:a16="http://schemas.microsoft.com/office/drawing/2014/main" id="{A3DACF5C-B12E-0743-A9B3-3E9515FCF399}"/>
              </a:ext>
            </a:extLst>
          </p:cNvPr>
          <p:cNvSpPr>
            <a:spLocks noGrp="1"/>
          </p:cNvSpPr>
          <p:nvPr>
            <p:ph idx="1"/>
          </p:nvPr>
        </p:nvSpPr>
        <p:spPr>
          <a:xfrm>
            <a:off x="5231958" y="605896"/>
            <a:ext cx="5923721" cy="5646208"/>
          </a:xfrm>
        </p:spPr>
        <p:txBody>
          <a:bodyPr anchor="ctr">
            <a:normAutofit/>
          </a:bodyPr>
          <a:lstStyle/>
          <a:p>
            <a:r>
              <a:rPr lang="en-GB" sz="2400" dirty="0"/>
              <a:t>How would you approach a given research problem from each of the two different paradigms?</a:t>
            </a:r>
            <a:endParaRPr lang="en-US" sz="2400" dirty="0"/>
          </a:p>
        </p:txBody>
      </p:sp>
    </p:spTree>
    <p:extLst>
      <p:ext uri="{BB962C8B-B14F-4D97-AF65-F5344CB8AC3E}">
        <p14:creationId xmlns:p14="http://schemas.microsoft.com/office/powerpoint/2010/main" val="37711818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E586A-E14D-3A42-A3B9-2F61BA220002}"/>
              </a:ext>
            </a:extLst>
          </p:cNvPr>
          <p:cNvSpPr>
            <a:spLocks noGrp="1"/>
          </p:cNvSpPr>
          <p:nvPr>
            <p:ph type="title"/>
          </p:nvPr>
        </p:nvSpPr>
        <p:spPr>
          <a:xfrm>
            <a:off x="492369" y="605896"/>
            <a:ext cx="3642309" cy="5646208"/>
          </a:xfrm>
        </p:spPr>
        <p:txBody>
          <a:bodyPr anchor="ctr">
            <a:normAutofit/>
          </a:bodyPr>
          <a:lstStyle/>
          <a:p>
            <a:r>
              <a:rPr lang="en-US" sz="4400" dirty="0">
                <a:solidFill>
                  <a:srgbClr val="FFFFFF"/>
                </a:solidFill>
              </a:rPr>
              <a:t>Task Part A</a:t>
            </a:r>
          </a:p>
        </p:txBody>
      </p:sp>
      <p:sp>
        <p:nvSpPr>
          <p:cNvPr id="3" name="Content Placeholder 2">
            <a:extLst>
              <a:ext uri="{FF2B5EF4-FFF2-40B4-BE49-F238E27FC236}">
                <a16:creationId xmlns:a16="http://schemas.microsoft.com/office/drawing/2014/main" id="{F4C4B0EA-694D-E143-A4A4-65D9B422009F}"/>
              </a:ext>
            </a:extLst>
          </p:cNvPr>
          <p:cNvSpPr>
            <a:spLocks noGrp="1"/>
          </p:cNvSpPr>
          <p:nvPr>
            <p:ph idx="1"/>
          </p:nvPr>
        </p:nvSpPr>
        <p:spPr>
          <a:xfrm>
            <a:off x="5231958" y="605896"/>
            <a:ext cx="5923721" cy="5646208"/>
          </a:xfrm>
        </p:spPr>
        <p:txBody>
          <a:bodyPr anchor="ctr">
            <a:normAutofit/>
          </a:bodyPr>
          <a:lstStyle/>
          <a:p>
            <a:r>
              <a:rPr lang="en-GB" sz="2400" dirty="0"/>
              <a:t>You are employed by a </a:t>
            </a:r>
            <a:r>
              <a:rPr lang="en-GB" sz="2400" dirty="0" err="1"/>
              <a:t>nonprofit</a:t>
            </a:r>
            <a:r>
              <a:rPr lang="en-GB" sz="2400" dirty="0"/>
              <a:t> organization that has worked for 20 years to provide poor people with affordable housing. The funding agencies have indicated that they are pleased with the number of homes your organization has built</a:t>
            </a:r>
            <a:r>
              <a:rPr lang="en-GB" sz="2400" dirty="0">
                <a:highlight>
                  <a:srgbClr val="FFFF00"/>
                </a:highlight>
              </a:rPr>
              <a:t>, but they want to learn about the impact of those homes on those who live there </a:t>
            </a:r>
            <a:r>
              <a:rPr lang="en-GB" sz="2400" dirty="0"/>
              <a:t>before renewing the grants that support your organization’s housing program. </a:t>
            </a:r>
          </a:p>
          <a:p>
            <a:endParaRPr lang="en-US" sz="2400" dirty="0"/>
          </a:p>
        </p:txBody>
      </p:sp>
    </p:spTree>
    <p:extLst>
      <p:ext uri="{BB962C8B-B14F-4D97-AF65-F5344CB8AC3E}">
        <p14:creationId xmlns:p14="http://schemas.microsoft.com/office/powerpoint/2010/main" val="33756849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58891-AB7F-3245-9394-8C67C5951577}"/>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Task Part B</a:t>
            </a:r>
          </a:p>
        </p:txBody>
      </p:sp>
      <p:sp>
        <p:nvSpPr>
          <p:cNvPr id="3" name="Content Placeholder 2">
            <a:extLst>
              <a:ext uri="{FF2B5EF4-FFF2-40B4-BE49-F238E27FC236}">
                <a16:creationId xmlns:a16="http://schemas.microsoft.com/office/drawing/2014/main" id="{7A36A699-2987-954F-9C0C-779C7E7BC431}"/>
              </a:ext>
            </a:extLst>
          </p:cNvPr>
          <p:cNvSpPr>
            <a:spLocks noGrp="1"/>
          </p:cNvSpPr>
          <p:nvPr>
            <p:ph idx="1"/>
          </p:nvPr>
        </p:nvSpPr>
        <p:spPr>
          <a:xfrm>
            <a:off x="5231958" y="605896"/>
            <a:ext cx="5923721" cy="5646208"/>
          </a:xfrm>
        </p:spPr>
        <p:txBody>
          <a:bodyPr anchor="ctr">
            <a:normAutofit/>
          </a:bodyPr>
          <a:lstStyle/>
          <a:p>
            <a:r>
              <a:rPr lang="en-GB" sz="2400"/>
              <a:t>Which philosophy is better and more appropriate?</a:t>
            </a:r>
            <a:endParaRPr lang="en-US" sz="2400"/>
          </a:p>
        </p:txBody>
      </p:sp>
    </p:spTree>
    <p:extLst>
      <p:ext uri="{BB962C8B-B14F-4D97-AF65-F5344CB8AC3E}">
        <p14:creationId xmlns:p14="http://schemas.microsoft.com/office/powerpoint/2010/main" val="17772408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0B89F-FBB6-7041-BBFE-ADCD0EC74FCF}"/>
              </a:ext>
            </a:extLst>
          </p:cNvPr>
          <p:cNvSpPr>
            <a:spLocks noGrp="1"/>
          </p:cNvSpPr>
          <p:nvPr>
            <p:ph type="title"/>
          </p:nvPr>
        </p:nvSpPr>
        <p:spPr>
          <a:xfrm>
            <a:off x="1097280" y="758952"/>
            <a:ext cx="10058400" cy="3892168"/>
          </a:xfrm>
        </p:spPr>
        <p:txBody>
          <a:bodyPr vert="horz" lIns="91440" tIns="45720" rIns="91440" bIns="45720" rtlCol="0" anchor="b">
            <a:normAutofit/>
          </a:bodyPr>
          <a:lstStyle/>
          <a:p>
            <a:r>
              <a:rPr lang="en-US" sz="9600" dirty="0">
                <a:solidFill>
                  <a:srgbClr val="FFFFFF"/>
                </a:solidFill>
              </a:rPr>
              <a:t>Answers</a:t>
            </a:r>
          </a:p>
        </p:txBody>
      </p:sp>
    </p:spTree>
    <p:extLst>
      <p:ext uri="{BB962C8B-B14F-4D97-AF65-F5344CB8AC3E}">
        <p14:creationId xmlns:p14="http://schemas.microsoft.com/office/powerpoint/2010/main" val="12270171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3316</Words>
  <Application>Microsoft Office PowerPoint</Application>
  <PresentationFormat>Widescreen</PresentationFormat>
  <Paragraphs>154</Paragraphs>
  <Slides>49</Slides>
  <Notes>5</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49</vt:i4>
      </vt:variant>
    </vt:vector>
  </HeadingPairs>
  <TitlesOfParts>
    <vt:vector size="55" baseType="lpstr">
      <vt:lpstr>Arial</vt:lpstr>
      <vt:lpstr>Baskerville Old Face</vt:lpstr>
      <vt:lpstr>Calibri</vt:lpstr>
      <vt:lpstr>Calibri Light</vt:lpstr>
      <vt:lpstr>Office Theme</vt:lpstr>
      <vt:lpstr>Packager Shell Object</vt:lpstr>
      <vt:lpstr>PowerPoint Presentation</vt:lpstr>
      <vt:lpstr>DBA Identity and Approaches to Applied Business Research Research Philosophy</vt:lpstr>
      <vt:lpstr>What Other Terms Might I Encounter When Learning this Module? </vt:lpstr>
      <vt:lpstr>Even</vt:lpstr>
      <vt:lpstr>PowerPoint Presentation</vt:lpstr>
      <vt:lpstr>PowerPoint Presentation</vt:lpstr>
      <vt:lpstr>Links https://edisciplinas.usp.br/pluginfile.php/2317618/mod_resource/content/1/BLOCO%202_Research%20Methods%20The%20Basics.pdf  http://www.cles.org.uk/wp-content/uploads/2011/01/Research-Methods-Handbook.pdf </vt:lpstr>
      <vt:lpstr>Implications of research philosophy</vt:lpstr>
      <vt:lpstr>Continued</vt:lpstr>
      <vt:lpstr>Creswell (2003)</vt:lpstr>
      <vt:lpstr>Approach</vt:lpstr>
      <vt:lpstr>PowerPoint Presentation</vt:lpstr>
      <vt:lpstr>Research  Philosophy</vt:lpstr>
      <vt:lpstr>Reason 1</vt:lpstr>
      <vt:lpstr>Reason 2</vt:lpstr>
      <vt:lpstr>Reason 3</vt:lpstr>
      <vt:lpstr>Reason 4</vt:lpstr>
      <vt:lpstr>Summary of reasons</vt:lpstr>
      <vt:lpstr>Natural sciences v Social sciences</vt:lpstr>
      <vt:lpstr>Each researcher is guided by their own approach to the research itself </vt:lpstr>
      <vt:lpstr>Hitchcock and Hughes claim that research stems from assumptions</vt:lpstr>
      <vt:lpstr>Research philosophies differ on the goals of the research and the way to achieve these goals</vt:lpstr>
      <vt:lpstr>PowerPoint Presentation</vt:lpstr>
      <vt:lpstr>Positivists</vt:lpstr>
      <vt:lpstr>PowerPoint Presentation</vt:lpstr>
      <vt:lpstr>Interpretivists</vt:lpstr>
      <vt:lpstr>Truth</vt:lpstr>
      <vt:lpstr>The Positivist Researcher</vt:lpstr>
      <vt:lpstr>Continued</vt:lpstr>
      <vt:lpstr>The Interpretivist Researcher</vt:lpstr>
      <vt:lpstr>Continued</vt:lpstr>
      <vt:lpstr>Positivist Participants</vt:lpstr>
      <vt:lpstr>Interpretivist Participants</vt:lpstr>
      <vt:lpstr>People/societies</vt:lpstr>
      <vt:lpstr>Continued</vt:lpstr>
      <vt:lpstr>Hypothesis/hypotheses</vt:lpstr>
      <vt:lpstr>Continued</vt:lpstr>
      <vt:lpstr>Discrimination - Positivist</vt:lpstr>
      <vt:lpstr>Discrimination -Interpretivist</vt:lpstr>
      <vt:lpstr>Influences of Philosophy</vt:lpstr>
      <vt:lpstr>Continued</vt:lpstr>
      <vt:lpstr>Role of the Researcher</vt:lpstr>
      <vt:lpstr>Continued</vt:lpstr>
      <vt:lpstr>Neutrality of the Researcher</vt:lpstr>
      <vt:lpstr>Continued</vt:lpstr>
      <vt:lpstr>Activity</vt:lpstr>
      <vt:lpstr>Task Part A</vt:lpstr>
      <vt:lpstr>Task Part B</vt:lpstr>
      <vt:lpstr>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Jawad</dc:creator>
  <cp:lastModifiedBy>Caroline Jawad</cp:lastModifiedBy>
  <cp:revision>1</cp:revision>
  <dcterms:created xsi:type="dcterms:W3CDTF">2020-03-11T10:21:41Z</dcterms:created>
  <dcterms:modified xsi:type="dcterms:W3CDTF">2020-03-11T10:21:52Z</dcterms:modified>
</cp:coreProperties>
</file>