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23.xml" ContentType="application/vnd.openxmlformats-officedocument.themeOverride+xml"/>
  <Override PartName="/ppt/theme/themeOverride24.xml" ContentType="application/vnd.openxmlformats-officedocument.themeOverride+xml"/>
  <Override PartName="/ppt/theme/themeOverride25.xml" ContentType="application/vnd.openxmlformats-officedocument.themeOverride+xml"/>
  <Override PartName="/ppt/theme/themeOverride26.xml" ContentType="application/vnd.openxmlformats-officedocument.themeOverride+xml"/>
  <Override PartName="/ppt/theme/themeOverride27.xml" ContentType="application/vnd.openxmlformats-officedocument.themeOverride+xml"/>
  <Override PartName="/ppt/theme/themeOverride28.xml" ContentType="application/vnd.openxmlformats-officedocument.themeOverride+xml"/>
  <Override PartName="/ppt/theme/themeOverride29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31"/>
  </p:notesMasterIdLst>
  <p:handoutMasterIdLst>
    <p:handoutMasterId r:id="rId32"/>
  </p:handoutMasterIdLst>
  <p:sldIdLst>
    <p:sldId id="371" r:id="rId2"/>
    <p:sldId id="403" r:id="rId3"/>
    <p:sldId id="404" r:id="rId4"/>
    <p:sldId id="405" r:id="rId5"/>
    <p:sldId id="406" r:id="rId6"/>
    <p:sldId id="407" r:id="rId7"/>
    <p:sldId id="408" r:id="rId8"/>
    <p:sldId id="409" r:id="rId9"/>
    <p:sldId id="410" r:id="rId10"/>
    <p:sldId id="411" r:id="rId11"/>
    <p:sldId id="412" r:id="rId12"/>
    <p:sldId id="438" r:id="rId13"/>
    <p:sldId id="413" r:id="rId14"/>
    <p:sldId id="418" r:id="rId15"/>
    <p:sldId id="419" r:id="rId16"/>
    <p:sldId id="421" r:id="rId17"/>
    <p:sldId id="422" r:id="rId18"/>
    <p:sldId id="423" r:id="rId19"/>
    <p:sldId id="424" r:id="rId20"/>
    <p:sldId id="425" r:id="rId21"/>
    <p:sldId id="439" r:id="rId22"/>
    <p:sldId id="427" r:id="rId23"/>
    <p:sldId id="428" r:id="rId24"/>
    <p:sldId id="429" r:id="rId25"/>
    <p:sldId id="430" r:id="rId26"/>
    <p:sldId id="431" r:id="rId27"/>
    <p:sldId id="432" r:id="rId28"/>
    <p:sldId id="433" r:id="rId29"/>
    <p:sldId id="434" r:id="rId30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06" autoAdjust="0"/>
    <p:restoredTop sz="86817" autoAdjust="0"/>
  </p:normalViewPr>
  <p:slideViewPr>
    <p:cSldViewPr>
      <p:cViewPr varScale="1">
        <p:scale>
          <a:sx n="72" d="100"/>
          <a:sy n="72" d="100"/>
        </p:scale>
        <p:origin x="1008" y="53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2025/4/24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2025/4/24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2025/4/24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2025/4/24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2025/4/24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2025/4/24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2025/4/24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2025/4/24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2025/4/24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2025/4/24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2025/4/24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 userDrawn="1"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2025/4/24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2025/4/24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2025/4/24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 userDrawn="1"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4" Type="http://schemas.microsoft.com/office/2007/relationships/hdphoto" Target="../media/hdphoto2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Relationship Id="rId4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Relationship Id="rId4" Type="http://schemas.microsoft.com/office/2007/relationships/hdphoto" Target="../media/hdphoto2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Relationship Id="rId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Relationship Id="rId4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Relationship Id="rId4" Type="http://schemas.microsoft.com/office/2007/relationships/hdphoto" Target="../media/hdphoto2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Relationship Id="rId4" Type="http://schemas.microsoft.com/office/2007/relationships/hdphoto" Target="../media/hdphoto2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Relationship Id="rId4" Type="http://schemas.microsoft.com/office/2007/relationships/hdphoto" Target="../media/hdphoto2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Relationship Id="rId5" Type="http://schemas.openxmlformats.org/officeDocument/2006/relationships/image" Target="../media/image3.png"/><Relationship Id="rId4" Type="http://schemas.microsoft.com/office/2007/relationships/hdphoto" Target="../media/hdphoto2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Relationship Id="rId4" Type="http://schemas.microsoft.com/office/2007/relationships/hdphoto" Target="../media/hdphoto2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Relationship Id="rId4" Type="http://schemas.microsoft.com/office/2007/relationships/hdphoto" Target="../media/hdphoto2.wdp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Relationship Id="rId4" Type="http://schemas.microsoft.com/office/2007/relationships/hdphoto" Target="../media/hdphoto2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Relationship Id="rId4" Type="http://schemas.microsoft.com/office/2007/relationships/hdphoto" Target="../media/hdphoto2.wdp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Relationship Id="rId4" Type="http://schemas.microsoft.com/office/2007/relationships/hdphoto" Target="../media/hdphoto2.wdp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7.xml"/><Relationship Id="rId4" Type="http://schemas.microsoft.com/office/2007/relationships/hdphoto" Target="../media/hdphoto2.wdp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8.xml"/><Relationship Id="rId4" Type="http://schemas.microsoft.com/office/2007/relationships/hdphoto" Target="../media/hdphoto2.wdp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9.xml"/><Relationship Id="rId4" Type="http://schemas.microsoft.com/office/2007/relationships/hdphoto" Target="../media/hdphoto2.wdp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0.xml"/><Relationship Id="rId4" Type="http://schemas.microsoft.com/office/2007/relationships/hdphoto" Target="../media/hdphoto2.wdp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1.xml"/><Relationship Id="rId5" Type="http://schemas.openxmlformats.org/officeDocument/2006/relationships/image" Target="../media/image4.png"/><Relationship Id="rId4" Type="http://schemas.microsoft.com/office/2007/relationships/hdphoto" Target="../media/hdphoto2.wdp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2.xml"/><Relationship Id="rId5" Type="http://schemas.openxmlformats.org/officeDocument/2006/relationships/image" Target="../media/image5.png"/><Relationship Id="rId4" Type="http://schemas.microsoft.com/office/2007/relationships/hdphoto" Target="../media/hdphoto2.wdp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3.xml"/><Relationship Id="rId4" Type="http://schemas.microsoft.com/office/2007/relationships/hdphoto" Target="../media/hdphoto2.wdp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4.xml"/><Relationship Id="rId4" Type="http://schemas.microsoft.com/office/2007/relationships/hdphoto" Target="../media/hdphoto2.wdp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5.xml"/><Relationship Id="rId4" Type="http://schemas.microsoft.com/office/2007/relationships/hdphoto" Target="../media/hdphoto2.wdp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6.xml"/><Relationship Id="rId4" Type="http://schemas.microsoft.com/office/2007/relationships/hdphoto" Target="../media/hdphoto2.wdp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7.xml"/><Relationship Id="rId4" Type="http://schemas.microsoft.com/office/2007/relationships/hdphoto" Target="../media/hdphoto2.wdp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8.xml"/><Relationship Id="rId4" Type="http://schemas.microsoft.com/office/2007/relationships/hdphoto" Target="../media/hdphoto2.wdp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9.xml"/><Relationship Id="rId4" Type="http://schemas.microsoft.com/office/2007/relationships/hdphoto" Target="../media/hdphoto2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9713D151-9717-9270-6C22-4F5CFE9E00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317" b="91367" l="9462" r="89462">
                        <a14:foregroundMark x1="17419" y1="50839" x2="17204" y2="51559"/>
                        <a14:foregroundMark x1="85161" y1="48921" x2="86237" y2="49400"/>
                        <a14:foregroundMark x1="74624" y1="22542" x2="75699" y2="22542"/>
                        <a14:foregroundMark x1="70753" y1="20863" x2="70538" y2="21343"/>
                        <a14:foregroundMark x1="68602" y1="18705" x2="68602" y2="18705"/>
                        <a14:foregroundMark x1="69462" y1="12230" x2="69892" y2="12230"/>
                        <a14:foregroundMark x1="74839" y1="16787" x2="74839" y2="17506"/>
                        <a14:foregroundMark x1="55054" y1="10791" x2="56129" y2="11271"/>
                        <a14:foregroundMark x1="49677" y1="11271" x2="50108" y2="11751"/>
                        <a14:foregroundMark x1="55914" y1="5995" x2="56559" y2="6715"/>
                        <a14:foregroundMark x1="59355" y1="6235" x2="59355" y2="6235"/>
                        <a14:foregroundMark x1="62151" y1="7434" x2="62151" y2="7434"/>
                        <a14:foregroundMark x1="52043" y1="4556" x2="52043" y2="4556"/>
                        <a14:foregroundMark x1="44301" y1="6235" x2="44516" y2="6235"/>
                        <a14:foregroundMark x1="46667" y1="14388" x2="46667" y2="14868"/>
                        <a14:foregroundMark x1="42581" y1="15588" x2="42581" y2="15588"/>
                        <a14:foregroundMark x1="35699" y1="13429" x2="35269" y2="13189"/>
                        <a14:foregroundMark x1="39785" y1="15348" x2="39785" y2="15348"/>
                        <a14:foregroundMark x1="39785" y1="15348" x2="39785" y2="15348"/>
                        <a14:foregroundMark x1="33978" y1="15827" x2="33978" y2="15827"/>
                        <a14:foregroundMark x1="33978" y1="15827" x2="33978" y2="15827"/>
                        <a14:foregroundMark x1="34409" y1="17266" x2="34409" y2="17266"/>
                        <a14:foregroundMark x1="38710" y1="10791" x2="38710" y2="10791"/>
                        <a14:foregroundMark x1="35699" y1="7914" x2="35699" y2="7914"/>
                        <a14:foregroundMark x1="31183" y1="9353" x2="31183" y2="9353"/>
                        <a14:foregroundMark x1="23011" y1="72902" x2="23011" y2="73141"/>
                        <a14:foregroundMark x1="47097" y1="91127" x2="47527" y2="91367"/>
                        <a14:foregroundMark x1="69892" y1="74580" x2="71613" y2="75060"/>
                        <a14:foregroundMark x1="17849" y1="43165" x2="17849" y2="43165"/>
                        <a14:foregroundMark x1="10323" y1="39089" x2="10323" y2="39089"/>
                        <a14:foregroundMark x1="15699" y1="43645" x2="15699" y2="43645"/>
                        <a14:foregroundMark x1="14409" y1="43645" x2="14409" y2="43645"/>
                        <a14:foregroundMark x1="16559" y1="33813" x2="16559" y2="33813"/>
                        <a14:foregroundMark x1="24086" y1="21343" x2="24086" y2="21343"/>
                        <a14:foregroundMark x1="80860" y1="29496" x2="80860" y2="29496"/>
                        <a14:foregroundMark x1="82151" y1="38129" x2="82151" y2="38129"/>
                        <a14:foregroundMark x1="83011" y1="27098" x2="83011" y2="27098"/>
                        <a14:foregroundMark x1="83226" y1="28537" x2="83226" y2="28537"/>
                        <a14:foregroundMark x1="83871" y1="29496" x2="83871" y2="29496"/>
                        <a14:foregroundMark x1="80000" y1="25659" x2="80000" y2="25659"/>
                        <a14:foregroundMark x1="80430" y1="24460" x2="80430" y2="24460"/>
                        <a14:foregroundMark x1="80645" y1="23741" x2="80645" y2="23741"/>
                        <a14:foregroundMark x1="81075" y1="27338" x2="81075" y2="27338"/>
                        <a14:foregroundMark x1="70323" y1="27578" x2="70323" y2="27578"/>
                        <a14:foregroundMark x1="24301" y1="12710" x2="24301" y2="12710"/>
                        <a14:foregroundMark x1="12258" y1="34772" x2="12258" y2="34772"/>
                        <a14:foregroundMark x1="38710" y1="5995" x2="38710" y2="5995"/>
                        <a14:foregroundMark x1="36344" y1="10072" x2="36344" y2="10072"/>
                        <a14:foregroundMark x1="34194" y1="9353" x2="34194" y2="9353"/>
                        <a14:foregroundMark x1="9462" y1="52758" x2="9462" y2="52758"/>
                        <a14:backgroundMark x1="84731" y1="53717" x2="84731" y2="53717"/>
                        <a14:backgroundMark x1="83441" y1="48921" x2="83441" y2="4892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24659" y="0"/>
            <a:ext cx="4302795" cy="7102202"/>
          </a:xfrm>
          <a:prstGeom prst="rect">
            <a:avLst/>
          </a:prstGeom>
          <a:effectLst>
            <a:glow rad="12700">
              <a:schemeClr val="bg1"/>
            </a:glow>
          </a:effectLst>
        </p:spPr>
      </p:pic>
      <p:sp>
        <p:nvSpPr>
          <p:cNvPr id="5" name="文字方塊 4">
            <a:extLst>
              <a:ext uri="{FF2B5EF4-FFF2-40B4-BE49-F238E27FC236}">
                <a16:creationId xmlns:a16="http://schemas.microsoft.com/office/drawing/2014/main" id="{B50D2538-FB44-9FFB-459E-327393CF6F5E}"/>
              </a:ext>
            </a:extLst>
          </p:cNvPr>
          <p:cNvSpPr txBox="1"/>
          <p:nvPr/>
        </p:nvSpPr>
        <p:spPr>
          <a:xfrm>
            <a:off x="5725874" y="1269554"/>
            <a:ext cx="738664" cy="3816424"/>
          </a:xfrm>
          <a:prstGeom prst="rect">
            <a:avLst/>
          </a:prstGeom>
          <a:noFill/>
          <a:effectLst>
            <a:glow>
              <a:schemeClr val="bg1"/>
            </a:glow>
          </a:effectLst>
        </p:spPr>
        <p:txBody>
          <a:bodyPr vert="eaVert" wrap="square" rtlCol="0">
            <a:spAutoFit/>
          </a:bodyPr>
          <a:lstStyle/>
          <a:p>
            <a:r>
              <a:rPr lang="zh-CN" altLang="en-US" sz="3600" b="1" dirty="0">
                <a:solidFill>
                  <a:schemeClr val="bg1"/>
                </a:solidFill>
              </a:rPr>
              <a:t>金剛般若波羅蜜</a:t>
            </a:r>
            <a:r>
              <a:rPr lang="zh-TW" altLang="en-US" sz="3600" b="1" dirty="0">
                <a:solidFill>
                  <a:schemeClr val="bg1"/>
                </a:solidFill>
              </a:rPr>
              <a:t>經</a:t>
            </a:r>
          </a:p>
        </p:txBody>
      </p:sp>
    </p:spTree>
    <p:extLst>
      <p:ext uri="{BB962C8B-B14F-4D97-AF65-F5344CB8AC3E}">
        <p14:creationId xmlns:p14="http://schemas.microsoft.com/office/powerpoint/2010/main" val="3909152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9E5DF00E-5A28-3021-14D6-ACBC63E43D3C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FD7D71A3-07DA-BDF8-050F-77479300F30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7" name="文字方塊 6">
            <a:extLst>
              <a:ext uri="{FF2B5EF4-FFF2-40B4-BE49-F238E27FC236}">
                <a16:creationId xmlns:a16="http://schemas.microsoft.com/office/drawing/2014/main" id="{8E07D286-961C-33ED-35E2-01815F4D8520}"/>
              </a:ext>
            </a:extLst>
          </p:cNvPr>
          <p:cNvSpPr txBox="1"/>
          <p:nvPr/>
        </p:nvSpPr>
        <p:spPr>
          <a:xfrm>
            <a:off x="9265304" y="611414"/>
            <a:ext cx="1477328" cy="526665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智者大師，以「實相之慧，修無相之檀」為本經之宗。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FA694BE9-BE7B-EF4A-2AEA-D6466274E8AB}"/>
              </a:ext>
            </a:extLst>
          </p:cNvPr>
          <p:cNvSpPr txBox="1"/>
          <p:nvPr/>
        </p:nvSpPr>
        <p:spPr>
          <a:xfrm>
            <a:off x="3000896" y="611414"/>
            <a:ext cx="6001643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智者大師解釋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金剛經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，都是取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金剛經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的經文、經義，做為綱領為我們介紹。修行的方法，以實相的智慧，真實智慧，「修無相之檀」，檀是布施。什麼叫無相之檀？不著相。不著相就是真實的智慧。布施，布施完了之後，心裡面痕跡都不落，這才叫無相之檀。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9A9A1A09-BDAF-1C6E-9C8F-A4BF9A9D76A5}"/>
              </a:ext>
            </a:extLst>
          </p:cNvPr>
          <p:cNvSpPr txBox="1"/>
          <p:nvPr/>
        </p:nvSpPr>
        <p:spPr>
          <a:xfrm>
            <a:off x="766614" y="647640"/>
            <a:ext cx="2123658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著相的布施</a:t>
            </a:r>
            <a:r>
              <a:rPr lang="zh-CN" altLang="en-US" sz="2800" dirty="0">
                <a:solidFill>
                  <a:srgbClr val="FFFF00"/>
                </a:solidFill>
              </a:rPr>
              <a:t>，</a:t>
            </a:r>
            <a:r>
              <a:rPr lang="zh-TW" altLang="en-US" sz="2800" dirty="0">
                <a:solidFill>
                  <a:srgbClr val="FFFF00"/>
                </a:solidFill>
              </a:rPr>
              <a:t>所得的果報小，三界內有漏的福報而已。無相的布施，福德不可稱量！</a:t>
            </a:r>
          </a:p>
        </p:txBody>
      </p:sp>
    </p:spTree>
    <p:extLst>
      <p:ext uri="{BB962C8B-B14F-4D97-AF65-F5344CB8AC3E}">
        <p14:creationId xmlns:p14="http://schemas.microsoft.com/office/powerpoint/2010/main" val="19191738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2163A1DE-70B5-3E46-303C-A1C8CD7A26BD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776BBFC1-9238-8101-2038-D2DFF49271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7" name="文字方塊 6">
            <a:extLst>
              <a:ext uri="{FF2B5EF4-FFF2-40B4-BE49-F238E27FC236}">
                <a16:creationId xmlns:a16="http://schemas.microsoft.com/office/drawing/2014/main" id="{D47DDA06-6AEA-3B1E-D742-31034775D41D}"/>
              </a:ext>
            </a:extLst>
          </p:cNvPr>
          <p:cNvSpPr txBox="1"/>
          <p:nvPr/>
        </p:nvSpPr>
        <p:spPr>
          <a:xfrm>
            <a:off x="9265307" y="684360"/>
            <a:ext cx="1477328" cy="526665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江註以「離一切相，修一切善」為本經依體起修之妙宗。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993BE6CE-A47C-2C09-BD72-C605B9CEF560}"/>
              </a:ext>
            </a:extLst>
          </p:cNvPr>
          <p:cNvSpPr txBox="1"/>
          <p:nvPr/>
        </p:nvSpPr>
        <p:spPr>
          <a:xfrm>
            <a:off x="2854846" y="710150"/>
            <a:ext cx="6001643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江味農居士所說的話，跟智者大師沒有兩樣。江居士是近代人，所以說的言語淺顯，文字淺顯，我們看很容易看出來。智者大師是古人，用的文字比較深，是一個意思。要離一切相，不著有；修一切善，不著空；空有二邊都不著，這就符合本經世尊教導的精神。</a:t>
            </a:r>
          </a:p>
        </p:txBody>
      </p:sp>
    </p:spTree>
    <p:extLst>
      <p:ext uri="{BB962C8B-B14F-4D97-AF65-F5344CB8AC3E}">
        <p14:creationId xmlns:p14="http://schemas.microsoft.com/office/powerpoint/2010/main" val="6752982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EB6748F2-6330-D639-A95B-C386F1F2DB14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787B61CA-F7B8-29B7-DA32-5431B2A9B7A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7" name="文字方塊 6">
            <a:extLst>
              <a:ext uri="{FF2B5EF4-FFF2-40B4-BE49-F238E27FC236}">
                <a16:creationId xmlns:a16="http://schemas.microsoft.com/office/drawing/2014/main" id="{EFA8F260-F313-865A-3AFF-E18FB53934AE}"/>
              </a:ext>
            </a:extLst>
          </p:cNvPr>
          <p:cNvSpPr txBox="1"/>
          <p:nvPr/>
        </p:nvSpPr>
        <p:spPr>
          <a:xfrm>
            <a:off x="9265310" y="611414"/>
            <a:ext cx="1477328" cy="526665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本經修宗，在「無住」二字。全經觀門、行門，盡在其中。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4CEAD4D0-E3DD-B190-5577-61706DC9784B}"/>
              </a:ext>
            </a:extLst>
          </p:cNvPr>
          <p:cNvSpPr txBox="1"/>
          <p:nvPr/>
        </p:nvSpPr>
        <p:spPr>
          <a:xfrm>
            <a:off x="478582" y="611414"/>
            <a:ext cx="8586966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六祖惠能大師聽忍和尚講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金剛經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，講到「應無所住，而生其心」，他就開悟了。這一悟就一切都悟了。不但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金剛經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通達，釋迦牟尼佛四十九年所說的一切經都通達。不但佛法通達，世間</a:t>
            </a:r>
            <a:r>
              <a:rPr lang="zh-CN" altLang="en-US" sz="2800" dirty="0">
                <a:solidFill>
                  <a:srgbClr val="FFFF00"/>
                </a:solidFill>
              </a:rPr>
              <a:t>法</a:t>
            </a:r>
            <a:r>
              <a:rPr lang="zh-TW" altLang="en-US" sz="2800" dirty="0">
                <a:solidFill>
                  <a:srgbClr val="FFFF00"/>
                </a:solidFill>
              </a:rPr>
              <a:t>也通達，這才叫大徹大悟，明心見性。於是後人認為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金剛經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這兩句話最重要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其實不然，個人的機緣不一樣。其實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金剛經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上每一字、每一句，都能叫人徹底覺悟。但「無住生心」的確是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金剛經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很重要的修學綱領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7539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8B25F0FD-191D-0FCF-DC87-D542F68BE695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E95FED6A-F4EE-F668-6254-9D4C34A46B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BFA664C8-F482-A589-0DB4-9E43C6426808}"/>
              </a:ext>
            </a:extLst>
          </p:cNvPr>
          <p:cNvSpPr txBox="1"/>
          <p:nvPr/>
        </p:nvSpPr>
        <p:spPr>
          <a:xfrm>
            <a:off x="4871070" y="737824"/>
            <a:ext cx="5355312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「觀門、行門」這兩句，觀</a:t>
            </a:r>
            <a:r>
              <a:rPr lang="zh-CN" altLang="en-US" sz="2800" dirty="0">
                <a:solidFill>
                  <a:srgbClr val="FFFF00"/>
                </a:solidFill>
              </a:rPr>
              <a:t>門</a:t>
            </a:r>
            <a:r>
              <a:rPr lang="zh-TW" altLang="en-US" sz="2800" dirty="0">
                <a:solidFill>
                  <a:srgbClr val="FFFF00"/>
                </a:solidFill>
              </a:rPr>
              <a:t>是你對於宇宙人生的看法、想法；行門就是日常生活</a:t>
            </a:r>
            <a:r>
              <a:rPr lang="zh-CN" altLang="en-US" sz="2800" dirty="0">
                <a:solidFill>
                  <a:srgbClr val="FFFF00"/>
                </a:solidFill>
              </a:rPr>
              <a:t>，</a:t>
            </a:r>
            <a:r>
              <a:rPr lang="zh-TW" altLang="en-US" sz="2800" dirty="0">
                <a:solidFill>
                  <a:srgbClr val="FFFF00"/>
                </a:solidFill>
              </a:rPr>
              <a:t>怎樣過日子。凡夫的生活過的是苦海裡面的生活，諸佛菩薩的生活是過的圓滿智慧的生活。我們如何脫離苦海，過佛菩薩高度智慧的生活，這叫行門。</a:t>
            </a:r>
          </a:p>
        </p:txBody>
      </p:sp>
    </p:spTree>
    <p:extLst>
      <p:ext uri="{BB962C8B-B14F-4D97-AF65-F5344CB8AC3E}">
        <p14:creationId xmlns:p14="http://schemas.microsoft.com/office/powerpoint/2010/main" val="32128339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74529315-9ADE-F39C-E4D1-8B181A7D850D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9BC927AB-D436-394C-C61C-8D5FAD8939A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7" name="文字方塊 6">
            <a:extLst>
              <a:ext uri="{FF2B5EF4-FFF2-40B4-BE49-F238E27FC236}">
                <a16:creationId xmlns:a16="http://schemas.microsoft.com/office/drawing/2014/main" id="{772634A2-CF61-FCCA-B294-C998F8E81F6E}"/>
              </a:ext>
            </a:extLst>
          </p:cNvPr>
          <p:cNvSpPr txBox="1"/>
          <p:nvPr/>
        </p:nvSpPr>
        <p:spPr>
          <a:xfrm>
            <a:off x="9265313" y="782158"/>
            <a:ext cx="1477328" cy="526665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大智度論云：般若要旨，在離一切法，即一切法。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04F86618-6AA9-E781-8AD9-CCE414F7957F}"/>
              </a:ext>
            </a:extLst>
          </p:cNvPr>
          <p:cNvSpPr txBox="1"/>
          <p:nvPr/>
        </p:nvSpPr>
        <p:spPr>
          <a:xfrm>
            <a:off x="550590" y="782158"/>
            <a:ext cx="8586966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離一切法是無住，即一切法是生心，生心跟無住是一不是二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是同時的，沒有先後，沒有次第。生心就是無住，無住就是生心。生什麼心？生自度度他之心。雖生心，決定不能執著。住，就是著相、執著。一有執著，心就不清淨。所以，無住跟生心是一樁事情。明白這個原理，然後你就能夠體會到空有是一樁事情，真妄是一樁事情，善惡是一樁事</a:t>
            </a:r>
            <a:r>
              <a:rPr lang="en-US" altLang="zh-CN" sz="2800" dirty="0">
                <a:solidFill>
                  <a:srgbClr val="FFFF00"/>
                </a:solidFill>
              </a:rPr>
              <a:t>……</a:t>
            </a:r>
            <a:r>
              <a:rPr lang="zh-TW" altLang="en-US" sz="2800" dirty="0">
                <a:solidFill>
                  <a:srgbClr val="FFFF00"/>
                </a:solidFill>
              </a:rPr>
              <a:t>盡虛空遍法界是一個整體。契入這個境界，你證得清淨法身了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45188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2262A456-9801-C83D-8F89-68F761E6AD49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735CEC62-D3CF-7547-D2A3-4D9481573D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7" name="文字方塊 6">
            <a:extLst>
              <a:ext uri="{FF2B5EF4-FFF2-40B4-BE49-F238E27FC236}">
                <a16:creationId xmlns:a16="http://schemas.microsoft.com/office/drawing/2014/main" id="{6ED018A1-F7DC-666E-ABCE-EC3CDFA82C6C}"/>
              </a:ext>
            </a:extLst>
          </p:cNvPr>
          <p:cNvSpPr txBox="1"/>
          <p:nvPr/>
        </p:nvSpPr>
        <p:spPr>
          <a:xfrm>
            <a:off x="7647438" y="694117"/>
            <a:ext cx="3416320" cy="526665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經云：離一切諸相，則名諸佛。又云：以無我人眾壽修一切善法，則得阿耨菩提。阿耨菩提者，實相般若也。離一切相修一切善，觀照般若也。因觀照而證實相。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4351881A-AF9E-0F50-70F4-AD846B66FDDF}"/>
              </a:ext>
            </a:extLst>
          </p:cNvPr>
          <p:cNvSpPr txBox="1"/>
          <p:nvPr/>
        </p:nvSpPr>
        <p:spPr>
          <a:xfrm>
            <a:off x="190558" y="694117"/>
            <a:ext cx="7294305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佛</a:t>
            </a:r>
            <a:r>
              <a:rPr lang="zh-TW" altLang="en-US" sz="2800" dirty="0">
                <a:solidFill>
                  <a:srgbClr val="FFFF00"/>
                </a:solidFill>
              </a:rPr>
              <a:t>在本經裡</a:t>
            </a:r>
            <a:r>
              <a:rPr lang="zh-CN" altLang="en-US" sz="2800" dirty="0">
                <a:solidFill>
                  <a:srgbClr val="FFFF00"/>
                </a:solidFill>
              </a:rPr>
              <a:t>說</a:t>
            </a:r>
            <a:r>
              <a:rPr lang="zh-TW" altLang="en-US" sz="2800" dirty="0">
                <a:solidFill>
                  <a:srgbClr val="FFFF00"/>
                </a:solidFill>
              </a:rPr>
              <a:t>，離一切相就叫做諸佛。這</a:t>
            </a:r>
            <a:r>
              <a:rPr lang="zh-CN" altLang="en-US" sz="2800" dirty="0">
                <a:solidFill>
                  <a:srgbClr val="FFFF00"/>
                </a:solidFill>
              </a:rPr>
              <a:t>裡</a:t>
            </a:r>
            <a:r>
              <a:rPr lang="zh-TW" altLang="en-US" sz="2800" dirty="0">
                <a:solidFill>
                  <a:srgbClr val="FFFF00"/>
                </a:solidFill>
              </a:rPr>
              <a:t>講的諸佛，是</a:t>
            </a:r>
            <a:r>
              <a:rPr lang="zh-CN" altLang="en-US" sz="2800" dirty="0">
                <a:solidFill>
                  <a:srgbClr val="FFFF00"/>
                </a:solidFill>
              </a:rPr>
              <a:t>指</a:t>
            </a:r>
            <a:r>
              <a:rPr lang="zh-TW" altLang="en-US" sz="2800" dirty="0">
                <a:solidFill>
                  <a:srgbClr val="FFFF00"/>
                </a:solidFill>
              </a:rPr>
              <a:t>初住菩薩一直到究竟佛果，總共四十二個位次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而不是像一般的意思，指許許多多的佛。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楞嚴經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講「隨眾生心，應所知量」，</a:t>
            </a:r>
            <a:r>
              <a:rPr lang="zh-CN" altLang="en-US" sz="2800" dirty="0">
                <a:solidFill>
                  <a:srgbClr val="FFFF00"/>
                </a:solidFill>
              </a:rPr>
              <a:t>法身菩薩</a:t>
            </a:r>
            <a:r>
              <a:rPr lang="zh-TW" altLang="en-US" sz="2800" dirty="0">
                <a:solidFill>
                  <a:srgbClr val="FFFF00"/>
                </a:solidFill>
              </a:rPr>
              <a:t>都有能力示現三十二相八十種好</a:t>
            </a:r>
            <a:r>
              <a:rPr lang="zh-CN" altLang="en-US" sz="2800" dirty="0">
                <a:solidFill>
                  <a:srgbClr val="FFFF00"/>
                </a:solidFill>
              </a:rPr>
              <a:t>，教化眾生</a:t>
            </a:r>
            <a:r>
              <a:rPr lang="zh-TW" altLang="en-US" sz="2800" dirty="0">
                <a:solidFill>
                  <a:srgbClr val="FFFF00"/>
                </a:solidFill>
              </a:rPr>
              <a:t>。</a:t>
            </a:r>
            <a:r>
              <a:rPr lang="zh-CN" altLang="en-US" sz="2800" dirty="0">
                <a:solidFill>
                  <a:srgbClr val="FFFF00"/>
                </a:solidFill>
              </a:rPr>
              <a:t>也就是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華嚴經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所講四十一</a:t>
            </a:r>
            <a:r>
              <a:rPr lang="zh-CN" altLang="en-US" sz="2800" dirty="0">
                <a:solidFill>
                  <a:srgbClr val="FFFF00"/>
                </a:solidFill>
              </a:rPr>
              <a:t>階</a:t>
            </a:r>
            <a:r>
              <a:rPr lang="zh-TW" altLang="en-US" sz="2800" dirty="0">
                <a:solidFill>
                  <a:srgbClr val="FFFF00"/>
                </a:solidFill>
              </a:rPr>
              <a:t>位</a:t>
            </a:r>
            <a:r>
              <a:rPr lang="zh-CN" altLang="en-US" sz="2800" dirty="0">
                <a:solidFill>
                  <a:srgbClr val="FFFF00"/>
                </a:solidFill>
              </a:rPr>
              <a:t>的</a:t>
            </a:r>
            <a:r>
              <a:rPr lang="zh-TW" altLang="en-US" sz="2800" dirty="0">
                <a:solidFill>
                  <a:srgbClr val="FFFF00"/>
                </a:solidFill>
              </a:rPr>
              <a:t>法身大士</a:t>
            </a:r>
            <a:r>
              <a:rPr lang="zh-CN" altLang="en-US" sz="2800" dirty="0">
                <a:solidFill>
                  <a:srgbClr val="FFFF00"/>
                </a:solidFill>
              </a:rPr>
              <a:t>：</a:t>
            </a:r>
            <a:r>
              <a:rPr lang="zh-TW" altLang="en-US" sz="2800" dirty="0">
                <a:solidFill>
                  <a:srgbClr val="FFFF00"/>
                </a:solidFill>
              </a:rPr>
              <a:t>十住、十行、十迴向、十地、等覺</a:t>
            </a:r>
            <a:r>
              <a:rPr lang="zh-CN" altLang="en-US" sz="2800" dirty="0">
                <a:solidFill>
                  <a:srgbClr val="FFFF00"/>
                </a:solidFill>
              </a:rPr>
              <a:t>；他們是分證佛位。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05994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53ABFBD8-8DF3-EBB0-F05E-2603BFF97026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8047AA43-122C-C8FA-FC4D-8E5BEBCDCC1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26791AA6-B25C-6464-25D3-AA4A13C2D40C}"/>
              </a:ext>
            </a:extLst>
          </p:cNvPr>
          <p:cNvSpPr txBox="1"/>
          <p:nvPr/>
        </p:nvSpPr>
        <p:spPr>
          <a:xfrm>
            <a:off x="4655046" y="637204"/>
            <a:ext cx="6001643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以無我人眾壽」，這是離四相，這經上講得很好，把菩薩的標準說出來了；「若菩薩有我相、人相、眾生相、壽者相，即非菩薩」。經上說得這麼清楚，這裡所說的非菩薩就不是菩薩。可是這個地方的菩薩標準是相當高，是明心見性的菩薩，也就是法身大士，那叫真菩薩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1DE2500B-94EC-51F1-664E-D635557E5842}"/>
              </a:ext>
            </a:extLst>
          </p:cNvPr>
          <p:cNvSpPr txBox="1"/>
          <p:nvPr/>
        </p:nvSpPr>
        <p:spPr>
          <a:xfrm>
            <a:off x="473358" y="621482"/>
            <a:ext cx="4062651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佛</a:t>
            </a:r>
            <a:r>
              <a:rPr lang="zh-TW" altLang="en-US" sz="2800" dirty="0">
                <a:solidFill>
                  <a:srgbClr val="FFFF00"/>
                </a:solidFill>
              </a:rPr>
              <a:t>在此地教我們要離相，離我相、人相、眾生相、壽者相。要認真去修善，什麼是善？真實利益一切眾生，那叫善。什麼叫真實利益？標準在哪裡？幫助眾生開悟，這是</a:t>
            </a:r>
            <a:r>
              <a:rPr lang="zh-CN" altLang="en-US" sz="2800" dirty="0">
                <a:solidFill>
                  <a:srgbClr val="FFFF00"/>
                </a:solidFill>
              </a:rPr>
              <a:t>真實利益</a:t>
            </a:r>
            <a:r>
              <a:rPr lang="zh-TW" altLang="en-US" sz="2800" dirty="0">
                <a:solidFill>
                  <a:srgbClr val="FFFF00"/>
                </a:solidFill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16543883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A8215D6F-0973-43C5-4BC0-4F199D9745AF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D190870F-5931-9AFA-8C08-E3DC14954B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3BC342CD-224B-E2EA-645C-EDCC0D982394}"/>
              </a:ext>
            </a:extLst>
          </p:cNvPr>
          <p:cNvSpPr txBox="1"/>
          <p:nvPr/>
        </p:nvSpPr>
        <p:spPr>
          <a:xfrm>
            <a:off x="5951190" y="637204"/>
            <a:ext cx="4708981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阿耨菩提」是阿耨多羅三藐三菩提，翻成中國意思是無上正等正覺，這也是經上所講一切善法的絕對標準。幫助眾生覺悟，那個覺要正覺，不是邪覺。什麼是正覺？決定趣向明心見性的這個方向，這個覺就是正覺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B882D39F-E275-F161-07CB-F553F430005C}"/>
              </a:ext>
            </a:extLst>
          </p:cNvPr>
          <p:cNvSpPr txBox="1"/>
          <p:nvPr/>
        </p:nvSpPr>
        <p:spPr>
          <a:xfrm>
            <a:off x="406574" y="666396"/>
            <a:ext cx="5355312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世間科學家、哲學家，對於宇宙人生也有相當的覺悟，但他那個覺悟不能破無明、不能見本性，這種覺不能算正覺。</a:t>
            </a:r>
            <a:r>
              <a:rPr lang="zh-CN" altLang="en-US" sz="2800" dirty="0">
                <a:solidFill>
                  <a:srgbClr val="FFFF00"/>
                </a:solidFill>
              </a:rPr>
              <a:t>其他</a:t>
            </a:r>
            <a:r>
              <a:rPr lang="zh-TW" altLang="en-US" sz="2800" dirty="0">
                <a:solidFill>
                  <a:srgbClr val="FFFF00"/>
                </a:solidFill>
              </a:rPr>
              <a:t>宗教修證可生到非想非非想天，</a:t>
            </a:r>
            <a:r>
              <a:rPr lang="zh-CN" altLang="en-US" sz="2800" dirty="0">
                <a:solidFill>
                  <a:srgbClr val="FFFF00"/>
                </a:solidFill>
              </a:rPr>
              <a:t>仍</a:t>
            </a:r>
            <a:r>
              <a:rPr lang="zh-TW" altLang="en-US" sz="2800" dirty="0">
                <a:solidFill>
                  <a:srgbClr val="FFFF00"/>
                </a:solidFill>
              </a:rPr>
              <a:t>出不了三界，這個覺</a:t>
            </a:r>
            <a:r>
              <a:rPr lang="zh-CN" altLang="en-US" sz="2800" dirty="0">
                <a:solidFill>
                  <a:srgbClr val="FFFF00"/>
                </a:solidFill>
              </a:rPr>
              <a:t>也</a:t>
            </a:r>
            <a:r>
              <a:rPr lang="zh-TW" altLang="en-US" sz="2800" dirty="0">
                <a:solidFill>
                  <a:srgbClr val="FFFF00"/>
                </a:solidFill>
              </a:rPr>
              <a:t>不能算是正覺。正覺唯獨佛法當中有，換句話說，一定要離四相。</a:t>
            </a:r>
          </a:p>
        </p:txBody>
      </p:sp>
    </p:spTree>
    <p:extLst>
      <p:ext uri="{BB962C8B-B14F-4D97-AF65-F5344CB8AC3E}">
        <p14:creationId xmlns:p14="http://schemas.microsoft.com/office/powerpoint/2010/main" val="29137595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9A3B96A6-3D1E-2C9A-9022-A12B5431887B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CF818581-787A-123F-94DA-BD4D284FDC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C526530E-5BA4-3660-95CD-2CBA28D8D50D}"/>
              </a:ext>
            </a:extLst>
          </p:cNvPr>
          <p:cNvSpPr txBox="1"/>
          <p:nvPr/>
        </p:nvSpPr>
        <p:spPr>
          <a:xfrm>
            <a:off x="6455246" y="693490"/>
            <a:ext cx="4314001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阿耨多羅三藐三菩提，在本經裡面講就是「實相般若」。所以一樁事情</a:t>
            </a:r>
            <a:r>
              <a:rPr lang="zh-CN" altLang="en-US" sz="2800" dirty="0">
                <a:solidFill>
                  <a:srgbClr val="FFFF00"/>
                </a:solidFill>
              </a:rPr>
              <a:t>佛</a:t>
            </a:r>
            <a:r>
              <a:rPr lang="zh-TW" altLang="en-US" sz="2800" dirty="0">
                <a:solidFill>
                  <a:srgbClr val="FFFF00"/>
                </a:solidFill>
              </a:rPr>
              <a:t>說了許多的名詞，用意是叫我們不要執著；執著就錯了。在般若裡面講，這就是實相般若，實相般若就是真如本性，就是自性清淨心。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FE91B7C9-0689-B9F8-DB68-C7B1F8464760}"/>
              </a:ext>
            </a:extLst>
          </p:cNvPr>
          <p:cNvSpPr txBox="1"/>
          <p:nvPr/>
        </p:nvSpPr>
        <p:spPr>
          <a:xfrm>
            <a:off x="231654" y="635541"/>
            <a:ext cx="6083717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「離一切相、修一切善」是從事上講的，實相般若是從體上講的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事上也可以說是從作用上講的。有體當然有用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用，「自受用」就是自己的日常生活；「他受用」是幫助一切眾生覺悟。無論是自受用，</a:t>
            </a:r>
            <a:r>
              <a:rPr lang="zh-CN" altLang="en-US" sz="2800" dirty="0">
                <a:solidFill>
                  <a:srgbClr val="FFFF00"/>
                </a:solidFill>
              </a:rPr>
              <a:t>還</a:t>
            </a:r>
            <a:r>
              <a:rPr lang="zh-TW" altLang="en-US" sz="2800" dirty="0">
                <a:solidFill>
                  <a:srgbClr val="FFFF00"/>
                </a:solidFill>
              </a:rPr>
              <a:t>是他受用，都叫做「觀照般若」。若不能夠離相修善，縱然是修觀照，裡面</a:t>
            </a:r>
            <a:r>
              <a:rPr lang="zh-CN" altLang="en-US" sz="2800" dirty="0">
                <a:solidFill>
                  <a:srgbClr val="FFFF00"/>
                </a:solidFill>
              </a:rPr>
              <a:t>也</a:t>
            </a:r>
            <a:r>
              <a:rPr lang="zh-TW" altLang="en-US" sz="2800" dirty="0">
                <a:solidFill>
                  <a:srgbClr val="FFFF00"/>
                </a:solidFill>
              </a:rPr>
              <a:t>沒有般若，</a:t>
            </a:r>
            <a:r>
              <a:rPr lang="zh-CN" altLang="en-US" sz="2800" dirty="0">
                <a:solidFill>
                  <a:srgbClr val="FFFF00"/>
                </a:solidFill>
              </a:rPr>
              <a:t>我們</a:t>
            </a:r>
            <a:r>
              <a:rPr lang="zh-TW" altLang="en-US" sz="2800" dirty="0">
                <a:solidFill>
                  <a:srgbClr val="FFFF00"/>
                </a:solidFill>
              </a:rPr>
              <a:t>要記住。</a:t>
            </a:r>
          </a:p>
        </p:txBody>
      </p:sp>
    </p:spTree>
    <p:extLst>
      <p:ext uri="{BB962C8B-B14F-4D97-AF65-F5344CB8AC3E}">
        <p14:creationId xmlns:p14="http://schemas.microsoft.com/office/powerpoint/2010/main" val="31963008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534EBEBA-2699-6820-2572-DB88AD646352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5607421E-8753-1154-6DF3-CE5C64604A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C43247E2-C0FA-9D21-6BBC-58E863C068FE}"/>
              </a:ext>
            </a:extLst>
          </p:cNvPr>
          <p:cNvSpPr txBox="1"/>
          <p:nvPr/>
        </p:nvSpPr>
        <p:spPr>
          <a:xfrm>
            <a:off x="8113174" y="737824"/>
            <a:ext cx="1477328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明宗，是明因位之修；辨用，是辨果地之證。</a:t>
            </a:r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B68ABD3C-DE6F-4D47-AEE5-EBEC3DE5D07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29147" y="737824"/>
            <a:ext cx="833492" cy="1539842"/>
          </a:xfrm>
          <a:prstGeom prst="rect">
            <a:avLst/>
          </a:prstGeom>
        </p:spPr>
      </p:pic>
      <p:sp>
        <p:nvSpPr>
          <p:cNvPr id="9" name="文字方塊 8">
            <a:extLst>
              <a:ext uri="{FF2B5EF4-FFF2-40B4-BE49-F238E27FC236}">
                <a16:creationId xmlns:a16="http://schemas.microsoft.com/office/drawing/2014/main" id="{C85C9853-A26D-1601-2F2C-0D5552922BE3}"/>
              </a:ext>
            </a:extLst>
          </p:cNvPr>
          <p:cNvSpPr txBox="1"/>
          <p:nvPr/>
        </p:nvSpPr>
        <p:spPr>
          <a:xfrm>
            <a:off x="5798445" y="760874"/>
            <a:ext cx="2123658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用現代話來說，辨用就是講受用。你依照這個方法修，你得什麼樣的受用，你得什麼樣的好處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16612BEA-8DB9-4AD1-0AF2-290FF3BB3413}"/>
              </a:ext>
            </a:extLst>
          </p:cNvPr>
          <p:cNvSpPr txBox="1"/>
          <p:nvPr/>
        </p:nvSpPr>
        <p:spPr>
          <a:xfrm>
            <a:off x="4295162" y="760874"/>
            <a:ext cx="830997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而顯體，是顯因果之目的。</a:t>
            </a: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946EB314-4FF2-357F-0048-1F897E90F80C}"/>
              </a:ext>
            </a:extLst>
          </p:cNvPr>
          <p:cNvSpPr txBox="1"/>
          <p:nvPr/>
        </p:nvSpPr>
        <p:spPr>
          <a:xfrm>
            <a:off x="1918742" y="760874"/>
            <a:ext cx="2123658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體是根本，修因證果，修依照體修，證還是證這個體性，總沒有離開體性。 </a:t>
            </a:r>
          </a:p>
        </p:txBody>
      </p:sp>
    </p:spTree>
    <p:extLst>
      <p:ext uri="{BB962C8B-B14F-4D97-AF65-F5344CB8AC3E}">
        <p14:creationId xmlns:p14="http://schemas.microsoft.com/office/powerpoint/2010/main" val="25675841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0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6AEF1C72-B14B-222C-3DC2-5FED23A3B7AF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857B4D56-E6BB-CF68-990C-EEBDE39819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5AEA78AF-C10C-38A0-5693-68B70955CEA8}"/>
              </a:ext>
            </a:extLst>
          </p:cNvPr>
          <p:cNvSpPr txBox="1"/>
          <p:nvPr/>
        </p:nvSpPr>
        <p:spPr>
          <a:xfrm>
            <a:off x="8543478" y="648154"/>
            <a:ext cx="1477328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以天臺宗言，智者注本經，以「破執」二字為一經之大用。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78495737-FA06-D137-B1C6-63781570BF64}"/>
              </a:ext>
            </a:extLst>
          </p:cNvPr>
          <p:cNvSpPr txBox="1"/>
          <p:nvPr/>
        </p:nvSpPr>
        <p:spPr>
          <a:xfrm>
            <a:off x="7221786" y="648154"/>
            <a:ext cx="830997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然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過簡略，不盡經義所言功用之量。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298A168D-4B91-07D8-BE07-C2E8A58E11A7}"/>
              </a:ext>
            </a:extLst>
          </p:cNvPr>
          <p:cNvSpPr txBox="1"/>
          <p:nvPr/>
        </p:nvSpPr>
        <p:spPr>
          <a:xfrm>
            <a:off x="3961102" y="648154"/>
            <a:ext cx="2769989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不但應以片言，括盡經旨，使能了然於一經之綱要所在。尤須明白易曉，使其觸目驚心，有下手處。太繁太略，皆不相宜也。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F9823F3A-30D9-B8FB-FC2D-0897C8A2AF7B}"/>
              </a:ext>
            </a:extLst>
          </p:cNvPr>
          <p:cNvSpPr txBox="1"/>
          <p:nvPr/>
        </p:nvSpPr>
        <p:spPr>
          <a:xfrm>
            <a:off x="1990505" y="627403"/>
            <a:ext cx="1477328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今欲詳辨本經之大用，當先明所以成眾生，及不能脫苦之病根所在。</a:t>
            </a:r>
          </a:p>
        </p:txBody>
      </p:sp>
    </p:spTree>
    <p:extLst>
      <p:ext uri="{BB962C8B-B14F-4D97-AF65-F5344CB8AC3E}">
        <p14:creationId xmlns:p14="http://schemas.microsoft.com/office/powerpoint/2010/main" val="25918598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003A2DFA-FA2E-7088-DB28-85A46E247CFE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7A4BB444-8B81-A3A2-3FED-9C76D4E418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648FB8D4-0643-E0BC-E769-CC074921FD24}"/>
              </a:ext>
            </a:extLst>
          </p:cNvPr>
          <p:cNvSpPr txBox="1"/>
          <p:nvPr/>
        </p:nvSpPr>
        <p:spPr>
          <a:xfrm>
            <a:off x="9370406" y="737824"/>
            <a:ext cx="1477328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佛言：一切眾生，皆有如來智慧覺性，但以妄想執著所障，不能證得。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833AE639-B81A-D05E-C4A8-F8D76C885C61}"/>
              </a:ext>
            </a:extLst>
          </p:cNvPr>
          <p:cNvSpPr txBox="1"/>
          <p:nvPr/>
        </p:nvSpPr>
        <p:spPr>
          <a:xfrm>
            <a:off x="5402721" y="832909"/>
            <a:ext cx="3724096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這個話是</a:t>
            </a:r>
            <a:r>
              <a:rPr lang="zh-CN" altLang="en-US" sz="2800" dirty="0">
                <a:solidFill>
                  <a:srgbClr val="FFFF00"/>
                </a:solidFill>
              </a:rPr>
              <a:t>佛</a:t>
            </a:r>
            <a:r>
              <a:rPr lang="zh-TW" altLang="en-US" sz="2800" dirty="0">
                <a:solidFill>
                  <a:srgbClr val="FFFF00"/>
                </a:solidFill>
              </a:rPr>
              <a:t>在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華嚴經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裡說的。佛的意思顯然為大家說明：一切眾生本來是佛，皆有如來智慧德相。如來的智慧是圓滿的，如來的德能也是圓滿的，如來的體相也是圓滿的。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5B6D4227-63A8-D13F-FEA0-6A3C525163C6}"/>
              </a:ext>
            </a:extLst>
          </p:cNvPr>
          <p:cNvSpPr txBox="1"/>
          <p:nvPr/>
        </p:nvSpPr>
        <p:spPr>
          <a:xfrm>
            <a:off x="399257" y="832909"/>
            <a:ext cx="4903907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我們都</a:t>
            </a:r>
            <a:r>
              <a:rPr lang="zh-CN" altLang="en-US" sz="2800" dirty="0">
                <a:solidFill>
                  <a:srgbClr val="FFFF00"/>
                </a:solidFill>
              </a:rPr>
              <a:t>有</a:t>
            </a:r>
            <a:r>
              <a:rPr lang="zh-TW" altLang="en-US" sz="2800" dirty="0">
                <a:solidFill>
                  <a:srgbClr val="FFFF00"/>
                </a:solidFill>
              </a:rPr>
              <a:t>像佛那樣的相好光明，為什麼今天變成這個樣子？「但以妄想執著所障」，障是障礙，把我們本具如來智慧覺性障礙住，所以變成這個樣子。六道眾生相貌不同，就因為他的障有淺深不一。障深的，相貌比較難看；障得淺的，就現好相。</a:t>
            </a:r>
          </a:p>
        </p:txBody>
      </p:sp>
    </p:spTree>
    <p:extLst>
      <p:ext uri="{BB962C8B-B14F-4D97-AF65-F5344CB8AC3E}">
        <p14:creationId xmlns:p14="http://schemas.microsoft.com/office/powerpoint/2010/main" val="20972970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D283A802-05BD-3806-7392-D386865AAE15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E73A0FFA-F506-39D9-5158-7E49B52CF1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2" name="文字方塊 1">
            <a:extLst>
              <a:ext uri="{FF2B5EF4-FFF2-40B4-BE49-F238E27FC236}">
                <a16:creationId xmlns:a16="http://schemas.microsoft.com/office/drawing/2014/main" id="{3DE3B319-E1C2-6A51-55A7-ADD010B89B53}"/>
              </a:ext>
            </a:extLst>
          </p:cNvPr>
          <p:cNvSpPr txBox="1"/>
          <p:nvPr/>
        </p:nvSpPr>
        <p:spPr>
          <a:xfrm>
            <a:off x="9119549" y="737824"/>
            <a:ext cx="1477328" cy="51402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此經大用，能開眾生究竟圓滿之智慧。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E8EF5AE7-2B5B-F429-E6A9-AD96C019D8E5}"/>
              </a:ext>
            </a:extLst>
          </p:cNvPr>
          <p:cNvSpPr txBox="1"/>
          <p:nvPr/>
        </p:nvSpPr>
        <p:spPr>
          <a:xfrm>
            <a:off x="6959302" y="714971"/>
            <a:ext cx="1954381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金剛般若波羅蜜經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的用處，就是能開顯眾生究竟圓滿的智慧，</a:t>
            </a:r>
            <a:r>
              <a:rPr lang="zh-CN" altLang="en-US" sz="2800" dirty="0">
                <a:solidFill>
                  <a:srgbClr val="FFFF00"/>
                </a:solidFill>
              </a:rPr>
              <a:t>是</a:t>
            </a:r>
            <a:r>
              <a:rPr lang="zh-TW" altLang="en-US" sz="2800" dirty="0">
                <a:solidFill>
                  <a:srgbClr val="FFFF00"/>
                </a:solidFill>
              </a:rPr>
              <a:t>自性裡本具的智慧。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C5D56EE5-98A9-2C5E-B797-AE07E7691F37}"/>
              </a:ext>
            </a:extLst>
          </p:cNvPr>
          <p:cNvSpPr txBox="1"/>
          <p:nvPr/>
        </p:nvSpPr>
        <p:spPr>
          <a:xfrm>
            <a:off x="2566814" y="737824"/>
            <a:ext cx="3416320" cy="51402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此智為一切眾生性體所本具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即是眾生皆有之如來智慧覺性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。性具智開，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不覺者覺，無明者明。便是通達一真法界，便是從根本上破障斷惑。</a:t>
            </a:r>
          </a:p>
        </p:txBody>
      </p:sp>
    </p:spTree>
    <p:extLst>
      <p:ext uri="{BB962C8B-B14F-4D97-AF65-F5344CB8AC3E}">
        <p14:creationId xmlns:p14="http://schemas.microsoft.com/office/powerpoint/2010/main" val="1305157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CC69305E-7C67-205D-C9DE-D91A3EC63D42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00E3DFDE-8A5D-C3E9-04AA-E5C0168F1C7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2" name="文字方塊 1">
            <a:extLst>
              <a:ext uri="{FF2B5EF4-FFF2-40B4-BE49-F238E27FC236}">
                <a16:creationId xmlns:a16="http://schemas.microsoft.com/office/drawing/2014/main" id="{5628EA76-EBD2-6E22-C154-017AB07AF82E}"/>
              </a:ext>
            </a:extLst>
          </p:cNvPr>
          <p:cNvSpPr txBox="1"/>
          <p:nvPr/>
        </p:nvSpPr>
        <p:spPr>
          <a:xfrm>
            <a:off x="6210761" y="737824"/>
            <a:ext cx="4708981" cy="51402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當知發大慈悲心，便是開此智。依教發心，分別心已融，我見潛消。故令發無上菩提心，滅度所有眾生入無餘涅槃，而實無眾生得滅度。全經不外發揮此義。並忘其為菩提心，直令向一念不生處契入。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A6CD4C52-EC9C-6915-CB37-E84B017C9CC0}"/>
              </a:ext>
            </a:extLst>
          </p:cNvPr>
          <p:cNvSpPr txBox="1"/>
          <p:nvPr/>
        </p:nvSpPr>
        <p:spPr>
          <a:xfrm>
            <a:off x="456693" y="737824"/>
            <a:ext cx="5493812" cy="51402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這是剛才講的，從根本上破障斷惑。而佛的這個方法非常善巧，巧妙極了。這個方法確確實實我們能做得到。從發大慈悲心做起。佛門常說：「慈悲為本，方便為門。」慈悲上加一個大，意思</a:t>
            </a:r>
            <a:r>
              <a:rPr lang="zh-CN" altLang="en-US" sz="2800" dirty="0">
                <a:solidFill>
                  <a:srgbClr val="FFFF00"/>
                </a:solidFill>
              </a:rPr>
              <a:t>是</a:t>
            </a:r>
            <a:r>
              <a:rPr lang="zh-TW" altLang="en-US" sz="2800" dirty="0">
                <a:solidFill>
                  <a:srgbClr val="FFFF00"/>
                </a:solidFill>
              </a:rPr>
              <a:t>清淨、平等的慈悲。</a:t>
            </a:r>
            <a:r>
              <a:rPr lang="zh-CN" altLang="en-US" sz="2800" dirty="0">
                <a:solidFill>
                  <a:srgbClr val="FFFF00"/>
                </a:solidFill>
              </a:rPr>
              <a:t>這個</a:t>
            </a:r>
            <a:r>
              <a:rPr lang="zh-TW" altLang="en-US" sz="2800" dirty="0">
                <a:solidFill>
                  <a:srgbClr val="FFFF00"/>
                </a:solidFill>
              </a:rPr>
              <a:t>慈悲</a:t>
            </a:r>
            <a:r>
              <a:rPr lang="zh-CN" altLang="en-US" sz="2800" dirty="0">
                <a:solidFill>
                  <a:srgbClr val="FFFF00"/>
                </a:solidFill>
              </a:rPr>
              <a:t>是沒有</a:t>
            </a:r>
            <a:r>
              <a:rPr lang="zh-TW" altLang="en-US" sz="2800" dirty="0">
                <a:solidFill>
                  <a:srgbClr val="FFFF00"/>
                </a:solidFill>
              </a:rPr>
              <a:t>條件的，</a:t>
            </a:r>
            <a:r>
              <a:rPr lang="zh-CN" altLang="en-US" sz="2800" dirty="0">
                <a:solidFill>
                  <a:srgbClr val="FFFF00"/>
                </a:solidFill>
              </a:rPr>
              <a:t>才是</a:t>
            </a:r>
            <a:r>
              <a:rPr lang="zh-TW" altLang="en-US" sz="2800" dirty="0">
                <a:solidFill>
                  <a:srgbClr val="FFFF00"/>
                </a:solidFill>
              </a:rPr>
              <a:t>清淨、平等</a:t>
            </a:r>
            <a:r>
              <a:rPr lang="zh-CN" altLang="en-US" sz="2800" dirty="0">
                <a:solidFill>
                  <a:srgbClr val="FFFF00"/>
                </a:solidFill>
              </a:rPr>
              <a:t>的大慈悲</a:t>
            </a:r>
            <a:r>
              <a:rPr lang="zh-TW" altLang="en-US" sz="2800" dirty="0">
                <a:solidFill>
                  <a:srgbClr val="FFFF00"/>
                </a:solidFill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9219772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61C6806D-6171-F2ED-7906-BE42114DAEC1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DE66E0C4-79CF-9DEA-260F-A55147640D3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6DC7AE0A-96AA-3382-FE59-EE4D2099CFBA}"/>
              </a:ext>
            </a:extLst>
          </p:cNvPr>
          <p:cNvSpPr txBox="1"/>
          <p:nvPr/>
        </p:nvSpPr>
        <p:spPr>
          <a:xfrm>
            <a:off x="5573193" y="837506"/>
            <a:ext cx="5355312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「依教發心」，</a:t>
            </a:r>
            <a:r>
              <a:rPr lang="zh-CN" altLang="en-US" sz="2800" dirty="0">
                <a:solidFill>
                  <a:srgbClr val="FFFF00"/>
                </a:solidFill>
              </a:rPr>
              <a:t>佛</a:t>
            </a:r>
            <a:r>
              <a:rPr lang="zh-TW" altLang="en-US" sz="2800" dirty="0">
                <a:solidFill>
                  <a:srgbClr val="FFFF00"/>
                </a:solidFill>
              </a:rPr>
              <a:t>在本經教導怎樣發心，</a:t>
            </a:r>
            <a:r>
              <a:rPr lang="zh-CN" altLang="en-US" sz="2800" dirty="0">
                <a:solidFill>
                  <a:srgbClr val="FFFF00"/>
                </a:solidFill>
              </a:rPr>
              <a:t>我們</a:t>
            </a:r>
            <a:r>
              <a:rPr lang="zh-TW" altLang="en-US" sz="2800" dirty="0">
                <a:solidFill>
                  <a:srgbClr val="FFFF00"/>
                </a:solidFill>
              </a:rPr>
              <a:t>就好好的學。佛教我們離一切諸相，我見沒有了，四相不離它自然就沒有了。經上一開端，佛說</a:t>
            </a:r>
            <a:r>
              <a:rPr lang="zh-CN" altLang="en-US" sz="2800" dirty="0">
                <a:solidFill>
                  <a:srgbClr val="FFFF00"/>
                </a:solidFill>
              </a:rPr>
              <a:t>要</a:t>
            </a:r>
            <a:r>
              <a:rPr lang="zh-TW" altLang="en-US" sz="2800" dirty="0">
                <a:solidFill>
                  <a:srgbClr val="FFFF00"/>
                </a:solidFill>
              </a:rPr>
              <a:t>發「滅度所有眾生入無餘涅槃」，他發這個心。底下一句「而實無眾生得滅度者」，決定不執著度眾生的相。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93E30E13-01DB-A847-5FCA-4B478964EEBC}"/>
              </a:ext>
            </a:extLst>
          </p:cNvPr>
          <p:cNvSpPr txBox="1"/>
          <p:nvPr/>
        </p:nvSpPr>
        <p:spPr>
          <a:xfrm>
            <a:off x="637508" y="837506"/>
            <a:ext cx="4708981" cy="518363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到最後「忘其為菩提心」，這是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金剛經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到下半部了。菩提心者，即非菩提心。菩提心也不能執著。所以說「法尚應捨，何況非法」。法要不要？法當然要。一定要依靠佛法，才能得度。要這個佛法，但是不能執著佛法。</a:t>
            </a:r>
          </a:p>
        </p:txBody>
      </p:sp>
    </p:spTree>
    <p:extLst>
      <p:ext uri="{BB962C8B-B14F-4D97-AF65-F5344CB8AC3E}">
        <p14:creationId xmlns:p14="http://schemas.microsoft.com/office/powerpoint/2010/main" val="37171642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39527E0C-D12F-A550-F45E-056AD3A99E40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CDB158BA-7C4E-427E-039B-CD4C620A8E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3AB08BB7-B18C-F6D8-7FE8-502D9B86217E}"/>
              </a:ext>
            </a:extLst>
          </p:cNvPr>
          <p:cNvSpPr txBox="1"/>
          <p:nvPr/>
        </p:nvSpPr>
        <p:spPr>
          <a:xfrm>
            <a:off x="4799062" y="634240"/>
            <a:ext cx="6001643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一切眾生，以不覺十法界同一體性。妄想分別，起人我見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遂生三毒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。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造罪受苦，輪迴六道。愈迷愈苦，愈苦愈迷。縱有善根遇善友勸令發心，歸依三寶。以夙世障緣，疊起環生。欲修不得，修亦難成。故懺悔業障，極為重要。經云：端坐念實相，是名真懺悔，重罪若霜露，慧日能消除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6F56FF50-5B9B-1569-B079-110C56DCA2BB}"/>
              </a:ext>
            </a:extLst>
          </p:cNvPr>
          <p:cNvSpPr txBox="1"/>
          <p:nvPr/>
        </p:nvSpPr>
        <p:spPr>
          <a:xfrm>
            <a:off x="-694750" y="642607"/>
            <a:ext cx="5493812" cy="51402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這個端坐，千萬不要誤會</a:t>
            </a:r>
            <a:r>
              <a:rPr lang="zh-CN" altLang="en-US" sz="2800" dirty="0">
                <a:solidFill>
                  <a:srgbClr val="FFFF00"/>
                </a:solidFill>
              </a:rPr>
              <a:t>是</a:t>
            </a:r>
            <a:r>
              <a:rPr lang="zh-TW" altLang="en-US" sz="2800" dirty="0">
                <a:solidFill>
                  <a:srgbClr val="FFFF00"/>
                </a:solidFill>
              </a:rPr>
              <a:t>一天到晚打坐，那完全是依文解義。此地端坐念實相，就是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壇經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所講的</a:t>
            </a:r>
            <a:r>
              <a:rPr lang="zh-CN" altLang="en-US" sz="2800" dirty="0">
                <a:solidFill>
                  <a:srgbClr val="FFFF00"/>
                </a:solidFill>
              </a:rPr>
              <a:t>「外不著相，内不動心」；</a:t>
            </a:r>
            <a:r>
              <a:rPr lang="zh-TW" altLang="en-US" sz="2800" dirty="0">
                <a:solidFill>
                  <a:srgbClr val="FFFF00"/>
                </a:solidFill>
              </a:rPr>
              <a:t>也是本經的「不取於相，如如不動」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這個端，是端正其心，不是身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坐是什麼意思？坐是不動。</a:t>
            </a:r>
          </a:p>
        </p:txBody>
      </p:sp>
    </p:spTree>
    <p:extLst>
      <p:ext uri="{BB962C8B-B14F-4D97-AF65-F5344CB8AC3E}">
        <p14:creationId xmlns:p14="http://schemas.microsoft.com/office/powerpoint/2010/main" val="30625485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2F18223C-65C9-4A08-E9F0-C2A03293DFD7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6CCA7F8F-D865-0B73-066A-C2E75A743F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ABA675A8-168E-653A-F6C9-AD32FCC6B2AB}"/>
              </a:ext>
            </a:extLst>
          </p:cNvPr>
          <p:cNvSpPr txBox="1"/>
          <p:nvPr/>
        </p:nvSpPr>
        <p:spPr>
          <a:xfrm>
            <a:off x="7823398" y="637204"/>
            <a:ext cx="2769989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「是名真懺悔」，常保持清淨心，清淨心是真心，就是保持第</a:t>
            </a:r>
            <a:r>
              <a:rPr lang="zh-CN" altLang="en-US" sz="2800" dirty="0">
                <a:solidFill>
                  <a:srgbClr val="FFFF00"/>
                </a:solidFill>
              </a:rPr>
              <a:t>一</a:t>
            </a:r>
            <a:r>
              <a:rPr lang="zh-TW" altLang="en-US" sz="2800" dirty="0">
                <a:solidFill>
                  <a:srgbClr val="FFFF00"/>
                </a:solidFill>
              </a:rPr>
              <a:t>念。第一念是真心，是實相，第二念就變了。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3E878B18-A929-D829-6ED8-0A9FF7095FB6}"/>
              </a:ext>
            </a:extLst>
          </p:cNvPr>
          <p:cNvSpPr txBox="1"/>
          <p:nvPr/>
        </p:nvSpPr>
        <p:spPr>
          <a:xfrm>
            <a:off x="406574" y="637204"/>
            <a:ext cx="7294305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金剛經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說的道理、方法不錯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可是你試試看，照這個方法去修</a:t>
            </a:r>
            <a:r>
              <a:rPr lang="zh-CN" altLang="en-US" sz="2800" dirty="0">
                <a:solidFill>
                  <a:srgbClr val="FFFF00"/>
                </a:solidFill>
              </a:rPr>
              <a:t>，</a:t>
            </a:r>
            <a:r>
              <a:rPr lang="zh-TW" altLang="en-US" sz="2800" dirty="0">
                <a:solidFill>
                  <a:srgbClr val="FFFF00"/>
                </a:solidFill>
              </a:rPr>
              <a:t>恐怕一萬個人當中，沒有一個能修得成功的。什麼原因？</a:t>
            </a:r>
            <a:r>
              <a:rPr lang="zh-CN" altLang="en-US" sz="2800" dirty="0">
                <a:solidFill>
                  <a:srgbClr val="FFFF00"/>
                </a:solidFill>
              </a:rPr>
              <a:t>因為</a:t>
            </a:r>
            <a:r>
              <a:rPr lang="zh-TW" altLang="en-US" sz="2800" dirty="0">
                <a:solidFill>
                  <a:srgbClr val="FFFF00"/>
                </a:solidFill>
              </a:rPr>
              <a:t>無始劫來，四相的習氣染著根深蒂固，</a:t>
            </a:r>
            <a:r>
              <a:rPr lang="zh-CN" altLang="en-US" sz="2800" dirty="0">
                <a:solidFill>
                  <a:srgbClr val="FFFF00"/>
                </a:solidFill>
              </a:rPr>
              <a:t>無法</a:t>
            </a:r>
            <a:r>
              <a:rPr lang="zh-TW" altLang="en-US" sz="2800" dirty="0">
                <a:solidFill>
                  <a:srgbClr val="FFFF00"/>
                </a:solidFill>
              </a:rPr>
              <a:t>拔除！起心動念「我」，不必去想，自然就現前，你說這多可怕！想斷，斷不了；想離，離不開，這是事實。如果沒有淨土法門，帶業往生，說老實話，末法時期沒有一個人能出三界。</a:t>
            </a:r>
          </a:p>
        </p:txBody>
      </p:sp>
    </p:spTree>
    <p:extLst>
      <p:ext uri="{BB962C8B-B14F-4D97-AF65-F5344CB8AC3E}">
        <p14:creationId xmlns:p14="http://schemas.microsoft.com/office/powerpoint/2010/main" val="4124697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A3519002-810E-3B07-393D-6FF76B4CDDD8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05333B91-C94D-32D7-E032-F94AC761F8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2" name="文字方塊 1">
            <a:extLst>
              <a:ext uri="{FF2B5EF4-FFF2-40B4-BE49-F238E27FC236}">
                <a16:creationId xmlns:a16="http://schemas.microsoft.com/office/drawing/2014/main" id="{27FA7452-708F-A41B-D8EC-9BE436045553}"/>
              </a:ext>
            </a:extLst>
          </p:cNvPr>
          <p:cNvSpPr txBox="1"/>
          <p:nvPr/>
        </p:nvSpPr>
        <p:spPr>
          <a:xfrm>
            <a:off x="8471470" y="759053"/>
            <a:ext cx="2123658" cy="51402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持名念佛，暗合道妙，即是行深般若，無異念實相，是故能滅重罪，能消重業。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ADA93737-F29E-60BC-1A8E-77B27CB260E4}"/>
              </a:ext>
            </a:extLst>
          </p:cNvPr>
          <p:cNvSpPr txBox="1"/>
          <p:nvPr/>
        </p:nvSpPr>
        <p:spPr>
          <a:xfrm>
            <a:off x="1856895" y="767241"/>
            <a:ext cx="3724096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一心念佛就是念實相。為什麼？念實相是空有兩邊不著。我們念阿彌陀佛，放下身心世界一切萬緣，</a:t>
            </a:r>
            <a:r>
              <a:rPr lang="zh-CN" altLang="en-US" sz="2800" dirty="0">
                <a:solidFill>
                  <a:srgbClr val="FFFF00"/>
                </a:solidFill>
              </a:rPr>
              <a:t>這是</a:t>
            </a:r>
            <a:r>
              <a:rPr lang="zh-TW" altLang="en-US" sz="2800" dirty="0">
                <a:solidFill>
                  <a:srgbClr val="FFFF00"/>
                </a:solidFill>
              </a:rPr>
              <a:t>不著有；一句阿彌陀佛清清楚楚、明明白白，</a:t>
            </a:r>
            <a:r>
              <a:rPr lang="zh-CN" altLang="en-US" sz="2800" dirty="0">
                <a:solidFill>
                  <a:srgbClr val="FFFF00"/>
                </a:solidFill>
              </a:rPr>
              <a:t>這是</a:t>
            </a:r>
            <a:r>
              <a:rPr lang="zh-TW" altLang="en-US" sz="2800" dirty="0">
                <a:solidFill>
                  <a:srgbClr val="FFFF00"/>
                </a:solidFill>
              </a:rPr>
              <a:t>不著空；空有兩邊不著。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5A39EBBC-1A16-0B53-6C22-5DCFBCF6E99B}"/>
              </a:ext>
            </a:extLst>
          </p:cNvPr>
          <p:cNvSpPr txBox="1"/>
          <p:nvPr/>
        </p:nvSpPr>
        <p:spPr>
          <a:xfrm>
            <a:off x="6011295" y="759053"/>
            <a:ext cx="2123658" cy="51402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念實相者，空有不著，雙照二邊。實相之慧，從大悲生，以大悲廣修六度，得無量福。</a:t>
            </a:r>
          </a:p>
        </p:txBody>
      </p:sp>
    </p:spTree>
    <p:extLst>
      <p:ext uri="{BB962C8B-B14F-4D97-AF65-F5344CB8AC3E}">
        <p14:creationId xmlns:p14="http://schemas.microsoft.com/office/powerpoint/2010/main" val="7134490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C74AA632-A88F-5E73-C00C-8728D5C953A7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CE4C03DC-35B6-0A2C-F0D2-1E81F0AD239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C47DFD5E-87E9-9BF4-3942-47113440E011}"/>
              </a:ext>
            </a:extLst>
          </p:cNvPr>
          <p:cNvSpPr txBox="1"/>
          <p:nvPr/>
        </p:nvSpPr>
        <p:spPr>
          <a:xfrm>
            <a:off x="8005737" y="637204"/>
            <a:ext cx="2769989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經體為生實相。修宗為離一切相，修一切善。離相，觀空也，修慧也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。修善，不住空也，修福也。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此是真懺悔，能滅重罪定業。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A6072388-8D81-2040-C854-CE284B15FDE4}"/>
              </a:ext>
            </a:extLst>
          </p:cNvPr>
          <p:cNvSpPr txBox="1"/>
          <p:nvPr/>
        </p:nvSpPr>
        <p:spPr>
          <a:xfrm>
            <a:off x="4981401" y="613322"/>
            <a:ext cx="2769989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若能於本經，深解義趣，信心不逆，盡能受持，為人解說</a:t>
            </a:r>
            <a:r>
              <a:rPr lang="zh-CN" altLang="en-US" sz="2800" b="1" dirty="0">
                <a:solidFill>
                  <a:schemeClr val="bg1"/>
                </a:solidFill>
              </a:rPr>
              <a:t>，</a:t>
            </a:r>
            <a:r>
              <a:rPr lang="zh-TW" altLang="en-US" sz="2800" b="1" dirty="0">
                <a:solidFill>
                  <a:schemeClr val="bg1"/>
                </a:solidFill>
              </a:rPr>
              <a:t>即為荷擔如來事業</a:t>
            </a:r>
            <a:r>
              <a:rPr lang="zh-CN" altLang="en-US" sz="2800" b="1" dirty="0">
                <a:solidFill>
                  <a:schemeClr val="bg1"/>
                </a:solidFill>
              </a:rPr>
              <a:t>，成就最上第一希有之法，</a:t>
            </a:r>
            <a:r>
              <a:rPr lang="zh-TW" altLang="en-US" sz="2800" b="1" dirty="0">
                <a:solidFill>
                  <a:schemeClr val="bg1"/>
                </a:solidFill>
              </a:rPr>
              <a:t>乃至滅罪生福，當得無上菩提。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63B65E4D-3E17-1D07-B6F2-A3C13BC3B8CA}"/>
              </a:ext>
            </a:extLst>
          </p:cNvPr>
          <p:cNvSpPr txBox="1"/>
          <p:nvPr/>
        </p:nvSpPr>
        <p:spPr>
          <a:xfrm>
            <a:off x="-815504" y="655339"/>
            <a:ext cx="5493812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這無疑是世尊在本經為我們授記。果然能做到前面四句，就是如來授記的弟子，不是普通弟子。「深解義趣」，「信心不逆」，「盡能受持」，「為人解說」，只要真做到，你就是如來的傳人如來授記的弟子，真正希有！</a:t>
            </a:r>
          </a:p>
        </p:txBody>
      </p:sp>
    </p:spTree>
    <p:extLst>
      <p:ext uri="{BB962C8B-B14F-4D97-AF65-F5344CB8AC3E}">
        <p14:creationId xmlns:p14="http://schemas.microsoft.com/office/powerpoint/2010/main" val="38059307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E7E51E4E-E508-4564-854A-C514D935F69B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34E84747-1EB7-DA16-A0D3-1EFBA60E592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D93E52A9-C309-EF0C-F1FD-0764F2CEA7B7}"/>
              </a:ext>
            </a:extLst>
          </p:cNvPr>
          <p:cNvSpPr txBox="1"/>
          <p:nvPr/>
        </p:nvSpPr>
        <p:spPr>
          <a:xfrm>
            <a:off x="5447134" y="494126"/>
            <a:ext cx="5355312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修行法門無量，而唯一宗旨，除障而已。</a:t>
            </a:r>
            <a:r>
              <a:rPr lang="zh-CN" altLang="en-US" sz="2800" b="1" dirty="0">
                <a:solidFill>
                  <a:schemeClr val="bg1"/>
                </a:solidFill>
              </a:rPr>
              <a:t>障有三：</a:t>
            </a:r>
            <a:endParaRPr lang="en-US" altLang="zh-CN" sz="2800" b="1" dirty="0">
              <a:solidFill>
                <a:schemeClr val="bg1"/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第一、惑障：見思煩惱是，除則成般若德。</a:t>
            </a:r>
            <a:endParaRPr lang="en-US" altLang="zh-TW" sz="2800" b="1" dirty="0">
              <a:solidFill>
                <a:schemeClr val="bg1"/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第二、業障：一切罪業是，除則成解脫德。</a:t>
            </a:r>
            <a:endParaRPr lang="en-US" altLang="zh-TW" sz="2800" b="1" dirty="0">
              <a:solidFill>
                <a:schemeClr val="bg1"/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第三、報障</a:t>
            </a:r>
            <a:r>
              <a:rPr lang="zh-CN" altLang="en-US" sz="2800" b="1" dirty="0">
                <a:solidFill>
                  <a:schemeClr val="bg1"/>
                </a:solidFill>
              </a:rPr>
              <a:t>：六道苦報身是</a:t>
            </a:r>
            <a:r>
              <a:rPr lang="zh-TW" altLang="en-US" sz="2800" b="1" dirty="0">
                <a:solidFill>
                  <a:schemeClr val="bg1"/>
                </a:solidFill>
              </a:rPr>
              <a:t>，除則成法身德。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A691A43C-DA38-EA90-B20B-2BAFCBD028B8}"/>
              </a:ext>
            </a:extLst>
          </p:cNvPr>
          <p:cNvSpPr txBox="1"/>
          <p:nvPr/>
        </p:nvSpPr>
        <p:spPr>
          <a:xfrm>
            <a:off x="1198662" y="494126"/>
            <a:ext cx="1477328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江註舉破我、滅罪、成就如來，為本經之大用。</a:t>
            </a:r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EAEBAB33-716D-0F1B-15D6-D85B42AD29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8511" y="2205658"/>
            <a:ext cx="3774175" cy="3387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68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FC1D7BE1-8210-E107-082C-411DEC4B164A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6FF0C75D-0942-6F9B-05C3-44094E31E5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5DE954AF-D34D-A3F1-D64A-553561E625AB}"/>
              </a:ext>
            </a:extLst>
          </p:cNvPr>
          <p:cNvSpPr txBox="1"/>
          <p:nvPr/>
        </p:nvSpPr>
        <p:spPr>
          <a:xfrm>
            <a:off x="4838754" y="647983"/>
            <a:ext cx="4708981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「判教」是祖師大德將</a:t>
            </a:r>
            <a:r>
              <a:rPr lang="zh-CN" altLang="en-US" sz="2800" dirty="0">
                <a:solidFill>
                  <a:srgbClr val="FFFF00"/>
                </a:solidFill>
              </a:rPr>
              <a:t>佛</a:t>
            </a:r>
            <a:r>
              <a:rPr lang="zh-TW" altLang="en-US" sz="2800" dirty="0">
                <a:solidFill>
                  <a:srgbClr val="FFFF00"/>
                </a:solidFill>
              </a:rPr>
              <a:t>所說的一切法，加以整理，辨別淺深大小，便利後來的初學，有一個次第可以入門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正如現在的學校，給學生編排課程標準，</a:t>
            </a:r>
            <a:r>
              <a:rPr lang="zh-CN" altLang="en-US" sz="2800" dirty="0">
                <a:solidFill>
                  <a:srgbClr val="FFFF00"/>
                </a:solidFill>
              </a:rPr>
              <a:t>某</a:t>
            </a:r>
            <a:r>
              <a:rPr lang="zh-TW" altLang="en-US" sz="2800" dirty="0">
                <a:solidFill>
                  <a:srgbClr val="FFFF00"/>
                </a:solidFill>
              </a:rPr>
              <a:t>個科目應該編在第幾年、第幾個學期，有這個意思。</a:t>
            </a: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4DA1C0C5-7B27-94B9-4D5C-C22A05A426A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98822" y="674868"/>
            <a:ext cx="717985" cy="1337424"/>
          </a:xfrm>
          <a:prstGeom prst="rect">
            <a:avLst/>
          </a:prstGeom>
        </p:spPr>
      </p:pic>
      <p:sp>
        <p:nvSpPr>
          <p:cNvPr id="7" name="文字方塊 6">
            <a:extLst>
              <a:ext uri="{FF2B5EF4-FFF2-40B4-BE49-F238E27FC236}">
                <a16:creationId xmlns:a16="http://schemas.microsoft.com/office/drawing/2014/main" id="{2FC367FE-7918-11C0-AFC0-FD497FE2A5C6}"/>
              </a:ext>
            </a:extLst>
          </p:cNvPr>
          <p:cNvSpPr txBox="1"/>
          <p:nvPr/>
        </p:nvSpPr>
        <p:spPr>
          <a:xfrm>
            <a:off x="1619582" y="637204"/>
            <a:ext cx="2769989" cy="52408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諸佛出世，教化眾生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，必對機說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。根機，眾生根性，各各不同，障有淺深厚薄故。時機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因時施教，如五時說。</a:t>
            </a:r>
          </a:p>
        </p:txBody>
      </p:sp>
    </p:spTree>
    <p:extLst>
      <p:ext uri="{BB962C8B-B14F-4D97-AF65-F5344CB8AC3E}">
        <p14:creationId xmlns:p14="http://schemas.microsoft.com/office/powerpoint/2010/main" val="25622066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9C836E87-32D4-FA38-7873-1BF6E0F368AF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C76738EE-7F9C-4748-2EF0-275C9C9D24F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320500A9-6201-DE4A-F553-55C28EA42E3F}"/>
              </a:ext>
            </a:extLst>
          </p:cNvPr>
          <p:cNvSpPr txBox="1"/>
          <p:nvPr/>
        </p:nvSpPr>
        <p:spPr>
          <a:xfrm>
            <a:off x="9839622" y="637204"/>
            <a:ext cx="830997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五時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B28C24D9-185D-4861-5478-03DDDB71647B}"/>
              </a:ext>
            </a:extLst>
          </p:cNvPr>
          <p:cNvSpPr txBox="1"/>
          <p:nvPr/>
        </p:nvSpPr>
        <p:spPr>
          <a:xfrm>
            <a:off x="3517785" y="637204"/>
            <a:ext cx="2123658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「華嚴最初三七日，阿含十二方等八，二十二年般若談，法華涅槃共八載。」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0A049A57-7E4B-DF97-E38E-BB6DBF50B02F}"/>
              </a:ext>
            </a:extLst>
          </p:cNvPr>
          <p:cNvSpPr txBox="1"/>
          <p:nvPr/>
        </p:nvSpPr>
        <p:spPr>
          <a:xfrm>
            <a:off x="6032372" y="641408"/>
            <a:ext cx="3416320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一、華嚴時：三七日（ 二十一日）</a:t>
            </a: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二、阿含時：十二年</a:t>
            </a: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三、方等時：八年</a:t>
            </a: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四、般若時：二十二年</a:t>
            </a: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五、法華涅槃時：八年</a:t>
            </a:r>
          </a:p>
        </p:txBody>
      </p:sp>
    </p:spTree>
    <p:extLst>
      <p:ext uri="{BB962C8B-B14F-4D97-AF65-F5344CB8AC3E}">
        <p14:creationId xmlns:p14="http://schemas.microsoft.com/office/powerpoint/2010/main" val="38263820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77890297-0830-D45E-CE63-46A335F4874C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3D6E13E7-BF53-563F-70B5-BDFA968247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E4D17DB7-DBFE-D06B-C804-4F49BBEEF170}"/>
              </a:ext>
            </a:extLst>
          </p:cNvPr>
          <p:cNvSpPr txBox="1"/>
          <p:nvPr/>
        </p:nvSpPr>
        <p:spPr>
          <a:xfrm>
            <a:off x="8905262" y="637204"/>
            <a:ext cx="1477328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先淺後深，先小後大，循循善誘，引人入勝。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E5068B0C-9433-784D-83DB-78A91EB17B77}"/>
              </a:ext>
            </a:extLst>
          </p:cNvPr>
          <p:cNvSpPr txBox="1"/>
          <p:nvPr/>
        </p:nvSpPr>
        <p:spPr>
          <a:xfrm>
            <a:off x="5738653" y="621482"/>
            <a:ext cx="2769989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古德判教，意在方便學人。使對一代時教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綱領條目，淺深次第，一目了然。可以循序而進，其接引後學之苦心，良足佩焉。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6C0DA3AE-80B5-904E-4286-D84969F47110}"/>
              </a:ext>
            </a:extLst>
          </p:cNvPr>
          <p:cNvSpPr txBox="1"/>
          <p:nvPr/>
        </p:nvSpPr>
        <p:spPr>
          <a:xfrm>
            <a:off x="3571445" y="618390"/>
            <a:ext cx="1477328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晉末判別經教者有十八家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。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唐後大眾共依者，唯天台、賢首兩家。</a:t>
            </a:r>
          </a:p>
        </p:txBody>
      </p:sp>
    </p:spTree>
    <p:extLst>
      <p:ext uri="{BB962C8B-B14F-4D97-AF65-F5344CB8AC3E}">
        <p14:creationId xmlns:p14="http://schemas.microsoft.com/office/powerpoint/2010/main" val="19276592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2963A8A7-BD69-0019-02DC-AE6A069A3F0D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E6A268D6-9EFC-7599-4830-4DE28C4E50D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2" name="文字方塊 1">
            <a:extLst>
              <a:ext uri="{FF2B5EF4-FFF2-40B4-BE49-F238E27FC236}">
                <a16:creationId xmlns:a16="http://schemas.microsoft.com/office/drawing/2014/main" id="{51581627-618E-9359-9256-2E10FA7DA7CC}"/>
              </a:ext>
            </a:extLst>
          </p:cNvPr>
          <p:cNvSpPr txBox="1"/>
          <p:nvPr/>
        </p:nvSpPr>
        <p:spPr>
          <a:xfrm>
            <a:off x="443685" y="778730"/>
            <a:ext cx="9443611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「藏</a:t>
            </a:r>
            <a:r>
              <a:rPr lang="zh-CN" altLang="en-US" sz="2800" dirty="0">
                <a:solidFill>
                  <a:srgbClr val="FFFF00"/>
                </a:solidFill>
              </a:rPr>
              <a:t>教</a:t>
            </a:r>
            <a:r>
              <a:rPr lang="zh-TW" altLang="en-US" sz="2800" dirty="0">
                <a:solidFill>
                  <a:srgbClr val="FFFF00"/>
                </a:solidFill>
              </a:rPr>
              <a:t>」</a:t>
            </a:r>
            <a:r>
              <a:rPr lang="zh-CN" altLang="en-US" sz="2800" dirty="0">
                <a:solidFill>
                  <a:srgbClr val="FFFF00"/>
                </a:solidFill>
              </a:rPr>
              <a:t>（「三藏教」的簡稱）純粹</a:t>
            </a:r>
            <a:r>
              <a:rPr lang="zh-TW" altLang="en-US" sz="2800" dirty="0">
                <a:solidFill>
                  <a:srgbClr val="FFFF00"/>
                </a:solidFill>
              </a:rPr>
              <a:t>小乘</a:t>
            </a:r>
            <a:r>
              <a:rPr lang="zh-CN" altLang="en-US" sz="2800" dirty="0">
                <a:solidFill>
                  <a:srgbClr val="FFFF00"/>
                </a:solidFill>
              </a:rPr>
              <a:t>；因為</a:t>
            </a:r>
            <a:r>
              <a:rPr lang="zh-TW" altLang="en-US" sz="2800" dirty="0">
                <a:solidFill>
                  <a:srgbClr val="FFFF00"/>
                </a:solidFill>
              </a:rPr>
              <a:t>小乘經</a:t>
            </a:r>
            <a:r>
              <a:rPr lang="zh-CN" altLang="en-US" sz="2800" dirty="0">
                <a:solidFill>
                  <a:srgbClr val="FFFF00"/>
                </a:solidFill>
              </a:rPr>
              <a:t>、</a:t>
            </a:r>
            <a:r>
              <a:rPr lang="zh-TW" altLang="en-US" sz="2800" dirty="0">
                <a:solidFill>
                  <a:srgbClr val="FFFF00"/>
                </a:solidFill>
              </a:rPr>
              <a:t>律</a:t>
            </a:r>
            <a:r>
              <a:rPr lang="zh-CN" altLang="en-US" sz="2800" dirty="0">
                <a:solidFill>
                  <a:srgbClr val="FFFF00"/>
                </a:solidFill>
              </a:rPr>
              <a:t>、</a:t>
            </a:r>
            <a:r>
              <a:rPr lang="zh-TW" altLang="en-US" sz="2800" dirty="0">
                <a:solidFill>
                  <a:srgbClr val="FFFF00"/>
                </a:solidFill>
              </a:rPr>
              <a:t>論三藏部帙各別</a:t>
            </a:r>
            <a:r>
              <a:rPr lang="zh-CN" altLang="en-US" sz="2800" dirty="0">
                <a:solidFill>
                  <a:srgbClr val="FFFF00"/>
                </a:solidFill>
              </a:rPr>
              <a:t>，不同於大乘經律混同（如</a:t>
            </a:r>
            <a:r>
              <a:rPr lang="en-US" altLang="zh-CN" sz="2800" dirty="0">
                <a:solidFill>
                  <a:srgbClr val="FFFF00"/>
                </a:solidFill>
              </a:rPr>
              <a:t>《</a:t>
            </a:r>
            <a:r>
              <a:rPr lang="zh-CN" altLang="en-US" sz="2800" dirty="0">
                <a:solidFill>
                  <a:srgbClr val="FFFF00"/>
                </a:solidFill>
              </a:rPr>
              <a:t>梵網經</a:t>
            </a:r>
            <a:r>
              <a:rPr lang="en-US" altLang="zh-CN" sz="2800" dirty="0">
                <a:solidFill>
                  <a:srgbClr val="FFFF00"/>
                </a:solidFill>
              </a:rPr>
              <a:t>》</a:t>
            </a:r>
            <a:r>
              <a:rPr lang="zh-CN" altLang="en-US" sz="2800" dirty="0">
                <a:solidFill>
                  <a:srgbClr val="FFFF00"/>
                </a:solidFill>
              </a:rPr>
              <a:t>含菩薩戒）</a:t>
            </a:r>
            <a:r>
              <a:rPr lang="zh-TW" altLang="en-US" sz="2800" dirty="0">
                <a:solidFill>
                  <a:srgbClr val="FFFF00"/>
                </a:solidFill>
              </a:rPr>
              <a:t>。</a:t>
            </a:r>
            <a:endParaRPr lang="en-US" altLang="zh-TW" sz="2800" dirty="0">
              <a:solidFill>
                <a:srgbClr val="FFFF00"/>
              </a:solidFill>
            </a:endParaRPr>
          </a:p>
          <a:p>
            <a:pPr>
              <a:lnSpc>
                <a:spcPts val="4600"/>
              </a:lnSpc>
              <a:spcBef>
                <a:spcPts val="1800"/>
              </a:spcBef>
            </a:pPr>
            <a:r>
              <a:rPr lang="zh-TW" altLang="en-US" sz="2800" dirty="0">
                <a:solidFill>
                  <a:srgbClr val="FFFF00"/>
                </a:solidFill>
              </a:rPr>
              <a:t>「通</a:t>
            </a:r>
            <a:r>
              <a:rPr lang="zh-CN" altLang="en-US" sz="2800" dirty="0">
                <a:solidFill>
                  <a:srgbClr val="FFFF00"/>
                </a:solidFill>
              </a:rPr>
              <a:t>教</a:t>
            </a:r>
            <a:r>
              <a:rPr lang="zh-TW" altLang="en-US" sz="2800" dirty="0">
                <a:solidFill>
                  <a:srgbClr val="FFFF00"/>
                </a:solidFill>
              </a:rPr>
              <a:t>」是大乘的開始，前面可以通小乘，後面通大乘，也就是大乘裡面淺顯的。</a:t>
            </a:r>
            <a:endParaRPr lang="en-US" altLang="zh-TW" sz="2800" dirty="0">
              <a:solidFill>
                <a:srgbClr val="FFFF00"/>
              </a:solidFill>
            </a:endParaRPr>
          </a:p>
          <a:p>
            <a:pPr>
              <a:lnSpc>
                <a:spcPts val="4600"/>
              </a:lnSpc>
              <a:spcBef>
                <a:spcPts val="1800"/>
              </a:spcBef>
            </a:pPr>
            <a:r>
              <a:rPr lang="zh-TW" altLang="en-US" sz="2800" dirty="0">
                <a:solidFill>
                  <a:srgbClr val="FFFF00"/>
                </a:solidFill>
              </a:rPr>
              <a:t>「別教」是大乘裡面比較深的，它是不通於小乘，純粹大乘。也可以說，藏教淺，通教有淺有深，別教有深無淺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endParaRPr lang="en-US" altLang="zh-CN" sz="2800" dirty="0">
              <a:solidFill>
                <a:srgbClr val="FFFF00"/>
              </a:solidFill>
            </a:endParaRPr>
          </a:p>
          <a:p>
            <a:pPr>
              <a:lnSpc>
                <a:spcPts val="4600"/>
              </a:lnSpc>
              <a:spcBef>
                <a:spcPts val="1800"/>
              </a:spcBef>
            </a:pPr>
            <a:r>
              <a:rPr lang="zh-TW" altLang="en-US" sz="2800" dirty="0">
                <a:solidFill>
                  <a:srgbClr val="FFFF00"/>
                </a:solidFill>
              </a:rPr>
              <a:t>「圓教」是一切圓融，無不通達。</a:t>
            </a:r>
            <a:endParaRPr lang="en-US" altLang="zh-TW" sz="2800" dirty="0">
              <a:solidFill>
                <a:srgbClr val="FFFF00"/>
              </a:solidFill>
            </a:endParaRPr>
          </a:p>
          <a:p>
            <a:pPr>
              <a:lnSpc>
                <a:spcPts val="4600"/>
              </a:lnSpc>
              <a:spcBef>
                <a:spcPts val="2400"/>
              </a:spcBef>
            </a:pPr>
            <a:r>
              <a:rPr lang="zh-TW" altLang="en-US" sz="2800" dirty="0">
                <a:solidFill>
                  <a:srgbClr val="FFFF00"/>
                </a:solidFill>
              </a:rPr>
              <a:t>天台家將大小乘佛法是這樣的區分。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5F466295-AD1B-F9CA-4C2E-FC1263E7D34B}"/>
              </a:ext>
            </a:extLst>
          </p:cNvPr>
          <p:cNvSpPr txBox="1"/>
          <p:nvPr/>
        </p:nvSpPr>
        <p:spPr>
          <a:xfrm>
            <a:off x="10070586" y="778730"/>
            <a:ext cx="830997" cy="51402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天台判為藏通別圓四教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。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15165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48C7C883-78EA-5228-FB8F-1E53AD5DA31A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FD499584-6EDE-661A-BD94-ACA95B66A4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2" name="文字方塊 1">
            <a:extLst>
              <a:ext uri="{FF2B5EF4-FFF2-40B4-BE49-F238E27FC236}">
                <a16:creationId xmlns:a16="http://schemas.microsoft.com/office/drawing/2014/main" id="{E6983560-76B8-CF49-BFD6-A0C7B3CAA87F}"/>
              </a:ext>
            </a:extLst>
          </p:cNvPr>
          <p:cNvSpPr txBox="1"/>
          <p:nvPr/>
        </p:nvSpPr>
        <p:spPr>
          <a:xfrm>
            <a:off x="4361441" y="765883"/>
            <a:ext cx="4903907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五教裡面，小教跟天台家的藏教相同，始教就是天台的通教，終教就是天台的別教，而將天台的圓教開為頓、圓，開為兩種，天台是把頓包括在圓教裡面。由此可知，兩家在名稱上不一樣，意思內容方面來講，沒有太大的差別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701D12C9-2BC5-DA7B-88C0-75AB67170E54}"/>
              </a:ext>
            </a:extLst>
          </p:cNvPr>
          <p:cNvSpPr txBox="1"/>
          <p:nvPr/>
        </p:nvSpPr>
        <p:spPr>
          <a:xfrm>
            <a:off x="9440510" y="765883"/>
            <a:ext cx="1477328" cy="51402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賢首（就是華嚴宗），則判為小始終頓圓五教。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89422E0A-6661-A601-9B29-5B13625886FC}"/>
              </a:ext>
            </a:extLst>
          </p:cNvPr>
          <p:cNvSpPr txBox="1"/>
          <p:nvPr/>
        </p:nvSpPr>
        <p:spPr>
          <a:xfrm>
            <a:off x="1842492" y="344593"/>
            <a:ext cx="1364476" cy="100811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天台</a:t>
            </a:r>
            <a:endParaRPr lang="en-US" altLang="zh-CN" sz="2800" dirty="0">
              <a:solidFill>
                <a:srgbClr val="FFFF00"/>
              </a:solidFill>
            </a:endParaRPr>
          </a:p>
          <a:p>
            <a:pPr>
              <a:lnSpc>
                <a:spcPts val="46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四教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71E3D0AE-D616-F23D-DB96-EDCE6C1D8EA1}"/>
              </a:ext>
            </a:extLst>
          </p:cNvPr>
          <p:cNvSpPr txBox="1"/>
          <p:nvPr/>
        </p:nvSpPr>
        <p:spPr>
          <a:xfrm>
            <a:off x="1739612" y="5013032"/>
            <a:ext cx="1364476" cy="100811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賢首五教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5783826F-B9FF-703F-98F2-084FA4F8E225}"/>
              </a:ext>
            </a:extLst>
          </p:cNvPr>
          <p:cNvSpPr txBox="1"/>
          <p:nvPr/>
        </p:nvSpPr>
        <p:spPr>
          <a:xfrm>
            <a:off x="1242040" y="1710587"/>
            <a:ext cx="2544286" cy="100811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藏</a:t>
            </a:r>
            <a:endParaRPr lang="en-US" altLang="zh-CN" sz="2800" dirty="0">
              <a:solidFill>
                <a:srgbClr val="FFFF00"/>
              </a:solidFill>
            </a:endParaRPr>
          </a:p>
          <a:p>
            <a:pPr>
              <a:lnSpc>
                <a:spcPts val="46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通</a:t>
            </a:r>
            <a:endParaRPr lang="en-US" altLang="zh-CN" sz="2800" dirty="0">
              <a:solidFill>
                <a:srgbClr val="FFFF00"/>
              </a:solidFill>
            </a:endParaRPr>
          </a:p>
          <a:p>
            <a:pPr>
              <a:lnSpc>
                <a:spcPts val="46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別</a:t>
            </a:r>
            <a:endParaRPr lang="en-US" altLang="zh-CN" sz="2800" dirty="0">
              <a:solidFill>
                <a:srgbClr val="FFFF00"/>
              </a:solidFill>
            </a:endParaRPr>
          </a:p>
          <a:p>
            <a:pPr>
              <a:lnSpc>
                <a:spcPts val="46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圓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F286BEA4-ED41-4825-B7EF-D3102097724F}"/>
              </a:ext>
            </a:extLst>
          </p:cNvPr>
          <p:cNvSpPr txBox="1"/>
          <p:nvPr/>
        </p:nvSpPr>
        <p:spPr>
          <a:xfrm>
            <a:off x="817488" y="3789834"/>
            <a:ext cx="3134191" cy="100811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小</a:t>
            </a:r>
            <a:endParaRPr lang="en-US" altLang="zh-CN" sz="2800" dirty="0">
              <a:solidFill>
                <a:srgbClr val="FFFF00"/>
              </a:solidFill>
            </a:endParaRPr>
          </a:p>
          <a:p>
            <a:pPr>
              <a:lnSpc>
                <a:spcPts val="46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始</a:t>
            </a:r>
            <a:endParaRPr lang="en-US" altLang="zh-CN" sz="2800" dirty="0">
              <a:solidFill>
                <a:srgbClr val="FFFF00"/>
              </a:solidFill>
            </a:endParaRPr>
          </a:p>
          <a:p>
            <a:pPr>
              <a:lnSpc>
                <a:spcPts val="46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終</a:t>
            </a:r>
            <a:endParaRPr lang="en-US" altLang="zh-CN" sz="2800" dirty="0">
              <a:solidFill>
                <a:srgbClr val="FFFF00"/>
              </a:solidFill>
            </a:endParaRPr>
          </a:p>
          <a:p>
            <a:pPr>
              <a:lnSpc>
                <a:spcPts val="46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頓</a:t>
            </a:r>
            <a:endParaRPr lang="en-US" altLang="zh-CN" sz="2800" dirty="0">
              <a:solidFill>
                <a:srgbClr val="FFFF00"/>
              </a:solidFill>
            </a:endParaRPr>
          </a:p>
          <a:p>
            <a:pPr>
              <a:lnSpc>
                <a:spcPts val="46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圓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11" name="右大括弧 10">
            <a:extLst>
              <a:ext uri="{FF2B5EF4-FFF2-40B4-BE49-F238E27FC236}">
                <a16:creationId xmlns:a16="http://schemas.microsoft.com/office/drawing/2014/main" id="{C6350581-4497-23BB-3C42-73977E9B8944}"/>
              </a:ext>
            </a:extLst>
          </p:cNvPr>
          <p:cNvSpPr/>
          <p:nvPr/>
        </p:nvSpPr>
        <p:spPr>
          <a:xfrm rot="16200000">
            <a:off x="2306042" y="360710"/>
            <a:ext cx="204880" cy="2188871"/>
          </a:xfrm>
          <a:prstGeom prst="rightBrac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2" name="右大括弧 11">
            <a:extLst>
              <a:ext uri="{FF2B5EF4-FFF2-40B4-BE49-F238E27FC236}">
                <a16:creationId xmlns:a16="http://schemas.microsoft.com/office/drawing/2014/main" id="{8881F974-6A0E-06A5-AA74-D1834BE61590}"/>
              </a:ext>
            </a:extLst>
          </p:cNvPr>
          <p:cNvSpPr/>
          <p:nvPr/>
        </p:nvSpPr>
        <p:spPr>
          <a:xfrm rot="5400000">
            <a:off x="2243037" y="3316603"/>
            <a:ext cx="283092" cy="2611588"/>
          </a:xfrm>
          <a:prstGeom prst="rightBrac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cxnSp>
        <p:nvCxnSpPr>
          <p:cNvPr id="14" name="直線接點 13">
            <a:extLst>
              <a:ext uri="{FF2B5EF4-FFF2-40B4-BE49-F238E27FC236}">
                <a16:creationId xmlns:a16="http://schemas.microsoft.com/office/drawing/2014/main" id="{8596822B-77DF-EE9D-A6FF-110F991C42FD}"/>
              </a:ext>
            </a:extLst>
          </p:cNvPr>
          <p:cNvCxnSpPr>
            <a:cxnSpLocks/>
          </p:cNvCxnSpPr>
          <p:nvPr/>
        </p:nvCxnSpPr>
        <p:spPr>
          <a:xfrm>
            <a:off x="3358902" y="2214643"/>
            <a:ext cx="144016" cy="124321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線接點 15">
            <a:extLst>
              <a:ext uri="{FF2B5EF4-FFF2-40B4-BE49-F238E27FC236}">
                <a16:creationId xmlns:a16="http://schemas.microsoft.com/office/drawing/2014/main" id="{7D9DE8DA-31F1-D1FB-E60F-08A39A3A3997}"/>
              </a:ext>
            </a:extLst>
          </p:cNvPr>
          <p:cNvCxnSpPr>
            <a:cxnSpLocks/>
          </p:cNvCxnSpPr>
          <p:nvPr/>
        </p:nvCxnSpPr>
        <p:spPr>
          <a:xfrm>
            <a:off x="2782838" y="2258592"/>
            <a:ext cx="144016" cy="124321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線接點 16">
            <a:extLst>
              <a:ext uri="{FF2B5EF4-FFF2-40B4-BE49-F238E27FC236}">
                <a16:creationId xmlns:a16="http://schemas.microsoft.com/office/drawing/2014/main" id="{DC9CB9AB-8854-74C1-C6AD-5E4869ED4676}"/>
              </a:ext>
            </a:extLst>
          </p:cNvPr>
          <p:cNvCxnSpPr>
            <a:cxnSpLocks/>
          </p:cNvCxnSpPr>
          <p:nvPr/>
        </p:nvCxnSpPr>
        <p:spPr>
          <a:xfrm>
            <a:off x="2134766" y="2205658"/>
            <a:ext cx="144016" cy="124321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線接點 17">
            <a:extLst>
              <a:ext uri="{FF2B5EF4-FFF2-40B4-BE49-F238E27FC236}">
                <a16:creationId xmlns:a16="http://schemas.microsoft.com/office/drawing/2014/main" id="{F5798C3B-BDB1-9CBA-A5A8-BC04EC543AEA}"/>
              </a:ext>
            </a:extLst>
          </p:cNvPr>
          <p:cNvCxnSpPr>
            <a:cxnSpLocks/>
          </p:cNvCxnSpPr>
          <p:nvPr/>
        </p:nvCxnSpPr>
        <p:spPr>
          <a:xfrm>
            <a:off x="1558702" y="2186584"/>
            <a:ext cx="144016" cy="124321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線接點 18">
            <a:extLst>
              <a:ext uri="{FF2B5EF4-FFF2-40B4-BE49-F238E27FC236}">
                <a16:creationId xmlns:a16="http://schemas.microsoft.com/office/drawing/2014/main" id="{EB726079-4B80-2C33-B7A8-DCE5EA3475B0}"/>
              </a:ext>
            </a:extLst>
          </p:cNvPr>
          <p:cNvCxnSpPr>
            <a:cxnSpLocks/>
          </p:cNvCxnSpPr>
          <p:nvPr/>
        </p:nvCxnSpPr>
        <p:spPr>
          <a:xfrm flipH="1">
            <a:off x="1242040" y="2205658"/>
            <a:ext cx="316662" cy="130808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24368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  <p:bldP spid="10" grpId="0"/>
      <p:bldP spid="11" grpId="0" animBg="1"/>
      <p:bldP spid="12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191B8463-ECFE-9402-0DC6-2AED0463F264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CECB0732-4CFA-A214-F1DB-680ADFC97A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2" name="文字方塊 1">
            <a:extLst>
              <a:ext uri="{FF2B5EF4-FFF2-40B4-BE49-F238E27FC236}">
                <a16:creationId xmlns:a16="http://schemas.microsoft.com/office/drawing/2014/main" id="{30DF4C51-6673-2D10-3289-4FC06169BB3B}"/>
              </a:ext>
            </a:extLst>
          </p:cNvPr>
          <p:cNvSpPr txBox="1"/>
          <p:nvPr/>
        </p:nvSpPr>
        <p:spPr>
          <a:xfrm>
            <a:off x="4150990" y="737824"/>
            <a:ext cx="5493812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天台宗判金剛經屬於通教，但是它也有別教的意思，也有圓教的意思。這個說法，</a:t>
            </a:r>
            <a:r>
              <a:rPr lang="zh-CN" altLang="en-US" sz="2800" dirty="0">
                <a:solidFill>
                  <a:srgbClr val="FFFF00"/>
                </a:solidFill>
              </a:rPr>
              <a:t>就是</a:t>
            </a:r>
            <a:r>
              <a:rPr lang="zh-TW" altLang="en-US" sz="2800" dirty="0">
                <a:solidFill>
                  <a:srgbClr val="FFFF00"/>
                </a:solidFill>
              </a:rPr>
              <a:t>這</a:t>
            </a:r>
            <a:r>
              <a:rPr lang="zh-CN" altLang="en-US" sz="2800" dirty="0">
                <a:solidFill>
                  <a:srgbClr val="FFFF00"/>
                </a:solidFill>
              </a:rPr>
              <a:t>部</a:t>
            </a:r>
            <a:r>
              <a:rPr lang="zh-TW" altLang="en-US" sz="2800" dirty="0">
                <a:solidFill>
                  <a:srgbClr val="FFFF00"/>
                </a:solidFill>
              </a:rPr>
              <a:t>經裡面有深有淺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淺的人讀起來淺，不難懂，深的人讀起來意思很深奧，確實如此。本經前半部，淺的人看到淺，深的人看到深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後半部唯深無淺，所以這個判也判得很好。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3D43702A-72B9-F5AF-7342-66AB28444B76}"/>
              </a:ext>
            </a:extLst>
          </p:cNvPr>
          <p:cNvSpPr txBox="1"/>
          <p:nvPr/>
        </p:nvSpPr>
        <p:spPr>
          <a:xfrm>
            <a:off x="9995126" y="765883"/>
            <a:ext cx="830997" cy="51402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天台判此經為通別兼圓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。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74185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8868951E-AEBA-50B8-98CE-C82C2AD8404A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F7CEA52C-466B-F964-EB8D-6604339ED4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2" name="文字方塊 1">
            <a:extLst>
              <a:ext uri="{FF2B5EF4-FFF2-40B4-BE49-F238E27FC236}">
                <a16:creationId xmlns:a16="http://schemas.microsoft.com/office/drawing/2014/main" id="{F528798B-CB5F-4A89-DA8A-0B3DE8D10DA3}"/>
              </a:ext>
            </a:extLst>
          </p:cNvPr>
          <p:cNvSpPr txBox="1"/>
          <p:nvPr/>
        </p:nvSpPr>
        <p:spPr>
          <a:xfrm>
            <a:off x="4150990" y="737824"/>
            <a:ext cx="5493812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為什麼他把它判作始教、判作通教，大乘的開始</a:t>
            </a:r>
            <a:r>
              <a:rPr lang="zh-CN" altLang="en-US" sz="2800" dirty="0">
                <a:solidFill>
                  <a:srgbClr val="FFFF00"/>
                </a:solidFill>
              </a:rPr>
              <a:t>？</a:t>
            </a:r>
            <a:r>
              <a:rPr lang="zh-TW" altLang="en-US" sz="2800" dirty="0">
                <a:solidFill>
                  <a:srgbClr val="FFFF00"/>
                </a:solidFill>
              </a:rPr>
              <a:t>因為經上說得很清楚：「若菩薩有我相、人相、眾生相、壽者相，即非菩薩」。換句話說，必須離四相才是菩薩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要是剛剛離四相成菩薩，這是初級的菩薩，這就是始教的菩薩，所以它意思有淺的。到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金剛經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後半部，不但四相要離，四見也不能有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不但諸相沒有，能證的心也不能有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不但能所沒有，佛法也沒有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那是深到極處，完全是圓教的教義，所以判作「亦通於圓」。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C821D45D-18EF-2819-4A0B-4647A8BCBCAF}"/>
              </a:ext>
            </a:extLst>
          </p:cNvPr>
          <p:cNvSpPr txBox="1"/>
          <p:nvPr/>
        </p:nvSpPr>
        <p:spPr>
          <a:xfrm>
            <a:off x="9995126" y="765883"/>
            <a:ext cx="830997" cy="51402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賢首則判屬始教，亦通於圓。</a:t>
            </a:r>
          </a:p>
        </p:txBody>
      </p:sp>
    </p:spTree>
    <p:extLst>
      <p:ext uri="{BB962C8B-B14F-4D97-AF65-F5344CB8AC3E}">
        <p14:creationId xmlns:p14="http://schemas.microsoft.com/office/powerpoint/2010/main" val="17499841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0BA9BDDB-F2C8-2806-F71A-645CE76C7E05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第四講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BF0E405A-23A0-3335-29CD-DE11596313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2" name="文字方塊 1">
            <a:extLst>
              <a:ext uri="{FF2B5EF4-FFF2-40B4-BE49-F238E27FC236}">
                <a16:creationId xmlns:a16="http://schemas.microsoft.com/office/drawing/2014/main" id="{6364364C-7C7D-0517-83C7-B3285475D7B9}"/>
              </a:ext>
            </a:extLst>
          </p:cNvPr>
          <p:cNvSpPr txBox="1"/>
          <p:nvPr/>
        </p:nvSpPr>
        <p:spPr>
          <a:xfrm>
            <a:off x="403128" y="755057"/>
            <a:ext cx="8443337" cy="5383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這是</a:t>
            </a:r>
            <a:r>
              <a:rPr lang="zh-TW" altLang="en-US" sz="2800" dirty="0">
                <a:solidFill>
                  <a:srgbClr val="FFFF00"/>
                </a:solidFill>
              </a:rPr>
              <a:t>江味農居士在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金剛經講義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裡面</a:t>
            </a:r>
            <a:r>
              <a:rPr lang="zh-CN" altLang="en-US" sz="2800" dirty="0">
                <a:solidFill>
                  <a:srgbClr val="FFFF00"/>
                </a:solidFill>
              </a:rPr>
              <a:t>的判教。</a:t>
            </a:r>
            <a:r>
              <a:rPr lang="zh-TW" altLang="en-US" sz="2800" dirty="0">
                <a:solidFill>
                  <a:srgbClr val="FFFF00"/>
                </a:solidFill>
              </a:rPr>
              <a:t>實在講這也難得</a:t>
            </a:r>
            <a:r>
              <a:rPr lang="zh-CN" altLang="en-US" sz="2800" dirty="0">
                <a:solidFill>
                  <a:srgbClr val="FFFF00"/>
                </a:solidFill>
              </a:rPr>
              <a:t>！</a:t>
            </a:r>
            <a:r>
              <a:rPr lang="zh-TW" altLang="en-US" sz="2800" dirty="0">
                <a:solidFill>
                  <a:srgbClr val="FFFF00"/>
                </a:solidFill>
              </a:rPr>
              <a:t>佛法，大經裡說，「圓人說法，無法不圓」。江味農居士自己圓了，所以看這個經處處極圓極頓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他也說了一番大道理，說得非常之好，教人很難反駁，確實有道理。這個經義，自始至終能夠覺悟眾生，如果這個眾生真的覺悟了，像</a:t>
            </a:r>
            <a:r>
              <a:rPr lang="zh-CN" altLang="en-US" sz="2800" dirty="0">
                <a:solidFill>
                  <a:srgbClr val="FFFF00"/>
                </a:solidFill>
              </a:rPr>
              <a:t>經文</a:t>
            </a:r>
            <a:r>
              <a:rPr lang="zh-TW" altLang="en-US" sz="2800" dirty="0">
                <a:solidFill>
                  <a:srgbClr val="FFFF00"/>
                </a:solidFill>
              </a:rPr>
              <a:t>所說的「信心不逆」，完全能夠受持，那的確是圓頓根性的法器，絕不是平常人。所以他的講法也很合理，符合本經的旨趣。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A96B3D85-6C99-6F69-5584-8A60825FD61C}"/>
              </a:ext>
            </a:extLst>
          </p:cNvPr>
          <p:cNvSpPr txBox="1"/>
          <p:nvPr/>
        </p:nvSpPr>
        <p:spPr>
          <a:xfrm>
            <a:off x="8945811" y="749480"/>
            <a:ext cx="2123658" cy="51402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江註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判本經為境心俱冥，遮照同時，慧徹三空，功圓萬行，至圓極頓之大教。</a:t>
            </a:r>
          </a:p>
        </p:txBody>
      </p:sp>
    </p:spTree>
    <p:extLst>
      <p:ext uri="{BB962C8B-B14F-4D97-AF65-F5344CB8AC3E}">
        <p14:creationId xmlns:p14="http://schemas.microsoft.com/office/powerpoint/2010/main" val="18580281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27218</TotalTime>
  <Words>4051</Words>
  <Application>Microsoft Office PowerPoint</Application>
  <PresentationFormat>自訂</PresentationFormat>
  <Paragraphs>202</Paragraphs>
  <Slides>29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2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29</vt:i4>
      </vt:variant>
    </vt:vector>
  </HeadingPairs>
  <TitlesOfParts>
    <vt:vector size="32" baseType="lpstr">
      <vt:lpstr>Arial</vt:lpstr>
      <vt:lpstr>Calibri</vt:lpstr>
      <vt:lpstr>Office 主题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</cp:lastModifiedBy>
  <cp:revision>717</cp:revision>
  <dcterms:created xsi:type="dcterms:W3CDTF">2019-12-17T19:51:00Z</dcterms:created>
  <dcterms:modified xsi:type="dcterms:W3CDTF">2025-04-24T22:07:30Z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