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1" r:id="rId2"/>
    <p:sldId id="256" r:id="rId3"/>
    <p:sldId id="269" r:id="rId4"/>
    <p:sldId id="257" r:id="rId5"/>
    <p:sldId id="258" r:id="rId6"/>
    <p:sldId id="260" r:id="rId7"/>
    <p:sldId id="259" r:id="rId8"/>
    <p:sldId id="270" r:id="rId9"/>
    <p:sldId id="265" r:id="rId10"/>
    <p:sldId id="266" r:id="rId11"/>
    <p:sldId id="267" r:id="rId12"/>
    <p:sldId id="261" r:id="rId13"/>
    <p:sldId id="268" r:id="rId14"/>
    <p:sldId id="273"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E851C3D7-8E17-41C5-8AB1-89B55E6C2130}" type="datetimeFigureOut">
              <a:rPr lang="en-US" smtClean="0"/>
              <a:pPr/>
              <a:t>4/24/2019</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7832C804-AFE1-4EAC-B61E-94AEB9F20A61}"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E851C3D7-8E17-41C5-8AB1-89B55E6C2130}"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32C804-AFE1-4EAC-B61E-94AEB9F20A61}"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851C3D7-8E17-41C5-8AB1-89B55E6C2130}" type="datetimeFigureOut">
              <a:rPr lang="en-US" smtClean="0"/>
              <a:pPr/>
              <a:t>4/24/2019</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7832C804-AFE1-4EAC-B61E-94AEB9F20A6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E851C3D7-8E17-41C5-8AB1-89B55E6C2130}" type="datetimeFigureOut">
              <a:rPr lang="en-US" smtClean="0"/>
              <a:pPr/>
              <a:t>4/24/2019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32C804-AFE1-4EAC-B61E-94AEB9F20A61}"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E851C3D7-8E17-41C5-8AB1-89B55E6C2130}" type="datetimeFigureOut">
              <a:rPr lang="en-US" smtClean="0"/>
              <a:pPr/>
              <a:t>4/24/2019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832C804-AFE1-4EAC-B61E-94AEB9F20A61}"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851C3D7-8E17-41C5-8AB1-89B55E6C2130}" type="datetimeFigureOut">
              <a:rPr lang="en-US" smtClean="0"/>
              <a:pPr/>
              <a:t>4/24/2019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832C804-AFE1-4EAC-B61E-94AEB9F20A6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1C3D7-8E17-41C5-8AB1-89B55E6C2130}" type="datetimeFigureOut">
              <a:rPr lang="en-US" smtClean="0"/>
              <a:pPr/>
              <a:t>4/24/2019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832C804-AFE1-4EAC-B61E-94AEB9F20A6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851C3D7-8E17-41C5-8AB1-89B55E6C2130}" type="datetimeFigureOut">
              <a:rPr lang="en-US" smtClean="0"/>
              <a:pPr/>
              <a:t>4/24/2019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832C804-AFE1-4EAC-B61E-94AEB9F20A61}"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851C3D7-8E17-41C5-8AB1-89B55E6C2130}" type="datetimeFigureOut">
              <a:rPr lang="en-US" smtClean="0"/>
              <a:pPr/>
              <a:t>4/24/2019</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7832C804-AFE1-4EAC-B61E-94AEB9F20A61}"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851C3D7-8E17-41C5-8AB1-89B55E6C2130}"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32C804-AFE1-4EAC-B61E-94AEB9F20A6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851C3D7-8E17-41C5-8AB1-89B55E6C2130}"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832C804-AFE1-4EAC-B61E-94AEB9F20A6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E851C3D7-8E17-41C5-8AB1-89B55E6C2130}" type="datetimeFigureOut">
              <a:rPr lang="en-US" smtClean="0"/>
              <a:pPr/>
              <a:t>4/24/2019</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7832C804-AFE1-4EAC-B61E-94AEB9F20A6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u="sng" dirty="0">
                <a:solidFill>
                  <a:schemeClr val="accent1">
                    <a:lumMod val="75000"/>
                  </a:schemeClr>
                </a:solidFill>
              </a:rPr>
              <a:t>Entrepreneurship Presentation</a:t>
            </a:r>
          </a:p>
        </p:txBody>
      </p:sp>
      <p:sp>
        <p:nvSpPr>
          <p:cNvPr id="3" name="Content Placeholder 2"/>
          <p:cNvSpPr>
            <a:spLocks noGrp="1"/>
          </p:cNvSpPr>
          <p:nvPr>
            <p:ph sz="quarter" idx="1"/>
          </p:nvPr>
        </p:nvSpPr>
        <p:spPr/>
        <p:txBody>
          <a:bodyPr/>
          <a:lstStyle/>
          <a:p>
            <a:endParaRPr lang="en-GB" b="1" dirty="0"/>
          </a:p>
          <a:p>
            <a:endParaRPr lang="en-GB" b="1" dirty="0"/>
          </a:p>
          <a:p>
            <a:r>
              <a:rPr lang="en-GB" b="1" dirty="0"/>
              <a:t>Name: Vivek Moitra</a:t>
            </a:r>
          </a:p>
          <a:p>
            <a:r>
              <a:rPr lang="en-GB" b="1" dirty="0"/>
              <a:t>Student Number: 1805407</a:t>
            </a:r>
          </a:p>
          <a:p>
            <a:r>
              <a:rPr lang="en-GB" b="1" dirty="0"/>
              <a:t>Lecturer’s Name: Richard Small</a:t>
            </a:r>
          </a:p>
          <a:p>
            <a:r>
              <a:rPr lang="en-GB" b="1" dirty="0"/>
              <a:t>Date of Presentation: 24</a:t>
            </a:r>
            <a:r>
              <a:rPr lang="en-GB" b="1" baseline="30000" dirty="0"/>
              <a:t>th</a:t>
            </a:r>
            <a:r>
              <a:rPr lang="en-GB" b="1" dirty="0"/>
              <a:t> April, 2019</a:t>
            </a:r>
          </a:p>
        </p:txBody>
      </p:sp>
    </p:spTree>
    <p:extLst>
      <p:ext uri="{BB962C8B-B14F-4D97-AF65-F5344CB8AC3E}">
        <p14:creationId xmlns:p14="http://schemas.microsoft.com/office/powerpoint/2010/main" val="2342444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0"/>
            <a:ext cx="8229600" cy="1470025"/>
          </a:xfrm>
        </p:spPr>
        <p:txBody>
          <a:bodyPr>
            <a:normAutofit/>
          </a:bodyPr>
          <a:lstStyle/>
          <a:p>
            <a:r>
              <a:rPr lang="en-IN" sz="4800" b="1" dirty="0">
                <a:solidFill>
                  <a:schemeClr val="accent1"/>
                </a:solidFill>
              </a:rPr>
              <a:t>Truffle Bakery Shop</a:t>
            </a:r>
            <a:endParaRPr lang="en-US" sz="4800" b="1" dirty="0">
              <a:solidFill>
                <a:schemeClr val="accent1"/>
              </a:solidFill>
            </a:endParaRPr>
          </a:p>
        </p:txBody>
      </p:sp>
      <p:pic>
        <p:nvPicPr>
          <p:cNvPr id="5" name="Picture 4" descr="muccini-italia-ginza.jpg"/>
          <p:cNvPicPr>
            <a:picLocks noChangeAspect="1"/>
          </p:cNvPicPr>
          <p:nvPr/>
        </p:nvPicPr>
        <p:blipFill>
          <a:blip r:embed="rId2" cstate="print"/>
          <a:stretch>
            <a:fillRect/>
          </a:stretch>
        </p:blipFill>
        <p:spPr>
          <a:xfrm>
            <a:off x="0" y="1524000"/>
            <a:ext cx="9144000" cy="53298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Truffle.jpg"/>
          <p:cNvPicPr>
            <a:picLocks noGrp="1" noChangeAspect="1"/>
          </p:cNvPicPr>
          <p:nvPr>
            <p:ph sz="quarter" idx="1"/>
          </p:nvPr>
        </p:nvPicPr>
        <p:blipFill>
          <a:blip r:embed="rId2" cstate="print"/>
          <a:stretch>
            <a:fillRect/>
          </a:stretch>
        </p:blipFill>
        <p:spPr>
          <a:xfrm>
            <a:off x="152400" y="152400"/>
            <a:ext cx="8839200" cy="65532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u="sng" dirty="0">
                <a:solidFill>
                  <a:schemeClr val="tx1"/>
                </a:solidFill>
              </a:rPr>
              <a:t>Truffle Bakery Shop</a:t>
            </a:r>
            <a:endParaRPr lang="en-US" b="1" u="sng" dirty="0">
              <a:solidFill>
                <a:schemeClr val="tx1"/>
              </a:solidFill>
            </a:endParaRPr>
          </a:p>
        </p:txBody>
      </p:sp>
      <p:sp>
        <p:nvSpPr>
          <p:cNvPr id="3" name="Content Placeholder 2"/>
          <p:cNvSpPr>
            <a:spLocks noGrp="1"/>
          </p:cNvSpPr>
          <p:nvPr>
            <p:ph sz="quarter" idx="1"/>
          </p:nvPr>
        </p:nvSpPr>
        <p:spPr/>
        <p:txBody>
          <a:bodyPr>
            <a:normAutofit lnSpcReduction="10000"/>
          </a:bodyPr>
          <a:lstStyle/>
          <a:p>
            <a:pPr algn="just"/>
            <a:r>
              <a:rPr lang="en-IN" b="1" dirty="0"/>
              <a:t>	The business is of cake bakery to be established in the UK market. </a:t>
            </a:r>
          </a:p>
          <a:p>
            <a:pPr algn="just"/>
            <a:r>
              <a:rPr lang="en-IN" b="1" dirty="0"/>
              <a:t>The main roots of the business are coming from Italy. </a:t>
            </a:r>
          </a:p>
          <a:p>
            <a:pPr algn="just"/>
            <a:r>
              <a:rPr lang="en-IN" b="1" dirty="0"/>
              <a:t>Main aim of the business- bring the taste of Italy in the UK.</a:t>
            </a:r>
            <a:r>
              <a:rPr lang="en-GB" b="1" dirty="0"/>
              <a:t> </a:t>
            </a:r>
          </a:p>
          <a:p>
            <a:pPr algn="just"/>
            <a:r>
              <a:rPr lang="en-GB" b="1" dirty="0"/>
              <a:t>Truffles- source of antioxidants, compounds that help fight free radicals and prevent oxidative damage to your cells.</a:t>
            </a:r>
            <a:r>
              <a:rPr lang="en-IN" b="1" dirty="0"/>
              <a:t>  </a:t>
            </a:r>
          </a:p>
          <a:p>
            <a:pPr algn="just"/>
            <a:r>
              <a:rPr lang="en-IN" b="1" dirty="0"/>
              <a:t>Provide uniqueness in our products – also target normal customers.</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Mission </a:t>
            </a:r>
            <a:endParaRPr lang="en-US" dirty="0"/>
          </a:p>
        </p:txBody>
      </p:sp>
      <p:sp>
        <p:nvSpPr>
          <p:cNvPr id="3" name="Content Placeholder 2"/>
          <p:cNvSpPr>
            <a:spLocks noGrp="1"/>
          </p:cNvSpPr>
          <p:nvPr>
            <p:ph sz="quarter" idx="1"/>
          </p:nvPr>
        </p:nvSpPr>
        <p:spPr/>
        <p:txBody>
          <a:bodyPr>
            <a:normAutofit fontScale="92500"/>
          </a:bodyPr>
          <a:lstStyle/>
          <a:p>
            <a:r>
              <a:rPr lang="en-IN" dirty="0"/>
              <a:t>Provide the best taste of Italian cakes in the UK.</a:t>
            </a:r>
          </a:p>
          <a:p>
            <a:r>
              <a:rPr lang="en-IN" dirty="0"/>
              <a:t> Although truffles expensive- we believe in providing best quality product with reasonable price. </a:t>
            </a:r>
          </a:p>
          <a:p>
            <a:r>
              <a:rPr lang="en-IN" dirty="0"/>
              <a:t>Our vision is to provide the best satisfaction level to our customers and contribute to our mission i.e. is continuous expansion of the business.</a:t>
            </a:r>
          </a:p>
          <a:p>
            <a:r>
              <a:rPr lang="en-GB" dirty="0"/>
              <a:t> we are passionate about our products, our customers and our staff and are committed to be recognised as simply the best bakers in England.</a:t>
            </a:r>
            <a:r>
              <a:rPr lang="en-IN" dirty="0"/>
              <a:t> </a:t>
            </a:r>
          </a:p>
          <a:p>
            <a:r>
              <a:rPr lang="en-IN" dirty="0"/>
              <a:t>For achieving the mission of the business, we need to focus on little things and all little actions needed to be completed first.</a:t>
            </a:r>
            <a:endParaRPr lang="en-US" dirty="0"/>
          </a:p>
          <a:p>
            <a:pPr lvl="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1173162"/>
          </a:xfrm>
        </p:spPr>
        <p:txBody>
          <a:bodyPr>
            <a:normAutofit/>
          </a:bodyPr>
          <a:lstStyle/>
          <a:p>
            <a:pPr algn="ctr"/>
            <a:r>
              <a:rPr lang="en-IN" b="1" dirty="0">
                <a:solidFill>
                  <a:schemeClr val="tx1"/>
                </a:solidFill>
              </a:rPr>
              <a:t>Vision</a:t>
            </a:r>
            <a:endParaRPr lang="en-US" dirty="0">
              <a:solidFill>
                <a:schemeClr val="tx1"/>
              </a:solidFill>
            </a:endParaRPr>
          </a:p>
        </p:txBody>
      </p:sp>
      <p:sp>
        <p:nvSpPr>
          <p:cNvPr id="3" name="Content Placeholder 2"/>
          <p:cNvSpPr>
            <a:spLocks noGrp="1"/>
          </p:cNvSpPr>
          <p:nvPr>
            <p:ph sz="quarter" idx="1"/>
          </p:nvPr>
        </p:nvSpPr>
        <p:spPr/>
        <p:txBody>
          <a:bodyPr>
            <a:normAutofit fontScale="92500" lnSpcReduction="10000"/>
          </a:bodyPr>
          <a:lstStyle/>
          <a:p>
            <a:pPr algn="just"/>
            <a:r>
              <a:rPr lang="en-IN" dirty="0"/>
              <a:t>We need to clarify the strategies regarding our vision to expand our business in different locations in UK. What different could be done, should be of prime priority. The major players of UK under bakery industry, one of them are The Hummingbird Bakery. They provide bakery products of American style. The products of Hummingbird include the variety of cakes, cupcakes and other bakery products. They are serving there since 2004 and providing American based baked products. The wide range of products by the bakery is the strength of it.</a:t>
            </a:r>
          </a:p>
          <a:p>
            <a:pPr algn="just"/>
            <a:endParaRPr lang="en-IN" dirty="0"/>
          </a:p>
          <a:p>
            <a:pPr algn="just"/>
            <a:r>
              <a:rPr lang="en-IN" dirty="0"/>
              <a:t>Our Vision is to safeguard the authentic aroma and taste of Truffles in each and every product in the most reasonable price ever.</a:t>
            </a:r>
            <a:endParaRPr lang="en-US" dirty="0"/>
          </a:p>
          <a:p>
            <a:pPr algn="just">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74638"/>
            <a:ext cx="6324600" cy="792162"/>
          </a:xfrm>
        </p:spPr>
        <p:txBody>
          <a:bodyPr/>
          <a:lstStyle/>
          <a:p>
            <a:pPr algn="ctr"/>
            <a:r>
              <a:rPr lang="en-IN" b="1" dirty="0">
                <a:solidFill>
                  <a:schemeClr val="tx1"/>
                </a:solidFill>
              </a:rPr>
              <a:t>Our Menu</a:t>
            </a:r>
            <a:endParaRPr lang="en-US" dirty="0">
              <a:solidFill>
                <a:schemeClr val="tx1"/>
              </a:solidFill>
            </a:endParaRPr>
          </a:p>
        </p:txBody>
      </p:sp>
      <p:sp>
        <p:nvSpPr>
          <p:cNvPr id="3" name="Content Placeholder 2"/>
          <p:cNvSpPr>
            <a:spLocks noGrp="1"/>
          </p:cNvSpPr>
          <p:nvPr>
            <p:ph sz="quarter" idx="1"/>
          </p:nvPr>
        </p:nvSpPr>
        <p:spPr>
          <a:xfrm>
            <a:off x="152400" y="1447800"/>
            <a:ext cx="8534400" cy="4572000"/>
          </a:xfrm>
        </p:spPr>
        <p:txBody>
          <a:bodyPr>
            <a:normAutofit fontScale="85000" lnSpcReduction="20000"/>
          </a:bodyPr>
          <a:lstStyle/>
          <a:p>
            <a:r>
              <a:rPr lang="en-IN" dirty="0"/>
              <a:t>We will be providing rich supply of our products to our retail and wholesale customers. The products should be as per the occasions like for some functions of wedding and birthdays, we will be providing cakes and for normal days, cup-cakes and cookies would be priority by the customers. The products may include:</a:t>
            </a:r>
            <a:endParaRPr lang="en-US" dirty="0"/>
          </a:p>
          <a:p>
            <a:pPr>
              <a:buNone/>
            </a:pPr>
            <a:endParaRPr lang="en-US" dirty="0"/>
          </a:p>
          <a:p>
            <a:pPr lvl="0"/>
            <a:r>
              <a:rPr lang="en-IN" dirty="0"/>
              <a:t>Breads</a:t>
            </a:r>
            <a:endParaRPr lang="en-US" dirty="0"/>
          </a:p>
          <a:p>
            <a:pPr lvl="0"/>
            <a:r>
              <a:rPr lang="en-IN" dirty="0"/>
              <a:t>Handmade Birthday &amp; Wedding Cakes</a:t>
            </a:r>
            <a:endParaRPr lang="en-US" dirty="0"/>
          </a:p>
          <a:p>
            <a:pPr lvl="0"/>
            <a:r>
              <a:rPr lang="en-IN" dirty="0"/>
              <a:t>Cup-cakes- Plain iced or personalised names wrapped in message</a:t>
            </a:r>
            <a:endParaRPr lang="en-US" dirty="0"/>
          </a:p>
          <a:p>
            <a:pPr lvl="0"/>
            <a:r>
              <a:rPr lang="en-IN" dirty="0"/>
              <a:t>Pastries</a:t>
            </a:r>
          </a:p>
          <a:p>
            <a:pPr lvl="0"/>
            <a:r>
              <a:rPr lang="en-IN" dirty="0"/>
              <a:t>Short Bread Biscuits plain Iced Unwrapped- wrapped with a message or individual name </a:t>
            </a:r>
            <a:endParaRPr lang="en-US" dirty="0"/>
          </a:p>
          <a:p>
            <a:pPr lvl="0"/>
            <a:r>
              <a:rPr lang="en-IN" dirty="0"/>
              <a:t>Cookies</a:t>
            </a:r>
            <a:endParaRPr lang="en-US" dirty="0"/>
          </a:p>
          <a:p>
            <a:pPr lvl="0"/>
            <a:r>
              <a:rPr lang="en-IN" dirty="0"/>
              <a:t>Delicatessen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u="sng" dirty="0"/>
              <a:t>Our Competitors</a:t>
            </a:r>
            <a:endParaRPr lang="en-GB" b="1" u="sng" dirty="0"/>
          </a:p>
        </p:txBody>
      </p:sp>
      <p:sp>
        <p:nvSpPr>
          <p:cNvPr id="3" name="Content Placeholder 2"/>
          <p:cNvSpPr>
            <a:spLocks noGrp="1"/>
          </p:cNvSpPr>
          <p:nvPr>
            <p:ph sz="quarter" idx="1"/>
          </p:nvPr>
        </p:nvSpPr>
        <p:spPr/>
        <p:txBody>
          <a:bodyPr/>
          <a:lstStyle/>
          <a:p>
            <a:r>
              <a:rPr lang="en-GB" sz="3200" dirty="0"/>
              <a:t>Amber Bakery- Barking</a:t>
            </a:r>
          </a:p>
          <a:p>
            <a:r>
              <a:rPr lang="en-IN" sz="3200" dirty="0"/>
              <a:t>The Hummingbird Bakery</a:t>
            </a:r>
            <a:endParaRPr lang="en-GB" sz="3200" dirty="0"/>
          </a:p>
          <a:p>
            <a:r>
              <a:rPr lang="en-GB" sz="3200" dirty="0"/>
              <a:t>Truffles –Shoreham by Sea</a:t>
            </a:r>
          </a:p>
          <a:p>
            <a:r>
              <a:rPr lang="en-GB" sz="3200" dirty="0"/>
              <a:t>Truffles Bakery-</a:t>
            </a:r>
            <a:r>
              <a:rPr lang="en-GB" sz="3200" dirty="0" err="1"/>
              <a:t>Hailsham</a:t>
            </a:r>
            <a:endParaRPr lang="en-GB" sz="3200" dirty="0"/>
          </a:p>
          <a:p>
            <a:r>
              <a:rPr lang="en-GB" sz="3200" dirty="0"/>
              <a:t>Truffles Bakers &amp; Confectionaries- </a:t>
            </a:r>
            <a:r>
              <a:rPr lang="en-GB" sz="3200" dirty="0" err="1"/>
              <a:t>Henfield</a:t>
            </a:r>
            <a:endParaRPr lang="en-GB" sz="3200" dirty="0"/>
          </a:p>
          <a:p>
            <a:r>
              <a:rPr lang="en-GB" sz="3200" dirty="0"/>
              <a:t>Truffles Bakery Café- Mayfield</a:t>
            </a:r>
          </a:p>
          <a:p>
            <a:r>
              <a:rPr lang="en-GB" sz="3200" dirty="0"/>
              <a:t>Truffles-</a:t>
            </a:r>
            <a:r>
              <a:rPr lang="en-GB" sz="3200" dirty="0" err="1"/>
              <a:t>Steyning</a:t>
            </a:r>
            <a:endParaRPr lang="en-GB" sz="3200" dirty="0"/>
          </a:p>
          <a:p>
            <a:endParaRPr lang="en-GB"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Business Model</a:t>
            </a:r>
            <a:endParaRPr lang="en-US" dirty="0"/>
          </a:p>
        </p:txBody>
      </p:sp>
      <p:sp>
        <p:nvSpPr>
          <p:cNvPr id="3" name="Content Placeholder 2"/>
          <p:cNvSpPr>
            <a:spLocks noGrp="1"/>
          </p:cNvSpPr>
          <p:nvPr>
            <p:ph sz="quarter" idx="1"/>
          </p:nvPr>
        </p:nvSpPr>
        <p:spPr/>
        <p:txBody>
          <a:bodyPr>
            <a:normAutofit lnSpcReduction="10000"/>
          </a:bodyPr>
          <a:lstStyle/>
          <a:p>
            <a:pPr algn="just">
              <a:buNone/>
            </a:pPr>
            <a:r>
              <a:rPr lang="en-IN" sz="2800" dirty="0"/>
              <a:t> We need around £60,000 to £65,000 for starting our business and make our daily operations run. So for that, as we are going to have a partnership firm, we have recognised some of the sources of finance from where funds can be raised and are as follows:</a:t>
            </a:r>
            <a:endParaRPr lang="en-US" sz="2800" dirty="0"/>
          </a:p>
          <a:p>
            <a:pPr lvl="0" algn="just">
              <a:buNone/>
            </a:pPr>
            <a:endParaRPr lang="en-IN" sz="2800" dirty="0"/>
          </a:p>
          <a:p>
            <a:pPr lvl="0" algn="just">
              <a:buNone/>
            </a:pPr>
            <a:endParaRPr lang="en-IN" sz="2800" dirty="0"/>
          </a:p>
          <a:p>
            <a:pPr algn="just"/>
            <a:r>
              <a:rPr lang="en-IN" sz="2800" dirty="0"/>
              <a:t>Partner’s capital: £8,000</a:t>
            </a:r>
            <a:endParaRPr lang="en-US" sz="2800" dirty="0"/>
          </a:p>
          <a:p>
            <a:pPr lvl="0" algn="just"/>
            <a:r>
              <a:rPr lang="en-IN" sz="2800" dirty="0"/>
              <a:t>Family investments: £15,000</a:t>
            </a:r>
            <a:endParaRPr lang="en-US" sz="2800" dirty="0"/>
          </a:p>
          <a:p>
            <a:pPr lvl="0" algn="just"/>
            <a:r>
              <a:rPr lang="en-IN" sz="2800" dirty="0"/>
              <a:t>Mortgage from Bank: £40,000</a:t>
            </a:r>
            <a:endParaRPr lang="en-US" sz="2800" dirty="0"/>
          </a:p>
          <a:p>
            <a:pPr algn="just">
              <a:buNone/>
            </a:pP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85800" y="457200"/>
            <a:ext cx="7772400" cy="5334000"/>
          </a:xfrm>
        </p:spPr>
        <p:txBody>
          <a:bodyPr>
            <a:noAutofit/>
          </a:bodyPr>
          <a:lstStyle/>
          <a:p>
            <a:pPr lvl="0" algn="just">
              <a:buNone/>
            </a:pPr>
            <a:r>
              <a:rPr lang="en-IN" sz="2400" b="1" dirty="0"/>
              <a:t>Implementation of funds: </a:t>
            </a:r>
            <a:r>
              <a:rPr lang="en-IN" sz="2400" dirty="0"/>
              <a:t>The above raised funds needed to utilised properly and it can be used in the following ways:</a:t>
            </a:r>
            <a:endParaRPr lang="en-US" sz="2400" dirty="0"/>
          </a:p>
          <a:p>
            <a:pPr algn="just">
              <a:buNone/>
            </a:pPr>
            <a:endParaRPr lang="en-US" sz="2400" dirty="0"/>
          </a:p>
          <a:p>
            <a:pPr lvl="0" algn="just"/>
            <a:r>
              <a:rPr lang="en-IN" sz="2400" dirty="0"/>
              <a:t>Makeover: £12,000</a:t>
            </a:r>
            <a:endParaRPr lang="en-US" sz="2400" dirty="0"/>
          </a:p>
          <a:p>
            <a:pPr lvl="0" algn="just"/>
            <a:r>
              <a:rPr lang="en-IN" sz="2400" dirty="0"/>
              <a:t>Furniture: £1,500</a:t>
            </a:r>
            <a:endParaRPr lang="en-US" sz="2400" dirty="0"/>
          </a:p>
          <a:p>
            <a:pPr lvl="0" algn="just"/>
            <a:r>
              <a:rPr lang="en-IN" sz="2400" dirty="0"/>
              <a:t>Delivery vehicles: £12,000</a:t>
            </a:r>
            <a:endParaRPr lang="en-US" sz="2400" dirty="0"/>
          </a:p>
          <a:p>
            <a:pPr lvl="0" algn="just"/>
            <a:r>
              <a:rPr lang="en-IN" sz="2400" dirty="0"/>
              <a:t>Machines and equipment: £3500</a:t>
            </a:r>
            <a:endParaRPr lang="en-US" sz="2400" dirty="0"/>
          </a:p>
          <a:p>
            <a:pPr lvl="0" algn="just"/>
            <a:r>
              <a:rPr lang="en-IN" sz="2400" dirty="0"/>
              <a:t>POS system: £3,500</a:t>
            </a:r>
            <a:endParaRPr lang="en-US" sz="2400" dirty="0"/>
          </a:p>
          <a:p>
            <a:pPr lvl="0" algn="just"/>
            <a:r>
              <a:rPr lang="en-IN" sz="2400" dirty="0"/>
              <a:t>Stock: £7,000</a:t>
            </a:r>
            <a:endParaRPr lang="en-US" sz="2400" dirty="0"/>
          </a:p>
          <a:p>
            <a:pPr lvl="0" algn="just"/>
            <a:r>
              <a:rPr lang="en-IN" sz="2400" dirty="0"/>
              <a:t>Cash in hand: £3,500</a:t>
            </a:r>
            <a:endParaRPr lang="en-US" sz="2400" dirty="0"/>
          </a:p>
          <a:p>
            <a:pPr lvl="0" algn="just"/>
            <a:r>
              <a:rPr lang="en-IN" sz="2400" dirty="0"/>
              <a:t>Cash at bank: £20,000 </a:t>
            </a:r>
            <a:endParaRPr lang="en-US" sz="2400" dirty="0"/>
          </a:p>
          <a:p>
            <a:pPr algn="just">
              <a:buNone/>
            </a:pP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Expected Sales Revenue</a:t>
            </a:r>
          </a:p>
        </p:txBody>
      </p:sp>
      <p:graphicFrame>
        <p:nvGraphicFramePr>
          <p:cNvPr id="4" name="Content Placeholder 3"/>
          <p:cNvGraphicFramePr>
            <a:graphicFrameLocks noGrp="1"/>
          </p:cNvGraphicFramePr>
          <p:nvPr>
            <p:ph sz="quarter" idx="1"/>
          </p:nvPr>
        </p:nvGraphicFramePr>
        <p:xfrm>
          <a:off x="228600" y="1447800"/>
          <a:ext cx="8458200" cy="5105401"/>
        </p:xfrm>
        <a:graphic>
          <a:graphicData uri="http://schemas.openxmlformats.org/drawingml/2006/table">
            <a:tbl>
              <a:tblPr firstRow="1" bandRow="1">
                <a:tableStyleId>{5C22544A-7EE6-4342-B048-85BDC9FD1C3A}</a:tableStyleId>
              </a:tblPr>
              <a:tblGrid>
                <a:gridCol w="1691640">
                  <a:extLst>
                    <a:ext uri="{9D8B030D-6E8A-4147-A177-3AD203B41FA5}">
                      <a16:colId xmlns:a16="http://schemas.microsoft.com/office/drawing/2014/main" val="20000"/>
                    </a:ext>
                  </a:extLst>
                </a:gridCol>
                <a:gridCol w="1691640">
                  <a:extLst>
                    <a:ext uri="{9D8B030D-6E8A-4147-A177-3AD203B41FA5}">
                      <a16:colId xmlns:a16="http://schemas.microsoft.com/office/drawing/2014/main" val="20001"/>
                    </a:ext>
                  </a:extLst>
                </a:gridCol>
                <a:gridCol w="1691640">
                  <a:extLst>
                    <a:ext uri="{9D8B030D-6E8A-4147-A177-3AD203B41FA5}">
                      <a16:colId xmlns:a16="http://schemas.microsoft.com/office/drawing/2014/main" val="20002"/>
                    </a:ext>
                  </a:extLst>
                </a:gridCol>
                <a:gridCol w="1691640">
                  <a:extLst>
                    <a:ext uri="{9D8B030D-6E8A-4147-A177-3AD203B41FA5}">
                      <a16:colId xmlns:a16="http://schemas.microsoft.com/office/drawing/2014/main" val="20003"/>
                    </a:ext>
                  </a:extLst>
                </a:gridCol>
                <a:gridCol w="1691640">
                  <a:extLst>
                    <a:ext uri="{9D8B030D-6E8A-4147-A177-3AD203B41FA5}">
                      <a16:colId xmlns:a16="http://schemas.microsoft.com/office/drawing/2014/main" val="20004"/>
                    </a:ext>
                  </a:extLst>
                </a:gridCol>
              </a:tblGrid>
              <a:tr h="729343">
                <a:tc>
                  <a:txBody>
                    <a:bodyPr/>
                    <a:lstStyle/>
                    <a:p>
                      <a:pPr marL="0" marR="0" algn="just">
                        <a:lnSpc>
                          <a:spcPct val="115000"/>
                        </a:lnSpc>
                        <a:spcBef>
                          <a:spcPts val="0"/>
                        </a:spcBef>
                        <a:spcAft>
                          <a:spcPts val="0"/>
                        </a:spcAft>
                      </a:pPr>
                      <a:r>
                        <a:rPr lang="en-IN" sz="1800" dirty="0">
                          <a:latin typeface="Times New Roman"/>
                          <a:ea typeface="Calibri"/>
                          <a:cs typeface="Times New Roman"/>
                        </a:rPr>
                        <a:t>Products</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Price/unit or box</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Sale/month</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Sales revenue/ Month</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800" dirty="0">
                          <a:latin typeface="Times New Roman" pitchFamily="18" charset="0"/>
                          <a:ea typeface="Calibri"/>
                          <a:cs typeface="Times New Roman" pitchFamily="18" charset="0"/>
                        </a:rPr>
                        <a:t>Sales Revenue/</a:t>
                      </a:r>
                      <a:r>
                        <a:rPr lang="en-US" sz="1800" baseline="0" dirty="0">
                          <a:latin typeface="Times New Roman" pitchFamily="18" charset="0"/>
                          <a:ea typeface="Calibri"/>
                          <a:cs typeface="Times New Roman" pitchFamily="18" charset="0"/>
                        </a:rPr>
                        <a:t> Yearly</a:t>
                      </a:r>
                      <a:endParaRPr lang="en-US" sz="18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729343">
                <a:tc>
                  <a:txBody>
                    <a:bodyPr/>
                    <a:lstStyle/>
                    <a:p>
                      <a:pPr marL="0" marR="0" algn="just">
                        <a:lnSpc>
                          <a:spcPct val="115000"/>
                        </a:lnSpc>
                        <a:spcBef>
                          <a:spcPts val="0"/>
                        </a:spcBef>
                        <a:spcAft>
                          <a:spcPts val="0"/>
                        </a:spcAft>
                      </a:pPr>
                      <a:r>
                        <a:rPr lang="en-IN" sz="1800" dirty="0">
                          <a:latin typeface="Times New Roman"/>
                          <a:ea typeface="Calibri"/>
                          <a:cs typeface="Times New Roman"/>
                        </a:rPr>
                        <a:t>Breads</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£7/unit</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100</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£700</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600" dirty="0">
                          <a:latin typeface="Calibri"/>
                          <a:ea typeface="Calibri"/>
                          <a:cs typeface="Times New Roman"/>
                        </a:rPr>
                        <a:t>700*12=</a:t>
                      </a:r>
                    </a:p>
                    <a:p>
                      <a:pPr marL="0" marR="0" algn="just">
                        <a:lnSpc>
                          <a:spcPct val="115000"/>
                        </a:lnSpc>
                        <a:spcBef>
                          <a:spcPts val="0"/>
                        </a:spcBef>
                        <a:spcAft>
                          <a:spcPts val="0"/>
                        </a:spcAft>
                      </a:pPr>
                      <a:r>
                        <a:rPr lang="en-US" sz="1600" dirty="0">
                          <a:latin typeface="Calibri"/>
                          <a:ea typeface="Calibri"/>
                          <a:cs typeface="Times New Roman"/>
                        </a:rPr>
                        <a:t> £8400</a:t>
                      </a:r>
                    </a:p>
                  </a:txBody>
                  <a:tcPr marL="68580" marR="68580" marT="0" marB="0"/>
                </a:tc>
                <a:extLst>
                  <a:ext uri="{0D108BD9-81ED-4DB2-BD59-A6C34878D82A}">
                    <a16:rowId xmlns:a16="http://schemas.microsoft.com/office/drawing/2014/main" val="10001"/>
                  </a:ext>
                </a:extLst>
              </a:tr>
              <a:tr h="729343">
                <a:tc>
                  <a:txBody>
                    <a:bodyPr/>
                    <a:lstStyle/>
                    <a:p>
                      <a:pPr marL="0" marR="0" algn="just">
                        <a:lnSpc>
                          <a:spcPct val="115000"/>
                        </a:lnSpc>
                        <a:spcBef>
                          <a:spcPts val="0"/>
                        </a:spcBef>
                        <a:spcAft>
                          <a:spcPts val="0"/>
                        </a:spcAft>
                      </a:pPr>
                      <a:r>
                        <a:rPr lang="en-IN" sz="1800" dirty="0">
                          <a:latin typeface="Times New Roman"/>
                          <a:ea typeface="Calibri"/>
                          <a:cs typeface="Times New Roman"/>
                        </a:rPr>
                        <a:t>Cakes</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£15/unit</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50</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£750</a:t>
                      </a: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750*50= £37500</a:t>
                      </a:r>
                    </a:p>
                  </a:txBody>
                  <a:tcPr marL="68580" marR="68580" marT="0" marB="0"/>
                </a:tc>
                <a:extLst>
                  <a:ext uri="{0D108BD9-81ED-4DB2-BD59-A6C34878D82A}">
                    <a16:rowId xmlns:a16="http://schemas.microsoft.com/office/drawing/2014/main" val="10002"/>
                  </a:ext>
                </a:extLst>
              </a:tr>
              <a:tr h="729343">
                <a:tc>
                  <a:txBody>
                    <a:bodyPr/>
                    <a:lstStyle/>
                    <a:p>
                      <a:pPr marL="0" marR="0" algn="just">
                        <a:lnSpc>
                          <a:spcPct val="115000"/>
                        </a:lnSpc>
                        <a:spcBef>
                          <a:spcPts val="0"/>
                        </a:spcBef>
                        <a:spcAft>
                          <a:spcPts val="0"/>
                        </a:spcAft>
                      </a:pPr>
                      <a:r>
                        <a:rPr lang="en-IN" sz="1800" b="0" dirty="0">
                          <a:latin typeface="Times New Roman"/>
                          <a:ea typeface="Calibri"/>
                          <a:cs typeface="Times New Roman"/>
                        </a:rPr>
                        <a:t>Cup-cakes</a:t>
                      </a:r>
                      <a:endParaRPr lang="en-US" sz="1600" b="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£10/box</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60</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£600</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600" dirty="0">
                          <a:latin typeface="Calibri"/>
                          <a:ea typeface="Calibri"/>
                          <a:cs typeface="Times New Roman"/>
                        </a:rPr>
                        <a:t>60*600=</a:t>
                      </a:r>
                    </a:p>
                    <a:p>
                      <a:pPr marL="0" marR="0" algn="just">
                        <a:lnSpc>
                          <a:spcPct val="115000"/>
                        </a:lnSpc>
                        <a:spcBef>
                          <a:spcPts val="0"/>
                        </a:spcBef>
                        <a:spcAft>
                          <a:spcPts val="0"/>
                        </a:spcAft>
                      </a:pPr>
                      <a:r>
                        <a:rPr lang="en-US" sz="1600" dirty="0">
                          <a:latin typeface="Calibri"/>
                          <a:ea typeface="Calibri"/>
                          <a:cs typeface="Times New Roman"/>
                        </a:rPr>
                        <a:t> £36000</a:t>
                      </a:r>
                    </a:p>
                  </a:txBody>
                  <a:tcPr marL="68580" marR="68580" marT="0" marB="0"/>
                </a:tc>
                <a:extLst>
                  <a:ext uri="{0D108BD9-81ED-4DB2-BD59-A6C34878D82A}">
                    <a16:rowId xmlns:a16="http://schemas.microsoft.com/office/drawing/2014/main" val="10003"/>
                  </a:ext>
                </a:extLst>
              </a:tr>
              <a:tr h="729343">
                <a:tc>
                  <a:txBody>
                    <a:bodyPr/>
                    <a:lstStyle/>
                    <a:p>
                      <a:pPr marL="0" marR="0" algn="just">
                        <a:lnSpc>
                          <a:spcPct val="115000"/>
                        </a:lnSpc>
                        <a:spcBef>
                          <a:spcPts val="0"/>
                        </a:spcBef>
                        <a:spcAft>
                          <a:spcPts val="0"/>
                        </a:spcAft>
                      </a:pPr>
                      <a:r>
                        <a:rPr lang="en-IN" sz="1800">
                          <a:latin typeface="Times New Roman"/>
                          <a:ea typeface="Calibri"/>
                          <a:cs typeface="Times New Roman"/>
                        </a:rPr>
                        <a:t>Pastries</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£5/unit</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300</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£1500</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600" dirty="0">
                          <a:latin typeface="Calibri"/>
                          <a:ea typeface="Calibri"/>
                          <a:cs typeface="Times New Roman"/>
                        </a:rPr>
                        <a:t>300*1500= £450000</a:t>
                      </a:r>
                    </a:p>
                  </a:txBody>
                  <a:tcPr marL="68580" marR="68580" marT="0" marB="0"/>
                </a:tc>
                <a:extLst>
                  <a:ext uri="{0D108BD9-81ED-4DB2-BD59-A6C34878D82A}">
                    <a16:rowId xmlns:a16="http://schemas.microsoft.com/office/drawing/2014/main" val="10004"/>
                  </a:ext>
                </a:extLst>
              </a:tr>
              <a:tr h="729343">
                <a:tc>
                  <a:txBody>
                    <a:bodyPr/>
                    <a:lstStyle/>
                    <a:p>
                      <a:pPr marL="0" marR="0" algn="just">
                        <a:lnSpc>
                          <a:spcPct val="115000"/>
                        </a:lnSpc>
                        <a:spcBef>
                          <a:spcPts val="0"/>
                        </a:spcBef>
                        <a:spcAft>
                          <a:spcPts val="0"/>
                        </a:spcAft>
                      </a:pPr>
                      <a:r>
                        <a:rPr lang="en-IN" sz="1800">
                          <a:latin typeface="Times New Roman"/>
                          <a:ea typeface="Calibri"/>
                          <a:cs typeface="Times New Roman"/>
                        </a:rPr>
                        <a:t>Cookies</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£10/unit</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75</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£750</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600" dirty="0">
                          <a:latin typeface="Calibri"/>
                          <a:ea typeface="Calibri"/>
                          <a:cs typeface="Times New Roman"/>
                        </a:rPr>
                        <a:t>75*750=</a:t>
                      </a:r>
                    </a:p>
                    <a:p>
                      <a:pPr marL="0" marR="0" algn="just">
                        <a:lnSpc>
                          <a:spcPct val="115000"/>
                        </a:lnSpc>
                        <a:spcBef>
                          <a:spcPts val="0"/>
                        </a:spcBef>
                        <a:spcAft>
                          <a:spcPts val="0"/>
                        </a:spcAft>
                      </a:pPr>
                      <a:r>
                        <a:rPr lang="en-US" sz="1600" dirty="0">
                          <a:latin typeface="Calibri"/>
                          <a:ea typeface="Calibri"/>
                          <a:cs typeface="Times New Roman"/>
                        </a:rPr>
                        <a:t>£56250</a:t>
                      </a:r>
                    </a:p>
                  </a:txBody>
                  <a:tcPr marL="68580" marR="68580" marT="0" marB="0"/>
                </a:tc>
                <a:extLst>
                  <a:ext uri="{0D108BD9-81ED-4DB2-BD59-A6C34878D82A}">
                    <a16:rowId xmlns:a16="http://schemas.microsoft.com/office/drawing/2014/main" val="10005"/>
                  </a:ext>
                </a:extLst>
              </a:tr>
              <a:tr h="729343">
                <a:tc>
                  <a:txBody>
                    <a:bodyPr/>
                    <a:lstStyle/>
                    <a:p>
                      <a:pPr marL="0" marR="0" algn="just">
                        <a:lnSpc>
                          <a:spcPct val="115000"/>
                        </a:lnSpc>
                        <a:spcBef>
                          <a:spcPts val="0"/>
                        </a:spcBef>
                        <a:spcAft>
                          <a:spcPts val="0"/>
                        </a:spcAft>
                      </a:pPr>
                      <a:r>
                        <a:rPr lang="en-IN" sz="1800">
                          <a:latin typeface="Times New Roman"/>
                          <a:ea typeface="Calibri"/>
                          <a:cs typeface="Times New Roman"/>
                        </a:rPr>
                        <a:t>Delicatessen</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£20/unit</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a:latin typeface="Times New Roman"/>
                          <a:ea typeface="Calibri"/>
                          <a:cs typeface="Times New Roman"/>
                        </a:rPr>
                        <a:t>50</a:t>
                      </a:r>
                      <a:endParaRPr lang="en-US" sz="160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IN" sz="1800" dirty="0">
                          <a:latin typeface="Times New Roman"/>
                          <a:ea typeface="Calibri"/>
                          <a:cs typeface="Times New Roman"/>
                        </a:rPr>
                        <a:t>£500</a:t>
                      </a:r>
                      <a:endParaRPr lang="en-US" sz="1600" dirty="0">
                        <a:latin typeface="Calibri"/>
                        <a:ea typeface="Calibri"/>
                        <a:cs typeface="Times New Roman"/>
                      </a:endParaRPr>
                    </a:p>
                  </a:txBody>
                  <a:tcPr marL="68580" marR="68580" marT="0" marB="0"/>
                </a:tc>
                <a:tc>
                  <a:txBody>
                    <a:bodyPr/>
                    <a:lstStyle/>
                    <a:p>
                      <a:pPr marL="0" marR="0" algn="just">
                        <a:lnSpc>
                          <a:spcPct val="115000"/>
                        </a:lnSpc>
                        <a:spcBef>
                          <a:spcPts val="0"/>
                        </a:spcBef>
                        <a:spcAft>
                          <a:spcPts val="0"/>
                        </a:spcAft>
                      </a:pPr>
                      <a:r>
                        <a:rPr lang="en-US" sz="1600" dirty="0">
                          <a:latin typeface="Calibri"/>
                          <a:ea typeface="Calibri"/>
                          <a:cs typeface="Times New Roman"/>
                        </a:rPr>
                        <a:t>50*500=</a:t>
                      </a:r>
                    </a:p>
                    <a:p>
                      <a:pPr marL="0" marR="0" algn="just">
                        <a:lnSpc>
                          <a:spcPct val="115000"/>
                        </a:lnSpc>
                        <a:spcBef>
                          <a:spcPts val="0"/>
                        </a:spcBef>
                        <a:spcAft>
                          <a:spcPts val="0"/>
                        </a:spcAft>
                      </a:pPr>
                      <a:r>
                        <a:rPr lang="en-US" sz="1600" dirty="0">
                          <a:latin typeface="Calibri"/>
                          <a:ea typeface="Calibri"/>
                          <a:cs typeface="Times New Roman"/>
                        </a:rPr>
                        <a:t>£25000</a:t>
                      </a: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Estimated Margins</a:t>
            </a:r>
          </a:p>
        </p:txBody>
      </p:sp>
      <p:sp>
        <p:nvSpPr>
          <p:cNvPr id="3" name="Content Placeholder 2"/>
          <p:cNvSpPr>
            <a:spLocks noGrp="1"/>
          </p:cNvSpPr>
          <p:nvPr>
            <p:ph sz="quarter" idx="1"/>
          </p:nvPr>
        </p:nvSpPr>
        <p:spPr/>
        <p:txBody>
          <a:bodyPr/>
          <a:lstStyle/>
          <a:p>
            <a:pPr lvl="0">
              <a:buNone/>
            </a:pPr>
            <a:r>
              <a:rPr lang="en-IN" dirty="0"/>
              <a:t>we needed some set margin for our product to the cost.</a:t>
            </a:r>
            <a:endParaRPr lang="en-US" dirty="0"/>
          </a:p>
          <a:p>
            <a:pPr>
              <a:buNone/>
            </a:pPr>
            <a:endParaRPr lang="en-US" dirty="0"/>
          </a:p>
          <a:p>
            <a:r>
              <a:rPr lang="en-IN" dirty="0"/>
              <a:t>The proposed margin can be so:</a:t>
            </a:r>
            <a:endParaRPr lang="en-US" dirty="0"/>
          </a:p>
          <a:p>
            <a:pPr lvl="0"/>
            <a:r>
              <a:rPr lang="en-IN" dirty="0"/>
              <a:t>Cakes: 20% of cost (Most sold product)</a:t>
            </a:r>
            <a:endParaRPr lang="en-US" dirty="0"/>
          </a:p>
          <a:p>
            <a:pPr lvl="0"/>
            <a:r>
              <a:rPr lang="en-IN" dirty="0"/>
              <a:t>Cookies: 30% of cost</a:t>
            </a:r>
            <a:endParaRPr lang="en-US" dirty="0"/>
          </a:p>
          <a:p>
            <a:pPr lvl="0"/>
            <a:r>
              <a:rPr lang="en-IN" dirty="0"/>
              <a:t>Pies: 25% of cost</a:t>
            </a:r>
            <a:endParaRPr lang="en-US" dirty="0"/>
          </a:p>
          <a:p>
            <a:pPr lvl="0"/>
            <a:r>
              <a:rPr lang="en-IN" dirty="0"/>
              <a:t>Pastries: 25% of cost</a:t>
            </a:r>
            <a:endParaRPr lang="en-US" dirty="0"/>
          </a:p>
          <a:p>
            <a:pPr lvl="0"/>
            <a:r>
              <a:rPr lang="en-IN" dirty="0"/>
              <a:t>Beverages: 25% (Mostly preferred by groups)</a:t>
            </a:r>
            <a:endParaRPr lang="en-US" dirty="0"/>
          </a:p>
          <a:p>
            <a:pPr>
              <a:buNone/>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Conclusion</a:t>
            </a:r>
            <a:endParaRPr lang="en-US" dirty="0"/>
          </a:p>
        </p:txBody>
      </p:sp>
      <p:sp>
        <p:nvSpPr>
          <p:cNvPr id="3" name="Content Placeholder 2"/>
          <p:cNvSpPr>
            <a:spLocks noGrp="1"/>
          </p:cNvSpPr>
          <p:nvPr>
            <p:ph sz="quarter" idx="1"/>
          </p:nvPr>
        </p:nvSpPr>
        <p:spPr>
          <a:xfrm>
            <a:off x="533400" y="1447800"/>
            <a:ext cx="8153400" cy="5029200"/>
          </a:xfrm>
        </p:spPr>
        <p:txBody>
          <a:bodyPr>
            <a:normAutofit/>
          </a:bodyPr>
          <a:lstStyle/>
          <a:p>
            <a:pPr algn="just"/>
            <a:r>
              <a:rPr lang="en-IN" dirty="0"/>
              <a:t>Basically, we are providing the basic business and products and the cost structures of the business have been discussed above and can be maintained with the help of properly raised funds. </a:t>
            </a:r>
          </a:p>
          <a:p>
            <a:pPr algn="just"/>
            <a:r>
              <a:rPr lang="en-IN" dirty="0"/>
              <a:t>The competitive strategies to take over the competition.</a:t>
            </a:r>
          </a:p>
          <a:p>
            <a:pPr algn="just"/>
            <a:r>
              <a:rPr lang="en-IN" dirty="0"/>
              <a:t>Provide the Authentic taste to customers.</a:t>
            </a:r>
          </a:p>
          <a:p>
            <a:pPr algn="just"/>
            <a:r>
              <a:rPr lang="en-IN" dirty="0"/>
              <a:t>Focus on both retail and wholesale customers.</a:t>
            </a:r>
          </a:p>
          <a:p>
            <a:pPr algn="just"/>
            <a:r>
              <a:rPr lang="en-IN" dirty="0"/>
              <a:t>The sales revenue discussed above provides the estimated stats of initial months. It can increase in the later period and we can have more sales and revenues. </a:t>
            </a:r>
            <a:endParaRPr lang="en-US" dirty="0"/>
          </a:p>
          <a:p>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lstStyle/>
          <a:p>
            <a:r>
              <a:rPr lang="en-IN" dirty="0" err="1"/>
              <a:t>Anas</a:t>
            </a:r>
            <a:r>
              <a:rPr lang="en-IN" dirty="0"/>
              <a:t>, m. and Abbas, m. (2019). Flexible Human Resource Management And Firm Innovativeness: </a:t>
            </a:r>
            <a:r>
              <a:rPr lang="en-US" dirty="0"/>
              <a:t>Th</a:t>
            </a:r>
            <a:r>
              <a:rPr lang="en-IN" dirty="0"/>
              <a:t>e Mediating Role Of Innovative Work </a:t>
            </a:r>
            <a:r>
              <a:rPr lang="en-IN" dirty="0" err="1"/>
              <a:t>Behavior</a:t>
            </a:r>
            <a:r>
              <a:rPr lang="en-IN" dirty="0"/>
              <a:t>. </a:t>
            </a:r>
            <a:r>
              <a:rPr lang="en-IN" i="1" dirty="0"/>
              <a:t>Journal of HUMAN RESOURCE MANAGEMENT</a:t>
            </a:r>
            <a:r>
              <a:rPr lang="en-IN" dirty="0"/>
              <a:t>.</a:t>
            </a:r>
            <a:endParaRPr lang="en-GB" dirty="0"/>
          </a:p>
          <a:p>
            <a:r>
              <a:rPr lang="en-IN" dirty="0"/>
              <a:t>Emeraldinsight.com. (2010). </a:t>
            </a:r>
            <a:r>
              <a:rPr lang="en-IN" i="1" dirty="0"/>
              <a:t>Journal of Business Strategy | Vol 31, No 4</a:t>
            </a:r>
            <a:r>
              <a:rPr lang="en-IN" dirty="0"/>
              <a:t>. [online] Available at: https://www.emeraldinsight.com/toc/jbs/31/4 [Accessed 10 Apr. 2019].</a:t>
            </a:r>
            <a:endParaRPr lang="en-GB" dirty="0"/>
          </a:p>
          <a:p>
            <a:r>
              <a:rPr lang="en-IN" dirty="0"/>
              <a:t>Lynn, M. (2011). Segmenting and Targeting Your Market: Strategies and Limitations. </a:t>
            </a:r>
            <a:r>
              <a:rPr lang="en-IN" i="1" dirty="0"/>
              <a:t>The Scholarly Commons</a:t>
            </a:r>
            <a:r>
              <a:rPr lang="en-IN" dirty="0"/>
              <a:t>. </a:t>
            </a:r>
            <a:endParaRPr lang="en-GB" dirty="0"/>
          </a:p>
          <a:p>
            <a:endParaRPr lang="en-GB" dirty="0"/>
          </a:p>
        </p:txBody>
      </p:sp>
    </p:spTree>
    <p:extLst>
      <p:ext uri="{BB962C8B-B14F-4D97-AF65-F5344CB8AC3E}">
        <p14:creationId xmlns:p14="http://schemas.microsoft.com/office/powerpoint/2010/main" val="3552923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3382962"/>
          </a:xfrm>
        </p:spPr>
        <p:txBody>
          <a:bodyPr>
            <a:normAutofit/>
          </a:bodyPr>
          <a:lstStyle/>
          <a:p>
            <a:r>
              <a:rPr lang="en-GB" dirty="0"/>
              <a:t>		</a:t>
            </a:r>
            <a:r>
              <a:rPr lang="en-GB" sz="5400" dirty="0">
                <a:solidFill>
                  <a:srgbClr val="0070C0"/>
                </a:solidFill>
                <a:latin typeface="Algerian" panose="04020705040A02060702" pitchFamily="82" charset="0"/>
              </a:rPr>
              <a:t>THANK YOU</a:t>
            </a:r>
          </a:p>
        </p:txBody>
      </p:sp>
    </p:spTree>
    <p:extLst>
      <p:ext uri="{BB962C8B-B14F-4D97-AF65-F5344CB8AC3E}">
        <p14:creationId xmlns:p14="http://schemas.microsoft.com/office/powerpoint/2010/main" val="36445376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255</TotalTime>
  <Words>781</Words>
  <Application>Microsoft Office PowerPoint</Application>
  <PresentationFormat>On-screen Show (4:3)</PresentationFormat>
  <Paragraphs>119</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Algerian</vt:lpstr>
      <vt:lpstr>Calibri</vt:lpstr>
      <vt:lpstr>Franklin Gothic Book</vt:lpstr>
      <vt:lpstr>Perpetua</vt:lpstr>
      <vt:lpstr>Times New Roman</vt:lpstr>
      <vt:lpstr>Wingdings 2</vt:lpstr>
      <vt:lpstr>Equity</vt:lpstr>
      <vt:lpstr>Entrepreneurship Presentation</vt:lpstr>
      <vt:lpstr>Truffle Bakery Shop</vt:lpstr>
      <vt:lpstr>PowerPoint Presentation</vt:lpstr>
      <vt:lpstr>Truffle Bakery Shop</vt:lpstr>
      <vt:lpstr>Mission </vt:lpstr>
      <vt:lpstr>Vision</vt:lpstr>
      <vt:lpstr>Our Menu</vt:lpstr>
      <vt:lpstr>Our Competitors</vt:lpstr>
      <vt:lpstr>Business Model</vt:lpstr>
      <vt:lpstr>PowerPoint Presentation</vt:lpstr>
      <vt:lpstr>Expected Sales Revenue</vt:lpstr>
      <vt:lpstr>Estimated Margins</vt:lpstr>
      <vt:lpstr>Conclusion</vt:lpstr>
      <vt:lpstr>References</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Truffle Bakery Shop</dc:title>
  <dc:creator>Deepka</dc:creator>
  <cp:lastModifiedBy>Student</cp:lastModifiedBy>
  <cp:revision>33</cp:revision>
  <dcterms:created xsi:type="dcterms:W3CDTF">2019-04-16T15:13:01Z</dcterms:created>
  <dcterms:modified xsi:type="dcterms:W3CDTF">2019-04-24T16:38:41Z</dcterms:modified>
</cp:coreProperties>
</file>