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8" r:id="rId2"/>
    <p:sldId id="261" r:id="rId3"/>
    <p:sldId id="271" r:id="rId4"/>
    <p:sldId id="272" r:id="rId5"/>
    <p:sldId id="265" r:id="rId6"/>
    <p:sldId id="259" r:id="rId7"/>
    <p:sldId id="262" r:id="rId8"/>
    <p:sldId id="264" r:id="rId9"/>
    <p:sldId id="273" r:id="rId10"/>
    <p:sldId id="275" r:id="rId11"/>
    <p:sldId id="266" r:id="rId12"/>
    <p:sldId id="267" r:id="rId13"/>
    <p:sldId id="268" r:id="rId14"/>
    <p:sldId id="270"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5" d="100"/>
          <a:sy n="95" d="100"/>
        </p:scale>
        <p:origin x="104"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39C39109-582C-475A-9D08-C4418ECDDD35}"/>
    <pc:docChg chg="modSld">
      <pc:chgData name="Ceri Phelps" userId="44e5b747-28bd-454d-8b1f-8b8d7db49187" providerId="ADAL" clId="{39C39109-582C-475A-9D08-C4418ECDDD35}" dt="2024-10-22T14:30:42.041" v="9" actId="20577"/>
      <pc:docMkLst>
        <pc:docMk/>
      </pc:docMkLst>
      <pc:sldChg chg="modSp mod">
        <pc:chgData name="Ceri Phelps" userId="44e5b747-28bd-454d-8b1f-8b8d7db49187" providerId="ADAL" clId="{39C39109-582C-475A-9D08-C4418ECDDD35}" dt="2024-10-22T14:30:42.041" v="9" actId="20577"/>
        <pc:sldMkLst>
          <pc:docMk/>
          <pc:sldMk cId="3692692742" sldId="258"/>
        </pc:sldMkLst>
        <pc:spChg chg="mod">
          <ac:chgData name="Ceri Phelps" userId="44e5b747-28bd-454d-8b1f-8b8d7db49187" providerId="ADAL" clId="{39C39109-582C-475A-9D08-C4418ECDDD35}" dt="2024-10-22T14:30:42.041" v="9" actId="20577"/>
          <ac:spMkLst>
            <pc:docMk/>
            <pc:sldMk cId="3692692742" sldId="258"/>
            <ac:spMk id="3" creationId="{67E20A87-FE5F-C49F-8488-F8825CB8FE4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5D77B-AA8E-4253-8015-4078BD35EE55}"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37F90771-DECA-4431-93E2-B9C459C6A6F5}">
      <dgm:prSet/>
      <dgm:spPr/>
      <dgm:t>
        <a:bodyPr/>
        <a:lstStyle/>
        <a:p>
          <a:pPr>
            <a:defRPr b="1"/>
          </a:pPr>
          <a:r>
            <a:rPr lang="en-GB" b="0" i="0"/>
            <a:t>thinking about reasons in terms of values</a:t>
          </a:r>
          <a:endParaRPr lang="en-US"/>
        </a:p>
      </dgm:t>
    </dgm:pt>
    <dgm:pt modelId="{2A862B75-16F5-4E04-AA41-BF184B40E944}" type="parTrans" cxnId="{57E59CE0-FCBB-49AB-9903-0BA09E8A4E1C}">
      <dgm:prSet/>
      <dgm:spPr/>
      <dgm:t>
        <a:bodyPr/>
        <a:lstStyle/>
        <a:p>
          <a:endParaRPr lang="en-US"/>
        </a:p>
      </dgm:t>
    </dgm:pt>
    <dgm:pt modelId="{C4022747-EFE0-47AB-AADE-7DF56E1917C8}" type="sibTrans" cxnId="{57E59CE0-FCBB-49AB-9903-0BA09E8A4E1C}">
      <dgm:prSet/>
      <dgm:spPr/>
      <dgm:t>
        <a:bodyPr/>
        <a:lstStyle/>
        <a:p>
          <a:endParaRPr lang="en-US"/>
        </a:p>
      </dgm:t>
    </dgm:pt>
    <dgm:pt modelId="{DF1C039C-38D2-402E-84AD-33CADD8A5334}">
      <dgm:prSet/>
      <dgm:spPr/>
      <dgm:t>
        <a:bodyPr/>
        <a:lstStyle/>
        <a:p>
          <a:pPr>
            <a:defRPr b="1"/>
          </a:pPr>
          <a:r>
            <a:rPr lang="en-GB"/>
            <a:t>BPS Code of Conduct: </a:t>
          </a:r>
          <a:endParaRPr lang="en-US"/>
        </a:p>
      </dgm:t>
    </dgm:pt>
    <dgm:pt modelId="{D2F830D9-0517-4CF3-A94D-4B6EA7A9F43F}" type="parTrans" cxnId="{D2801F92-BEAD-4184-B076-74BC4B53028C}">
      <dgm:prSet/>
      <dgm:spPr/>
      <dgm:t>
        <a:bodyPr/>
        <a:lstStyle/>
        <a:p>
          <a:endParaRPr lang="en-US"/>
        </a:p>
      </dgm:t>
    </dgm:pt>
    <dgm:pt modelId="{D349EC36-F406-41B1-9328-CE5CC5A0EF80}" type="sibTrans" cxnId="{D2801F92-BEAD-4184-B076-74BC4B53028C}">
      <dgm:prSet/>
      <dgm:spPr/>
      <dgm:t>
        <a:bodyPr/>
        <a:lstStyle/>
        <a:p>
          <a:endParaRPr lang="en-US"/>
        </a:p>
      </dgm:t>
    </dgm:pt>
    <dgm:pt modelId="{7AEFE96C-C936-4AA9-BCEA-9E92B1581E6D}">
      <dgm:prSet/>
      <dgm:spPr/>
      <dgm:t>
        <a:bodyPr/>
        <a:lstStyle/>
        <a:p>
          <a:r>
            <a:rPr lang="en-GB"/>
            <a:t>R</a:t>
          </a:r>
          <a:r>
            <a:rPr lang="en-GB" b="0" i="0"/>
            <a:t>espect, </a:t>
          </a:r>
          <a:endParaRPr lang="en-US"/>
        </a:p>
      </dgm:t>
    </dgm:pt>
    <dgm:pt modelId="{7E7A53A2-A69C-4B22-8944-156FC5AA6105}" type="parTrans" cxnId="{44806358-7A3B-4119-8900-712279CE0CB3}">
      <dgm:prSet/>
      <dgm:spPr/>
      <dgm:t>
        <a:bodyPr/>
        <a:lstStyle/>
        <a:p>
          <a:endParaRPr lang="en-US"/>
        </a:p>
      </dgm:t>
    </dgm:pt>
    <dgm:pt modelId="{624C591E-7CB4-464D-8337-8A6ED304FE0E}" type="sibTrans" cxnId="{44806358-7A3B-4119-8900-712279CE0CB3}">
      <dgm:prSet/>
      <dgm:spPr/>
      <dgm:t>
        <a:bodyPr/>
        <a:lstStyle/>
        <a:p>
          <a:endParaRPr lang="en-US"/>
        </a:p>
      </dgm:t>
    </dgm:pt>
    <dgm:pt modelId="{269D28E7-F69C-462D-8E2D-28F0D046EC55}">
      <dgm:prSet/>
      <dgm:spPr/>
      <dgm:t>
        <a:bodyPr/>
        <a:lstStyle/>
        <a:p>
          <a:r>
            <a:rPr lang="en-GB"/>
            <a:t>C</a:t>
          </a:r>
          <a:r>
            <a:rPr lang="en-GB" b="0" i="0"/>
            <a:t>ompetence, </a:t>
          </a:r>
          <a:endParaRPr lang="en-US"/>
        </a:p>
      </dgm:t>
    </dgm:pt>
    <dgm:pt modelId="{AB27BC71-6B52-42EB-BADA-C0CAF777B97C}" type="parTrans" cxnId="{D6F98A0E-D91E-4049-B0C3-6A57DCBE3DCF}">
      <dgm:prSet/>
      <dgm:spPr/>
      <dgm:t>
        <a:bodyPr/>
        <a:lstStyle/>
        <a:p>
          <a:endParaRPr lang="en-US"/>
        </a:p>
      </dgm:t>
    </dgm:pt>
    <dgm:pt modelId="{76C86FC5-349B-4652-A36E-687287C738A4}" type="sibTrans" cxnId="{D6F98A0E-D91E-4049-B0C3-6A57DCBE3DCF}">
      <dgm:prSet/>
      <dgm:spPr/>
      <dgm:t>
        <a:bodyPr/>
        <a:lstStyle/>
        <a:p>
          <a:endParaRPr lang="en-US"/>
        </a:p>
      </dgm:t>
    </dgm:pt>
    <dgm:pt modelId="{4C7D48B6-5675-475D-9D4E-A31F8C9D336A}">
      <dgm:prSet/>
      <dgm:spPr/>
      <dgm:t>
        <a:bodyPr/>
        <a:lstStyle/>
        <a:p>
          <a:r>
            <a:rPr lang="en-GB" b="0" i="0"/>
            <a:t>Responsibility</a:t>
          </a:r>
          <a:endParaRPr lang="en-US"/>
        </a:p>
      </dgm:t>
    </dgm:pt>
    <dgm:pt modelId="{101891EC-2EA7-4EF8-874B-3D5DBF5895F9}" type="parTrans" cxnId="{F0EB72E6-FE44-49A5-90D1-8CF487C68E32}">
      <dgm:prSet/>
      <dgm:spPr/>
      <dgm:t>
        <a:bodyPr/>
        <a:lstStyle/>
        <a:p>
          <a:endParaRPr lang="en-US"/>
        </a:p>
      </dgm:t>
    </dgm:pt>
    <dgm:pt modelId="{0300A61D-C1AC-44DC-8D9A-4DD5743469E9}" type="sibTrans" cxnId="{F0EB72E6-FE44-49A5-90D1-8CF487C68E32}">
      <dgm:prSet/>
      <dgm:spPr/>
      <dgm:t>
        <a:bodyPr/>
        <a:lstStyle/>
        <a:p>
          <a:endParaRPr lang="en-US"/>
        </a:p>
      </dgm:t>
    </dgm:pt>
    <dgm:pt modelId="{D53DD3B0-B721-4A5C-A684-2200943B66AD}">
      <dgm:prSet/>
      <dgm:spPr/>
      <dgm:t>
        <a:bodyPr/>
        <a:lstStyle/>
        <a:p>
          <a:r>
            <a:rPr lang="en-GB"/>
            <a:t>I</a:t>
          </a:r>
          <a:r>
            <a:rPr lang="en-GB" b="0" i="0"/>
            <a:t>ntegrity</a:t>
          </a:r>
          <a:endParaRPr lang="en-US"/>
        </a:p>
      </dgm:t>
    </dgm:pt>
    <dgm:pt modelId="{CFEE2D57-6351-4257-98B3-F83177161096}" type="parTrans" cxnId="{3481CDE4-CCEC-4CB2-AFED-259FD341B8FE}">
      <dgm:prSet/>
      <dgm:spPr/>
      <dgm:t>
        <a:bodyPr/>
        <a:lstStyle/>
        <a:p>
          <a:endParaRPr lang="en-US"/>
        </a:p>
      </dgm:t>
    </dgm:pt>
    <dgm:pt modelId="{9E6877CA-B090-4EF5-9420-D811FBC10CC7}" type="sibTrans" cxnId="{3481CDE4-CCEC-4CB2-AFED-259FD341B8FE}">
      <dgm:prSet/>
      <dgm:spPr/>
      <dgm:t>
        <a:bodyPr/>
        <a:lstStyle/>
        <a:p>
          <a:endParaRPr lang="en-US"/>
        </a:p>
      </dgm:t>
    </dgm:pt>
    <dgm:pt modelId="{8BFB5E72-52CD-420B-8E37-9C8ACC1BCF49}" type="pres">
      <dgm:prSet presAssocID="{1FE5D77B-AA8E-4253-8015-4078BD35EE55}" presName="root" presStyleCnt="0">
        <dgm:presLayoutVars>
          <dgm:dir/>
          <dgm:resizeHandles val="exact"/>
        </dgm:presLayoutVars>
      </dgm:prSet>
      <dgm:spPr/>
    </dgm:pt>
    <dgm:pt modelId="{3ACA95D7-D12D-4AC1-A9DC-78C952A08E60}" type="pres">
      <dgm:prSet presAssocID="{37F90771-DECA-4431-93E2-B9C459C6A6F5}" presName="compNode" presStyleCnt="0"/>
      <dgm:spPr/>
    </dgm:pt>
    <dgm:pt modelId="{054AF675-29B2-43A1-9EE4-892B8440CDD2}" type="pres">
      <dgm:prSet presAssocID="{37F90771-DECA-4431-93E2-B9C459C6A6F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A108245-5472-4CBA-B044-E63C5476AAB8}" type="pres">
      <dgm:prSet presAssocID="{37F90771-DECA-4431-93E2-B9C459C6A6F5}" presName="iconSpace" presStyleCnt="0"/>
      <dgm:spPr/>
    </dgm:pt>
    <dgm:pt modelId="{FABF4887-D1D2-4D5B-9799-748C8BCFF0A3}" type="pres">
      <dgm:prSet presAssocID="{37F90771-DECA-4431-93E2-B9C459C6A6F5}" presName="parTx" presStyleLbl="revTx" presStyleIdx="0" presStyleCnt="4">
        <dgm:presLayoutVars>
          <dgm:chMax val="0"/>
          <dgm:chPref val="0"/>
        </dgm:presLayoutVars>
      </dgm:prSet>
      <dgm:spPr/>
    </dgm:pt>
    <dgm:pt modelId="{5C982013-305B-4155-8203-4BE3E6AA15C9}" type="pres">
      <dgm:prSet presAssocID="{37F90771-DECA-4431-93E2-B9C459C6A6F5}" presName="txSpace" presStyleCnt="0"/>
      <dgm:spPr/>
    </dgm:pt>
    <dgm:pt modelId="{C036FDA4-6AB6-4EAB-AD59-A92CFE84FDFF}" type="pres">
      <dgm:prSet presAssocID="{37F90771-DECA-4431-93E2-B9C459C6A6F5}" presName="desTx" presStyleLbl="revTx" presStyleIdx="1" presStyleCnt="4">
        <dgm:presLayoutVars/>
      </dgm:prSet>
      <dgm:spPr/>
    </dgm:pt>
    <dgm:pt modelId="{AEDE70FB-BA38-46C3-B3A1-DD6FC34E4DDD}" type="pres">
      <dgm:prSet presAssocID="{C4022747-EFE0-47AB-AADE-7DF56E1917C8}" presName="sibTrans" presStyleCnt="0"/>
      <dgm:spPr/>
    </dgm:pt>
    <dgm:pt modelId="{E1AE5E74-DE7C-4E57-BDAE-8CF9209C82ED}" type="pres">
      <dgm:prSet presAssocID="{DF1C039C-38D2-402E-84AD-33CADD8A5334}" presName="compNode" presStyleCnt="0"/>
      <dgm:spPr/>
    </dgm:pt>
    <dgm:pt modelId="{A4CE5CCA-67DF-4978-98F4-42F7A9E84976}" type="pres">
      <dgm:prSet presAssocID="{DF1C039C-38D2-402E-84AD-33CADD8A533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C2BC7510-B650-48DE-AF91-EFA4E074864C}" type="pres">
      <dgm:prSet presAssocID="{DF1C039C-38D2-402E-84AD-33CADD8A5334}" presName="iconSpace" presStyleCnt="0"/>
      <dgm:spPr/>
    </dgm:pt>
    <dgm:pt modelId="{C7EAF96F-AE20-4473-BA05-8DEF8A88D7C3}" type="pres">
      <dgm:prSet presAssocID="{DF1C039C-38D2-402E-84AD-33CADD8A5334}" presName="parTx" presStyleLbl="revTx" presStyleIdx="2" presStyleCnt="4">
        <dgm:presLayoutVars>
          <dgm:chMax val="0"/>
          <dgm:chPref val="0"/>
        </dgm:presLayoutVars>
      </dgm:prSet>
      <dgm:spPr/>
    </dgm:pt>
    <dgm:pt modelId="{166C6999-1845-4EB4-B90B-374B8B6A1E63}" type="pres">
      <dgm:prSet presAssocID="{DF1C039C-38D2-402E-84AD-33CADD8A5334}" presName="txSpace" presStyleCnt="0"/>
      <dgm:spPr/>
    </dgm:pt>
    <dgm:pt modelId="{4CC8680B-FDF8-4732-9F87-A3025DE7CE1B}" type="pres">
      <dgm:prSet presAssocID="{DF1C039C-38D2-402E-84AD-33CADD8A5334}" presName="desTx" presStyleLbl="revTx" presStyleIdx="3" presStyleCnt="4">
        <dgm:presLayoutVars/>
      </dgm:prSet>
      <dgm:spPr/>
    </dgm:pt>
  </dgm:ptLst>
  <dgm:cxnLst>
    <dgm:cxn modelId="{D6F98A0E-D91E-4049-B0C3-6A57DCBE3DCF}" srcId="{DF1C039C-38D2-402E-84AD-33CADD8A5334}" destId="{269D28E7-F69C-462D-8E2D-28F0D046EC55}" srcOrd="1" destOrd="0" parTransId="{AB27BC71-6B52-42EB-BADA-C0CAF777B97C}" sibTransId="{76C86FC5-349B-4652-A36E-687287C738A4}"/>
    <dgm:cxn modelId="{B8FBA228-2825-464D-AD05-A144E70244CE}" type="presOf" srcId="{37F90771-DECA-4431-93E2-B9C459C6A6F5}" destId="{FABF4887-D1D2-4D5B-9799-748C8BCFF0A3}" srcOrd="0" destOrd="0" presId="urn:microsoft.com/office/officeart/2018/2/layout/IconLabelDescriptionList"/>
    <dgm:cxn modelId="{E32E6842-591F-410D-811F-C2276DFDA93A}" type="presOf" srcId="{4C7D48B6-5675-475D-9D4E-A31F8C9D336A}" destId="{4CC8680B-FDF8-4732-9F87-A3025DE7CE1B}" srcOrd="0" destOrd="2" presId="urn:microsoft.com/office/officeart/2018/2/layout/IconLabelDescriptionList"/>
    <dgm:cxn modelId="{54213B4C-2F97-4A90-8A16-3B5B82D676A7}" type="presOf" srcId="{1FE5D77B-AA8E-4253-8015-4078BD35EE55}" destId="{8BFB5E72-52CD-420B-8E37-9C8ACC1BCF49}" srcOrd="0" destOrd="0" presId="urn:microsoft.com/office/officeart/2018/2/layout/IconLabelDescriptionList"/>
    <dgm:cxn modelId="{44806358-7A3B-4119-8900-712279CE0CB3}" srcId="{DF1C039C-38D2-402E-84AD-33CADD8A5334}" destId="{7AEFE96C-C936-4AA9-BCEA-9E92B1581E6D}" srcOrd="0" destOrd="0" parTransId="{7E7A53A2-A69C-4B22-8944-156FC5AA6105}" sibTransId="{624C591E-7CB4-464D-8337-8A6ED304FE0E}"/>
    <dgm:cxn modelId="{81AA7982-C467-46D7-A89E-955733C640D6}" type="presOf" srcId="{269D28E7-F69C-462D-8E2D-28F0D046EC55}" destId="{4CC8680B-FDF8-4732-9F87-A3025DE7CE1B}" srcOrd="0" destOrd="1" presId="urn:microsoft.com/office/officeart/2018/2/layout/IconLabelDescriptionList"/>
    <dgm:cxn modelId="{D2801F92-BEAD-4184-B076-74BC4B53028C}" srcId="{1FE5D77B-AA8E-4253-8015-4078BD35EE55}" destId="{DF1C039C-38D2-402E-84AD-33CADD8A5334}" srcOrd="1" destOrd="0" parTransId="{D2F830D9-0517-4CF3-A94D-4B6EA7A9F43F}" sibTransId="{D349EC36-F406-41B1-9328-CE5CC5A0EF80}"/>
    <dgm:cxn modelId="{F9FF4EAA-8F66-46E8-BDBD-793BE42F45A1}" type="presOf" srcId="{D53DD3B0-B721-4A5C-A684-2200943B66AD}" destId="{4CC8680B-FDF8-4732-9F87-A3025DE7CE1B}" srcOrd="0" destOrd="3" presId="urn:microsoft.com/office/officeart/2018/2/layout/IconLabelDescriptionList"/>
    <dgm:cxn modelId="{1029E7AD-1852-4D89-9CDD-9A57DD6ABFC4}" type="presOf" srcId="{7AEFE96C-C936-4AA9-BCEA-9E92B1581E6D}" destId="{4CC8680B-FDF8-4732-9F87-A3025DE7CE1B}" srcOrd="0" destOrd="0" presId="urn:microsoft.com/office/officeart/2018/2/layout/IconLabelDescriptionList"/>
    <dgm:cxn modelId="{15D84BC0-F18B-49D6-A49A-1E248CED95A7}" type="presOf" srcId="{DF1C039C-38D2-402E-84AD-33CADD8A5334}" destId="{C7EAF96F-AE20-4473-BA05-8DEF8A88D7C3}" srcOrd="0" destOrd="0" presId="urn:microsoft.com/office/officeart/2018/2/layout/IconLabelDescriptionList"/>
    <dgm:cxn modelId="{57E59CE0-FCBB-49AB-9903-0BA09E8A4E1C}" srcId="{1FE5D77B-AA8E-4253-8015-4078BD35EE55}" destId="{37F90771-DECA-4431-93E2-B9C459C6A6F5}" srcOrd="0" destOrd="0" parTransId="{2A862B75-16F5-4E04-AA41-BF184B40E944}" sibTransId="{C4022747-EFE0-47AB-AADE-7DF56E1917C8}"/>
    <dgm:cxn modelId="{3481CDE4-CCEC-4CB2-AFED-259FD341B8FE}" srcId="{DF1C039C-38D2-402E-84AD-33CADD8A5334}" destId="{D53DD3B0-B721-4A5C-A684-2200943B66AD}" srcOrd="3" destOrd="0" parTransId="{CFEE2D57-6351-4257-98B3-F83177161096}" sibTransId="{9E6877CA-B090-4EF5-9420-D811FBC10CC7}"/>
    <dgm:cxn modelId="{F0EB72E6-FE44-49A5-90D1-8CF487C68E32}" srcId="{DF1C039C-38D2-402E-84AD-33CADD8A5334}" destId="{4C7D48B6-5675-475D-9D4E-A31F8C9D336A}" srcOrd="2" destOrd="0" parTransId="{101891EC-2EA7-4EF8-874B-3D5DBF5895F9}" sibTransId="{0300A61D-C1AC-44DC-8D9A-4DD5743469E9}"/>
    <dgm:cxn modelId="{231CF186-F3F3-4DD1-A1E1-EA265C249C26}" type="presParOf" srcId="{8BFB5E72-52CD-420B-8E37-9C8ACC1BCF49}" destId="{3ACA95D7-D12D-4AC1-A9DC-78C952A08E60}" srcOrd="0" destOrd="0" presId="urn:microsoft.com/office/officeart/2018/2/layout/IconLabelDescriptionList"/>
    <dgm:cxn modelId="{0255D6C6-A786-4A06-AF9F-3E4AC5A9935B}" type="presParOf" srcId="{3ACA95D7-D12D-4AC1-A9DC-78C952A08E60}" destId="{054AF675-29B2-43A1-9EE4-892B8440CDD2}" srcOrd="0" destOrd="0" presId="urn:microsoft.com/office/officeart/2018/2/layout/IconLabelDescriptionList"/>
    <dgm:cxn modelId="{03FD4F3D-A92A-4369-9BBA-5F96F7D74D91}" type="presParOf" srcId="{3ACA95D7-D12D-4AC1-A9DC-78C952A08E60}" destId="{EA108245-5472-4CBA-B044-E63C5476AAB8}" srcOrd="1" destOrd="0" presId="urn:microsoft.com/office/officeart/2018/2/layout/IconLabelDescriptionList"/>
    <dgm:cxn modelId="{F99A7B42-9AC3-4A41-8A0F-2F8044DE4A5D}" type="presParOf" srcId="{3ACA95D7-D12D-4AC1-A9DC-78C952A08E60}" destId="{FABF4887-D1D2-4D5B-9799-748C8BCFF0A3}" srcOrd="2" destOrd="0" presId="urn:microsoft.com/office/officeart/2018/2/layout/IconLabelDescriptionList"/>
    <dgm:cxn modelId="{EDACE21F-8DA2-41F2-9F20-6AAEA120156B}" type="presParOf" srcId="{3ACA95D7-D12D-4AC1-A9DC-78C952A08E60}" destId="{5C982013-305B-4155-8203-4BE3E6AA15C9}" srcOrd="3" destOrd="0" presId="urn:microsoft.com/office/officeart/2018/2/layout/IconLabelDescriptionList"/>
    <dgm:cxn modelId="{C1A9C129-E31C-4B08-B7BD-F8CEB8439B19}" type="presParOf" srcId="{3ACA95D7-D12D-4AC1-A9DC-78C952A08E60}" destId="{C036FDA4-6AB6-4EAB-AD59-A92CFE84FDFF}" srcOrd="4" destOrd="0" presId="urn:microsoft.com/office/officeart/2018/2/layout/IconLabelDescriptionList"/>
    <dgm:cxn modelId="{BAE6A992-AFA8-4D43-9B22-82FC8C9606E9}" type="presParOf" srcId="{8BFB5E72-52CD-420B-8E37-9C8ACC1BCF49}" destId="{AEDE70FB-BA38-46C3-B3A1-DD6FC34E4DDD}" srcOrd="1" destOrd="0" presId="urn:microsoft.com/office/officeart/2018/2/layout/IconLabelDescriptionList"/>
    <dgm:cxn modelId="{9C4756FD-ACE5-408F-A611-2BE47CE44824}" type="presParOf" srcId="{8BFB5E72-52CD-420B-8E37-9C8ACC1BCF49}" destId="{E1AE5E74-DE7C-4E57-BDAE-8CF9209C82ED}" srcOrd="2" destOrd="0" presId="urn:microsoft.com/office/officeart/2018/2/layout/IconLabelDescriptionList"/>
    <dgm:cxn modelId="{5136FBCF-8DE2-4992-B9C9-692E5846134B}" type="presParOf" srcId="{E1AE5E74-DE7C-4E57-BDAE-8CF9209C82ED}" destId="{A4CE5CCA-67DF-4978-98F4-42F7A9E84976}" srcOrd="0" destOrd="0" presId="urn:microsoft.com/office/officeart/2018/2/layout/IconLabelDescriptionList"/>
    <dgm:cxn modelId="{605A8737-9B65-4F99-8B11-1B865F683EED}" type="presParOf" srcId="{E1AE5E74-DE7C-4E57-BDAE-8CF9209C82ED}" destId="{C2BC7510-B650-48DE-AF91-EFA4E074864C}" srcOrd="1" destOrd="0" presId="urn:microsoft.com/office/officeart/2018/2/layout/IconLabelDescriptionList"/>
    <dgm:cxn modelId="{9C18FDF5-37EB-4EFE-BD77-E2503297FA12}" type="presParOf" srcId="{E1AE5E74-DE7C-4E57-BDAE-8CF9209C82ED}" destId="{C7EAF96F-AE20-4473-BA05-8DEF8A88D7C3}" srcOrd="2" destOrd="0" presId="urn:microsoft.com/office/officeart/2018/2/layout/IconLabelDescriptionList"/>
    <dgm:cxn modelId="{722913C4-63CB-4FA5-9BD9-F8B3DDF40FDA}" type="presParOf" srcId="{E1AE5E74-DE7C-4E57-BDAE-8CF9209C82ED}" destId="{166C6999-1845-4EB4-B90B-374B8B6A1E63}" srcOrd="3" destOrd="0" presId="urn:microsoft.com/office/officeart/2018/2/layout/IconLabelDescriptionList"/>
    <dgm:cxn modelId="{B1A0078C-84FB-4EDE-A5FE-5AA4204799A1}" type="presParOf" srcId="{E1AE5E74-DE7C-4E57-BDAE-8CF9209C82ED}" destId="{4CC8680B-FDF8-4732-9F87-A3025DE7CE1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071218-C7BD-4DD2-B6A3-2CCD2E86AECF}" type="doc">
      <dgm:prSet loTypeId="urn:microsoft.com/office/officeart/2005/8/layout/arrow5" loCatId="relationship" qsTypeId="urn:microsoft.com/office/officeart/2005/8/quickstyle/simple4" qsCatId="simple" csTypeId="urn:microsoft.com/office/officeart/2005/8/colors/colorful5" csCatId="colorful"/>
      <dgm:spPr/>
      <dgm:t>
        <a:bodyPr/>
        <a:lstStyle/>
        <a:p>
          <a:endParaRPr lang="en-US"/>
        </a:p>
      </dgm:t>
    </dgm:pt>
    <dgm:pt modelId="{F7DF1684-5AD0-4F60-B328-103A78242F9B}">
      <dgm:prSet/>
      <dgm:spPr/>
      <dgm:t>
        <a:bodyPr/>
        <a:lstStyle/>
        <a:p>
          <a:r>
            <a:rPr lang="en-GB"/>
            <a:t>C</a:t>
          </a:r>
          <a:r>
            <a:rPr lang="en-GB" b="0" i="0"/>
            <a:t>an decision making within mental health ever be completely fair and rational?</a:t>
          </a:r>
          <a:endParaRPr lang="en-US"/>
        </a:p>
      </dgm:t>
    </dgm:pt>
    <dgm:pt modelId="{950E6A8A-7355-4F99-9684-3844B9F22B06}" type="parTrans" cxnId="{DEDEA430-D9D5-4FDE-BA4B-4C15138501A4}">
      <dgm:prSet/>
      <dgm:spPr/>
      <dgm:t>
        <a:bodyPr/>
        <a:lstStyle/>
        <a:p>
          <a:endParaRPr lang="en-US"/>
        </a:p>
      </dgm:t>
    </dgm:pt>
    <dgm:pt modelId="{01F161CC-DA7E-4396-A7EC-8C807756B759}" type="sibTrans" cxnId="{DEDEA430-D9D5-4FDE-BA4B-4C15138501A4}">
      <dgm:prSet/>
      <dgm:spPr/>
      <dgm:t>
        <a:bodyPr/>
        <a:lstStyle/>
        <a:p>
          <a:endParaRPr lang="en-US"/>
        </a:p>
      </dgm:t>
    </dgm:pt>
    <dgm:pt modelId="{AA1B56C9-4330-4CAB-8C67-2534D2DD9A58}">
      <dgm:prSet/>
      <dgm:spPr/>
      <dgm:t>
        <a:bodyPr/>
        <a:lstStyle/>
        <a:p>
          <a:r>
            <a:rPr lang="en-GB"/>
            <a:t>What factors may influence this process?</a:t>
          </a:r>
          <a:endParaRPr lang="en-US"/>
        </a:p>
      </dgm:t>
    </dgm:pt>
    <dgm:pt modelId="{137A6A22-FAC3-4CE7-93B1-4E5ABBB9DBF4}" type="parTrans" cxnId="{800A4878-73CE-432B-91FC-48378292A731}">
      <dgm:prSet/>
      <dgm:spPr/>
      <dgm:t>
        <a:bodyPr/>
        <a:lstStyle/>
        <a:p>
          <a:endParaRPr lang="en-US"/>
        </a:p>
      </dgm:t>
    </dgm:pt>
    <dgm:pt modelId="{A44EBCAD-F9F4-438A-83FD-6FA2FB18ABDC}" type="sibTrans" cxnId="{800A4878-73CE-432B-91FC-48378292A731}">
      <dgm:prSet/>
      <dgm:spPr/>
      <dgm:t>
        <a:bodyPr/>
        <a:lstStyle/>
        <a:p>
          <a:endParaRPr lang="en-US"/>
        </a:p>
      </dgm:t>
    </dgm:pt>
    <dgm:pt modelId="{20D2247C-04D0-4BAD-97DA-586D21ED893A}">
      <dgm:prSet/>
      <dgm:spPr/>
      <dgm:t>
        <a:bodyPr/>
        <a:lstStyle/>
        <a:p>
          <a:r>
            <a:rPr lang="en-GB"/>
            <a:t>How we manage the complexities of decision making and our moral challenges? </a:t>
          </a:r>
          <a:endParaRPr lang="en-US"/>
        </a:p>
      </dgm:t>
    </dgm:pt>
    <dgm:pt modelId="{1A3C905C-B503-4C5B-8A90-2A184BF8EF57}" type="parTrans" cxnId="{5D97911C-A9EC-48BC-9314-4952222C151E}">
      <dgm:prSet/>
      <dgm:spPr/>
      <dgm:t>
        <a:bodyPr/>
        <a:lstStyle/>
        <a:p>
          <a:endParaRPr lang="en-US"/>
        </a:p>
      </dgm:t>
    </dgm:pt>
    <dgm:pt modelId="{BB637C0B-10F5-4477-8236-C5522341E81E}" type="sibTrans" cxnId="{5D97911C-A9EC-48BC-9314-4952222C151E}">
      <dgm:prSet/>
      <dgm:spPr/>
      <dgm:t>
        <a:bodyPr/>
        <a:lstStyle/>
        <a:p>
          <a:endParaRPr lang="en-US"/>
        </a:p>
      </dgm:t>
    </dgm:pt>
    <dgm:pt modelId="{5B9CA25B-357F-4C91-90ED-F0ECB7AF7C97}" type="pres">
      <dgm:prSet presAssocID="{96071218-C7BD-4DD2-B6A3-2CCD2E86AECF}" presName="diagram" presStyleCnt="0">
        <dgm:presLayoutVars>
          <dgm:dir/>
          <dgm:resizeHandles val="exact"/>
        </dgm:presLayoutVars>
      </dgm:prSet>
      <dgm:spPr/>
    </dgm:pt>
    <dgm:pt modelId="{D415A92B-1963-4E11-8E84-5DB8F0E885F6}" type="pres">
      <dgm:prSet presAssocID="{F7DF1684-5AD0-4F60-B328-103A78242F9B}" presName="arrow" presStyleLbl="node1" presStyleIdx="0" presStyleCnt="3">
        <dgm:presLayoutVars>
          <dgm:bulletEnabled val="1"/>
        </dgm:presLayoutVars>
      </dgm:prSet>
      <dgm:spPr/>
    </dgm:pt>
    <dgm:pt modelId="{26EC598A-6349-4BAB-9B05-D1878F392885}" type="pres">
      <dgm:prSet presAssocID="{AA1B56C9-4330-4CAB-8C67-2534D2DD9A58}" presName="arrow" presStyleLbl="node1" presStyleIdx="1" presStyleCnt="3">
        <dgm:presLayoutVars>
          <dgm:bulletEnabled val="1"/>
        </dgm:presLayoutVars>
      </dgm:prSet>
      <dgm:spPr/>
    </dgm:pt>
    <dgm:pt modelId="{AF518196-755A-4635-A312-FEFED5947A12}" type="pres">
      <dgm:prSet presAssocID="{20D2247C-04D0-4BAD-97DA-586D21ED893A}" presName="arrow" presStyleLbl="node1" presStyleIdx="2" presStyleCnt="3">
        <dgm:presLayoutVars>
          <dgm:bulletEnabled val="1"/>
        </dgm:presLayoutVars>
      </dgm:prSet>
      <dgm:spPr/>
    </dgm:pt>
  </dgm:ptLst>
  <dgm:cxnLst>
    <dgm:cxn modelId="{5D97911C-A9EC-48BC-9314-4952222C151E}" srcId="{96071218-C7BD-4DD2-B6A3-2CCD2E86AECF}" destId="{20D2247C-04D0-4BAD-97DA-586D21ED893A}" srcOrd="2" destOrd="0" parTransId="{1A3C905C-B503-4C5B-8A90-2A184BF8EF57}" sibTransId="{BB637C0B-10F5-4477-8236-C5522341E81E}"/>
    <dgm:cxn modelId="{A7AD4C2E-5CFE-4F05-AD3B-74A786DCEC85}" type="presOf" srcId="{96071218-C7BD-4DD2-B6A3-2CCD2E86AECF}" destId="{5B9CA25B-357F-4C91-90ED-F0ECB7AF7C97}" srcOrd="0" destOrd="0" presId="urn:microsoft.com/office/officeart/2005/8/layout/arrow5"/>
    <dgm:cxn modelId="{DEDEA430-D9D5-4FDE-BA4B-4C15138501A4}" srcId="{96071218-C7BD-4DD2-B6A3-2CCD2E86AECF}" destId="{F7DF1684-5AD0-4F60-B328-103A78242F9B}" srcOrd="0" destOrd="0" parTransId="{950E6A8A-7355-4F99-9684-3844B9F22B06}" sibTransId="{01F161CC-DA7E-4396-A7EC-8C807756B759}"/>
    <dgm:cxn modelId="{9A790E44-7F3A-4A81-A016-45002386BA86}" type="presOf" srcId="{F7DF1684-5AD0-4F60-B328-103A78242F9B}" destId="{D415A92B-1963-4E11-8E84-5DB8F0E885F6}" srcOrd="0" destOrd="0" presId="urn:microsoft.com/office/officeart/2005/8/layout/arrow5"/>
    <dgm:cxn modelId="{800A4878-73CE-432B-91FC-48378292A731}" srcId="{96071218-C7BD-4DD2-B6A3-2CCD2E86AECF}" destId="{AA1B56C9-4330-4CAB-8C67-2534D2DD9A58}" srcOrd="1" destOrd="0" parTransId="{137A6A22-FAC3-4CE7-93B1-4E5ABBB9DBF4}" sibTransId="{A44EBCAD-F9F4-438A-83FD-6FA2FB18ABDC}"/>
    <dgm:cxn modelId="{68C24185-2AAC-4746-8835-A131C0C47020}" type="presOf" srcId="{AA1B56C9-4330-4CAB-8C67-2534D2DD9A58}" destId="{26EC598A-6349-4BAB-9B05-D1878F392885}" srcOrd="0" destOrd="0" presId="urn:microsoft.com/office/officeart/2005/8/layout/arrow5"/>
    <dgm:cxn modelId="{DD64B2A4-0A20-434F-95E4-C586EAAF81C0}" type="presOf" srcId="{20D2247C-04D0-4BAD-97DA-586D21ED893A}" destId="{AF518196-755A-4635-A312-FEFED5947A12}" srcOrd="0" destOrd="0" presId="urn:microsoft.com/office/officeart/2005/8/layout/arrow5"/>
    <dgm:cxn modelId="{0E718A16-A388-41A4-ADCD-5B00EDBBCDFD}" type="presParOf" srcId="{5B9CA25B-357F-4C91-90ED-F0ECB7AF7C97}" destId="{D415A92B-1963-4E11-8E84-5DB8F0E885F6}" srcOrd="0" destOrd="0" presId="urn:microsoft.com/office/officeart/2005/8/layout/arrow5"/>
    <dgm:cxn modelId="{CF6EF719-25E9-4ED4-A5DA-5C9806374542}" type="presParOf" srcId="{5B9CA25B-357F-4C91-90ED-F0ECB7AF7C97}" destId="{26EC598A-6349-4BAB-9B05-D1878F392885}" srcOrd="1" destOrd="0" presId="urn:microsoft.com/office/officeart/2005/8/layout/arrow5"/>
    <dgm:cxn modelId="{403FC739-1AE9-4E3B-9D80-619BEAE95BD0}" type="presParOf" srcId="{5B9CA25B-357F-4C91-90ED-F0ECB7AF7C97}" destId="{AF518196-755A-4635-A312-FEFED5947A12}"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940029-9324-43F1-8AE6-E807BC9B2DE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22A36F3-CD23-4604-9FD5-FE1D0218378C}">
      <dgm:prSet/>
      <dgm:spPr/>
      <dgm:t>
        <a:bodyPr/>
        <a:lstStyle/>
        <a:p>
          <a:r>
            <a:rPr lang="en-GB" b="0" i="0"/>
            <a:t>Informed decision making </a:t>
          </a:r>
          <a:endParaRPr lang="en-US"/>
        </a:p>
      </dgm:t>
    </dgm:pt>
    <dgm:pt modelId="{904CBE8D-DA3A-4290-96B6-C78A4BFA3782}" type="parTrans" cxnId="{AE3FDAE4-DF00-48F4-B430-BD1437EC2CF1}">
      <dgm:prSet/>
      <dgm:spPr/>
      <dgm:t>
        <a:bodyPr/>
        <a:lstStyle/>
        <a:p>
          <a:endParaRPr lang="en-US"/>
        </a:p>
      </dgm:t>
    </dgm:pt>
    <dgm:pt modelId="{A1E4AC1A-109F-47AA-91A8-16A89BA4581D}" type="sibTrans" cxnId="{AE3FDAE4-DF00-48F4-B430-BD1437EC2CF1}">
      <dgm:prSet/>
      <dgm:spPr/>
      <dgm:t>
        <a:bodyPr/>
        <a:lstStyle/>
        <a:p>
          <a:endParaRPr lang="en-US"/>
        </a:p>
      </dgm:t>
    </dgm:pt>
    <dgm:pt modelId="{BC9999CC-3EFF-4F11-8A18-A362A830B75B}">
      <dgm:prSet/>
      <dgm:spPr/>
      <dgm:t>
        <a:bodyPr/>
        <a:lstStyle/>
        <a:p>
          <a:r>
            <a:rPr lang="en-GB" b="0" i="0"/>
            <a:t>Shared decision making </a:t>
          </a:r>
          <a:endParaRPr lang="en-US"/>
        </a:p>
      </dgm:t>
    </dgm:pt>
    <dgm:pt modelId="{46E2D821-9536-4BF8-86EA-5190A58BEA17}" type="parTrans" cxnId="{7FFFE66A-E01C-42BB-856B-4E7E71C8EEEA}">
      <dgm:prSet/>
      <dgm:spPr/>
      <dgm:t>
        <a:bodyPr/>
        <a:lstStyle/>
        <a:p>
          <a:endParaRPr lang="en-US"/>
        </a:p>
      </dgm:t>
    </dgm:pt>
    <dgm:pt modelId="{8AEA10AC-FD5C-46EE-AEE2-9581466BDEFA}" type="sibTrans" cxnId="{7FFFE66A-E01C-42BB-856B-4E7E71C8EEEA}">
      <dgm:prSet/>
      <dgm:spPr/>
      <dgm:t>
        <a:bodyPr/>
        <a:lstStyle/>
        <a:p>
          <a:endParaRPr lang="en-US"/>
        </a:p>
      </dgm:t>
    </dgm:pt>
    <dgm:pt modelId="{25467705-27AB-42CD-AC69-9B03A9C848DB}">
      <dgm:prSet/>
      <dgm:spPr/>
      <dgm:t>
        <a:bodyPr/>
        <a:lstStyle/>
        <a:p>
          <a:r>
            <a:rPr lang="en-GB" b="0" i="0"/>
            <a:t>both client and/ or clinician characteristics, such as age, gender, education and culture may affect moral judgements and decisions (Graham et al., 2016; Hill, 2010). </a:t>
          </a:r>
          <a:endParaRPr lang="en-US"/>
        </a:p>
      </dgm:t>
    </dgm:pt>
    <dgm:pt modelId="{65B6415D-590A-47BD-9FD7-D2EC117A4657}" type="parTrans" cxnId="{53D1EFCF-4438-4DFA-BAA0-8CE6B3E61475}">
      <dgm:prSet/>
      <dgm:spPr/>
      <dgm:t>
        <a:bodyPr/>
        <a:lstStyle/>
        <a:p>
          <a:endParaRPr lang="en-US"/>
        </a:p>
      </dgm:t>
    </dgm:pt>
    <dgm:pt modelId="{C40CB8E9-D7FD-496B-8A78-92FDE2D65EA6}" type="sibTrans" cxnId="{53D1EFCF-4438-4DFA-BAA0-8CE6B3E61475}">
      <dgm:prSet/>
      <dgm:spPr/>
      <dgm:t>
        <a:bodyPr/>
        <a:lstStyle/>
        <a:p>
          <a:endParaRPr lang="en-US"/>
        </a:p>
      </dgm:t>
    </dgm:pt>
    <dgm:pt modelId="{0BE2EF2C-03D7-472B-81F7-B794361D5A6D}" type="pres">
      <dgm:prSet presAssocID="{58940029-9324-43F1-8AE6-E807BC9B2DEA}" presName="linear" presStyleCnt="0">
        <dgm:presLayoutVars>
          <dgm:animLvl val="lvl"/>
          <dgm:resizeHandles val="exact"/>
        </dgm:presLayoutVars>
      </dgm:prSet>
      <dgm:spPr/>
    </dgm:pt>
    <dgm:pt modelId="{3787D2D1-21B6-4454-A53C-11C89498C3E8}" type="pres">
      <dgm:prSet presAssocID="{022A36F3-CD23-4604-9FD5-FE1D0218378C}" presName="parentText" presStyleLbl="node1" presStyleIdx="0" presStyleCnt="3">
        <dgm:presLayoutVars>
          <dgm:chMax val="0"/>
          <dgm:bulletEnabled val="1"/>
        </dgm:presLayoutVars>
      </dgm:prSet>
      <dgm:spPr/>
    </dgm:pt>
    <dgm:pt modelId="{2DF68717-4C76-4F17-9EA2-995F73653856}" type="pres">
      <dgm:prSet presAssocID="{A1E4AC1A-109F-47AA-91A8-16A89BA4581D}" presName="spacer" presStyleCnt="0"/>
      <dgm:spPr/>
    </dgm:pt>
    <dgm:pt modelId="{59A4FD13-9F38-4FFF-AA42-D601D6C939BC}" type="pres">
      <dgm:prSet presAssocID="{BC9999CC-3EFF-4F11-8A18-A362A830B75B}" presName="parentText" presStyleLbl="node1" presStyleIdx="1" presStyleCnt="3">
        <dgm:presLayoutVars>
          <dgm:chMax val="0"/>
          <dgm:bulletEnabled val="1"/>
        </dgm:presLayoutVars>
      </dgm:prSet>
      <dgm:spPr/>
    </dgm:pt>
    <dgm:pt modelId="{3300017C-E479-4370-AB88-505715DCCCDF}" type="pres">
      <dgm:prSet presAssocID="{8AEA10AC-FD5C-46EE-AEE2-9581466BDEFA}" presName="spacer" presStyleCnt="0"/>
      <dgm:spPr/>
    </dgm:pt>
    <dgm:pt modelId="{09F986AD-C3B9-4A9C-AA38-809F8D8F071E}" type="pres">
      <dgm:prSet presAssocID="{25467705-27AB-42CD-AC69-9B03A9C848DB}" presName="parentText" presStyleLbl="node1" presStyleIdx="2" presStyleCnt="3">
        <dgm:presLayoutVars>
          <dgm:chMax val="0"/>
          <dgm:bulletEnabled val="1"/>
        </dgm:presLayoutVars>
      </dgm:prSet>
      <dgm:spPr/>
    </dgm:pt>
  </dgm:ptLst>
  <dgm:cxnLst>
    <dgm:cxn modelId="{7FFFE66A-E01C-42BB-856B-4E7E71C8EEEA}" srcId="{58940029-9324-43F1-8AE6-E807BC9B2DEA}" destId="{BC9999CC-3EFF-4F11-8A18-A362A830B75B}" srcOrd="1" destOrd="0" parTransId="{46E2D821-9536-4BF8-86EA-5190A58BEA17}" sibTransId="{8AEA10AC-FD5C-46EE-AEE2-9581466BDEFA}"/>
    <dgm:cxn modelId="{A8696C59-9C5E-4B6F-A9EB-6E140BB74CD3}" type="presOf" srcId="{022A36F3-CD23-4604-9FD5-FE1D0218378C}" destId="{3787D2D1-21B6-4454-A53C-11C89498C3E8}" srcOrd="0" destOrd="0" presId="urn:microsoft.com/office/officeart/2005/8/layout/vList2"/>
    <dgm:cxn modelId="{B7583981-B35D-4048-9184-6E91FBD073C7}" type="presOf" srcId="{25467705-27AB-42CD-AC69-9B03A9C848DB}" destId="{09F986AD-C3B9-4A9C-AA38-809F8D8F071E}" srcOrd="0" destOrd="0" presId="urn:microsoft.com/office/officeart/2005/8/layout/vList2"/>
    <dgm:cxn modelId="{E7BEADAF-2A35-4995-A8E0-746F697C4C4A}" type="presOf" srcId="{58940029-9324-43F1-8AE6-E807BC9B2DEA}" destId="{0BE2EF2C-03D7-472B-81F7-B794361D5A6D}" srcOrd="0" destOrd="0" presId="urn:microsoft.com/office/officeart/2005/8/layout/vList2"/>
    <dgm:cxn modelId="{53D1EFCF-4438-4DFA-BAA0-8CE6B3E61475}" srcId="{58940029-9324-43F1-8AE6-E807BC9B2DEA}" destId="{25467705-27AB-42CD-AC69-9B03A9C848DB}" srcOrd="2" destOrd="0" parTransId="{65B6415D-590A-47BD-9FD7-D2EC117A4657}" sibTransId="{C40CB8E9-D7FD-496B-8A78-92FDE2D65EA6}"/>
    <dgm:cxn modelId="{46BC62E0-DA17-42C8-8E0A-9DD934DDF79F}" type="presOf" srcId="{BC9999CC-3EFF-4F11-8A18-A362A830B75B}" destId="{59A4FD13-9F38-4FFF-AA42-D601D6C939BC}" srcOrd="0" destOrd="0" presId="urn:microsoft.com/office/officeart/2005/8/layout/vList2"/>
    <dgm:cxn modelId="{AE3FDAE4-DF00-48F4-B430-BD1437EC2CF1}" srcId="{58940029-9324-43F1-8AE6-E807BC9B2DEA}" destId="{022A36F3-CD23-4604-9FD5-FE1D0218378C}" srcOrd="0" destOrd="0" parTransId="{904CBE8D-DA3A-4290-96B6-C78A4BFA3782}" sibTransId="{A1E4AC1A-109F-47AA-91A8-16A89BA4581D}"/>
    <dgm:cxn modelId="{E67CF11A-64BE-420C-B86D-14500EB5E668}" type="presParOf" srcId="{0BE2EF2C-03D7-472B-81F7-B794361D5A6D}" destId="{3787D2D1-21B6-4454-A53C-11C89498C3E8}" srcOrd="0" destOrd="0" presId="urn:microsoft.com/office/officeart/2005/8/layout/vList2"/>
    <dgm:cxn modelId="{0A1BB270-C07B-4716-ADEC-303ADCA08A46}" type="presParOf" srcId="{0BE2EF2C-03D7-472B-81F7-B794361D5A6D}" destId="{2DF68717-4C76-4F17-9EA2-995F73653856}" srcOrd="1" destOrd="0" presId="urn:microsoft.com/office/officeart/2005/8/layout/vList2"/>
    <dgm:cxn modelId="{72F5107C-E607-4A1C-B317-19C7633FFE5D}" type="presParOf" srcId="{0BE2EF2C-03D7-472B-81F7-B794361D5A6D}" destId="{59A4FD13-9F38-4FFF-AA42-D601D6C939BC}" srcOrd="2" destOrd="0" presId="urn:microsoft.com/office/officeart/2005/8/layout/vList2"/>
    <dgm:cxn modelId="{D1113CB6-F2CF-4E98-8230-24C67B786E6A}" type="presParOf" srcId="{0BE2EF2C-03D7-472B-81F7-B794361D5A6D}" destId="{3300017C-E479-4370-AB88-505715DCCCDF}" srcOrd="3" destOrd="0" presId="urn:microsoft.com/office/officeart/2005/8/layout/vList2"/>
    <dgm:cxn modelId="{95840213-E5C9-4B48-B43F-358EA5A88435}" type="presParOf" srcId="{0BE2EF2C-03D7-472B-81F7-B794361D5A6D}" destId="{09F986AD-C3B9-4A9C-AA38-809F8D8F071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AF675-29B2-43A1-9EE4-892B8440CDD2}">
      <dsp:nvSpPr>
        <dsp:cNvPr id="0" name=""/>
        <dsp:cNvSpPr/>
      </dsp:nvSpPr>
      <dsp:spPr>
        <a:xfrm>
          <a:off x="765914" y="287626"/>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BF4887-D1D2-4D5B-9799-748C8BCFF0A3}">
      <dsp:nvSpPr>
        <dsp:cNvPr id="0" name=""/>
        <dsp:cNvSpPr/>
      </dsp:nvSpPr>
      <dsp:spPr>
        <a:xfrm>
          <a:off x="765914" y="195518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GB" sz="2300" b="0" i="0" kern="1200"/>
            <a:t>thinking about reasons in terms of values</a:t>
          </a:r>
          <a:endParaRPr lang="en-US" sz="2300" kern="1200"/>
        </a:p>
      </dsp:txBody>
      <dsp:txXfrm>
        <a:off x="765914" y="1955181"/>
        <a:ext cx="4320000" cy="648000"/>
      </dsp:txXfrm>
    </dsp:sp>
    <dsp:sp modelId="{C036FDA4-6AB6-4EAB-AD59-A92CFE84FDFF}">
      <dsp:nvSpPr>
        <dsp:cNvPr id="0" name=""/>
        <dsp:cNvSpPr/>
      </dsp:nvSpPr>
      <dsp:spPr>
        <a:xfrm>
          <a:off x="765914" y="2675532"/>
          <a:ext cx="4320000" cy="1229645"/>
        </a:xfrm>
        <a:prstGeom prst="rect">
          <a:avLst/>
        </a:prstGeom>
        <a:noFill/>
        <a:ln>
          <a:noFill/>
        </a:ln>
        <a:effectLst/>
      </dsp:spPr>
      <dsp:style>
        <a:lnRef idx="0">
          <a:scrgbClr r="0" g="0" b="0"/>
        </a:lnRef>
        <a:fillRef idx="0">
          <a:scrgbClr r="0" g="0" b="0"/>
        </a:fillRef>
        <a:effectRef idx="0">
          <a:scrgbClr r="0" g="0" b="0"/>
        </a:effectRef>
        <a:fontRef idx="minor"/>
      </dsp:style>
    </dsp:sp>
    <dsp:sp modelId="{A4CE5CCA-67DF-4978-98F4-42F7A9E84976}">
      <dsp:nvSpPr>
        <dsp:cNvPr id="0" name=""/>
        <dsp:cNvSpPr/>
      </dsp:nvSpPr>
      <dsp:spPr>
        <a:xfrm>
          <a:off x="5841914" y="287626"/>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AF96F-AE20-4473-BA05-8DEF8A88D7C3}">
      <dsp:nvSpPr>
        <dsp:cNvPr id="0" name=""/>
        <dsp:cNvSpPr/>
      </dsp:nvSpPr>
      <dsp:spPr>
        <a:xfrm>
          <a:off x="5841914" y="195518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GB" sz="2300" kern="1200"/>
            <a:t>BPS Code of Conduct: </a:t>
          </a:r>
          <a:endParaRPr lang="en-US" sz="2300" kern="1200"/>
        </a:p>
      </dsp:txBody>
      <dsp:txXfrm>
        <a:off x="5841914" y="1955181"/>
        <a:ext cx="4320000" cy="648000"/>
      </dsp:txXfrm>
    </dsp:sp>
    <dsp:sp modelId="{4CC8680B-FDF8-4732-9F87-A3025DE7CE1B}">
      <dsp:nvSpPr>
        <dsp:cNvPr id="0" name=""/>
        <dsp:cNvSpPr/>
      </dsp:nvSpPr>
      <dsp:spPr>
        <a:xfrm>
          <a:off x="5841914" y="2675532"/>
          <a:ext cx="4320000" cy="1229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R</a:t>
          </a:r>
          <a:r>
            <a:rPr lang="en-GB" sz="1700" b="0" i="0" kern="1200"/>
            <a:t>espect, </a:t>
          </a:r>
          <a:endParaRPr lang="en-US" sz="1700" kern="1200"/>
        </a:p>
        <a:p>
          <a:pPr marL="0" lvl="0" indent="0" algn="l" defTabSz="755650">
            <a:lnSpc>
              <a:spcPct val="90000"/>
            </a:lnSpc>
            <a:spcBef>
              <a:spcPct val="0"/>
            </a:spcBef>
            <a:spcAft>
              <a:spcPct val="35000"/>
            </a:spcAft>
            <a:buNone/>
          </a:pPr>
          <a:r>
            <a:rPr lang="en-GB" sz="1700" kern="1200"/>
            <a:t>C</a:t>
          </a:r>
          <a:r>
            <a:rPr lang="en-GB" sz="1700" b="0" i="0" kern="1200"/>
            <a:t>ompetence, </a:t>
          </a:r>
          <a:endParaRPr lang="en-US" sz="1700" kern="1200"/>
        </a:p>
        <a:p>
          <a:pPr marL="0" lvl="0" indent="0" algn="l" defTabSz="755650">
            <a:lnSpc>
              <a:spcPct val="90000"/>
            </a:lnSpc>
            <a:spcBef>
              <a:spcPct val="0"/>
            </a:spcBef>
            <a:spcAft>
              <a:spcPct val="35000"/>
            </a:spcAft>
            <a:buNone/>
          </a:pPr>
          <a:r>
            <a:rPr lang="en-GB" sz="1700" b="0" i="0" kern="1200"/>
            <a:t>Responsibility</a:t>
          </a:r>
          <a:endParaRPr lang="en-US" sz="1700" kern="1200"/>
        </a:p>
        <a:p>
          <a:pPr marL="0" lvl="0" indent="0" algn="l" defTabSz="755650">
            <a:lnSpc>
              <a:spcPct val="90000"/>
            </a:lnSpc>
            <a:spcBef>
              <a:spcPct val="0"/>
            </a:spcBef>
            <a:spcAft>
              <a:spcPct val="35000"/>
            </a:spcAft>
            <a:buNone/>
          </a:pPr>
          <a:r>
            <a:rPr lang="en-GB" sz="1700" kern="1200"/>
            <a:t>I</a:t>
          </a:r>
          <a:r>
            <a:rPr lang="en-GB" sz="1700" b="0" i="0" kern="1200"/>
            <a:t>ntegrity</a:t>
          </a:r>
          <a:endParaRPr lang="en-US" sz="1700" kern="1200"/>
        </a:p>
      </dsp:txBody>
      <dsp:txXfrm>
        <a:off x="5841914" y="2675532"/>
        <a:ext cx="4320000" cy="1229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5A92B-1963-4E11-8E84-5DB8F0E885F6}">
      <dsp:nvSpPr>
        <dsp:cNvPr id="0" name=""/>
        <dsp:cNvSpPr/>
      </dsp:nvSpPr>
      <dsp:spPr>
        <a:xfrm>
          <a:off x="1971077" y="860"/>
          <a:ext cx="2724677" cy="2724677"/>
        </a:xfrm>
        <a:prstGeom prst="downArrow">
          <a:avLst>
            <a:gd name="adj1" fmla="val 50000"/>
            <a:gd name="adj2" fmla="val 35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t>
          </a:r>
          <a:r>
            <a:rPr lang="en-GB" sz="1600" b="0" i="0" kern="1200"/>
            <a:t>an decision making within mental health ever be completely fair and rational?</a:t>
          </a:r>
          <a:endParaRPr lang="en-US" sz="1600" kern="1200"/>
        </a:p>
      </dsp:txBody>
      <dsp:txXfrm>
        <a:off x="2652246" y="860"/>
        <a:ext cx="1362339" cy="2247859"/>
      </dsp:txXfrm>
    </dsp:sp>
    <dsp:sp modelId="{26EC598A-6349-4BAB-9B05-D1878F392885}">
      <dsp:nvSpPr>
        <dsp:cNvPr id="0" name=""/>
        <dsp:cNvSpPr/>
      </dsp:nvSpPr>
      <dsp:spPr>
        <a:xfrm rot="7200000">
          <a:off x="3545813" y="2728382"/>
          <a:ext cx="2724677" cy="2724677"/>
        </a:xfrm>
        <a:prstGeom prst="downArrow">
          <a:avLst>
            <a:gd name="adj1" fmla="val 50000"/>
            <a:gd name="adj2" fmla="val 35000"/>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What factors may influence this process?</a:t>
          </a:r>
          <a:endParaRPr lang="en-US" sz="1600" kern="1200"/>
        </a:p>
      </dsp:txBody>
      <dsp:txXfrm rot="-5400000">
        <a:off x="3990690" y="3528756"/>
        <a:ext cx="2247859" cy="1362339"/>
      </dsp:txXfrm>
    </dsp:sp>
    <dsp:sp modelId="{AF518196-755A-4635-A312-FEFED5947A12}">
      <dsp:nvSpPr>
        <dsp:cNvPr id="0" name=""/>
        <dsp:cNvSpPr/>
      </dsp:nvSpPr>
      <dsp:spPr>
        <a:xfrm rot="14400000">
          <a:off x="396342" y="2728382"/>
          <a:ext cx="2724677" cy="2724677"/>
        </a:xfrm>
        <a:prstGeom prst="downArrow">
          <a:avLst>
            <a:gd name="adj1" fmla="val 50000"/>
            <a:gd name="adj2" fmla="val 35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How we manage the complexities of decision making and our moral challenges? </a:t>
          </a:r>
          <a:endParaRPr lang="en-US" sz="1600" kern="1200"/>
        </a:p>
      </dsp:txBody>
      <dsp:txXfrm rot="5400000">
        <a:off x="428283" y="3528756"/>
        <a:ext cx="2247859" cy="13623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7D2D1-21B6-4454-A53C-11C89498C3E8}">
      <dsp:nvSpPr>
        <dsp:cNvPr id="0" name=""/>
        <dsp:cNvSpPr/>
      </dsp:nvSpPr>
      <dsp:spPr>
        <a:xfrm>
          <a:off x="0" y="12862"/>
          <a:ext cx="6666833" cy="176139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Informed decision making </a:t>
          </a:r>
          <a:endParaRPr lang="en-US" sz="2500" kern="1200"/>
        </a:p>
      </dsp:txBody>
      <dsp:txXfrm>
        <a:off x="85984" y="98846"/>
        <a:ext cx="6494865" cy="1589430"/>
      </dsp:txXfrm>
    </dsp:sp>
    <dsp:sp modelId="{59A4FD13-9F38-4FFF-AA42-D601D6C939BC}">
      <dsp:nvSpPr>
        <dsp:cNvPr id="0" name=""/>
        <dsp:cNvSpPr/>
      </dsp:nvSpPr>
      <dsp:spPr>
        <a:xfrm>
          <a:off x="0" y="1846260"/>
          <a:ext cx="6666833" cy="1761398"/>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Shared decision making </a:t>
          </a:r>
          <a:endParaRPr lang="en-US" sz="2500" kern="1200"/>
        </a:p>
      </dsp:txBody>
      <dsp:txXfrm>
        <a:off x="85984" y="1932244"/>
        <a:ext cx="6494865" cy="1589430"/>
      </dsp:txXfrm>
    </dsp:sp>
    <dsp:sp modelId="{09F986AD-C3B9-4A9C-AA38-809F8D8F071E}">
      <dsp:nvSpPr>
        <dsp:cNvPr id="0" name=""/>
        <dsp:cNvSpPr/>
      </dsp:nvSpPr>
      <dsp:spPr>
        <a:xfrm>
          <a:off x="0" y="3679659"/>
          <a:ext cx="6666833" cy="1761398"/>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both client and/ or clinician characteristics, such as age, gender, education and culture may affect moral judgements and decisions (Graham et al., 2016; Hill, 2010). </a:t>
          </a:r>
          <a:endParaRPr lang="en-US" sz="2500" kern="1200"/>
        </a:p>
      </dsp:txBody>
      <dsp:txXfrm>
        <a:off x="85984" y="3765643"/>
        <a:ext cx="6494865" cy="158943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59B854-D132-46C2-A295-DF960F047CF9}"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5E8901-998F-4736-A9EB-F814D93A8082}" type="slidenum">
              <a:rPr lang="en-GB" smtClean="0"/>
              <a:t>‹#›</a:t>
            </a:fld>
            <a:endParaRPr lang="en-GB"/>
          </a:p>
        </p:txBody>
      </p:sp>
    </p:spTree>
    <p:extLst>
      <p:ext uri="{BB962C8B-B14F-4D97-AF65-F5344CB8AC3E}">
        <p14:creationId xmlns:p14="http://schemas.microsoft.com/office/powerpoint/2010/main" val="291348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A2A2A"/>
                </a:solidFill>
                <a:effectLst/>
                <a:latin typeface="Merriweather" panose="020F0502020204030204" pitchFamily="2" charset="0"/>
              </a:rPr>
              <a:t>Competent practice in clinical psychology requires an understanding of the ethical standards required of all psychologists, and proficiency in applying these principles. Given the importance and centrality of ethical conduct and professional integrity in clinical psychology, this chapter focuses exclusively on the topic of ethical competence. Competency in ethics will be described, the importance of an ethical decision making model will be discussed, and several issues identified as common dilemmas psychologists encounter will be highlighted. Furthermore, current trends in competency-based approaches to training will be reviewed including </a:t>
            </a:r>
            <a:r>
              <a:rPr lang="en-GB" b="0" i="0" dirty="0" err="1">
                <a:solidFill>
                  <a:srgbClr val="2A2A2A"/>
                </a:solidFill>
                <a:effectLst/>
                <a:latin typeface="Merriweather" panose="020F0502020204030204" pitchFamily="2" charset="0"/>
              </a:rPr>
              <a:t>behavioral</a:t>
            </a:r>
            <a:r>
              <a:rPr lang="en-GB" b="0" i="0" dirty="0">
                <a:solidFill>
                  <a:srgbClr val="2A2A2A"/>
                </a:solidFill>
                <a:effectLst/>
                <a:latin typeface="Merriweather" panose="020F0502020204030204" pitchFamily="2" charset="0"/>
              </a:rPr>
              <a:t> benchmarks for measuring competency across training levels, methods of assessing competencies, and possible remediation plans for those displaying problems in professional ethical competency.</a:t>
            </a:r>
            <a:endParaRPr lang="en-GB" dirty="0"/>
          </a:p>
        </p:txBody>
      </p:sp>
      <p:sp>
        <p:nvSpPr>
          <p:cNvPr id="4" name="Slide Number Placeholder 3"/>
          <p:cNvSpPr>
            <a:spLocks noGrp="1"/>
          </p:cNvSpPr>
          <p:nvPr>
            <p:ph type="sldNum" sz="quarter" idx="5"/>
          </p:nvPr>
        </p:nvSpPr>
        <p:spPr/>
        <p:txBody>
          <a:bodyPr/>
          <a:lstStyle/>
          <a:p>
            <a:fld id="{495E8901-998F-4736-A9EB-F814D93A8082}" type="slidenum">
              <a:rPr lang="en-GB" smtClean="0"/>
              <a:t>2</a:t>
            </a:fld>
            <a:endParaRPr lang="en-GB"/>
          </a:p>
        </p:txBody>
      </p:sp>
    </p:spTree>
    <p:extLst>
      <p:ext uri="{BB962C8B-B14F-4D97-AF65-F5344CB8AC3E}">
        <p14:creationId xmlns:p14="http://schemas.microsoft.com/office/powerpoint/2010/main" val="18672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4D20-8DD1-583D-F602-AD1A75C90F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CBCC5B-4A7B-CB4C-6FEA-6DA26B8D8E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7D93CE-1E24-074F-6478-421179970A70}"/>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5" name="Footer Placeholder 4">
            <a:extLst>
              <a:ext uri="{FF2B5EF4-FFF2-40B4-BE49-F238E27FC236}">
                <a16:creationId xmlns:a16="http://schemas.microsoft.com/office/drawing/2014/main" id="{D6FEEFB4-612B-2CEF-70DD-59B3D9A326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72FF1-DF92-447A-A030-E045DF6C5FD5}"/>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2602885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C83F6-89F3-850B-2EFB-030722EDD8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6752B2-39EA-08CB-2BBD-73C0B707E2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1EEE38-EB20-A352-5E76-DF68FE579651}"/>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5" name="Footer Placeholder 4">
            <a:extLst>
              <a:ext uri="{FF2B5EF4-FFF2-40B4-BE49-F238E27FC236}">
                <a16:creationId xmlns:a16="http://schemas.microsoft.com/office/drawing/2014/main" id="{8C2A1FEA-D7A9-B3EE-47EC-2F2AD7E82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F6A41-2E5F-77E3-13C3-6A859F115DC2}"/>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3258915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E6E72-4893-FB87-7DDC-A0B60386D3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9E6899-4325-3FD4-A54E-4BAA727131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96FEE0-5C1D-077B-CC14-EF1B325E6E3F}"/>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5" name="Footer Placeholder 4">
            <a:extLst>
              <a:ext uri="{FF2B5EF4-FFF2-40B4-BE49-F238E27FC236}">
                <a16:creationId xmlns:a16="http://schemas.microsoft.com/office/drawing/2014/main" id="{C1423579-6E37-3901-A932-10B0D68464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ADE9D5-1F1F-CC8B-D015-1E8F326CA69C}"/>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778893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16FD5-80B9-7C13-44BD-6CEAC8AD4B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CD1939-BB7A-07FB-5AE5-E982FDEF8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1BD8CB-50BF-33DE-FA52-7B5674B9B6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BBC439-2539-2160-6264-4EDBED7BCC84}"/>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6" name="Footer Placeholder 5">
            <a:extLst>
              <a:ext uri="{FF2B5EF4-FFF2-40B4-BE49-F238E27FC236}">
                <a16:creationId xmlns:a16="http://schemas.microsoft.com/office/drawing/2014/main" id="{85E76EC2-F257-78E1-1DB9-CB650D454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F4530-C9A9-D058-82D4-338A04E1A48B}"/>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637782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EFFD3-CDC5-918D-9CAA-E7C97EBEBE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FAD6DC-0421-490F-2064-82852C346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C4D99C-F77A-9D32-A986-DD43846D36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829BAF-26D0-835A-6532-A423EDD4C0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530137-895F-EBA3-40F6-1B78F7D254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130492-7CB0-9ACA-00A2-2E42060AE44A}"/>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8" name="Footer Placeholder 7">
            <a:extLst>
              <a:ext uri="{FF2B5EF4-FFF2-40B4-BE49-F238E27FC236}">
                <a16:creationId xmlns:a16="http://schemas.microsoft.com/office/drawing/2014/main" id="{E26A2E45-1479-D3F8-75D6-E41C06F3AF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00A860-53B5-FD75-2CD1-5DD6D14AD74B}"/>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225869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A2DC-FED4-7E74-9069-C1623CD4EF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C08FB5-19AE-1F1D-D08A-39F0DF222DD6}"/>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4" name="Footer Placeholder 3">
            <a:extLst>
              <a:ext uri="{FF2B5EF4-FFF2-40B4-BE49-F238E27FC236}">
                <a16:creationId xmlns:a16="http://schemas.microsoft.com/office/drawing/2014/main" id="{16130D0A-C6D9-BE8E-4C41-3CE6B4DEF7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D5FB7B-79F9-C1A2-9D01-7604D4345D5D}"/>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3896636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B4947C-217D-DFF5-9A81-FC6CCC6E58C7}"/>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3" name="Footer Placeholder 2">
            <a:extLst>
              <a:ext uri="{FF2B5EF4-FFF2-40B4-BE49-F238E27FC236}">
                <a16:creationId xmlns:a16="http://schemas.microsoft.com/office/drawing/2014/main" id="{A6676EB8-E32C-E7C5-DF05-74216A8F06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80E154-14D0-D1D3-86ED-03F9C0BC8312}"/>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3259318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45FD-9029-525F-1F2F-F610F4B81A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45EAF9-C9D7-B6E6-8E20-31F0F54794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DE3DBE-0BA1-DDCE-872F-0A627FD62C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520FDB-57F1-E966-2E1B-C649BDB89BB2}"/>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6" name="Footer Placeholder 5">
            <a:extLst>
              <a:ext uri="{FF2B5EF4-FFF2-40B4-BE49-F238E27FC236}">
                <a16:creationId xmlns:a16="http://schemas.microsoft.com/office/drawing/2014/main" id="{FE3B6901-F3E4-00F5-7835-5913F52D10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3A2DCD-CC10-26DC-1538-7DC43D43F9E8}"/>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118987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B55AB-7276-4834-8535-187E3FDA48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63BE6C-4B50-6C30-BCA3-D48FBA7510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730BDA-0152-6FA3-CFE4-8C55499131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5E4667-9901-20AF-441C-65EE2FB07190}"/>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6" name="Footer Placeholder 5">
            <a:extLst>
              <a:ext uri="{FF2B5EF4-FFF2-40B4-BE49-F238E27FC236}">
                <a16:creationId xmlns:a16="http://schemas.microsoft.com/office/drawing/2014/main" id="{883AFB2C-ED85-0109-82F9-4A5A2709D7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210484-5C66-09C6-5697-F31B37EA281A}"/>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1704818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EA6A3-86B8-3597-5652-04C8697BE7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D253FE-666D-A687-EE1B-58EBEB1ECA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569DAC-D12C-8EC8-8320-722866BAB624}"/>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5" name="Footer Placeholder 4">
            <a:extLst>
              <a:ext uri="{FF2B5EF4-FFF2-40B4-BE49-F238E27FC236}">
                <a16:creationId xmlns:a16="http://schemas.microsoft.com/office/drawing/2014/main" id="{2C6B6D3C-A367-BBD1-7FEF-2565362619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ECCFEE-A361-56D8-6D33-E538320C5FC3}"/>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66106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232EF5-93BF-F097-D272-5999103F4B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947C39-2A84-0339-7EE6-D9115DAA1D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532431-40F6-4779-28D0-8071D854F307}"/>
              </a:ext>
            </a:extLst>
          </p:cNvPr>
          <p:cNvSpPr>
            <a:spLocks noGrp="1"/>
          </p:cNvSpPr>
          <p:nvPr>
            <p:ph type="dt" sz="half" idx="10"/>
          </p:nvPr>
        </p:nvSpPr>
        <p:spPr/>
        <p:txBody>
          <a:bodyPr/>
          <a:lstStyle/>
          <a:p>
            <a:fld id="{50F2B7E8-CC22-4032-B6A7-CEAFE9BA669E}" type="datetimeFigureOut">
              <a:rPr lang="en-GB" smtClean="0"/>
              <a:t>22/10/2024</a:t>
            </a:fld>
            <a:endParaRPr lang="en-GB"/>
          </a:p>
        </p:txBody>
      </p:sp>
      <p:sp>
        <p:nvSpPr>
          <p:cNvPr id="5" name="Footer Placeholder 4">
            <a:extLst>
              <a:ext uri="{FF2B5EF4-FFF2-40B4-BE49-F238E27FC236}">
                <a16:creationId xmlns:a16="http://schemas.microsoft.com/office/drawing/2014/main" id="{C4BB3212-D0E5-0544-7D0D-2CE0E7D127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7F5CF-2549-886C-34B9-2B20EDF85E7E}"/>
              </a:ext>
            </a:extLst>
          </p:cNvPr>
          <p:cNvSpPr>
            <a:spLocks noGrp="1"/>
          </p:cNvSpPr>
          <p:nvPr>
            <p:ph type="sldNum" sz="quarter" idx="12"/>
          </p:nvPr>
        </p:nvSpPr>
        <p:spPr/>
        <p:txBody>
          <a:bodyPr/>
          <a:lstStyle/>
          <a:p>
            <a:fld id="{2E1E8706-A357-4468-BCCB-84AA2580C8C3}" type="slidenum">
              <a:rPr lang="en-GB" smtClean="0"/>
              <a:t>‹#›</a:t>
            </a:fld>
            <a:endParaRPr lang="en-GB"/>
          </a:p>
        </p:txBody>
      </p:sp>
    </p:spTree>
    <p:extLst>
      <p:ext uri="{BB962C8B-B14F-4D97-AF65-F5344CB8AC3E}">
        <p14:creationId xmlns:p14="http://schemas.microsoft.com/office/powerpoint/2010/main" val="4073028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C0A1-33C9-8717-46C5-8E96164CD2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4ECFA7-5E4B-F485-06E0-E304DFB790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B160BE-85A8-5331-088D-B1F1B383D3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2B7E8-CC22-4032-B6A7-CEAFE9BA669E}" type="datetimeFigureOut">
              <a:rPr lang="en-GB" smtClean="0"/>
              <a:t>22/10/2024</a:t>
            </a:fld>
            <a:endParaRPr lang="en-GB"/>
          </a:p>
        </p:txBody>
      </p:sp>
      <p:sp>
        <p:nvSpPr>
          <p:cNvPr id="5" name="Footer Placeholder 4">
            <a:extLst>
              <a:ext uri="{FF2B5EF4-FFF2-40B4-BE49-F238E27FC236}">
                <a16:creationId xmlns:a16="http://schemas.microsoft.com/office/drawing/2014/main" id="{59988D48-8A0B-34D8-3888-18908848EB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E99C45-FFBF-E4D9-F4F3-86264507D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1E8706-A357-4468-BCCB-84AA2580C8C3}" type="slidenum">
              <a:rPr lang="en-GB" smtClean="0"/>
              <a:t>‹#›</a:t>
            </a:fld>
            <a:endParaRPr lang="en-GB"/>
          </a:p>
        </p:txBody>
      </p:sp>
    </p:spTree>
    <p:extLst>
      <p:ext uri="{BB962C8B-B14F-4D97-AF65-F5344CB8AC3E}">
        <p14:creationId xmlns:p14="http://schemas.microsoft.com/office/powerpoint/2010/main" val="25204432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hyperlink" Target="https://www.apa.org/monitor/julaug05/ethic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ethicalpsychology.com/2013/01/vignette-21-phone-call-from-friend.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ethicalpsychology.com/2013/12/vignette-29-blog-attack.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pa.org/monitor/julaug05/ethics" TargetMode="External"/><Relationship Id="rId2" Type="http://schemas.openxmlformats.org/officeDocument/2006/relationships/hyperlink" Target="https://www.bps.org.uk/psychologist/dilemmas-health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42221-EE44-EDDF-E379-10371B4DB722}"/>
              </a:ext>
            </a:extLst>
          </p:cNvPr>
          <p:cNvSpPr>
            <a:spLocks noGrp="1"/>
          </p:cNvSpPr>
          <p:nvPr>
            <p:ph type="ctrTitle"/>
          </p:nvPr>
        </p:nvSpPr>
        <p:spPr>
          <a:xfrm>
            <a:off x="6972280" y="2439033"/>
            <a:ext cx="4805996" cy="1297115"/>
          </a:xfrm>
        </p:spPr>
        <p:txBody>
          <a:bodyPr anchor="t">
            <a:normAutofit/>
          </a:bodyPr>
          <a:lstStyle/>
          <a:p>
            <a:pPr algn="l"/>
            <a:r>
              <a:rPr lang="en-GB" sz="2800" dirty="0">
                <a:solidFill>
                  <a:schemeClr val="tx2"/>
                </a:solidFill>
              </a:rPr>
              <a:t>Codes of Conduct and Moral and Ethical Dilemmas: an introduction </a:t>
            </a:r>
          </a:p>
        </p:txBody>
      </p:sp>
      <p:sp>
        <p:nvSpPr>
          <p:cNvPr id="3" name="Subtitle 2">
            <a:extLst>
              <a:ext uri="{FF2B5EF4-FFF2-40B4-BE49-F238E27FC236}">
                <a16:creationId xmlns:a16="http://schemas.microsoft.com/office/drawing/2014/main" id="{67E20A87-FE5F-C49F-8488-F8825CB8FE4C}"/>
              </a:ext>
            </a:extLst>
          </p:cNvPr>
          <p:cNvSpPr>
            <a:spLocks noGrp="1"/>
          </p:cNvSpPr>
          <p:nvPr>
            <p:ph type="subTitle" idx="1"/>
          </p:nvPr>
        </p:nvSpPr>
        <p:spPr>
          <a:xfrm>
            <a:off x="7045839" y="2808515"/>
            <a:ext cx="4805691" cy="2873828"/>
          </a:xfrm>
        </p:spPr>
        <p:txBody>
          <a:bodyPr anchor="b">
            <a:normAutofit/>
          </a:bodyPr>
          <a:lstStyle/>
          <a:p>
            <a:pPr algn="l"/>
            <a:r>
              <a:rPr lang="en-GB" sz="1800" dirty="0">
                <a:solidFill>
                  <a:schemeClr val="tx2"/>
                </a:solidFill>
              </a:rPr>
              <a:t>Psychology in </a:t>
            </a:r>
            <a:r>
              <a:rPr lang="en-GB" sz="1800">
                <a:solidFill>
                  <a:schemeClr val="tx2"/>
                </a:solidFill>
              </a:rPr>
              <a:t>Practice </a:t>
            </a:r>
            <a:endParaRPr lang="en-GB" sz="1800" dirty="0">
              <a:solidFill>
                <a:schemeClr val="tx2"/>
              </a:solidFill>
            </a:endParaRPr>
          </a:p>
          <a:p>
            <a:pPr algn="l"/>
            <a:endParaRPr lang="en-GB" sz="1800" dirty="0">
              <a:solidFill>
                <a:schemeClr val="tx2"/>
              </a:solidFill>
            </a:endParaRPr>
          </a:p>
          <a:p>
            <a:pPr algn="l"/>
            <a:r>
              <a:rPr lang="en-GB" sz="1800" dirty="0">
                <a:solidFill>
                  <a:schemeClr val="tx2"/>
                </a:solidFill>
              </a:rPr>
              <a:t>Dr Ceri Phelps </a:t>
            </a:r>
          </a:p>
        </p:txBody>
      </p:sp>
      <p:pic>
        <p:nvPicPr>
          <p:cNvPr id="7" name="Graphic 6" descr="Scales of Justice">
            <a:extLst>
              <a:ext uri="{FF2B5EF4-FFF2-40B4-BE49-F238E27FC236}">
                <a16:creationId xmlns:a16="http://schemas.microsoft.com/office/drawing/2014/main" id="{8A6E55F4-7716-F429-E498-541A2717F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92692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42221-EE44-EDDF-E379-10371B4DB722}"/>
              </a:ext>
            </a:extLst>
          </p:cNvPr>
          <p:cNvSpPr>
            <a:spLocks noGrp="1"/>
          </p:cNvSpPr>
          <p:nvPr>
            <p:ph type="title"/>
          </p:nvPr>
        </p:nvSpPr>
        <p:spPr>
          <a:xfrm>
            <a:off x="761803" y="350196"/>
            <a:ext cx="4646904" cy="1624520"/>
          </a:xfrm>
        </p:spPr>
        <p:txBody>
          <a:bodyPr anchor="ctr">
            <a:normAutofit/>
          </a:bodyPr>
          <a:lstStyle/>
          <a:p>
            <a:r>
              <a:rPr lang="en-GB" sz="4000"/>
              <a:t>What is moral judgement?</a:t>
            </a:r>
          </a:p>
        </p:txBody>
      </p:sp>
      <p:sp>
        <p:nvSpPr>
          <p:cNvPr id="4" name="Content Placeholder 3">
            <a:extLst>
              <a:ext uri="{FF2B5EF4-FFF2-40B4-BE49-F238E27FC236}">
                <a16:creationId xmlns:a16="http://schemas.microsoft.com/office/drawing/2014/main" id="{D86EDFB0-5D16-D84F-73D9-5357DD8ACB8E}"/>
              </a:ext>
            </a:extLst>
          </p:cNvPr>
          <p:cNvSpPr>
            <a:spLocks noGrp="1"/>
          </p:cNvSpPr>
          <p:nvPr>
            <p:ph idx="1"/>
          </p:nvPr>
        </p:nvSpPr>
        <p:spPr>
          <a:xfrm>
            <a:off x="631173" y="2043404"/>
            <a:ext cx="4646905" cy="3613149"/>
          </a:xfrm>
        </p:spPr>
        <p:txBody>
          <a:bodyPr anchor="ctr">
            <a:normAutofit/>
          </a:bodyPr>
          <a:lstStyle/>
          <a:p>
            <a:r>
              <a:rPr lang="en-GB" sz="2000" b="0" i="0" dirty="0">
                <a:effectLst/>
                <a:latin typeface="Karla" pitchFamily="2" charset="0"/>
              </a:rPr>
              <a:t>a process of reasoning</a:t>
            </a:r>
            <a:endParaRPr lang="en-GB" sz="2000" dirty="0">
              <a:latin typeface="Karla" pitchFamily="2" charset="0"/>
            </a:endParaRPr>
          </a:p>
          <a:p>
            <a:endParaRPr lang="en-GB" sz="2000" b="0" i="0" dirty="0">
              <a:effectLst/>
              <a:latin typeface="Karla" pitchFamily="2" charset="0"/>
            </a:endParaRPr>
          </a:p>
          <a:p>
            <a:r>
              <a:rPr lang="en-GB" sz="2000" b="0" i="0" dirty="0">
                <a:effectLst/>
                <a:latin typeface="Karla" pitchFamily="2" charset="0"/>
              </a:rPr>
              <a:t>guided by our beliefs of what is right and what is wrong (Rest, 1994). </a:t>
            </a:r>
          </a:p>
          <a:p>
            <a:endParaRPr lang="en-GB" sz="2000" b="0" i="0" dirty="0">
              <a:effectLst/>
              <a:latin typeface="Karla" pitchFamily="2" charset="0"/>
            </a:endParaRPr>
          </a:p>
          <a:p>
            <a:r>
              <a:rPr lang="en-GB" sz="2000" b="0" i="0" dirty="0">
                <a:effectLst/>
                <a:latin typeface="Karla" pitchFamily="2" charset="0"/>
              </a:rPr>
              <a:t>influenced by social and cultural norms and values. </a:t>
            </a:r>
            <a:endParaRPr lang="en-GB" sz="2000" dirty="0"/>
          </a:p>
        </p:txBody>
      </p:sp>
      <p:pic>
        <p:nvPicPr>
          <p:cNvPr id="6" name="Picture 5" descr="Hands holding each other's wrists and interlinked to form a circle">
            <a:extLst>
              <a:ext uri="{FF2B5EF4-FFF2-40B4-BE49-F238E27FC236}">
                <a16:creationId xmlns:a16="http://schemas.microsoft.com/office/drawing/2014/main" id="{D7FEF0C0-1F7A-BC4F-3878-084470C5C4FB}"/>
              </a:ext>
            </a:extLst>
          </p:cNvPr>
          <p:cNvPicPr>
            <a:picLocks noChangeAspect="1"/>
          </p:cNvPicPr>
          <p:nvPr/>
        </p:nvPicPr>
        <p:blipFill rotWithShape="1">
          <a:blip r:embed="rId3"/>
          <a:srcRect l="22117" r="18482" b="-2"/>
          <a:stretch/>
        </p:blipFill>
        <p:spPr>
          <a:xfrm>
            <a:off x="6096000" y="1"/>
            <a:ext cx="6102825" cy="6858000"/>
          </a:xfrm>
          <a:prstGeom prst="rect">
            <a:avLst/>
          </a:prstGeom>
        </p:spPr>
      </p:pic>
    </p:spTree>
    <p:extLst>
      <p:ext uri="{BB962C8B-B14F-4D97-AF65-F5344CB8AC3E}">
        <p14:creationId xmlns:p14="http://schemas.microsoft.com/office/powerpoint/2010/main" val="16541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874FC77-B1AD-4469-830E-1F1D54FBB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6D6EB624-FD69-B851-1F3A-77FDDBA389E8}"/>
              </a:ext>
            </a:extLst>
          </p:cNvPr>
          <p:cNvPicPr>
            <a:picLocks noChangeAspect="1"/>
          </p:cNvPicPr>
          <p:nvPr/>
        </p:nvPicPr>
        <p:blipFill rotWithShape="1">
          <a:blip r:embed="rId2"/>
          <a:srcRect t="14261" b="10675"/>
          <a:stretch/>
        </p:blipFill>
        <p:spPr>
          <a:xfrm>
            <a:off x="20" y="1"/>
            <a:ext cx="12191979" cy="6863822"/>
          </a:xfrm>
          <a:prstGeom prst="rect">
            <a:avLst/>
          </a:prstGeom>
          <a:effectLst>
            <a:outerShdw blurRad="596900" dist="330200" dir="8820000" sx="87000" sy="87000" algn="ctr" rotWithShape="0">
              <a:srgbClr val="000000">
                <a:alpha val="29000"/>
              </a:srgbClr>
            </a:outerShdw>
          </a:effectLst>
        </p:spPr>
      </p:pic>
      <p:sp>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376687"/>
          </a:xfrm>
          <a:prstGeom prst="rect">
            <a:avLst/>
          </a:prstGeom>
          <a:solidFill>
            <a:schemeClr val="bg1">
              <a:alpha val="70000"/>
            </a:schemeClr>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CA2FEF-81B9-1855-7C50-94ACF02FE088}"/>
              </a:ext>
            </a:extLst>
          </p:cNvPr>
          <p:cNvSpPr>
            <a:spLocks noGrp="1"/>
          </p:cNvSpPr>
          <p:nvPr>
            <p:ph type="title"/>
          </p:nvPr>
        </p:nvSpPr>
        <p:spPr>
          <a:xfrm>
            <a:off x="589558" y="178619"/>
            <a:ext cx="7009522" cy="1019450"/>
          </a:xfrm>
        </p:spPr>
        <p:txBody>
          <a:bodyPr vert="horz" lIns="91440" tIns="45720" rIns="91440" bIns="45720" rtlCol="0" anchor="ctr">
            <a:normAutofit/>
          </a:bodyPr>
          <a:lstStyle/>
          <a:p>
            <a:r>
              <a:rPr lang="en-US" sz="3600"/>
              <a:t>Yes or no? </a:t>
            </a:r>
          </a:p>
        </p:txBody>
      </p:sp>
      <p:sp>
        <p:nvSpPr>
          <p:cNvPr id="3" name="Content Placeholder 2">
            <a:extLst>
              <a:ext uri="{FF2B5EF4-FFF2-40B4-BE49-F238E27FC236}">
                <a16:creationId xmlns:a16="http://schemas.microsoft.com/office/drawing/2014/main" id="{5049F39C-F5E5-FDA4-01EA-8C9EF821BE9B}"/>
              </a:ext>
            </a:extLst>
          </p:cNvPr>
          <p:cNvSpPr>
            <a:spLocks noGrp="1"/>
          </p:cNvSpPr>
          <p:nvPr>
            <p:ph idx="1"/>
          </p:nvPr>
        </p:nvSpPr>
        <p:spPr>
          <a:xfrm>
            <a:off x="7599080" y="178619"/>
            <a:ext cx="4114801" cy="1019451"/>
          </a:xfrm>
        </p:spPr>
        <p:txBody>
          <a:bodyPr vert="horz" lIns="91440" tIns="45720" rIns="91440" bIns="45720" rtlCol="0" anchor="ctr">
            <a:normAutofit/>
          </a:bodyPr>
          <a:lstStyle/>
          <a:p>
            <a:pPr marL="0" indent="0" algn="r">
              <a:buNone/>
            </a:pPr>
            <a:r>
              <a:rPr lang="en-US" sz="2000" b="0" i="0">
                <a:effectLst/>
              </a:rPr>
              <a:t>it is okay to kill one person if it would save five, because more people would be saved….</a:t>
            </a:r>
            <a:endParaRPr lang="en-US" sz="2000"/>
          </a:p>
        </p:txBody>
      </p:sp>
    </p:spTree>
    <p:extLst>
      <p:ext uri="{BB962C8B-B14F-4D97-AF65-F5344CB8AC3E}">
        <p14:creationId xmlns:p14="http://schemas.microsoft.com/office/powerpoint/2010/main" val="18668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CA2FEF-81B9-1855-7C50-94ACF02FE088}"/>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Yes or no? </a:t>
            </a:r>
          </a:p>
        </p:txBody>
      </p:sp>
      <p:sp>
        <p:nvSpPr>
          <p:cNvPr id="3" name="Content Placeholder 2">
            <a:extLst>
              <a:ext uri="{FF2B5EF4-FFF2-40B4-BE49-F238E27FC236}">
                <a16:creationId xmlns:a16="http://schemas.microsoft.com/office/drawing/2014/main" id="{5049F39C-F5E5-FDA4-01EA-8C9EF821BE9B}"/>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2000" b="0" i="0">
                <a:effectLst/>
              </a:rPr>
              <a:t>it is okay to kill one person if it would save five, because more people would be saved….</a:t>
            </a:r>
            <a:endParaRPr lang="en-US" sz="200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5D8C6FD-37D4-217F-FAB4-BC5967D73940}"/>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a:effectLst/>
              </a:rPr>
              <a:t>Moral dilemmas are challenging because there are often good reasons for and against both choices.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 situation where two moral principles conflict with eachother </a:t>
            </a:r>
          </a:p>
        </p:txBody>
      </p:sp>
    </p:spTree>
    <p:extLst>
      <p:ext uri="{BB962C8B-B14F-4D97-AF65-F5344CB8AC3E}">
        <p14:creationId xmlns:p14="http://schemas.microsoft.com/office/powerpoint/2010/main" val="2617109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752586-9E04-8B80-C7EB-DCF9DAD1EFE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is ethics?</a:t>
            </a:r>
          </a:p>
        </p:txBody>
      </p:sp>
      <p:graphicFrame>
        <p:nvGraphicFramePr>
          <p:cNvPr id="5" name="Content Placeholder 2">
            <a:extLst>
              <a:ext uri="{FF2B5EF4-FFF2-40B4-BE49-F238E27FC236}">
                <a16:creationId xmlns:a16="http://schemas.microsoft.com/office/drawing/2014/main" id="{4ABE33B6-5A94-0E48-6188-ED92939CAB07}"/>
              </a:ext>
            </a:extLst>
          </p:cNvPr>
          <p:cNvGraphicFramePr>
            <a:graphicFrameLocks noGrp="1"/>
          </p:cNvGraphicFramePr>
          <p:nvPr>
            <p:ph idx="1"/>
            <p:extLst>
              <p:ext uri="{D42A27DB-BD31-4B8C-83A1-F6EECF244321}">
                <p14:modId xmlns:p14="http://schemas.microsoft.com/office/powerpoint/2010/main" val="26815284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687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42221-EE44-EDDF-E379-10371B4DB72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Ethical Decision making </a:t>
            </a:r>
          </a:p>
        </p:txBody>
      </p:sp>
      <p:graphicFrame>
        <p:nvGraphicFramePr>
          <p:cNvPr id="6" name="Content Placeholder 3">
            <a:extLst>
              <a:ext uri="{FF2B5EF4-FFF2-40B4-BE49-F238E27FC236}">
                <a16:creationId xmlns:a16="http://schemas.microsoft.com/office/drawing/2014/main" id="{0AC9C6C9-D889-71FA-6128-A3330DA9B15B}"/>
              </a:ext>
            </a:extLst>
          </p:cNvPr>
          <p:cNvGraphicFramePr>
            <a:graphicFrameLocks noGrp="1"/>
          </p:cNvGraphicFramePr>
          <p:nvPr>
            <p:ph idx="1"/>
            <p:extLst>
              <p:ext uri="{D42A27DB-BD31-4B8C-83A1-F6EECF244321}">
                <p14:modId xmlns:p14="http://schemas.microsoft.com/office/powerpoint/2010/main" val="30956648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8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42221-EE44-EDDF-E379-10371B4DB72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Ethical Decision making </a:t>
            </a:r>
          </a:p>
        </p:txBody>
      </p:sp>
      <p:graphicFrame>
        <p:nvGraphicFramePr>
          <p:cNvPr id="6" name="Content Placeholder 3">
            <a:extLst>
              <a:ext uri="{FF2B5EF4-FFF2-40B4-BE49-F238E27FC236}">
                <a16:creationId xmlns:a16="http://schemas.microsoft.com/office/drawing/2014/main" id="{828F0530-5BDF-9A94-BC7A-6642BC6B7EF6}"/>
              </a:ext>
            </a:extLst>
          </p:cNvPr>
          <p:cNvGraphicFramePr>
            <a:graphicFrameLocks noGrp="1"/>
          </p:cNvGraphicFramePr>
          <p:nvPr>
            <p:ph idx="1"/>
            <p:extLst>
              <p:ext uri="{D42A27DB-BD31-4B8C-83A1-F6EECF244321}">
                <p14:modId xmlns:p14="http://schemas.microsoft.com/office/powerpoint/2010/main" val="20517635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921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DC46F-61A7-C45B-90A7-DB13D2707130}"/>
              </a:ext>
            </a:extLst>
          </p:cNvPr>
          <p:cNvSpPr>
            <a:spLocks noGrp="1"/>
          </p:cNvSpPr>
          <p:nvPr>
            <p:ph type="title"/>
          </p:nvPr>
        </p:nvSpPr>
        <p:spPr/>
        <p:txBody>
          <a:bodyPr/>
          <a:lstStyle/>
          <a:p>
            <a:r>
              <a:rPr lang="en-GB" dirty="0"/>
              <a:t>Ethical Dilemmas</a:t>
            </a:r>
          </a:p>
        </p:txBody>
      </p:sp>
      <p:sp>
        <p:nvSpPr>
          <p:cNvPr id="3" name="Content Placeholder 2">
            <a:extLst>
              <a:ext uri="{FF2B5EF4-FFF2-40B4-BE49-F238E27FC236}">
                <a16:creationId xmlns:a16="http://schemas.microsoft.com/office/drawing/2014/main" id="{D923F818-A452-5DA7-C87A-9FCB76DBF0BF}"/>
              </a:ext>
            </a:extLst>
          </p:cNvPr>
          <p:cNvSpPr>
            <a:spLocks noGrp="1"/>
          </p:cNvSpPr>
          <p:nvPr>
            <p:ph idx="1"/>
          </p:nvPr>
        </p:nvSpPr>
        <p:spPr/>
        <p:txBody>
          <a:bodyPr/>
          <a:lstStyle/>
          <a:p>
            <a:pPr marL="0" indent="0">
              <a:buNone/>
            </a:pPr>
            <a:r>
              <a:rPr lang="en-GB" b="0" i="0" dirty="0">
                <a:solidFill>
                  <a:srgbClr val="000000"/>
                </a:solidFill>
                <a:effectLst/>
                <a:latin typeface="Whitney"/>
              </a:rPr>
              <a:t>“An ethical dilemma arises when two or more of the values found in the ethical principles conflict. Such a dilemma is an </a:t>
            </a:r>
            <a:r>
              <a:rPr lang="en-GB" b="0" i="1" dirty="0">
                <a:solidFill>
                  <a:srgbClr val="000000"/>
                </a:solidFill>
                <a:effectLst/>
                <a:latin typeface="Whitney"/>
              </a:rPr>
              <a:t>ethical</a:t>
            </a:r>
            <a:r>
              <a:rPr lang="en-GB" b="0" i="0" dirty="0">
                <a:solidFill>
                  <a:srgbClr val="000000"/>
                </a:solidFill>
                <a:effectLst/>
                <a:latin typeface="Whitney"/>
              </a:rPr>
              <a:t> dilemma because its resolution must appeal to values. Since, by definition, more than technical expertise is at issue in an ethical dilemma, even the most skilled practitioner cannot resolve an ethical dilemma by appealing to technical expertise alone. Resolving an ethical dilemma requires identifying the relevant values and weighing those competing values against one another to determine which receives priority”</a:t>
            </a:r>
          </a:p>
          <a:p>
            <a:pPr marL="0" indent="0">
              <a:buNone/>
            </a:pPr>
            <a:r>
              <a:rPr lang="en-GB" dirty="0">
                <a:hlinkClick r:id="rId2"/>
              </a:rPr>
              <a:t>Ethics Rounds--On being an ethical psychologist (apa.org)</a:t>
            </a:r>
            <a:endParaRPr lang="en-GB" dirty="0"/>
          </a:p>
        </p:txBody>
      </p:sp>
    </p:spTree>
    <p:extLst>
      <p:ext uri="{BB962C8B-B14F-4D97-AF65-F5344CB8AC3E}">
        <p14:creationId xmlns:p14="http://schemas.microsoft.com/office/powerpoint/2010/main" val="233950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DFC09-9EBB-4494-54B4-748B3983B5E9}"/>
              </a:ext>
            </a:extLst>
          </p:cNvPr>
          <p:cNvSpPr>
            <a:spLocks noGrp="1"/>
          </p:cNvSpPr>
          <p:nvPr>
            <p:ph type="title"/>
          </p:nvPr>
        </p:nvSpPr>
        <p:spPr>
          <a:xfrm>
            <a:off x="323295" y="217503"/>
            <a:ext cx="10515600" cy="1325563"/>
          </a:xfrm>
        </p:spPr>
        <p:txBody>
          <a:bodyPr/>
          <a:lstStyle/>
          <a:p>
            <a:r>
              <a:rPr lang="en-GB" dirty="0"/>
              <a:t>Vignette 1</a:t>
            </a:r>
          </a:p>
        </p:txBody>
      </p:sp>
      <p:sp>
        <p:nvSpPr>
          <p:cNvPr id="3" name="Content Placeholder 2">
            <a:extLst>
              <a:ext uri="{FF2B5EF4-FFF2-40B4-BE49-F238E27FC236}">
                <a16:creationId xmlns:a16="http://schemas.microsoft.com/office/drawing/2014/main" id="{C939E7DD-76BF-EB9C-C4AF-A6E76E4C0F25}"/>
              </a:ext>
            </a:extLst>
          </p:cNvPr>
          <p:cNvSpPr>
            <a:spLocks noGrp="1"/>
          </p:cNvSpPr>
          <p:nvPr>
            <p:ph idx="1"/>
          </p:nvPr>
        </p:nvSpPr>
        <p:spPr>
          <a:xfrm>
            <a:off x="474216" y="1397725"/>
            <a:ext cx="10515600" cy="5242772"/>
          </a:xfrm>
        </p:spPr>
        <p:txBody>
          <a:bodyPr>
            <a:normAutofit fontScale="40000" lnSpcReduction="20000"/>
          </a:bodyPr>
          <a:lstStyle/>
          <a:p>
            <a:pPr marL="457200" lvl="1" indent="0">
              <a:buNone/>
            </a:pPr>
            <a:br>
              <a:rPr lang="en-GB" b="0" i="0" dirty="0">
                <a:solidFill>
                  <a:srgbClr val="333333"/>
                </a:solidFill>
                <a:effectLst/>
                <a:latin typeface="Arial" panose="020B0604020202020204" pitchFamily="34" charset="0"/>
              </a:rPr>
            </a:b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receives a call from Buddy, his very close high school friend.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speaks with Buddy about once every six to nine months. During those calls, the conversations typically focus on careers, family members, and the whereabouts about other classmates.</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Buddy phoned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in an apparent emotional anguish by the tone of his voice.  Buddy states that he has been feeling "stressed" over the last month. He explains that he recently lost his job and has been worrying about the financial impact that this is having on his family. Buddy adds that he has had trouble sleeping, has stopped exercising, has little energy, and fleeting thoughts of hurting himself.  Buddy also shares that he has been short tempered with his wife and kids.</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During the 90-minute call,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tries to be a good listener, empathizes with Buddy's difficult situation, offers advice on ways that Buddy can better manage his stress, provides him with general encouragement, and suggests a book that outlines stress management and anxiety reduction strategies.</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At the end of the call, Buddy tells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that he is feeling much better. Just as he is about to hang up, Buddy says, "Thanks. My wife told me that I should see a therapist but I told her that I could talk with you and that it would be much cheaper."</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is unclear whether Buddy is serious or joking.</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	If you were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how do you feel about the phone call?</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	Does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need to phone his high school friend to clarify his last comment?</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	Does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need to encourage Buddy to become involved in therapy if symptoms persist?</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	Should </a:t>
            </a:r>
            <a:r>
              <a:rPr lang="en-GB" sz="3500" b="0" i="0" dirty="0" err="1">
                <a:solidFill>
                  <a:srgbClr val="333333"/>
                </a:solidFill>
                <a:effectLst/>
                <a:latin typeface="Arial" panose="020B0604020202020204" pitchFamily="34" charset="0"/>
              </a:rPr>
              <a:t>Dr.</a:t>
            </a:r>
            <a:r>
              <a:rPr lang="en-GB" sz="3500" b="0" i="0" dirty="0">
                <a:solidFill>
                  <a:srgbClr val="333333"/>
                </a:solidFill>
                <a:effectLst/>
                <a:latin typeface="Arial" panose="020B0604020202020204" pitchFamily="34" charset="0"/>
              </a:rPr>
              <a:t> </a:t>
            </a:r>
            <a:r>
              <a:rPr lang="en-GB" sz="3500" b="0" i="0" dirty="0" err="1">
                <a:solidFill>
                  <a:srgbClr val="333333"/>
                </a:solidFill>
                <a:effectLst/>
                <a:latin typeface="Arial" panose="020B0604020202020204" pitchFamily="34" charset="0"/>
              </a:rPr>
              <a:t>Goodfriend</a:t>
            </a:r>
            <a:r>
              <a:rPr lang="en-GB" sz="3500" b="0" i="0" dirty="0">
                <a:solidFill>
                  <a:srgbClr val="333333"/>
                </a:solidFill>
                <a:effectLst/>
                <a:latin typeface="Arial" panose="020B0604020202020204" pitchFamily="34" charset="0"/>
              </a:rPr>
              <a:t> call Buddy and offer a few referrals?</a:t>
            </a:r>
            <a:br>
              <a:rPr lang="en-GB" sz="3500" b="0" i="0" dirty="0">
                <a:solidFill>
                  <a:srgbClr val="333333"/>
                </a:solidFill>
                <a:effectLst/>
                <a:latin typeface="Arial" panose="020B0604020202020204" pitchFamily="34" charset="0"/>
              </a:rPr>
            </a:br>
            <a:br>
              <a:rPr lang="en-GB" sz="3500" b="0" i="0" dirty="0">
                <a:solidFill>
                  <a:srgbClr val="333333"/>
                </a:solidFill>
                <a:effectLst/>
                <a:latin typeface="Arial" panose="020B0604020202020204" pitchFamily="34" charset="0"/>
              </a:rPr>
            </a:br>
            <a:r>
              <a:rPr lang="en-GB" sz="3500" b="0" i="0" dirty="0">
                <a:solidFill>
                  <a:srgbClr val="333333"/>
                </a:solidFill>
                <a:effectLst/>
                <a:latin typeface="Arial" panose="020B0604020202020204" pitchFamily="34" charset="0"/>
              </a:rPr>
              <a:t>	What factors influence this decision?</a:t>
            </a:r>
          </a:p>
          <a:p>
            <a:pPr algn="l"/>
            <a:endParaRPr lang="en-GB" dirty="0">
              <a:solidFill>
                <a:srgbClr val="333333"/>
              </a:solidFill>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hlinkClick r:id="rId2"/>
              </a:rPr>
              <a:t>Ethics and Psychology: Vignette 21: A Phone Call from a Friend (ethicalpsychology.com)</a:t>
            </a:r>
            <a:endParaRPr lang="en-GB"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85113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D27B9-A6B3-E08B-604F-6D4D54F325D6}"/>
              </a:ext>
            </a:extLst>
          </p:cNvPr>
          <p:cNvSpPr>
            <a:spLocks noGrp="1"/>
          </p:cNvSpPr>
          <p:nvPr>
            <p:ph type="title"/>
          </p:nvPr>
        </p:nvSpPr>
        <p:spPr>
          <a:xfrm>
            <a:off x="376561" y="0"/>
            <a:ext cx="10515600" cy="1325563"/>
          </a:xfrm>
        </p:spPr>
        <p:txBody>
          <a:bodyPr/>
          <a:lstStyle/>
          <a:p>
            <a:r>
              <a:rPr lang="en-GB" dirty="0"/>
              <a:t>Vignette 2: A Blog Attack</a:t>
            </a:r>
          </a:p>
        </p:txBody>
      </p:sp>
      <p:sp>
        <p:nvSpPr>
          <p:cNvPr id="7" name="Content Placeholder 6">
            <a:extLst>
              <a:ext uri="{FF2B5EF4-FFF2-40B4-BE49-F238E27FC236}">
                <a16:creationId xmlns:a16="http://schemas.microsoft.com/office/drawing/2014/main" id="{ADF8F5CB-D75A-5FF1-792A-953332936A9F}"/>
              </a:ext>
            </a:extLst>
          </p:cNvPr>
          <p:cNvSpPr>
            <a:spLocks noGrp="1"/>
          </p:cNvSpPr>
          <p:nvPr>
            <p:ph idx="1"/>
          </p:nvPr>
        </p:nvSpPr>
        <p:spPr>
          <a:xfrm>
            <a:off x="376561" y="1035512"/>
            <a:ext cx="10515600" cy="4351338"/>
          </a:xfrm>
        </p:spPr>
        <p:txBody>
          <a:bodyPr>
            <a:noAutofit/>
          </a:bodyPr>
          <a:lstStyle/>
          <a:p>
            <a:r>
              <a:rPr lang="en-GB" sz="1400" dirty="0">
                <a:latin typeface="Arial" panose="020B0604020202020204" pitchFamily="34" charset="0"/>
                <a:cs typeface="Arial" panose="020B0604020202020204" pitchFamily="34" charset="0"/>
              </a:rPr>
              <a:t>Psychologist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learns from a colleague that she has been described in very </a:t>
            </a:r>
            <a:r>
              <a:rPr lang="en-GB" sz="1400" dirty="0" err="1">
                <a:latin typeface="Arial" panose="020B0604020202020204" pitchFamily="34" charset="0"/>
                <a:cs typeface="Arial" panose="020B0604020202020204" pitchFamily="34" charset="0"/>
              </a:rPr>
              <a:t>unfavorable</a:t>
            </a:r>
            <a:r>
              <a:rPr lang="en-GB" sz="1400" dirty="0">
                <a:latin typeface="Arial" panose="020B0604020202020204" pitchFamily="34" charset="0"/>
                <a:cs typeface="Arial" panose="020B0604020202020204" pitchFamily="34" charset="0"/>
              </a:rPr>
              <a:t> terms in a blog posted by an individual who publicly identifies herself as a patient of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a:t>
            </a:r>
          </a:p>
          <a:p>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reviews the blog information.  The author is likely not a current patient.  The blogger insults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Shermer’s appearance, her style of dress, and her office.  In essence, the blogger combines factual and inaccurate information into a well-formed, yet highly erroneous, description about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Shermer’s role in the community and in the legal system. There are many descriptions of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that are blatantly false or misleading. Some of the falsehoods on the blog would be serious violations of the Ethics Code.</a:t>
            </a:r>
          </a:p>
          <a:p>
            <a:r>
              <a:rPr lang="en-GB" sz="1400" dirty="0">
                <a:latin typeface="Arial" panose="020B0604020202020204" pitchFamily="34" charset="0"/>
                <a:cs typeface="Arial" panose="020B0604020202020204" pitchFamily="34" charset="0"/>
              </a:rPr>
              <a:t>Upon reviewing the charts of several possible candidates as the offensive blogger,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believes the blogger to be someone she evaluated in the past for a national security position.  The likely blogger can be emotionally labile and frequently feels a victim of “the system.”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indicated a number of pathological characteristics in the report.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does not make the determination for the security clearance, but serves as a consultant for the government agency.</a:t>
            </a:r>
          </a:p>
          <a:p>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has a presence on social media and fears how her online reputation may be adversely affected by these ongoing blog posts.  She also fears that if she draws too much attention to the blog, then the blogger will gain greater traction.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fears the risk that the information could go to a licensing board and result in an investigation.  Although completely unwarranted, an investigation would add unnecessary stress in her life.  There is also a risk that her reputation could be ruined if the former client’s blog posts gain a larger following.</a:t>
            </a:r>
          </a:p>
          <a:p>
            <a:r>
              <a:rPr lang="en-GB" sz="1400" dirty="0">
                <a:latin typeface="Arial" panose="020B0604020202020204" pitchFamily="34" charset="0"/>
                <a:cs typeface="Arial" panose="020B0604020202020204" pitchFamily="34" charset="0"/>
              </a:rPr>
              <a:t>The psychologist wonders how she can take proactive action.</a:t>
            </a:r>
          </a:p>
          <a:p>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considers hiring an attorney.</a:t>
            </a:r>
          </a:p>
          <a:p>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also considers hiring an online reputation management company.</a:t>
            </a:r>
          </a:p>
          <a:p>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 calls you for a consultation.  What are some recommendations that you would make to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a:t>
            </a:r>
          </a:p>
          <a:p>
            <a:r>
              <a:rPr lang="en-GB" sz="1400" dirty="0">
                <a:latin typeface="Arial" panose="020B0604020202020204" pitchFamily="34" charset="0"/>
                <a:cs typeface="Arial" panose="020B0604020202020204" pitchFamily="34" charset="0"/>
              </a:rPr>
              <a:t>How would you feel if you were </a:t>
            </a:r>
            <a:r>
              <a:rPr lang="en-GB" sz="1400" dirty="0" err="1">
                <a:latin typeface="Arial" panose="020B0604020202020204" pitchFamily="34" charset="0"/>
                <a:cs typeface="Arial" panose="020B0604020202020204" pitchFamily="34" charset="0"/>
              </a:rPr>
              <a:t>Dr.</a:t>
            </a:r>
            <a:r>
              <a:rPr lang="en-GB" sz="1400" dirty="0">
                <a:latin typeface="Arial" panose="020B0604020202020204" pitchFamily="34" charset="0"/>
                <a:cs typeface="Arial" panose="020B0604020202020204" pitchFamily="34" charset="0"/>
              </a:rPr>
              <a:t> Shermer?</a:t>
            </a:r>
          </a:p>
          <a:p>
            <a:pPr marL="0" indent="0">
              <a:buNone/>
            </a:pPr>
            <a:r>
              <a:rPr lang="en-GB" sz="1400" dirty="0">
                <a:latin typeface="Arial" panose="020B0604020202020204" pitchFamily="34" charset="0"/>
                <a:cs typeface="Arial" panose="020B0604020202020204" pitchFamily="34" charset="0"/>
                <a:hlinkClick r:id="rId2"/>
              </a:rPr>
              <a:t>Ethics and Psychology: Vignette: 29: A Blog Attack (ethicalpsychology.com)</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5075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4963-0B72-DCA1-C602-BCF340685550}"/>
              </a:ext>
            </a:extLst>
          </p:cNvPr>
          <p:cNvSpPr>
            <a:spLocks noGrp="1"/>
          </p:cNvSpPr>
          <p:nvPr>
            <p:ph type="title"/>
          </p:nvPr>
        </p:nvSpPr>
        <p:spPr/>
        <p:txBody>
          <a:bodyPr/>
          <a:lstStyle/>
          <a:p>
            <a:r>
              <a:rPr lang="en-GB" dirty="0"/>
              <a:t>BPS Code of Ethics &amp; Conduct: Respect </a:t>
            </a:r>
          </a:p>
        </p:txBody>
      </p:sp>
      <p:sp>
        <p:nvSpPr>
          <p:cNvPr id="3" name="Content Placeholder 2">
            <a:extLst>
              <a:ext uri="{FF2B5EF4-FFF2-40B4-BE49-F238E27FC236}">
                <a16:creationId xmlns:a16="http://schemas.microsoft.com/office/drawing/2014/main" id="{AEAF2715-A768-4651-B400-5418908C1371}"/>
              </a:ext>
            </a:extLst>
          </p:cNvPr>
          <p:cNvSpPr>
            <a:spLocks noGrp="1"/>
          </p:cNvSpPr>
          <p:nvPr>
            <p:ph idx="1"/>
          </p:nvPr>
        </p:nvSpPr>
        <p:spPr/>
        <p:txBody>
          <a:bodyPr>
            <a:normAutofit fontScale="77500" lnSpcReduction="20000"/>
          </a:bodyPr>
          <a:lstStyle/>
          <a:p>
            <a:pPr marL="0" indent="0" algn="l">
              <a:buNone/>
            </a:pPr>
            <a:r>
              <a:rPr lang="en-GB" b="1" i="0" dirty="0">
                <a:solidFill>
                  <a:srgbClr val="06020F"/>
                </a:solidFill>
                <a:effectLst/>
                <a:latin typeface="Karla" pitchFamily="2" charset="0"/>
              </a:rPr>
              <a:t>Members value the dignity and worth of all persons, with sensitivity to the dynamics of perceived authority or influence over persons and peoples and with particular regard to people’s rights.</a:t>
            </a:r>
          </a:p>
          <a:p>
            <a:pPr algn="l"/>
            <a:r>
              <a:rPr lang="en-GB" b="0" i="0" dirty="0">
                <a:solidFill>
                  <a:srgbClr val="06020F"/>
                </a:solidFill>
                <a:effectLst/>
                <a:latin typeface="Karla" pitchFamily="2" charset="0"/>
              </a:rPr>
              <a:t>In applying these values, members should consider:</a:t>
            </a:r>
          </a:p>
          <a:p>
            <a:pPr algn="l">
              <a:buFont typeface="Arial" panose="020B0604020202020204" pitchFamily="34" charset="0"/>
              <a:buChar char="•"/>
            </a:pPr>
            <a:r>
              <a:rPr lang="en-GB" b="0" i="0" dirty="0">
                <a:solidFill>
                  <a:srgbClr val="06020F"/>
                </a:solidFill>
                <a:effectLst/>
                <a:latin typeface="Karla" pitchFamily="2" charset="0"/>
              </a:rPr>
              <a:t>Privacy and confidentiality;</a:t>
            </a:r>
          </a:p>
          <a:p>
            <a:pPr algn="l">
              <a:buFont typeface="Arial" panose="020B0604020202020204" pitchFamily="34" charset="0"/>
              <a:buChar char="•"/>
            </a:pPr>
            <a:r>
              <a:rPr lang="en-GB" b="0" i="0" dirty="0">
                <a:solidFill>
                  <a:srgbClr val="06020F"/>
                </a:solidFill>
                <a:effectLst/>
                <a:latin typeface="Karla" pitchFamily="2" charset="0"/>
              </a:rPr>
              <a:t>Respect;</a:t>
            </a:r>
          </a:p>
          <a:p>
            <a:pPr algn="l">
              <a:buFont typeface="Arial" panose="020B0604020202020204" pitchFamily="34" charset="0"/>
              <a:buChar char="•"/>
            </a:pPr>
            <a:r>
              <a:rPr lang="en-GB" b="0" i="0" dirty="0">
                <a:solidFill>
                  <a:srgbClr val="06020F"/>
                </a:solidFill>
                <a:effectLst/>
                <a:latin typeface="Karla" pitchFamily="2" charset="0"/>
              </a:rPr>
              <a:t>Communities and shared values within them;</a:t>
            </a:r>
          </a:p>
          <a:p>
            <a:pPr algn="l">
              <a:buFont typeface="Arial" panose="020B0604020202020204" pitchFamily="34" charset="0"/>
              <a:buChar char="•"/>
            </a:pPr>
            <a:r>
              <a:rPr lang="en-GB" b="0" i="0" dirty="0">
                <a:solidFill>
                  <a:srgbClr val="06020F"/>
                </a:solidFill>
                <a:effectLst/>
                <a:latin typeface="Karla" pitchFamily="2" charset="0"/>
              </a:rPr>
              <a:t>Impacts on the broader environment – living or otherwise;</a:t>
            </a:r>
          </a:p>
          <a:p>
            <a:pPr algn="l">
              <a:buFont typeface="Arial" panose="020B0604020202020204" pitchFamily="34" charset="0"/>
              <a:buChar char="•"/>
            </a:pPr>
            <a:r>
              <a:rPr lang="en-GB" b="0" i="0" dirty="0">
                <a:solidFill>
                  <a:srgbClr val="06020F"/>
                </a:solidFill>
                <a:effectLst/>
                <a:latin typeface="Karla" pitchFamily="2" charset="0"/>
              </a:rPr>
              <a:t>Issues of power;</a:t>
            </a:r>
          </a:p>
          <a:p>
            <a:pPr algn="l">
              <a:buFont typeface="Arial" panose="020B0604020202020204" pitchFamily="34" charset="0"/>
              <a:buChar char="•"/>
            </a:pPr>
            <a:r>
              <a:rPr lang="en-GB" b="0" i="0" dirty="0">
                <a:solidFill>
                  <a:srgbClr val="06020F"/>
                </a:solidFill>
                <a:effectLst/>
                <a:latin typeface="Karla" pitchFamily="2" charset="0"/>
              </a:rPr>
              <a:t>Consent;</a:t>
            </a:r>
          </a:p>
          <a:p>
            <a:pPr algn="l">
              <a:buFont typeface="Arial" panose="020B0604020202020204" pitchFamily="34" charset="0"/>
              <a:buChar char="•"/>
            </a:pPr>
            <a:r>
              <a:rPr lang="en-GB" b="0" i="0" dirty="0">
                <a:solidFill>
                  <a:srgbClr val="06020F"/>
                </a:solidFill>
                <a:effectLst/>
                <a:latin typeface="Karla" pitchFamily="2" charset="0"/>
              </a:rPr>
              <a:t>Self-determination;</a:t>
            </a:r>
          </a:p>
          <a:p>
            <a:pPr algn="l">
              <a:buFont typeface="Arial" panose="020B0604020202020204" pitchFamily="34" charset="0"/>
              <a:buChar char="•"/>
            </a:pPr>
            <a:r>
              <a:rPr lang="en-GB" b="0" i="0" dirty="0">
                <a:solidFill>
                  <a:srgbClr val="06020F"/>
                </a:solidFill>
                <a:effectLst/>
                <a:latin typeface="Karla" pitchFamily="2" charset="0"/>
              </a:rPr>
              <a:t>The importance of compassion, including empathy, sympathy, generosity, openness, distress tolerance, commitment and courage.</a:t>
            </a:r>
          </a:p>
          <a:p>
            <a:endParaRPr lang="en-GB" dirty="0"/>
          </a:p>
        </p:txBody>
      </p:sp>
    </p:spTree>
    <p:extLst>
      <p:ext uri="{BB962C8B-B14F-4D97-AF65-F5344CB8AC3E}">
        <p14:creationId xmlns:p14="http://schemas.microsoft.com/office/powerpoint/2010/main" val="2459005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4963-0B72-DCA1-C602-BCF340685550}"/>
              </a:ext>
            </a:extLst>
          </p:cNvPr>
          <p:cNvSpPr>
            <a:spLocks noGrp="1"/>
          </p:cNvSpPr>
          <p:nvPr>
            <p:ph type="title"/>
          </p:nvPr>
        </p:nvSpPr>
        <p:spPr/>
        <p:txBody>
          <a:bodyPr/>
          <a:lstStyle/>
          <a:p>
            <a:r>
              <a:rPr lang="en-GB" dirty="0"/>
              <a:t>BPS Code of Ethics &amp; Conduct: Competence </a:t>
            </a:r>
          </a:p>
        </p:txBody>
      </p:sp>
      <p:sp>
        <p:nvSpPr>
          <p:cNvPr id="3" name="Content Placeholder 2">
            <a:extLst>
              <a:ext uri="{FF2B5EF4-FFF2-40B4-BE49-F238E27FC236}">
                <a16:creationId xmlns:a16="http://schemas.microsoft.com/office/drawing/2014/main" id="{AEAF2715-A768-4651-B400-5418908C1371}"/>
              </a:ext>
            </a:extLst>
          </p:cNvPr>
          <p:cNvSpPr>
            <a:spLocks noGrp="1"/>
          </p:cNvSpPr>
          <p:nvPr>
            <p:ph idx="1"/>
          </p:nvPr>
        </p:nvSpPr>
        <p:spPr/>
        <p:txBody>
          <a:bodyPr>
            <a:normAutofit fontScale="70000" lnSpcReduction="20000"/>
          </a:bodyPr>
          <a:lstStyle/>
          <a:p>
            <a:pPr marL="0" indent="0" algn="l">
              <a:buNone/>
            </a:pPr>
            <a:r>
              <a:rPr lang="en-GB" b="1" i="0" dirty="0">
                <a:solidFill>
                  <a:srgbClr val="06020F"/>
                </a:solidFill>
                <a:effectLst/>
                <a:latin typeface="Karla" pitchFamily="2" charset="0"/>
              </a:rPr>
              <a:t>Members value the continuing development and maintenance of high standards of competence in their professional work and the importance of working within the recognised limits of their knowledge, skill, training, education and experience.</a:t>
            </a:r>
          </a:p>
          <a:p>
            <a:pPr algn="l"/>
            <a:r>
              <a:rPr lang="en-GB" b="0" i="0" dirty="0">
                <a:solidFill>
                  <a:srgbClr val="06020F"/>
                </a:solidFill>
                <a:effectLst/>
                <a:latin typeface="Karla" pitchFamily="2" charset="0"/>
              </a:rPr>
              <a:t>In applying these values, members should consider:</a:t>
            </a:r>
          </a:p>
          <a:p>
            <a:pPr algn="l">
              <a:buFont typeface="Arial" panose="020B0604020202020204" pitchFamily="34" charset="0"/>
              <a:buChar char="•"/>
            </a:pPr>
            <a:r>
              <a:rPr lang="en-GB" b="0" i="0" dirty="0">
                <a:solidFill>
                  <a:srgbClr val="06020F"/>
                </a:solidFill>
                <a:effectLst/>
                <a:latin typeface="Karla" pitchFamily="2" charset="0"/>
              </a:rPr>
              <a:t>Possession or otherwise of appropriate skills and care needed to serve persons, peoples and organisations;</a:t>
            </a:r>
          </a:p>
          <a:p>
            <a:pPr algn="l">
              <a:buFont typeface="Arial" panose="020B0604020202020204" pitchFamily="34" charset="0"/>
              <a:buChar char="•"/>
            </a:pPr>
            <a:r>
              <a:rPr lang="en-GB" b="0" i="0" dirty="0">
                <a:solidFill>
                  <a:srgbClr val="06020F"/>
                </a:solidFill>
                <a:effectLst/>
                <a:latin typeface="Karla" pitchFamily="2" charset="0"/>
              </a:rPr>
              <a:t>The limits of their competence and the potential need to refer on to another professional;</a:t>
            </a:r>
          </a:p>
          <a:p>
            <a:pPr algn="l">
              <a:buFont typeface="Arial" panose="020B0604020202020204" pitchFamily="34" charset="0"/>
              <a:buChar char="•"/>
            </a:pPr>
            <a:r>
              <a:rPr lang="en-GB" b="0" i="0" dirty="0">
                <a:solidFill>
                  <a:srgbClr val="06020F"/>
                </a:solidFill>
                <a:effectLst/>
                <a:latin typeface="Karla" pitchFamily="2" charset="0"/>
              </a:rPr>
              <a:t>Advances in the evidence base;</a:t>
            </a:r>
          </a:p>
          <a:p>
            <a:pPr algn="l">
              <a:buFont typeface="Arial" panose="020B0604020202020204" pitchFamily="34" charset="0"/>
              <a:buChar char="•"/>
            </a:pPr>
            <a:r>
              <a:rPr lang="en-GB" b="0" i="0" dirty="0">
                <a:solidFill>
                  <a:srgbClr val="06020F"/>
                </a:solidFill>
                <a:effectLst/>
                <a:latin typeface="Karla" pitchFamily="2" charset="0"/>
              </a:rPr>
              <a:t>The need to maintain technical and practical skills;</a:t>
            </a:r>
          </a:p>
          <a:p>
            <a:pPr algn="l">
              <a:buFont typeface="Arial" panose="020B0604020202020204" pitchFamily="34" charset="0"/>
              <a:buChar char="•"/>
            </a:pPr>
            <a:r>
              <a:rPr lang="en-GB" b="0" i="0" dirty="0">
                <a:solidFill>
                  <a:srgbClr val="06020F"/>
                </a:solidFill>
                <a:effectLst/>
                <a:latin typeface="Karla" pitchFamily="2" charset="0"/>
              </a:rPr>
              <a:t>Matters of professional ethics and decision-making;</a:t>
            </a:r>
          </a:p>
          <a:p>
            <a:pPr algn="l">
              <a:buFont typeface="Arial" panose="020B0604020202020204" pitchFamily="34" charset="0"/>
              <a:buChar char="•"/>
            </a:pPr>
            <a:r>
              <a:rPr lang="en-GB" b="0" i="0" dirty="0">
                <a:solidFill>
                  <a:srgbClr val="06020F"/>
                </a:solidFill>
                <a:effectLst/>
                <a:latin typeface="Karla" pitchFamily="2" charset="0"/>
              </a:rPr>
              <a:t>Any limitations to their competence taking mitigating actions as necessary;</a:t>
            </a:r>
          </a:p>
          <a:p>
            <a:pPr algn="l">
              <a:buFont typeface="Arial" panose="020B0604020202020204" pitchFamily="34" charset="0"/>
              <a:buChar char="•"/>
            </a:pPr>
            <a:r>
              <a:rPr lang="en-GB" b="0" i="0" dirty="0">
                <a:solidFill>
                  <a:srgbClr val="06020F"/>
                </a:solidFill>
                <a:effectLst/>
                <a:latin typeface="Karla" pitchFamily="2" charset="0"/>
              </a:rPr>
              <a:t>Caution in making knowledge claims.</a:t>
            </a:r>
          </a:p>
          <a:p>
            <a:pPr algn="l">
              <a:buFont typeface="Arial" panose="020B0604020202020204" pitchFamily="34" charset="0"/>
              <a:buChar char="•"/>
            </a:pPr>
            <a:r>
              <a:rPr lang="en-GB" b="0" i="0" dirty="0">
                <a:solidFill>
                  <a:srgbClr val="06020F"/>
                </a:solidFill>
                <a:effectLst/>
                <a:latin typeface="Karla" pitchFamily="2" charset="0"/>
              </a:rPr>
              <a:t>.</a:t>
            </a:r>
          </a:p>
          <a:p>
            <a:endParaRPr lang="en-GB" dirty="0"/>
          </a:p>
        </p:txBody>
      </p:sp>
    </p:spTree>
    <p:extLst>
      <p:ext uri="{BB962C8B-B14F-4D97-AF65-F5344CB8AC3E}">
        <p14:creationId xmlns:p14="http://schemas.microsoft.com/office/powerpoint/2010/main" val="2232833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4963-0B72-DCA1-C602-BCF340685550}"/>
              </a:ext>
            </a:extLst>
          </p:cNvPr>
          <p:cNvSpPr>
            <a:spLocks noGrp="1"/>
          </p:cNvSpPr>
          <p:nvPr>
            <p:ph type="title"/>
          </p:nvPr>
        </p:nvSpPr>
        <p:spPr/>
        <p:txBody>
          <a:bodyPr/>
          <a:lstStyle/>
          <a:p>
            <a:r>
              <a:rPr lang="en-GB" dirty="0"/>
              <a:t>BPS Code of Ethics &amp; Conduct: Responsibility</a:t>
            </a:r>
          </a:p>
        </p:txBody>
      </p:sp>
      <p:sp>
        <p:nvSpPr>
          <p:cNvPr id="3" name="Content Placeholder 2">
            <a:extLst>
              <a:ext uri="{FF2B5EF4-FFF2-40B4-BE49-F238E27FC236}">
                <a16:creationId xmlns:a16="http://schemas.microsoft.com/office/drawing/2014/main" id="{AEAF2715-A768-4651-B400-5418908C1371}"/>
              </a:ext>
            </a:extLst>
          </p:cNvPr>
          <p:cNvSpPr>
            <a:spLocks noGrp="1"/>
          </p:cNvSpPr>
          <p:nvPr>
            <p:ph idx="1"/>
          </p:nvPr>
        </p:nvSpPr>
        <p:spPr/>
        <p:txBody>
          <a:bodyPr>
            <a:normAutofit/>
          </a:bodyPr>
          <a:lstStyle/>
          <a:p>
            <a:pPr marL="0" indent="0" algn="l">
              <a:buNone/>
            </a:pPr>
            <a:r>
              <a:rPr lang="en-GB" sz="2000" b="1" i="0" dirty="0">
                <a:solidFill>
                  <a:srgbClr val="06020F"/>
                </a:solidFill>
                <a:effectLst/>
                <a:latin typeface="Karla" pitchFamily="2" charset="0"/>
              </a:rPr>
              <a:t>Statement of values: Members value their responsibilities to persons and peoples, to the general public, and to the profession and science of psychology, including the avoidance of harm and the prevention of misuse or abuse of their contribution to society.</a:t>
            </a:r>
          </a:p>
          <a:p>
            <a:pPr algn="l"/>
            <a:r>
              <a:rPr lang="en-GB" sz="2000" b="0" i="0" dirty="0">
                <a:solidFill>
                  <a:srgbClr val="06020F"/>
                </a:solidFill>
                <a:effectLst/>
                <a:latin typeface="Karla" pitchFamily="2" charset="0"/>
              </a:rPr>
              <a:t>In applying these values, psychologists should consider:</a:t>
            </a:r>
          </a:p>
          <a:p>
            <a:pPr algn="l">
              <a:buFont typeface="Arial" panose="020B0604020202020204" pitchFamily="34" charset="0"/>
              <a:buChar char="•"/>
            </a:pPr>
            <a:r>
              <a:rPr lang="en-GB" sz="2000" b="0" i="0" dirty="0">
                <a:solidFill>
                  <a:srgbClr val="06020F"/>
                </a:solidFill>
                <a:effectLst/>
                <a:latin typeface="Karla" pitchFamily="2" charset="0"/>
              </a:rPr>
              <a:t>Professional accountability;</a:t>
            </a:r>
          </a:p>
          <a:p>
            <a:pPr algn="l">
              <a:buFont typeface="Arial" panose="020B0604020202020204" pitchFamily="34" charset="0"/>
              <a:buChar char="•"/>
            </a:pPr>
            <a:r>
              <a:rPr lang="en-GB" sz="2000" b="0" i="0" dirty="0">
                <a:solidFill>
                  <a:srgbClr val="06020F"/>
                </a:solidFill>
                <a:effectLst/>
                <a:latin typeface="Karla" pitchFamily="2" charset="0"/>
              </a:rPr>
              <a:t>Responsible use of their knowledge and skills;</a:t>
            </a:r>
          </a:p>
          <a:p>
            <a:pPr algn="l">
              <a:buFont typeface="Arial" panose="020B0604020202020204" pitchFamily="34" charset="0"/>
              <a:buChar char="•"/>
            </a:pPr>
            <a:r>
              <a:rPr lang="en-GB" sz="2000" b="0" i="0" dirty="0">
                <a:solidFill>
                  <a:srgbClr val="06020F"/>
                </a:solidFill>
                <a:effectLst/>
                <a:latin typeface="Karla" pitchFamily="2" charset="0"/>
              </a:rPr>
              <a:t>Respect for the welfare of humans, non-humans and the living world;</a:t>
            </a:r>
          </a:p>
          <a:p>
            <a:pPr algn="l">
              <a:buFont typeface="Arial" panose="020B0604020202020204" pitchFamily="34" charset="0"/>
              <a:buChar char="•"/>
            </a:pPr>
            <a:r>
              <a:rPr lang="en-GB" sz="2000" b="0" i="0" dirty="0">
                <a:solidFill>
                  <a:srgbClr val="06020F"/>
                </a:solidFill>
                <a:effectLst/>
                <a:latin typeface="Karla" pitchFamily="2" charset="0"/>
              </a:rPr>
              <a:t>Potentially competing duties.</a:t>
            </a:r>
          </a:p>
          <a:p>
            <a:endParaRPr lang="en-GB" sz="2000" dirty="0"/>
          </a:p>
        </p:txBody>
      </p:sp>
    </p:spTree>
    <p:extLst>
      <p:ext uri="{BB962C8B-B14F-4D97-AF65-F5344CB8AC3E}">
        <p14:creationId xmlns:p14="http://schemas.microsoft.com/office/powerpoint/2010/main" val="975339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4963-0B72-DCA1-C602-BCF340685550}"/>
              </a:ext>
            </a:extLst>
          </p:cNvPr>
          <p:cNvSpPr>
            <a:spLocks noGrp="1"/>
          </p:cNvSpPr>
          <p:nvPr>
            <p:ph type="title"/>
          </p:nvPr>
        </p:nvSpPr>
        <p:spPr/>
        <p:txBody>
          <a:bodyPr/>
          <a:lstStyle/>
          <a:p>
            <a:r>
              <a:rPr lang="en-GB" dirty="0"/>
              <a:t>BPS Code of Ethics &amp; Conduct: Integrity</a:t>
            </a:r>
          </a:p>
        </p:txBody>
      </p:sp>
      <p:sp>
        <p:nvSpPr>
          <p:cNvPr id="3" name="Content Placeholder 2">
            <a:extLst>
              <a:ext uri="{FF2B5EF4-FFF2-40B4-BE49-F238E27FC236}">
                <a16:creationId xmlns:a16="http://schemas.microsoft.com/office/drawing/2014/main" id="{AEAF2715-A768-4651-B400-5418908C1371}"/>
              </a:ext>
            </a:extLst>
          </p:cNvPr>
          <p:cNvSpPr>
            <a:spLocks noGrp="1"/>
          </p:cNvSpPr>
          <p:nvPr>
            <p:ph idx="1"/>
          </p:nvPr>
        </p:nvSpPr>
        <p:spPr>
          <a:xfrm>
            <a:off x="838200" y="1571348"/>
            <a:ext cx="10515600" cy="4605615"/>
          </a:xfrm>
        </p:spPr>
        <p:txBody>
          <a:bodyPr>
            <a:normAutofit fontScale="92500" lnSpcReduction="20000"/>
          </a:bodyPr>
          <a:lstStyle/>
          <a:p>
            <a:pPr marL="0" indent="0" algn="l">
              <a:buNone/>
            </a:pPr>
            <a:r>
              <a:rPr lang="en-GB" b="1" i="0" dirty="0">
                <a:solidFill>
                  <a:srgbClr val="06020F"/>
                </a:solidFill>
                <a:effectLst/>
                <a:latin typeface="Karla" pitchFamily="2" charset="0"/>
              </a:rPr>
              <a:t>Statement of values: Members value honesty, probity, accuracy, clarity and fairness in their interactions with all persons and peoples, and seek to promote integrity in all facets of their scientific and professional endeavours.</a:t>
            </a:r>
          </a:p>
          <a:p>
            <a:pPr algn="l"/>
            <a:r>
              <a:rPr lang="en-GB" b="0" i="0" dirty="0">
                <a:solidFill>
                  <a:srgbClr val="06020F"/>
                </a:solidFill>
                <a:effectLst/>
                <a:latin typeface="Karla" pitchFamily="2" charset="0"/>
              </a:rPr>
              <a:t>In applying these values, members should consider:</a:t>
            </a:r>
          </a:p>
          <a:p>
            <a:pPr algn="l">
              <a:buFont typeface="Arial" panose="020B0604020202020204" pitchFamily="34" charset="0"/>
              <a:buChar char="•"/>
            </a:pPr>
            <a:r>
              <a:rPr lang="en-GB" b="0" i="0" dirty="0">
                <a:solidFill>
                  <a:srgbClr val="06020F"/>
                </a:solidFill>
                <a:effectLst/>
                <a:latin typeface="Karla" pitchFamily="2" charset="0"/>
              </a:rPr>
              <a:t>Honesty, openness and candour;</a:t>
            </a:r>
          </a:p>
          <a:p>
            <a:pPr algn="l">
              <a:buFont typeface="Arial" panose="020B0604020202020204" pitchFamily="34" charset="0"/>
              <a:buChar char="•"/>
            </a:pPr>
            <a:r>
              <a:rPr lang="en-GB" b="0" i="0" dirty="0">
                <a:solidFill>
                  <a:srgbClr val="06020F"/>
                </a:solidFill>
                <a:effectLst/>
                <a:latin typeface="Karla" pitchFamily="2" charset="0"/>
              </a:rPr>
              <a:t>Accurate unbiased representation;</a:t>
            </a:r>
          </a:p>
          <a:p>
            <a:pPr algn="l">
              <a:buFont typeface="Arial" panose="020B0604020202020204" pitchFamily="34" charset="0"/>
              <a:buChar char="•"/>
            </a:pPr>
            <a:r>
              <a:rPr lang="en-GB" b="0" i="0" dirty="0">
                <a:solidFill>
                  <a:srgbClr val="06020F"/>
                </a:solidFill>
                <a:effectLst/>
                <a:latin typeface="Karla" pitchFamily="2" charset="0"/>
              </a:rPr>
              <a:t>Fairness;</a:t>
            </a:r>
          </a:p>
          <a:p>
            <a:pPr algn="l">
              <a:buFont typeface="Arial" panose="020B0604020202020204" pitchFamily="34" charset="0"/>
              <a:buChar char="•"/>
            </a:pPr>
            <a:r>
              <a:rPr lang="en-GB" b="0" i="0" dirty="0">
                <a:solidFill>
                  <a:srgbClr val="06020F"/>
                </a:solidFill>
                <a:effectLst/>
                <a:latin typeface="Karla" pitchFamily="2" charset="0"/>
              </a:rPr>
              <a:t>Avoidance of exploitation and conflicts of interest (including self-interest);</a:t>
            </a:r>
          </a:p>
          <a:p>
            <a:pPr algn="l">
              <a:buFont typeface="Arial" panose="020B0604020202020204" pitchFamily="34" charset="0"/>
              <a:buChar char="•"/>
            </a:pPr>
            <a:r>
              <a:rPr lang="en-GB" b="0" i="0" dirty="0">
                <a:solidFill>
                  <a:srgbClr val="06020F"/>
                </a:solidFill>
                <a:effectLst/>
                <a:latin typeface="Karla" pitchFamily="2" charset="0"/>
              </a:rPr>
              <a:t>Maintaining personal and professional boundaries;</a:t>
            </a:r>
          </a:p>
          <a:p>
            <a:pPr algn="l">
              <a:buFont typeface="Arial" panose="020B0604020202020204" pitchFamily="34" charset="0"/>
              <a:buChar char="•"/>
            </a:pPr>
            <a:r>
              <a:rPr lang="en-GB" b="0" i="0" dirty="0">
                <a:solidFill>
                  <a:srgbClr val="06020F"/>
                </a:solidFill>
                <a:effectLst/>
                <a:latin typeface="Karla" pitchFamily="2" charset="0"/>
              </a:rPr>
              <a:t>Addressing misconduct.</a:t>
            </a:r>
          </a:p>
          <a:p>
            <a:pPr marL="0" indent="0" algn="l">
              <a:buNone/>
            </a:pPr>
            <a:endParaRPr lang="en-GB" dirty="0"/>
          </a:p>
        </p:txBody>
      </p:sp>
    </p:spTree>
    <p:extLst>
      <p:ext uri="{BB962C8B-B14F-4D97-AF65-F5344CB8AC3E}">
        <p14:creationId xmlns:p14="http://schemas.microsoft.com/office/powerpoint/2010/main" val="2184245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6662-2333-F44E-146F-BAFED3D59373}"/>
              </a:ext>
            </a:extLst>
          </p:cNvPr>
          <p:cNvSpPr>
            <a:spLocks noGrp="1"/>
          </p:cNvSpPr>
          <p:nvPr>
            <p:ph type="title"/>
          </p:nvPr>
        </p:nvSpPr>
        <p:spPr>
          <a:xfrm>
            <a:off x="980813" y="826519"/>
            <a:ext cx="10515600" cy="1325563"/>
          </a:xfrm>
        </p:spPr>
        <p:txBody>
          <a:bodyPr/>
          <a:lstStyle/>
          <a:p>
            <a:r>
              <a:rPr lang="en-GB" dirty="0"/>
              <a:t>Read and make notes on the following two brief articles…</a:t>
            </a:r>
          </a:p>
        </p:txBody>
      </p:sp>
      <p:sp>
        <p:nvSpPr>
          <p:cNvPr id="3" name="Content Placeholder 2">
            <a:extLst>
              <a:ext uri="{FF2B5EF4-FFF2-40B4-BE49-F238E27FC236}">
                <a16:creationId xmlns:a16="http://schemas.microsoft.com/office/drawing/2014/main" id="{E6D3CA59-C46B-8D48-1AB7-82C4F41F6A55}"/>
              </a:ext>
            </a:extLst>
          </p:cNvPr>
          <p:cNvSpPr>
            <a:spLocks noGrp="1"/>
          </p:cNvSpPr>
          <p:nvPr>
            <p:ph idx="1"/>
          </p:nvPr>
        </p:nvSpPr>
        <p:spPr>
          <a:xfrm>
            <a:off x="838200" y="2862204"/>
            <a:ext cx="10515600" cy="1133592"/>
          </a:xfrm>
        </p:spPr>
        <p:txBody>
          <a:bodyPr>
            <a:normAutofit fontScale="85000" lnSpcReduction="20000"/>
          </a:bodyPr>
          <a:lstStyle/>
          <a:p>
            <a:r>
              <a:rPr lang="en-GB" dirty="0">
                <a:hlinkClick r:id="rId2"/>
              </a:rPr>
              <a:t>Dilemmas in healthcare | BPS</a:t>
            </a:r>
            <a:endParaRPr lang="en-GB" dirty="0"/>
          </a:p>
          <a:p>
            <a:endParaRPr lang="en-GB" dirty="0"/>
          </a:p>
          <a:p>
            <a:r>
              <a:rPr lang="en-GB" dirty="0">
                <a:hlinkClick r:id="rId3"/>
              </a:rPr>
              <a:t>Ethics Rounds--On being an ethical psychologist (apa.org)</a:t>
            </a:r>
            <a:endParaRPr lang="en-GB" dirty="0"/>
          </a:p>
        </p:txBody>
      </p:sp>
    </p:spTree>
    <p:extLst>
      <p:ext uri="{BB962C8B-B14F-4D97-AF65-F5344CB8AC3E}">
        <p14:creationId xmlns:p14="http://schemas.microsoft.com/office/powerpoint/2010/main" val="3201445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1683</Words>
  <Application>Microsoft Office PowerPoint</Application>
  <PresentationFormat>Widescreen</PresentationFormat>
  <Paragraphs>95</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Whitney</vt:lpstr>
      <vt:lpstr>Arial</vt:lpstr>
      <vt:lpstr>Calibri</vt:lpstr>
      <vt:lpstr>Calibri Light</vt:lpstr>
      <vt:lpstr>Karla</vt:lpstr>
      <vt:lpstr>Merriweather</vt:lpstr>
      <vt:lpstr>Office Theme</vt:lpstr>
      <vt:lpstr>Codes of Conduct and Moral and Ethical Dilemmas: an introduction </vt:lpstr>
      <vt:lpstr>What is moral judgement?</vt:lpstr>
      <vt:lpstr>Yes or no? </vt:lpstr>
      <vt:lpstr>Yes or no? </vt:lpstr>
      <vt:lpstr>What is ethics?</vt:lpstr>
      <vt:lpstr>Ethical Decision making </vt:lpstr>
      <vt:lpstr>Ethical Decision making </vt:lpstr>
      <vt:lpstr>Ethical Dilemmas</vt:lpstr>
      <vt:lpstr>Vignette 1</vt:lpstr>
      <vt:lpstr>Vignette 2: A Blog Attack</vt:lpstr>
      <vt:lpstr>BPS Code of Ethics &amp; Conduct: Respect </vt:lpstr>
      <vt:lpstr>BPS Code of Ethics &amp; Conduct: Competence </vt:lpstr>
      <vt:lpstr>BPS Code of Ethics &amp; Conduct: Responsibility</vt:lpstr>
      <vt:lpstr>BPS Code of Ethics &amp; Conduct: Integrity</vt:lpstr>
      <vt:lpstr>Read and make notes on the following two brief articles…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Codes of Conduct and Moral and Ethical Dilemmas: an introduction </dc:title>
  <dc:creator>Ceri Phelps</dc:creator>
  <cp:lastModifiedBy>Ceri Phelps</cp:lastModifiedBy>
  <cp:revision>1</cp:revision>
  <dcterms:created xsi:type="dcterms:W3CDTF">2023-10-18T07:04:46Z</dcterms:created>
  <dcterms:modified xsi:type="dcterms:W3CDTF">2024-10-22T14:30:45Z</dcterms:modified>
</cp:coreProperties>
</file>