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57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87065"/>
  </p:normalViewPr>
  <p:slideViewPr>
    <p:cSldViewPr snapToGrid="0" snapToObjects="1">
      <p:cViewPr varScale="1">
        <p:scale>
          <a:sx n="99" d="100"/>
          <a:sy n="99" d="100"/>
        </p:scale>
        <p:origin x="105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08669F-0EA7-F043-8B91-542827A7DB00}" type="datetimeFigureOut">
              <a:rPr lang="en-US" smtClean="0"/>
              <a:t>12/8/20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EA31D2-A993-6041-B8A8-9D821307EF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84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Content to consider researching…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Freshwater systems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their importance holistically within that working wetland, and how these can or have been affected by human activity.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 you’re talking about systems, of course we mean these…</a:t>
            </a:r>
          </a:p>
          <a:p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Hydrological system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Water cycle, the natural flow of water through a geophysical space. The geographical lay of the land (watershed) contributing to the flow of water through water bodies and out of the basin.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Biological system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Distribution and composition of biota, nutrients or organic particles within an ecosystem (food webs and chains).  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Chemical system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Natural chemical composition of freshwater habitats and environments. Remember this isn’t only due to human intervention (which is certainly notable here) but also climactic and natural environmental changes…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Ecological system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Habitats and their interaction with flora and fauna within them. E.g. keystone species that can alter the morphology of an area ecologically.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 there’s a discussion on the importance of conserving a landscape, a system, a habitat or even a specific species, remember this often translates to discussing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values of these </a:t>
            </a:r>
            <a:r>
              <a:rPr lang="en-GB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too..!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Management processes and suggestions which have been put in place or actioned for the protection of the Pantanal wetlands.</a:t>
            </a:r>
            <a:b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Who are the key players that are or should be involved in freshwater management on a large scale such as in regard to the Pantanal? Have there been protections historically? Question the obvious here.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Have measures been working? If not, what else could be put in place? Constructive suggestions using backed up similar cases perhaps.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Evaluate issues &amp; obstacles arising from increasing economic development, and the need to conserve water as a scarce natural resource.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EA31D2-A993-6041-B8A8-9D821307EF5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721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12/8/20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12/8/20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gif"/><Relationship Id="rId18" Type="http://schemas.openxmlformats.org/officeDocument/2006/relationships/image" Target="../media/image20.gif"/><Relationship Id="rId3" Type="http://schemas.openxmlformats.org/officeDocument/2006/relationships/image" Target="../media/image5.png"/><Relationship Id="rId21" Type="http://schemas.openxmlformats.org/officeDocument/2006/relationships/image" Target="../media/image23.gif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" Type="http://schemas.openxmlformats.org/officeDocument/2006/relationships/image" Target="../media/image4.png"/><Relationship Id="rId16" Type="http://schemas.openxmlformats.org/officeDocument/2006/relationships/image" Target="../media/image18.gif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png"/><Relationship Id="rId5" Type="http://schemas.openxmlformats.org/officeDocument/2006/relationships/image" Target="../media/image7.gif"/><Relationship Id="rId15" Type="http://schemas.openxmlformats.org/officeDocument/2006/relationships/image" Target="../media/image17.jpeg"/><Relationship Id="rId10" Type="http://schemas.openxmlformats.org/officeDocument/2006/relationships/image" Target="../media/image12.jpeg"/><Relationship Id="rId19" Type="http://schemas.openxmlformats.org/officeDocument/2006/relationships/image" Target="../media/image21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Relationship Id="rId22" Type="http://schemas.openxmlformats.org/officeDocument/2006/relationships/image" Target="../media/image2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757CE-7BD0-1549-B231-317230E4F82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/>
              <a:t>Online Tutorial &amp; Revision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D0F0FF-5A91-2044-BA39-C90AF0848E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Weds 9</a:t>
            </a:r>
            <a:r>
              <a:rPr lang="en-US" baseline="30000" dirty="0"/>
              <a:t>th</a:t>
            </a:r>
            <a:r>
              <a:rPr lang="en-US" dirty="0"/>
              <a:t> December 2020</a:t>
            </a:r>
          </a:p>
        </p:txBody>
      </p:sp>
    </p:spTree>
    <p:extLst>
      <p:ext uri="{BB962C8B-B14F-4D97-AF65-F5344CB8AC3E}">
        <p14:creationId xmlns:p14="http://schemas.microsoft.com/office/powerpoint/2010/main" val="3256805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8ABDB68-E3D5-448E-97D3-06FFEF6801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B8DD7FEB-D9F3-4F5B-982C-36B0664D02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5376762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96BA11E4-0636-4FA9-A836-2A4FB1764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78B54E-CBD4-D14D-8472-658476DDC6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098" y="629265"/>
            <a:ext cx="6072776" cy="1622322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EBEBEB"/>
                </a:solidFill>
              </a:rPr>
              <a:t>Today’s agenda….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681882E-BDD0-4311-AF62-E801962852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6290102" y="977273"/>
            <a:ext cx="6053670" cy="4903455"/>
          </a:xfrm>
          <a:custGeom>
            <a:avLst/>
            <a:gdLst>
              <a:gd name="connsiteX0" fmla="*/ 6053670 w 6053670"/>
              <a:gd name="connsiteY0" fmla="*/ 1098 h 4903455"/>
              <a:gd name="connsiteX1" fmla="*/ 6053670 w 6053670"/>
              <a:gd name="connsiteY1" fmla="*/ 424590 h 4903455"/>
              <a:gd name="connsiteX2" fmla="*/ 6053670 w 6053670"/>
              <a:gd name="connsiteY2" fmla="*/ 1254558 h 4903455"/>
              <a:gd name="connsiteX3" fmla="*/ 6053670 w 6053670"/>
              <a:gd name="connsiteY3" fmla="*/ 4903455 h 4903455"/>
              <a:gd name="connsiteX4" fmla="*/ 0 w 6053670"/>
              <a:gd name="connsiteY4" fmla="*/ 4903455 h 4903455"/>
              <a:gd name="connsiteX5" fmla="*/ 0 w 6053670"/>
              <a:gd name="connsiteY5" fmla="*/ 1249853 h 4903455"/>
              <a:gd name="connsiteX6" fmla="*/ 0 w 6053670"/>
              <a:gd name="connsiteY6" fmla="*/ 424590 h 4903455"/>
              <a:gd name="connsiteX7" fmla="*/ 0 w 6053670"/>
              <a:gd name="connsiteY7" fmla="*/ 0 h 4903455"/>
              <a:gd name="connsiteX8" fmla="*/ 35717 w 6053670"/>
              <a:gd name="connsiteY8" fmla="*/ 5488 h 4903455"/>
              <a:gd name="connsiteX9" fmla="*/ 140445 w 6053670"/>
              <a:gd name="connsiteY9" fmla="*/ 21641 h 4903455"/>
              <a:gd name="connsiteX10" fmla="*/ 216722 w 6053670"/>
              <a:gd name="connsiteY10" fmla="*/ 32932 h 4903455"/>
              <a:gd name="connsiteX11" fmla="*/ 307527 w 6053670"/>
              <a:gd name="connsiteY11" fmla="*/ 44850 h 4903455"/>
              <a:gd name="connsiteX12" fmla="*/ 415282 w 6053670"/>
              <a:gd name="connsiteY12" fmla="*/ 59121 h 4903455"/>
              <a:gd name="connsiteX13" fmla="*/ 534539 w 6053670"/>
              <a:gd name="connsiteY13" fmla="*/ 74175 h 4903455"/>
              <a:gd name="connsiteX14" fmla="*/ 668931 w 6053670"/>
              <a:gd name="connsiteY14" fmla="*/ 90014 h 4903455"/>
              <a:gd name="connsiteX15" fmla="*/ 815430 w 6053670"/>
              <a:gd name="connsiteY15" fmla="*/ 106794 h 4903455"/>
              <a:gd name="connsiteX16" fmla="*/ 974641 w 6053670"/>
              <a:gd name="connsiteY16" fmla="*/ 123574 h 4903455"/>
              <a:gd name="connsiteX17" fmla="*/ 1144144 w 6053670"/>
              <a:gd name="connsiteY17" fmla="*/ 140667 h 4903455"/>
              <a:gd name="connsiteX18" fmla="*/ 1326965 w 6053670"/>
              <a:gd name="connsiteY18" fmla="*/ 156506 h 4903455"/>
              <a:gd name="connsiteX19" fmla="*/ 1518261 w 6053670"/>
              <a:gd name="connsiteY19" fmla="*/ 171717 h 4903455"/>
              <a:gd name="connsiteX20" fmla="*/ 1720453 w 6053670"/>
              <a:gd name="connsiteY20" fmla="*/ 185518 h 4903455"/>
              <a:gd name="connsiteX21" fmla="*/ 1931121 w 6053670"/>
              <a:gd name="connsiteY21" fmla="*/ 198690 h 4903455"/>
              <a:gd name="connsiteX22" fmla="*/ 2150869 w 6053670"/>
              <a:gd name="connsiteY22" fmla="*/ 211079 h 4903455"/>
              <a:gd name="connsiteX23" fmla="*/ 2263467 w 6053670"/>
              <a:gd name="connsiteY23" fmla="*/ 215470 h 4903455"/>
              <a:gd name="connsiteX24" fmla="*/ 2378487 w 6053670"/>
              <a:gd name="connsiteY24" fmla="*/ 220332 h 4903455"/>
              <a:gd name="connsiteX25" fmla="*/ 2495323 w 6053670"/>
              <a:gd name="connsiteY25" fmla="*/ 224879 h 4903455"/>
              <a:gd name="connsiteX26" fmla="*/ 2612764 w 6053670"/>
              <a:gd name="connsiteY26" fmla="*/ 227859 h 4903455"/>
              <a:gd name="connsiteX27" fmla="*/ 2732627 w 6053670"/>
              <a:gd name="connsiteY27" fmla="*/ 230525 h 4903455"/>
              <a:gd name="connsiteX28" fmla="*/ 2853700 w 6053670"/>
              <a:gd name="connsiteY28" fmla="*/ 233348 h 4903455"/>
              <a:gd name="connsiteX29" fmla="*/ 2977195 w 6053670"/>
              <a:gd name="connsiteY29" fmla="*/ 235229 h 4903455"/>
              <a:gd name="connsiteX30" fmla="*/ 3101900 w 6053670"/>
              <a:gd name="connsiteY30" fmla="*/ 235229 h 4903455"/>
              <a:gd name="connsiteX31" fmla="*/ 3227817 w 6053670"/>
              <a:gd name="connsiteY31" fmla="*/ 236170 h 4903455"/>
              <a:gd name="connsiteX32" fmla="*/ 3354944 w 6053670"/>
              <a:gd name="connsiteY32" fmla="*/ 235229 h 4903455"/>
              <a:gd name="connsiteX33" fmla="*/ 3483887 w 6053670"/>
              <a:gd name="connsiteY33" fmla="*/ 233348 h 4903455"/>
              <a:gd name="connsiteX34" fmla="*/ 3612830 w 6053670"/>
              <a:gd name="connsiteY34" fmla="*/ 231623 h 4903455"/>
              <a:gd name="connsiteX35" fmla="*/ 3743589 w 6053670"/>
              <a:gd name="connsiteY35" fmla="*/ 227859 h 4903455"/>
              <a:gd name="connsiteX36" fmla="*/ 3875559 w 6053670"/>
              <a:gd name="connsiteY36" fmla="*/ 223938 h 4903455"/>
              <a:gd name="connsiteX37" fmla="*/ 4007529 w 6053670"/>
              <a:gd name="connsiteY37" fmla="*/ 219391 h 4903455"/>
              <a:gd name="connsiteX38" fmla="*/ 4140710 w 6053670"/>
              <a:gd name="connsiteY38" fmla="*/ 212961 h 4903455"/>
              <a:gd name="connsiteX39" fmla="*/ 4275102 w 6053670"/>
              <a:gd name="connsiteY39" fmla="*/ 205277 h 4903455"/>
              <a:gd name="connsiteX40" fmla="*/ 4410098 w 6053670"/>
              <a:gd name="connsiteY40" fmla="*/ 197907 h 4903455"/>
              <a:gd name="connsiteX41" fmla="*/ 4545096 w 6053670"/>
              <a:gd name="connsiteY41" fmla="*/ 188498 h 4903455"/>
              <a:gd name="connsiteX42" fmla="*/ 4681909 w 6053670"/>
              <a:gd name="connsiteY42" fmla="*/ 177207 h 4903455"/>
              <a:gd name="connsiteX43" fmla="*/ 4816905 w 6053670"/>
              <a:gd name="connsiteY43" fmla="*/ 165916 h 4903455"/>
              <a:gd name="connsiteX44" fmla="*/ 4954323 w 6053670"/>
              <a:gd name="connsiteY44" fmla="*/ 152899 h 4903455"/>
              <a:gd name="connsiteX45" fmla="*/ 5092347 w 6053670"/>
              <a:gd name="connsiteY45" fmla="*/ 138629 h 4903455"/>
              <a:gd name="connsiteX46" fmla="*/ 5228555 w 6053670"/>
              <a:gd name="connsiteY46" fmla="*/ 123574 h 4903455"/>
              <a:gd name="connsiteX47" fmla="*/ 5366578 w 6053670"/>
              <a:gd name="connsiteY47" fmla="*/ 106010 h 4903455"/>
              <a:gd name="connsiteX48" fmla="*/ 5503997 w 6053670"/>
              <a:gd name="connsiteY48" fmla="*/ 87192 h 4903455"/>
              <a:gd name="connsiteX49" fmla="*/ 5642020 w 6053670"/>
              <a:gd name="connsiteY49" fmla="*/ 68530 h 4903455"/>
              <a:gd name="connsiteX50" fmla="*/ 5779438 w 6053670"/>
              <a:gd name="connsiteY50" fmla="*/ 46733 h 4903455"/>
              <a:gd name="connsiteX51" fmla="*/ 5916251 w 6053670"/>
              <a:gd name="connsiteY51" fmla="*/ 24464 h 4903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4903455">
                <a:moveTo>
                  <a:pt x="6053670" y="1098"/>
                </a:moveTo>
                <a:lnTo>
                  <a:pt x="6053670" y="424590"/>
                </a:lnTo>
                <a:lnTo>
                  <a:pt x="6053670" y="1254558"/>
                </a:lnTo>
                <a:lnTo>
                  <a:pt x="6053670" y="4903455"/>
                </a:lnTo>
                <a:lnTo>
                  <a:pt x="0" y="4903455"/>
                </a:lnTo>
                <a:lnTo>
                  <a:pt x="0" y="1249853"/>
                </a:lnTo>
                <a:lnTo>
                  <a:pt x="0" y="424590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0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89" y="227859"/>
                </a:lnTo>
                <a:lnTo>
                  <a:pt x="3875559" y="223938"/>
                </a:lnTo>
                <a:lnTo>
                  <a:pt x="4007529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pic>
        <p:nvPicPr>
          <p:cNvPr id="5" name="Picture 4" descr="A picture containing text, businesscard, vector graphics&#10;&#10;Description automatically generated">
            <a:extLst>
              <a:ext uri="{FF2B5EF4-FFF2-40B4-BE49-F238E27FC236}">
                <a16:creationId xmlns:a16="http://schemas.microsoft.com/office/drawing/2014/main" id="{44B86BB4-E207-7340-BA2A-8AAB5E63EB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3473" y="-169573"/>
            <a:ext cx="5493027" cy="3662018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EADD3260-4BDA-459B-A162-5E1B897E38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283DA7DD-CA37-4ED7-8710-48E56B063B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92F2E3C-66CD-4DEB-BA14-2A5912B65A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496644-B130-1645-A5CF-9B7ECD0243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098" y="2418735"/>
            <a:ext cx="6072776" cy="381174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rgbClr val="FFFFFF"/>
                </a:solidFill>
              </a:rPr>
              <a:t>BMWP &amp; ASPT Tutorial Excel Spreadsheet</a:t>
            </a:r>
            <a:br>
              <a:rPr lang="en-US">
                <a:solidFill>
                  <a:srgbClr val="FFFFFF"/>
                </a:solidFill>
              </a:rPr>
            </a:br>
            <a:r>
              <a:rPr lang="en-US">
                <a:solidFill>
                  <a:srgbClr val="FFFFFF"/>
                </a:solidFill>
              </a:rPr>
              <a:t>Excel worksheet of a similar dataset from the river Pelenna.</a:t>
            </a:r>
            <a:br>
              <a:rPr lang="en-US">
                <a:solidFill>
                  <a:srgbClr val="FFFFFF"/>
                </a:solidFill>
              </a:rPr>
            </a:br>
            <a:r>
              <a:rPr lang="en-US">
                <a:solidFill>
                  <a:srgbClr val="FFFFFF"/>
                </a:solidFill>
              </a:rPr>
              <a:t>Explanation &amp; and guided self-analysis of the BMWP &amp; ASTP scores for that dataset. This will aid you in applying the same method to your own coursework datasets.</a:t>
            </a:r>
          </a:p>
          <a:p>
            <a:pPr>
              <a:lnSpc>
                <a:spcPct val="90000"/>
              </a:lnSpc>
            </a:pPr>
            <a:endParaRPr lang="en-US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</a:pPr>
            <a:r>
              <a:rPr lang="en-US" b="1">
                <a:solidFill>
                  <a:srgbClr val="FFFFFF"/>
                </a:solidFill>
              </a:rPr>
              <a:t>January Exam Revision</a:t>
            </a:r>
            <a:br>
              <a:rPr lang="en-US" b="1">
                <a:solidFill>
                  <a:srgbClr val="FFFFFF"/>
                </a:solidFill>
              </a:rPr>
            </a:br>
            <a:r>
              <a:rPr lang="en-US">
                <a:solidFill>
                  <a:srgbClr val="FFFFFF"/>
                </a:solidFill>
              </a:rPr>
              <a:t>Discussion of the exam’s extended essay topic and content you should consider researching in your exam prep.</a:t>
            </a:r>
            <a:br>
              <a:rPr lang="en-US">
                <a:solidFill>
                  <a:srgbClr val="FFFFFF"/>
                </a:solidFill>
              </a:rPr>
            </a:br>
            <a:endParaRPr lang="en-US" b="1">
              <a:solidFill>
                <a:srgbClr val="FFFFFF"/>
              </a:solidFill>
            </a:endParaRPr>
          </a:p>
        </p:txBody>
      </p:sp>
      <p:pic>
        <p:nvPicPr>
          <p:cNvPr id="1026" name="Picture 2" descr="Pin on Belvita_Sizzle">
            <a:extLst>
              <a:ext uri="{FF2B5EF4-FFF2-40B4-BE49-F238E27FC236}">
                <a16:creationId xmlns:a16="http://schemas.microsoft.com/office/drawing/2014/main" id="{90BF1406-6617-2A48-A675-C277A2BCE4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3820" y="3662018"/>
            <a:ext cx="4689745" cy="263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66512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4" name="Picture 26" descr="Aquatic insect | Aquatic insects, Animal drawings, Aquatic">
            <a:extLst>
              <a:ext uri="{FF2B5EF4-FFF2-40B4-BE49-F238E27FC236}">
                <a16:creationId xmlns:a16="http://schemas.microsoft.com/office/drawing/2014/main" id="{40702982-E618-5642-B482-7352CBCF3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2963" y="3353018"/>
            <a:ext cx="1734825" cy="1337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Engaging with Nature">
            <a:extLst>
              <a:ext uri="{FF2B5EF4-FFF2-40B4-BE49-F238E27FC236}">
                <a16:creationId xmlns:a16="http://schemas.microsoft.com/office/drawing/2014/main" id="{1AE83A8E-6FDD-AE4A-85B7-B80F47C7AF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8623" y="3947221"/>
            <a:ext cx="1206500" cy="97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Ephemeroptera | Mayfly, Easy art for kids, Drawings">
            <a:extLst>
              <a:ext uri="{FF2B5EF4-FFF2-40B4-BE49-F238E27FC236}">
                <a16:creationId xmlns:a16="http://schemas.microsoft.com/office/drawing/2014/main" id="{5E396D1F-02BF-3342-85FA-AF997CC2FC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7848" y="5365186"/>
            <a:ext cx="1466851" cy="1173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Water Scavenger Beetle | ClipArt ETC">
            <a:extLst>
              <a:ext uri="{FF2B5EF4-FFF2-40B4-BE49-F238E27FC236}">
                <a16:creationId xmlns:a16="http://schemas.microsoft.com/office/drawing/2014/main" id="{7662955E-8E5A-054B-A920-9BE23EE82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82425">
            <a:off x="10401589" y="4485909"/>
            <a:ext cx="1392194" cy="91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Odonata | What Bug Is That?">
            <a:extLst>
              <a:ext uri="{FF2B5EF4-FFF2-40B4-BE49-F238E27FC236}">
                <a16:creationId xmlns:a16="http://schemas.microsoft.com/office/drawing/2014/main" id="{B7BBFE20-E046-F642-9B9E-50368F27B0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r="12920" b="10576"/>
          <a:stretch/>
        </p:blipFill>
        <p:spPr bwMode="auto">
          <a:xfrm rot="10800000">
            <a:off x="11092497" y="3486151"/>
            <a:ext cx="887318" cy="172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Order ODONATA">
            <a:extLst>
              <a:ext uri="{FF2B5EF4-FFF2-40B4-BE49-F238E27FC236}">
                <a16:creationId xmlns:a16="http://schemas.microsoft.com/office/drawing/2014/main" id="{C73B8F1C-57F9-A54B-BFDF-B3CAA0F03F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3575" y="2887769"/>
            <a:ext cx="1466850" cy="117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36 Water Bug Illustrations, Royalty-Free Vector Graphics &amp; Clip Art - iStock">
            <a:extLst>
              <a:ext uri="{FF2B5EF4-FFF2-40B4-BE49-F238E27FC236}">
                <a16:creationId xmlns:a16="http://schemas.microsoft.com/office/drawing/2014/main" id="{0B1AB7D8-D759-0542-BD0C-DCB7F198C9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01767">
            <a:off x="9790517" y="2973741"/>
            <a:ext cx="1462088" cy="1153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5D3A0AE-115D-A541-B388-C0AC23F87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Assessment 1 Tutorial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158DF8-1044-584A-B3DC-662EAE6A49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476" y="2514599"/>
            <a:ext cx="6818312" cy="43005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Working out the BMWP (at family level) of a dataset</a:t>
            </a:r>
            <a:br>
              <a:rPr lang="en-US" b="1" dirty="0"/>
            </a:br>
            <a:endParaRPr lang="en-US" b="1" dirty="0"/>
          </a:p>
          <a:p>
            <a:r>
              <a:rPr lang="en-US" dirty="0"/>
              <a:t>Find scores of all (if possible) families (not individual specimens) found in the sample dataset.</a:t>
            </a:r>
          </a:p>
          <a:p>
            <a:r>
              <a:rPr lang="en-US" dirty="0"/>
              <a:t>Add up all these scores.</a:t>
            </a:r>
          </a:p>
          <a:p>
            <a:r>
              <a:rPr lang="en-US" dirty="0"/>
              <a:t>This is your site’s BMWP score (at family level)</a:t>
            </a:r>
            <a:br>
              <a:rPr lang="en-US" dirty="0"/>
            </a:br>
            <a:endParaRPr lang="en-US" dirty="0"/>
          </a:p>
          <a:p>
            <a:pPr marL="0" indent="0">
              <a:buNone/>
            </a:pPr>
            <a:r>
              <a:rPr lang="en-US" b="1" dirty="0"/>
              <a:t>Working out the ASPT score of a dataset</a:t>
            </a:r>
            <a:br>
              <a:rPr lang="en-US" b="1" dirty="0"/>
            </a:br>
            <a:endParaRPr lang="en-US" b="1" dirty="0"/>
          </a:p>
          <a:p>
            <a:r>
              <a:rPr lang="en-US" dirty="0"/>
              <a:t>Take the BMWP score you just worked out</a:t>
            </a:r>
          </a:p>
          <a:p>
            <a:r>
              <a:rPr lang="en-US" dirty="0"/>
              <a:t>Divide that score by the number of families in the sample dataset.</a:t>
            </a:r>
          </a:p>
        </p:txBody>
      </p:sp>
      <p:pic>
        <p:nvPicPr>
          <p:cNvPr id="2050" name="Picture 2" descr="Sketch of a water beetle | Stock vector | Colourbox">
            <a:extLst>
              <a:ext uri="{FF2B5EF4-FFF2-40B4-BE49-F238E27FC236}">
                <a16:creationId xmlns:a16="http://schemas.microsoft.com/office/drawing/2014/main" id="{9C49878F-71D9-F64D-97B9-CADFD231A3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3432" y="2160303"/>
            <a:ext cx="1085539" cy="132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nsects clipart macroinvertebrate, Insects macroinvertebrate Transparent  FREE for download on WebStockReview 2020">
            <a:extLst>
              <a:ext uri="{FF2B5EF4-FFF2-40B4-BE49-F238E27FC236}">
                <a16:creationId xmlns:a16="http://schemas.microsoft.com/office/drawing/2014/main" id="{C6D95EDC-BBE8-1542-9F24-7ACCDA509C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39118" flipH="1">
            <a:off x="9576484" y="1849841"/>
            <a:ext cx="726861" cy="170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macroinvertebrates.org - Project Blog - MACROINVERTEBRATES.ORG">
            <a:extLst>
              <a:ext uri="{FF2B5EF4-FFF2-40B4-BE49-F238E27FC236}">
                <a16:creationId xmlns:a16="http://schemas.microsoft.com/office/drawing/2014/main" id="{D471C826-22F3-7F4E-AE42-1CA91FB679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116" y="2308877"/>
            <a:ext cx="1482872" cy="1549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BEETLE-LIKE, LEATHERY WINGS | Aquatic Macroinvertebrate Key">
            <a:extLst>
              <a:ext uri="{FF2B5EF4-FFF2-40B4-BE49-F238E27FC236}">
                <a16:creationId xmlns:a16="http://schemas.microsoft.com/office/drawing/2014/main" id="{552C221C-2704-454F-9673-28C4BC5BE3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32043">
            <a:off x="8654129" y="3772984"/>
            <a:ext cx="836636" cy="1478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Macroinvertebrate Identification - Bridging the Watershed">
            <a:extLst>
              <a:ext uri="{FF2B5EF4-FFF2-40B4-BE49-F238E27FC236}">
                <a16:creationId xmlns:a16="http://schemas.microsoft.com/office/drawing/2014/main" id="{607E76F7-BA02-6348-85C6-E2AA95C98A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44" y="2426032"/>
            <a:ext cx="678387" cy="858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BENTHIC MACROINVERTEBRATE ASSESSMENT">
            <a:extLst>
              <a:ext uri="{FF2B5EF4-FFF2-40B4-BE49-F238E27FC236}">
                <a16:creationId xmlns:a16="http://schemas.microsoft.com/office/drawing/2014/main" id="{D968B7A4-996C-0E4A-92BC-11F4257DB0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16277" y="4856032"/>
            <a:ext cx="983888" cy="594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Insects of Britain and Ireland: Trichoptera families - Philopotamidae  Wallengr.">
            <a:extLst>
              <a:ext uri="{FF2B5EF4-FFF2-40B4-BE49-F238E27FC236}">
                <a16:creationId xmlns:a16="http://schemas.microsoft.com/office/drawing/2014/main" id="{4FAE58B8-F694-8943-B1F7-1F539DD06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802256" y="5493165"/>
            <a:ext cx="1303877" cy="655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Trichoptera - caddisflies">
            <a:extLst>
              <a:ext uri="{FF2B5EF4-FFF2-40B4-BE49-F238E27FC236}">
                <a16:creationId xmlns:a16="http://schemas.microsoft.com/office/drawing/2014/main" id="{16D4E58A-2C73-A843-B910-91DB0DF680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92727">
            <a:off x="7501307" y="4673113"/>
            <a:ext cx="1436860" cy="1029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Untitled Document">
            <a:extLst>
              <a:ext uri="{FF2B5EF4-FFF2-40B4-BE49-F238E27FC236}">
                <a16:creationId xmlns:a16="http://schemas.microsoft.com/office/drawing/2014/main" id="{694BB21D-60A2-F543-B339-4DF3A3E5A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4935" y="5374613"/>
            <a:ext cx="1002144" cy="915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2" name="Picture 34" descr="Flatworm | ClipArt ETC">
            <a:extLst>
              <a:ext uri="{FF2B5EF4-FFF2-40B4-BE49-F238E27FC236}">
                <a16:creationId xmlns:a16="http://schemas.microsoft.com/office/drawing/2014/main" id="{AC0E091E-51B9-9C4D-AD81-72F7479B4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10077808" y="5918299"/>
            <a:ext cx="341636" cy="1410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4" name="Picture 36" descr="Water Beetles Stock Illustrations – 65 Water Beetles Stock Illustrations,  Vectors &amp; Clipart - Dreamstime">
            <a:extLst>
              <a:ext uri="{FF2B5EF4-FFF2-40B4-BE49-F238E27FC236}">
                <a16:creationId xmlns:a16="http://schemas.microsoft.com/office/drawing/2014/main" id="{D4A27BA1-2F55-4740-9AD1-98FC9FE799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03" t="7083" r="22350" b="8285"/>
          <a:stretch/>
        </p:blipFill>
        <p:spPr bwMode="auto">
          <a:xfrm rot="6357939">
            <a:off x="8605320" y="5831832"/>
            <a:ext cx="706813" cy="1102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6" name="Picture 38" descr="Whirligig beetle larvae and adult (family: Gyrinidae). Adults of this... |  Download Scientific Diagram">
            <a:extLst>
              <a:ext uri="{FF2B5EF4-FFF2-40B4-BE49-F238E27FC236}">
                <a16:creationId xmlns:a16="http://schemas.microsoft.com/office/drawing/2014/main" id="{0E68C0BC-4E68-3442-809F-B065B13C79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9327">
            <a:off x="6650623" y="5567370"/>
            <a:ext cx="1710780" cy="1077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8" name="Picture 40" descr="Cyclops | ClipArt ETC">
            <a:extLst>
              <a:ext uri="{FF2B5EF4-FFF2-40B4-BE49-F238E27FC236}">
                <a16:creationId xmlns:a16="http://schemas.microsoft.com/office/drawing/2014/main" id="{06A88B06-2E8B-CD41-AF1A-7E5B7CA3AF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93030">
            <a:off x="6830632" y="4701940"/>
            <a:ext cx="577716" cy="96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0" name="Picture 42" descr="Water Flea or Daphnia | EEK Wisconsin">
            <a:extLst>
              <a:ext uri="{FF2B5EF4-FFF2-40B4-BE49-F238E27FC236}">
                <a16:creationId xmlns:a16="http://schemas.microsoft.com/office/drawing/2014/main" id="{571B6F3F-A206-2945-8E02-EA9180625A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1" t="9522" r="7871" b="10151"/>
          <a:stretch/>
        </p:blipFill>
        <p:spPr bwMode="auto">
          <a:xfrm>
            <a:off x="10062799" y="5947920"/>
            <a:ext cx="726755" cy="46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6330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89EA2611-DCBA-4E97-A2B2-9A466E76B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" name="Freeform 5">
            <a:extLst>
              <a:ext uri="{FF2B5EF4-FFF2-40B4-BE49-F238E27FC236}">
                <a16:creationId xmlns:a16="http://schemas.microsoft.com/office/drawing/2014/main" id="{BBC615D1-6E12-40EF-915B-316CFDB55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794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77" name="Freeform 5">
            <a:extLst>
              <a:ext uri="{FF2B5EF4-FFF2-40B4-BE49-F238E27FC236}">
                <a16:creationId xmlns:a16="http://schemas.microsoft.com/office/drawing/2014/main" id="{B9797D36-DE1E-47CD-881A-6C1F582826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5376762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4280C3-4A7B-6649-812D-2216FCE4E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098" y="629265"/>
            <a:ext cx="6072776" cy="116356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Exam Topic &amp; Discussion</a:t>
            </a:r>
          </a:p>
        </p:txBody>
      </p:sp>
      <p:pic>
        <p:nvPicPr>
          <p:cNvPr id="3074" name="Picture 2" descr="Brazil's Pantanal - the world's biggest wetland: in pictures in 2020 |  Wetland, Pantanal, World wetlands day">
            <a:extLst>
              <a:ext uri="{FF2B5EF4-FFF2-40B4-BE49-F238E27FC236}">
                <a16:creationId xmlns:a16="http://schemas.microsoft.com/office/drawing/2014/main" id="{7562ECB7-8DA2-BF44-9B55-DEEE2C7063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43" r="-2" b="-2"/>
          <a:stretch/>
        </p:blipFill>
        <p:spPr bwMode="auto">
          <a:xfrm>
            <a:off x="6879049" y="480060"/>
            <a:ext cx="4825273" cy="2948940"/>
          </a:xfrm>
          <a:custGeom>
            <a:avLst/>
            <a:gdLst/>
            <a:ahLst/>
            <a:cxnLst/>
            <a:rect l="l" t="t" r="r" b="b"/>
            <a:pathLst>
              <a:path w="4825273" h="2948940">
                <a:moveTo>
                  <a:pt x="0" y="0"/>
                </a:moveTo>
                <a:lnTo>
                  <a:pt x="2646616" y="0"/>
                </a:lnTo>
                <a:lnTo>
                  <a:pt x="4664497" y="0"/>
                </a:lnTo>
                <a:lnTo>
                  <a:pt x="4825273" y="0"/>
                </a:lnTo>
                <a:lnTo>
                  <a:pt x="4825273" y="2948940"/>
                </a:lnTo>
                <a:lnTo>
                  <a:pt x="221394" y="2948940"/>
                </a:lnTo>
                <a:lnTo>
                  <a:pt x="221394" y="2876858"/>
                </a:lnTo>
                <a:lnTo>
                  <a:pt x="222335" y="2750941"/>
                </a:lnTo>
                <a:lnTo>
                  <a:pt x="221394" y="2623814"/>
                </a:lnTo>
                <a:lnTo>
                  <a:pt x="219512" y="2494871"/>
                </a:lnTo>
                <a:lnTo>
                  <a:pt x="217787" y="2365928"/>
                </a:lnTo>
                <a:lnTo>
                  <a:pt x="214023" y="2235169"/>
                </a:lnTo>
                <a:lnTo>
                  <a:pt x="210103" y="2103199"/>
                </a:lnTo>
                <a:lnTo>
                  <a:pt x="205555" y="1971229"/>
                </a:lnTo>
                <a:lnTo>
                  <a:pt x="199125" y="1838048"/>
                </a:lnTo>
                <a:lnTo>
                  <a:pt x="191441" y="1703656"/>
                </a:lnTo>
                <a:lnTo>
                  <a:pt x="184071" y="1568660"/>
                </a:lnTo>
                <a:lnTo>
                  <a:pt x="174662" y="1433663"/>
                </a:lnTo>
                <a:lnTo>
                  <a:pt x="163371" y="1296850"/>
                </a:lnTo>
                <a:lnTo>
                  <a:pt x="152080" y="1161853"/>
                </a:lnTo>
                <a:lnTo>
                  <a:pt x="139063" y="1024435"/>
                </a:lnTo>
                <a:lnTo>
                  <a:pt x="124793" y="886411"/>
                </a:lnTo>
                <a:lnTo>
                  <a:pt x="109738" y="750203"/>
                </a:lnTo>
                <a:lnTo>
                  <a:pt x="92174" y="612180"/>
                </a:lnTo>
                <a:lnTo>
                  <a:pt x="73356" y="474761"/>
                </a:lnTo>
                <a:lnTo>
                  <a:pt x="54694" y="336738"/>
                </a:lnTo>
                <a:lnTo>
                  <a:pt x="32897" y="199320"/>
                </a:lnTo>
                <a:lnTo>
                  <a:pt x="10628" y="625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Rectangle 78">
            <a:extLst>
              <a:ext uri="{FF2B5EF4-FFF2-40B4-BE49-F238E27FC236}">
                <a16:creationId xmlns:a16="http://schemas.microsoft.com/office/drawing/2014/main" id="{4A2FAF1F-F462-46AF-A9E6-CC93C4E2C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7146BED8-BAE9-42C5-A3DD-7B946445DB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15765FE8-B62F-41E4-A73C-74C91A8FD9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A99DE8-A62B-7F4C-B103-9C1BE06E22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3596" y="1730292"/>
            <a:ext cx="6072776" cy="4630275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600" b="1" dirty="0">
                <a:solidFill>
                  <a:srgbClr val="FFFFFF"/>
                </a:solidFill>
              </a:rPr>
              <a:t>Date and Time – </a:t>
            </a:r>
            <a:r>
              <a:rPr lang="en-GB" sz="1600" dirty="0">
                <a:solidFill>
                  <a:srgbClr val="FFFFFF"/>
                </a:solidFill>
              </a:rPr>
              <a:t>Wednesday 14</a:t>
            </a:r>
            <a:r>
              <a:rPr lang="en-GB" sz="1600" baseline="30000" dirty="0">
                <a:solidFill>
                  <a:srgbClr val="FFFFFF"/>
                </a:solidFill>
              </a:rPr>
              <a:t>th</a:t>
            </a:r>
            <a:r>
              <a:rPr lang="en-GB" sz="1600" dirty="0">
                <a:solidFill>
                  <a:srgbClr val="FFFFFF"/>
                </a:solidFill>
              </a:rPr>
              <a:t> January, 11am-3pm</a:t>
            </a:r>
            <a:r>
              <a:rPr lang="en-GB" sz="1600" b="1" dirty="0">
                <a:solidFill>
                  <a:srgbClr val="FFFFFF"/>
                </a:solidFill>
              </a:rPr>
              <a:t> </a:t>
            </a:r>
            <a:br>
              <a:rPr lang="en-GB" sz="1600" b="1" dirty="0">
                <a:solidFill>
                  <a:srgbClr val="FFFFFF"/>
                </a:solidFill>
              </a:rPr>
            </a:br>
            <a:r>
              <a:rPr lang="en-GB" sz="1600" b="1" dirty="0">
                <a:solidFill>
                  <a:srgbClr val="FFFFFF"/>
                </a:solidFill>
              </a:rPr>
              <a:t>(Provisional date, will confirm soon)</a:t>
            </a:r>
            <a:br>
              <a:rPr lang="en-GB" sz="1600" b="1" dirty="0">
                <a:solidFill>
                  <a:srgbClr val="FFFFFF"/>
                </a:solidFill>
              </a:rPr>
            </a:br>
            <a:endParaRPr lang="en-GB" sz="1600" dirty="0">
              <a:solidFill>
                <a:srgbClr val="FFFFFF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600" b="1" dirty="0">
                <a:solidFill>
                  <a:srgbClr val="FFFFFF"/>
                </a:solidFill>
              </a:rPr>
              <a:t>Timeframe of exam – </a:t>
            </a:r>
            <a:r>
              <a:rPr lang="en-GB" sz="1600" dirty="0">
                <a:solidFill>
                  <a:srgbClr val="FFFFFF"/>
                </a:solidFill>
              </a:rPr>
              <a:t>4 hours</a:t>
            </a:r>
            <a:br>
              <a:rPr lang="en-GB" sz="1600" b="1" dirty="0">
                <a:solidFill>
                  <a:srgbClr val="FFFFFF"/>
                </a:solidFill>
              </a:rPr>
            </a:br>
            <a:endParaRPr lang="en-GB" sz="1600" dirty="0">
              <a:solidFill>
                <a:srgbClr val="FFFFFF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600" b="1" dirty="0">
                <a:solidFill>
                  <a:srgbClr val="FFFFFF"/>
                </a:solidFill>
              </a:rPr>
              <a:t>Question – </a:t>
            </a:r>
            <a:r>
              <a:rPr lang="en-GB" sz="1600" dirty="0">
                <a:solidFill>
                  <a:srgbClr val="FFFFFF"/>
                </a:solidFill>
              </a:rPr>
              <a:t>Unseen question due to not being able to be in a physical exam.</a:t>
            </a:r>
            <a:r>
              <a:rPr lang="en-GB" sz="1600" b="1" dirty="0">
                <a:solidFill>
                  <a:srgbClr val="FFFFFF"/>
                </a:solidFill>
              </a:rPr>
              <a:t>  </a:t>
            </a:r>
            <a:br>
              <a:rPr lang="en-GB" sz="1600" b="1" dirty="0">
                <a:solidFill>
                  <a:srgbClr val="FFFFFF"/>
                </a:solidFill>
              </a:rPr>
            </a:br>
            <a:endParaRPr lang="en-GB" sz="1600" b="1" dirty="0">
              <a:solidFill>
                <a:srgbClr val="FFFFFF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600" b="1" dirty="0">
                <a:solidFill>
                  <a:srgbClr val="FFFFFF"/>
                </a:solidFill>
              </a:rPr>
              <a:t>What I can give you – </a:t>
            </a:r>
            <a:r>
              <a:rPr lang="en-GB" sz="1600" dirty="0">
                <a:solidFill>
                  <a:srgbClr val="FFFFFF"/>
                </a:solidFill>
              </a:rPr>
              <a:t>relevant criterion &amp; the overarching ‘topic’ of your exam, to encourage you to undertake personal research in preparation for the exam.</a:t>
            </a:r>
            <a:br>
              <a:rPr lang="en-GB" sz="1600" dirty="0">
                <a:solidFill>
                  <a:srgbClr val="FFFFFF"/>
                </a:solidFill>
              </a:rPr>
            </a:br>
            <a:endParaRPr lang="en-GB" sz="1600" dirty="0">
              <a:solidFill>
                <a:srgbClr val="FFFFFF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600" b="1" dirty="0">
                <a:solidFill>
                  <a:srgbClr val="FFFFFF"/>
                </a:solidFill>
              </a:rPr>
              <a:t>Topic – </a:t>
            </a:r>
            <a:r>
              <a:rPr lang="en-GB" sz="1600" b="1" i="1" dirty="0">
                <a:solidFill>
                  <a:srgbClr val="FFFFFF"/>
                </a:solidFill>
              </a:rPr>
              <a:t>Importance of protecting &amp; conserving freshwater habitats</a:t>
            </a:r>
            <a:br>
              <a:rPr lang="en-GB" sz="1600" b="1" dirty="0">
                <a:solidFill>
                  <a:srgbClr val="FFFFFF"/>
                </a:solidFill>
              </a:rPr>
            </a:br>
            <a:r>
              <a:rPr lang="en-GB" sz="1600" b="1" dirty="0">
                <a:solidFill>
                  <a:srgbClr val="FFFFFF"/>
                </a:solidFill>
              </a:rPr>
              <a:t>The Pantanal Floodplain &amp; Tropical Wetlands as a Case Study</a:t>
            </a:r>
            <a:endParaRPr lang="en-GB" sz="1600" dirty="0">
              <a:solidFill>
                <a:srgbClr val="FFFFFF"/>
              </a:solidFill>
            </a:endParaRPr>
          </a:p>
        </p:txBody>
      </p:sp>
      <p:pic>
        <p:nvPicPr>
          <p:cNvPr id="3076" name="Picture 4" descr="Fires in Brazil threaten world's largest wetland along with plenty of  endangered species - maltawinds.com">
            <a:extLst>
              <a:ext uri="{FF2B5EF4-FFF2-40B4-BE49-F238E27FC236}">
                <a16:creationId xmlns:a16="http://schemas.microsoft.com/office/drawing/2014/main" id="{C545F561-E3B8-3043-99C5-B157F9AE79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63" b="-3"/>
          <a:stretch/>
        </p:blipFill>
        <p:spPr bwMode="auto">
          <a:xfrm>
            <a:off x="6774510" y="3429000"/>
            <a:ext cx="4929808" cy="2948940"/>
          </a:xfrm>
          <a:custGeom>
            <a:avLst/>
            <a:gdLst/>
            <a:ahLst/>
            <a:cxnLst/>
            <a:rect l="l" t="t" r="r" b="b"/>
            <a:pathLst>
              <a:path w="4929808" h="2948940">
                <a:moveTo>
                  <a:pt x="325929" y="0"/>
                </a:moveTo>
                <a:lnTo>
                  <a:pt x="4929808" y="0"/>
                </a:lnTo>
                <a:lnTo>
                  <a:pt x="4929808" y="2948940"/>
                </a:lnTo>
                <a:lnTo>
                  <a:pt x="4769032" y="2948940"/>
                </a:lnTo>
                <a:lnTo>
                  <a:pt x="2751151" y="2948940"/>
                </a:lnTo>
                <a:lnTo>
                  <a:pt x="0" y="2948940"/>
                </a:lnTo>
                <a:lnTo>
                  <a:pt x="0" y="2948045"/>
                </a:lnTo>
                <a:lnTo>
                  <a:pt x="103291" y="2948045"/>
                </a:lnTo>
                <a:lnTo>
                  <a:pt x="112340" y="2889373"/>
                </a:lnTo>
                <a:lnTo>
                  <a:pt x="123631" y="2813097"/>
                </a:lnTo>
                <a:lnTo>
                  <a:pt x="135550" y="2722292"/>
                </a:lnTo>
                <a:lnTo>
                  <a:pt x="149820" y="2614536"/>
                </a:lnTo>
                <a:lnTo>
                  <a:pt x="164875" y="2495279"/>
                </a:lnTo>
                <a:lnTo>
                  <a:pt x="180714" y="2360888"/>
                </a:lnTo>
                <a:lnTo>
                  <a:pt x="197494" y="2214389"/>
                </a:lnTo>
                <a:lnTo>
                  <a:pt x="214273" y="2055177"/>
                </a:lnTo>
                <a:lnTo>
                  <a:pt x="231367" y="1885675"/>
                </a:lnTo>
                <a:lnTo>
                  <a:pt x="247205" y="1702854"/>
                </a:lnTo>
                <a:lnTo>
                  <a:pt x="262417" y="1511558"/>
                </a:lnTo>
                <a:lnTo>
                  <a:pt x="276217" y="1309365"/>
                </a:lnTo>
                <a:lnTo>
                  <a:pt x="289390" y="1098697"/>
                </a:lnTo>
                <a:lnTo>
                  <a:pt x="301779" y="878949"/>
                </a:lnTo>
                <a:lnTo>
                  <a:pt x="306170" y="766351"/>
                </a:lnTo>
                <a:lnTo>
                  <a:pt x="311031" y="651331"/>
                </a:lnTo>
                <a:lnTo>
                  <a:pt x="315579" y="534495"/>
                </a:lnTo>
                <a:lnTo>
                  <a:pt x="318558" y="417054"/>
                </a:lnTo>
                <a:lnTo>
                  <a:pt x="321224" y="297191"/>
                </a:lnTo>
                <a:lnTo>
                  <a:pt x="324047" y="176118"/>
                </a:lnTo>
                <a:lnTo>
                  <a:pt x="325929" y="5262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47897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" name="Rectangle 142">
            <a:extLst>
              <a:ext uri="{FF2B5EF4-FFF2-40B4-BE49-F238E27FC236}">
                <a16:creationId xmlns:a16="http://schemas.microsoft.com/office/drawing/2014/main" id="{5276E39B-EE3F-4D17-BF9B-B38B05FD5B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64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4104" name="Picture 8" descr="Jaguar-watching in the Pantanal - Naturetrek">
            <a:extLst>
              <a:ext uri="{FF2B5EF4-FFF2-40B4-BE49-F238E27FC236}">
                <a16:creationId xmlns:a16="http://schemas.microsoft.com/office/drawing/2014/main" id="{1651D107-FDB5-0740-8738-6EC30E039A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39" t="1102" r="18234" b="-1101"/>
          <a:stretch/>
        </p:blipFill>
        <p:spPr bwMode="auto">
          <a:xfrm>
            <a:off x="467934" y="469953"/>
            <a:ext cx="2764648" cy="385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5 amazing animals that live in the Pantanal—and need our help | Stories |  WWF">
            <a:extLst>
              <a:ext uri="{FF2B5EF4-FFF2-40B4-BE49-F238E27FC236}">
                <a16:creationId xmlns:a16="http://schemas.microsoft.com/office/drawing/2014/main" id="{79D9736C-125E-0C4C-8E7B-21D9ED6287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29" t="4179" r="593"/>
          <a:stretch/>
        </p:blipFill>
        <p:spPr bwMode="auto">
          <a:xfrm>
            <a:off x="3303911" y="469951"/>
            <a:ext cx="2752344" cy="385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Pantanal | floodplain, South America | Britannica">
            <a:extLst>
              <a:ext uri="{FF2B5EF4-FFF2-40B4-BE49-F238E27FC236}">
                <a16:creationId xmlns:a16="http://schemas.microsoft.com/office/drawing/2014/main" id="{05EA561D-849A-054A-8B10-6E0158594B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97" t="-64" r="30213" b="66"/>
          <a:stretch/>
        </p:blipFill>
        <p:spPr bwMode="auto">
          <a:xfrm>
            <a:off x="6127584" y="481052"/>
            <a:ext cx="2752344" cy="3628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Brazil's incredible Pantanal Wetlands | Saving Wetlands">
            <a:extLst>
              <a:ext uri="{FF2B5EF4-FFF2-40B4-BE49-F238E27FC236}">
                <a16:creationId xmlns:a16="http://schemas.microsoft.com/office/drawing/2014/main" id="{5DA02CE4-4FF8-BC40-9536-63C3F22C71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0" r="33487" b="-3"/>
          <a:stretch/>
        </p:blipFill>
        <p:spPr bwMode="auto">
          <a:xfrm>
            <a:off x="8951258" y="469951"/>
            <a:ext cx="2763657" cy="3640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Freeform 16">
            <a:extLst>
              <a:ext uri="{FF2B5EF4-FFF2-40B4-BE49-F238E27FC236}">
                <a16:creationId xmlns:a16="http://schemas.microsoft.com/office/drawing/2014/main" id="{E4F17063-EDA4-417B-946F-BA357F3B3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42856" y="3128074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7" name="Freeform: Shape 146">
            <a:extLst>
              <a:ext uri="{FF2B5EF4-FFF2-40B4-BE49-F238E27FC236}">
                <a16:creationId xmlns:a16="http://schemas.microsoft.com/office/drawing/2014/main" id="{D36F3EEA-55D4-4677-80E7-92D00B8F34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358392"/>
            <a:ext cx="12192000" cy="3033446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49" name="Freeform 5">
            <a:extLst>
              <a:ext uri="{FF2B5EF4-FFF2-40B4-BE49-F238E27FC236}">
                <a16:creationId xmlns:a16="http://schemas.microsoft.com/office/drawing/2014/main" id="{C91E93A7-6C7F-4F77-9CB0-280D958EF4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09E28F-C89A-3145-BA75-9CC1C4F19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130" y="4109237"/>
            <a:ext cx="4574669" cy="137557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600" b="1" i="1" dirty="0">
                <a:solidFill>
                  <a:schemeClr val="tx1"/>
                </a:solidFill>
              </a:rPr>
              <a:t>Importance of protecting &amp; conserving freshwater habitats:</a:t>
            </a:r>
            <a:br>
              <a:rPr lang="en-GB" sz="1600" b="1" dirty="0">
                <a:solidFill>
                  <a:schemeClr val="tx1"/>
                </a:solidFill>
              </a:rPr>
            </a:br>
            <a:r>
              <a:rPr lang="en-GB" sz="1600" b="1" dirty="0">
                <a:solidFill>
                  <a:schemeClr val="tx1"/>
                </a:solidFill>
              </a:rPr>
              <a:t>The Pantanal Floodplain &amp; Tropical Wetlands as a Case Study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4F90CF-741F-714C-B852-8897086A82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9095" y="3936591"/>
            <a:ext cx="6427664" cy="1908976"/>
          </a:xfrm>
        </p:spPr>
        <p:txBody>
          <a:bodyPr anchor="ctr"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br>
              <a:rPr lang="en-US" sz="1400" dirty="0">
                <a:solidFill>
                  <a:schemeClr val="tx1"/>
                </a:solidFill>
              </a:rPr>
            </a:br>
            <a:endParaRPr lang="en-US" sz="14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1400" dirty="0">
                <a:solidFill>
                  <a:schemeClr val="tx1"/>
                </a:solidFill>
              </a:rPr>
              <a:t>Importance/value of freshwater systems:</a:t>
            </a:r>
            <a:br>
              <a:rPr lang="en-US" sz="1400" dirty="0">
                <a:solidFill>
                  <a:schemeClr val="tx1"/>
                </a:solidFill>
              </a:rPr>
            </a:br>
            <a:r>
              <a:rPr lang="en-US" sz="1400" dirty="0">
                <a:solidFill>
                  <a:schemeClr val="tx1"/>
                </a:solidFill>
              </a:rPr>
              <a:t>* Hydrological</a:t>
            </a:r>
            <a:br>
              <a:rPr lang="en-US" sz="1400" dirty="0">
                <a:solidFill>
                  <a:schemeClr val="tx1"/>
                </a:solidFill>
              </a:rPr>
            </a:br>
            <a:r>
              <a:rPr lang="en-US" sz="1400" dirty="0">
                <a:solidFill>
                  <a:schemeClr val="tx1"/>
                </a:solidFill>
              </a:rPr>
              <a:t>* Biological</a:t>
            </a:r>
            <a:br>
              <a:rPr lang="en-US" sz="1400" dirty="0">
                <a:solidFill>
                  <a:schemeClr val="tx1"/>
                </a:solidFill>
              </a:rPr>
            </a:br>
            <a:r>
              <a:rPr lang="en-US" sz="1400" dirty="0">
                <a:solidFill>
                  <a:schemeClr val="tx1"/>
                </a:solidFill>
              </a:rPr>
              <a:t>* Chemical</a:t>
            </a:r>
            <a:br>
              <a:rPr lang="en-US" sz="1400" dirty="0">
                <a:solidFill>
                  <a:schemeClr val="tx1"/>
                </a:solidFill>
              </a:rPr>
            </a:br>
            <a:r>
              <a:rPr lang="en-US" sz="1400" dirty="0">
                <a:solidFill>
                  <a:schemeClr val="tx1"/>
                </a:solidFill>
              </a:rPr>
              <a:t>* Ecological</a:t>
            </a:r>
          </a:p>
          <a:p>
            <a:pPr>
              <a:lnSpc>
                <a:spcPct val="90000"/>
              </a:lnSpc>
            </a:pPr>
            <a:r>
              <a:rPr lang="en-US" sz="1400" dirty="0">
                <a:solidFill>
                  <a:schemeClr val="tx1"/>
                </a:solidFill>
              </a:rPr>
              <a:t>Geological, Economic, &amp; Cultural importance of these systems, the habitats they house &amp; wildlife they encompass.</a:t>
            </a:r>
          </a:p>
          <a:p>
            <a:pPr>
              <a:lnSpc>
                <a:spcPct val="90000"/>
              </a:lnSpc>
            </a:pPr>
            <a:r>
              <a:rPr lang="en-US" sz="1400" dirty="0">
                <a:solidFill>
                  <a:schemeClr val="tx1"/>
                </a:solidFill>
              </a:rPr>
              <a:t>Management of these systems, wetlands specifically and the Pantanal.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721BAC-2D70-B14A-A954-43B84064A38A}"/>
              </a:ext>
            </a:extLst>
          </p:cNvPr>
          <p:cNvSpPr/>
          <p:nvPr/>
        </p:nvSpPr>
        <p:spPr>
          <a:xfrm>
            <a:off x="724954" y="5640052"/>
            <a:ext cx="40030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Content to consider researching…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24511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656</Words>
  <Application>Microsoft Macintosh PowerPoint</Application>
  <PresentationFormat>Widescreen</PresentationFormat>
  <Paragraphs>41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Century Gothic</vt:lpstr>
      <vt:lpstr>Wingdings 3</vt:lpstr>
      <vt:lpstr>Ion Boardroom</vt:lpstr>
      <vt:lpstr>Online Tutorial &amp; Revision</vt:lpstr>
      <vt:lpstr>Today’s agenda….</vt:lpstr>
      <vt:lpstr>Assessment 1 Tutorial</vt:lpstr>
      <vt:lpstr>Exam Topic &amp; Discussion</vt:lpstr>
      <vt:lpstr>Importance of protecting &amp; conserving freshwater habitats: The Pantanal Floodplain &amp; Tropical Wetlands as a Case Study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Online Tutorial &amp; Revision</dc:title>
  <dc:creator>Sam! Sam!</dc:creator>
  <cp:lastModifiedBy>Sam! Sam!</cp:lastModifiedBy>
  <cp:revision>3</cp:revision>
  <dcterms:created xsi:type="dcterms:W3CDTF">2020-12-08T12:43:19Z</dcterms:created>
  <dcterms:modified xsi:type="dcterms:W3CDTF">2020-12-08T12:58:03Z</dcterms:modified>
</cp:coreProperties>
</file>