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19"/>
  </p:notesMasterIdLst>
  <p:sldIdLst>
    <p:sldId id="256" r:id="rId5"/>
    <p:sldId id="264" r:id="rId6"/>
    <p:sldId id="263" r:id="rId7"/>
    <p:sldId id="258" r:id="rId8"/>
    <p:sldId id="259" r:id="rId9"/>
    <p:sldId id="260" r:id="rId10"/>
    <p:sldId id="262" r:id="rId11"/>
    <p:sldId id="265" r:id="rId12"/>
    <p:sldId id="273" r:id="rId13"/>
    <p:sldId id="268" r:id="rId14"/>
    <p:sldId id="270" r:id="rId15"/>
    <p:sldId id="271" r:id="rId16"/>
    <p:sldId id="272" r:id="rId17"/>
    <p:sldId id="269"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5C1F4D-0913-467A-BD5D-216E7FDE71B7}" v="9" dt="2022-08-16T10:39:06.4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322" autoAdjust="0"/>
  </p:normalViewPr>
  <p:slideViewPr>
    <p:cSldViewPr snapToGrid="0">
      <p:cViewPr varScale="1">
        <p:scale>
          <a:sx n="55" d="100"/>
          <a:sy n="55" d="100"/>
        </p:scale>
        <p:origin x="109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C0ADB-F86C-4A0D-A5AD-4EFFAE0545A8}" type="datetimeFigureOut">
              <a:rPr lang="en-GB" smtClean="0"/>
              <a:t>16/08/2022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0DC40C-09EE-41B6-870F-65E6FCAEFA11}" type="slidenum">
              <a:rPr lang="en-GB" smtClean="0"/>
              <a:t>‹#›</a:t>
            </a:fld>
            <a:endParaRPr lang="en-GB"/>
          </a:p>
        </p:txBody>
      </p:sp>
    </p:spTree>
    <p:extLst>
      <p:ext uri="{BB962C8B-B14F-4D97-AF65-F5344CB8AC3E}">
        <p14:creationId xmlns:p14="http://schemas.microsoft.com/office/powerpoint/2010/main" val="714983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-Political;  when a government does not want services or goods provided, charities may have to take that into consideration</a:t>
            </a:r>
          </a:p>
          <a:p>
            <a:r>
              <a:rPr lang="en-GB" sz="1200" dirty="0"/>
              <a:t>- Economical;  it is likely that these factors will have a major impact on how charities operate and make decisions in the future. </a:t>
            </a:r>
          </a:p>
          <a:p>
            <a:endParaRPr lang="en-GB" dirty="0"/>
          </a:p>
        </p:txBody>
      </p:sp>
      <p:sp>
        <p:nvSpPr>
          <p:cNvPr id="4" name="Slide Number Placeholder 3"/>
          <p:cNvSpPr>
            <a:spLocks noGrp="1"/>
          </p:cNvSpPr>
          <p:nvPr>
            <p:ph type="sldNum" sz="quarter" idx="5"/>
          </p:nvPr>
        </p:nvSpPr>
        <p:spPr/>
        <p:txBody>
          <a:bodyPr/>
          <a:lstStyle/>
          <a:p>
            <a:fld id="{B70DC40C-09EE-41B6-870F-65E6FCAEFA11}" type="slidenum">
              <a:rPr lang="en-GB" smtClean="0"/>
              <a:t>8</a:t>
            </a:fld>
            <a:endParaRPr lang="en-GB"/>
          </a:p>
        </p:txBody>
      </p:sp>
    </p:spTree>
    <p:extLst>
      <p:ext uri="{BB962C8B-B14F-4D97-AF65-F5344CB8AC3E}">
        <p14:creationId xmlns:p14="http://schemas.microsoft.com/office/powerpoint/2010/main" val="1332135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employers ensure that they connect with their employees – this way employees really comfortable to raising concerns and are motivated to always learn something new, for example training. </a:t>
            </a:r>
          </a:p>
        </p:txBody>
      </p:sp>
      <p:sp>
        <p:nvSpPr>
          <p:cNvPr id="4" name="Slide Number Placeholder 3"/>
          <p:cNvSpPr>
            <a:spLocks noGrp="1"/>
          </p:cNvSpPr>
          <p:nvPr>
            <p:ph type="sldNum" sz="quarter" idx="5"/>
          </p:nvPr>
        </p:nvSpPr>
        <p:spPr/>
        <p:txBody>
          <a:bodyPr/>
          <a:lstStyle/>
          <a:p>
            <a:fld id="{B70DC40C-09EE-41B6-870F-65E6FCAEFA11}" type="slidenum">
              <a:rPr lang="en-GB" smtClean="0"/>
              <a:t>10</a:t>
            </a:fld>
            <a:endParaRPr lang="en-GB"/>
          </a:p>
        </p:txBody>
      </p:sp>
    </p:spTree>
    <p:extLst>
      <p:ext uri="{BB962C8B-B14F-4D97-AF65-F5344CB8AC3E}">
        <p14:creationId xmlns:p14="http://schemas.microsoft.com/office/powerpoint/2010/main" val="777719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The board ensures that a positive culture is nurtured, that problems are sensed before they occur, that the organization is functioning effectively, that staff participation and proactivity is promoted, that responsible innovation is enabled and encouraged, and that external stakeholders are engaged effectively to establish cross-boundary cooperative relationships.</a:t>
            </a:r>
          </a:p>
        </p:txBody>
      </p:sp>
      <p:sp>
        <p:nvSpPr>
          <p:cNvPr id="4" name="Slide Number Placeholder 3"/>
          <p:cNvSpPr>
            <a:spLocks noGrp="1"/>
          </p:cNvSpPr>
          <p:nvPr>
            <p:ph type="sldNum" sz="quarter" idx="5"/>
          </p:nvPr>
        </p:nvSpPr>
        <p:spPr/>
        <p:txBody>
          <a:bodyPr/>
          <a:lstStyle/>
          <a:p>
            <a:fld id="{B70DC40C-09EE-41B6-870F-65E6FCAEFA11}" type="slidenum">
              <a:rPr lang="en-GB" smtClean="0"/>
              <a:t>11</a:t>
            </a:fld>
            <a:endParaRPr lang="en-GB"/>
          </a:p>
        </p:txBody>
      </p:sp>
    </p:spTree>
    <p:extLst>
      <p:ext uri="{BB962C8B-B14F-4D97-AF65-F5344CB8AC3E}">
        <p14:creationId xmlns:p14="http://schemas.microsoft.com/office/powerpoint/2010/main" val="20524401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F1B24F-3EEF-49C4-9D8E-870B8E893884}" type="datetimeFigureOut">
              <a:rPr lang="en-GB" smtClean="0"/>
              <a:t>16/08/2022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567527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F1B24F-3EEF-49C4-9D8E-870B8E893884}" type="datetimeFigureOut">
              <a:rPr lang="en-GB" smtClean="0"/>
              <a:t>16/08/2022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4081155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F1B24F-3EEF-49C4-9D8E-870B8E893884}" type="datetimeFigureOut">
              <a:rPr lang="en-GB" smtClean="0"/>
              <a:t>16/08/2022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4155385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F1B24F-3EEF-49C4-9D8E-870B8E893884}" type="datetimeFigureOut">
              <a:rPr lang="en-GB" smtClean="0"/>
              <a:t>16/08/2022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100475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F1B24F-3EEF-49C4-9D8E-870B8E893884}" type="datetimeFigureOut">
              <a:rPr lang="en-GB" smtClean="0"/>
              <a:t>16/08/2022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92553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F1B24F-3EEF-49C4-9D8E-870B8E893884}" type="datetimeFigureOut">
              <a:rPr lang="en-GB" smtClean="0"/>
              <a:t>16/08/2022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3138096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84F1B24F-3EEF-49C4-9D8E-870B8E893884}" type="datetimeFigureOut">
              <a:rPr lang="en-GB" smtClean="0"/>
              <a:t>16/08/2022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550596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F1B24F-3EEF-49C4-9D8E-870B8E893884}" type="datetimeFigureOut">
              <a:rPr lang="en-GB" smtClean="0"/>
              <a:t>16/08/2022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2636005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F1B24F-3EEF-49C4-9D8E-870B8E893884}" type="datetimeFigureOut">
              <a:rPr lang="en-GB" smtClean="0"/>
              <a:t>16/08/2022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454388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F1B24F-3EEF-49C4-9D8E-870B8E893884}" type="datetimeFigureOut">
              <a:rPr lang="en-GB" smtClean="0"/>
              <a:t>16/08/2022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1645072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F1B24F-3EEF-49C4-9D8E-870B8E893884}" type="datetimeFigureOut">
              <a:rPr lang="en-GB" smtClean="0"/>
              <a:t>16/08/2022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16893442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F1B24F-3EEF-49C4-9D8E-870B8E893884}" type="datetimeFigureOut">
              <a:rPr lang="en-GB" smtClean="0"/>
              <a:t>16/08/2022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974618-31AA-44B4-B121-0763335B2365}"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6654197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F1B24F-3EEF-49C4-9D8E-870B8E893884}" type="datetimeFigureOut">
              <a:rPr lang="en-GB" smtClean="0"/>
              <a:t>16/08/2022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25702871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4F1B24F-3EEF-49C4-9D8E-870B8E893884}" type="datetimeFigureOut">
              <a:rPr lang="en-GB" smtClean="0"/>
              <a:t>16/08/2022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1252628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4F1B24F-3EEF-49C4-9D8E-870B8E893884}" type="datetimeFigureOut">
              <a:rPr lang="en-GB" smtClean="0"/>
              <a:t>16/08/2022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68961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F1B24F-3EEF-49C4-9D8E-870B8E893884}" type="datetimeFigureOut">
              <a:rPr lang="en-GB" smtClean="0"/>
              <a:t>16/08/2022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27817263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F1B24F-3EEF-49C4-9D8E-870B8E893884}" type="datetimeFigureOut">
              <a:rPr lang="en-GB" smtClean="0"/>
              <a:t>16/08/2022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974618-31AA-44B4-B121-0763335B2365}" type="slidenum">
              <a:rPr lang="en-GB" smtClean="0"/>
              <a:t>‹#›</a:t>
            </a:fld>
            <a:endParaRPr lang="en-GB"/>
          </a:p>
        </p:txBody>
      </p:sp>
    </p:spTree>
    <p:extLst>
      <p:ext uri="{BB962C8B-B14F-4D97-AF65-F5344CB8AC3E}">
        <p14:creationId xmlns:p14="http://schemas.microsoft.com/office/powerpoint/2010/main" val="3249888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84F1B24F-3EEF-49C4-9D8E-870B8E893884}" type="datetimeFigureOut">
              <a:rPr lang="en-GB" smtClean="0"/>
              <a:t>16/08/2022</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0974618-31AA-44B4-B121-0763335B2365}" type="slidenum">
              <a:rPr lang="en-GB" smtClean="0"/>
              <a:t>‹#›</a:t>
            </a:fld>
            <a:endParaRPr lang="en-GB"/>
          </a:p>
        </p:txBody>
      </p:sp>
    </p:spTree>
    <p:extLst>
      <p:ext uri="{BB962C8B-B14F-4D97-AF65-F5344CB8AC3E}">
        <p14:creationId xmlns:p14="http://schemas.microsoft.com/office/powerpoint/2010/main" val="116700676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8EA63-DC2C-CD67-264E-EAA0E98DAA8A}"/>
              </a:ext>
            </a:extLst>
          </p:cNvPr>
          <p:cNvSpPr>
            <a:spLocks noGrp="1"/>
          </p:cNvSpPr>
          <p:nvPr>
            <p:ph type="ctrTitle"/>
          </p:nvPr>
        </p:nvSpPr>
        <p:spPr/>
        <p:txBody>
          <a:bodyPr/>
          <a:lstStyle/>
          <a:p>
            <a:r>
              <a:rPr lang="en-GB" dirty="0"/>
              <a:t>Problem Solving And Decision Making</a:t>
            </a:r>
          </a:p>
        </p:txBody>
      </p:sp>
      <p:sp>
        <p:nvSpPr>
          <p:cNvPr id="3" name="Subtitle 2">
            <a:extLst>
              <a:ext uri="{FF2B5EF4-FFF2-40B4-BE49-F238E27FC236}">
                <a16:creationId xmlns:a16="http://schemas.microsoft.com/office/drawing/2014/main" id="{1EDCF9A4-997E-9205-9A70-8E3EF8251598}"/>
              </a:ext>
            </a:extLst>
          </p:cNvPr>
          <p:cNvSpPr>
            <a:spLocks noGrp="1"/>
          </p:cNvSpPr>
          <p:nvPr>
            <p:ph type="subTitle" idx="1"/>
          </p:nvPr>
        </p:nvSpPr>
        <p:spPr>
          <a:xfrm>
            <a:off x="1991644" y="3982453"/>
            <a:ext cx="8689976" cy="1371599"/>
          </a:xfrm>
        </p:spPr>
        <p:txBody>
          <a:bodyPr>
            <a:normAutofit fontScale="62500" lnSpcReduction="20000"/>
          </a:bodyPr>
          <a:lstStyle/>
          <a:p>
            <a:r>
              <a:rPr lang="en-GB" dirty="0">
                <a:latin typeface="Calibri" panose="020F0502020204030204" pitchFamily="34" charset="0"/>
                <a:cs typeface="Calibri" panose="020F0502020204030204" pitchFamily="34" charset="0"/>
              </a:rPr>
              <a:t>Student Name: Yelmi Sebastiao</a:t>
            </a:r>
          </a:p>
          <a:p>
            <a:r>
              <a:rPr lang="en-GB" dirty="0">
                <a:latin typeface="Calibri" panose="020F0502020204030204" pitchFamily="34" charset="0"/>
                <a:cs typeface="Calibri" panose="020F0502020204030204" pitchFamily="34" charset="0"/>
              </a:rPr>
              <a:t>Student Number: 2122805</a:t>
            </a:r>
          </a:p>
          <a:p>
            <a:r>
              <a:rPr lang="en-GB" dirty="0">
                <a:latin typeface="Calibri" panose="020F0502020204030204" pitchFamily="34" charset="0"/>
                <a:cs typeface="Calibri" panose="020F0502020204030204" pitchFamily="34" charset="0"/>
              </a:rPr>
              <a:t>Moodle Number: BMSW4004</a:t>
            </a:r>
          </a:p>
          <a:p>
            <a:r>
              <a:rPr lang="en-GB" dirty="0">
                <a:latin typeface="Calibri" panose="020F0502020204030204" pitchFamily="34" charset="0"/>
                <a:cs typeface="Calibri" panose="020F0502020204030204" pitchFamily="34" charset="0"/>
              </a:rPr>
              <a:t>Lecture Name: LAILA</a:t>
            </a:r>
          </a:p>
        </p:txBody>
      </p:sp>
    </p:spTree>
    <p:extLst>
      <p:ext uri="{BB962C8B-B14F-4D97-AF65-F5344CB8AC3E}">
        <p14:creationId xmlns:p14="http://schemas.microsoft.com/office/powerpoint/2010/main" val="50663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8D72C-C0B5-D5AB-0EB1-0C35B51722D0}"/>
              </a:ext>
            </a:extLst>
          </p:cNvPr>
          <p:cNvSpPr>
            <a:spLocks noGrp="1"/>
          </p:cNvSpPr>
          <p:nvPr>
            <p:ph type="title"/>
          </p:nvPr>
        </p:nvSpPr>
        <p:spPr/>
        <p:txBody>
          <a:bodyPr/>
          <a:lstStyle/>
          <a:p>
            <a:r>
              <a:rPr lang="en-GB" dirty="0"/>
              <a:t>Case study</a:t>
            </a:r>
            <a:br>
              <a:rPr lang="en-GB" dirty="0"/>
            </a:br>
            <a:r>
              <a:rPr lang="en-GB" dirty="0"/>
              <a:t> </a:t>
            </a:r>
            <a:r>
              <a:rPr lang="en-GB" sz="3600" u="sng" dirty="0"/>
              <a:t>Bad Management / Unsupportive Boss</a:t>
            </a:r>
            <a:endParaRPr lang="en-GB" dirty="0"/>
          </a:p>
        </p:txBody>
      </p:sp>
      <p:sp>
        <p:nvSpPr>
          <p:cNvPr id="3" name="Content Placeholder 2">
            <a:extLst>
              <a:ext uri="{FF2B5EF4-FFF2-40B4-BE49-F238E27FC236}">
                <a16:creationId xmlns:a16="http://schemas.microsoft.com/office/drawing/2014/main" id="{C6C3E58A-5585-B847-1D5C-83765FDA4171}"/>
              </a:ext>
            </a:extLst>
          </p:cNvPr>
          <p:cNvSpPr>
            <a:spLocks noGrp="1"/>
          </p:cNvSpPr>
          <p:nvPr>
            <p:ph sz="quarter" idx="13"/>
          </p:nvPr>
        </p:nvSpPr>
        <p:spPr/>
        <p:txBody>
          <a:bodyPr>
            <a:normAutofit/>
          </a:bodyPr>
          <a:lstStyle/>
          <a:p>
            <a:pPr marL="0" indent="0">
              <a:buNone/>
            </a:pPr>
            <a:r>
              <a:rPr lang="en-GB" dirty="0">
                <a:latin typeface="Calibri" panose="020F0502020204030204" pitchFamily="34" charset="0"/>
                <a:cs typeface="Calibri" panose="020F0502020204030204" pitchFamily="34" charset="0"/>
              </a:rPr>
              <a:t>The responsibility of a manager is to motivate their employees and to manage the organisation. Mismanagement plays a huge role in dissatisfaction within employees; when the organiser of an organisation has poor leadership, it tends discourage employees with their work performance which will create a negative domino effect which will affect the organisation overall. As an employee, its important to receive guidance and constructive critics to improve their performance and confidence within their work environment; this may also develop a good relationship between employees and employers. </a:t>
            </a:r>
          </a:p>
        </p:txBody>
      </p:sp>
    </p:spTree>
    <p:extLst>
      <p:ext uri="{BB962C8B-B14F-4D97-AF65-F5344CB8AC3E}">
        <p14:creationId xmlns:p14="http://schemas.microsoft.com/office/powerpoint/2010/main" val="1972670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03B47-6C30-A1F9-9C85-932476D5FF7A}"/>
              </a:ext>
            </a:extLst>
          </p:cNvPr>
          <p:cNvSpPr>
            <a:spLocks noGrp="1"/>
          </p:cNvSpPr>
          <p:nvPr>
            <p:ph type="title"/>
          </p:nvPr>
        </p:nvSpPr>
        <p:spPr/>
        <p:txBody>
          <a:bodyPr/>
          <a:lstStyle/>
          <a:p>
            <a:r>
              <a:rPr lang="en-GB" dirty="0"/>
              <a:t>COMPLEX Problem</a:t>
            </a:r>
          </a:p>
        </p:txBody>
      </p:sp>
      <p:sp>
        <p:nvSpPr>
          <p:cNvPr id="3" name="Content Placeholder 2">
            <a:extLst>
              <a:ext uri="{FF2B5EF4-FFF2-40B4-BE49-F238E27FC236}">
                <a16:creationId xmlns:a16="http://schemas.microsoft.com/office/drawing/2014/main" id="{14700742-5F2D-C5B7-9E0B-98386B84DDEB}"/>
              </a:ext>
            </a:extLst>
          </p:cNvPr>
          <p:cNvSpPr>
            <a:spLocks noGrp="1"/>
          </p:cNvSpPr>
          <p:nvPr>
            <p:ph sz="quarter" idx="13"/>
          </p:nvPr>
        </p:nvSpPr>
        <p:spPr/>
        <p:txBody>
          <a:bodyPr>
            <a:normAutofit fontScale="92500"/>
          </a:bodyPr>
          <a:lstStyle/>
          <a:p>
            <a:r>
              <a:rPr lang="en-GB" dirty="0">
                <a:latin typeface="Calibri" panose="020F0502020204030204" pitchFamily="34" charset="0"/>
                <a:cs typeface="Calibri" panose="020F0502020204030204" pitchFamily="34" charset="0"/>
              </a:rPr>
              <a:t>Complexing problem solving is finding and implementing a solution to an issue requires a sequence of observations and well-informed decisions, which is known as complex problems solving. </a:t>
            </a:r>
          </a:p>
          <a:p>
            <a:r>
              <a:rPr lang="en-GB" dirty="0">
                <a:latin typeface="Calibri" panose="020F0502020204030204" pitchFamily="34" charset="0"/>
                <a:cs typeface="Calibri" panose="020F0502020204030204" pitchFamily="34" charset="0"/>
              </a:rPr>
              <a:t>Identifying and implementing a solution to a complex problem requires observations and informed decisions. A complex problem solution requires considering future circumstances, resources, and capabilities that may impact the trajectory of the process as well as the success of the solution in addition to finding and implementing a solution. The impact of a solution on the environment and individuals is also an important part of complex problem solving.</a:t>
            </a:r>
          </a:p>
        </p:txBody>
      </p:sp>
    </p:spTree>
    <p:extLst>
      <p:ext uri="{BB962C8B-B14F-4D97-AF65-F5344CB8AC3E}">
        <p14:creationId xmlns:p14="http://schemas.microsoft.com/office/powerpoint/2010/main" val="4208537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D2C74-0E99-CFB2-4355-1DAD7AAFCC1A}"/>
              </a:ext>
            </a:extLst>
          </p:cNvPr>
          <p:cNvSpPr>
            <a:spLocks noGrp="1"/>
          </p:cNvSpPr>
          <p:nvPr>
            <p:ph type="ctrTitle"/>
          </p:nvPr>
        </p:nvSpPr>
        <p:spPr>
          <a:xfrm>
            <a:off x="1524000" y="1122363"/>
            <a:ext cx="8737600" cy="960437"/>
          </a:xfrm>
        </p:spPr>
        <p:txBody>
          <a:bodyPr/>
          <a:lstStyle/>
          <a:p>
            <a:r>
              <a:rPr lang="en-GB" dirty="0"/>
              <a:t>Complex problem</a:t>
            </a:r>
          </a:p>
        </p:txBody>
      </p:sp>
      <p:sp>
        <p:nvSpPr>
          <p:cNvPr id="3" name="Subtitle 2">
            <a:extLst>
              <a:ext uri="{FF2B5EF4-FFF2-40B4-BE49-F238E27FC236}">
                <a16:creationId xmlns:a16="http://schemas.microsoft.com/office/drawing/2014/main" id="{A538F83E-0EA0-AE1C-1260-C16529FB0AB5}"/>
              </a:ext>
            </a:extLst>
          </p:cNvPr>
          <p:cNvSpPr>
            <a:spLocks noGrp="1"/>
          </p:cNvSpPr>
          <p:nvPr>
            <p:ph type="subTitle" idx="1"/>
          </p:nvPr>
        </p:nvSpPr>
        <p:spPr>
          <a:xfrm>
            <a:off x="1524000" y="2631440"/>
            <a:ext cx="9662160" cy="3860800"/>
          </a:xfrm>
        </p:spPr>
        <p:txBody>
          <a:bodyPr>
            <a:normAutofit fontScale="92500" lnSpcReduction="20000"/>
          </a:bodyPr>
          <a:lstStyle/>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Understaffing </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Lack of communication</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Lack of teamwork</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Execution pressure</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Lack of structure</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Time management </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Insufficient Support </a:t>
            </a:r>
          </a:p>
        </p:txBody>
      </p:sp>
    </p:spTree>
    <p:extLst>
      <p:ext uri="{BB962C8B-B14F-4D97-AF65-F5344CB8AC3E}">
        <p14:creationId xmlns:p14="http://schemas.microsoft.com/office/powerpoint/2010/main" val="1582550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94DB5-1268-3FD9-B559-368EAF5CB9EA}"/>
              </a:ext>
            </a:extLst>
          </p:cNvPr>
          <p:cNvSpPr>
            <a:spLocks noGrp="1"/>
          </p:cNvSpPr>
          <p:nvPr>
            <p:ph type="ctrTitle"/>
          </p:nvPr>
        </p:nvSpPr>
        <p:spPr>
          <a:xfrm>
            <a:off x="1524000" y="579121"/>
            <a:ext cx="7447280" cy="904239"/>
          </a:xfrm>
        </p:spPr>
        <p:txBody>
          <a:bodyPr>
            <a:normAutofit fontScale="90000"/>
          </a:bodyPr>
          <a:lstStyle/>
          <a:p>
            <a:r>
              <a:rPr lang="en-GB" dirty="0"/>
              <a:t>The impact of the problem</a:t>
            </a:r>
          </a:p>
        </p:txBody>
      </p:sp>
      <p:sp>
        <p:nvSpPr>
          <p:cNvPr id="3" name="Subtitle 2">
            <a:extLst>
              <a:ext uri="{FF2B5EF4-FFF2-40B4-BE49-F238E27FC236}">
                <a16:creationId xmlns:a16="http://schemas.microsoft.com/office/drawing/2014/main" id="{F275C345-91EC-EA0D-4907-6B6B20409930}"/>
              </a:ext>
            </a:extLst>
          </p:cNvPr>
          <p:cNvSpPr>
            <a:spLocks noGrp="1"/>
          </p:cNvSpPr>
          <p:nvPr>
            <p:ph type="subTitle" idx="1"/>
          </p:nvPr>
        </p:nvSpPr>
        <p:spPr>
          <a:xfrm>
            <a:off x="629920" y="1899920"/>
            <a:ext cx="10942320" cy="4673600"/>
          </a:xfrm>
        </p:spPr>
        <p:txBody>
          <a:bodyPr>
            <a:normAutofit/>
          </a:bodyPr>
          <a:lstStyle/>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Poor management can affect a company’s budget.</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Employee turnover and overall profits.</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A drop in productivity and moral  is a sign that employees may be struggling with the leadership they’ve been granted.</a:t>
            </a:r>
          </a:p>
          <a:p>
            <a:pPr marL="342900" indent="-342900" algn="l">
              <a:buFont typeface="Arial" panose="020B0604020202020204" pitchFamily="34" charset="0"/>
              <a:buChar char="•"/>
            </a:pPr>
            <a:r>
              <a:rPr lang="en-GB" sz="2800" dirty="0">
                <a:latin typeface="Calibri" panose="020F0502020204030204" pitchFamily="34" charset="0"/>
                <a:cs typeface="Calibri" panose="020F0502020204030204" pitchFamily="34" charset="0"/>
              </a:rPr>
              <a:t>If employees have effective leaders, their task performance will continue to soar.  [ Mark Allen, PhD]</a:t>
            </a:r>
          </a:p>
        </p:txBody>
      </p:sp>
    </p:spTree>
    <p:extLst>
      <p:ext uri="{BB962C8B-B14F-4D97-AF65-F5344CB8AC3E}">
        <p14:creationId xmlns:p14="http://schemas.microsoft.com/office/powerpoint/2010/main" val="1070634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131FD-C83F-51EF-D933-4A6EAD97ACB0}"/>
              </a:ext>
            </a:extLst>
          </p:cNvPr>
          <p:cNvSpPr>
            <a:spLocks noGrp="1"/>
          </p:cNvSpPr>
          <p:nvPr>
            <p:ph type="ctrTitle"/>
          </p:nvPr>
        </p:nvSpPr>
        <p:spPr>
          <a:xfrm>
            <a:off x="1164772" y="326571"/>
            <a:ext cx="9176658" cy="892629"/>
          </a:xfrm>
        </p:spPr>
        <p:txBody>
          <a:bodyPr>
            <a:normAutofit/>
          </a:bodyPr>
          <a:lstStyle/>
          <a:p>
            <a:r>
              <a:rPr lang="en-GB" dirty="0"/>
              <a:t>Swot Analysis</a:t>
            </a:r>
          </a:p>
        </p:txBody>
      </p:sp>
      <p:sp>
        <p:nvSpPr>
          <p:cNvPr id="3" name="Subtitle 2">
            <a:extLst>
              <a:ext uri="{FF2B5EF4-FFF2-40B4-BE49-F238E27FC236}">
                <a16:creationId xmlns:a16="http://schemas.microsoft.com/office/drawing/2014/main" id="{1CDAD6AB-350E-6CEA-FBA7-FB519CD5F973}"/>
              </a:ext>
            </a:extLst>
          </p:cNvPr>
          <p:cNvSpPr>
            <a:spLocks noGrp="1"/>
          </p:cNvSpPr>
          <p:nvPr>
            <p:ph type="subTitle" idx="1"/>
          </p:nvPr>
        </p:nvSpPr>
        <p:spPr>
          <a:xfrm>
            <a:off x="1164770" y="1328057"/>
            <a:ext cx="9753601" cy="5203372"/>
          </a:xfrm>
        </p:spPr>
        <p:txBody>
          <a:bodyPr>
            <a:normAutofit fontScale="92500" lnSpcReduction="10000"/>
          </a:bodyPr>
          <a:lstStyle/>
          <a:p>
            <a:r>
              <a:rPr lang="en-GB" b="1" dirty="0">
                <a:latin typeface="Calibri" panose="020F0502020204030204" pitchFamily="34" charset="0"/>
                <a:cs typeface="Calibri" panose="020F0502020204030204" pitchFamily="34" charset="0"/>
              </a:rPr>
              <a:t>1 Weaknesses</a:t>
            </a:r>
            <a:r>
              <a:rPr lang="en-GB" dirty="0">
                <a:latin typeface="Calibri" panose="020F0502020204030204" pitchFamily="34" charset="0"/>
                <a:cs typeface="Calibri" panose="020F0502020204030204" pitchFamily="34" charset="0"/>
              </a:rPr>
              <a:t>;</a:t>
            </a:r>
          </a:p>
          <a:p>
            <a:r>
              <a:rPr lang="en-GB" dirty="0">
                <a:latin typeface="Calibri" panose="020F0502020204030204" pitchFamily="34" charset="0"/>
                <a:cs typeface="Calibri" panose="020F0502020204030204" pitchFamily="34" charset="0"/>
              </a:rPr>
              <a:t>Lack of motivation</a:t>
            </a:r>
          </a:p>
          <a:p>
            <a:r>
              <a:rPr lang="en-GB" dirty="0">
                <a:latin typeface="Calibri" panose="020F0502020204030204" pitchFamily="34" charset="0"/>
                <a:cs typeface="Calibri" panose="020F0502020204030204" pitchFamily="34" charset="0"/>
              </a:rPr>
              <a:t>Poor time management</a:t>
            </a:r>
          </a:p>
          <a:p>
            <a:r>
              <a:rPr lang="en-GB" b="1" dirty="0">
                <a:latin typeface="Calibri" panose="020F0502020204030204" pitchFamily="34" charset="0"/>
                <a:cs typeface="Calibri" panose="020F0502020204030204" pitchFamily="34" charset="0"/>
              </a:rPr>
              <a:t>2 strengths</a:t>
            </a:r>
            <a:r>
              <a:rPr lang="en-GB" dirty="0">
                <a:latin typeface="Calibri" panose="020F0502020204030204" pitchFamily="34" charset="0"/>
                <a:cs typeface="Calibri" panose="020F0502020204030204" pitchFamily="34" charset="0"/>
              </a:rPr>
              <a:t>;</a:t>
            </a:r>
          </a:p>
          <a:p>
            <a:r>
              <a:rPr lang="en-GB" dirty="0">
                <a:latin typeface="Calibri" panose="020F0502020204030204" pitchFamily="34" charset="0"/>
                <a:cs typeface="Calibri" panose="020F0502020204030204" pitchFamily="34" charset="0"/>
              </a:rPr>
              <a:t>Proactive employees</a:t>
            </a:r>
          </a:p>
          <a:p>
            <a:r>
              <a:rPr lang="en-GB" dirty="0">
                <a:latin typeface="Calibri" panose="020F0502020204030204" pitchFamily="34" charset="0"/>
                <a:cs typeface="Calibri" panose="020F0502020204030204" pitchFamily="34" charset="0"/>
              </a:rPr>
              <a:t>Finance strength </a:t>
            </a:r>
          </a:p>
          <a:p>
            <a:r>
              <a:rPr lang="en-GB" dirty="0">
                <a:latin typeface="Calibri" panose="020F0502020204030204" pitchFamily="34" charset="0"/>
                <a:cs typeface="Calibri" panose="020F0502020204030204" pitchFamily="34" charset="0"/>
              </a:rPr>
              <a:t>Production of quality products</a:t>
            </a:r>
          </a:p>
          <a:p>
            <a:r>
              <a:rPr lang="en-GB" b="1" dirty="0">
                <a:latin typeface="Calibri" panose="020F0502020204030204" pitchFamily="34" charset="0"/>
                <a:cs typeface="Calibri" panose="020F0502020204030204" pitchFamily="34" charset="0"/>
              </a:rPr>
              <a:t>3 Opportunities</a:t>
            </a:r>
            <a:r>
              <a:rPr lang="en-GB" dirty="0">
                <a:latin typeface="Calibri" panose="020F0502020204030204" pitchFamily="34" charset="0"/>
                <a:cs typeface="Calibri" panose="020F0502020204030204" pitchFamily="34" charset="0"/>
              </a:rPr>
              <a:t>;</a:t>
            </a:r>
          </a:p>
          <a:p>
            <a:r>
              <a:rPr lang="en-GB" dirty="0">
                <a:latin typeface="Calibri" panose="020F0502020204030204" pitchFamily="34" charset="0"/>
                <a:cs typeface="Calibri" panose="020F0502020204030204" pitchFamily="34" charset="0"/>
              </a:rPr>
              <a:t>Improve marketing  campaign</a:t>
            </a:r>
          </a:p>
          <a:p>
            <a:r>
              <a:rPr lang="en-GB" dirty="0">
                <a:latin typeface="Calibri" panose="020F0502020204030204" pitchFamily="34" charset="0"/>
                <a:cs typeface="Calibri" panose="020F0502020204030204" pitchFamily="34" charset="0"/>
              </a:rPr>
              <a:t>Introduce new clothing styles</a:t>
            </a:r>
          </a:p>
          <a:p>
            <a:r>
              <a:rPr lang="en-GB" b="1" dirty="0">
                <a:latin typeface="Calibri" panose="020F0502020204030204" pitchFamily="34" charset="0"/>
                <a:cs typeface="Calibri" panose="020F0502020204030204" pitchFamily="34" charset="0"/>
              </a:rPr>
              <a:t>4 threats;</a:t>
            </a:r>
          </a:p>
          <a:p>
            <a:endParaRPr lang="en-GB" b="1"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p>
          <a:p>
            <a:endParaRPr lang="en-GB" dirty="0"/>
          </a:p>
        </p:txBody>
      </p:sp>
    </p:spTree>
    <p:extLst>
      <p:ext uri="{BB962C8B-B14F-4D97-AF65-F5344CB8AC3E}">
        <p14:creationId xmlns:p14="http://schemas.microsoft.com/office/powerpoint/2010/main" val="759350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CCF56-5E53-04DC-DBD1-F546790AF720}"/>
              </a:ext>
            </a:extLst>
          </p:cNvPr>
          <p:cNvSpPr>
            <a:spLocks noGrp="1"/>
          </p:cNvSpPr>
          <p:nvPr>
            <p:ph type="ctrTitle"/>
          </p:nvPr>
        </p:nvSpPr>
        <p:spPr>
          <a:xfrm>
            <a:off x="707571" y="-864"/>
            <a:ext cx="10678885" cy="714290"/>
          </a:xfrm>
        </p:spPr>
        <p:txBody>
          <a:bodyPr>
            <a:normAutofit fontScale="90000"/>
          </a:bodyPr>
          <a:lstStyle/>
          <a:p>
            <a:r>
              <a:rPr lang="en-GB" dirty="0"/>
              <a:t>Analysis</a:t>
            </a:r>
          </a:p>
        </p:txBody>
      </p:sp>
      <p:sp>
        <p:nvSpPr>
          <p:cNvPr id="3" name="Subtitle 2">
            <a:extLst>
              <a:ext uri="{FF2B5EF4-FFF2-40B4-BE49-F238E27FC236}">
                <a16:creationId xmlns:a16="http://schemas.microsoft.com/office/drawing/2014/main" id="{269A558A-130B-FEF1-195A-DA52A5AB3BF5}"/>
              </a:ext>
            </a:extLst>
          </p:cNvPr>
          <p:cNvSpPr>
            <a:spLocks noGrp="1"/>
          </p:cNvSpPr>
          <p:nvPr>
            <p:ph type="subTitle" idx="1"/>
          </p:nvPr>
        </p:nvSpPr>
        <p:spPr>
          <a:xfrm>
            <a:off x="707571" y="1066799"/>
            <a:ext cx="10678885" cy="5290458"/>
          </a:xfrm>
        </p:spPr>
        <p:txBody>
          <a:bodyPr/>
          <a:lstStyle/>
          <a:p>
            <a:endParaRPr lang="en-GB" dirty="0"/>
          </a:p>
          <a:p>
            <a:endParaRPr lang="en-GB" dirty="0"/>
          </a:p>
          <a:p>
            <a:endParaRPr lang="en-GB" dirty="0"/>
          </a:p>
          <a:p>
            <a:r>
              <a:rPr lang="en-GB" dirty="0"/>
              <a:t>                                         </a:t>
            </a:r>
          </a:p>
        </p:txBody>
      </p:sp>
      <p:sp>
        <p:nvSpPr>
          <p:cNvPr id="8" name="Minus Sign 7">
            <a:extLst>
              <a:ext uri="{FF2B5EF4-FFF2-40B4-BE49-F238E27FC236}">
                <a16:creationId xmlns:a16="http://schemas.microsoft.com/office/drawing/2014/main" id="{F026C07A-B1CF-A63C-0784-FC5F497F1E1D}"/>
              </a:ext>
            </a:extLst>
          </p:cNvPr>
          <p:cNvSpPr/>
          <p:nvPr/>
        </p:nvSpPr>
        <p:spPr>
          <a:xfrm flipV="1">
            <a:off x="752505" y="4052614"/>
            <a:ext cx="10439401"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628B3406-4C35-3567-56B8-2A391707DD15}"/>
              </a:ext>
            </a:extLst>
          </p:cNvPr>
          <p:cNvSpPr/>
          <p:nvPr/>
        </p:nvSpPr>
        <p:spPr>
          <a:xfrm>
            <a:off x="313622" y="3429000"/>
            <a:ext cx="1646531" cy="132805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Unsupportive  Boss</a:t>
            </a:r>
          </a:p>
        </p:txBody>
      </p:sp>
      <p:cxnSp>
        <p:nvCxnSpPr>
          <p:cNvPr id="13" name="Straight Arrow Connector 12">
            <a:extLst>
              <a:ext uri="{FF2B5EF4-FFF2-40B4-BE49-F238E27FC236}">
                <a16:creationId xmlns:a16="http://schemas.microsoft.com/office/drawing/2014/main" id="{78E2B858-3309-0DC8-404E-D8D749163CB7}"/>
              </a:ext>
            </a:extLst>
          </p:cNvPr>
          <p:cNvCxnSpPr>
            <a:cxnSpLocks/>
          </p:cNvCxnSpPr>
          <p:nvPr/>
        </p:nvCxnSpPr>
        <p:spPr>
          <a:xfrm>
            <a:off x="2669529" y="4075473"/>
            <a:ext cx="587276" cy="236887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6C5E6D39-8A92-1874-0C64-E2809AE55E4A}"/>
              </a:ext>
            </a:extLst>
          </p:cNvPr>
          <p:cNvCxnSpPr>
            <a:cxnSpLocks/>
          </p:cNvCxnSpPr>
          <p:nvPr/>
        </p:nvCxnSpPr>
        <p:spPr>
          <a:xfrm flipV="1">
            <a:off x="2646680" y="1421712"/>
            <a:ext cx="583049" cy="25456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26195A7-8BDE-0BF2-9BC6-56CE0AA2E0D0}"/>
              </a:ext>
            </a:extLst>
          </p:cNvPr>
          <p:cNvCxnSpPr>
            <a:cxnSpLocks/>
            <a:endCxn id="3" idx="2"/>
          </p:cNvCxnSpPr>
          <p:nvPr/>
        </p:nvCxnSpPr>
        <p:spPr>
          <a:xfrm>
            <a:off x="5423970" y="3958126"/>
            <a:ext cx="623044" cy="23991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4D9BCF9F-2A83-DAC1-2AA1-ACAC65FF550F}"/>
              </a:ext>
            </a:extLst>
          </p:cNvPr>
          <p:cNvCxnSpPr>
            <a:cxnSpLocks/>
          </p:cNvCxnSpPr>
          <p:nvPr/>
        </p:nvCxnSpPr>
        <p:spPr>
          <a:xfrm flipV="1">
            <a:off x="5477363" y="1391577"/>
            <a:ext cx="639586" cy="27592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Minus Sign 24">
            <a:extLst>
              <a:ext uri="{FF2B5EF4-FFF2-40B4-BE49-F238E27FC236}">
                <a16:creationId xmlns:a16="http://schemas.microsoft.com/office/drawing/2014/main" id="{A8CE29FE-A525-2CCB-B1E4-B69DBC27D64C}"/>
              </a:ext>
            </a:extLst>
          </p:cNvPr>
          <p:cNvSpPr/>
          <p:nvPr/>
        </p:nvSpPr>
        <p:spPr>
          <a:xfrm>
            <a:off x="4256315" y="2353491"/>
            <a:ext cx="1502226" cy="1371600"/>
          </a:xfrm>
          <a:prstGeom prst="mathMinus">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26" name="Minus Sign 25">
            <a:extLst>
              <a:ext uri="{FF2B5EF4-FFF2-40B4-BE49-F238E27FC236}">
                <a16:creationId xmlns:a16="http://schemas.microsoft.com/office/drawing/2014/main" id="{946BEF36-1738-E7AF-0CE9-0E79F580F935}"/>
              </a:ext>
            </a:extLst>
          </p:cNvPr>
          <p:cNvSpPr/>
          <p:nvPr/>
        </p:nvSpPr>
        <p:spPr>
          <a:xfrm>
            <a:off x="3048000" y="1005656"/>
            <a:ext cx="1404257" cy="77184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People</a:t>
            </a:r>
          </a:p>
        </p:txBody>
      </p:sp>
      <p:sp>
        <p:nvSpPr>
          <p:cNvPr id="27" name="Minus Sign 26">
            <a:extLst>
              <a:ext uri="{FF2B5EF4-FFF2-40B4-BE49-F238E27FC236}">
                <a16:creationId xmlns:a16="http://schemas.microsoft.com/office/drawing/2014/main" id="{70CE5761-AF57-44EE-F828-E96AB2267975}"/>
              </a:ext>
            </a:extLst>
          </p:cNvPr>
          <p:cNvSpPr/>
          <p:nvPr/>
        </p:nvSpPr>
        <p:spPr>
          <a:xfrm>
            <a:off x="5344886" y="530273"/>
            <a:ext cx="2111828" cy="158237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Method</a:t>
            </a:r>
          </a:p>
        </p:txBody>
      </p:sp>
      <p:sp>
        <p:nvSpPr>
          <p:cNvPr id="28" name="Minus Sign 27">
            <a:extLst>
              <a:ext uri="{FF2B5EF4-FFF2-40B4-BE49-F238E27FC236}">
                <a16:creationId xmlns:a16="http://schemas.microsoft.com/office/drawing/2014/main" id="{2B5AAF2D-BB5A-7876-51F3-CB9C3AE5A7F0}"/>
              </a:ext>
            </a:extLst>
          </p:cNvPr>
          <p:cNvSpPr/>
          <p:nvPr/>
        </p:nvSpPr>
        <p:spPr>
          <a:xfrm>
            <a:off x="8214178" y="5813924"/>
            <a:ext cx="1768022" cy="147732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Material</a:t>
            </a:r>
          </a:p>
        </p:txBody>
      </p:sp>
      <p:sp>
        <p:nvSpPr>
          <p:cNvPr id="29" name="Minus Sign 28">
            <a:extLst>
              <a:ext uri="{FF2B5EF4-FFF2-40B4-BE49-F238E27FC236}">
                <a16:creationId xmlns:a16="http://schemas.microsoft.com/office/drawing/2014/main" id="{6FE35149-7E05-9884-D68A-F82BD20530BA}"/>
              </a:ext>
            </a:extLst>
          </p:cNvPr>
          <p:cNvSpPr/>
          <p:nvPr/>
        </p:nvSpPr>
        <p:spPr>
          <a:xfrm>
            <a:off x="4865914" y="5996345"/>
            <a:ext cx="2449286" cy="1194851"/>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Environment</a:t>
            </a:r>
          </a:p>
        </p:txBody>
      </p:sp>
      <p:sp>
        <p:nvSpPr>
          <p:cNvPr id="57" name="TextBox 56">
            <a:extLst>
              <a:ext uri="{FF2B5EF4-FFF2-40B4-BE49-F238E27FC236}">
                <a16:creationId xmlns:a16="http://schemas.microsoft.com/office/drawing/2014/main" id="{798DFCA5-4D7A-E68A-2D5A-FA3ED4EF02D7}"/>
              </a:ext>
            </a:extLst>
          </p:cNvPr>
          <p:cNvSpPr txBox="1"/>
          <p:nvPr/>
        </p:nvSpPr>
        <p:spPr>
          <a:xfrm>
            <a:off x="8918911" y="4174618"/>
            <a:ext cx="1979268" cy="1477328"/>
          </a:xfrm>
          <a:prstGeom prst="rect">
            <a:avLst/>
          </a:prstGeom>
          <a:noFill/>
        </p:spPr>
        <p:txBody>
          <a:bodyPr wrap="square" rtlCol="0">
            <a:spAutoFit/>
          </a:bodyPr>
          <a:lstStyle/>
          <a:p>
            <a:r>
              <a:rPr lang="en-GB" dirty="0"/>
              <a:t>More training</a:t>
            </a:r>
          </a:p>
          <a:p>
            <a:r>
              <a:rPr lang="en-GB" dirty="0"/>
              <a:t>More consideration</a:t>
            </a:r>
          </a:p>
          <a:p>
            <a:r>
              <a:rPr lang="en-GB" dirty="0"/>
              <a:t>Good leadership</a:t>
            </a:r>
          </a:p>
          <a:p>
            <a:r>
              <a:rPr lang="en-GB" dirty="0"/>
              <a:t>Good attitude</a:t>
            </a:r>
          </a:p>
          <a:p>
            <a:r>
              <a:rPr lang="en-GB" dirty="0"/>
              <a:t>Good time keeper</a:t>
            </a:r>
          </a:p>
        </p:txBody>
      </p:sp>
      <p:sp>
        <p:nvSpPr>
          <p:cNvPr id="59" name="TextBox 58">
            <a:extLst>
              <a:ext uri="{FF2B5EF4-FFF2-40B4-BE49-F238E27FC236}">
                <a16:creationId xmlns:a16="http://schemas.microsoft.com/office/drawing/2014/main" id="{696EC4C1-84FD-B90F-7875-24DC8B9BC28A}"/>
              </a:ext>
            </a:extLst>
          </p:cNvPr>
          <p:cNvSpPr txBox="1"/>
          <p:nvPr/>
        </p:nvSpPr>
        <p:spPr>
          <a:xfrm>
            <a:off x="3048000" y="2611438"/>
            <a:ext cx="2667629" cy="1200329"/>
          </a:xfrm>
          <a:prstGeom prst="rect">
            <a:avLst/>
          </a:prstGeom>
          <a:noFill/>
        </p:spPr>
        <p:txBody>
          <a:bodyPr wrap="square" rtlCol="0">
            <a:spAutoFit/>
          </a:bodyPr>
          <a:lstStyle/>
          <a:p>
            <a:r>
              <a:rPr lang="en-GB" dirty="0"/>
              <a:t>Lack of motivation </a:t>
            </a:r>
          </a:p>
          <a:p>
            <a:r>
              <a:rPr lang="en-GB" dirty="0"/>
              <a:t>Lack of training</a:t>
            </a:r>
          </a:p>
          <a:p>
            <a:r>
              <a:rPr lang="en-GB" dirty="0"/>
              <a:t>Poor leadership</a:t>
            </a:r>
          </a:p>
          <a:p>
            <a:r>
              <a:rPr lang="en-GB" dirty="0"/>
              <a:t>Poor time management</a:t>
            </a:r>
          </a:p>
        </p:txBody>
      </p:sp>
      <p:sp>
        <p:nvSpPr>
          <p:cNvPr id="60" name="TextBox 59">
            <a:extLst>
              <a:ext uri="{FF2B5EF4-FFF2-40B4-BE49-F238E27FC236}">
                <a16:creationId xmlns:a16="http://schemas.microsoft.com/office/drawing/2014/main" id="{B317CC61-7EA7-0BED-B4CE-E8B7A44917EA}"/>
              </a:ext>
            </a:extLst>
          </p:cNvPr>
          <p:cNvSpPr txBox="1"/>
          <p:nvPr/>
        </p:nvSpPr>
        <p:spPr>
          <a:xfrm>
            <a:off x="5859009" y="4999836"/>
            <a:ext cx="2261221" cy="923330"/>
          </a:xfrm>
          <a:prstGeom prst="rect">
            <a:avLst/>
          </a:prstGeom>
          <a:noFill/>
        </p:spPr>
        <p:txBody>
          <a:bodyPr wrap="square" rtlCol="0">
            <a:spAutoFit/>
          </a:bodyPr>
          <a:lstStyle/>
          <a:p>
            <a:r>
              <a:rPr lang="en-GB" dirty="0"/>
              <a:t>Poor hygiene</a:t>
            </a:r>
          </a:p>
          <a:p>
            <a:r>
              <a:rPr lang="en-GB" dirty="0"/>
              <a:t>Poor guidance</a:t>
            </a:r>
          </a:p>
          <a:p>
            <a:r>
              <a:rPr lang="en-GB" dirty="0"/>
              <a:t>Lack of management</a:t>
            </a:r>
          </a:p>
        </p:txBody>
      </p:sp>
      <p:sp>
        <p:nvSpPr>
          <p:cNvPr id="61" name="TextBox 60">
            <a:extLst>
              <a:ext uri="{FF2B5EF4-FFF2-40B4-BE49-F238E27FC236}">
                <a16:creationId xmlns:a16="http://schemas.microsoft.com/office/drawing/2014/main" id="{71DA7CD5-E38A-0AE3-9208-5917EF04B010}"/>
              </a:ext>
            </a:extLst>
          </p:cNvPr>
          <p:cNvSpPr txBox="1"/>
          <p:nvPr/>
        </p:nvSpPr>
        <p:spPr>
          <a:xfrm>
            <a:off x="5758542" y="2598146"/>
            <a:ext cx="2032440" cy="923330"/>
          </a:xfrm>
          <a:prstGeom prst="rect">
            <a:avLst/>
          </a:prstGeom>
          <a:noFill/>
        </p:spPr>
        <p:txBody>
          <a:bodyPr wrap="square" rtlCol="0">
            <a:spAutoFit/>
          </a:bodyPr>
          <a:lstStyle/>
          <a:p>
            <a:r>
              <a:rPr lang="en-GB" dirty="0"/>
              <a:t>Poor communication </a:t>
            </a:r>
          </a:p>
          <a:p>
            <a:r>
              <a:rPr lang="en-GB" dirty="0"/>
              <a:t>Less focus</a:t>
            </a:r>
            <a:endParaRPr lang="en-GB" sz="1400" dirty="0"/>
          </a:p>
          <a:p>
            <a:r>
              <a:rPr lang="en-GB" dirty="0"/>
              <a:t>Poor organisation</a:t>
            </a:r>
          </a:p>
        </p:txBody>
      </p:sp>
      <p:cxnSp>
        <p:nvCxnSpPr>
          <p:cNvPr id="22" name="Straight Arrow Connector 21">
            <a:extLst>
              <a:ext uri="{FF2B5EF4-FFF2-40B4-BE49-F238E27FC236}">
                <a16:creationId xmlns:a16="http://schemas.microsoft.com/office/drawing/2014/main" id="{0D5C1035-A6F1-3515-29D2-5BCD454CC98C}"/>
              </a:ext>
            </a:extLst>
          </p:cNvPr>
          <p:cNvCxnSpPr>
            <a:cxnSpLocks/>
          </p:cNvCxnSpPr>
          <p:nvPr/>
        </p:nvCxnSpPr>
        <p:spPr>
          <a:xfrm flipV="1">
            <a:off x="8022771" y="1733954"/>
            <a:ext cx="531517" cy="23883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F809B5BB-1A1E-79C2-15B4-2729421054CD}"/>
              </a:ext>
            </a:extLst>
          </p:cNvPr>
          <p:cNvCxnSpPr>
            <a:cxnSpLocks/>
          </p:cNvCxnSpPr>
          <p:nvPr/>
        </p:nvCxnSpPr>
        <p:spPr>
          <a:xfrm>
            <a:off x="8026282" y="4078296"/>
            <a:ext cx="892629" cy="22261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BE4A57EF-69C1-4199-A00C-DEDFF9455680}"/>
              </a:ext>
            </a:extLst>
          </p:cNvPr>
          <p:cNvSpPr/>
          <p:nvPr/>
        </p:nvSpPr>
        <p:spPr>
          <a:xfrm>
            <a:off x="8251371" y="1075230"/>
            <a:ext cx="1948543" cy="4596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measurement</a:t>
            </a:r>
          </a:p>
        </p:txBody>
      </p:sp>
      <p:sp>
        <p:nvSpPr>
          <p:cNvPr id="4" name="Rectangle 3">
            <a:extLst>
              <a:ext uri="{FF2B5EF4-FFF2-40B4-BE49-F238E27FC236}">
                <a16:creationId xmlns:a16="http://schemas.microsoft.com/office/drawing/2014/main" id="{16B0A3C2-BF71-DB65-C425-F4132ECA649C}"/>
              </a:ext>
            </a:extLst>
          </p:cNvPr>
          <p:cNvSpPr/>
          <p:nvPr/>
        </p:nvSpPr>
        <p:spPr>
          <a:xfrm>
            <a:off x="2209800" y="6329495"/>
            <a:ext cx="1945032" cy="3811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machine</a:t>
            </a:r>
          </a:p>
        </p:txBody>
      </p:sp>
      <p:sp>
        <p:nvSpPr>
          <p:cNvPr id="6" name="TextBox 5">
            <a:extLst>
              <a:ext uri="{FF2B5EF4-FFF2-40B4-BE49-F238E27FC236}">
                <a16:creationId xmlns:a16="http://schemas.microsoft.com/office/drawing/2014/main" id="{49EB4402-B42B-9533-7569-84A3D2CBFD02}"/>
              </a:ext>
            </a:extLst>
          </p:cNvPr>
          <p:cNvSpPr txBox="1"/>
          <p:nvPr/>
        </p:nvSpPr>
        <p:spPr>
          <a:xfrm>
            <a:off x="3229729" y="4801299"/>
            <a:ext cx="1395560" cy="1477328"/>
          </a:xfrm>
          <a:prstGeom prst="rect">
            <a:avLst/>
          </a:prstGeom>
          <a:noFill/>
        </p:spPr>
        <p:txBody>
          <a:bodyPr wrap="square" rtlCol="0">
            <a:spAutoFit/>
          </a:bodyPr>
          <a:lstStyle/>
          <a:p>
            <a:r>
              <a:rPr lang="en-GB" dirty="0"/>
              <a:t>Computer</a:t>
            </a:r>
          </a:p>
          <a:p>
            <a:r>
              <a:rPr lang="en-GB" dirty="0"/>
              <a:t>Egg monitor</a:t>
            </a:r>
          </a:p>
          <a:p>
            <a:r>
              <a:rPr lang="en-GB" dirty="0"/>
              <a:t>Pulse meter</a:t>
            </a:r>
          </a:p>
          <a:p>
            <a:r>
              <a:rPr lang="en-GB" dirty="0"/>
              <a:t>Ventilation</a:t>
            </a:r>
          </a:p>
          <a:p>
            <a:r>
              <a:rPr lang="en-GB" dirty="0"/>
              <a:t>thermometer</a:t>
            </a:r>
          </a:p>
        </p:txBody>
      </p:sp>
      <p:sp>
        <p:nvSpPr>
          <p:cNvPr id="10" name="TextBox 9">
            <a:extLst>
              <a:ext uri="{FF2B5EF4-FFF2-40B4-BE49-F238E27FC236}">
                <a16:creationId xmlns:a16="http://schemas.microsoft.com/office/drawing/2014/main" id="{81E315EC-3D1D-E226-10B9-13CF82EDCFF7}"/>
              </a:ext>
            </a:extLst>
          </p:cNvPr>
          <p:cNvSpPr txBox="1"/>
          <p:nvPr/>
        </p:nvSpPr>
        <p:spPr>
          <a:xfrm flipH="1">
            <a:off x="8364581" y="2353491"/>
            <a:ext cx="2168974" cy="1754326"/>
          </a:xfrm>
          <a:prstGeom prst="rect">
            <a:avLst/>
          </a:prstGeom>
          <a:noFill/>
        </p:spPr>
        <p:txBody>
          <a:bodyPr wrap="square" rtlCol="0">
            <a:spAutoFit/>
          </a:bodyPr>
          <a:lstStyle/>
          <a:p>
            <a:r>
              <a:rPr lang="en-GB" dirty="0"/>
              <a:t>Safety of care</a:t>
            </a:r>
          </a:p>
          <a:p>
            <a:r>
              <a:rPr lang="en-GB" dirty="0"/>
              <a:t>Effectiveness of care</a:t>
            </a:r>
          </a:p>
          <a:p>
            <a:r>
              <a:rPr lang="en-GB" dirty="0"/>
              <a:t>Readmission</a:t>
            </a:r>
          </a:p>
          <a:p>
            <a:r>
              <a:rPr lang="en-GB" dirty="0"/>
              <a:t>Mortality</a:t>
            </a:r>
          </a:p>
          <a:p>
            <a:r>
              <a:rPr lang="en-GB" dirty="0"/>
              <a:t>Patient experience</a:t>
            </a:r>
          </a:p>
          <a:p>
            <a:endParaRPr lang="en-GB" dirty="0"/>
          </a:p>
        </p:txBody>
      </p:sp>
    </p:spTree>
    <p:extLst>
      <p:ext uri="{BB962C8B-B14F-4D97-AF65-F5344CB8AC3E}">
        <p14:creationId xmlns:p14="http://schemas.microsoft.com/office/powerpoint/2010/main" val="1763648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DC5F-87A6-6CF3-A08A-F39153414906}"/>
              </a:ext>
            </a:extLst>
          </p:cNvPr>
          <p:cNvSpPr>
            <a:spLocks noGrp="1"/>
          </p:cNvSpPr>
          <p:nvPr>
            <p:ph type="title"/>
          </p:nvPr>
        </p:nvSpPr>
        <p:spPr>
          <a:xfrm>
            <a:off x="913149" y="548640"/>
            <a:ext cx="10364451" cy="818148"/>
          </a:xfrm>
        </p:spPr>
        <p:txBody>
          <a:bodyPr>
            <a:normAutofit/>
          </a:bodyPr>
          <a:lstStyle/>
          <a:p>
            <a:r>
              <a:rPr lang="en-GB" dirty="0"/>
              <a:t>PESTLE ANAYLSIS </a:t>
            </a:r>
          </a:p>
        </p:txBody>
      </p:sp>
      <p:sp>
        <p:nvSpPr>
          <p:cNvPr id="3" name="Content Placeholder 2">
            <a:extLst>
              <a:ext uri="{FF2B5EF4-FFF2-40B4-BE49-F238E27FC236}">
                <a16:creationId xmlns:a16="http://schemas.microsoft.com/office/drawing/2014/main" id="{697F8C5F-1C30-1B16-BE75-0CADA70F9ECD}"/>
              </a:ext>
            </a:extLst>
          </p:cNvPr>
          <p:cNvSpPr>
            <a:spLocks noGrp="1"/>
          </p:cNvSpPr>
          <p:nvPr>
            <p:ph sz="quarter" idx="13"/>
          </p:nvPr>
        </p:nvSpPr>
        <p:spPr>
          <a:xfrm>
            <a:off x="812800" y="1788160"/>
            <a:ext cx="10464800" cy="4358640"/>
          </a:xfrm>
        </p:spPr>
        <p:txBody>
          <a:bodyPr>
            <a:normAutofit fontScale="92500" lnSpcReduction="20000"/>
          </a:bodyPr>
          <a:lstStyle/>
          <a:p>
            <a:r>
              <a:rPr lang="en-GB" sz="2600" dirty="0">
                <a:latin typeface="Calibri" panose="020F0502020204030204" pitchFamily="34" charset="0"/>
                <a:cs typeface="Calibri" panose="020F0502020204030204" pitchFamily="34" charset="0"/>
              </a:rPr>
              <a:t>PESTLE Analysis is a tool that can help organisations with their decision making. PESTLE UNABBRIVATED IS </a:t>
            </a:r>
          </a:p>
          <a:p>
            <a:r>
              <a:rPr lang="en-GB" sz="2600" dirty="0">
                <a:latin typeface="Calibri" panose="020F0502020204030204" pitchFamily="34" charset="0"/>
                <a:cs typeface="Calibri" panose="020F0502020204030204" pitchFamily="34" charset="0"/>
              </a:rPr>
              <a:t>Political</a:t>
            </a:r>
          </a:p>
          <a:p>
            <a:r>
              <a:rPr lang="en-GB" sz="2600" dirty="0">
                <a:latin typeface="Calibri" panose="020F0502020204030204" pitchFamily="34" charset="0"/>
                <a:cs typeface="Calibri" panose="020F0502020204030204" pitchFamily="34" charset="0"/>
              </a:rPr>
              <a:t>Economic</a:t>
            </a:r>
          </a:p>
          <a:p>
            <a:r>
              <a:rPr lang="en-GB" sz="2600" dirty="0">
                <a:latin typeface="Calibri" panose="020F0502020204030204" pitchFamily="34" charset="0"/>
                <a:cs typeface="Calibri" panose="020F0502020204030204" pitchFamily="34" charset="0"/>
              </a:rPr>
              <a:t> sociological</a:t>
            </a:r>
          </a:p>
          <a:p>
            <a:r>
              <a:rPr lang="en-GB" sz="2600" dirty="0">
                <a:latin typeface="Calibri" panose="020F0502020204030204" pitchFamily="34" charset="0"/>
                <a:cs typeface="Calibri" panose="020F0502020204030204" pitchFamily="34" charset="0"/>
              </a:rPr>
              <a:t> technological</a:t>
            </a:r>
          </a:p>
          <a:p>
            <a:r>
              <a:rPr lang="en-GB" sz="2600" dirty="0">
                <a:latin typeface="Calibri" panose="020F0502020204030204" pitchFamily="34" charset="0"/>
                <a:cs typeface="Calibri" panose="020F0502020204030204" pitchFamily="34" charset="0"/>
              </a:rPr>
              <a:t> legal </a:t>
            </a:r>
          </a:p>
          <a:p>
            <a:r>
              <a:rPr lang="en-GB" sz="2600" dirty="0">
                <a:latin typeface="Calibri" panose="020F0502020204030204" pitchFamily="34" charset="0"/>
                <a:cs typeface="Calibri" panose="020F0502020204030204" pitchFamily="34" charset="0"/>
              </a:rPr>
              <a:t> environmental </a:t>
            </a:r>
          </a:p>
          <a:p>
            <a:pPr marL="0" indent="0">
              <a:buNone/>
            </a:pPr>
            <a:r>
              <a:rPr lang="en-GB" sz="2600"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5032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B4627-FF07-8F96-F6BE-55DE22094009}"/>
              </a:ext>
            </a:extLst>
          </p:cNvPr>
          <p:cNvSpPr>
            <a:spLocks noGrp="1"/>
          </p:cNvSpPr>
          <p:nvPr>
            <p:ph type="ctrTitle"/>
          </p:nvPr>
        </p:nvSpPr>
        <p:spPr>
          <a:xfrm>
            <a:off x="1751012" y="405114"/>
            <a:ext cx="8689976" cy="910339"/>
          </a:xfrm>
        </p:spPr>
        <p:txBody>
          <a:bodyPr>
            <a:normAutofit/>
          </a:bodyPr>
          <a:lstStyle/>
          <a:p>
            <a:r>
              <a:rPr lang="en-GB" dirty="0"/>
              <a:t>Pestel analysis</a:t>
            </a:r>
          </a:p>
        </p:txBody>
      </p:sp>
      <p:sp>
        <p:nvSpPr>
          <p:cNvPr id="3" name="Subtitle 2">
            <a:extLst>
              <a:ext uri="{FF2B5EF4-FFF2-40B4-BE49-F238E27FC236}">
                <a16:creationId xmlns:a16="http://schemas.microsoft.com/office/drawing/2014/main" id="{1A0ED683-67B1-4400-7633-AF5AD0556E64}"/>
              </a:ext>
            </a:extLst>
          </p:cNvPr>
          <p:cNvSpPr>
            <a:spLocks noGrp="1"/>
          </p:cNvSpPr>
          <p:nvPr>
            <p:ph type="subTitle" idx="1"/>
          </p:nvPr>
        </p:nvSpPr>
        <p:spPr>
          <a:xfrm>
            <a:off x="972273" y="1315453"/>
            <a:ext cx="10174147" cy="5050623"/>
          </a:xfrm>
        </p:spPr>
        <p:txBody>
          <a:bodyPr>
            <a:normAutofit/>
          </a:bodyPr>
          <a:lstStyle/>
          <a:p>
            <a:endParaRPr lang="en-GB" dirty="0"/>
          </a:p>
          <a:p>
            <a:pPr marL="342900" indent="-342900" algn="l">
              <a:buFont typeface="Arial" panose="020B0604020202020204" pitchFamily="34" charset="0"/>
              <a:buChar char="•"/>
            </a:pPr>
            <a:r>
              <a:rPr lang="en-GB" dirty="0"/>
              <a:t>The economic, legal  and social factor are likely to affect the problem of </a:t>
            </a:r>
            <a:r>
              <a:rPr lang="en-GB" b="1" dirty="0">
                <a:highlight>
                  <a:srgbClr val="FFFF00"/>
                </a:highlight>
              </a:rPr>
              <a:t>understaffing </a:t>
            </a:r>
          </a:p>
          <a:p>
            <a:pPr marL="342900" indent="-342900" algn="l">
              <a:buFont typeface="Arial" panose="020B0604020202020204" pitchFamily="34" charset="0"/>
              <a:buChar char="•"/>
            </a:pPr>
            <a:r>
              <a:rPr lang="en-GB" dirty="0"/>
              <a:t>The  economic and technological factors are likely to affect the problem of the </a:t>
            </a:r>
            <a:r>
              <a:rPr lang="en-GB" b="1" dirty="0">
                <a:highlight>
                  <a:srgbClr val="FFFF00"/>
                </a:highlight>
              </a:rPr>
              <a:t>lack of communication.</a:t>
            </a:r>
          </a:p>
          <a:p>
            <a:pPr marL="342900" indent="-342900" algn="l">
              <a:buFont typeface="Arial" panose="020B0604020202020204" pitchFamily="34" charset="0"/>
              <a:buChar char="•"/>
            </a:pPr>
            <a:r>
              <a:rPr lang="en-GB" dirty="0"/>
              <a:t>The political and social factors are likely to affect the problem of</a:t>
            </a:r>
            <a:r>
              <a:rPr lang="en-GB" b="1" dirty="0">
                <a:highlight>
                  <a:srgbClr val="FFFF00"/>
                </a:highlight>
              </a:rPr>
              <a:t> lack of teamwork</a:t>
            </a:r>
            <a:r>
              <a:rPr lang="en-GB" dirty="0"/>
              <a:t>.</a:t>
            </a:r>
          </a:p>
          <a:p>
            <a:pPr marL="342900" indent="-342900" algn="l">
              <a:buFont typeface="Arial" panose="020B0604020202020204" pitchFamily="34" charset="0"/>
              <a:buChar char="•"/>
            </a:pPr>
            <a:r>
              <a:rPr lang="en-GB" dirty="0"/>
              <a:t>The political, economic and social factors are likely to affect the problem of </a:t>
            </a:r>
            <a:r>
              <a:rPr lang="en-GB" b="1" dirty="0">
                <a:highlight>
                  <a:srgbClr val="FFFF00"/>
                </a:highlight>
              </a:rPr>
              <a:t>lack of structure.</a:t>
            </a:r>
          </a:p>
          <a:p>
            <a:pPr marL="342900" indent="-342900" algn="l">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3611892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FC901-5923-CD66-91F3-5887886ED72A}"/>
              </a:ext>
            </a:extLst>
          </p:cNvPr>
          <p:cNvSpPr>
            <a:spLocks noGrp="1"/>
          </p:cNvSpPr>
          <p:nvPr>
            <p:ph type="title"/>
          </p:nvPr>
        </p:nvSpPr>
        <p:spPr/>
        <p:txBody>
          <a:bodyPr/>
          <a:lstStyle/>
          <a:p>
            <a:r>
              <a:rPr lang="en-GB" dirty="0"/>
              <a:t>Complex problems and bad management </a:t>
            </a:r>
          </a:p>
        </p:txBody>
      </p:sp>
      <p:sp>
        <p:nvSpPr>
          <p:cNvPr id="3" name="Content Placeholder 2">
            <a:extLst>
              <a:ext uri="{FF2B5EF4-FFF2-40B4-BE49-F238E27FC236}">
                <a16:creationId xmlns:a16="http://schemas.microsoft.com/office/drawing/2014/main" id="{5931E0E1-7D7B-B07E-6068-6EFA52DB1EFB}"/>
              </a:ext>
            </a:extLst>
          </p:cNvPr>
          <p:cNvSpPr>
            <a:spLocks noGrp="1"/>
          </p:cNvSpPr>
          <p:nvPr>
            <p:ph sz="quarter" idx="13"/>
          </p:nvPr>
        </p:nvSpPr>
        <p:spPr/>
        <p:txBody>
          <a:bodyPr>
            <a:normAutofit/>
          </a:bodyPr>
          <a:lstStyle/>
          <a:p>
            <a:r>
              <a:rPr lang="en-GB" sz="1800" dirty="0">
                <a:latin typeface="Calibri" panose="020F0502020204030204" pitchFamily="34" charset="0"/>
                <a:cs typeface="Calibri" panose="020F0502020204030204" pitchFamily="34" charset="0"/>
              </a:rPr>
              <a:t>Organizations with better management have more motivated employees and are more successful in achieving their goals. </a:t>
            </a:r>
          </a:p>
          <a:p>
            <a:r>
              <a:rPr lang="en-GB" sz="1800" dirty="0">
                <a:latin typeface="Calibri" panose="020F0502020204030204" pitchFamily="34" charset="0"/>
                <a:cs typeface="Calibri" panose="020F0502020204030204" pitchFamily="34" charset="0"/>
              </a:rPr>
              <a:t>Bad management within an healthcare environment will cause conflict between employers and employees, as the business organisation will not only be affecting them within their job roles but also the quality of care employees will be providing to patients. </a:t>
            </a:r>
          </a:p>
          <a:p>
            <a:r>
              <a:rPr lang="en-GB" sz="1800" dirty="0">
                <a:latin typeface="Calibri" panose="020F0502020204030204" pitchFamily="34" charset="0"/>
                <a:cs typeface="Calibri" panose="020F0502020204030204" pitchFamily="34" charset="0"/>
              </a:rPr>
              <a:t>Effective communication and a supportive working allows for both employees and service users to not only feel wanted but also improves quality of care. </a:t>
            </a:r>
          </a:p>
        </p:txBody>
      </p:sp>
    </p:spTree>
    <p:extLst>
      <p:ext uri="{BB962C8B-B14F-4D97-AF65-F5344CB8AC3E}">
        <p14:creationId xmlns:p14="http://schemas.microsoft.com/office/powerpoint/2010/main" val="1035267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75480-009A-7E34-71A3-2FA78B10FCD6}"/>
              </a:ext>
            </a:extLst>
          </p:cNvPr>
          <p:cNvSpPr>
            <a:spLocks noGrp="1"/>
          </p:cNvSpPr>
          <p:nvPr>
            <p:ph type="title"/>
          </p:nvPr>
        </p:nvSpPr>
        <p:spPr/>
        <p:txBody>
          <a:bodyPr/>
          <a:lstStyle/>
          <a:p>
            <a:r>
              <a:rPr lang="en-GB" dirty="0"/>
              <a:t>Complex problem and bad management</a:t>
            </a:r>
          </a:p>
        </p:txBody>
      </p:sp>
      <p:sp>
        <p:nvSpPr>
          <p:cNvPr id="3" name="Content Placeholder 2">
            <a:extLst>
              <a:ext uri="{FF2B5EF4-FFF2-40B4-BE49-F238E27FC236}">
                <a16:creationId xmlns:a16="http://schemas.microsoft.com/office/drawing/2014/main" id="{B9F2A02E-270A-B5C0-BCBC-55C40AC1F9AD}"/>
              </a:ext>
            </a:extLst>
          </p:cNvPr>
          <p:cNvSpPr>
            <a:spLocks noGrp="1"/>
          </p:cNvSpPr>
          <p:nvPr>
            <p:ph sz="quarter" idx="13"/>
          </p:nvPr>
        </p:nvSpPr>
        <p:spPr/>
        <p:txBody>
          <a:bodyPr>
            <a:normAutofit/>
          </a:bodyPr>
          <a:lstStyle/>
          <a:p>
            <a:r>
              <a:rPr lang="en-GB" dirty="0">
                <a:latin typeface="Calibri" panose="020F0502020204030204" pitchFamily="34" charset="0"/>
                <a:cs typeface="Calibri" panose="020F0502020204030204" pitchFamily="34" charset="0"/>
              </a:rPr>
              <a:t> leadership is most effective when it enacts the vision and values of its organization through what they monitor, reprove, and reward. In order to improve the performance of an organization, it is important to listen to patient voices; it is also important to listen to staff voices in order to determine the best ways to assist and enable staff to provide the highest quality of patient care</a:t>
            </a:r>
          </a:p>
        </p:txBody>
      </p:sp>
    </p:spTree>
    <p:extLst>
      <p:ext uri="{BB962C8B-B14F-4D97-AF65-F5344CB8AC3E}">
        <p14:creationId xmlns:p14="http://schemas.microsoft.com/office/powerpoint/2010/main" val="13778989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16F86-9EB0-1378-90D2-967BF11CFDCC}"/>
              </a:ext>
            </a:extLst>
          </p:cNvPr>
          <p:cNvSpPr>
            <a:spLocks noGrp="1"/>
          </p:cNvSpPr>
          <p:nvPr>
            <p:ph type="title"/>
          </p:nvPr>
        </p:nvSpPr>
        <p:spPr/>
        <p:txBody>
          <a:bodyPr/>
          <a:lstStyle/>
          <a:p>
            <a:r>
              <a:rPr lang="en-GB" dirty="0"/>
              <a:t>Evaluation </a:t>
            </a:r>
          </a:p>
        </p:txBody>
      </p:sp>
      <p:sp>
        <p:nvSpPr>
          <p:cNvPr id="3" name="Content Placeholder 2">
            <a:extLst>
              <a:ext uri="{FF2B5EF4-FFF2-40B4-BE49-F238E27FC236}">
                <a16:creationId xmlns:a16="http://schemas.microsoft.com/office/drawing/2014/main" id="{E397EB4E-2CFA-C86C-53FE-0126AC406B80}"/>
              </a:ext>
            </a:extLst>
          </p:cNvPr>
          <p:cNvSpPr>
            <a:spLocks noGrp="1"/>
          </p:cNvSpPr>
          <p:nvPr>
            <p:ph sz="quarter" idx="13"/>
          </p:nvPr>
        </p:nvSpPr>
        <p:spPr/>
        <p:txBody>
          <a:bodyPr/>
          <a:lstStyle/>
          <a:p>
            <a:r>
              <a:rPr lang="en-GB" dirty="0">
                <a:latin typeface="Calibri" panose="020F0502020204030204" pitchFamily="34" charset="0"/>
                <a:cs typeface="Calibri" panose="020F0502020204030204" pitchFamily="34" charset="0"/>
              </a:rPr>
              <a:t>According to Health and safety Executive, Managements standards consists of employers should provide you with effective advice that will encourage you to work efficiently as well as managing work stress.</a:t>
            </a:r>
          </a:p>
          <a:p>
            <a:r>
              <a:rPr lang="en-GB" dirty="0">
                <a:latin typeface="Calibri" panose="020F0502020204030204" pitchFamily="34" charset="0"/>
                <a:cs typeface="Calibri" panose="020F0502020204030204" pitchFamily="34" charset="0"/>
              </a:rPr>
              <a:t> Employees can do this by attending any stress management training courses and having consultation with your employer as they should take into consideration what changes you would like to hold in place to ensure that his staff are comfortable and not over worked within his organisation. </a:t>
            </a:r>
          </a:p>
        </p:txBody>
      </p:sp>
    </p:spTree>
    <p:extLst>
      <p:ext uri="{BB962C8B-B14F-4D97-AF65-F5344CB8AC3E}">
        <p14:creationId xmlns:p14="http://schemas.microsoft.com/office/powerpoint/2010/main" val="415087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24DA5-A782-9115-861D-FDD0F19F34C6}"/>
              </a:ext>
            </a:extLst>
          </p:cNvPr>
          <p:cNvSpPr>
            <a:spLocks noGrp="1"/>
          </p:cNvSpPr>
          <p:nvPr>
            <p:ph type="title"/>
          </p:nvPr>
        </p:nvSpPr>
        <p:spPr/>
        <p:txBody>
          <a:bodyPr/>
          <a:lstStyle/>
          <a:p>
            <a:r>
              <a:rPr lang="en-GB" dirty="0"/>
              <a:t>Evaluation </a:t>
            </a:r>
          </a:p>
        </p:txBody>
      </p:sp>
      <p:sp>
        <p:nvSpPr>
          <p:cNvPr id="3" name="Content Placeholder 2">
            <a:extLst>
              <a:ext uri="{FF2B5EF4-FFF2-40B4-BE49-F238E27FC236}">
                <a16:creationId xmlns:a16="http://schemas.microsoft.com/office/drawing/2014/main" id="{6F33418A-F30A-982D-4CB0-0AC4FDC1D781}"/>
              </a:ext>
            </a:extLst>
          </p:cNvPr>
          <p:cNvSpPr>
            <a:spLocks noGrp="1"/>
          </p:cNvSpPr>
          <p:nvPr>
            <p:ph sz="quarter" idx="13"/>
          </p:nvPr>
        </p:nvSpPr>
        <p:spPr/>
        <p:txBody>
          <a:bodyPr/>
          <a:lstStyle/>
          <a:p>
            <a:r>
              <a:rPr lang="en-GB" dirty="0">
                <a:latin typeface="Calibri" panose="020F0502020204030204" pitchFamily="34" charset="0"/>
                <a:cs typeface="Calibri" panose="020F0502020204030204" pitchFamily="34" charset="0"/>
              </a:rPr>
              <a:t>To ensure that employees are being treated fairly within their organisations,</a:t>
            </a:r>
          </a:p>
          <a:p>
            <a:pPr marL="0" indent="0">
              <a:buNone/>
            </a:pPr>
            <a:r>
              <a:rPr lang="en-GB" dirty="0">
                <a:latin typeface="Calibri" panose="020F0502020204030204" pitchFamily="34" charset="0"/>
                <a:cs typeface="Calibri" panose="020F0502020204030204" pitchFamily="34" charset="0"/>
              </a:rPr>
              <a:t>Managers need to have training to ensure that they provide their staff with proper support and feel included. Without this trainings managers may not be able to support their employees in an effective way – that would be to identify situations within the earlier stages instead of dealing with them too late. This would have a huge impact of the employees mental health. Employees will feel valued and this will motivate them to continuously ask for support when needed. </a:t>
            </a:r>
          </a:p>
        </p:txBody>
      </p:sp>
    </p:spTree>
    <p:extLst>
      <p:ext uri="{BB962C8B-B14F-4D97-AF65-F5344CB8AC3E}">
        <p14:creationId xmlns:p14="http://schemas.microsoft.com/office/powerpoint/2010/main" val="1944403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B456A-554F-B08D-7005-96EABCB672A1}"/>
              </a:ext>
            </a:extLst>
          </p:cNvPr>
          <p:cNvSpPr>
            <a:spLocks noGrp="1"/>
          </p:cNvSpPr>
          <p:nvPr>
            <p:ph type="title"/>
          </p:nvPr>
        </p:nvSpPr>
        <p:spPr/>
        <p:txBody>
          <a:bodyPr/>
          <a:lstStyle/>
          <a:p>
            <a:r>
              <a:rPr lang="en-GB" dirty="0"/>
              <a:t>Reference </a:t>
            </a:r>
          </a:p>
        </p:txBody>
      </p:sp>
      <p:sp>
        <p:nvSpPr>
          <p:cNvPr id="3" name="Content Placeholder 2">
            <a:extLst>
              <a:ext uri="{FF2B5EF4-FFF2-40B4-BE49-F238E27FC236}">
                <a16:creationId xmlns:a16="http://schemas.microsoft.com/office/drawing/2014/main" id="{718DF93A-899D-1792-19C0-538E2D43231C}"/>
              </a:ext>
            </a:extLst>
          </p:cNvPr>
          <p:cNvSpPr>
            <a:spLocks noGrp="1"/>
          </p:cNvSpPr>
          <p:nvPr>
            <p:ph sz="quarter" idx="13"/>
          </p:nvPr>
        </p:nvSpPr>
        <p:spPr>
          <a:xfrm>
            <a:off x="913774" y="1689100"/>
            <a:ext cx="10363826" cy="4550383"/>
          </a:xfrm>
        </p:spPr>
        <p:txBody>
          <a:bodyPr>
            <a:normAutofit fontScale="62500" lnSpcReduction="20000"/>
          </a:bodyPr>
          <a:lstStyle/>
          <a:p>
            <a:r>
              <a:rPr lang="en-GB" dirty="0">
                <a:latin typeface="Calibri" panose="020F0502020204030204" pitchFamily="34" charset="0"/>
                <a:cs typeface="Calibri" panose="020F0502020204030204" pitchFamily="34" charset="0"/>
              </a:rPr>
              <a:t>By Mark Allen, P. (2019). The Real Costs of Bad Management-And What You Can Do About It. GBR SOCIAL MEDIA, VOLUME 22 ISSUE 1.</a:t>
            </a:r>
          </a:p>
          <a:p>
            <a:r>
              <a:rPr lang="en-GB" dirty="0">
                <a:latin typeface="Calibri" panose="020F0502020204030204" pitchFamily="34" charset="0"/>
                <a:cs typeface="Calibri" panose="020F0502020204030204" pitchFamily="34" charset="0"/>
              </a:rPr>
              <a:t>Compliance toolkit: Protecting Charities from harm. Chapter 2: Due diligence, monitoring and verifying the end of use of charitable funds. Tool 3: Risk Management. (n.d.). Retrieved from Charity Commission For England and Wales: https://assets.publishing.service.gov.uk/government/uploads/system/uploads/attachment_data/file/550691/Tool_3.pdf</a:t>
            </a:r>
          </a:p>
          <a:p>
            <a:r>
              <a:rPr lang="en-GB" dirty="0">
                <a:latin typeface="Calibri" panose="020F0502020204030204" pitchFamily="34" charset="0"/>
                <a:cs typeface="Calibri" panose="020F0502020204030204" pitchFamily="34" charset="0"/>
              </a:rPr>
              <a:t>Creative, T. F. (2015). Leadership and Leadership development in healthcare: The Evidence Base . The Evidence Base , 3.</a:t>
            </a:r>
          </a:p>
          <a:p>
            <a:r>
              <a:rPr lang="en-GB" dirty="0" err="1">
                <a:latin typeface="Calibri" panose="020F0502020204030204" pitchFamily="34" charset="0"/>
                <a:cs typeface="Calibri" panose="020F0502020204030204" pitchFamily="34" charset="0"/>
              </a:rPr>
              <a:t>Exective</a:t>
            </a:r>
            <a:r>
              <a:rPr lang="en-GB" dirty="0">
                <a:latin typeface="Calibri" panose="020F0502020204030204" pitchFamily="34" charset="0"/>
                <a:cs typeface="Calibri" panose="020F0502020204030204" pitchFamily="34" charset="0"/>
              </a:rPr>
              <a:t>, H. A. (2004). Working Together To Reduce Stress At Work. 2.</a:t>
            </a:r>
          </a:p>
          <a:p>
            <a:r>
              <a:rPr lang="en-GB" dirty="0">
                <a:latin typeface="Calibri" panose="020F0502020204030204" pitchFamily="34" charset="0"/>
                <a:cs typeface="Calibri" panose="020F0502020204030204" pitchFamily="34" charset="0"/>
              </a:rPr>
              <a:t>Executive, H. A. (2004). Working Together To Reduce Stress At Work . 2.</a:t>
            </a:r>
          </a:p>
          <a:p>
            <a:r>
              <a:rPr lang="en-GB" dirty="0" err="1">
                <a:latin typeface="Calibri" panose="020F0502020204030204" pitchFamily="34" charset="0"/>
                <a:cs typeface="Calibri" panose="020F0502020204030204" pitchFamily="34" charset="0"/>
              </a:rPr>
              <a:t>Exrcutive</a:t>
            </a:r>
            <a:r>
              <a:rPr lang="en-GB" dirty="0">
                <a:latin typeface="Calibri" panose="020F0502020204030204" pitchFamily="34" charset="0"/>
                <a:cs typeface="Calibri" panose="020F0502020204030204" pitchFamily="34" charset="0"/>
              </a:rPr>
              <a:t>, H. a. (2004 ). Working Together To Reduce Stress At Work: A Guide for employees . 2.</a:t>
            </a:r>
          </a:p>
          <a:p>
            <a:r>
              <a:rPr lang="en-GB" dirty="0">
                <a:latin typeface="Calibri" panose="020F0502020204030204" pitchFamily="34" charset="0"/>
                <a:cs typeface="Calibri" panose="020F0502020204030204" pitchFamily="34" charset="0"/>
              </a:rPr>
              <a:t>Mark Allen, P. (n.d.). </a:t>
            </a:r>
            <a:r>
              <a:rPr lang="en-GB" dirty="0" err="1">
                <a:latin typeface="Calibri" panose="020F0502020204030204" pitchFamily="34" charset="0"/>
                <a:cs typeface="Calibri" panose="020F0502020204030204" pitchFamily="34" charset="0"/>
              </a:rPr>
              <a:t>Graziadio</a:t>
            </a:r>
            <a:r>
              <a:rPr lang="en-GB" dirty="0">
                <a:latin typeface="Calibri" panose="020F0502020204030204" pitchFamily="34" charset="0"/>
                <a:cs typeface="Calibri" panose="020F0502020204030204" pitchFamily="34" charset="0"/>
              </a:rPr>
              <a:t> Business Review | </a:t>
            </a:r>
            <a:r>
              <a:rPr lang="en-GB" dirty="0" err="1">
                <a:latin typeface="Calibri" panose="020F0502020204030204" pitchFamily="34" charset="0"/>
                <a:cs typeface="Calibri" panose="020F0502020204030204" pitchFamily="34" charset="0"/>
              </a:rPr>
              <a:t>Graziadio</a:t>
            </a:r>
            <a:r>
              <a:rPr lang="en-GB" dirty="0">
                <a:latin typeface="Calibri" panose="020F0502020204030204" pitchFamily="34" charset="0"/>
                <a:cs typeface="Calibri" panose="020F0502020204030204" pitchFamily="34" charset="0"/>
              </a:rPr>
              <a:t> School of Business and Management | Pepperdine University, https://gbr.pepperdine.edu/2019/03/the-real-costs-of-bad-management-and-what-you-can-do-about-it/#:~:text=Bad%20managers%20lead%20to%20low,healt.</a:t>
            </a:r>
          </a:p>
          <a:p>
            <a:r>
              <a:rPr lang="en-GB" dirty="0" err="1">
                <a:latin typeface="Calibri" panose="020F0502020204030204" pitchFamily="34" charset="0"/>
                <a:cs typeface="Calibri" panose="020F0502020204030204" pitchFamily="34" charset="0"/>
              </a:rPr>
              <a:t>Miqdad</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Asaria</a:t>
            </a:r>
            <a:r>
              <a:rPr lang="en-GB" dirty="0">
                <a:latin typeface="Calibri" panose="020F0502020204030204" pitchFamily="34" charset="0"/>
                <a:cs typeface="Calibri" panose="020F0502020204030204" pitchFamily="34" charset="0"/>
              </a:rPr>
              <a:t>, A. M. (2022, February 9th). NHS hospital managers are constrained – hiring more won’t improve performance. Managers in NHS hospitals .</a:t>
            </a:r>
          </a:p>
          <a:p>
            <a:r>
              <a:rPr lang="en-GB" dirty="0" err="1">
                <a:latin typeface="Calibri" panose="020F0502020204030204" pitchFamily="34" charset="0"/>
                <a:cs typeface="Calibri" panose="020F0502020204030204" pitchFamily="34" charset="0"/>
              </a:rPr>
              <a:t>Sydeny</a:t>
            </a:r>
            <a:r>
              <a:rPr lang="en-GB" dirty="0">
                <a:latin typeface="Calibri" panose="020F0502020204030204" pitchFamily="34" charset="0"/>
                <a:cs typeface="Calibri" panose="020F0502020204030204" pitchFamily="34" charset="0"/>
              </a:rPr>
              <a:t>, T. U. (2022, August 10th ). </a:t>
            </a:r>
            <a:r>
              <a:rPr lang="en-GB" dirty="0" err="1">
                <a:latin typeface="Calibri" panose="020F0502020204030204" pitchFamily="34" charset="0"/>
                <a:cs typeface="Calibri" panose="020F0502020204030204" pitchFamily="34" charset="0"/>
              </a:rPr>
              <a:t>libguides.Library</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Markerting</a:t>
            </a:r>
            <a:r>
              <a:rPr lang="en-GB" dirty="0">
                <a:latin typeface="Calibri" panose="020F0502020204030204" pitchFamily="34" charset="0"/>
                <a:cs typeface="Calibri" panose="020F0502020204030204" pitchFamily="34" charset="0"/>
              </a:rPr>
              <a:t>, business. Retrieved from </a:t>
            </a:r>
            <a:r>
              <a:rPr lang="en-GB" dirty="0" err="1">
                <a:latin typeface="Calibri" panose="020F0502020204030204" pitchFamily="34" charset="0"/>
                <a:cs typeface="Calibri" panose="020F0502020204030204" pitchFamily="34" charset="0"/>
              </a:rPr>
              <a:t>Markerting</a:t>
            </a:r>
            <a:r>
              <a:rPr lang="en-GB" dirty="0">
                <a:latin typeface="Calibri" panose="020F0502020204030204" pitchFamily="34" charset="0"/>
                <a:cs typeface="Calibri" panose="020F0502020204030204" pitchFamily="34" charset="0"/>
              </a:rPr>
              <a:t>: PESTLE </a:t>
            </a:r>
            <a:r>
              <a:rPr lang="en-GB" dirty="0" err="1">
                <a:latin typeface="Calibri" panose="020F0502020204030204" pitchFamily="34" charset="0"/>
                <a:cs typeface="Calibri" panose="020F0502020204030204" pitchFamily="34" charset="0"/>
              </a:rPr>
              <a:t>Anaylsis</a:t>
            </a:r>
            <a:r>
              <a:rPr lang="en-GB" dirty="0">
                <a:latin typeface="Calibri" panose="020F0502020204030204" pitchFamily="34" charset="0"/>
                <a:cs typeface="Calibri" panose="020F0502020204030204" pitchFamily="34" charset="0"/>
              </a:rPr>
              <a:t>: https://libguides.library.usyd.edu.au/c.php?g=508107&amp;p=5994242</a:t>
            </a:r>
          </a:p>
          <a:p>
            <a:endParaRPr lang="en-GB" dirty="0"/>
          </a:p>
          <a:p>
            <a:endParaRPr lang="en-GB" dirty="0"/>
          </a:p>
        </p:txBody>
      </p:sp>
    </p:spTree>
    <p:extLst>
      <p:ext uri="{BB962C8B-B14F-4D97-AF65-F5344CB8AC3E}">
        <p14:creationId xmlns:p14="http://schemas.microsoft.com/office/powerpoint/2010/main" val="340656303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9001D07393BB34C96EAA9AF335D4C59" ma:contentTypeVersion="7" ma:contentTypeDescription="Create a new document." ma:contentTypeScope="" ma:versionID="9146551a1d288ca50e6d8e0a8e5cf49c">
  <xsd:schema xmlns:xsd="http://www.w3.org/2001/XMLSchema" xmlns:xs="http://www.w3.org/2001/XMLSchema" xmlns:p="http://schemas.microsoft.com/office/2006/metadata/properties" xmlns:ns3="3126fb8f-6f0a-4021-9821-3197397987a0" xmlns:ns4="02f9a779-b163-4717-be83-f5bc5eef629d" targetNamespace="http://schemas.microsoft.com/office/2006/metadata/properties" ma:root="true" ma:fieldsID="434f5c755b5d6bfee83a30b130236686" ns3:_="" ns4:_="">
    <xsd:import namespace="3126fb8f-6f0a-4021-9821-3197397987a0"/>
    <xsd:import namespace="02f9a779-b163-4717-be83-f5bc5eef629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26fb8f-6f0a-4021-9821-3197397987a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2f9a779-b163-4717-be83-f5bc5eef62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E770D4-2470-4A8F-AD9F-D3390F14DB1F}">
  <ds:schemaRefs>
    <ds:schemaRef ds:uri="http://schemas.microsoft.com/sharepoint/v3/contenttype/forms"/>
  </ds:schemaRefs>
</ds:datastoreItem>
</file>

<file path=customXml/itemProps2.xml><?xml version="1.0" encoding="utf-8"?>
<ds:datastoreItem xmlns:ds="http://schemas.openxmlformats.org/officeDocument/2006/customXml" ds:itemID="{4473F728-CC7C-4E4E-8456-E81AEA60073E}">
  <ds:schemaRefs>
    <ds:schemaRef ds:uri="http://purl.org/dc/terms/"/>
    <ds:schemaRef ds:uri="3126fb8f-6f0a-4021-9821-3197397987a0"/>
    <ds:schemaRef ds:uri="http://schemas.openxmlformats.org/package/2006/metadata/core-properties"/>
    <ds:schemaRef ds:uri="02f9a779-b163-4717-be83-f5bc5eef629d"/>
    <ds:schemaRef ds:uri="http://purl.org/dc/elements/1.1/"/>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7EAF9634-99AF-49E9-A56E-16C5FFCB8C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26fb8f-6f0a-4021-9821-3197397987a0"/>
    <ds:schemaRef ds:uri="02f9a779-b163-4717-be83-f5bc5eef62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Droplet</Template>
  <TotalTime>10721</TotalTime>
  <Words>1308</Words>
  <Application>Microsoft Office PowerPoint</Application>
  <PresentationFormat>Widescreen</PresentationFormat>
  <Paragraphs>131</Paragraphs>
  <Slides>14</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Tw Cen MT</vt:lpstr>
      <vt:lpstr>Droplet</vt:lpstr>
      <vt:lpstr>Problem Solving And Decision Making</vt:lpstr>
      <vt:lpstr>Case study  Bad Management / Unsupportive Boss</vt:lpstr>
      <vt:lpstr>COMPLEX Problem</vt:lpstr>
      <vt:lpstr>Complex problem</vt:lpstr>
      <vt:lpstr>The impact of the problem</vt:lpstr>
      <vt:lpstr>Swot Analysis</vt:lpstr>
      <vt:lpstr>Analysis</vt:lpstr>
      <vt:lpstr>PESTLE ANAYLSIS </vt:lpstr>
      <vt:lpstr>Pestel analysis</vt:lpstr>
      <vt:lpstr>Complex problems and bad management </vt:lpstr>
      <vt:lpstr>Complex problem and bad management</vt:lpstr>
      <vt:lpstr>Evaluation </vt:lpstr>
      <vt:lpstr>Evaluation </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dc:title>
  <dc:creator>Yelmi Ibulu Sebastiao (2122805)</dc:creator>
  <cp:lastModifiedBy>Yelmi Ibulu Sebastiao (2122805)</cp:lastModifiedBy>
  <cp:revision>4</cp:revision>
  <dcterms:created xsi:type="dcterms:W3CDTF">2022-08-07T18:08:48Z</dcterms:created>
  <dcterms:modified xsi:type="dcterms:W3CDTF">2022-08-16T22:24:47Z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0x010100F9001D07393BB34C96EAA9AF335D4C59</vt:lpwstr>
  </property>
</Properties>
</file>