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3"/>
  </p:notesMasterIdLst>
  <p:sldIdLst>
    <p:sldId id="256" r:id="rId2"/>
    <p:sldId id="257" r:id="rId3"/>
    <p:sldId id="258" r:id="rId4"/>
    <p:sldId id="259" r:id="rId5"/>
    <p:sldId id="260" r:id="rId6"/>
    <p:sldId id="262" r:id="rId7"/>
    <p:sldId id="267" r:id="rId8"/>
    <p:sldId id="268"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8BBCCD-F357-4966-A963-16FB5947620E}" v="310" dt="2025-11-06T07:59:18.8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86" autoAdjust="0"/>
    <p:restoredTop sz="96283" autoAdjust="0"/>
  </p:normalViewPr>
  <p:slideViewPr>
    <p:cSldViewPr snapToGrid="0">
      <p:cViewPr varScale="1">
        <p:scale>
          <a:sx n="59" d="100"/>
          <a:sy n="59" d="100"/>
        </p:scale>
        <p:origin x="83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in Sher" userId="543770144f0eaebb" providerId="LiveId" clId="{BECEBBAD-B5B3-4823-A9A8-C7DE1C8D9576}"/>
    <pc:docChg chg="undo custSel modSld modMainMaster">
      <pc:chgData name="Moin Sher" userId="543770144f0eaebb" providerId="LiveId" clId="{BECEBBAD-B5B3-4823-A9A8-C7DE1C8D9576}" dt="2025-11-06T08:10:30.384" v="2299" actId="27636"/>
      <pc:docMkLst>
        <pc:docMk/>
      </pc:docMkLst>
      <pc:sldChg chg="modSp mod">
        <pc:chgData name="Moin Sher" userId="543770144f0eaebb" providerId="LiveId" clId="{BECEBBAD-B5B3-4823-A9A8-C7DE1C8D9576}" dt="2025-11-05T12:34:33.379" v="1942" actId="20577"/>
        <pc:sldMkLst>
          <pc:docMk/>
          <pc:sldMk cId="2563627717" sldId="256"/>
        </pc:sldMkLst>
        <pc:spChg chg="mod">
          <ac:chgData name="Moin Sher" userId="543770144f0eaebb" providerId="LiveId" clId="{BECEBBAD-B5B3-4823-A9A8-C7DE1C8D9576}" dt="2025-11-05T12:34:33.379" v="1942" actId="20577"/>
          <ac:spMkLst>
            <pc:docMk/>
            <pc:sldMk cId="2563627717" sldId="256"/>
            <ac:spMk id="2" creationId="{13877589-7B87-1810-7D1A-B5A2048E3490}"/>
          </ac:spMkLst>
        </pc:spChg>
      </pc:sldChg>
      <pc:sldChg chg="modSp mod">
        <pc:chgData name="Moin Sher" userId="543770144f0eaebb" providerId="LiveId" clId="{BECEBBAD-B5B3-4823-A9A8-C7DE1C8D9576}" dt="2025-11-06T07:42:17.163" v="2102" actId="313"/>
        <pc:sldMkLst>
          <pc:docMk/>
          <pc:sldMk cId="2897957523" sldId="258"/>
        </pc:sldMkLst>
        <pc:spChg chg="mod">
          <ac:chgData name="Moin Sher" userId="543770144f0eaebb" providerId="LiveId" clId="{BECEBBAD-B5B3-4823-A9A8-C7DE1C8D9576}" dt="2025-11-06T07:42:17.163" v="2102" actId="313"/>
          <ac:spMkLst>
            <pc:docMk/>
            <pc:sldMk cId="2897957523" sldId="258"/>
            <ac:spMk id="3" creationId="{028A8359-438A-7EDF-F235-AE5BAE7FB208}"/>
          </ac:spMkLst>
        </pc:spChg>
      </pc:sldChg>
      <pc:sldChg chg="modSp mod">
        <pc:chgData name="Moin Sher" userId="543770144f0eaebb" providerId="LiveId" clId="{BECEBBAD-B5B3-4823-A9A8-C7DE1C8D9576}" dt="2025-11-06T08:10:30.384" v="2299" actId="27636"/>
        <pc:sldMkLst>
          <pc:docMk/>
          <pc:sldMk cId="1748499028" sldId="259"/>
        </pc:sldMkLst>
        <pc:spChg chg="mod">
          <ac:chgData name="Moin Sher" userId="543770144f0eaebb" providerId="LiveId" clId="{BECEBBAD-B5B3-4823-A9A8-C7DE1C8D9576}" dt="2025-11-06T08:10:30.384" v="2299" actId="27636"/>
          <ac:spMkLst>
            <pc:docMk/>
            <pc:sldMk cId="1748499028" sldId="259"/>
            <ac:spMk id="3" creationId="{F9C1CCB3-874D-5E4A-629C-E7AA4A8AB46C}"/>
          </ac:spMkLst>
        </pc:spChg>
      </pc:sldChg>
      <pc:sldChg chg="modSp mod">
        <pc:chgData name="Moin Sher" userId="543770144f0eaebb" providerId="LiveId" clId="{BECEBBAD-B5B3-4823-A9A8-C7DE1C8D9576}" dt="2025-11-06T07:44:13.851" v="2113" actId="1076"/>
        <pc:sldMkLst>
          <pc:docMk/>
          <pc:sldMk cId="1424087263" sldId="260"/>
        </pc:sldMkLst>
        <pc:spChg chg="mod">
          <ac:chgData name="Moin Sher" userId="543770144f0eaebb" providerId="LiveId" clId="{BECEBBAD-B5B3-4823-A9A8-C7DE1C8D9576}" dt="2025-11-06T07:44:13.851" v="2113" actId="1076"/>
          <ac:spMkLst>
            <pc:docMk/>
            <pc:sldMk cId="1424087263" sldId="260"/>
            <ac:spMk id="2" creationId="{3DD839E5-539A-6BA2-F020-0AEF28846AB2}"/>
          </ac:spMkLst>
        </pc:spChg>
        <pc:spChg chg="mod">
          <ac:chgData name="Moin Sher" userId="543770144f0eaebb" providerId="LiveId" clId="{BECEBBAD-B5B3-4823-A9A8-C7DE1C8D9576}" dt="2025-11-06T07:44:09.171" v="2112" actId="1076"/>
          <ac:spMkLst>
            <pc:docMk/>
            <pc:sldMk cId="1424087263" sldId="260"/>
            <ac:spMk id="3" creationId="{E73EC453-8E6E-AAA5-639A-7F2EB8FCDBC5}"/>
          </ac:spMkLst>
        </pc:spChg>
      </pc:sldChg>
      <pc:sldChg chg="modSp mod">
        <pc:chgData name="Moin Sher" userId="543770144f0eaebb" providerId="LiveId" clId="{BECEBBAD-B5B3-4823-A9A8-C7DE1C8D9576}" dt="2025-11-06T07:44:45.626" v="2117" actId="20577"/>
        <pc:sldMkLst>
          <pc:docMk/>
          <pc:sldMk cId="1382716628" sldId="262"/>
        </pc:sldMkLst>
        <pc:spChg chg="mod">
          <ac:chgData name="Moin Sher" userId="543770144f0eaebb" providerId="LiveId" clId="{BECEBBAD-B5B3-4823-A9A8-C7DE1C8D9576}" dt="2025-11-06T07:44:45.626" v="2117" actId="20577"/>
          <ac:spMkLst>
            <pc:docMk/>
            <pc:sldMk cId="1382716628" sldId="262"/>
            <ac:spMk id="3" creationId="{87B96C4E-C633-AD44-2B5D-616D8D99EE4D}"/>
          </ac:spMkLst>
        </pc:spChg>
      </pc:sldChg>
      <pc:sldChg chg="modSp mod">
        <pc:chgData name="Moin Sher" userId="543770144f0eaebb" providerId="LiveId" clId="{BECEBBAD-B5B3-4823-A9A8-C7DE1C8D9576}" dt="2025-11-06T08:05:56.892" v="2293" actId="20577"/>
        <pc:sldMkLst>
          <pc:docMk/>
          <pc:sldMk cId="3970473306" sldId="264"/>
        </pc:sldMkLst>
        <pc:spChg chg="mod">
          <ac:chgData name="Moin Sher" userId="543770144f0eaebb" providerId="LiveId" clId="{BECEBBAD-B5B3-4823-A9A8-C7DE1C8D9576}" dt="2025-11-05T11:17:37.429" v="51" actId="1076"/>
          <ac:spMkLst>
            <pc:docMk/>
            <pc:sldMk cId="3970473306" sldId="264"/>
            <ac:spMk id="2" creationId="{42D99987-98D1-706D-2E63-5B8DDBF317C6}"/>
          </ac:spMkLst>
        </pc:spChg>
        <pc:spChg chg="mod">
          <ac:chgData name="Moin Sher" userId="543770144f0eaebb" providerId="LiveId" clId="{BECEBBAD-B5B3-4823-A9A8-C7DE1C8D9576}" dt="2025-11-06T08:05:56.892" v="2293" actId="20577"/>
          <ac:spMkLst>
            <pc:docMk/>
            <pc:sldMk cId="3970473306" sldId="264"/>
            <ac:spMk id="3" creationId="{4A53051C-8483-F6FD-7AB5-FC885653EC99}"/>
          </ac:spMkLst>
        </pc:spChg>
      </pc:sldChg>
      <pc:sldChg chg="addSp modSp mod">
        <pc:chgData name="Moin Sher" userId="543770144f0eaebb" providerId="LiveId" clId="{BECEBBAD-B5B3-4823-A9A8-C7DE1C8D9576}" dt="2025-11-06T08:02:16.223" v="2286" actId="114"/>
        <pc:sldMkLst>
          <pc:docMk/>
          <pc:sldMk cId="359125969" sldId="265"/>
        </pc:sldMkLst>
        <pc:spChg chg="mod">
          <ac:chgData name="Moin Sher" userId="543770144f0eaebb" providerId="LiveId" clId="{BECEBBAD-B5B3-4823-A9A8-C7DE1C8D9576}" dt="2025-11-05T12:29:01.023" v="1844" actId="1076"/>
          <ac:spMkLst>
            <pc:docMk/>
            <pc:sldMk cId="359125969" sldId="265"/>
            <ac:spMk id="2" creationId="{E07B30E9-9073-E60E-A7A9-048C6F3D6925}"/>
          </ac:spMkLst>
        </pc:spChg>
        <pc:spChg chg="mod">
          <ac:chgData name="Moin Sher" userId="543770144f0eaebb" providerId="LiveId" clId="{BECEBBAD-B5B3-4823-A9A8-C7DE1C8D9576}" dt="2025-11-06T08:02:16.223" v="2286" actId="114"/>
          <ac:spMkLst>
            <pc:docMk/>
            <pc:sldMk cId="359125969" sldId="265"/>
            <ac:spMk id="3" creationId="{5F8D0C3B-0DFC-3E5A-28D7-AC7CD95B6A10}"/>
          </ac:spMkLst>
        </pc:spChg>
        <pc:picChg chg="add mod">
          <ac:chgData name="Moin Sher" userId="543770144f0eaebb" providerId="LiveId" clId="{BECEBBAD-B5B3-4823-A9A8-C7DE1C8D9576}" dt="2025-11-05T12:37:02.098" v="1958" actId="1076"/>
          <ac:picMkLst>
            <pc:docMk/>
            <pc:sldMk cId="359125969" sldId="265"/>
            <ac:picMk id="5" creationId="{D78A5C0A-FAB7-B4D7-159E-2373CFF98E7E}"/>
          </ac:picMkLst>
        </pc:picChg>
        <pc:picChg chg="add mod">
          <ac:chgData name="Moin Sher" userId="543770144f0eaebb" providerId="LiveId" clId="{BECEBBAD-B5B3-4823-A9A8-C7DE1C8D9576}" dt="2025-11-05T12:32:44.085" v="1931" actId="14100"/>
          <ac:picMkLst>
            <pc:docMk/>
            <pc:sldMk cId="359125969" sldId="265"/>
            <ac:picMk id="7" creationId="{4C6B7383-C7B6-624D-1EAB-8166519793B3}"/>
          </ac:picMkLst>
        </pc:picChg>
      </pc:sldChg>
      <pc:sldChg chg="setBg">
        <pc:chgData name="Moin Sher" userId="543770144f0eaebb" providerId="LiveId" clId="{BECEBBAD-B5B3-4823-A9A8-C7DE1C8D9576}" dt="2025-11-05T12:15:39.496" v="1283"/>
        <pc:sldMkLst>
          <pc:docMk/>
          <pc:sldMk cId="2850782885" sldId="266"/>
        </pc:sldMkLst>
      </pc:sldChg>
      <pc:sldChg chg="modSp mod setBg">
        <pc:chgData name="Moin Sher" userId="543770144f0eaebb" providerId="LiveId" clId="{BECEBBAD-B5B3-4823-A9A8-C7DE1C8D9576}" dt="2025-11-06T07:48:55.877" v="2226" actId="27636"/>
        <pc:sldMkLst>
          <pc:docMk/>
          <pc:sldMk cId="1917974163" sldId="267"/>
        </pc:sldMkLst>
        <pc:spChg chg="mod">
          <ac:chgData name="Moin Sher" userId="543770144f0eaebb" providerId="LiveId" clId="{BECEBBAD-B5B3-4823-A9A8-C7DE1C8D9576}" dt="2025-11-06T07:47:58.855" v="2218" actId="1076"/>
          <ac:spMkLst>
            <pc:docMk/>
            <pc:sldMk cId="1917974163" sldId="267"/>
            <ac:spMk id="2" creationId="{631727AA-2A4B-7459-64F6-8CB68974F0E3}"/>
          </ac:spMkLst>
        </pc:spChg>
        <pc:spChg chg="mod">
          <ac:chgData name="Moin Sher" userId="543770144f0eaebb" providerId="LiveId" clId="{BECEBBAD-B5B3-4823-A9A8-C7DE1C8D9576}" dt="2025-11-06T07:48:55.877" v="2226" actId="27636"/>
          <ac:spMkLst>
            <pc:docMk/>
            <pc:sldMk cId="1917974163" sldId="267"/>
            <ac:spMk id="3" creationId="{C71705AF-A114-46D3-808C-4A69D3AE5A69}"/>
          </ac:spMkLst>
        </pc:spChg>
      </pc:sldChg>
      <pc:sldChg chg="addSp delSp modSp mod">
        <pc:chgData name="Moin Sher" userId="543770144f0eaebb" providerId="LiveId" clId="{BECEBBAD-B5B3-4823-A9A8-C7DE1C8D9576}" dt="2025-11-06T08:08:24.082" v="2296" actId="20577"/>
        <pc:sldMkLst>
          <pc:docMk/>
          <pc:sldMk cId="3645478630" sldId="268"/>
        </pc:sldMkLst>
        <pc:spChg chg="mod">
          <ac:chgData name="Moin Sher" userId="543770144f0eaebb" providerId="LiveId" clId="{BECEBBAD-B5B3-4823-A9A8-C7DE1C8D9576}" dt="2025-11-06T08:01:40.585" v="2283" actId="1076"/>
          <ac:spMkLst>
            <pc:docMk/>
            <pc:sldMk cId="3645478630" sldId="268"/>
            <ac:spMk id="3" creationId="{6ED3E622-CB09-1362-15C9-BF616871B4C4}"/>
          </ac:spMkLst>
        </pc:spChg>
        <pc:spChg chg="add mod">
          <ac:chgData name="Moin Sher" userId="543770144f0eaebb" providerId="LiveId" clId="{BECEBBAD-B5B3-4823-A9A8-C7DE1C8D9576}" dt="2025-11-05T11:25:46.210" v="85" actId="14100"/>
          <ac:spMkLst>
            <pc:docMk/>
            <pc:sldMk cId="3645478630" sldId="268"/>
            <ac:spMk id="4" creationId="{040320AD-E6D0-84A5-6437-2FB80C0DB348}"/>
          </ac:spMkLst>
        </pc:spChg>
        <pc:spChg chg="add mod">
          <ac:chgData name="Moin Sher" userId="543770144f0eaebb" providerId="LiveId" clId="{BECEBBAD-B5B3-4823-A9A8-C7DE1C8D9576}" dt="2025-11-06T08:08:24.082" v="2296" actId="20577"/>
          <ac:spMkLst>
            <pc:docMk/>
            <pc:sldMk cId="3645478630" sldId="268"/>
            <ac:spMk id="5" creationId="{9555D6D3-BB78-094A-C7A6-327792B6AD80}"/>
          </ac:spMkLst>
        </pc:spChg>
        <pc:spChg chg="add mod">
          <ac:chgData name="Moin Sher" userId="543770144f0eaebb" providerId="LiveId" clId="{BECEBBAD-B5B3-4823-A9A8-C7DE1C8D9576}" dt="2025-11-06T07:55:58.941" v="2240" actId="1076"/>
          <ac:spMkLst>
            <pc:docMk/>
            <pc:sldMk cId="3645478630" sldId="268"/>
            <ac:spMk id="7" creationId="{E965ACB6-E98E-A68F-9E94-DAC90E521DA3}"/>
          </ac:spMkLst>
        </pc:spChg>
        <pc:spChg chg="add mod">
          <ac:chgData name="Moin Sher" userId="543770144f0eaebb" providerId="LiveId" clId="{BECEBBAD-B5B3-4823-A9A8-C7DE1C8D9576}" dt="2025-11-06T07:56:46.116" v="2246" actId="1076"/>
          <ac:spMkLst>
            <pc:docMk/>
            <pc:sldMk cId="3645478630" sldId="268"/>
            <ac:spMk id="8" creationId="{8490B1FA-C595-3FEB-B9A4-63E36BE4C24A}"/>
          </ac:spMkLst>
        </pc:spChg>
        <pc:spChg chg="add mod">
          <ac:chgData name="Moin Sher" userId="543770144f0eaebb" providerId="LiveId" clId="{BECEBBAD-B5B3-4823-A9A8-C7DE1C8D9576}" dt="2025-11-06T07:58:01.704" v="2266" actId="1076"/>
          <ac:spMkLst>
            <pc:docMk/>
            <pc:sldMk cId="3645478630" sldId="268"/>
            <ac:spMk id="10" creationId="{7F1E0904-F4AD-0CF6-25BE-36AF3F209DD9}"/>
          </ac:spMkLst>
        </pc:spChg>
        <pc:spChg chg="add mod">
          <ac:chgData name="Moin Sher" userId="543770144f0eaebb" providerId="LiveId" clId="{BECEBBAD-B5B3-4823-A9A8-C7DE1C8D9576}" dt="2025-11-06T07:59:24.831" v="2271" actId="1076"/>
          <ac:spMkLst>
            <pc:docMk/>
            <pc:sldMk cId="3645478630" sldId="268"/>
            <ac:spMk id="12" creationId="{FF325CDB-C660-1872-EAE7-144A2CDA1A79}"/>
          </ac:spMkLst>
        </pc:spChg>
        <pc:spChg chg="add del mod">
          <ac:chgData name="Moin Sher" userId="543770144f0eaebb" providerId="LiveId" clId="{BECEBBAD-B5B3-4823-A9A8-C7DE1C8D9576}" dt="2025-11-05T11:02:46.410" v="25"/>
          <ac:spMkLst>
            <pc:docMk/>
            <pc:sldMk cId="3645478630" sldId="268"/>
            <ac:spMk id="18" creationId="{3C171017-50FA-022C-FE84-702E15135E0A}"/>
          </ac:spMkLst>
        </pc:spChg>
        <pc:spChg chg="add mod">
          <ac:chgData name="Moin Sher" userId="543770144f0eaebb" providerId="LiveId" clId="{BECEBBAD-B5B3-4823-A9A8-C7DE1C8D9576}" dt="2025-11-06T08:00:41.512" v="2277" actId="113"/>
          <ac:spMkLst>
            <pc:docMk/>
            <pc:sldMk cId="3645478630" sldId="268"/>
            <ac:spMk id="19" creationId="{9DA96C3D-ED2F-0B69-905C-2AB02AC81A0C}"/>
          </ac:spMkLst>
        </pc:spChg>
        <pc:spChg chg="add mod">
          <ac:chgData name="Moin Sher" userId="543770144f0eaebb" providerId="LiveId" clId="{BECEBBAD-B5B3-4823-A9A8-C7DE1C8D9576}" dt="2025-11-06T08:00:54.151" v="2278" actId="113"/>
          <ac:spMkLst>
            <pc:docMk/>
            <pc:sldMk cId="3645478630" sldId="268"/>
            <ac:spMk id="20" creationId="{8BB0CE83-67F4-38F6-379A-7DD501E6D739}"/>
          </ac:spMkLst>
        </pc:spChg>
        <pc:spChg chg="add mod">
          <ac:chgData name="Moin Sher" userId="543770144f0eaebb" providerId="LiveId" clId="{BECEBBAD-B5B3-4823-A9A8-C7DE1C8D9576}" dt="2025-11-05T11:40:24.764" v="214" actId="1076"/>
          <ac:spMkLst>
            <pc:docMk/>
            <pc:sldMk cId="3645478630" sldId="268"/>
            <ac:spMk id="21" creationId="{8A4B5F1E-B9E8-450E-7F72-331477986997}"/>
          </ac:spMkLst>
        </pc:spChg>
        <pc:spChg chg="add mod">
          <ac:chgData name="Moin Sher" userId="543770144f0eaebb" providerId="LiveId" clId="{BECEBBAD-B5B3-4823-A9A8-C7DE1C8D9576}" dt="2025-11-06T08:01:01.334" v="2281" actId="113"/>
          <ac:spMkLst>
            <pc:docMk/>
            <pc:sldMk cId="3645478630" sldId="268"/>
            <ac:spMk id="24" creationId="{1AD2EEA2-FE66-36CC-2C41-178BA42F022A}"/>
          </ac:spMkLst>
        </pc:spChg>
        <pc:spChg chg="add mod">
          <ac:chgData name="Moin Sher" userId="543770144f0eaebb" providerId="LiveId" clId="{BECEBBAD-B5B3-4823-A9A8-C7DE1C8D9576}" dt="2025-11-05T11:37:50.872" v="192" actId="20577"/>
          <ac:spMkLst>
            <pc:docMk/>
            <pc:sldMk cId="3645478630" sldId="268"/>
            <ac:spMk id="25" creationId="{530BF3A6-F397-0420-0538-523E873CC462}"/>
          </ac:spMkLst>
        </pc:spChg>
        <pc:spChg chg="add mod">
          <ac:chgData name="Moin Sher" userId="543770144f0eaebb" providerId="LiveId" clId="{BECEBBAD-B5B3-4823-A9A8-C7DE1C8D9576}" dt="2025-11-06T07:58:18.236" v="2268" actId="1076"/>
          <ac:spMkLst>
            <pc:docMk/>
            <pc:sldMk cId="3645478630" sldId="268"/>
            <ac:spMk id="27" creationId="{D0C0734D-7D58-50E9-5CC3-BFAFE6677B49}"/>
          </ac:spMkLst>
        </pc:spChg>
        <pc:spChg chg="add mod">
          <ac:chgData name="Moin Sher" userId="543770144f0eaebb" providerId="LiveId" clId="{BECEBBAD-B5B3-4823-A9A8-C7DE1C8D9576}" dt="2025-11-05T11:39:14.808" v="213" actId="1076"/>
          <ac:spMkLst>
            <pc:docMk/>
            <pc:sldMk cId="3645478630" sldId="268"/>
            <ac:spMk id="31" creationId="{4352C358-72E5-D5BE-57D5-0D9C7E28815F}"/>
          </ac:spMkLst>
        </pc:spChg>
        <pc:cxnChg chg="add mod">
          <ac:chgData name="Moin Sher" userId="543770144f0eaebb" providerId="LiveId" clId="{BECEBBAD-B5B3-4823-A9A8-C7DE1C8D9576}" dt="2025-11-05T10:56:57.283" v="14" actId="14100"/>
          <ac:cxnSpMkLst>
            <pc:docMk/>
            <pc:sldMk cId="3645478630" sldId="268"/>
            <ac:cxnSpMk id="6" creationId="{721CDB76-C2B3-D2BF-A6E4-82F8F6E132E0}"/>
          </ac:cxnSpMkLst>
        </pc:cxnChg>
        <pc:cxnChg chg="add mod">
          <ac:chgData name="Moin Sher" userId="543770144f0eaebb" providerId="LiveId" clId="{BECEBBAD-B5B3-4823-A9A8-C7DE1C8D9576}" dt="2025-11-05T12:41:15.577" v="2024" actId="14100"/>
          <ac:cxnSpMkLst>
            <pc:docMk/>
            <pc:sldMk cId="3645478630" sldId="268"/>
            <ac:cxnSpMk id="9" creationId="{EBC9BDD9-1BBE-C366-60A1-6B47CC6F81C5}"/>
          </ac:cxnSpMkLst>
        </pc:cxnChg>
        <pc:cxnChg chg="add mod">
          <ac:chgData name="Moin Sher" userId="543770144f0eaebb" providerId="LiveId" clId="{BECEBBAD-B5B3-4823-A9A8-C7DE1C8D9576}" dt="2025-11-06T08:01:46.078" v="2284" actId="14100"/>
          <ac:cxnSpMkLst>
            <pc:docMk/>
            <pc:sldMk cId="3645478630" sldId="268"/>
            <ac:cxnSpMk id="11" creationId="{1FC3FC02-E238-593F-75E4-B65A4F4B4FFD}"/>
          </ac:cxnSpMkLst>
        </pc:cxnChg>
        <pc:cxnChg chg="add mod">
          <ac:chgData name="Moin Sher" userId="543770144f0eaebb" providerId="LiveId" clId="{BECEBBAD-B5B3-4823-A9A8-C7DE1C8D9576}" dt="2025-11-05T12:40:53.099" v="2021" actId="1076"/>
          <ac:cxnSpMkLst>
            <pc:docMk/>
            <pc:sldMk cId="3645478630" sldId="268"/>
            <ac:cxnSpMk id="13" creationId="{D8B9BD8F-4AD9-2DF5-35EE-C61AE012A143}"/>
          </ac:cxnSpMkLst>
        </pc:cxnChg>
        <pc:cxnChg chg="add mod">
          <ac:chgData name="Moin Sher" userId="543770144f0eaebb" providerId="LiveId" clId="{BECEBBAD-B5B3-4823-A9A8-C7DE1C8D9576}" dt="2025-11-06T08:00:14.582" v="2275" actId="14100"/>
          <ac:cxnSpMkLst>
            <pc:docMk/>
            <pc:sldMk cId="3645478630" sldId="268"/>
            <ac:cxnSpMk id="15" creationId="{ED672E97-893B-B3E7-5086-66F6962A1AC3}"/>
          </ac:cxnSpMkLst>
        </pc:cxnChg>
        <pc:cxnChg chg="add del mod">
          <ac:chgData name="Moin Sher" userId="543770144f0eaebb" providerId="LiveId" clId="{BECEBBAD-B5B3-4823-A9A8-C7DE1C8D9576}" dt="2025-11-05T11:35:56.775" v="153" actId="21"/>
          <ac:cxnSpMkLst>
            <pc:docMk/>
            <pc:sldMk cId="3645478630" sldId="268"/>
            <ac:cxnSpMk id="23" creationId="{29307569-9F06-80C8-DFE6-B18BD888810F}"/>
          </ac:cxnSpMkLst>
        </pc:cxnChg>
      </pc:sldChg>
      <pc:sldMasterChg chg="setBg modSldLayout">
        <pc:chgData name="Moin Sher" userId="543770144f0eaebb" providerId="LiveId" clId="{BECEBBAD-B5B3-4823-A9A8-C7DE1C8D9576}" dt="2025-11-05T12:16:43.892" v="1564"/>
        <pc:sldMasterMkLst>
          <pc:docMk/>
          <pc:sldMasterMk cId="1120100589" sldId="2147483696"/>
        </pc:sldMasterMkLst>
        <pc:sldLayoutChg chg="setBg">
          <pc:chgData name="Moin Sher" userId="543770144f0eaebb" providerId="LiveId" clId="{BECEBBAD-B5B3-4823-A9A8-C7DE1C8D9576}" dt="2025-11-05T12:16:43.892" v="1564"/>
          <pc:sldLayoutMkLst>
            <pc:docMk/>
            <pc:sldMasterMk cId="1120100589" sldId="2147483696"/>
            <pc:sldLayoutMk cId="1967269816" sldId="2147483697"/>
          </pc:sldLayoutMkLst>
        </pc:sldLayoutChg>
        <pc:sldLayoutChg chg="setBg">
          <pc:chgData name="Moin Sher" userId="543770144f0eaebb" providerId="LiveId" clId="{BECEBBAD-B5B3-4823-A9A8-C7DE1C8D9576}" dt="2025-11-05T12:16:43.892" v="1564"/>
          <pc:sldLayoutMkLst>
            <pc:docMk/>
            <pc:sldMasterMk cId="1120100589" sldId="2147483696"/>
            <pc:sldLayoutMk cId="912075388" sldId="2147483698"/>
          </pc:sldLayoutMkLst>
        </pc:sldLayoutChg>
        <pc:sldLayoutChg chg="setBg">
          <pc:chgData name="Moin Sher" userId="543770144f0eaebb" providerId="LiveId" clId="{BECEBBAD-B5B3-4823-A9A8-C7DE1C8D9576}" dt="2025-11-05T12:16:43.892" v="1564"/>
          <pc:sldLayoutMkLst>
            <pc:docMk/>
            <pc:sldMasterMk cId="1120100589" sldId="2147483696"/>
            <pc:sldLayoutMk cId="3368496847" sldId="2147483699"/>
          </pc:sldLayoutMkLst>
        </pc:sldLayoutChg>
        <pc:sldLayoutChg chg="setBg">
          <pc:chgData name="Moin Sher" userId="543770144f0eaebb" providerId="LiveId" clId="{BECEBBAD-B5B3-4823-A9A8-C7DE1C8D9576}" dt="2025-11-05T12:16:43.892" v="1564"/>
          <pc:sldLayoutMkLst>
            <pc:docMk/>
            <pc:sldMasterMk cId="1120100589" sldId="2147483696"/>
            <pc:sldLayoutMk cId="3969675130" sldId="2147483700"/>
          </pc:sldLayoutMkLst>
        </pc:sldLayoutChg>
        <pc:sldLayoutChg chg="setBg">
          <pc:chgData name="Moin Sher" userId="543770144f0eaebb" providerId="LiveId" clId="{BECEBBAD-B5B3-4823-A9A8-C7DE1C8D9576}" dt="2025-11-05T12:16:43.892" v="1564"/>
          <pc:sldLayoutMkLst>
            <pc:docMk/>
            <pc:sldMasterMk cId="1120100589" sldId="2147483696"/>
            <pc:sldLayoutMk cId="388148502" sldId="2147483701"/>
          </pc:sldLayoutMkLst>
        </pc:sldLayoutChg>
        <pc:sldLayoutChg chg="setBg">
          <pc:chgData name="Moin Sher" userId="543770144f0eaebb" providerId="LiveId" clId="{BECEBBAD-B5B3-4823-A9A8-C7DE1C8D9576}" dt="2025-11-05T12:16:43.892" v="1564"/>
          <pc:sldLayoutMkLst>
            <pc:docMk/>
            <pc:sldMasterMk cId="1120100589" sldId="2147483696"/>
            <pc:sldLayoutMk cId="738159436" sldId="2147483702"/>
          </pc:sldLayoutMkLst>
        </pc:sldLayoutChg>
        <pc:sldLayoutChg chg="setBg">
          <pc:chgData name="Moin Sher" userId="543770144f0eaebb" providerId="LiveId" clId="{BECEBBAD-B5B3-4823-A9A8-C7DE1C8D9576}" dt="2025-11-05T12:16:43.892" v="1564"/>
          <pc:sldLayoutMkLst>
            <pc:docMk/>
            <pc:sldMasterMk cId="1120100589" sldId="2147483696"/>
            <pc:sldLayoutMk cId="2598621081" sldId="2147483703"/>
          </pc:sldLayoutMkLst>
        </pc:sldLayoutChg>
        <pc:sldLayoutChg chg="setBg">
          <pc:chgData name="Moin Sher" userId="543770144f0eaebb" providerId="LiveId" clId="{BECEBBAD-B5B3-4823-A9A8-C7DE1C8D9576}" dt="2025-11-05T12:16:43.892" v="1564"/>
          <pc:sldLayoutMkLst>
            <pc:docMk/>
            <pc:sldMasterMk cId="1120100589" sldId="2147483696"/>
            <pc:sldLayoutMk cId="265800431" sldId="2147483704"/>
          </pc:sldLayoutMkLst>
        </pc:sldLayoutChg>
        <pc:sldLayoutChg chg="setBg">
          <pc:chgData name="Moin Sher" userId="543770144f0eaebb" providerId="LiveId" clId="{BECEBBAD-B5B3-4823-A9A8-C7DE1C8D9576}" dt="2025-11-05T12:16:43.892" v="1564"/>
          <pc:sldLayoutMkLst>
            <pc:docMk/>
            <pc:sldMasterMk cId="1120100589" sldId="2147483696"/>
            <pc:sldLayoutMk cId="384638241" sldId="2147483705"/>
          </pc:sldLayoutMkLst>
        </pc:sldLayoutChg>
        <pc:sldLayoutChg chg="setBg">
          <pc:chgData name="Moin Sher" userId="543770144f0eaebb" providerId="LiveId" clId="{BECEBBAD-B5B3-4823-A9A8-C7DE1C8D9576}" dt="2025-11-05T12:16:43.892" v="1564"/>
          <pc:sldLayoutMkLst>
            <pc:docMk/>
            <pc:sldMasterMk cId="1120100589" sldId="2147483696"/>
            <pc:sldLayoutMk cId="3199545148" sldId="2147483706"/>
          </pc:sldLayoutMkLst>
        </pc:sldLayoutChg>
        <pc:sldLayoutChg chg="setBg">
          <pc:chgData name="Moin Sher" userId="543770144f0eaebb" providerId="LiveId" clId="{BECEBBAD-B5B3-4823-A9A8-C7DE1C8D9576}" dt="2025-11-05T12:16:43.892" v="1564"/>
          <pc:sldLayoutMkLst>
            <pc:docMk/>
            <pc:sldMasterMk cId="1120100589" sldId="2147483696"/>
            <pc:sldLayoutMk cId="2633325336" sldId="2147483707"/>
          </pc:sldLayoutMkLst>
        </pc:sldLayoutChg>
        <pc:sldLayoutChg chg="setBg">
          <pc:chgData name="Moin Sher" userId="543770144f0eaebb" providerId="LiveId" clId="{BECEBBAD-B5B3-4823-A9A8-C7DE1C8D9576}" dt="2025-11-05T12:16:43.892" v="1564"/>
          <pc:sldLayoutMkLst>
            <pc:docMk/>
            <pc:sldMasterMk cId="1120100589" sldId="2147483696"/>
            <pc:sldLayoutMk cId="1398725192" sldId="2147483708"/>
          </pc:sldLayoutMkLst>
        </pc:sldLayoutChg>
        <pc:sldLayoutChg chg="setBg">
          <pc:chgData name="Moin Sher" userId="543770144f0eaebb" providerId="LiveId" clId="{BECEBBAD-B5B3-4823-A9A8-C7DE1C8D9576}" dt="2025-11-05T12:16:43.892" v="1564"/>
          <pc:sldLayoutMkLst>
            <pc:docMk/>
            <pc:sldMasterMk cId="1120100589" sldId="2147483696"/>
            <pc:sldLayoutMk cId="443217069" sldId="2147483709"/>
          </pc:sldLayoutMkLst>
        </pc:sldLayoutChg>
        <pc:sldLayoutChg chg="setBg">
          <pc:chgData name="Moin Sher" userId="543770144f0eaebb" providerId="LiveId" clId="{BECEBBAD-B5B3-4823-A9A8-C7DE1C8D9576}" dt="2025-11-05T12:16:43.892" v="1564"/>
          <pc:sldLayoutMkLst>
            <pc:docMk/>
            <pc:sldMasterMk cId="1120100589" sldId="2147483696"/>
            <pc:sldLayoutMk cId="3360070084" sldId="2147483710"/>
          </pc:sldLayoutMkLst>
        </pc:sldLayoutChg>
        <pc:sldLayoutChg chg="setBg">
          <pc:chgData name="Moin Sher" userId="543770144f0eaebb" providerId="LiveId" clId="{BECEBBAD-B5B3-4823-A9A8-C7DE1C8D9576}" dt="2025-11-05T12:16:43.892" v="1564"/>
          <pc:sldLayoutMkLst>
            <pc:docMk/>
            <pc:sldMasterMk cId="1120100589" sldId="2147483696"/>
            <pc:sldLayoutMk cId="2401311562" sldId="2147483711"/>
          </pc:sldLayoutMkLst>
        </pc:sldLayoutChg>
        <pc:sldLayoutChg chg="setBg">
          <pc:chgData name="Moin Sher" userId="543770144f0eaebb" providerId="LiveId" clId="{BECEBBAD-B5B3-4823-A9A8-C7DE1C8D9576}" dt="2025-11-05T12:16:43.892" v="1564"/>
          <pc:sldLayoutMkLst>
            <pc:docMk/>
            <pc:sldMasterMk cId="1120100589" sldId="2147483696"/>
            <pc:sldLayoutMk cId="1786804904" sldId="214748371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1A13E7-E6BF-4181-9F9D-F98164CE5C15}" type="datetimeFigureOut">
              <a:rPr lang="en-GB" smtClean="0"/>
              <a:t>06/11/2025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AD5EB9-B321-4627-A96C-408748FB7616}" type="slidenum">
              <a:rPr lang="en-GB" smtClean="0"/>
              <a:t>‹#›</a:t>
            </a:fld>
            <a:endParaRPr lang="en-GB"/>
          </a:p>
        </p:txBody>
      </p:sp>
    </p:spTree>
    <p:extLst>
      <p:ext uri="{BB962C8B-B14F-4D97-AF65-F5344CB8AC3E}">
        <p14:creationId xmlns:p14="http://schemas.microsoft.com/office/powerpoint/2010/main" val="3571392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AD5EB9-B321-4627-A96C-408748FB7616}" type="slidenum">
              <a:rPr lang="en-GB" smtClean="0"/>
              <a:t>1</a:t>
            </a:fld>
            <a:endParaRPr lang="en-GB"/>
          </a:p>
        </p:txBody>
      </p:sp>
    </p:spTree>
    <p:extLst>
      <p:ext uri="{BB962C8B-B14F-4D97-AF65-F5344CB8AC3E}">
        <p14:creationId xmlns:p14="http://schemas.microsoft.com/office/powerpoint/2010/main" val="2135284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4529540"/>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9672698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9120753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lstStyle/>
          <a:p>
            <a:endParaRPr lang="en-GB"/>
          </a:p>
        </p:txBody>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68496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8C18859-9320-47B1-B84A-5AD18E8F8F05}" type="datetimeFigureOut">
              <a:rPr lang="en-GB" smtClean="0"/>
              <a:t>06/11/2025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969675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C18859-9320-47B1-B84A-5AD18E8F8F05}" type="datetimeFigureOut">
              <a:rPr lang="en-GB" smtClean="0"/>
              <a:t>06/11/2025</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8148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8C18859-9320-47B1-B84A-5AD18E8F8F05}" type="datetimeFigureOut">
              <a:rPr lang="en-GB" smtClean="0"/>
              <a:t>06/11/2025</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7381594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C18859-9320-47B1-B84A-5AD18E8F8F05}" type="datetimeFigureOut">
              <a:rPr lang="en-GB" smtClean="0"/>
              <a:t>06/11/2025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598621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65800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84638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1995451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67DA55A-CD99-4D6D-9F9B-30A0F32F27EB}"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333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398725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06/11/2025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43217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8C18859-9320-47B1-B84A-5AD18E8F8F05}" type="datetimeFigureOut">
              <a:rPr lang="en-GB" smtClean="0"/>
              <a:t>06/11/2025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33600700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24013115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C18859-9320-47B1-B84A-5AD18E8F8F05}" type="datetimeFigureOut">
              <a:rPr lang="en-GB" smtClean="0"/>
              <a:t>06/11/2025</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67DA55A-CD99-4D6D-9F9B-30A0F32F27EB}" type="slidenum">
              <a:rPr lang="en-GB" smtClean="0"/>
              <a:t>‹#›</a:t>
            </a:fld>
            <a:endParaRPr lang="en-GB"/>
          </a:p>
        </p:txBody>
      </p:sp>
    </p:spTree>
    <p:extLst>
      <p:ext uri="{BB962C8B-B14F-4D97-AF65-F5344CB8AC3E}">
        <p14:creationId xmlns:p14="http://schemas.microsoft.com/office/powerpoint/2010/main" val="1786804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gs>
            <a:gs pos="0">
              <a:schemeClr val="accent3">
                <a:lumMod val="20000"/>
                <a:lumOff val="80000"/>
              </a:schemeClr>
            </a:gs>
          </a:gsLst>
          <a:path path="circle">
            <a:fillToRect l="50000" t="50000" r="100000" b="100000"/>
          </a:path>
          <a:tileRect/>
        </a:gradFill>
        <a:effectLst/>
      </p:bgPr>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8C18859-9320-47B1-B84A-5AD18E8F8F05}" type="datetimeFigureOut">
              <a:rPr lang="en-GB" smtClean="0"/>
              <a:t>06/11/2025</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67DA55A-CD99-4D6D-9F9B-30A0F32F27EB}" type="slidenum">
              <a:rPr lang="en-GB" smtClean="0"/>
              <a:t>‹#›</a:t>
            </a:fld>
            <a:endParaRPr lang="en-GB"/>
          </a:p>
        </p:txBody>
      </p:sp>
    </p:spTree>
    <p:extLst>
      <p:ext uri="{BB962C8B-B14F-4D97-AF65-F5344CB8AC3E}">
        <p14:creationId xmlns:p14="http://schemas.microsoft.com/office/powerpoint/2010/main" val="112010058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hyperlink" Target="https://www.euronews.com/my-europe/2024/04/30/post-brexit-trade-laws-will-drive-imported-flower-prices-up-5-sellers-warn" TargetMode="External"/><Relationship Id="rId2" Type="http://schemas.openxmlformats.org/officeDocument/2006/relationships/hyperlink" Target="https://calculatorultra.com/en/tool/drop-in-sales-calculator.html#google_vignette" TargetMode="External"/><Relationship Id="rId1" Type="http://schemas.openxmlformats.org/officeDocument/2006/relationships/slideLayout" Target="../slideLayouts/slideLayout3.xml"/><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hyperlink" Target="https://www.gov.uk/guidance/extended-producer-responsibility-for-packaging-recycling-obligations-and-waste-disposal-fees?utm_source=chatgpt.com"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877589-7B87-1810-7D1A-B5A2048E3490}"/>
              </a:ext>
            </a:extLst>
          </p:cNvPr>
          <p:cNvSpPr>
            <a:spLocks noGrp="1"/>
          </p:cNvSpPr>
          <p:nvPr>
            <p:ph type="ctrTitle"/>
          </p:nvPr>
        </p:nvSpPr>
        <p:spPr>
          <a:xfrm>
            <a:off x="2240280" y="1122363"/>
            <a:ext cx="8427720" cy="3586798"/>
          </a:xfrm>
        </p:spPr>
        <p:txBody>
          <a:bodyPr>
            <a:normAutofit/>
          </a:bodyPr>
          <a:lstStyle/>
          <a:p>
            <a:r>
              <a:rPr lang="en-GB" sz="3200" dirty="0">
                <a:latin typeface="A"/>
              </a:rPr>
              <a:t>MODULE NAME: Problem Solving and Decision Making.</a:t>
            </a:r>
            <a:br>
              <a:rPr lang="en-GB" sz="3200" dirty="0">
                <a:latin typeface="A"/>
              </a:rPr>
            </a:br>
            <a:r>
              <a:rPr lang="en-GB" sz="3200" dirty="0">
                <a:latin typeface="A"/>
              </a:rPr>
              <a:t>MODULE CODE: LCLM4004</a:t>
            </a:r>
            <a:br>
              <a:rPr lang="en-GB" sz="3200" dirty="0">
                <a:latin typeface="A"/>
              </a:rPr>
            </a:br>
            <a:r>
              <a:rPr lang="en-GB" sz="3200" dirty="0">
                <a:latin typeface="A"/>
              </a:rPr>
              <a:t>STUDENT NAME: Moin Sher</a:t>
            </a:r>
            <a:br>
              <a:rPr lang="en-GB" sz="3200" dirty="0">
                <a:latin typeface="A"/>
              </a:rPr>
            </a:br>
            <a:r>
              <a:rPr lang="en-GB" sz="3200" dirty="0">
                <a:latin typeface="A"/>
              </a:rPr>
              <a:t>STUDENT ID: 2434714</a:t>
            </a:r>
            <a:br>
              <a:rPr lang="en-GB" sz="3200" dirty="0">
                <a:latin typeface="A"/>
              </a:rPr>
            </a:br>
            <a:r>
              <a:rPr lang="en-GB" sz="3200" dirty="0">
                <a:latin typeface="A"/>
              </a:rPr>
              <a:t>LECTURER: Anita Nan</a:t>
            </a:r>
            <a:br>
              <a:rPr lang="en-GB" sz="3200" dirty="0">
                <a:latin typeface="A"/>
              </a:rPr>
            </a:br>
            <a:r>
              <a:rPr lang="en-GB" sz="3200" dirty="0">
                <a:latin typeface="A"/>
              </a:rPr>
              <a:t>Assignment 1: Presentation</a:t>
            </a:r>
          </a:p>
        </p:txBody>
      </p:sp>
    </p:spTree>
    <p:extLst>
      <p:ext uri="{BB962C8B-B14F-4D97-AF65-F5344CB8AC3E}">
        <p14:creationId xmlns:p14="http://schemas.microsoft.com/office/powerpoint/2010/main" val="25636277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262C7-2C0D-83A7-4B68-88CCFBE724BB}"/>
              </a:ext>
            </a:extLst>
          </p:cNvPr>
          <p:cNvSpPr>
            <a:spLocks noGrp="1"/>
          </p:cNvSpPr>
          <p:nvPr>
            <p:ph type="title"/>
          </p:nvPr>
        </p:nvSpPr>
        <p:spPr>
          <a:xfrm>
            <a:off x="684213" y="650530"/>
            <a:ext cx="8534401" cy="868680"/>
          </a:xfrm>
        </p:spPr>
        <p:txBody>
          <a:bodyPr/>
          <a:lstStyle/>
          <a:p>
            <a:pPr algn="ctr"/>
            <a:r>
              <a:rPr lang="en-GB" b="1" dirty="0"/>
              <a:t>OVERVIEW</a:t>
            </a:r>
          </a:p>
        </p:txBody>
      </p:sp>
      <p:sp>
        <p:nvSpPr>
          <p:cNvPr id="3" name="Text Placeholder 2">
            <a:extLst>
              <a:ext uri="{FF2B5EF4-FFF2-40B4-BE49-F238E27FC236}">
                <a16:creationId xmlns:a16="http://schemas.microsoft.com/office/drawing/2014/main" id="{3986ECFC-4802-880F-CAC4-59F9E04E17F0}"/>
              </a:ext>
            </a:extLst>
          </p:cNvPr>
          <p:cNvSpPr>
            <a:spLocks noGrp="1"/>
          </p:cNvSpPr>
          <p:nvPr>
            <p:ph type="body" idx="1"/>
          </p:nvPr>
        </p:nvSpPr>
        <p:spPr>
          <a:xfrm>
            <a:off x="1614569" y="1901952"/>
            <a:ext cx="7604044" cy="3878362"/>
          </a:xfrm>
        </p:spPr>
        <p:txBody>
          <a:bodyPr>
            <a:normAutofit/>
          </a:bodyPr>
          <a:lstStyle/>
          <a:p>
            <a:r>
              <a:rPr lang="en-GB" sz="2400" b="1" dirty="0"/>
              <a:t>Introduction </a:t>
            </a:r>
          </a:p>
          <a:p>
            <a:r>
              <a:rPr lang="en-GB" sz="2400" b="1" dirty="0"/>
              <a:t>Company background</a:t>
            </a:r>
          </a:p>
          <a:p>
            <a:r>
              <a:rPr lang="en-GB" sz="2400" b="1" dirty="0"/>
              <a:t>Problem: nature and scope</a:t>
            </a:r>
          </a:p>
          <a:p>
            <a:r>
              <a:rPr lang="en-GB" sz="2400" b="1" dirty="0"/>
              <a:t>PESTLE ANALYSIS: Green Haven Florists</a:t>
            </a:r>
          </a:p>
          <a:p>
            <a:r>
              <a:rPr lang="en-GB" sz="2400" b="1" dirty="0"/>
              <a:t>Cause and effect analysis: Fishbone diagram</a:t>
            </a:r>
          </a:p>
          <a:p>
            <a:r>
              <a:rPr lang="en-GB" sz="2400" b="1" dirty="0"/>
              <a:t>Conclusion</a:t>
            </a:r>
          </a:p>
          <a:p>
            <a:r>
              <a:rPr lang="en-GB" sz="2400" b="1" dirty="0"/>
              <a:t>References</a:t>
            </a:r>
          </a:p>
          <a:p>
            <a:endParaRPr lang="en-GB" sz="2400" dirty="0"/>
          </a:p>
        </p:txBody>
      </p:sp>
    </p:spTree>
    <p:extLst>
      <p:ext uri="{BB962C8B-B14F-4D97-AF65-F5344CB8AC3E}">
        <p14:creationId xmlns:p14="http://schemas.microsoft.com/office/powerpoint/2010/main" val="2715806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1C092-CB50-5179-72FB-94CBECED5425}"/>
              </a:ext>
            </a:extLst>
          </p:cNvPr>
          <p:cNvSpPr>
            <a:spLocks noGrp="1"/>
          </p:cNvSpPr>
          <p:nvPr>
            <p:ph type="title"/>
          </p:nvPr>
        </p:nvSpPr>
        <p:spPr>
          <a:xfrm>
            <a:off x="2589212" y="484632"/>
            <a:ext cx="8915399" cy="557784"/>
          </a:xfrm>
        </p:spPr>
        <p:txBody>
          <a:bodyPr>
            <a:noAutofit/>
          </a:bodyPr>
          <a:lstStyle/>
          <a:p>
            <a:r>
              <a:rPr lang="en-GB" b="1" dirty="0"/>
              <a:t>Introduction</a:t>
            </a:r>
          </a:p>
        </p:txBody>
      </p:sp>
      <p:sp>
        <p:nvSpPr>
          <p:cNvPr id="3" name="Text Placeholder 2">
            <a:extLst>
              <a:ext uri="{FF2B5EF4-FFF2-40B4-BE49-F238E27FC236}">
                <a16:creationId xmlns:a16="http://schemas.microsoft.com/office/drawing/2014/main" id="{028A8359-438A-7EDF-F235-AE5BAE7FB208}"/>
              </a:ext>
            </a:extLst>
          </p:cNvPr>
          <p:cNvSpPr>
            <a:spLocks noGrp="1"/>
          </p:cNvSpPr>
          <p:nvPr>
            <p:ph type="body" idx="1"/>
          </p:nvPr>
        </p:nvSpPr>
        <p:spPr>
          <a:xfrm>
            <a:off x="1752599" y="1589314"/>
            <a:ext cx="10232571" cy="4491446"/>
          </a:xfrm>
        </p:spPr>
        <p:txBody>
          <a:bodyPr>
            <a:normAutofit/>
          </a:bodyPr>
          <a:lstStyle/>
          <a:p>
            <a:r>
              <a:rPr lang="en-GB" b="1" dirty="0">
                <a:solidFill>
                  <a:srgbClr val="111111"/>
                </a:solidFill>
                <a:latin typeface="Roboto"/>
                <a:ea typeface="Roboto"/>
                <a:cs typeface="Roboto"/>
              </a:rPr>
              <a:t>Good morning,</a:t>
            </a:r>
          </a:p>
          <a:p>
            <a:r>
              <a:rPr lang="en-US" b="1" dirty="0">
                <a:solidFill>
                  <a:srgbClr val="111111"/>
                </a:solidFill>
                <a:latin typeface="Roboto"/>
                <a:ea typeface="Roboto"/>
                <a:cs typeface="Roboto"/>
              </a:rPr>
              <a:t>Today, I’ll be presenting a case study on Green Haven Florists, an independent flower shop based in Norwich, UK. The business was founded in 2016 by Liam and Priya Patel and became well known for its eco-friendly packaging, bespoke floral designs, and strong community ties.</a:t>
            </a:r>
          </a:p>
          <a:p>
            <a:r>
              <a:rPr lang="en-US" b="1" dirty="0">
                <a:solidFill>
                  <a:srgbClr val="111111"/>
                </a:solidFill>
                <a:latin typeface="Roboto"/>
                <a:ea typeface="Roboto"/>
                <a:cs typeface="Roboto"/>
              </a:rPr>
              <a:t>In this presentation, I will:</a:t>
            </a:r>
          </a:p>
          <a:p>
            <a:pPr marL="342900" indent="-342900">
              <a:buFont typeface="Arial" panose="020B0604020202020204" pitchFamily="34" charset="0"/>
              <a:buChar char="•"/>
            </a:pPr>
            <a:r>
              <a:rPr lang="en-US" b="1" dirty="0">
                <a:solidFill>
                  <a:srgbClr val="111111"/>
                </a:solidFill>
                <a:latin typeface="Roboto"/>
                <a:ea typeface="Roboto"/>
                <a:cs typeface="Roboto"/>
              </a:rPr>
              <a:t>Identify and explain the nature and scope of Green Haven’s main problems, using the 5W2H method.</a:t>
            </a:r>
          </a:p>
          <a:p>
            <a:pPr marL="342900" indent="-342900">
              <a:buFont typeface="Arial" panose="020B0604020202020204" pitchFamily="34" charset="0"/>
              <a:buChar char="•"/>
            </a:pPr>
            <a:r>
              <a:rPr lang="en-US" b="1" dirty="0">
                <a:solidFill>
                  <a:srgbClr val="111111"/>
                </a:solidFill>
                <a:latin typeface="Roboto"/>
                <a:ea typeface="Roboto"/>
                <a:cs typeface="Roboto"/>
              </a:rPr>
              <a:t>Analyze external factors affecting the business through a PESTLE framework.</a:t>
            </a:r>
          </a:p>
          <a:p>
            <a:pPr marL="342900" indent="-342900">
              <a:buFont typeface="Arial" panose="020B0604020202020204" pitchFamily="34" charset="0"/>
              <a:buChar char="•"/>
            </a:pPr>
            <a:r>
              <a:rPr lang="en-US" b="1" dirty="0">
                <a:solidFill>
                  <a:srgbClr val="111111"/>
                </a:solidFill>
                <a:latin typeface="Roboto"/>
                <a:ea typeface="Roboto"/>
                <a:cs typeface="Roboto"/>
              </a:rPr>
              <a:t>Present a cause-and-effect analysis to uncover the root causes of their challenges and outline potential strategic directions for long-term sustainability.</a:t>
            </a:r>
            <a:endParaRPr lang="en-GB" b="1" dirty="0">
              <a:solidFill>
                <a:srgbClr val="111111"/>
              </a:solidFill>
              <a:latin typeface="Roboto"/>
              <a:ea typeface="Roboto"/>
              <a:cs typeface="Roboto"/>
            </a:endParaRPr>
          </a:p>
        </p:txBody>
      </p:sp>
    </p:spTree>
    <p:extLst>
      <p:ext uri="{BB962C8B-B14F-4D97-AF65-F5344CB8AC3E}">
        <p14:creationId xmlns:p14="http://schemas.microsoft.com/office/powerpoint/2010/main" val="2897957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7DAA2-C26F-4546-8B0F-C81CFB47F842}"/>
              </a:ext>
            </a:extLst>
          </p:cNvPr>
          <p:cNvSpPr>
            <a:spLocks noGrp="1"/>
          </p:cNvSpPr>
          <p:nvPr>
            <p:ph type="title"/>
          </p:nvPr>
        </p:nvSpPr>
        <p:spPr>
          <a:xfrm>
            <a:off x="2589212" y="320040"/>
            <a:ext cx="8915399" cy="756339"/>
          </a:xfrm>
        </p:spPr>
        <p:txBody>
          <a:bodyPr/>
          <a:lstStyle/>
          <a:p>
            <a:r>
              <a:rPr lang="en-GB" b="1" dirty="0"/>
              <a:t>Company background</a:t>
            </a:r>
          </a:p>
        </p:txBody>
      </p:sp>
      <p:sp>
        <p:nvSpPr>
          <p:cNvPr id="3" name="Text Placeholder 2">
            <a:extLst>
              <a:ext uri="{FF2B5EF4-FFF2-40B4-BE49-F238E27FC236}">
                <a16:creationId xmlns:a16="http://schemas.microsoft.com/office/drawing/2014/main" id="{F9C1CCB3-874D-5E4A-629C-E7AA4A8AB46C}"/>
              </a:ext>
            </a:extLst>
          </p:cNvPr>
          <p:cNvSpPr>
            <a:spLocks noGrp="1"/>
          </p:cNvSpPr>
          <p:nvPr>
            <p:ph type="body" idx="1"/>
          </p:nvPr>
        </p:nvSpPr>
        <p:spPr>
          <a:xfrm>
            <a:off x="1719944" y="1328057"/>
            <a:ext cx="9784668" cy="4642975"/>
          </a:xfrm>
        </p:spPr>
        <p:txBody>
          <a:bodyPr>
            <a:normAutofit fontScale="92500" lnSpcReduction="20000"/>
          </a:bodyPr>
          <a:lstStyle/>
          <a:p>
            <a:r>
              <a:rPr lang="en-GB" sz="2400" b="1" dirty="0"/>
              <a:t>Green Haven Florists</a:t>
            </a:r>
          </a:p>
          <a:p>
            <a:pPr marL="285750" indent="-285750">
              <a:buFont typeface="Arial" panose="020B0604020202020204" pitchFamily="34" charset="0"/>
              <a:buChar char="•"/>
            </a:pPr>
            <a:r>
              <a:rPr lang="en-GB" sz="2400" b="1" dirty="0"/>
              <a:t>Flower shop founded in 2016</a:t>
            </a:r>
          </a:p>
          <a:p>
            <a:pPr marL="285750" indent="-285750">
              <a:buFont typeface="Arial" panose="020B0604020202020204" pitchFamily="34" charset="0"/>
              <a:buChar char="•"/>
            </a:pPr>
            <a:endParaRPr lang="en-GB" sz="2400" b="1" dirty="0"/>
          </a:p>
          <a:p>
            <a:pPr marL="285750" indent="-285750">
              <a:buFont typeface="Arial" panose="020B0604020202020204" pitchFamily="34" charset="0"/>
              <a:buChar char="•"/>
            </a:pPr>
            <a:r>
              <a:rPr lang="en-GB" sz="2400" b="1" dirty="0"/>
              <a:t>Owned by partners Liam and Priya Patel.</a:t>
            </a:r>
          </a:p>
          <a:p>
            <a:pPr marL="285750" indent="-285750">
              <a:buFont typeface="Arial" panose="020B0604020202020204" pitchFamily="34" charset="0"/>
              <a:buChar char="•"/>
            </a:pPr>
            <a:endParaRPr lang="en-GB" sz="2400" b="1" dirty="0"/>
          </a:p>
          <a:p>
            <a:pPr marL="285750" indent="-285750">
              <a:buFont typeface="Arial" panose="020B0604020202020204" pitchFamily="34" charset="0"/>
              <a:buChar char="•"/>
            </a:pPr>
            <a:r>
              <a:rPr lang="en-GB" sz="2400" b="1" dirty="0"/>
              <a:t>Located in Norwich, UK</a:t>
            </a:r>
          </a:p>
          <a:p>
            <a:pPr marL="285750" indent="-285750">
              <a:buFont typeface="Arial" panose="020B0604020202020204" pitchFamily="34" charset="0"/>
              <a:buChar char="•"/>
            </a:pPr>
            <a:endParaRPr lang="en-GB" sz="2400" b="1" dirty="0"/>
          </a:p>
          <a:p>
            <a:pPr marL="285750" indent="-285750">
              <a:buFont typeface="Arial" panose="020B0604020202020204" pitchFamily="34" charset="0"/>
              <a:buChar char="•"/>
            </a:pPr>
            <a:r>
              <a:rPr lang="en-GB" sz="2400" b="1" dirty="0"/>
              <a:t>Gained reputation for bespoke floral arrangements , eco-friendly packaging and community ties.</a:t>
            </a:r>
          </a:p>
          <a:p>
            <a:pPr marL="285750" indent="-285750">
              <a:buFont typeface="Arial" panose="020B0604020202020204" pitchFamily="34" charset="0"/>
              <a:buChar char="•"/>
            </a:pPr>
            <a:endParaRPr lang="en-GB" sz="2400" b="1" dirty="0"/>
          </a:p>
          <a:p>
            <a:pPr marL="285750" indent="-285750">
              <a:buFont typeface="Arial" panose="020B0604020202020204" pitchFamily="34" charset="0"/>
              <a:buChar char="•"/>
            </a:pPr>
            <a:r>
              <a:rPr lang="en-GB" sz="2400" b="1" dirty="0"/>
              <a:t>Over the last year, the business has experienced significant downturn in revenue and foot traffic.</a:t>
            </a:r>
          </a:p>
          <a:p>
            <a:endParaRPr lang="en-GB" sz="2400" dirty="0">
              <a:solidFill>
                <a:srgbClr val="000000"/>
              </a:solidFill>
            </a:endParaRPr>
          </a:p>
        </p:txBody>
      </p:sp>
    </p:spTree>
    <p:extLst>
      <p:ext uri="{BB962C8B-B14F-4D97-AF65-F5344CB8AC3E}">
        <p14:creationId xmlns:p14="http://schemas.microsoft.com/office/powerpoint/2010/main" val="1748499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839E5-539A-6BA2-F020-0AEF28846AB2}"/>
              </a:ext>
            </a:extLst>
          </p:cNvPr>
          <p:cNvSpPr>
            <a:spLocks noGrp="1"/>
          </p:cNvSpPr>
          <p:nvPr>
            <p:ph type="title"/>
          </p:nvPr>
        </p:nvSpPr>
        <p:spPr>
          <a:xfrm>
            <a:off x="2338841" y="0"/>
            <a:ext cx="8915399" cy="713232"/>
          </a:xfrm>
        </p:spPr>
        <p:txBody>
          <a:bodyPr/>
          <a:lstStyle/>
          <a:p>
            <a:r>
              <a:rPr lang="en-GB" b="1" dirty="0"/>
              <a:t>Problem: nature and scope</a:t>
            </a:r>
          </a:p>
        </p:txBody>
      </p:sp>
      <p:sp>
        <p:nvSpPr>
          <p:cNvPr id="3" name="Text Placeholder 2">
            <a:extLst>
              <a:ext uri="{FF2B5EF4-FFF2-40B4-BE49-F238E27FC236}">
                <a16:creationId xmlns:a16="http://schemas.microsoft.com/office/drawing/2014/main" id="{E73EC453-8E6E-AAA5-639A-7F2EB8FCDBC5}"/>
              </a:ext>
            </a:extLst>
          </p:cNvPr>
          <p:cNvSpPr>
            <a:spLocks noGrp="1"/>
          </p:cNvSpPr>
          <p:nvPr>
            <p:ph type="body" idx="1"/>
          </p:nvPr>
        </p:nvSpPr>
        <p:spPr>
          <a:xfrm>
            <a:off x="1330252" y="745889"/>
            <a:ext cx="10065503" cy="4509247"/>
          </a:xfrm>
        </p:spPr>
        <p:txBody>
          <a:bodyPr>
            <a:normAutofit fontScale="25000" lnSpcReduction="20000"/>
          </a:bodyPr>
          <a:lstStyle/>
          <a:p>
            <a:r>
              <a:rPr lang="en-GB" sz="8000" b="1" dirty="0">
                <a:solidFill>
                  <a:schemeClr val="tx1"/>
                </a:solidFill>
              </a:rPr>
              <a:t>5W2H</a:t>
            </a:r>
          </a:p>
          <a:p>
            <a:pPr marL="457200" indent="-457200">
              <a:buFont typeface="Arial" panose="020B0604020202020204" pitchFamily="34" charset="0"/>
              <a:buChar char="•"/>
            </a:pPr>
            <a:r>
              <a:rPr lang="en-US" sz="8000" b="1" dirty="0">
                <a:solidFill>
                  <a:schemeClr val="tx1"/>
                </a:solidFill>
              </a:rPr>
              <a:t>Who: Liam and Priya Patel</a:t>
            </a:r>
          </a:p>
          <a:p>
            <a:pPr marL="457200" indent="-457200">
              <a:buFont typeface="Arial" panose="020B0604020202020204" pitchFamily="34" charset="0"/>
              <a:buChar char="•"/>
            </a:pPr>
            <a:r>
              <a:rPr lang="en-US" sz="8000" b="1" dirty="0">
                <a:solidFill>
                  <a:schemeClr val="tx1"/>
                </a:solidFill>
              </a:rPr>
              <a:t>What: The company is experiencing downturn in revenue and foot traffic.</a:t>
            </a:r>
          </a:p>
          <a:p>
            <a:pPr marL="457200" indent="-457200">
              <a:buFont typeface="Arial" panose="020B0604020202020204" pitchFamily="34" charset="0"/>
              <a:buChar char="•"/>
            </a:pPr>
            <a:r>
              <a:rPr lang="en-US" sz="8000" b="1" dirty="0">
                <a:solidFill>
                  <a:schemeClr val="tx1"/>
                </a:solidFill>
              </a:rPr>
              <a:t>When: In the last 12 months</a:t>
            </a:r>
          </a:p>
          <a:p>
            <a:pPr marL="457200" indent="-457200">
              <a:buFont typeface="Arial" panose="020B0604020202020204" pitchFamily="34" charset="0"/>
              <a:buChar char="•"/>
            </a:pPr>
            <a:r>
              <a:rPr lang="en-US" sz="8000" b="1" dirty="0">
                <a:solidFill>
                  <a:schemeClr val="tx1"/>
                </a:solidFill>
              </a:rPr>
              <a:t>Where: Norwich, UK</a:t>
            </a:r>
          </a:p>
          <a:p>
            <a:pPr marL="457200" indent="-457200">
              <a:buFont typeface="Arial" panose="020B0604020202020204" pitchFamily="34" charset="0"/>
              <a:buChar char="•"/>
            </a:pPr>
            <a:r>
              <a:rPr lang="en-US" sz="8000" b="1" dirty="0">
                <a:solidFill>
                  <a:schemeClr val="tx1"/>
                </a:solidFill>
              </a:rPr>
              <a:t>Why: </a:t>
            </a:r>
          </a:p>
          <a:p>
            <a:pPr marL="457200" indent="-457200">
              <a:buFont typeface="Wingdings" panose="05000000000000000000" pitchFamily="2" charset="2"/>
              <a:buChar char="Ø"/>
            </a:pPr>
            <a:r>
              <a:rPr lang="en-US" sz="8000" b="1" dirty="0">
                <a:solidFill>
                  <a:schemeClr val="tx1"/>
                </a:solidFill>
              </a:rPr>
              <a:t>Rising operational costs and increased competition from online flower delivery services</a:t>
            </a:r>
          </a:p>
          <a:p>
            <a:pPr marL="457200" indent="-457200">
              <a:buFont typeface="Wingdings" panose="05000000000000000000" pitchFamily="2" charset="2"/>
              <a:buChar char="Ø"/>
            </a:pPr>
            <a:r>
              <a:rPr lang="en-US" sz="8000" b="1" dirty="0">
                <a:solidFill>
                  <a:schemeClr val="tx1"/>
                </a:solidFill>
              </a:rPr>
              <a:t> Prices of imported fresh flowers surging </a:t>
            </a:r>
          </a:p>
          <a:p>
            <a:pPr marL="457200" indent="-457200">
              <a:buFont typeface="Wingdings" panose="05000000000000000000" pitchFamily="2" charset="2"/>
              <a:buChar char="Ø"/>
            </a:pPr>
            <a:r>
              <a:rPr lang="en-US" sz="8000" b="1" dirty="0">
                <a:solidFill>
                  <a:schemeClr val="tx1"/>
                </a:solidFill>
              </a:rPr>
              <a:t> Mixed customer feedback</a:t>
            </a:r>
          </a:p>
          <a:p>
            <a:pPr marL="457200" indent="-457200">
              <a:buFont typeface="Wingdings" panose="05000000000000000000" pitchFamily="2" charset="2"/>
              <a:buChar char="Ø"/>
            </a:pPr>
            <a:r>
              <a:rPr lang="en-US" sz="8000" b="1" dirty="0">
                <a:solidFill>
                  <a:schemeClr val="tx1"/>
                </a:solidFill>
              </a:rPr>
              <a:t>The shop’s commitment to sustainable materials has become more expensive to hold</a:t>
            </a:r>
          </a:p>
          <a:p>
            <a:pPr marL="457200" indent="-457200">
              <a:buFont typeface="Wingdings" panose="05000000000000000000" pitchFamily="2" charset="2"/>
              <a:buChar char="Ø"/>
            </a:pPr>
            <a:r>
              <a:rPr lang="en-US" sz="8000" b="1" dirty="0">
                <a:solidFill>
                  <a:schemeClr val="tx1"/>
                </a:solidFill>
              </a:rPr>
              <a:t>Two more competitors have entered the local market; one is a trendy boutique florist with a strong social media presence, and the other is a national chain offering wide delivery coverage as well as aggressive pricing. </a:t>
            </a:r>
          </a:p>
          <a:p>
            <a:pPr marL="457200" indent="-457200">
              <a:buFont typeface="Arial" panose="020B0604020202020204" pitchFamily="34" charset="0"/>
              <a:buChar char="•"/>
            </a:pPr>
            <a:r>
              <a:rPr lang="en-US" sz="8000" b="1" dirty="0">
                <a:solidFill>
                  <a:schemeClr val="tx1"/>
                </a:solidFill>
              </a:rPr>
              <a:t>How: Failure to adapt their business in a rapidly changing retail environment.</a:t>
            </a:r>
          </a:p>
          <a:p>
            <a:pPr marL="457200" indent="-457200">
              <a:buFont typeface="Arial" panose="020B0604020202020204" pitchFamily="34" charset="0"/>
              <a:buChar char="•"/>
            </a:pPr>
            <a:r>
              <a:rPr lang="en-US" sz="8000" b="1" dirty="0">
                <a:solidFill>
                  <a:schemeClr val="tx1"/>
                </a:solidFill>
              </a:rPr>
              <a:t>How much: 30% decline in in-store sales.</a:t>
            </a:r>
          </a:p>
          <a:p>
            <a:endParaRPr lang="en-GB" sz="2800" b="1" dirty="0">
              <a:solidFill>
                <a:srgbClr val="FF0000"/>
              </a:solidFill>
            </a:endParaRPr>
          </a:p>
        </p:txBody>
      </p:sp>
    </p:spTree>
    <p:extLst>
      <p:ext uri="{BB962C8B-B14F-4D97-AF65-F5344CB8AC3E}">
        <p14:creationId xmlns:p14="http://schemas.microsoft.com/office/powerpoint/2010/main" val="1424087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300BE-D96C-22F6-553D-690EEFFC5D51}"/>
              </a:ext>
            </a:extLst>
          </p:cNvPr>
          <p:cNvSpPr>
            <a:spLocks noGrp="1"/>
          </p:cNvSpPr>
          <p:nvPr>
            <p:ph type="title"/>
          </p:nvPr>
        </p:nvSpPr>
        <p:spPr>
          <a:xfrm>
            <a:off x="1589314" y="870857"/>
            <a:ext cx="9988449" cy="479400"/>
          </a:xfrm>
        </p:spPr>
        <p:txBody>
          <a:bodyPr>
            <a:normAutofit fontScale="90000"/>
          </a:bodyPr>
          <a:lstStyle/>
          <a:p>
            <a:r>
              <a:rPr lang="en-GB" b="1" dirty="0"/>
              <a:t>PESTLE ANALYSIS: Green Haven Florists</a:t>
            </a:r>
            <a:br>
              <a:rPr lang="en-GB" dirty="0">
                <a:solidFill>
                  <a:srgbClr val="000000"/>
                </a:solidFill>
              </a:rPr>
            </a:br>
            <a:endParaRPr lang="en-GB" b="1" dirty="0"/>
          </a:p>
        </p:txBody>
      </p:sp>
      <p:sp>
        <p:nvSpPr>
          <p:cNvPr id="3" name="Text Placeholder 2">
            <a:extLst>
              <a:ext uri="{FF2B5EF4-FFF2-40B4-BE49-F238E27FC236}">
                <a16:creationId xmlns:a16="http://schemas.microsoft.com/office/drawing/2014/main" id="{87B96C4E-C633-AD44-2B5D-616D8D99EE4D}"/>
              </a:ext>
            </a:extLst>
          </p:cNvPr>
          <p:cNvSpPr>
            <a:spLocks noGrp="1"/>
          </p:cNvSpPr>
          <p:nvPr>
            <p:ph type="body" idx="1"/>
          </p:nvPr>
        </p:nvSpPr>
        <p:spPr>
          <a:xfrm>
            <a:off x="1709058" y="1219200"/>
            <a:ext cx="9795554" cy="5094514"/>
          </a:xfrm>
        </p:spPr>
        <p:txBody>
          <a:bodyPr>
            <a:normAutofit fontScale="92500" lnSpcReduction="10000"/>
          </a:bodyPr>
          <a:lstStyle/>
          <a:p>
            <a:r>
              <a:rPr lang="en-GB" b="1" dirty="0"/>
              <a:t>POLITICAL</a:t>
            </a:r>
          </a:p>
          <a:p>
            <a:pPr marL="342900" indent="-342900">
              <a:buFont typeface="Arial" panose="020B0604020202020204" pitchFamily="34" charset="0"/>
              <a:buChar char="•"/>
            </a:pPr>
            <a:r>
              <a:rPr lang="en-GB" b="1" dirty="0"/>
              <a:t>Import restrictions and trade policies can affect access to imported flowers, particularly rare or exotic varieties.</a:t>
            </a:r>
          </a:p>
          <a:p>
            <a:pPr marL="342900" indent="-342900">
              <a:buFont typeface="Arial" panose="020B0604020202020204" pitchFamily="34" charset="0"/>
              <a:buChar char="•"/>
            </a:pPr>
            <a:r>
              <a:rPr lang="en-GB" b="1" dirty="0"/>
              <a:t>Post-Brexit trade arrangements may have increased costs and delays in flower imports. (Ref 2)</a:t>
            </a:r>
          </a:p>
          <a:p>
            <a:r>
              <a:rPr lang="en-GB" b="1" dirty="0"/>
              <a:t>ECONOMIC</a:t>
            </a:r>
          </a:p>
          <a:p>
            <a:pPr marL="342900" indent="-342900">
              <a:buFont typeface="Arial" panose="020B0604020202020204" pitchFamily="34" charset="0"/>
              <a:buChar char="•"/>
            </a:pPr>
            <a:r>
              <a:rPr lang="en-GB" b="1" dirty="0"/>
              <a:t>Price surge of fresh flowers (Orchids and tulips) due to supply chain disruptions and inflation.</a:t>
            </a:r>
          </a:p>
          <a:p>
            <a:pPr marL="342900" indent="-342900">
              <a:buFont typeface="Arial" panose="020B0604020202020204" pitchFamily="34" charset="0"/>
              <a:buChar char="•"/>
            </a:pPr>
            <a:r>
              <a:rPr lang="en-GB" b="1" dirty="0"/>
              <a:t>Price increase of eco-friendly materials (biodegradable wrapping, locally sourced blooms).</a:t>
            </a:r>
          </a:p>
          <a:p>
            <a:r>
              <a:rPr lang="en-GB" b="1" dirty="0"/>
              <a:t>SOCIAL</a:t>
            </a:r>
          </a:p>
          <a:p>
            <a:pPr marL="342900" indent="-342900">
              <a:buFont typeface="Arial" panose="020B0604020202020204" pitchFamily="34" charset="0"/>
              <a:buChar char="•"/>
            </a:pPr>
            <a:r>
              <a:rPr lang="en-GB" b="1" dirty="0"/>
              <a:t>Closure of nearby businesses and general shift towards online shopping has changed customers preferences.</a:t>
            </a:r>
          </a:p>
          <a:p>
            <a:pPr marL="342900" indent="-342900">
              <a:buFont typeface="Arial" panose="020B0604020202020204" pitchFamily="34" charset="0"/>
              <a:buChar char="•"/>
            </a:pPr>
            <a:r>
              <a:rPr lang="en-GB" b="1" dirty="0"/>
              <a:t>Consumers have noted the business’s website is outdated and difficult to use.</a:t>
            </a:r>
          </a:p>
        </p:txBody>
      </p:sp>
    </p:spTree>
    <p:extLst>
      <p:ext uri="{BB962C8B-B14F-4D97-AF65-F5344CB8AC3E}">
        <p14:creationId xmlns:p14="http://schemas.microsoft.com/office/powerpoint/2010/main" val="1382716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1727AA-2A4B-7459-64F6-8CB68974F0E3}"/>
              </a:ext>
            </a:extLst>
          </p:cNvPr>
          <p:cNvSpPr>
            <a:spLocks noGrp="1"/>
          </p:cNvSpPr>
          <p:nvPr>
            <p:ph type="title"/>
          </p:nvPr>
        </p:nvSpPr>
        <p:spPr>
          <a:xfrm>
            <a:off x="1583219" y="145139"/>
            <a:ext cx="9921394" cy="1280890"/>
          </a:xfrm>
        </p:spPr>
        <p:txBody>
          <a:bodyPr/>
          <a:lstStyle/>
          <a:p>
            <a:r>
              <a:rPr lang="en-GB" b="1" dirty="0"/>
              <a:t>PESTLE ANALYSIS: Green Haven Florists</a:t>
            </a:r>
            <a:br>
              <a:rPr lang="en-GB" dirty="0">
                <a:solidFill>
                  <a:srgbClr val="000000"/>
                </a:solidFill>
              </a:rPr>
            </a:br>
            <a:endParaRPr lang="en-GB" dirty="0"/>
          </a:p>
        </p:txBody>
      </p:sp>
      <p:sp>
        <p:nvSpPr>
          <p:cNvPr id="3" name="Content Placeholder 2">
            <a:extLst>
              <a:ext uri="{FF2B5EF4-FFF2-40B4-BE49-F238E27FC236}">
                <a16:creationId xmlns:a16="http://schemas.microsoft.com/office/drawing/2014/main" id="{C71705AF-A114-46D3-808C-4A69D3AE5A69}"/>
              </a:ext>
            </a:extLst>
          </p:cNvPr>
          <p:cNvSpPr>
            <a:spLocks noGrp="1"/>
          </p:cNvSpPr>
          <p:nvPr>
            <p:ph idx="1"/>
          </p:nvPr>
        </p:nvSpPr>
        <p:spPr>
          <a:xfrm>
            <a:off x="1583219" y="1046839"/>
            <a:ext cx="9599459" cy="5666021"/>
          </a:xfrm>
        </p:spPr>
        <p:txBody>
          <a:bodyPr>
            <a:normAutofit lnSpcReduction="10000"/>
          </a:bodyPr>
          <a:lstStyle/>
          <a:p>
            <a:r>
              <a:rPr lang="en-GB" b="1" dirty="0"/>
              <a:t>TECHNOLOGICAL </a:t>
            </a:r>
          </a:p>
          <a:p>
            <a:pPr>
              <a:buFont typeface="Wingdings" panose="05000000000000000000" pitchFamily="2" charset="2"/>
              <a:buChar char="§"/>
            </a:pPr>
            <a:r>
              <a:rPr lang="en-GB" b="1" dirty="0"/>
              <a:t>The rise of online flower delivery services has transformed customers’ expectations for speed and accessibility.</a:t>
            </a:r>
          </a:p>
          <a:p>
            <a:pPr>
              <a:buFont typeface="Wingdings" panose="05000000000000000000" pitchFamily="2" charset="2"/>
              <a:buChar char="§"/>
            </a:pPr>
            <a:r>
              <a:rPr lang="en-GB" b="1" dirty="0"/>
              <a:t>Lack of user-friendly website or online ordering system are clear constraints for Green Haven.</a:t>
            </a:r>
          </a:p>
          <a:p>
            <a:pPr marL="0" indent="0">
              <a:buNone/>
            </a:pPr>
            <a:endParaRPr lang="en-GB" b="1" dirty="0"/>
          </a:p>
          <a:p>
            <a:r>
              <a:rPr lang="en-GB" b="1" dirty="0"/>
              <a:t>LEGAL</a:t>
            </a:r>
          </a:p>
          <a:p>
            <a:pPr>
              <a:buFont typeface="Wingdings" panose="05000000000000000000" pitchFamily="2" charset="2"/>
              <a:buChar char="§"/>
            </a:pPr>
            <a:r>
              <a:rPr lang="en-GB" b="1" dirty="0"/>
              <a:t>The company may have to pay disposal fees and might need evidence of packaging waste recycling. (Ref 3)</a:t>
            </a:r>
          </a:p>
          <a:p>
            <a:pPr>
              <a:buFont typeface="Wingdings" panose="05000000000000000000" pitchFamily="2" charset="2"/>
              <a:buChar char="§"/>
            </a:pPr>
            <a:r>
              <a:rPr lang="en-GB" b="1" dirty="0"/>
              <a:t>Health and safety standards apply to both staff and perishable goods.</a:t>
            </a:r>
          </a:p>
          <a:p>
            <a:pPr>
              <a:buFont typeface="Wingdings" panose="05000000000000000000" pitchFamily="2" charset="2"/>
              <a:buChar char="§"/>
            </a:pPr>
            <a:endParaRPr lang="en-GB" b="1" dirty="0"/>
          </a:p>
          <a:p>
            <a:r>
              <a:rPr lang="en-GB" b="1" dirty="0"/>
              <a:t>ENVIRONMENTAL </a:t>
            </a:r>
          </a:p>
          <a:p>
            <a:pPr>
              <a:buFont typeface="Wingdings" panose="05000000000000000000" pitchFamily="2" charset="2"/>
              <a:buChar char="§"/>
            </a:pPr>
            <a:r>
              <a:rPr lang="en-US" b="1" dirty="0"/>
              <a:t>Green Haven’s use of biodegradable and sustainable materials aligns with environmental expectations.</a:t>
            </a:r>
          </a:p>
          <a:p>
            <a:pPr>
              <a:buFont typeface="Wingdings" panose="05000000000000000000" pitchFamily="2" charset="2"/>
              <a:buChar char="§"/>
            </a:pPr>
            <a:r>
              <a:rPr lang="en-US" b="1" dirty="0"/>
              <a:t>However, climate change and unpredictable weather can impact flower supply and prices.</a:t>
            </a:r>
            <a:endParaRPr lang="en-GB" b="1" dirty="0"/>
          </a:p>
          <a:p>
            <a:endParaRPr lang="en-GB" b="1" dirty="0"/>
          </a:p>
        </p:txBody>
      </p:sp>
    </p:spTree>
    <p:extLst>
      <p:ext uri="{BB962C8B-B14F-4D97-AF65-F5344CB8AC3E}">
        <p14:creationId xmlns:p14="http://schemas.microsoft.com/office/powerpoint/2010/main" val="19179741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915AA-9AD6-9DEC-20C0-9E11999F2E2F}"/>
              </a:ext>
            </a:extLst>
          </p:cNvPr>
          <p:cNvSpPr>
            <a:spLocks noGrp="1"/>
          </p:cNvSpPr>
          <p:nvPr>
            <p:ph type="title"/>
          </p:nvPr>
        </p:nvSpPr>
        <p:spPr>
          <a:xfrm>
            <a:off x="1416904" y="651981"/>
            <a:ext cx="10087707" cy="741969"/>
          </a:xfrm>
        </p:spPr>
        <p:txBody>
          <a:bodyPr/>
          <a:lstStyle/>
          <a:p>
            <a:r>
              <a:rPr lang="en-GB" sz="3200" b="1" dirty="0"/>
              <a:t>Cause and effect analysis: Fishbone diagram</a:t>
            </a:r>
            <a:endParaRPr lang="en-US" sz="3200" dirty="0">
              <a:solidFill>
                <a:srgbClr val="000000"/>
              </a:solidFill>
            </a:endParaRPr>
          </a:p>
          <a:p>
            <a:endParaRPr lang="en-US" dirty="0"/>
          </a:p>
        </p:txBody>
      </p:sp>
      <p:sp>
        <p:nvSpPr>
          <p:cNvPr id="3" name="Text Placeholder 2">
            <a:extLst>
              <a:ext uri="{FF2B5EF4-FFF2-40B4-BE49-F238E27FC236}">
                <a16:creationId xmlns:a16="http://schemas.microsoft.com/office/drawing/2014/main" id="{6ED3E622-CB09-1362-15C9-BF616871B4C4}"/>
              </a:ext>
            </a:extLst>
          </p:cNvPr>
          <p:cNvSpPr>
            <a:spLocks noGrp="1"/>
          </p:cNvSpPr>
          <p:nvPr>
            <p:ph type="body" idx="1"/>
          </p:nvPr>
        </p:nvSpPr>
        <p:spPr>
          <a:xfrm>
            <a:off x="1592034" y="1153434"/>
            <a:ext cx="1344386" cy="546150"/>
          </a:xfrm>
        </p:spPr>
        <p:txBody>
          <a:bodyPr>
            <a:normAutofit/>
          </a:bodyPr>
          <a:lstStyle/>
          <a:p>
            <a:r>
              <a:rPr lang="en-US" sz="1800" b="1" dirty="0"/>
              <a:t>MAN</a:t>
            </a:r>
          </a:p>
        </p:txBody>
      </p:sp>
      <p:sp>
        <p:nvSpPr>
          <p:cNvPr id="4" name="Rectangle 3">
            <a:extLst>
              <a:ext uri="{FF2B5EF4-FFF2-40B4-BE49-F238E27FC236}">
                <a16:creationId xmlns:a16="http://schemas.microsoft.com/office/drawing/2014/main" id="{040320AD-E6D0-84A5-6437-2FB80C0DB348}"/>
              </a:ext>
            </a:extLst>
          </p:cNvPr>
          <p:cNvSpPr/>
          <p:nvPr/>
        </p:nvSpPr>
        <p:spPr>
          <a:xfrm>
            <a:off x="8893629" y="2569029"/>
            <a:ext cx="2699656" cy="16764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a:extLst>
              <a:ext uri="{FF2B5EF4-FFF2-40B4-BE49-F238E27FC236}">
                <a16:creationId xmlns:a16="http://schemas.microsoft.com/office/drawing/2014/main" id="{721CDB76-C2B3-D2BF-A6E4-82F8F6E132E0}"/>
              </a:ext>
            </a:extLst>
          </p:cNvPr>
          <p:cNvCxnSpPr>
            <a:cxnSpLocks/>
          </p:cNvCxnSpPr>
          <p:nvPr/>
        </p:nvCxnSpPr>
        <p:spPr>
          <a:xfrm>
            <a:off x="1621971" y="3429000"/>
            <a:ext cx="71083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EBC9BDD9-1BBE-C366-60A1-6B47CC6F81C5}"/>
              </a:ext>
            </a:extLst>
          </p:cNvPr>
          <p:cNvCxnSpPr>
            <a:cxnSpLocks/>
          </p:cNvCxnSpPr>
          <p:nvPr/>
        </p:nvCxnSpPr>
        <p:spPr>
          <a:xfrm flipV="1">
            <a:off x="2264227" y="3637993"/>
            <a:ext cx="457202" cy="1760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1FC3FC02-E238-593F-75E4-B65A4F4B4FFD}"/>
              </a:ext>
            </a:extLst>
          </p:cNvPr>
          <p:cNvCxnSpPr>
            <a:cxnSpLocks/>
          </p:cNvCxnSpPr>
          <p:nvPr/>
        </p:nvCxnSpPr>
        <p:spPr>
          <a:xfrm>
            <a:off x="1983919" y="1519524"/>
            <a:ext cx="636816" cy="17000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8B9BD8F-4AD9-2DF5-35EE-C61AE012A143}"/>
              </a:ext>
            </a:extLst>
          </p:cNvPr>
          <p:cNvCxnSpPr>
            <a:cxnSpLocks/>
          </p:cNvCxnSpPr>
          <p:nvPr/>
        </p:nvCxnSpPr>
        <p:spPr>
          <a:xfrm flipH="1">
            <a:off x="6153155" y="1587165"/>
            <a:ext cx="427259" cy="17516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D672E97-893B-B3E7-5086-66F6962A1AC3}"/>
              </a:ext>
            </a:extLst>
          </p:cNvPr>
          <p:cNvCxnSpPr>
            <a:cxnSpLocks/>
          </p:cNvCxnSpPr>
          <p:nvPr/>
        </p:nvCxnSpPr>
        <p:spPr>
          <a:xfrm flipH="1" flipV="1">
            <a:off x="5660571" y="3587203"/>
            <a:ext cx="1387929" cy="20992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9DA96C3D-ED2F-0B69-905C-2AB02AC81A0C}"/>
              </a:ext>
            </a:extLst>
          </p:cNvPr>
          <p:cNvSpPr txBox="1"/>
          <p:nvPr/>
        </p:nvSpPr>
        <p:spPr>
          <a:xfrm>
            <a:off x="6302829" y="1076790"/>
            <a:ext cx="2220687" cy="382862"/>
          </a:xfrm>
          <a:prstGeom prst="rect">
            <a:avLst/>
          </a:prstGeom>
          <a:noFill/>
        </p:spPr>
        <p:txBody>
          <a:bodyPr wrap="square" rtlCol="0">
            <a:spAutoFit/>
          </a:bodyPr>
          <a:lstStyle/>
          <a:p>
            <a:r>
              <a:rPr lang="en-GB" b="1" dirty="0"/>
              <a:t>METHOD</a:t>
            </a:r>
          </a:p>
        </p:txBody>
      </p:sp>
      <p:sp>
        <p:nvSpPr>
          <p:cNvPr id="20" name="TextBox 19">
            <a:extLst>
              <a:ext uri="{FF2B5EF4-FFF2-40B4-BE49-F238E27FC236}">
                <a16:creationId xmlns:a16="http://schemas.microsoft.com/office/drawing/2014/main" id="{8BB0CE83-67F4-38F6-379A-7DD501E6D739}"/>
              </a:ext>
            </a:extLst>
          </p:cNvPr>
          <p:cNvSpPr txBox="1"/>
          <p:nvPr/>
        </p:nvSpPr>
        <p:spPr>
          <a:xfrm>
            <a:off x="1532164" y="5464051"/>
            <a:ext cx="1970315" cy="369332"/>
          </a:xfrm>
          <a:prstGeom prst="rect">
            <a:avLst/>
          </a:prstGeom>
          <a:noFill/>
        </p:spPr>
        <p:txBody>
          <a:bodyPr wrap="square" rtlCol="0">
            <a:spAutoFit/>
          </a:bodyPr>
          <a:lstStyle/>
          <a:p>
            <a:r>
              <a:rPr lang="en-GB" b="1" dirty="0"/>
              <a:t>MATERIAL</a:t>
            </a:r>
          </a:p>
        </p:txBody>
      </p:sp>
      <p:sp>
        <p:nvSpPr>
          <p:cNvPr id="21" name="TextBox 20">
            <a:extLst>
              <a:ext uri="{FF2B5EF4-FFF2-40B4-BE49-F238E27FC236}">
                <a16:creationId xmlns:a16="http://schemas.microsoft.com/office/drawing/2014/main" id="{8A4B5F1E-B9E8-450E-7F72-331477986997}"/>
              </a:ext>
            </a:extLst>
          </p:cNvPr>
          <p:cNvSpPr txBox="1"/>
          <p:nvPr/>
        </p:nvSpPr>
        <p:spPr>
          <a:xfrm>
            <a:off x="8893629" y="3189514"/>
            <a:ext cx="2699656" cy="369332"/>
          </a:xfrm>
          <a:prstGeom prst="rect">
            <a:avLst/>
          </a:prstGeom>
          <a:noFill/>
        </p:spPr>
        <p:txBody>
          <a:bodyPr wrap="square" rtlCol="0">
            <a:spAutoFit/>
          </a:bodyPr>
          <a:lstStyle/>
          <a:p>
            <a:r>
              <a:rPr lang="en-GB" b="1" dirty="0"/>
              <a:t>30% DECLINE IN SALES</a:t>
            </a:r>
          </a:p>
        </p:txBody>
      </p:sp>
      <p:sp>
        <p:nvSpPr>
          <p:cNvPr id="24" name="TextBox 23">
            <a:extLst>
              <a:ext uri="{FF2B5EF4-FFF2-40B4-BE49-F238E27FC236}">
                <a16:creationId xmlns:a16="http://schemas.microsoft.com/office/drawing/2014/main" id="{1AD2EEA2-FE66-36CC-2C41-178BA42F022A}"/>
              </a:ext>
            </a:extLst>
          </p:cNvPr>
          <p:cNvSpPr txBox="1"/>
          <p:nvPr/>
        </p:nvSpPr>
        <p:spPr>
          <a:xfrm>
            <a:off x="6487890" y="5790670"/>
            <a:ext cx="2405739" cy="369332"/>
          </a:xfrm>
          <a:prstGeom prst="rect">
            <a:avLst/>
          </a:prstGeom>
          <a:noFill/>
        </p:spPr>
        <p:txBody>
          <a:bodyPr wrap="square" rtlCol="0">
            <a:spAutoFit/>
          </a:bodyPr>
          <a:lstStyle/>
          <a:p>
            <a:r>
              <a:rPr lang="en-GB" b="1" dirty="0"/>
              <a:t>ENVIRONMENTAL</a:t>
            </a:r>
          </a:p>
        </p:txBody>
      </p:sp>
      <p:sp>
        <p:nvSpPr>
          <p:cNvPr id="25" name="TextBox 24">
            <a:extLst>
              <a:ext uri="{FF2B5EF4-FFF2-40B4-BE49-F238E27FC236}">
                <a16:creationId xmlns:a16="http://schemas.microsoft.com/office/drawing/2014/main" id="{530BF3A6-F397-0420-0538-523E873CC462}"/>
              </a:ext>
            </a:extLst>
          </p:cNvPr>
          <p:cNvSpPr txBox="1"/>
          <p:nvPr/>
        </p:nvSpPr>
        <p:spPr>
          <a:xfrm>
            <a:off x="5943599" y="3876097"/>
            <a:ext cx="3080658" cy="646331"/>
          </a:xfrm>
          <a:prstGeom prst="rect">
            <a:avLst/>
          </a:prstGeom>
          <a:noFill/>
        </p:spPr>
        <p:txBody>
          <a:bodyPr wrap="square" rtlCol="0">
            <a:spAutoFit/>
          </a:bodyPr>
          <a:lstStyle/>
          <a:p>
            <a:r>
              <a:rPr lang="en-GB" dirty="0"/>
              <a:t>INCREASED COMPETITION</a:t>
            </a:r>
          </a:p>
          <a:p>
            <a:r>
              <a:rPr lang="en-GB" dirty="0"/>
              <a:t>    (ONLINE RETAILERS)</a:t>
            </a:r>
          </a:p>
        </p:txBody>
      </p:sp>
      <p:sp>
        <p:nvSpPr>
          <p:cNvPr id="27" name="TextBox 26">
            <a:extLst>
              <a:ext uri="{FF2B5EF4-FFF2-40B4-BE49-F238E27FC236}">
                <a16:creationId xmlns:a16="http://schemas.microsoft.com/office/drawing/2014/main" id="{D0C0734D-7D58-50E9-5CC3-BFAFE6677B49}"/>
              </a:ext>
            </a:extLst>
          </p:cNvPr>
          <p:cNvSpPr txBox="1"/>
          <p:nvPr/>
        </p:nvSpPr>
        <p:spPr>
          <a:xfrm>
            <a:off x="2416636" y="4610594"/>
            <a:ext cx="1774370" cy="369332"/>
          </a:xfrm>
          <a:prstGeom prst="rect">
            <a:avLst/>
          </a:prstGeom>
          <a:noFill/>
        </p:spPr>
        <p:txBody>
          <a:bodyPr wrap="square" rtlCol="0">
            <a:spAutoFit/>
          </a:bodyPr>
          <a:lstStyle/>
          <a:p>
            <a:r>
              <a:rPr lang="en-GB" dirty="0"/>
              <a:t>RISING COSTS</a:t>
            </a:r>
          </a:p>
        </p:txBody>
      </p:sp>
      <p:sp>
        <p:nvSpPr>
          <p:cNvPr id="31" name="TextBox 30">
            <a:extLst>
              <a:ext uri="{FF2B5EF4-FFF2-40B4-BE49-F238E27FC236}">
                <a16:creationId xmlns:a16="http://schemas.microsoft.com/office/drawing/2014/main" id="{4352C358-72E5-D5BE-57D5-0D9C7E28815F}"/>
              </a:ext>
            </a:extLst>
          </p:cNvPr>
          <p:cNvSpPr txBox="1"/>
          <p:nvPr/>
        </p:nvSpPr>
        <p:spPr>
          <a:xfrm>
            <a:off x="819150" y="3829930"/>
            <a:ext cx="1872343" cy="369332"/>
          </a:xfrm>
          <a:prstGeom prst="rect">
            <a:avLst/>
          </a:prstGeom>
          <a:noFill/>
        </p:spPr>
        <p:txBody>
          <a:bodyPr wrap="square" rtlCol="0">
            <a:spAutoFit/>
          </a:bodyPr>
          <a:lstStyle/>
          <a:p>
            <a:r>
              <a:rPr lang="en-GB" dirty="0"/>
              <a:t>ECO-FRIENDLY</a:t>
            </a:r>
          </a:p>
        </p:txBody>
      </p:sp>
      <p:sp>
        <p:nvSpPr>
          <p:cNvPr id="5" name="TextBox 4">
            <a:extLst>
              <a:ext uri="{FF2B5EF4-FFF2-40B4-BE49-F238E27FC236}">
                <a16:creationId xmlns:a16="http://schemas.microsoft.com/office/drawing/2014/main" id="{9555D6D3-BB78-094A-C7A6-327792B6AD80}"/>
              </a:ext>
            </a:extLst>
          </p:cNvPr>
          <p:cNvSpPr txBox="1"/>
          <p:nvPr/>
        </p:nvSpPr>
        <p:spPr>
          <a:xfrm>
            <a:off x="2299602" y="1660362"/>
            <a:ext cx="2155372" cy="923330"/>
          </a:xfrm>
          <a:prstGeom prst="rect">
            <a:avLst/>
          </a:prstGeom>
          <a:noFill/>
        </p:spPr>
        <p:txBody>
          <a:bodyPr wrap="square" rtlCol="0">
            <a:spAutoFit/>
          </a:bodyPr>
          <a:lstStyle/>
          <a:p>
            <a:r>
              <a:rPr lang="en-US" dirty="0"/>
              <a:t>Limited digital marketing skills among staff.</a:t>
            </a:r>
            <a:endParaRPr lang="en-GB" dirty="0"/>
          </a:p>
        </p:txBody>
      </p:sp>
      <p:sp>
        <p:nvSpPr>
          <p:cNvPr id="7" name="TextBox 6">
            <a:extLst>
              <a:ext uri="{FF2B5EF4-FFF2-40B4-BE49-F238E27FC236}">
                <a16:creationId xmlns:a16="http://schemas.microsoft.com/office/drawing/2014/main" id="{E965ACB6-E98E-A68F-9E94-DAC90E521DA3}"/>
              </a:ext>
            </a:extLst>
          </p:cNvPr>
          <p:cNvSpPr txBox="1"/>
          <p:nvPr/>
        </p:nvSpPr>
        <p:spPr>
          <a:xfrm>
            <a:off x="4484917" y="4486113"/>
            <a:ext cx="2307776" cy="1200329"/>
          </a:xfrm>
          <a:prstGeom prst="rect">
            <a:avLst/>
          </a:prstGeom>
          <a:noFill/>
        </p:spPr>
        <p:txBody>
          <a:bodyPr wrap="square" rtlCol="0">
            <a:spAutoFit/>
          </a:bodyPr>
          <a:lstStyle/>
          <a:p>
            <a:r>
              <a:rPr lang="en-US" dirty="0"/>
              <a:t>Decline in high street foot traffic (nearby business closures)</a:t>
            </a:r>
            <a:endParaRPr lang="en-GB" dirty="0"/>
          </a:p>
        </p:txBody>
      </p:sp>
      <p:sp>
        <p:nvSpPr>
          <p:cNvPr id="8" name="TextBox 7">
            <a:extLst>
              <a:ext uri="{FF2B5EF4-FFF2-40B4-BE49-F238E27FC236}">
                <a16:creationId xmlns:a16="http://schemas.microsoft.com/office/drawing/2014/main" id="{8490B1FA-C595-3FEB-B9A4-63E36BE4C24A}"/>
              </a:ext>
            </a:extLst>
          </p:cNvPr>
          <p:cNvSpPr txBox="1"/>
          <p:nvPr/>
        </p:nvSpPr>
        <p:spPr>
          <a:xfrm>
            <a:off x="4898576" y="1592927"/>
            <a:ext cx="1480458" cy="646331"/>
          </a:xfrm>
          <a:prstGeom prst="rect">
            <a:avLst/>
          </a:prstGeom>
          <a:noFill/>
        </p:spPr>
        <p:txBody>
          <a:bodyPr wrap="square" rtlCol="0">
            <a:spAutoFit/>
          </a:bodyPr>
          <a:lstStyle/>
          <a:p>
            <a:r>
              <a:rPr lang="en-GB" dirty="0"/>
              <a:t>Poor digital presence.</a:t>
            </a:r>
          </a:p>
        </p:txBody>
      </p:sp>
      <p:sp>
        <p:nvSpPr>
          <p:cNvPr id="10" name="TextBox 9">
            <a:extLst>
              <a:ext uri="{FF2B5EF4-FFF2-40B4-BE49-F238E27FC236}">
                <a16:creationId xmlns:a16="http://schemas.microsoft.com/office/drawing/2014/main" id="{7F1E0904-F4AD-0CF6-25BE-36AF3F209DD9}"/>
              </a:ext>
            </a:extLst>
          </p:cNvPr>
          <p:cNvSpPr txBox="1"/>
          <p:nvPr/>
        </p:nvSpPr>
        <p:spPr>
          <a:xfrm>
            <a:off x="1115785" y="1772620"/>
            <a:ext cx="1279072" cy="646331"/>
          </a:xfrm>
          <a:prstGeom prst="rect">
            <a:avLst/>
          </a:prstGeom>
          <a:noFill/>
        </p:spPr>
        <p:txBody>
          <a:bodyPr wrap="square" rtlCol="0">
            <a:spAutoFit/>
          </a:bodyPr>
          <a:lstStyle/>
          <a:p>
            <a:r>
              <a:rPr lang="en-GB" dirty="0"/>
              <a:t>Small team.</a:t>
            </a:r>
          </a:p>
        </p:txBody>
      </p:sp>
      <p:sp>
        <p:nvSpPr>
          <p:cNvPr id="12" name="TextBox 11">
            <a:extLst>
              <a:ext uri="{FF2B5EF4-FFF2-40B4-BE49-F238E27FC236}">
                <a16:creationId xmlns:a16="http://schemas.microsoft.com/office/drawing/2014/main" id="{FF325CDB-C660-1872-EAE7-144A2CDA1A79}"/>
              </a:ext>
            </a:extLst>
          </p:cNvPr>
          <p:cNvSpPr txBox="1"/>
          <p:nvPr/>
        </p:nvSpPr>
        <p:spPr>
          <a:xfrm>
            <a:off x="6428014" y="2140885"/>
            <a:ext cx="1534886" cy="646331"/>
          </a:xfrm>
          <a:prstGeom prst="rect">
            <a:avLst/>
          </a:prstGeom>
          <a:noFill/>
        </p:spPr>
        <p:txBody>
          <a:bodyPr wrap="square" rtlCol="0">
            <a:spAutoFit/>
          </a:bodyPr>
          <a:lstStyle/>
          <a:p>
            <a:r>
              <a:rPr lang="en-GB"/>
              <a:t>Outdated website</a:t>
            </a:r>
            <a:endParaRPr lang="en-GB" dirty="0"/>
          </a:p>
        </p:txBody>
      </p:sp>
    </p:spTree>
    <p:extLst>
      <p:ext uri="{BB962C8B-B14F-4D97-AF65-F5344CB8AC3E}">
        <p14:creationId xmlns:p14="http://schemas.microsoft.com/office/powerpoint/2010/main" val="36454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99987-98D1-706D-2E63-5B8DDBF317C6}"/>
              </a:ext>
            </a:extLst>
          </p:cNvPr>
          <p:cNvSpPr>
            <a:spLocks noGrp="1"/>
          </p:cNvSpPr>
          <p:nvPr>
            <p:ph type="title"/>
          </p:nvPr>
        </p:nvSpPr>
        <p:spPr>
          <a:xfrm>
            <a:off x="1638300" y="374904"/>
            <a:ext cx="8915399" cy="932688"/>
          </a:xfrm>
        </p:spPr>
        <p:txBody>
          <a:bodyPr/>
          <a:lstStyle/>
          <a:p>
            <a:r>
              <a:rPr lang="en-GB" b="1" dirty="0"/>
              <a:t>Conclusion</a:t>
            </a:r>
          </a:p>
        </p:txBody>
      </p:sp>
      <p:sp>
        <p:nvSpPr>
          <p:cNvPr id="3" name="Text Placeholder 2">
            <a:extLst>
              <a:ext uri="{FF2B5EF4-FFF2-40B4-BE49-F238E27FC236}">
                <a16:creationId xmlns:a16="http://schemas.microsoft.com/office/drawing/2014/main" id="{4A53051C-8483-F6FD-7AB5-FC885653EC99}"/>
              </a:ext>
            </a:extLst>
          </p:cNvPr>
          <p:cNvSpPr>
            <a:spLocks noGrp="1"/>
          </p:cNvSpPr>
          <p:nvPr>
            <p:ph type="body" idx="1"/>
          </p:nvPr>
        </p:nvSpPr>
        <p:spPr>
          <a:xfrm>
            <a:off x="1783669" y="1856232"/>
            <a:ext cx="8915399" cy="4160520"/>
          </a:xfrm>
        </p:spPr>
        <p:txBody>
          <a:bodyPr/>
          <a:lstStyle/>
          <a:p>
            <a:r>
              <a:rPr lang="en-US" b="1" dirty="0"/>
              <a:t>Green Haven Florists is a respected eco-friendly business facing declining sales due to rising costs, reduced foot traffic, and growing online competition. The PESTLE and fishbone analyses show that external pressures-such as economic conditions, digital trends, and legal requirements-are compounded by internal challenges like limited online presence and outdated operations. To stay competitive, Green Haven must embrace digital marketing, expand online sales, and build on its sustainability values to attract modern consumers and ensure long-term success.</a:t>
            </a:r>
            <a:endParaRPr lang="en-GB" b="1" dirty="0"/>
          </a:p>
        </p:txBody>
      </p:sp>
    </p:spTree>
    <p:extLst>
      <p:ext uri="{BB962C8B-B14F-4D97-AF65-F5344CB8AC3E}">
        <p14:creationId xmlns:p14="http://schemas.microsoft.com/office/powerpoint/2010/main" val="3970473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B30E9-9073-E60E-A7A9-048C6F3D6925}"/>
              </a:ext>
            </a:extLst>
          </p:cNvPr>
          <p:cNvSpPr>
            <a:spLocks noGrp="1"/>
          </p:cNvSpPr>
          <p:nvPr>
            <p:ph type="title"/>
          </p:nvPr>
        </p:nvSpPr>
        <p:spPr>
          <a:xfrm>
            <a:off x="2089458" y="0"/>
            <a:ext cx="8915399" cy="860400"/>
          </a:xfrm>
        </p:spPr>
        <p:txBody>
          <a:bodyPr/>
          <a:lstStyle/>
          <a:p>
            <a:r>
              <a:rPr lang="en-GB" b="1" dirty="0"/>
              <a:t>References </a:t>
            </a:r>
          </a:p>
        </p:txBody>
      </p:sp>
      <p:sp>
        <p:nvSpPr>
          <p:cNvPr id="3" name="Text Placeholder 2">
            <a:extLst>
              <a:ext uri="{FF2B5EF4-FFF2-40B4-BE49-F238E27FC236}">
                <a16:creationId xmlns:a16="http://schemas.microsoft.com/office/drawing/2014/main" id="{5F8D0C3B-0DFC-3E5A-28D7-AC7CD95B6A10}"/>
              </a:ext>
            </a:extLst>
          </p:cNvPr>
          <p:cNvSpPr>
            <a:spLocks noGrp="1"/>
          </p:cNvSpPr>
          <p:nvPr>
            <p:ph type="body" idx="1"/>
          </p:nvPr>
        </p:nvSpPr>
        <p:spPr>
          <a:xfrm>
            <a:off x="1589704" y="860400"/>
            <a:ext cx="9914905" cy="4517136"/>
          </a:xfrm>
        </p:spPr>
        <p:txBody>
          <a:bodyPr>
            <a:normAutofit/>
          </a:bodyPr>
          <a:lstStyle/>
          <a:p>
            <a:r>
              <a:rPr lang="en-GB" b="1" dirty="0">
                <a:solidFill>
                  <a:srgbClr val="111111"/>
                </a:solidFill>
                <a:latin typeface="Arial"/>
                <a:ea typeface="Roboto"/>
                <a:cs typeface="Roboto"/>
              </a:rPr>
              <a:t>1. Calculator Ultra (2025)</a:t>
            </a:r>
            <a:r>
              <a:rPr lang="en-GB" b="1" i="1" dirty="0">
                <a:solidFill>
                  <a:srgbClr val="111111"/>
                </a:solidFill>
                <a:latin typeface="Arial"/>
                <a:ea typeface="Roboto"/>
                <a:cs typeface="Roboto"/>
              </a:rPr>
              <a:t> </a:t>
            </a:r>
            <a:r>
              <a:rPr lang="en-GB" b="1" i="1" dirty="0">
                <a:solidFill>
                  <a:srgbClr val="1D4ED8"/>
                </a:solidFill>
                <a:latin typeface="Arial"/>
                <a:ea typeface="Roboto"/>
                <a:cs typeface="Roboto"/>
              </a:rPr>
              <a:t>Find More Calculator</a:t>
            </a:r>
            <a:r>
              <a:rPr lang="en-GB" b="1" dirty="0">
                <a:solidFill>
                  <a:srgbClr val="1D4ED8"/>
                </a:solidFill>
                <a:latin typeface="Arial"/>
                <a:ea typeface="Roboto"/>
                <a:cs typeface="Roboto"/>
              </a:rPr>
              <a:t> Available at: </a:t>
            </a:r>
            <a:r>
              <a:rPr lang="en-GB" dirty="0">
                <a:solidFill>
                  <a:srgbClr val="1D4ED8"/>
                </a:solidFill>
                <a:latin typeface="Arial"/>
                <a:ea typeface="+mn-lt"/>
                <a:cs typeface="+mn-lt"/>
                <a:hlinkClick r:id="rId2"/>
              </a:rPr>
              <a:t>Drop in Sales Calculator &amp; Formula Online Calculator Ultra</a:t>
            </a:r>
            <a:r>
              <a:rPr lang="en-GB" b="1" i="1" dirty="0">
                <a:latin typeface="Arial"/>
                <a:ea typeface="Roboto"/>
                <a:cs typeface="Roboto"/>
              </a:rPr>
              <a:t> </a:t>
            </a:r>
            <a:r>
              <a:rPr lang="en-GB" b="1" dirty="0">
                <a:latin typeface="Arial"/>
                <a:ea typeface="Roboto"/>
                <a:cs typeface="Roboto"/>
              </a:rPr>
              <a:t>(Accessed:  6 October 2025).</a:t>
            </a:r>
          </a:p>
          <a:p>
            <a:r>
              <a:rPr lang="en-US" b="1" dirty="0">
                <a:latin typeface="Arial"/>
                <a:ea typeface="Roboto"/>
                <a:cs typeface="Roboto"/>
              </a:rPr>
              <a:t>2. “</a:t>
            </a:r>
            <a:r>
              <a:rPr lang="en-US" b="1" i="1" dirty="0">
                <a:latin typeface="Arial"/>
                <a:ea typeface="Roboto"/>
                <a:cs typeface="Roboto"/>
              </a:rPr>
              <a:t>Post-Brexit trade laws will drive imported flower prices up 5%, sellers warn</a:t>
            </a:r>
            <a:r>
              <a:rPr lang="en-US" b="1" dirty="0">
                <a:latin typeface="Arial"/>
                <a:ea typeface="Roboto"/>
                <a:cs typeface="Roboto"/>
              </a:rPr>
              <a:t>” By Euronews with EBU Published on 30/04/2024 - 15:54 GMT+2</a:t>
            </a:r>
            <a:r>
              <a:rPr lang="en-GB" sz="1800" b="1" dirty="0">
                <a:latin typeface="Arial"/>
                <a:ea typeface="Roboto"/>
                <a:cs typeface="Roboto"/>
                <a:hlinkClick r:id="rId3"/>
              </a:rPr>
              <a:t>https://www.euronews.com/my-europe/2024/04/30/post-brexit-trade-laws-will-drive-imported-flower-prices-up-5-sellers-warn</a:t>
            </a:r>
            <a:r>
              <a:rPr lang="en-GB" sz="1800" b="1" dirty="0">
                <a:latin typeface="Arial"/>
                <a:ea typeface="Roboto"/>
                <a:cs typeface="Roboto"/>
              </a:rPr>
              <a:t> </a:t>
            </a:r>
            <a:r>
              <a:rPr lang="en-GB" b="1" dirty="0">
                <a:latin typeface="Arial"/>
                <a:ea typeface="Roboto"/>
                <a:cs typeface="Roboto"/>
              </a:rPr>
              <a:t>(Accessed: 5 November 2025)</a:t>
            </a:r>
          </a:p>
          <a:p>
            <a:r>
              <a:rPr lang="en-GB" b="1" dirty="0">
                <a:latin typeface="Arial"/>
                <a:ea typeface="Roboto"/>
                <a:cs typeface="Roboto"/>
              </a:rPr>
              <a:t>3. “</a:t>
            </a:r>
            <a:r>
              <a:rPr lang="en-US" b="1" i="1" dirty="0">
                <a:latin typeface="Arial"/>
                <a:ea typeface="Roboto"/>
                <a:cs typeface="Roboto"/>
              </a:rPr>
              <a:t>Extended producer responsibility for packaging: recycling obligations and waste disposal fees</a:t>
            </a:r>
            <a:r>
              <a:rPr lang="en-US" b="1" dirty="0">
                <a:latin typeface="Arial"/>
                <a:ea typeface="Roboto"/>
                <a:cs typeface="Roboto"/>
              </a:rPr>
              <a:t>” From: Department for Environment, Food &amp; Rural Affairs and Environment Agency Published 19 December 2024 Last updated 31 October 2025 </a:t>
            </a:r>
            <a:r>
              <a:rPr lang="en-US" sz="1400" b="1" dirty="0">
                <a:latin typeface="Arial"/>
                <a:ea typeface="Roboto"/>
                <a:cs typeface="Roboto"/>
                <a:hlinkClick r:id="rId4"/>
              </a:rPr>
              <a:t>https://www.gov.uk/guidance/extended-producer-responsibility-for-packaging-recycling-obligations-and-waste-disposal-fees?utm_source=chatgpt.com</a:t>
            </a:r>
            <a:r>
              <a:rPr lang="en-US" sz="1400" b="1" dirty="0">
                <a:latin typeface="Arial"/>
                <a:ea typeface="Roboto"/>
                <a:cs typeface="Roboto"/>
              </a:rPr>
              <a:t> </a:t>
            </a:r>
            <a:r>
              <a:rPr lang="en-US" b="1" dirty="0">
                <a:latin typeface="Arial"/>
                <a:ea typeface="Roboto"/>
                <a:cs typeface="Roboto"/>
              </a:rPr>
              <a:t>(Accessed 5 November 2025)</a:t>
            </a:r>
          </a:p>
          <a:p>
            <a:r>
              <a:rPr lang="en-US" b="1" dirty="0">
                <a:latin typeface="Arial"/>
                <a:ea typeface="Roboto"/>
                <a:cs typeface="Roboto"/>
              </a:rPr>
              <a:t>4.</a:t>
            </a:r>
            <a:endParaRPr lang="en-GB" b="1" dirty="0">
              <a:latin typeface="Arial"/>
              <a:ea typeface="Roboto"/>
              <a:cs typeface="Roboto"/>
            </a:endParaRPr>
          </a:p>
        </p:txBody>
      </p:sp>
      <p:pic>
        <p:nvPicPr>
          <p:cNvPr id="5" name="Picture 4" descr="A paper with text on it&#10;&#10;AI-generated content may be incorrect.">
            <a:extLst>
              <a:ext uri="{FF2B5EF4-FFF2-40B4-BE49-F238E27FC236}">
                <a16:creationId xmlns:a16="http://schemas.microsoft.com/office/drawing/2014/main" id="{D78A5C0A-FAB7-B4D7-159E-2373CFF98E7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1931680" y="4863490"/>
            <a:ext cx="1262221" cy="946666"/>
          </a:xfrm>
          <a:prstGeom prst="rect">
            <a:avLst/>
          </a:prstGeom>
        </p:spPr>
      </p:pic>
      <p:pic>
        <p:nvPicPr>
          <p:cNvPr id="7" name="Picture 6" descr="A blue folder with text on it&#10;&#10;AI-generated content may be incorrect.">
            <a:extLst>
              <a:ext uri="{FF2B5EF4-FFF2-40B4-BE49-F238E27FC236}">
                <a16:creationId xmlns:a16="http://schemas.microsoft.com/office/drawing/2014/main" id="{4C6B7383-C7B6-624D-1EAB-8166519793B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3019498" y="4852365"/>
            <a:ext cx="1262222" cy="968917"/>
          </a:xfrm>
          <a:prstGeom prst="rect">
            <a:avLst/>
          </a:prstGeom>
        </p:spPr>
      </p:pic>
    </p:spTree>
    <p:extLst>
      <p:ext uri="{BB962C8B-B14F-4D97-AF65-F5344CB8AC3E}">
        <p14:creationId xmlns:p14="http://schemas.microsoft.com/office/powerpoint/2010/main" val="3591259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8" name="Group 1067">
            <a:extLst>
              <a:ext uri="{FF2B5EF4-FFF2-40B4-BE49-F238E27FC236}">
                <a16:creationId xmlns:a16="http://schemas.microsoft.com/office/drawing/2014/main" id="{7398C59F-5A18-487B-91D6-B955AACF2E5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1070" name="Freeform 11">
              <a:extLst>
                <a:ext uri="{FF2B5EF4-FFF2-40B4-BE49-F238E27FC236}">
                  <a16:creationId xmlns:a16="http://schemas.microsoft.com/office/drawing/2014/main" id="{0557FAFE-C7C3-47EC-A4F5-9B21663192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84" name="Freeform 12">
              <a:extLst>
                <a:ext uri="{FF2B5EF4-FFF2-40B4-BE49-F238E27FC236}">
                  <a16:creationId xmlns:a16="http://schemas.microsoft.com/office/drawing/2014/main" id="{95BC28FB-3882-4674-9D79-EA58BEB7C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98" name="Freeform 13">
              <a:extLst>
                <a:ext uri="{FF2B5EF4-FFF2-40B4-BE49-F238E27FC236}">
                  <a16:creationId xmlns:a16="http://schemas.microsoft.com/office/drawing/2014/main" id="{9C6EC892-83F9-402F-8552-0AD7C0556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100" name="Freeform 14">
              <a:extLst>
                <a:ext uri="{FF2B5EF4-FFF2-40B4-BE49-F238E27FC236}">
                  <a16:creationId xmlns:a16="http://schemas.microsoft.com/office/drawing/2014/main" id="{18387766-037C-4EF0-8471-D19CBF2A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102" name="Freeform 15">
              <a:extLst>
                <a:ext uri="{FF2B5EF4-FFF2-40B4-BE49-F238E27FC236}">
                  <a16:creationId xmlns:a16="http://schemas.microsoft.com/office/drawing/2014/main" id="{1E364F38-6F3A-476A-93E6-962EA817C4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103" name="Freeform 16">
              <a:extLst>
                <a:ext uri="{FF2B5EF4-FFF2-40B4-BE49-F238E27FC236}">
                  <a16:creationId xmlns:a16="http://schemas.microsoft.com/office/drawing/2014/main" id="{35C335A4-1E67-4293-8BE2-DFB085D4FB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104" name="Freeform 17">
              <a:extLst>
                <a:ext uri="{FF2B5EF4-FFF2-40B4-BE49-F238E27FC236}">
                  <a16:creationId xmlns:a16="http://schemas.microsoft.com/office/drawing/2014/main" id="{9A8A0F10-2C98-4297-9F92-5D95533927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105" name="Freeform 18">
              <a:extLst>
                <a:ext uri="{FF2B5EF4-FFF2-40B4-BE49-F238E27FC236}">
                  <a16:creationId xmlns:a16="http://schemas.microsoft.com/office/drawing/2014/main" id="{C3B112A3-006E-4008-A778-DB5F6A09D5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106" name="Freeform 19">
              <a:extLst>
                <a:ext uri="{FF2B5EF4-FFF2-40B4-BE49-F238E27FC236}">
                  <a16:creationId xmlns:a16="http://schemas.microsoft.com/office/drawing/2014/main" id="{E5E62767-5C25-4C49-9568-432433A3C5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107" name="Freeform 20">
              <a:extLst>
                <a:ext uri="{FF2B5EF4-FFF2-40B4-BE49-F238E27FC236}">
                  <a16:creationId xmlns:a16="http://schemas.microsoft.com/office/drawing/2014/main" id="{598EC006-77B1-42BA-B815-66CCB9B170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108" name="Freeform 21">
              <a:extLst>
                <a:ext uri="{FF2B5EF4-FFF2-40B4-BE49-F238E27FC236}">
                  <a16:creationId xmlns:a16="http://schemas.microsoft.com/office/drawing/2014/main" id="{A144ED09-DA06-491D-95A8-AB3DED4329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109" name="Freeform 22">
              <a:extLst>
                <a:ext uri="{FF2B5EF4-FFF2-40B4-BE49-F238E27FC236}">
                  <a16:creationId xmlns:a16="http://schemas.microsoft.com/office/drawing/2014/main" id="{1CB00BD2-11CD-4A38-8F38-02B0D1105E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110" name="Group 1109">
            <a:extLst>
              <a:ext uri="{FF2B5EF4-FFF2-40B4-BE49-F238E27FC236}">
                <a16:creationId xmlns:a16="http://schemas.microsoft.com/office/drawing/2014/main" id="{520234FB-542E-4550-9C2F-1B56FD41A1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1111" name="Freeform 27">
              <a:extLst>
                <a:ext uri="{FF2B5EF4-FFF2-40B4-BE49-F238E27FC236}">
                  <a16:creationId xmlns:a16="http://schemas.microsoft.com/office/drawing/2014/main" id="{41FCE1F3-DEB3-47CD-90FF-7DABB4AF45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112" name="Freeform 28">
              <a:extLst>
                <a:ext uri="{FF2B5EF4-FFF2-40B4-BE49-F238E27FC236}">
                  <a16:creationId xmlns:a16="http://schemas.microsoft.com/office/drawing/2014/main" id="{5708E488-C19B-452C-B197-6F1C34F6E7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113" name="Freeform 29">
              <a:extLst>
                <a:ext uri="{FF2B5EF4-FFF2-40B4-BE49-F238E27FC236}">
                  <a16:creationId xmlns:a16="http://schemas.microsoft.com/office/drawing/2014/main" id="{89D3FD25-890E-4981-A71D-EE796873D7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114" name="Freeform 30">
              <a:extLst>
                <a:ext uri="{FF2B5EF4-FFF2-40B4-BE49-F238E27FC236}">
                  <a16:creationId xmlns:a16="http://schemas.microsoft.com/office/drawing/2014/main" id="{51B5414C-556A-47CB-8EE2-974A85A7A4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115" name="Freeform 31">
              <a:extLst>
                <a:ext uri="{FF2B5EF4-FFF2-40B4-BE49-F238E27FC236}">
                  <a16:creationId xmlns:a16="http://schemas.microsoft.com/office/drawing/2014/main" id="{1C02B20C-2B27-4B75-8AEE-A5D2E2674B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116" name="Freeform 32">
              <a:extLst>
                <a:ext uri="{FF2B5EF4-FFF2-40B4-BE49-F238E27FC236}">
                  <a16:creationId xmlns:a16="http://schemas.microsoft.com/office/drawing/2014/main" id="{54427714-F9AA-4F93-BD1D-400F1EA93F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117" name="Freeform 33">
              <a:extLst>
                <a:ext uri="{FF2B5EF4-FFF2-40B4-BE49-F238E27FC236}">
                  <a16:creationId xmlns:a16="http://schemas.microsoft.com/office/drawing/2014/main" id="{28A77D6A-9E81-497F-ABCC-2695BB5ADD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118" name="Freeform 34">
              <a:extLst>
                <a:ext uri="{FF2B5EF4-FFF2-40B4-BE49-F238E27FC236}">
                  <a16:creationId xmlns:a16="http://schemas.microsoft.com/office/drawing/2014/main" id="{2A1533BA-1478-4F7C-8E24-3F3E905050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119" name="Freeform 35">
              <a:extLst>
                <a:ext uri="{FF2B5EF4-FFF2-40B4-BE49-F238E27FC236}">
                  <a16:creationId xmlns:a16="http://schemas.microsoft.com/office/drawing/2014/main" id="{39686201-E633-40FD-A80A-1E28AD52E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120" name="Freeform 36">
              <a:extLst>
                <a:ext uri="{FF2B5EF4-FFF2-40B4-BE49-F238E27FC236}">
                  <a16:creationId xmlns:a16="http://schemas.microsoft.com/office/drawing/2014/main" id="{76A215C2-F590-4938-810B-F8A79366CE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121" name="Freeform 37">
              <a:extLst>
                <a:ext uri="{FF2B5EF4-FFF2-40B4-BE49-F238E27FC236}">
                  <a16:creationId xmlns:a16="http://schemas.microsoft.com/office/drawing/2014/main" id="{85F418E7-330D-4002-8EC8-33C1A897FF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122" name="Freeform 38">
              <a:extLst>
                <a:ext uri="{FF2B5EF4-FFF2-40B4-BE49-F238E27FC236}">
                  <a16:creationId xmlns:a16="http://schemas.microsoft.com/office/drawing/2014/main" id="{8FFE669A-54C9-4436-9566-C5A90F16DB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1123" name="Rectangle 1122">
            <a:extLst>
              <a:ext uri="{FF2B5EF4-FFF2-40B4-BE49-F238E27FC236}">
                <a16:creationId xmlns:a16="http://schemas.microsoft.com/office/drawing/2014/main" id="{DE91395A-2D18-4AF6-A0AC-AAA7189FE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24" name="Freeform 6">
            <a:extLst>
              <a:ext uri="{FF2B5EF4-FFF2-40B4-BE49-F238E27FC236}">
                <a16:creationId xmlns:a16="http://schemas.microsoft.com/office/drawing/2014/main" id="{7BD08880-457D-4C62-A3B5-6A9B0878C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 useBgFill="1">
        <p:nvSpPr>
          <p:cNvPr id="1067" name="Rectangle 1066">
            <a:extLst>
              <a:ext uri="{FF2B5EF4-FFF2-40B4-BE49-F238E27FC236}">
                <a16:creationId xmlns:a16="http://schemas.microsoft.com/office/drawing/2014/main" id="{97A5CE44-9D07-4AD7-B94C-7C93513677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9" name="Rectangle 1068">
            <a:extLst>
              <a:ext uri="{FF2B5EF4-FFF2-40B4-BE49-F238E27FC236}">
                <a16:creationId xmlns:a16="http://schemas.microsoft.com/office/drawing/2014/main" id="{1A703601-C9B7-448F-B403-01CBCB088B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047" y="935646"/>
            <a:ext cx="4851190" cy="4968016"/>
          </a:xfrm>
          <a:prstGeom prst="rect">
            <a:avLst/>
          </a:prstGeom>
          <a:solidFill>
            <a:srgbClr val="FFFFFF"/>
          </a:solidFill>
          <a:ln w="12700" cap="sq">
            <a:solidFill>
              <a:schemeClr val="tx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71" name="Group 1070">
            <a:extLst>
              <a:ext uri="{FF2B5EF4-FFF2-40B4-BE49-F238E27FC236}">
                <a16:creationId xmlns:a16="http://schemas.microsoft.com/office/drawing/2014/main" id="{7923CDCA-D161-4CE7-BA92-92AE20B96D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87364" y="228600"/>
            <a:ext cx="2851523" cy="6638625"/>
            <a:chOff x="2487613" y="285750"/>
            <a:chExt cx="2428875" cy="5654676"/>
          </a:xfrm>
        </p:grpSpPr>
        <p:sp>
          <p:nvSpPr>
            <p:cNvPr id="1072" name="Freeform 11">
              <a:extLst>
                <a:ext uri="{FF2B5EF4-FFF2-40B4-BE49-F238E27FC236}">
                  <a16:creationId xmlns:a16="http://schemas.microsoft.com/office/drawing/2014/main" id="{AFFB0997-74F4-42F6-80A7-7C1B6BD374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txBody>
            <a:bodyPr/>
            <a:lstStyle/>
            <a:p>
              <a:endParaRPr lang="en-GB"/>
            </a:p>
          </p:txBody>
        </p:sp>
        <p:sp>
          <p:nvSpPr>
            <p:cNvPr id="1073" name="Freeform 12">
              <a:extLst>
                <a:ext uri="{FF2B5EF4-FFF2-40B4-BE49-F238E27FC236}">
                  <a16:creationId xmlns:a16="http://schemas.microsoft.com/office/drawing/2014/main" id="{A14E1792-3BAD-41B1-A563-2180A26E67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txBody>
            <a:bodyPr/>
            <a:lstStyle/>
            <a:p>
              <a:endParaRPr lang="en-GB"/>
            </a:p>
          </p:txBody>
        </p:sp>
        <p:sp>
          <p:nvSpPr>
            <p:cNvPr id="1074" name="Freeform 13">
              <a:extLst>
                <a:ext uri="{FF2B5EF4-FFF2-40B4-BE49-F238E27FC236}">
                  <a16:creationId xmlns:a16="http://schemas.microsoft.com/office/drawing/2014/main" id="{C30D05BD-CE6E-4143-946E-A2C5EC7CFB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txBody>
            <a:bodyPr/>
            <a:lstStyle/>
            <a:p>
              <a:endParaRPr lang="en-GB"/>
            </a:p>
          </p:txBody>
        </p:sp>
        <p:sp>
          <p:nvSpPr>
            <p:cNvPr id="1075" name="Freeform 14">
              <a:extLst>
                <a:ext uri="{FF2B5EF4-FFF2-40B4-BE49-F238E27FC236}">
                  <a16:creationId xmlns:a16="http://schemas.microsoft.com/office/drawing/2014/main" id="{4317EBD8-70E0-492B-B401-C72697C7D7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txBody>
            <a:bodyPr/>
            <a:lstStyle/>
            <a:p>
              <a:endParaRPr lang="en-GB"/>
            </a:p>
          </p:txBody>
        </p:sp>
        <p:sp>
          <p:nvSpPr>
            <p:cNvPr id="1076" name="Freeform 15">
              <a:extLst>
                <a:ext uri="{FF2B5EF4-FFF2-40B4-BE49-F238E27FC236}">
                  <a16:creationId xmlns:a16="http://schemas.microsoft.com/office/drawing/2014/main" id="{60545381-EDB5-47D8-9497-D5802F5A4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txBody>
            <a:bodyPr/>
            <a:lstStyle/>
            <a:p>
              <a:endParaRPr lang="en-GB"/>
            </a:p>
          </p:txBody>
        </p:sp>
        <p:sp>
          <p:nvSpPr>
            <p:cNvPr id="1077" name="Freeform 16">
              <a:extLst>
                <a:ext uri="{FF2B5EF4-FFF2-40B4-BE49-F238E27FC236}">
                  <a16:creationId xmlns:a16="http://schemas.microsoft.com/office/drawing/2014/main" id="{E67012E4-2FDC-4F96-A145-1E426784C4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txBody>
            <a:bodyPr/>
            <a:lstStyle/>
            <a:p>
              <a:endParaRPr lang="en-GB"/>
            </a:p>
          </p:txBody>
        </p:sp>
        <p:sp>
          <p:nvSpPr>
            <p:cNvPr id="1078" name="Freeform 17">
              <a:extLst>
                <a:ext uri="{FF2B5EF4-FFF2-40B4-BE49-F238E27FC236}">
                  <a16:creationId xmlns:a16="http://schemas.microsoft.com/office/drawing/2014/main" id="{C088EA8D-BA27-4043-967F-595BE451C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txBody>
            <a:bodyPr/>
            <a:lstStyle/>
            <a:p>
              <a:endParaRPr lang="en-GB"/>
            </a:p>
          </p:txBody>
        </p:sp>
        <p:sp>
          <p:nvSpPr>
            <p:cNvPr id="1079" name="Freeform 18">
              <a:extLst>
                <a:ext uri="{FF2B5EF4-FFF2-40B4-BE49-F238E27FC236}">
                  <a16:creationId xmlns:a16="http://schemas.microsoft.com/office/drawing/2014/main" id="{7D7B306D-2572-4DF7-BC2E-6752033177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txBody>
            <a:bodyPr/>
            <a:lstStyle/>
            <a:p>
              <a:endParaRPr lang="en-GB"/>
            </a:p>
          </p:txBody>
        </p:sp>
        <p:sp>
          <p:nvSpPr>
            <p:cNvPr id="1080" name="Freeform 19">
              <a:extLst>
                <a:ext uri="{FF2B5EF4-FFF2-40B4-BE49-F238E27FC236}">
                  <a16:creationId xmlns:a16="http://schemas.microsoft.com/office/drawing/2014/main" id="{EBFED6A3-D5D7-4F26-B6EB-091492A991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txBody>
            <a:bodyPr/>
            <a:lstStyle/>
            <a:p>
              <a:endParaRPr lang="en-GB"/>
            </a:p>
          </p:txBody>
        </p:sp>
        <p:sp>
          <p:nvSpPr>
            <p:cNvPr id="1081" name="Freeform 20">
              <a:extLst>
                <a:ext uri="{FF2B5EF4-FFF2-40B4-BE49-F238E27FC236}">
                  <a16:creationId xmlns:a16="http://schemas.microsoft.com/office/drawing/2014/main" id="{57CA315F-B9C5-4899-A337-C1389083C6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txBody>
            <a:bodyPr/>
            <a:lstStyle/>
            <a:p>
              <a:endParaRPr lang="en-GB"/>
            </a:p>
          </p:txBody>
        </p:sp>
        <p:sp>
          <p:nvSpPr>
            <p:cNvPr id="1082" name="Freeform 21">
              <a:extLst>
                <a:ext uri="{FF2B5EF4-FFF2-40B4-BE49-F238E27FC236}">
                  <a16:creationId xmlns:a16="http://schemas.microsoft.com/office/drawing/2014/main" id="{F3C62C3A-023D-428B-AEEA-68C9B037B0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txBody>
            <a:bodyPr/>
            <a:lstStyle/>
            <a:p>
              <a:endParaRPr lang="en-GB"/>
            </a:p>
          </p:txBody>
        </p:sp>
        <p:sp>
          <p:nvSpPr>
            <p:cNvPr id="1083" name="Freeform 22">
              <a:extLst>
                <a:ext uri="{FF2B5EF4-FFF2-40B4-BE49-F238E27FC236}">
                  <a16:creationId xmlns:a16="http://schemas.microsoft.com/office/drawing/2014/main" id="{6132B97B-0D55-426A-8D75-9E7F8FCE70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txBody>
            <a:bodyPr/>
            <a:lstStyle/>
            <a:p>
              <a:endParaRPr lang="en-GB"/>
            </a:p>
          </p:txBody>
        </p:sp>
      </p:grpSp>
      <p:grpSp>
        <p:nvGrpSpPr>
          <p:cNvPr id="1085" name="Group 1084">
            <a:extLst>
              <a:ext uri="{FF2B5EF4-FFF2-40B4-BE49-F238E27FC236}">
                <a16:creationId xmlns:a16="http://schemas.microsoft.com/office/drawing/2014/main" id="{B28C8CE4-C5A6-4B6C-B428-1D2852C394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14579" y="-786"/>
            <a:ext cx="2356675" cy="6854040"/>
            <a:chOff x="6627813" y="194833"/>
            <a:chExt cx="1952625" cy="5678918"/>
          </a:xfrm>
        </p:grpSpPr>
        <p:sp>
          <p:nvSpPr>
            <p:cNvPr id="1086" name="Freeform 27">
              <a:extLst>
                <a:ext uri="{FF2B5EF4-FFF2-40B4-BE49-F238E27FC236}">
                  <a16:creationId xmlns:a16="http://schemas.microsoft.com/office/drawing/2014/main" id="{6C6C0EAF-AF4D-4E28-B480-93C9A324D9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txBody>
            <a:bodyPr/>
            <a:lstStyle/>
            <a:p>
              <a:endParaRPr lang="en-GB"/>
            </a:p>
          </p:txBody>
        </p:sp>
        <p:sp>
          <p:nvSpPr>
            <p:cNvPr id="1087" name="Freeform 28">
              <a:extLst>
                <a:ext uri="{FF2B5EF4-FFF2-40B4-BE49-F238E27FC236}">
                  <a16:creationId xmlns:a16="http://schemas.microsoft.com/office/drawing/2014/main" id="{C254D393-7673-4399-AE7D-933ED61B1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txBody>
            <a:bodyPr/>
            <a:lstStyle/>
            <a:p>
              <a:endParaRPr lang="en-GB"/>
            </a:p>
          </p:txBody>
        </p:sp>
        <p:sp>
          <p:nvSpPr>
            <p:cNvPr id="1088" name="Freeform 29">
              <a:extLst>
                <a:ext uri="{FF2B5EF4-FFF2-40B4-BE49-F238E27FC236}">
                  <a16:creationId xmlns:a16="http://schemas.microsoft.com/office/drawing/2014/main" id="{76A48428-8958-41F8-BCFD-F9EB16A177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txBody>
            <a:bodyPr/>
            <a:lstStyle/>
            <a:p>
              <a:endParaRPr lang="en-GB"/>
            </a:p>
          </p:txBody>
        </p:sp>
        <p:sp>
          <p:nvSpPr>
            <p:cNvPr id="1089" name="Freeform 30">
              <a:extLst>
                <a:ext uri="{FF2B5EF4-FFF2-40B4-BE49-F238E27FC236}">
                  <a16:creationId xmlns:a16="http://schemas.microsoft.com/office/drawing/2014/main" id="{F895B04F-691C-404F-A9F1-47B315756F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txBody>
            <a:bodyPr/>
            <a:lstStyle/>
            <a:p>
              <a:endParaRPr lang="en-GB"/>
            </a:p>
          </p:txBody>
        </p:sp>
        <p:sp>
          <p:nvSpPr>
            <p:cNvPr id="1090" name="Freeform 31">
              <a:extLst>
                <a:ext uri="{FF2B5EF4-FFF2-40B4-BE49-F238E27FC236}">
                  <a16:creationId xmlns:a16="http://schemas.microsoft.com/office/drawing/2014/main" id="{38BAB3B8-E8BB-4327-9E73-FFAD5597BD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txBody>
            <a:bodyPr/>
            <a:lstStyle/>
            <a:p>
              <a:endParaRPr lang="en-GB"/>
            </a:p>
          </p:txBody>
        </p:sp>
        <p:sp>
          <p:nvSpPr>
            <p:cNvPr id="1091" name="Freeform 32">
              <a:extLst>
                <a:ext uri="{FF2B5EF4-FFF2-40B4-BE49-F238E27FC236}">
                  <a16:creationId xmlns:a16="http://schemas.microsoft.com/office/drawing/2014/main" id="{88ED23AE-358F-4EEC-8D62-917EBED710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txBody>
            <a:bodyPr/>
            <a:lstStyle/>
            <a:p>
              <a:endParaRPr lang="en-GB"/>
            </a:p>
          </p:txBody>
        </p:sp>
        <p:sp>
          <p:nvSpPr>
            <p:cNvPr id="1092" name="Freeform 33">
              <a:extLst>
                <a:ext uri="{FF2B5EF4-FFF2-40B4-BE49-F238E27FC236}">
                  <a16:creationId xmlns:a16="http://schemas.microsoft.com/office/drawing/2014/main" id="{776F07C9-FA92-406A-B934-95BE8CAED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txBody>
            <a:bodyPr/>
            <a:lstStyle/>
            <a:p>
              <a:endParaRPr lang="en-GB"/>
            </a:p>
          </p:txBody>
        </p:sp>
        <p:sp>
          <p:nvSpPr>
            <p:cNvPr id="1093" name="Freeform 34">
              <a:extLst>
                <a:ext uri="{FF2B5EF4-FFF2-40B4-BE49-F238E27FC236}">
                  <a16:creationId xmlns:a16="http://schemas.microsoft.com/office/drawing/2014/main" id="{BDA1CEAF-E0AD-4A46-8E40-9251837CBF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txBody>
            <a:bodyPr/>
            <a:lstStyle/>
            <a:p>
              <a:endParaRPr lang="en-GB"/>
            </a:p>
          </p:txBody>
        </p:sp>
        <p:sp>
          <p:nvSpPr>
            <p:cNvPr id="1094" name="Freeform 35">
              <a:extLst>
                <a:ext uri="{FF2B5EF4-FFF2-40B4-BE49-F238E27FC236}">
                  <a16:creationId xmlns:a16="http://schemas.microsoft.com/office/drawing/2014/main" id="{53D21C6F-F2ED-4F73-8B4D-9E2FECBB9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txBody>
            <a:bodyPr/>
            <a:lstStyle/>
            <a:p>
              <a:endParaRPr lang="en-GB"/>
            </a:p>
          </p:txBody>
        </p:sp>
        <p:sp>
          <p:nvSpPr>
            <p:cNvPr id="1095" name="Freeform 36">
              <a:extLst>
                <a:ext uri="{FF2B5EF4-FFF2-40B4-BE49-F238E27FC236}">
                  <a16:creationId xmlns:a16="http://schemas.microsoft.com/office/drawing/2014/main" id="{2FED37FF-C037-4A76-A8D6-33525D19B4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txBody>
            <a:bodyPr/>
            <a:lstStyle/>
            <a:p>
              <a:endParaRPr lang="en-GB"/>
            </a:p>
          </p:txBody>
        </p:sp>
        <p:sp>
          <p:nvSpPr>
            <p:cNvPr id="1096" name="Freeform 37">
              <a:extLst>
                <a:ext uri="{FF2B5EF4-FFF2-40B4-BE49-F238E27FC236}">
                  <a16:creationId xmlns:a16="http://schemas.microsoft.com/office/drawing/2014/main" id="{8DE0DC4B-718F-4E78-A0AB-8442F28A8C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txBody>
            <a:bodyPr/>
            <a:lstStyle/>
            <a:p>
              <a:endParaRPr lang="en-GB"/>
            </a:p>
          </p:txBody>
        </p:sp>
        <p:sp>
          <p:nvSpPr>
            <p:cNvPr id="1097" name="Freeform 38">
              <a:extLst>
                <a:ext uri="{FF2B5EF4-FFF2-40B4-BE49-F238E27FC236}">
                  <a16:creationId xmlns:a16="http://schemas.microsoft.com/office/drawing/2014/main" id="{8F80CA79-E2F4-4B1D-97DE-04F9215B0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txBody>
            <a:bodyPr/>
            <a:lstStyle/>
            <a:p>
              <a:endParaRPr lang="en-GB"/>
            </a:p>
          </p:txBody>
        </p:sp>
      </p:grpSp>
      <p:sp>
        <p:nvSpPr>
          <p:cNvPr id="2" name="Title 1">
            <a:extLst>
              <a:ext uri="{FF2B5EF4-FFF2-40B4-BE49-F238E27FC236}">
                <a16:creationId xmlns:a16="http://schemas.microsoft.com/office/drawing/2014/main" id="{522107DF-28D1-AECE-299A-375E6A01AF85}"/>
              </a:ext>
            </a:extLst>
          </p:cNvPr>
          <p:cNvSpPr>
            <a:spLocks noGrp="1"/>
          </p:cNvSpPr>
          <p:nvPr>
            <p:ph type="title"/>
          </p:nvPr>
        </p:nvSpPr>
        <p:spPr>
          <a:xfrm>
            <a:off x="7722761" y="935647"/>
            <a:ext cx="4340631" cy="2420202"/>
          </a:xfrm>
        </p:spPr>
        <p:txBody>
          <a:bodyPr vert="horz" lIns="91440" tIns="45720" rIns="91440" bIns="45720" rtlCol="0" anchor="b">
            <a:normAutofit/>
          </a:bodyPr>
          <a:lstStyle/>
          <a:p>
            <a:r>
              <a:rPr lang="en-US" sz="4100" dirty="0"/>
              <a:t>				</a:t>
            </a:r>
            <a:r>
              <a:rPr lang="en-US" sz="5400" b="1" dirty="0"/>
              <a:t>Questions</a:t>
            </a:r>
            <a:r>
              <a:rPr lang="en-US" sz="5400" dirty="0"/>
              <a:t> </a:t>
            </a:r>
          </a:p>
        </p:txBody>
      </p:sp>
      <p:pic>
        <p:nvPicPr>
          <p:cNvPr id="1030" name="Picture 6" descr="Thank You Images - Free Download on Freepik">
            <a:extLst>
              <a:ext uri="{FF2B5EF4-FFF2-40B4-BE49-F238E27FC236}">
                <a16:creationId xmlns:a16="http://schemas.microsoft.com/office/drawing/2014/main" id="{4E528340-6F23-E58F-AD00-71C55AF8F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443" r="174" b="3"/>
          <a:stretch/>
        </p:blipFill>
        <p:spPr bwMode="auto">
          <a:xfrm>
            <a:off x="929675" y="1250067"/>
            <a:ext cx="4213521" cy="4326599"/>
          </a:xfrm>
          <a:prstGeom prst="rect">
            <a:avLst/>
          </a:prstGeom>
          <a:noFill/>
          <a:extLst>
            <a:ext uri="{909E8E84-426E-40DD-AFC4-6F175D3DCCD1}">
              <a14:hiddenFill xmlns:a14="http://schemas.microsoft.com/office/drawing/2010/main">
                <a:solidFill>
                  <a:srgbClr val="FFFFFF"/>
                </a:solidFill>
              </a14:hiddenFill>
            </a:ext>
          </a:extLst>
        </p:spPr>
      </p:pic>
      <p:sp>
        <p:nvSpPr>
          <p:cNvPr id="1099" name="Rectangle 1098">
            <a:extLst>
              <a:ext uri="{FF2B5EF4-FFF2-40B4-BE49-F238E27FC236}">
                <a16:creationId xmlns:a16="http://schemas.microsoft.com/office/drawing/2014/main" id="{E15F4FDF-1B24-4F56-AF01-4D0645A830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87355"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101" name="Freeform 33">
            <a:extLst>
              <a:ext uri="{FF2B5EF4-FFF2-40B4-BE49-F238E27FC236}">
                <a16:creationId xmlns:a16="http://schemas.microsoft.com/office/drawing/2014/main" id="{4FD76CDA-1C6B-40B2-9A61-FD38CE1B4D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87355"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txBody>
          <a:bodyPr/>
          <a:lstStyle/>
          <a:p>
            <a:endParaRPr lang="en-GB"/>
          </a:p>
        </p:txBody>
      </p:sp>
    </p:spTree>
    <p:extLst>
      <p:ext uri="{BB962C8B-B14F-4D97-AF65-F5344CB8AC3E}">
        <p14:creationId xmlns:p14="http://schemas.microsoft.com/office/powerpoint/2010/main" val="2850782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370</TotalTime>
  <Words>857</Words>
  <Application>Microsoft Office PowerPoint</Application>
  <PresentationFormat>Widescreen</PresentationFormat>
  <Paragraphs>87</Paragraphs>
  <Slides>11</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vt:lpstr>
      <vt:lpstr>Aptos</vt:lpstr>
      <vt:lpstr>Arial</vt:lpstr>
      <vt:lpstr>Century Gothic</vt:lpstr>
      <vt:lpstr>Roboto</vt:lpstr>
      <vt:lpstr>Wingdings</vt:lpstr>
      <vt:lpstr>Wingdings 3</vt:lpstr>
      <vt:lpstr>Wisp</vt:lpstr>
      <vt:lpstr>MODULE NAME: Problem Solving and Decision Making. MODULE CODE: LCLM4004 STUDENT NAME: Moin Sher STUDENT ID: 2434714 LECTURER: Anita Nan Assignment 1: Presentation</vt:lpstr>
      <vt:lpstr>OVERVIEW</vt:lpstr>
      <vt:lpstr>Introduction</vt:lpstr>
      <vt:lpstr>Company background</vt:lpstr>
      <vt:lpstr>Problem: nature and scope</vt:lpstr>
      <vt:lpstr>PESTLE ANALYSIS: Green Haven Florists </vt:lpstr>
      <vt:lpstr>PESTLE ANALYSIS: Green Haven Florists </vt:lpstr>
      <vt:lpstr>Cause and effect analysis: Fishbone diagram </vt:lpstr>
      <vt:lpstr>Conclusion</vt:lpstr>
      <vt:lpstr>References </vt:lpstr>
      <vt:lpstr>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Anita Nan</dc:creator>
  <cp:lastModifiedBy>Moin Sher</cp:lastModifiedBy>
  <cp:revision>90</cp:revision>
  <dcterms:created xsi:type="dcterms:W3CDTF">2024-10-08T15:58:04Z</dcterms:created>
  <dcterms:modified xsi:type="dcterms:W3CDTF">2025-11-06T08:10:34Z</dcterms:modified>
</cp:coreProperties>
</file>