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3"/>
  </p:notes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FDE7"/>
    <a:srgbClr val="FFFF99"/>
    <a:srgbClr val="FF7474"/>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25" d="100"/>
          <a:sy n="125" d="100"/>
        </p:scale>
        <p:origin x="408"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9EC74-B9E5-47C9-A269-25E564A4BB4F}" type="datetimeFigureOut">
              <a:rPr lang="en-GB" smtClean="0"/>
              <a:t>05/03/2026</a:t>
            </a:fld>
            <a:endParaRPr lang="en-GB"/>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44459-C5D0-44B7-A89D-63BAE67A0298}" type="slidenum">
              <a:rPr lang="en-GB" smtClean="0"/>
              <a:t>‹#›</a:t>
            </a:fld>
            <a:endParaRPr lang="en-GB"/>
          </a:p>
        </p:txBody>
      </p:sp>
    </p:spTree>
    <p:extLst>
      <p:ext uri="{BB962C8B-B14F-4D97-AF65-F5344CB8AC3E}">
        <p14:creationId xmlns:p14="http://schemas.microsoft.com/office/powerpoint/2010/main" val="3674543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44459-C5D0-44B7-A89D-63BAE67A0298}" type="slidenum">
              <a:rPr lang="en-GB" smtClean="0"/>
              <a:t>1</a:t>
            </a:fld>
            <a:endParaRPr lang="en-GB"/>
          </a:p>
        </p:txBody>
      </p:sp>
    </p:spTree>
    <p:extLst>
      <p:ext uri="{BB962C8B-B14F-4D97-AF65-F5344CB8AC3E}">
        <p14:creationId xmlns:p14="http://schemas.microsoft.com/office/powerpoint/2010/main" val="31505754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ctrTitle"/>
          </p:nvPr>
        </p:nvSpPr>
        <p:spPr>
          <a:xfrm>
            <a:off x="984944" y="1878914"/>
            <a:ext cx="4888112" cy="3624419"/>
          </a:xfrm>
        </p:spPr>
        <p:txBody>
          <a:bodyPr anchor="b">
            <a:normAutofit/>
          </a:bodyPr>
          <a:lstStyle>
            <a:lvl1pPr algn="ctr">
              <a:defRPr sz="3600"/>
            </a:lvl1pPr>
          </a:lstStyle>
          <a:p>
            <a:r>
              <a:rPr lang="en-GB"/>
              <a:t>Click to edit Master title style</a:t>
            </a:r>
            <a:endParaRPr lang="en-US" dirty="0"/>
          </a:p>
        </p:txBody>
      </p:sp>
      <p:sp>
        <p:nvSpPr>
          <p:cNvPr id="3" name="Subtitle 2"/>
          <p:cNvSpPr>
            <a:spLocks noGrp="1"/>
          </p:cNvSpPr>
          <p:nvPr>
            <p:ph type="subTitle" idx="1"/>
          </p:nvPr>
        </p:nvSpPr>
        <p:spPr>
          <a:xfrm>
            <a:off x="984944" y="5613402"/>
            <a:ext cx="4888112" cy="19811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16368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5829653"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83327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1196815"/>
            <a:ext cx="5822861" cy="3953183"/>
          </a:xfrm>
        </p:spPr>
        <p:txBody>
          <a:bodyPr anchor="b">
            <a:normAutofit/>
          </a:bodyPr>
          <a:lstStyle>
            <a:lvl1pPr>
              <a:defRPr sz="3000"/>
            </a:lvl1pPr>
          </a:lstStyle>
          <a:p>
            <a:r>
              <a:rPr lang="en-GB"/>
              <a:t>Click to edit Master title style</a:t>
            </a:r>
            <a:endParaRPr lang="en-US" dirty="0"/>
          </a:p>
        </p:txBody>
      </p:sp>
      <p:sp>
        <p:nvSpPr>
          <p:cNvPr id="3" name="Text Placeholder 2"/>
          <p:cNvSpPr>
            <a:spLocks noGrp="1"/>
          </p:cNvSpPr>
          <p:nvPr>
            <p:ph type="body" idx="1"/>
          </p:nvPr>
        </p:nvSpPr>
        <p:spPr>
          <a:xfrm>
            <a:off x="513998" y="5282996"/>
            <a:ext cx="5822861" cy="1976264"/>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10AB23-CEA7-4714-8C2F-85A2B24381ED}"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9622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2872140"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3471862" y="3419135"/>
            <a:ext cx="2871788"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93160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644809" y="3424804"/>
            <a:ext cx="2741330"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3"/>
          <p:cNvSpPr>
            <a:spLocks noGrp="1"/>
          </p:cNvSpPr>
          <p:nvPr>
            <p:ph sz="quarter" idx="13"/>
          </p:nvPr>
        </p:nvSpPr>
        <p:spPr>
          <a:xfrm>
            <a:off x="513998" y="4407019"/>
            <a:ext cx="2872140"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97988" y="3424804"/>
            <a:ext cx="2746015"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3" name="Content Placeholder 5"/>
          <p:cNvSpPr>
            <a:spLocks noGrp="1"/>
          </p:cNvSpPr>
          <p:nvPr>
            <p:ph sz="quarter" idx="14"/>
          </p:nvPr>
        </p:nvSpPr>
        <p:spPr>
          <a:xfrm>
            <a:off x="3471863" y="4407019"/>
            <a:ext cx="2871788"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10AB23-CEA7-4714-8C2F-85A2B24381ED}"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62996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10AB23-CEA7-4714-8C2F-85A2B24381ED}"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33302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Date Placeholder 1"/>
          <p:cNvSpPr>
            <a:spLocks noGrp="1"/>
          </p:cNvSpPr>
          <p:nvPr>
            <p:ph type="dt" sz="half" idx="10"/>
          </p:nvPr>
        </p:nvSpPr>
        <p:spPr/>
        <p:txBody>
          <a:bodyPr/>
          <a:lstStyle/>
          <a:p>
            <a:fld id="{1F10AB23-CEA7-4714-8C2F-85A2B24381ED}"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44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880533"/>
            <a:ext cx="2213825" cy="2922475"/>
          </a:xfrm>
        </p:spPr>
        <p:txBody>
          <a:bodyPr anchor="b"/>
          <a:lstStyle>
            <a:lvl1pPr algn="ctr">
              <a:defRPr sz="2400"/>
            </a:lvl1pPr>
          </a:lstStyle>
          <a:p>
            <a:r>
              <a:rPr lang="en-GB"/>
              <a:t>Click to edit Master title style</a:t>
            </a:r>
            <a:endParaRPr lang="en-US" dirty="0"/>
          </a:p>
        </p:txBody>
      </p:sp>
      <p:sp>
        <p:nvSpPr>
          <p:cNvPr id="10" name="Content Placeholder 2"/>
          <p:cNvSpPr>
            <a:spLocks noGrp="1"/>
          </p:cNvSpPr>
          <p:nvPr>
            <p:ph sz="quarter" idx="13"/>
          </p:nvPr>
        </p:nvSpPr>
        <p:spPr>
          <a:xfrm>
            <a:off x="2856410" y="880535"/>
            <a:ext cx="3487592" cy="7484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3999" y="3803009"/>
            <a:ext cx="2213825" cy="4562058"/>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43158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3"/>
            <a:ext cx="3097214" cy="2922478"/>
          </a:xfrm>
        </p:spPr>
        <p:txBody>
          <a:bodyPr anchor="b"/>
          <a:lstStyle>
            <a:lvl1pPr algn="ct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753203" y="880535"/>
            <a:ext cx="2254388" cy="7484533"/>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009" y="3803011"/>
            <a:ext cx="3097203" cy="456205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796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4010" y="6195762"/>
            <a:ext cx="5829993" cy="1172326"/>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6419" y="1008599"/>
            <a:ext cx="5525174" cy="4642641"/>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3999" y="7379274"/>
            <a:ext cx="5830004" cy="98579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2332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4"/>
            <a:ext cx="5830004" cy="4950465"/>
          </a:xfrm>
        </p:spPr>
        <p:txBody>
          <a:bodyPr anchor="ctr"/>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073630"/>
            <a:ext cx="5830004" cy="2291438"/>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54738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813494" y="1260405"/>
            <a:ext cx="5232798" cy="3943211"/>
          </a:xfrm>
        </p:spPr>
        <p:txBody>
          <a:bodyPr anchor="ctr"/>
          <a:lstStyle>
            <a:lvl1pPr>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67863" y="5214491"/>
            <a:ext cx="4923168" cy="85913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3999" y="6316263"/>
            <a:ext cx="5830004" cy="2052632"/>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
        <p:nvSpPr>
          <p:cNvPr id="11" name="TextBox 10"/>
          <p:cNvSpPr txBox="1"/>
          <p:nvPr/>
        </p:nvSpPr>
        <p:spPr>
          <a:xfrm>
            <a:off x="553220" y="1282463"/>
            <a:ext cx="410166"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4506689"/>
            <a:ext cx="415231"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88447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3089266"/>
            <a:ext cx="5830004" cy="3628206"/>
          </a:xfrm>
        </p:spPr>
        <p:txBody>
          <a:bodyPr anchor="b"/>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734484"/>
            <a:ext cx="5830004" cy="1647597"/>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33700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5" name="Title 1"/>
          <p:cNvSpPr>
            <a:spLocks noGrp="1"/>
          </p:cNvSpPr>
          <p:nvPr>
            <p:ph type="title"/>
          </p:nvPr>
        </p:nvSpPr>
        <p:spPr>
          <a:xfrm>
            <a:off x="513999" y="880533"/>
            <a:ext cx="5830004" cy="2318469"/>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3998" y="3419135"/>
            <a:ext cx="1855674"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3998" y="4251515"/>
            <a:ext cx="1855674"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504469" y="3419135"/>
            <a:ext cx="1851481"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98259" y="4251515"/>
            <a:ext cx="1858135"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84981" y="3419135"/>
            <a:ext cx="1859022"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84981" y="4251515"/>
            <a:ext cx="1859022"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565648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30" name="Title 1"/>
          <p:cNvSpPr>
            <a:spLocks noGrp="1"/>
          </p:cNvSpPr>
          <p:nvPr>
            <p:ph type="title"/>
          </p:nvPr>
        </p:nvSpPr>
        <p:spPr>
          <a:xfrm>
            <a:off x="513999" y="882226"/>
            <a:ext cx="5830004" cy="231677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3999" y="6073629"/>
            <a:ext cx="1854230"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3999" y="3419135"/>
            <a:ext cx="1854230" cy="220133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3999" y="6906008"/>
            <a:ext cx="1854230" cy="145905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99052" y="6073629"/>
            <a:ext cx="1857278"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98258" y="3419135"/>
            <a:ext cx="1858136"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98258" y="6906007"/>
            <a:ext cx="1858136" cy="145906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84981" y="6073629"/>
            <a:ext cx="1856633"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84981" y="3419135"/>
            <a:ext cx="1859022"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84910" y="6906004"/>
            <a:ext cx="1859093" cy="145906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155995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513999" y="3419137"/>
            <a:ext cx="5830004" cy="49459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1853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Vertical Title 1"/>
          <p:cNvSpPr>
            <a:spLocks noGrp="1"/>
          </p:cNvSpPr>
          <p:nvPr>
            <p:ph type="title" orient="vert"/>
          </p:nvPr>
        </p:nvSpPr>
        <p:spPr>
          <a:xfrm>
            <a:off x="4907757" y="880537"/>
            <a:ext cx="1436246" cy="7484532"/>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513999" y="880537"/>
            <a:ext cx="4308032" cy="74845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2022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0675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6858002" cy="9906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893416"/>
            <a:ext cx="5830004" cy="23055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999" y="3419137"/>
            <a:ext cx="5830004" cy="49459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319290" y="8498066"/>
            <a:ext cx="1543050" cy="527403"/>
          </a:xfrm>
          <a:prstGeom prst="rect">
            <a:avLst/>
          </a:prstGeom>
        </p:spPr>
        <p:txBody>
          <a:bodyPr vert="horz" lIns="91440" tIns="45720" rIns="91440" bIns="45720" rtlCol="0" anchor="ctr"/>
          <a:lstStyle>
            <a:lvl1pPr algn="r">
              <a:defRPr sz="750">
                <a:solidFill>
                  <a:schemeClr val="tx1"/>
                </a:solidFill>
              </a:defRPr>
            </a:lvl1pPr>
          </a:lstStyle>
          <a:p>
            <a:fld id="{1F10AB23-CEA7-4714-8C2F-85A2B24381ED}" type="datetimeFigureOut">
              <a:rPr lang="en-GB" smtClean="0"/>
              <a:t>05/03/2026</a:t>
            </a:fld>
            <a:endParaRPr lang="en-GB"/>
          </a:p>
        </p:txBody>
      </p:sp>
      <p:sp>
        <p:nvSpPr>
          <p:cNvPr id="5" name="Footer Placeholder 4"/>
          <p:cNvSpPr>
            <a:spLocks noGrp="1"/>
          </p:cNvSpPr>
          <p:nvPr>
            <p:ph type="ftr" sz="quarter" idx="3"/>
          </p:nvPr>
        </p:nvSpPr>
        <p:spPr>
          <a:xfrm>
            <a:off x="513999" y="8498066"/>
            <a:ext cx="3753499" cy="527403"/>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8498066"/>
            <a:ext cx="429871" cy="527403"/>
          </a:xfrm>
          <a:prstGeom prst="rect">
            <a:avLst/>
          </a:prstGeom>
        </p:spPr>
        <p:txBody>
          <a:bodyPr vert="horz" lIns="91440" tIns="45720" rIns="91440" bIns="45720" rtlCol="0" anchor="ctr"/>
          <a:lstStyle>
            <a:lvl1pPr algn="r">
              <a:defRPr sz="750">
                <a:solidFill>
                  <a:schemeClr val="tx1"/>
                </a:solidFill>
              </a:defRPr>
            </a:lvl1pPr>
          </a:lstStyle>
          <a:p>
            <a:fld id="{5B92ECAB-4015-436F-B0E4-BD4E078215AD}" type="slidenum">
              <a:rPr lang="en-GB" smtClean="0"/>
              <a:t>‹#›</a:t>
            </a:fld>
            <a:endParaRPr lang="en-GB"/>
          </a:p>
        </p:txBody>
      </p:sp>
    </p:spTree>
    <p:extLst>
      <p:ext uri="{BB962C8B-B14F-4D97-AF65-F5344CB8AC3E}">
        <p14:creationId xmlns:p14="http://schemas.microsoft.com/office/powerpoint/2010/main" val="272796010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0" r="-110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347F6B-8821-30D3-1459-F8B4988F7ABA}"/>
              </a:ext>
            </a:extLst>
          </p:cNvPr>
          <p:cNvSpPr>
            <a:spLocks noGrp="1"/>
          </p:cNvSpPr>
          <p:nvPr>
            <p:ph type="title"/>
          </p:nvPr>
        </p:nvSpPr>
        <p:spPr>
          <a:xfrm>
            <a:off x="6996" y="0"/>
            <a:ext cx="6847375" cy="415668"/>
          </a:xfrm>
          <a:gradFill flip="none" rotWithShape="1">
            <a:gsLst>
              <a:gs pos="0">
                <a:schemeClr val="accent4">
                  <a:tint val="94000"/>
                  <a:satMod val="100000"/>
                  <a:lumMod val="108000"/>
                </a:schemeClr>
              </a:gs>
              <a:gs pos="50000">
                <a:schemeClr val="bg1"/>
              </a:gs>
              <a:gs pos="100000">
                <a:srgbClr val="FFC000"/>
              </a:gs>
            </a:gsLst>
            <a:lin ang="2700000" scaled="1"/>
            <a:tileRect/>
          </a:gradFill>
          <a:ln/>
        </p:spPr>
        <p:style>
          <a:lnRef idx="0">
            <a:schemeClr val="accent4"/>
          </a:lnRef>
          <a:fillRef idx="3">
            <a:schemeClr val="accent4"/>
          </a:fillRef>
          <a:effectRef idx="3">
            <a:schemeClr val="accent4"/>
          </a:effectRef>
          <a:fontRef idx="minor">
            <a:schemeClr val="lt1"/>
          </a:fontRef>
        </p:style>
        <p:txBody>
          <a:bodyPr>
            <a:noAutofit/>
          </a:bodyPr>
          <a:lstStyle/>
          <a:p>
            <a:pPr algn="l">
              <a:lnSpc>
                <a:spcPct val="100000"/>
              </a:lnSpc>
              <a:spcAft>
                <a:spcPts val="800"/>
              </a:spcAft>
            </a:pPr>
            <a:r>
              <a:rPr lang="en-GB" sz="900" b="1" kern="100" dirty="0" err="1">
                <a:solidFill>
                  <a:schemeClr val="accent2">
                    <a:lumMod val="50000"/>
                  </a:schemeClr>
                </a:solidFill>
                <a:effectLst/>
                <a:latin typeface="ADLaM Display" panose="020B0604020202020204" pitchFamily="2" charset="0"/>
                <a:ea typeface="ADLaM Display" panose="020B0604020202020204" pitchFamily="2" charset="0"/>
                <a:cs typeface="ADLaM Display" panose="020B0604020202020204" pitchFamily="2" charset="0"/>
              </a:rPr>
              <a:t>Sleepio</a:t>
            </a:r>
            <a:r>
              <a:rPr lang="en-GB" sz="900" b="1" kern="100" dirty="0">
                <a:solidFill>
                  <a:schemeClr val="accent2">
                    <a:lumMod val="50000"/>
                  </a:schemeClr>
                </a:solidFill>
                <a:effectLst/>
                <a:latin typeface="ADLaM Display" panose="020B0604020202020204" pitchFamily="2" charset="0"/>
                <a:ea typeface="ADLaM Display" panose="020B0604020202020204" pitchFamily="2" charset="0"/>
                <a:cs typeface="ADLaM Display" panose="020B0604020202020204" pitchFamily="2" charset="0"/>
              </a:rPr>
              <a:t> and the Science of Better Sleep: A Digital Public Health Response to UK Sleep Deprivation</a:t>
            </a:r>
            <a:br>
              <a:rPr lang="en-US" sz="900" kern="100" dirty="0">
                <a:solidFill>
                  <a:schemeClr val="accent2">
                    <a:lumMod val="50000"/>
                  </a:schemeClr>
                </a:solidFill>
                <a:effectLst/>
                <a:latin typeface="ADLaM Display" panose="020B0604020202020204" pitchFamily="2" charset="0"/>
                <a:ea typeface="ADLaM Display" panose="020B0604020202020204" pitchFamily="2" charset="0"/>
                <a:cs typeface="ADLaM Display" panose="020B0604020202020204" pitchFamily="2" charset="0"/>
              </a:rPr>
            </a:br>
            <a:br>
              <a:rPr lang="en-GB" sz="600" b="1" dirty="0">
                <a:solidFill>
                  <a:schemeClr val="accent2">
                    <a:lumMod val="50000"/>
                  </a:schemeClr>
                </a:solidFill>
                <a:latin typeface="Aharoni" panose="02010803020104030203" pitchFamily="2" charset="-79"/>
                <a:ea typeface="Calibri" panose="020F0502020204030204" pitchFamily="34" charset="0"/>
                <a:cs typeface="Aharoni" panose="02010803020104030203" pitchFamily="2" charset="-79"/>
              </a:rPr>
            </a:br>
            <a:r>
              <a:rPr lang="en-GB" sz="5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 DRASHTI PATEL   Student ID: 2439716    Module Name: Population health and digital health promotion    </a:t>
            </a:r>
            <a:r>
              <a:rPr lang="en-US" sz="500" b="1" dirty="0">
                <a:solidFill>
                  <a:schemeClr val="tx1"/>
                </a:solidFill>
                <a:latin typeface="Arial" panose="020B0604020202020204" pitchFamily="34" charset="0"/>
                <a:ea typeface="Calibri" panose="020F0502020204030204" pitchFamily="34" charset="0"/>
                <a:cs typeface="Arial" panose="020B0604020202020204" pitchFamily="34" charset="0"/>
              </a:rPr>
              <a:t>Program: MSc in Public Health and Social Care</a:t>
            </a:r>
            <a:endParaRPr lang="en-GB" sz="600" b="1" kern="100" dirty="0">
              <a:solidFill>
                <a:schemeClr val="accent6">
                  <a:lumMod val="50000"/>
                </a:schemeClr>
              </a:solidFill>
              <a:effectLst/>
              <a:latin typeface="Arial" panose="020B0604020202020204" pitchFamily="34" charset="0"/>
              <a:ea typeface="ADLaM Display" panose="02010000000000000000" pitchFamily="2" charset="0"/>
              <a:cs typeface="Arial" panose="020B0604020202020204" pitchFamily="34" charset="0"/>
            </a:endParaRPr>
          </a:p>
        </p:txBody>
      </p:sp>
      <p:graphicFrame>
        <p:nvGraphicFramePr>
          <p:cNvPr id="8" name="Table 7">
            <a:extLst>
              <a:ext uri="{FF2B5EF4-FFF2-40B4-BE49-F238E27FC236}">
                <a16:creationId xmlns:a16="http://schemas.microsoft.com/office/drawing/2014/main" id="{E5C15064-6BA1-77A9-83FB-0C85C58EAE0E}"/>
              </a:ext>
            </a:extLst>
          </p:cNvPr>
          <p:cNvGraphicFramePr>
            <a:graphicFrameLocks noGrp="1"/>
          </p:cNvGraphicFramePr>
          <p:nvPr>
            <p:extLst>
              <p:ext uri="{D42A27DB-BD31-4B8C-83A1-F6EECF244321}">
                <p14:modId xmlns:p14="http://schemas.microsoft.com/office/powerpoint/2010/main" val="3349176966"/>
              </p:ext>
            </p:extLst>
          </p:nvPr>
        </p:nvGraphicFramePr>
        <p:xfrm>
          <a:off x="2992501" y="440998"/>
          <a:ext cx="3865499" cy="2318114"/>
        </p:xfrm>
        <a:graphic>
          <a:graphicData uri="http://schemas.openxmlformats.org/drawingml/2006/table">
            <a:tbl>
              <a:tblPr firstRow="1" bandRow="1">
                <a:tableStyleId>{21E4AEA4-8DFA-4A89-87EB-49C32662AFE0}</a:tableStyleId>
              </a:tblPr>
              <a:tblGrid>
                <a:gridCol w="3865499">
                  <a:extLst>
                    <a:ext uri="{9D8B030D-6E8A-4147-A177-3AD203B41FA5}">
                      <a16:colId xmlns:a16="http://schemas.microsoft.com/office/drawing/2014/main" val="1336231242"/>
                    </a:ext>
                  </a:extLst>
                </a:gridCol>
              </a:tblGrid>
              <a:tr h="166008">
                <a:tc>
                  <a:txBody>
                    <a:bodyPr/>
                    <a:lstStyle/>
                    <a:p>
                      <a:pPr marL="0" indent="0" algn="just">
                        <a:buFont typeface="Arial" panose="020B0604020202020204" pitchFamily="34" charset="0"/>
                        <a:buNone/>
                      </a:pPr>
                      <a:r>
                        <a:rPr lang="en-GB" sz="6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2. HEALTH PROMOTION VALUES AND PRINCIPLES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757580793"/>
                  </a:ext>
                </a:extLst>
              </a:tr>
              <a:tr h="1436914">
                <a:tc>
                  <a:txBody>
                    <a:bodyPr/>
                    <a:lstStyle/>
                    <a:p>
                      <a:pPr algn="just"/>
                      <a:r>
                        <a:rPr lang="en-US" sz="600" kern="1200" dirty="0">
                          <a:solidFill>
                            <a:schemeClr val="dk1"/>
                          </a:solidFill>
                          <a:effectLst/>
                          <a:latin typeface="Arial" panose="020B0604020202020204" pitchFamily="34" charset="0"/>
                          <a:ea typeface="+mn-ea"/>
                          <a:cs typeface="Arial" panose="020B0604020202020204" pitchFamily="34" charset="0"/>
                        </a:rPr>
                        <a:t>Health promotion aims to enable individuals and communities to increase control over their health and its determinants. Core principles include prevention, empowerment, equity, participation, sustainability, and a holistic view of health that integrates physical, psychological, and social wellbeing. These principles move beyond treatment-based healthcare towards proactive strategies that address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risk factors and social determinants (</a:t>
                      </a:r>
                      <a:r>
                        <a:rPr lang="en-GB" sz="600" kern="1200" dirty="0">
                          <a:solidFill>
                            <a:schemeClr val="dk1"/>
                          </a:solidFill>
                          <a:effectLst/>
                          <a:latin typeface="Arial" panose="020B0604020202020204" pitchFamily="34" charset="0"/>
                          <a:ea typeface="+mn-ea"/>
                          <a:cs typeface="Arial" panose="020B0604020202020204" pitchFamily="34" charset="0"/>
                        </a:rPr>
                        <a:t>Zhu</a:t>
                      </a:r>
                      <a:r>
                        <a:rPr lang="en-US"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US" sz="600" b="1" kern="1200" dirty="0">
                          <a:solidFill>
                            <a:schemeClr val="dk1"/>
                          </a:solidFill>
                          <a:effectLst/>
                          <a:latin typeface="Arial" panose="020B0604020202020204" pitchFamily="34" charset="0"/>
                          <a:ea typeface="+mn-ea"/>
                          <a:cs typeface="Arial" panose="020B0604020202020204" pitchFamily="34" charset="0"/>
                        </a:rPr>
                        <a:t>Alignment of the Digital Intervention with Health Promotion Principles</a:t>
                      </a:r>
                      <a:endParaRPr lang="en-US" sz="600" kern="1200" dirty="0">
                        <a:solidFill>
                          <a:schemeClr val="dk1"/>
                        </a:solidFill>
                        <a:effectLst/>
                        <a:latin typeface="Arial" panose="020B0604020202020204" pitchFamily="34" charset="0"/>
                        <a:ea typeface="+mn-ea"/>
                        <a:cs typeface="Arial" panose="020B0604020202020204" pitchFamily="34" charset="0"/>
                      </a:endParaRP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Prevention-Focused Approach: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targets early insomnia symptoms before they develop into chronic health complications, aligning with primary and secondary prevention strategies (</a:t>
                      </a:r>
                      <a:r>
                        <a:rPr lang="en-GB" sz="600" kern="1200" dirty="0" err="1">
                          <a:solidFill>
                            <a:schemeClr val="dk1"/>
                          </a:solidFill>
                          <a:effectLst/>
                          <a:latin typeface="Arial" panose="020B0604020202020204" pitchFamily="34" charset="0"/>
                          <a:ea typeface="+mn-ea"/>
                          <a:cs typeface="Arial" panose="020B0604020202020204" pitchFamily="34" charset="0"/>
                        </a:rPr>
                        <a:t>Schramme</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Empowerment and Self-Management: </a:t>
                      </a:r>
                      <a:r>
                        <a:rPr lang="en-US" sz="600" kern="1200" dirty="0">
                          <a:solidFill>
                            <a:schemeClr val="dk1"/>
                          </a:solidFill>
                          <a:effectLst/>
                          <a:latin typeface="Arial" panose="020B0604020202020204" pitchFamily="34" charset="0"/>
                          <a:ea typeface="+mn-ea"/>
                          <a:cs typeface="Arial" panose="020B0604020202020204" pitchFamily="34" charset="0"/>
                        </a:rPr>
                        <a:t>The app equips users with knowledge,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tools, and self-monitoring strategies, fostering autonomy in managing sleep health (</a:t>
                      </a:r>
                      <a:r>
                        <a:rPr lang="en-GB" sz="600" kern="1200" dirty="0" err="1">
                          <a:solidFill>
                            <a:schemeClr val="dk1"/>
                          </a:solidFill>
                          <a:effectLst/>
                          <a:latin typeface="Arial" panose="020B0604020202020204" pitchFamily="34" charset="0"/>
                          <a:ea typeface="+mn-ea"/>
                          <a:cs typeface="Arial" panose="020B0604020202020204" pitchFamily="34" charset="0"/>
                        </a:rPr>
                        <a:t>Bitomsky</a:t>
                      </a:r>
                      <a:r>
                        <a:rPr lang="en-US" sz="600" kern="1200" dirty="0">
                          <a:solidFill>
                            <a:schemeClr val="dk1"/>
                          </a:solidFill>
                          <a:effectLst/>
                          <a:latin typeface="Arial" panose="020B0604020202020204" pitchFamily="34" charset="0"/>
                          <a:ea typeface="+mn-ea"/>
                          <a:cs typeface="Arial" panose="020B0604020202020204" pitchFamily="34" charset="0"/>
                        </a:rPr>
                        <a:t> et al, 2025).</a:t>
                      </a: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Equitable Access: </a:t>
                      </a:r>
                      <a:r>
                        <a:rPr lang="en-US" sz="600" kern="1200" dirty="0">
                          <a:solidFill>
                            <a:schemeClr val="dk1"/>
                          </a:solidFill>
                          <a:effectLst/>
                          <a:latin typeface="Arial" panose="020B0604020202020204" pitchFamily="34" charset="0"/>
                          <a:ea typeface="+mn-ea"/>
                          <a:cs typeface="Arial" panose="020B0604020202020204" pitchFamily="34" charset="0"/>
                        </a:rPr>
                        <a:t>Digital delivery increases reach across geographical regions, potentially reducing disparities in access to specialist therapy services (</a:t>
                      </a:r>
                      <a:r>
                        <a:rPr lang="en-GB" sz="600" kern="1200" dirty="0" err="1">
                          <a:solidFill>
                            <a:schemeClr val="dk1"/>
                          </a:solidFill>
                          <a:effectLst/>
                          <a:latin typeface="Arial" panose="020B0604020202020204" pitchFamily="34" charset="0"/>
                          <a:ea typeface="+mn-ea"/>
                          <a:cs typeface="Arial" panose="020B0604020202020204" pitchFamily="34" charset="0"/>
                        </a:rPr>
                        <a:t>Schramme</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Participation and Engagement: </a:t>
                      </a:r>
                      <a:r>
                        <a:rPr lang="en-US" sz="600" kern="1200" dirty="0">
                          <a:solidFill>
                            <a:schemeClr val="dk1"/>
                          </a:solidFill>
                          <a:effectLst/>
                          <a:latin typeface="Arial" panose="020B0604020202020204" pitchFamily="34" charset="0"/>
                          <a:ea typeface="+mn-ea"/>
                          <a:cs typeface="Arial" panose="020B0604020202020204" pitchFamily="34" charset="0"/>
                        </a:rPr>
                        <a:t>Interactive modules, sleep diaries, and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exercises require active involvement rather than passive receipt of information (</a:t>
                      </a:r>
                      <a:r>
                        <a:rPr lang="en-GB" sz="600" kern="1200" dirty="0" err="1">
                          <a:solidFill>
                            <a:schemeClr val="dk1"/>
                          </a:solidFill>
                          <a:effectLst/>
                          <a:latin typeface="Arial" panose="020B0604020202020204" pitchFamily="34" charset="0"/>
                          <a:ea typeface="+mn-ea"/>
                          <a:cs typeface="Arial" panose="020B0604020202020204" pitchFamily="34" charset="0"/>
                        </a:rPr>
                        <a:t>Bitomsky</a:t>
                      </a:r>
                      <a:r>
                        <a:rPr lang="en-US" sz="600" kern="1200" dirty="0">
                          <a:solidFill>
                            <a:schemeClr val="dk1"/>
                          </a:solidFill>
                          <a:effectLst/>
                          <a:latin typeface="Arial" panose="020B0604020202020204" pitchFamily="34" charset="0"/>
                          <a:ea typeface="+mn-ea"/>
                          <a:cs typeface="Arial" panose="020B0604020202020204" pitchFamily="34" charset="0"/>
                        </a:rPr>
                        <a:t> et al, 2025).</a:t>
                      </a: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Holistic Health Perspective: </a:t>
                      </a:r>
                      <a:r>
                        <a:rPr lang="en-US" sz="600" kern="1200" dirty="0">
                          <a:solidFill>
                            <a:schemeClr val="dk1"/>
                          </a:solidFill>
                          <a:effectLst/>
                          <a:latin typeface="Arial" panose="020B0604020202020204" pitchFamily="34" charset="0"/>
                          <a:ea typeface="+mn-ea"/>
                          <a:cs typeface="Arial" panose="020B0604020202020204" pitchFamily="34" charset="0"/>
                        </a:rPr>
                        <a:t>The intervention addresses stress, cognition,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and lifestyle factors influencing sleep rather than focusing solely on symptoms (</a:t>
                      </a:r>
                      <a:r>
                        <a:rPr lang="en-GB" sz="600" kern="1200" dirty="0" err="1">
                          <a:solidFill>
                            <a:schemeClr val="dk1"/>
                          </a:solidFill>
                          <a:effectLst/>
                          <a:latin typeface="Arial" panose="020B0604020202020204" pitchFamily="34" charset="0"/>
                          <a:ea typeface="+mn-ea"/>
                          <a:cs typeface="Arial" panose="020B0604020202020204" pitchFamily="34" charset="0"/>
                        </a:rPr>
                        <a:t>Bitomsky</a:t>
                      </a:r>
                      <a:r>
                        <a:rPr lang="en-US" sz="600" kern="1200" dirty="0">
                          <a:solidFill>
                            <a:schemeClr val="dk1"/>
                          </a:solidFill>
                          <a:effectLst/>
                          <a:latin typeface="Arial" panose="020B0604020202020204" pitchFamily="34" charset="0"/>
                          <a:ea typeface="+mn-ea"/>
                          <a:cs typeface="Arial" panose="020B0604020202020204" pitchFamily="34" charset="0"/>
                        </a:rPr>
                        <a:t> et al, 2025).</a:t>
                      </a: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Sustainability:</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modification techniques promote long-term habit formation rather than short-term symptom relief through medication (</a:t>
                      </a:r>
                      <a:r>
                        <a:rPr lang="en-GB" sz="600" kern="1200" dirty="0" err="1">
                          <a:solidFill>
                            <a:schemeClr val="dk1"/>
                          </a:solidFill>
                          <a:effectLst/>
                          <a:latin typeface="Arial" panose="020B0604020202020204" pitchFamily="34" charset="0"/>
                          <a:ea typeface="+mn-ea"/>
                          <a:cs typeface="Arial" panose="020B0604020202020204" pitchFamily="34" charset="0"/>
                        </a:rPr>
                        <a:t>Bitomsky</a:t>
                      </a:r>
                      <a:r>
                        <a:rPr lang="en-US" sz="600" kern="1200" dirty="0">
                          <a:solidFill>
                            <a:schemeClr val="dk1"/>
                          </a:solidFill>
                          <a:effectLst/>
                          <a:latin typeface="Arial" panose="020B0604020202020204" pitchFamily="34" charset="0"/>
                          <a:ea typeface="+mn-ea"/>
                          <a:cs typeface="Arial" panose="020B0604020202020204" pitchFamily="34" charset="0"/>
                        </a:rPr>
                        <a:t> et al, 2025).</a:t>
                      </a:r>
                    </a:p>
                    <a:p>
                      <a:pPr marL="171450" lvl="0" indent="-171450" algn="just">
                        <a:buFont typeface="Arial" panose="020B0604020202020204" pitchFamily="34" charset="0"/>
                        <a:buChar char="•"/>
                      </a:pPr>
                      <a:r>
                        <a:rPr lang="en-US" sz="600" b="1" kern="1200" dirty="0">
                          <a:solidFill>
                            <a:schemeClr val="accent6">
                              <a:lumMod val="75000"/>
                            </a:schemeClr>
                          </a:solidFill>
                          <a:effectLst/>
                          <a:latin typeface="Arial" panose="020B0604020202020204" pitchFamily="34" charset="0"/>
                          <a:ea typeface="+mn-ea"/>
                          <a:cs typeface="Arial" panose="020B0604020202020204" pitchFamily="34" charset="0"/>
                        </a:rPr>
                        <a:t>Policy Alignment: </a:t>
                      </a:r>
                      <a:r>
                        <a:rPr lang="en-US" sz="600" kern="1200" dirty="0">
                          <a:solidFill>
                            <a:schemeClr val="dk1"/>
                          </a:solidFill>
                          <a:effectLst/>
                          <a:latin typeface="Arial" panose="020B0604020202020204" pitchFamily="34" charset="0"/>
                          <a:ea typeface="+mn-ea"/>
                          <a:cs typeface="Arial" panose="020B0604020202020204" pitchFamily="34" charset="0"/>
                        </a:rPr>
                        <a:t>Integration with NHS digital transformation initiatives supports system-wide efficiency and resource optimization (</a:t>
                      </a:r>
                      <a:r>
                        <a:rPr lang="en-GB" sz="600" kern="1200" dirty="0" err="1">
                          <a:solidFill>
                            <a:schemeClr val="dk1"/>
                          </a:solidFill>
                          <a:effectLst/>
                          <a:latin typeface="Arial" panose="020B0604020202020204" pitchFamily="34" charset="0"/>
                          <a:ea typeface="+mn-ea"/>
                          <a:cs typeface="Arial" panose="020B0604020202020204" pitchFamily="34" charset="0"/>
                        </a:rPr>
                        <a:t>Schramme</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0" indent="0" algn="just">
                        <a:buFont typeface="Arial" panose="020B0604020202020204" pitchFamily="34" charset="0"/>
                        <a:buNone/>
                      </a:pPr>
                      <a:r>
                        <a:rPr lang="en-US" sz="600" kern="1200" dirty="0">
                          <a:solidFill>
                            <a:schemeClr val="dk1"/>
                          </a:solidFill>
                          <a:effectLst/>
                          <a:latin typeface="Arial" panose="020B0604020202020204" pitchFamily="34" charset="0"/>
                          <a:ea typeface="+mn-ea"/>
                          <a:cs typeface="Arial" panose="020B0604020202020204" pitchFamily="34" charset="0"/>
                        </a:rPr>
                        <a:t>Through these principles,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reflects contemporary health promotion practice by </a:t>
                      </a:r>
                      <a:r>
                        <a:rPr lang="en-US" sz="600" kern="1200" dirty="0" err="1">
                          <a:solidFill>
                            <a:schemeClr val="dk1"/>
                          </a:solidFill>
                          <a:effectLst/>
                          <a:latin typeface="Arial" panose="020B0604020202020204" pitchFamily="34" charset="0"/>
                          <a:ea typeface="+mn-ea"/>
                          <a:cs typeface="Arial" panose="020B0604020202020204" pitchFamily="34" charset="0"/>
                        </a:rPr>
                        <a:t>emphasising</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empowerment, accessibility, and prevention.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0000">
                          <a:schemeClr val="accent1">
                            <a:lumMod val="5000"/>
                            <a:lumOff val="95000"/>
                          </a:schemeClr>
                        </a:gs>
                        <a:gs pos="74000">
                          <a:schemeClr val="accent1">
                            <a:lumMod val="45000"/>
                            <a:lumOff val="55000"/>
                          </a:schemeClr>
                        </a:gs>
                        <a:gs pos="73000">
                          <a:schemeClr val="accent2">
                            <a:lumMod val="60000"/>
                            <a:lumOff val="40000"/>
                          </a:schemeClr>
                        </a:gs>
                        <a:gs pos="2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9" name="Table 8">
            <a:extLst>
              <a:ext uri="{FF2B5EF4-FFF2-40B4-BE49-F238E27FC236}">
                <a16:creationId xmlns:a16="http://schemas.microsoft.com/office/drawing/2014/main" id="{7FEB4107-19B3-C658-C4B3-50C884BF358F}"/>
              </a:ext>
            </a:extLst>
          </p:cNvPr>
          <p:cNvGraphicFramePr>
            <a:graphicFrameLocks noGrp="1"/>
          </p:cNvGraphicFramePr>
          <p:nvPr>
            <p:extLst>
              <p:ext uri="{D42A27DB-BD31-4B8C-83A1-F6EECF244321}">
                <p14:modId xmlns:p14="http://schemas.microsoft.com/office/powerpoint/2010/main" val="3680031655"/>
              </p:ext>
            </p:extLst>
          </p:nvPr>
        </p:nvGraphicFramePr>
        <p:xfrm>
          <a:off x="9450" y="1582125"/>
          <a:ext cx="2985245" cy="4225263"/>
        </p:xfrm>
        <a:graphic>
          <a:graphicData uri="http://schemas.openxmlformats.org/drawingml/2006/table">
            <a:tbl>
              <a:tblPr firstRow="1" bandRow="1">
                <a:tableStyleId>{21E4AEA4-8DFA-4A89-87EB-49C32662AFE0}</a:tableStyleId>
              </a:tblPr>
              <a:tblGrid>
                <a:gridCol w="2985245">
                  <a:extLst>
                    <a:ext uri="{9D8B030D-6E8A-4147-A177-3AD203B41FA5}">
                      <a16:colId xmlns:a16="http://schemas.microsoft.com/office/drawing/2014/main" val="1336231242"/>
                    </a:ext>
                  </a:extLst>
                </a:gridCol>
              </a:tblGrid>
              <a:tr h="138937">
                <a:tc>
                  <a:txBody>
                    <a:bodyPr/>
                    <a:lstStyle/>
                    <a:p>
                      <a:pPr marL="0" marR="0" lvl="0" indent="0" algn="just" defTabSz="1280160" rtl="0" eaLnBrk="1" fontAlgn="auto" latinLnBrk="0" hangingPunct="1">
                        <a:lnSpc>
                          <a:spcPct val="100000"/>
                        </a:lnSpc>
                        <a:spcBef>
                          <a:spcPts val="0"/>
                        </a:spcBef>
                        <a:spcAft>
                          <a:spcPts val="0"/>
                        </a:spcAft>
                        <a:buClrTx/>
                        <a:buSzTx/>
                        <a:buFontTx/>
                        <a:buNone/>
                        <a:tabLst/>
                        <a:defRPr/>
                      </a:pPr>
                      <a:r>
                        <a:rPr lang="en-GB" sz="6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1. BACKGROUND</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100000">
                          <a:schemeClr val="accent5">
                            <a:lumMod val="60000"/>
                            <a:lumOff val="40000"/>
                          </a:schemeClr>
                        </a:gs>
                        <a:gs pos="40000">
                          <a:schemeClr val="accent1">
                            <a:lumMod val="5000"/>
                            <a:lumOff val="95000"/>
                          </a:schemeClr>
                        </a:gs>
                        <a:gs pos="74000">
                          <a:schemeClr val="accent1">
                            <a:lumMod val="45000"/>
                            <a:lumOff val="55000"/>
                          </a:schemeClr>
                        </a:gs>
                        <a:gs pos="73000">
                          <a:schemeClr val="accent6">
                            <a:lumMod val="20000"/>
                            <a:lumOff val="80000"/>
                          </a:schemeClr>
                        </a:gs>
                        <a:gs pos="11000">
                          <a:schemeClr val="accent5">
                            <a:lumMod val="60000"/>
                            <a:lumOff val="40000"/>
                          </a:schemeClr>
                        </a:gs>
                      </a:gsLst>
                      <a:path path="circle">
                        <a:fillToRect l="100000" t="100000"/>
                      </a:path>
                    </a:gradFill>
                  </a:tcPr>
                </a:tc>
                <a:extLst>
                  <a:ext uri="{0D108BD9-81ED-4DB2-BD59-A6C34878D82A}">
                    <a16:rowId xmlns:a16="http://schemas.microsoft.com/office/drawing/2014/main" val="3757580793"/>
                  </a:ext>
                </a:extLst>
              </a:tr>
              <a:tr h="4084837">
                <a:tc>
                  <a:txBody>
                    <a:bodyPr/>
                    <a:lstStyle/>
                    <a:p>
                      <a:pPr algn="just"/>
                      <a:r>
                        <a:rPr lang="en-US" sz="600" b="1" kern="1200" dirty="0">
                          <a:solidFill>
                            <a:schemeClr val="accent6">
                              <a:lumMod val="50000"/>
                            </a:schemeClr>
                          </a:solidFill>
                          <a:effectLst/>
                          <a:latin typeface="Arial" panose="020B0604020202020204" pitchFamily="34" charset="0"/>
                          <a:ea typeface="+mn-ea"/>
                          <a:cs typeface="Arial" panose="020B0604020202020204" pitchFamily="34" charset="0"/>
                        </a:rPr>
                        <a:t>Scale of the Public Health Problem</a:t>
                      </a:r>
                      <a:endParaRPr lang="en-US" sz="600" kern="1200" dirty="0">
                        <a:solidFill>
                          <a:schemeClr val="accent6">
                            <a:lumMod val="50000"/>
                          </a:schemeClr>
                        </a:solidFill>
                        <a:effectLst/>
                        <a:latin typeface="Arial" panose="020B0604020202020204" pitchFamily="34" charset="0"/>
                        <a:ea typeface="+mn-ea"/>
                        <a:cs typeface="Arial" panose="020B0604020202020204" pitchFamily="34" charset="0"/>
                      </a:endParaRPr>
                    </a:p>
                    <a:p>
                      <a:pPr algn="just"/>
                      <a:r>
                        <a:rPr lang="en-US" sz="600" kern="1200" dirty="0">
                          <a:solidFill>
                            <a:schemeClr val="dk1"/>
                          </a:solidFill>
                          <a:effectLst/>
                          <a:latin typeface="Arial" panose="020B0604020202020204" pitchFamily="34" charset="0"/>
                          <a:ea typeface="+mn-ea"/>
                          <a:cs typeface="Arial" panose="020B0604020202020204" pitchFamily="34" charset="0"/>
                        </a:rPr>
                        <a:t>Sleep deprivation is a significant and escalating public health issue in the United Kingdom. National data indicate that approximately 71% of adults sleep fewer than the recommended seven hours per night, while around 14% report sleeping less than five hours </a:t>
                      </a:r>
                      <a:r>
                        <a:rPr lang="en-GB" sz="600" kern="1200" dirty="0">
                          <a:solidFill>
                            <a:schemeClr val="dk1"/>
                          </a:solidFill>
                          <a:effectLst/>
                          <a:latin typeface="Arial" panose="020B0604020202020204" pitchFamily="34" charset="0"/>
                          <a:ea typeface="+mn-ea"/>
                          <a:cs typeface="Arial" panose="020B0604020202020204" pitchFamily="34" charset="0"/>
                        </a:rPr>
                        <a:t>(Gordon et al, 2022)</a:t>
                      </a:r>
                      <a:r>
                        <a:rPr lang="en-US" sz="600" kern="1200" dirty="0">
                          <a:solidFill>
                            <a:schemeClr val="dk1"/>
                          </a:solidFill>
                          <a:effectLst/>
                          <a:latin typeface="Arial" panose="020B0604020202020204" pitchFamily="34" charset="0"/>
                          <a:ea typeface="+mn-ea"/>
                          <a:cs typeface="Arial" panose="020B0604020202020204" pitchFamily="34" charset="0"/>
                        </a:rPr>
                        <a:t>. Additionally, nearly one-third of adults experience persistent insomnia symptoms. Chronic sleep deficiency is strongly associated with cardiovascular disease, obesity, diabetes, impaired immune function, reduced cognitive performance, workplace accidents, and mental health disorders such as anxiety and depression (</a:t>
                      </a:r>
                      <a:r>
                        <a:rPr lang="en-GB" sz="600" kern="1200" dirty="0">
                          <a:solidFill>
                            <a:schemeClr val="dk1"/>
                          </a:solidFill>
                          <a:effectLst/>
                          <a:latin typeface="Arial" panose="020B0604020202020204" pitchFamily="34" charset="0"/>
                          <a:ea typeface="+mn-ea"/>
                          <a:cs typeface="Arial" panose="020B0604020202020204" pitchFamily="34" charset="0"/>
                        </a:rPr>
                        <a:t>Klimt</a:t>
                      </a:r>
                      <a:r>
                        <a:rPr lang="en-US" sz="600" kern="1200" dirty="0">
                          <a:solidFill>
                            <a:schemeClr val="dk1"/>
                          </a:solidFill>
                          <a:effectLst/>
                          <a:latin typeface="Arial" panose="020B0604020202020204" pitchFamily="34" charset="0"/>
                          <a:ea typeface="+mn-ea"/>
                          <a:cs typeface="Arial" panose="020B0604020202020204" pitchFamily="34" charset="0"/>
                        </a:rPr>
                        <a:t> et al, 2023). The economic consequences include reduced productivity, increased absenteeism, and substantial NHS expenditure. These patterns demonstrate that sleep deprivation is not merely an individual lifestyle issue but a population-level health crisis requiring structured intervention (</a:t>
                      </a:r>
                      <a:r>
                        <a:rPr lang="en-GB" sz="600" kern="1200" dirty="0" err="1">
                          <a:solidFill>
                            <a:schemeClr val="dk1"/>
                          </a:solidFill>
                          <a:effectLst/>
                          <a:latin typeface="Arial" panose="020B0604020202020204" pitchFamily="34" charset="0"/>
                          <a:ea typeface="+mn-ea"/>
                          <a:cs typeface="Arial" panose="020B0604020202020204" pitchFamily="34" charset="0"/>
                        </a:rPr>
                        <a:t>Chernyshev</a:t>
                      </a:r>
                      <a:r>
                        <a:rPr lang="en-US" sz="600" kern="1200" dirty="0">
                          <a:solidFill>
                            <a:schemeClr val="dk1"/>
                          </a:solidFill>
                          <a:effectLst/>
                          <a:latin typeface="Arial" panose="020B0604020202020204" pitchFamily="34" charset="0"/>
                          <a:ea typeface="+mn-ea"/>
                          <a:cs typeface="Arial" panose="020B0604020202020204" pitchFamily="34" charset="0"/>
                        </a:rPr>
                        <a:t>, 2023).</a:t>
                      </a:r>
                    </a:p>
                    <a:p>
                      <a:pPr algn="just"/>
                      <a:r>
                        <a:rPr lang="en-US" sz="600" b="1" kern="1200" dirty="0">
                          <a:solidFill>
                            <a:schemeClr val="accent6">
                              <a:lumMod val="50000"/>
                            </a:schemeClr>
                          </a:solidFill>
                          <a:effectLst/>
                          <a:latin typeface="Arial" panose="020B0604020202020204" pitchFamily="34" charset="0"/>
                          <a:ea typeface="+mn-ea"/>
                          <a:cs typeface="Arial" panose="020B0604020202020204" pitchFamily="34" charset="0"/>
                        </a:rPr>
                        <a:t>Previous Public Health Interventions</a:t>
                      </a:r>
                      <a:endParaRPr lang="en-US" sz="600" kern="1200" dirty="0">
                        <a:solidFill>
                          <a:schemeClr val="accent6">
                            <a:lumMod val="50000"/>
                          </a:schemeClr>
                        </a:solidFill>
                        <a:effectLst/>
                        <a:latin typeface="Arial" panose="020B0604020202020204" pitchFamily="34" charset="0"/>
                        <a:ea typeface="+mn-ea"/>
                        <a:cs typeface="Arial" panose="020B0604020202020204" pitchFamily="34" charset="0"/>
                      </a:endParaRPr>
                    </a:p>
                    <a:p>
                      <a:pPr algn="just"/>
                      <a:r>
                        <a:rPr lang="en-US" sz="600" b="1" kern="1200" dirty="0">
                          <a:solidFill>
                            <a:schemeClr val="tx2"/>
                          </a:solidFill>
                          <a:effectLst/>
                          <a:highlight>
                            <a:srgbClr val="FFFF00"/>
                          </a:highlight>
                          <a:latin typeface="Arial" panose="020B0604020202020204" pitchFamily="34" charset="0"/>
                          <a:ea typeface="+mn-ea"/>
                          <a:cs typeface="Arial" panose="020B0604020202020204" pitchFamily="34" charset="0"/>
                        </a:rPr>
                        <a:t>Non-Digital Interventions</a:t>
                      </a:r>
                      <a:endParaRPr lang="en-US" sz="600" kern="1200" dirty="0">
                        <a:solidFill>
                          <a:schemeClr val="tx2"/>
                        </a:solidFill>
                        <a:effectLst/>
                        <a:highlight>
                          <a:srgbClr val="FFFF00"/>
                        </a:highlight>
                        <a:latin typeface="Arial" panose="020B0604020202020204" pitchFamily="34" charset="0"/>
                        <a:ea typeface="+mn-ea"/>
                        <a:cs typeface="Arial" panose="020B0604020202020204" pitchFamily="34" charset="0"/>
                      </a:endParaRPr>
                    </a:p>
                    <a:p>
                      <a:pPr algn="just"/>
                      <a:r>
                        <a:rPr lang="en-US" sz="600" kern="1200" dirty="0">
                          <a:solidFill>
                            <a:schemeClr val="dk1"/>
                          </a:solidFill>
                          <a:effectLst/>
                          <a:latin typeface="Arial" panose="020B0604020202020204" pitchFamily="34" charset="0"/>
                          <a:ea typeface="+mn-ea"/>
                          <a:cs typeface="Arial" panose="020B0604020202020204" pitchFamily="34" charset="0"/>
                        </a:rPr>
                        <a:t>Historically, sleep deprivation and insomnia in the UK have been managed through traditional healthcare approaches delivered within primary and secondary care settings. These interventions primarily focused on symptom management and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education.</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GP-delivered sleep hygiene education promoting routine, reduced caffeine intake, and screen-time limitation (</a:t>
                      </a:r>
                      <a:r>
                        <a:rPr lang="en-GB" sz="600" kern="1200" dirty="0">
                          <a:solidFill>
                            <a:schemeClr val="dk1"/>
                          </a:solidFill>
                          <a:effectLst/>
                          <a:latin typeface="Arial" panose="020B0604020202020204" pitchFamily="34" charset="0"/>
                          <a:ea typeface="+mn-ea"/>
                          <a:cs typeface="Arial" panose="020B0604020202020204" pitchFamily="34" charset="0"/>
                        </a:rPr>
                        <a:t>Fan</a:t>
                      </a:r>
                      <a:r>
                        <a:rPr lang="en-US" sz="600" kern="1200" dirty="0">
                          <a:solidFill>
                            <a:schemeClr val="dk1"/>
                          </a:solidFill>
                          <a:effectLst/>
                          <a:latin typeface="Arial" panose="020B0604020202020204" pitchFamily="34" charset="0"/>
                          <a:ea typeface="+mn-ea"/>
                          <a:cs typeface="Arial" panose="020B0604020202020204" pitchFamily="34" charset="0"/>
                        </a:rPr>
                        <a:t> and </a:t>
                      </a:r>
                      <a:r>
                        <a:rPr lang="en-US" sz="600" kern="1200" dirty="0" err="1">
                          <a:solidFill>
                            <a:schemeClr val="dk1"/>
                          </a:solidFill>
                          <a:effectLst/>
                          <a:latin typeface="Arial" panose="020B0604020202020204" pitchFamily="34" charset="0"/>
                          <a:ea typeface="+mn-ea"/>
                          <a:cs typeface="Arial" panose="020B0604020202020204" pitchFamily="34" charset="0"/>
                        </a:rPr>
                        <a:t>Qiao</a:t>
                      </a:r>
                      <a:r>
                        <a:rPr lang="en-US" sz="600" kern="1200" dirty="0">
                          <a:solidFill>
                            <a:schemeClr val="dk1"/>
                          </a:solidFill>
                          <a:effectLst/>
                          <a:latin typeface="Arial" panose="020B0604020202020204" pitchFamily="34" charset="0"/>
                          <a:ea typeface="+mn-ea"/>
                          <a:cs typeface="Arial" panose="020B0604020202020204" pitchFamily="34" charset="0"/>
                        </a:rPr>
                        <a:t>, 2024).</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Pharmacological treatments such as short-term sedative or hypnotic prescriptions (</a:t>
                      </a:r>
                      <a:r>
                        <a:rPr lang="en-GB" sz="600" kern="1200" dirty="0" err="1">
                          <a:solidFill>
                            <a:schemeClr val="dk1"/>
                          </a:solidFill>
                          <a:effectLst/>
                          <a:latin typeface="Arial" panose="020B0604020202020204" pitchFamily="34" charset="0"/>
                          <a:ea typeface="+mn-ea"/>
                          <a:cs typeface="Arial" panose="020B0604020202020204" pitchFamily="34" charset="0"/>
                        </a:rPr>
                        <a:t>Mitter</a:t>
                      </a:r>
                      <a:r>
                        <a:rPr lang="en-US" sz="600" kern="1200" dirty="0">
                          <a:solidFill>
                            <a:schemeClr val="dk1"/>
                          </a:solidFill>
                          <a:effectLst/>
                          <a:latin typeface="Arial" panose="020B0604020202020204" pitchFamily="34" charset="0"/>
                          <a:ea typeface="+mn-ea"/>
                          <a:cs typeface="Arial" panose="020B0604020202020204" pitchFamily="34" charset="0"/>
                        </a:rPr>
                        <a:t> et al, 2022).</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Workplace fatigue management policies to reduce occupational risk.</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Face-to-face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(CBT-I) delivered by trained specialists (</a:t>
                      </a:r>
                      <a:r>
                        <a:rPr lang="en-GB" sz="600" kern="1200" dirty="0" err="1">
                          <a:solidFill>
                            <a:schemeClr val="dk1"/>
                          </a:solidFill>
                          <a:effectLst/>
                          <a:latin typeface="Arial" panose="020B0604020202020204" pitchFamily="34" charset="0"/>
                          <a:ea typeface="+mn-ea"/>
                          <a:cs typeface="Arial" panose="020B0604020202020204" pitchFamily="34" charset="0"/>
                        </a:rPr>
                        <a:t>Mitter</a:t>
                      </a:r>
                      <a:r>
                        <a:rPr lang="en-US" sz="600" kern="1200" dirty="0">
                          <a:solidFill>
                            <a:schemeClr val="dk1"/>
                          </a:solidFill>
                          <a:effectLst/>
                          <a:latin typeface="Arial" panose="020B0604020202020204" pitchFamily="34" charset="0"/>
                          <a:ea typeface="+mn-ea"/>
                          <a:cs typeface="Arial" panose="020B0604020202020204" pitchFamily="34" charset="0"/>
                        </a:rPr>
                        <a:t> et al, 2022).</a:t>
                      </a:r>
                    </a:p>
                    <a:p>
                      <a:pPr algn="just"/>
                      <a:r>
                        <a:rPr lang="en-US" sz="600" kern="1200" dirty="0">
                          <a:solidFill>
                            <a:schemeClr val="dk1"/>
                          </a:solidFill>
                          <a:effectLst/>
                          <a:latin typeface="Arial" panose="020B0604020202020204" pitchFamily="34" charset="0"/>
                          <a:ea typeface="+mn-ea"/>
                          <a:cs typeface="Arial" panose="020B0604020202020204" pitchFamily="34" charset="0"/>
                        </a:rPr>
                        <a:t>While these approaches have demonstrated effectiveness, they present several limitations including long NHS waiting lists, medication side effects and dependency risks, high service costs, and limited availability of trained CBT-I practitioners. These barriers restrict timely access and equitable delivery of care (</a:t>
                      </a:r>
                      <a:r>
                        <a:rPr lang="en-GB" sz="600" kern="1200" dirty="0">
                          <a:solidFill>
                            <a:schemeClr val="dk1"/>
                          </a:solidFill>
                          <a:effectLst/>
                          <a:latin typeface="Arial" panose="020B0604020202020204" pitchFamily="34" charset="0"/>
                          <a:ea typeface="+mn-ea"/>
                          <a:cs typeface="Arial" panose="020B0604020202020204" pitchFamily="34" charset="0"/>
                        </a:rPr>
                        <a:t>Fan</a:t>
                      </a:r>
                      <a:r>
                        <a:rPr lang="en-US" sz="600" kern="1200" dirty="0">
                          <a:solidFill>
                            <a:schemeClr val="dk1"/>
                          </a:solidFill>
                          <a:effectLst/>
                          <a:latin typeface="Arial" panose="020B0604020202020204" pitchFamily="34" charset="0"/>
                          <a:ea typeface="+mn-ea"/>
                          <a:cs typeface="Arial" panose="020B0604020202020204" pitchFamily="34" charset="0"/>
                        </a:rPr>
                        <a:t> and </a:t>
                      </a:r>
                      <a:r>
                        <a:rPr lang="en-US" sz="600" kern="1200" dirty="0" err="1">
                          <a:solidFill>
                            <a:schemeClr val="dk1"/>
                          </a:solidFill>
                          <a:effectLst/>
                          <a:latin typeface="Arial" panose="020B0604020202020204" pitchFamily="34" charset="0"/>
                          <a:ea typeface="+mn-ea"/>
                          <a:cs typeface="Arial" panose="020B0604020202020204" pitchFamily="34" charset="0"/>
                        </a:rPr>
                        <a:t>Qiao</a:t>
                      </a:r>
                      <a:r>
                        <a:rPr lang="en-US" sz="600" kern="1200" dirty="0">
                          <a:solidFill>
                            <a:schemeClr val="dk1"/>
                          </a:solidFill>
                          <a:effectLst/>
                          <a:latin typeface="Arial" panose="020B0604020202020204" pitchFamily="34" charset="0"/>
                          <a:ea typeface="+mn-ea"/>
                          <a:cs typeface="Arial" panose="020B0604020202020204" pitchFamily="34" charset="0"/>
                        </a:rPr>
                        <a:t>, 2024).</a:t>
                      </a:r>
                    </a:p>
                    <a:p>
                      <a:pPr algn="just"/>
                      <a:r>
                        <a:rPr lang="en-US" sz="600" b="1" kern="1200" dirty="0">
                          <a:solidFill>
                            <a:schemeClr val="tx2"/>
                          </a:solidFill>
                          <a:effectLst/>
                          <a:highlight>
                            <a:srgbClr val="FFFF00"/>
                          </a:highlight>
                          <a:latin typeface="Arial" panose="020B0604020202020204" pitchFamily="34" charset="0"/>
                          <a:ea typeface="+mn-ea"/>
                          <a:cs typeface="Arial" panose="020B0604020202020204" pitchFamily="34" charset="0"/>
                        </a:rPr>
                        <a:t>Digital Interventions</a:t>
                      </a:r>
                      <a:endParaRPr lang="en-US" sz="600" kern="1200" dirty="0">
                        <a:solidFill>
                          <a:schemeClr val="tx2"/>
                        </a:solidFill>
                        <a:effectLst/>
                        <a:highlight>
                          <a:srgbClr val="FFFF00"/>
                        </a:highlight>
                        <a:latin typeface="Arial" panose="020B0604020202020204" pitchFamily="34" charset="0"/>
                        <a:ea typeface="+mn-ea"/>
                        <a:cs typeface="Arial" panose="020B0604020202020204" pitchFamily="34" charset="0"/>
                      </a:endParaRPr>
                    </a:p>
                    <a:p>
                      <a:pPr algn="just"/>
                      <a:r>
                        <a:rPr lang="en-US" sz="600" kern="1200" dirty="0">
                          <a:solidFill>
                            <a:schemeClr val="dk1"/>
                          </a:solidFill>
                          <a:effectLst/>
                          <a:latin typeface="Arial" panose="020B0604020202020204" pitchFamily="34" charset="0"/>
                          <a:ea typeface="+mn-ea"/>
                          <a:cs typeface="Arial" panose="020B0604020202020204" pitchFamily="34" charset="0"/>
                        </a:rPr>
                        <a:t>To address service gaps, digital health technologies have increasingly been introduced as scalable alternatives.</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Wearable sleep trackers monitoring sleep duration and patterns (</a:t>
                      </a:r>
                      <a:r>
                        <a:rPr lang="en-GB" sz="600" kern="1200" dirty="0">
                          <a:solidFill>
                            <a:schemeClr val="dk1"/>
                          </a:solidFill>
                          <a:effectLst/>
                          <a:latin typeface="Arial" panose="020B0604020202020204" pitchFamily="34" charset="0"/>
                          <a:ea typeface="+mn-ea"/>
                          <a:cs typeface="Arial" panose="020B0604020202020204" pitchFamily="34" charset="0"/>
                        </a:rPr>
                        <a:t>Mathews</a:t>
                      </a:r>
                      <a:r>
                        <a:rPr lang="en-US" sz="600" kern="1200" dirty="0">
                          <a:solidFill>
                            <a:schemeClr val="dk1"/>
                          </a:solidFill>
                          <a:effectLst/>
                          <a:latin typeface="Arial" panose="020B0604020202020204" pitchFamily="34" charset="0"/>
                          <a:ea typeface="+mn-ea"/>
                          <a:cs typeface="Arial" panose="020B0604020202020204" pitchFamily="34" charset="0"/>
                        </a:rPr>
                        <a:t> et al, 2023).</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Online sleep education platforms providing self-guided resources (</a:t>
                      </a:r>
                      <a:r>
                        <a:rPr lang="en-GB" sz="600" kern="1200" dirty="0">
                          <a:solidFill>
                            <a:schemeClr val="dk1"/>
                          </a:solidFill>
                          <a:effectLst/>
                          <a:latin typeface="Arial" panose="020B0604020202020204" pitchFamily="34" charset="0"/>
                          <a:ea typeface="+mn-ea"/>
                          <a:cs typeface="Arial" panose="020B0604020202020204" pitchFamily="34" charset="0"/>
                        </a:rPr>
                        <a:t>Sharman et al, 2025)</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App-based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offering structured CBT-I modules (</a:t>
                      </a:r>
                      <a:r>
                        <a:rPr lang="en-GB" sz="600" kern="1200" dirty="0">
                          <a:solidFill>
                            <a:schemeClr val="dk1"/>
                          </a:solidFill>
                          <a:effectLst/>
                          <a:latin typeface="Arial" panose="020B0604020202020204" pitchFamily="34" charset="0"/>
                          <a:ea typeface="+mn-ea"/>
                          <a:cs typeface="Arial" panose="020B0604020202020204" pitchFamily="34" charset="0"/>
                        </a:rPr>
                        <a:t>Mathews</a:t>
                      </a:r>
                      <a:r>
                        <a:rPr lang="en-US" sz="600" kern="1200" dirty="0">
                          <a:solidFill>
                            <a:schemeClr val="dk1"/>
                          </a:solidFill>
                          <a:effectLst/>
                          <a:latin typeface="Arial" panose="020B0604020202020204" pitchFamily="34" charset="0"/>
                          <a:ea typeface="+mn-ea"/>
                          <a:cs typeface="Arial" panose="020B0604020202020204" pitchFamily="34" charset="0"/>
                        </a:rPr>
                        <a:t> et al, 2023).</a:t>
                      </a:r>
                    </a:p>
                    <a:p>
                      <a:pPr marL="0" indent="0" algn="just">
                        <a:buFont typeface="Arial" panose="020B0604020202020204" pitchFamily="34" charset="0"/>
                        <a:buNone/>
                      </a:pPr>
                      <a:r>
                        <a:rPr lang="en-US" sz="600" kern="1200" dirty="0">
                          <a:solidFill>
                            <a:schemeClr val="dk1"/>
                          </a:solidFill>
                          <a:effectLst/>
                          <a:latin typeface="Arial" panose="020B0604020202020204" pitchFamily="34" charset="0"/>
                          <a:ea typeface="+mn-ea"/>
                          <a:cs typeface="Arial" panose="020B0604020202020204" pitchFamily="34" charset="0"/>
                        </a:rPr>
                        <a:t>One example is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a digital CBT-I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delivering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sleep plans, interactive therapy sessions, and progress monitoring via a mobile platform. As an established digital health intervention,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provides accessible, evidence-based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treatment aligned with contemporary public health priorities (</a:t>
                      </a:r>
                      <a:r>
                        <a:rPr lang="en-GB" sz="600" kern="1200" dirty="0">
                          <a:solidFill>
                            <a:schemeClr val="dk1"/>
                          </a:solidFill>
                          <a:effectLst/>
                          <a:latin typeface="Arial" panose="020B0604020202020204" pitchFamily="34" charset="0"/>
                          <a:ea typeface="+mn-ea"/>
                          <a:cs typeface="Arial" panose="020B0604020202020204" pitchFamily="34" charset="0"/>
                        </a:rPr>
                        <a:t>Sharman et al, 2025)</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100000">
                          <a:schemeClr val="accent5">
                            <a:lumMod val="60000"/>
                            <a:lumOff val="40000"/>
                          </a:schemeClr>
                        </a:gs>
                        <a:gs pos="40000">
                          <a:schemeClr val="accent1">
                            <a:lumMod val="5000"/>
                            <a:lumOff val="95000"/>
                          </a:schemeClr>
                        </a:gs>
                        <a:gs pos="74000">
                          <a:schemeClr val="accent1">
                            <a:lumMod val="45000"/>
                            <a:lumOff val="55000"/>
                          </a:schemeClr>
                        </a:gs>
                        <a:gs pos="73000">
                          <a:schemeClr val="accent6">
                            <a:lumMod val="20000"/>
                            <a:lumOff val="80000"/>
                          </a:schemeClr>
                        </a:gs>
                        <a:gs pos="11000">
                          <a:schemeClr val="accent5">
                            <a:lumMod val="60000"/>
                            <a:lumOff val="4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0" name="Table 9">
            <a:extLst>
              <a:ext uri="{FF2B5EF4-FFF2-40B4-BE49-F238E27FC236}">
                <a16:creationId xmlns:a16="http://schemas.microsoft.com/office/drawing/2014/main" id="{C38642A2-A5A3-D5C4-6E68-7B237D7D9847}"/>
              </a:ext>
            </a:extLst>
          </p:cNvPr>
          <p:cNvGraphicFramePr>
            <a:graphicFrameLocks noGrp="1"/>
          </p:cNvGraphicFramePr>
          <p:nvPr>
            <p:extLst>
              <p:ext uri="{D42A27DB-BD31-4B8C-83A1-F6EECF244321}">
                <p14:modId xmlns:p14="http://schemas.microsoft.com/office/powerpoint/2010/main" val="2099316771"/>
              </p:ext>
            </p:extLst>
          </p:nvPr>
        </p:nvGraphicFramePr>
        <p:xfrm>
          <a:off x="2996889" y="2751653"/>
          <a:ext cx="3861111" cy="3055735"/>
        </p:xfrm>
        <a:graphic>
          <a:graphicData uri="http://schemas.openxmlformats.org/drawingml/2006/table">
            <a:tbl>
              <a:tblPr firstRow="1" bandRow="1">
                <a:tableStyleId>{21E4AEA4-8DFA-4A89-87EB-49C32662AFE0}</a:tableStyleId>
              </a:tblPr>
              <a:tblGrid>
                <a:gridCol w="3861111">
                  <a:extLst>
                    <a:ext uri="{9D8B030D-6E8A-4147-A177-3AD203B41FA5}">
                      <a16:colId xmlns:a16="http://schemas.microsoft.com/office/drawing/2014/main" val="1336231242"/>
                    </a:ext>
                  </a:extLst>
                </a:gridCol>
              </a:tblGrid>
              <a:tr h="172109">
                <a:tc>
                  <a:txBody>
                    <a:bodyPr/>
                    <a:lstStyle/>
                    <a:p>
                      <a:pPr marL="0" marR="0" lvl="0" indent="0" algn="just"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6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3. BEHAVIOUR CHANGE THEORY</a:t>
                      </a:r>
                      <a:endParaRPr lang="en-GB" sz="600" b="1" kern="1200" dirty="0">
                        <a:solidFill>
                          <a:srgbClr val="C00000"/>
                        </a:solidFill>
                        <a:effectLst/>
                        <a:latin typeface="Arial" panose="020B0604020202020204" pitchFamily="34" charset="0"/>
                        <a:ea typeface="+mn-ea"/>
                        <a:cs typeface="Arial" panose="020B0604020202020204" pitchFamily="34" charset="0"/>
                      </a:endParaRP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92308">
                          <a:schemeClr val="bg2">
                            <a:lumMod val="20000"/>
                            <a:lumOff val="80000"/>
                          </a:schemeClr>
                        </a:gs>
                        <a:gs pos="40000">
                          <a:schemeClr val="accent1">
                            <a:lumMod val="5000"/>
                            <a:lumOff val="95000"/>
                          </a:schemeClr>
                        </a:gs>
                        <a:gs pos="74000">
                          <a:schemeClr val="accent1">
                            <a:lumMod val="45000"/>
                            <a:lumOff val="55000"/>
                          </a:schemeClr>
                        </a:gs>
                        <a:gs pos="73000">
                          <a:schemeClr val="accent2">
                            <a:lumMod val="40000"/>
                            <a:lumOff val="60000"/>
                          </a:schemeClr>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757580793"/>
                  </a:ext>
                </a:extLst>
              </a:tr>
              <a:tr h="2177241">
                <a:tc>
                  <a:txBody>
                    <a:bodyPr/>
                    <a:lstStyle/>
                    <a:p>
                      <a:pPr algn="just"/>
                      <a:r>
                        <a:rPr lang="en-US" sz="600" kern="1200" dirty="0">
                          <a:solidFill>
                            <a:schemeClr val="dk1"/>
                          </a:solidFill>
                          <a:effectLst/>
                          <a:latin typeface="Arial" panose="020B0604020202020204" pitchFamily="34" charset="0"/>
                          <a:ea typeface="+mn-ea"/>
                          <a:cs typeface="Arial" panose="020B0604020202020204" pitchFamily="34" charset="0"/>
                        </a:rPr>
                        <a:t>The Health Belief Model (HBM) provides a theoretical framework explaining how individual beliefs influence health-related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It proposes that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occurs when individuals perceive a health threat and believe that taking action will reduce that threat, provided perceived benefits outweigh perceived barriers (</a:t>
                      </a:r>
                      <a:r>
                        <a:rPr lang="en-GB" sz="600" kern="1200" dirty="0">
                          <a:solidFill>
                            <a:schemeClr val="dk1"/>
                          </a:solidFill>
                          <a:effectLst/>
                          <a:latin typeface="Arial" panose="020B0604020202020204" pitchFamily="34" charset="0"/>
                          <a:ea typeface="+mn-ea"/>
                          <a:cs typeface="Arial" panose="020B0604020202020204" pitchFamily="34" charset="0"/>
                        </a:rPr>
                        <a:t>Fang</a:t>
                      </a:r>
                      <a:r>
                        <a:rPr lang="en-US"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US" sz="600" b="1" kern="1200" dirty="0">
                          <a:solidFill>
                            <a:schemeClr val="accent6">
                              <a:lumMod val="50000"/>
                            </a:schemeClr>
                          </a:solidFill>
                          <a:effectLst/>
                          <a:latin typeface="Arial" panose="020B0604020202020204" pitchFamily="34" charset="0"/>
                          <a:ea typeface="+mn-ea"/>
                          <a:cs typeface="Arial" panose="020B0604020202020204" pitchFamily="34" charset="0"/>
                        </a:rPr>
                        <a:t>Application of HBM to the Digital Sleep Intervention</a:t>
                      </a:r>
                      <a:endParaRPr lang="en-US" sz="600" kern="1200" dirty="0">
                        <a:solidFill>
                          <a:schemeClr val="accent6">
                            <a:lumMod val="50000"/>
                          </a:schemeClr>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600" b="1" kern="1200" dirty="0">
                          <a:solidFill>
                            <a:schemeClr val="dk1"/>
                          </a:solidFill>
                          <a:effectLst/>
                          <a:latin typeface="Arial" panose="020B0604020202020204" pitchFamily="34" charset="0"/>
                          <a:ea typeface="+mn-ea"/>
                          <a:cs typeface="Arial" panose="020B0604020202020204" pitchFamily="34" charset="0"/>
                        </a:rPr>
                        <a:t>Perceived Susceptibility: </a:t>
                      </a:r>
                      <a:r>
                        <a:rPr lang="en-GB" sz="600" kern="1200" dirty="0" err="1">
                          <a:solidFill>
                            <a:schemeClr val="dk1"/>
                          </a:solidFill>
                          <a:effectLst/>
                          <a:latin typeface="Arial" panose="020B0604020202020204" pitchFamily="34" charset="0"/>
                          <a:ea typeface="+mn-ea"/>
                          <a:cs typeface="Arial" panose="020B0604020202020204" pitchFamily="34" charset="0"/>
                        </a:rPr>
                        <a:t>Sleepio’s</a:t>
                      </a:r>
                      <a:r>
                        <a:rPr lang="en-GB" sz="600" kern="1200" dirty="0">
                          <a:solidFill>
                            <a:schemeClr val="dk1"/>
                          </a:solidFill>
                          <a:effectLst/>
                          <a:latin typeface="Arial" panose="020B0604020202020204" pitchFamily="34" charset="0"/>
                          <a:ea typeface="+mn-ea"/>
                          <a:cs typeface="Arial" panose="020B0604020202020204" pitchFamily="34" charset="0"/>
                        </a:rPr>
                        <a:t> educational modules emphasise the high prevalence of sleep deprivation within the UK population and clearly explain how insufficient sleep increases vulnerability to long-term health complications (</a:t>
                      </a:r>
                      <a:r>
                        <a:rPr lang="en-GB" sz="600" kern="1200" dirty="0" err="1">
                          <a:solidFill>
                            <a:schemeClr val="dk1"/>
                          </a:solidFill>
                          <a:effectLst/>
                          <a:latin typeface="Arial" panose="020B0604020202020204" pitchFamily="34" charset="0"/>
                          <a:ea typeface="+mn-ea"/>
                          <a:cs typeface="Arial" panose="020B0604020202020204" pitchFamily="34" charset="0"/>
                        </a:rPr>
                        <a:t>Alamir</a:t>
                      </a:r>
                      <a:r>
                        <a:rPr lang="en-GB" sz="600" kern="1200" dirty="0">
                          <a:solidFill>
                            <a:schemeClr val="dk1"/>
                          </a:solidFill>
                          <a:effectLst/>
                          <a:latin typeface="Arial" panose="020B0604020202020204" pitchFamily="34" charset="0"/>
                          <a:ea typeface="+mn-ea"/>
                          <a:cs typeface="Arial" panose="020B0604020202020204" pitchFamily="34" charset="0"/>
                        </a:rPr>
                        <a:t> et al, 2022)</a:t>
                      </a:r>
                      <a:r>
                        <a:rPr lang="en-US" sz="600" kern="1200" dirty="0">
                          <a:solidFill>
                            <a:schemeClr val="dk1"/>
                          </a:solidFill>
                          <a:effectLst/>
                          <a:latin typeface="Arial" panose="020B0604020202020204" pitchFamily="34" charset="0"/>
                          <a:ea typeface="+mn-ea"/>
                          <a:cs typeface="Arial" panose="020B0604020202020204" pitchFamily="34" charset="0"/>
                        </a:rPr>
                        <a:t>. By presenting evidence about risks such as cardiovascular disease, obesity, weakened immunity, and mental health disorders, the app enhances users’ perception of personal susceptibility. This awareness encourages individuals to </a:t>
                      </a:r>
                      <a:r>
                        <a:rPr lang="en-US" sz="600" kern="1200" dirty="0" err="1">
                          <a:solidFill>
                            <a:schemeClr val="dk1"/>
                          </a:solidFill>
                          <a:effectLst/>
                          <a:latin typeface="Arial" panose="020B0604020202020204" pitchFamily="34" charset="0"/>
                          <a:ea typeface="+mn-ea"/>
                          <a:cs typeface="Arial" panose="020B0604020202020204" pitchFamily="34" charset="0"/>
                        </a:rPr>
                        <a:t>recognise</a:t>
                      </a:r>
                      <a:r>
                        <a:rPr lang="en-US" sz="600" kern="1200" dirty="0">
                          <a:solidFill>
                            <a:schemeClr val="dk1"/>
                          </a:solidFill>
                          <a:effectLst/>
                          <a:latin typeface="Arial" panose="020B0604020202020204" pitchFamily="34" charset="0"/>
                          <a:ea typeface="+mn-ea"/>
                          <a:cs typeface="Arial" panose="020B0604020202020204" pitchFamily="34" charset="0"/>
                        </a:rPr>
                        <a:t> insomnia not as a minor inconvenience but as a genuine health risk requiring action (Wang et al, 2024).</a:t>
                      </a:r>
                    </a:p>
                    <a:p>
                      <a:pPr marL="171450" indent="-171450" algn="just">
                        <a:buFont typeface="Arial" panose="020B0604020202020204" pitchFamily="34" charset="0"/>
                        <a:buChar char="•"/>
                      </a:pPr>
                      <a:r>
                        <a:rPr lang="en-GB" sz="600" b="1" kern="1200" dirty="0">
                          <a:solidFill>
                            <a:schemeClr val="dk1"/>
                          </a:solidFill>
                          <a:effectLst/>
                          <a:latin typeface="Arial" panose="020B0604020202020204" pitchFamily="34" charset="0"/>
                          <a:ea typeface="+mn-ea"/>
                          <a:cs typeface="Arial" panose="020B0604020202020204" pitchFamily="34" charset="0"/>
                        </a:rPr>
                        <a:t>Perceived Severity: </a:t>
                      </a:r>
                      <a:r>
                        <a:rPr lang="en-GB" sz="600" kern="1200" dirty="0">
                          <a:solidFill>
                            <a:schemeClr val="dk1"/>
                          </a:solidFill>
                          <a:effectLst/>
                          <a:latin typeface="Arial" panose="020B0604020202020204" pitchFamily="34" charset="0"/>
                          <a:ea typeface="+mn-ea"/>
                          <a:cs typeface="Arial" panose="020B0604020202020204" pitchFamily="34" charset="0"/>
                        </a:rPr>
                        <a:t>The app outlines the serious consequences of untreated insomnia, including impaired cognitive performance, increased accident risk, emotional instability, and chronic disease development. By highlighting both short-term functional impairments and long-term health threats, </a:t>
                      </a:r>
                      <a:r>
                        <a:rPr lang="en-GB" sz="600" kern="1200" dirty="0" err="1">
                          <a:solidFill>
                            <a:schemeClr val="dk1"/>
                          </a:solidFill>
                          <a:effectLst/>
                          <a:latin typeface="Arial" panose="020B0604020202020204" pitchFamily="34" charset="0"/>
                          <a:ea typeface="+mn-ea"/>
                          <a:cs typeface="Arial" panose="020B0604020202020204" pitchFamily="34" charset="0"/>
                        </a:rPr>
                        <a:t>Sleepio</a:t>
                      </a:r>
                      <a:r>
                        <a:rPr lang="en-GB" sz="600" kern="1200" dirty="0">
                          <a:solidFill>
                            <a:schemeClr val="dk1"/>
                          </a:solidFill>
                          <a:effectLst/>
                          <a:latin typeface="Arial" panose="020B0604020202020204" pitchFamily="34" charset="0"/>
                          <a:ea typeface="+mn-ea"/>
                          <a:cs typeface="Arial" panose="020B0604020202020204" pitchFamily="34" charset="0"/>
                        </a:rPr>
                        <a:t> strengthens understanding of the severity of sleep problems. This perception of seriousness can motivate users to prioritise behavioural change (</a:t>
                      </a:r>
                      <a:r>
                        <a:rPr lang="en-GB" sz="600" kern="1200" dirty="0" err="1">
                          <a:solidFill>
                            <a:schemeClr val="dk1"/>
                          </a:solidFill>
                          <a:effectLst/>
                          <a:latin typeface="Arial" panose="020B0604020202020204" pitchFamily="34" charset="0"/>
                          <a:ea typeface="+mn-ea"/>
                          <a:cs typeface="Arial" panose="020B0604020202020204" pitchFamily="34" charset="0"/>
                        </a:rPr>
                        <a:t>Oo</a:t>
                      </a:r>
                      <a:r>
                        <a:rPr lang="en-GB" sz="600" kern="1200" dirty="0">
                          <a:solidFill>
                            <a:schemeClr val="dk1"/>
                          </a:solidFill>
                          <a:effectLst/>
                          <a:latin typeface="Arial" panose="020B0604020202020204" pitchFamily="34" charset="0"/>
                          <a:ea typeface="+mn-ea"/>
                          <a:cs typeface="Arial" panose="020B0604020202020204" pitchFamily="34" charset="0"/>
                        </a:rPr>
                        <a:t> et al, 2025)</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GB" sz="600" b="1" kern="1200" dirty="0">
                          <a:solidFill>
                            <a:schemeClr val="dk1"/>
                          </a:solidFill>
                          <a:effectLst/>
                          <a:latin typeface="Arial" panose="020B0604020202020204" pitchFamily="34" charset="0"/>
                          <a:ea typeface="+mn-ea"/>
                          <a:cs typeface="Arial" panose="020B0604020202020204" pitchFamily="34" charset="0"/>
                        </a:rPr>
                        <a:t>Perceived Benefits</a:t>
                      </a:r>
                      <a:r>
                        <a:rPr lang="en-GB"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err="1">
                          <a:solidFill>
                            <a:schemeClr val="dk1"/>
                          </a:solidFill>
                          <a:effectLst/>
                          <a:latin typeface="Arial" panose="020B0604020202020204" pitchFamily="34" charset="0"/>
                          <a:ea typeface="+mn-ea"/>
                          <a:cs typeface="Arial" panose="020B0604020202020204" pitchFamily="34" charset="0"/>
                        </a:rPr>
                        <a:t>Sleepio</a:t>
                      </a:r>
                      <a:r>
                        <a:rPr lang="en-GB" sz="600" kern="1200" dirty="0">
                          <a:solidFill>
                            <a:schemeClr val="dk1"/>
                          </a:solidFill>
                          <a:effectLst/>
                          <a:latin typeface="Arial" panose="020B0604020202020204" pitchFamily="34" charset="0"/>
                          <a:ea typeface="+mn-ea"/>
                          <a:cs typeface="Arial" panose="020B0604020202020204" pitchFamily="34" charset="0"/>
                        </a:rPr>
                        <a:t> communicates the clinical effectiveness of Cognitive Behavioural Therapy for Insomnia (CBT-I) in improving sleep quality without reliance on medication. By demonstrating potential improvements in sleep duration, mood, and daytime functioning, the app reinforces belief in the positive outcomes of engagement (Wang et al, 2024)</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GB" sz="600" b="1" kern="1200" dirty="0">
                          <a:solidFill>
                            <a:schemeClr val="dk1"/>
                          </a:solidFill>
                          <a:effectLst/>
                          <a:latin typeface="Arial" panose="020B0604020202020204" pitchFamily="34" charset="0"/>
                          <a:ea typeface="+mn-ea"/>
                          <a:cs typeface="Arial" panose="020B0604020202020204" pitchFamily="34" charset="0"/>
                        </a:rPr>
                        <a:t>Perceived Barriers: </a:t>
                      </a:r>
                      <a:r>
                        <a:rPr lang="en-GB" sz="600" kern="1200" dirty="0">
                          <a:solidFill>
                            <a:schemeClr val="dk1"/>
                          </a:solidFill>
                          <a:effectLst/>
                          <a:latin typeface="Arial" panose="020B0604020202020204" pitchFamily="34" charset="0"/>
                          <a:ea typeface="+mn-ea"/>
                          <a:cs typeface="Arial" panose="020B0604020202020204" pitchFamily="34" charset="0"/>
                        </a:rPr>
                        <a:t>Digital accessibility reduces practical barriers such as travel, stigma, high therapy costs, and long waiting lists. Structured and guided modules simplify behavioural techniques, making change more achievable (</a:t>
                      </a:r>
                      <a:r>
                        <a:rPr lang="en-GB" sz="600" kern="1200" dirty="0" err="1">
                          <a:solidFill>
                            <a:schemeClr val="dk1"/>
                          </a:solidFill>
                          <a:effectLst/>
                          <a:latin typeface="Arial" panose="020B0604020202020204" pitchFamily="34" charset="0"/>
                          <a:ea typeface="+mn-ea"/>
                          <a:cs typeface="Arial" panose="020B0604020202020204" pitchFamily="34" charset="0"/>
                        </a:rPr>
                        <a:t>Alamir</a:t>
                      </a:r>
                      <a:r>
                        <a:rPr lang="en-GB" sz="600" kern="1200" dirty="0">
                          <a:solidFill>
                            <a:schemeClr val="dk1"/>
                          </a:solidFill>
                          <a:effectLst/>
                          <a:latin typeface="Arial" panose="020B0604020202020204" pitchFamily="34" charset="0"/>
                          <a:ea typeface="+mn-ea"/>
                          <a:cs typeface="Arial" panose="020B0604020202020204" pitchFamily="34" charset="0"/>
                        </a:rPr>
                        <a:t> et al, 2022)</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GB" sz="600" b="1" kern="1200" dirty="0">
                          <a:solidFill>
                            <a:schemeClr val="dk1"/>
                          </a:solidFill>
                          <a:effectLst/>
                          <a:latin typeface="Arial" panose="020B0604020202020204" pitchFamily="34" charset="0"/>
                          <a:ea typeface="+mn-ea"/>
                          <a:cs typeface="Arial" panose="020B0604020202020204" pitchFamily="34" charset="0"/>
                        </a:rPr>
                        <a:t>Cues to Action: </a:t>
                      </a:r>
                      <a:r>
                        <a:rPr lang="en-GB" sz="600" kern="1200" dirty="0">
                          <a:solidFill>
                            <a:schemeClr val="dk1"/>
                          </a:solidFill>
                          <a:effectLst/>
                          <a:latin typeface="Arial" panose="020B0604020202020204" pitchFamily="34" charset="0"/>
                          <a:ea typeface="+mn-ea"/>
                          <a:cs typeface="Arial" panose="020B0604020202020204" pitchFamily="34" charset="0"/>
                        </a:rPr>
                        <a:t>Push notifications, sleep diary prompts, and automated progress feedback serve as consistent reminders that encourage ongoing participation (</a:t>
                      </a:r>
                      <a:r>
                        <a:rPr lang="en-GB" sz="600" kern="1200" dirty="0" err="1">
                          <a:solidFill>
                            <a:schemeClr val="dk1"/>
                          </a:solidFill>
                          <a:effectLst/>
                          <a:latin typeface="Arial" panose="020B0604020202020204" pitchFamily="34" charset="0"/>
                          <a:ea typeface="+mn-ea"/>
                          <a:cs typeface="Arial" panose="020B0604020202020204" pitchFamily="34" charset="0"/>
                        </a:rPr>
                        <a:t>Oo</a:t>
                      </a:r>
                      <a:r>
                        <a:rPr lang="en-GB" sz="600" kern="1200" dirty="0">
                          <a:solidFill>
                            <a:schemeClr val="dk1"/>
                          </a:solidFill>
                          <a:effectLst/>
                          <a:latin typeface="Arial" panose="020B0604020202020204" pitchFamily="34" charset="0"/>
                          <a:ea typeface="+mn-ea"/>
                          <a:cs typeface="Arial" panose="020B0604020202020204" pitchFamily="34" charset="0"/>
                        </a:rPr>
                        <a:t> et al, 2025)</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GB" sz="600" b="1" kern="1200" dirty="0">
                          <a:solidFill>
                            <a:schemeClr val="dk1"/>
                          </a:solidFill>
                          <a:effectLst/>
                          <a:latin typeface="Arial" panose="020B0604020202020204" pitchFamily="34" charset="0"/>
                          <a:ea typeface="+mn-ea"/>
                          <a:cs typeface="Arial" panose="020B0604020202020204" pitchFamily="34" charset="0"/>
                        </a:rPr>
                        <a:t>Self-Efficacy: </a:t>
                      </a:r>
                      <a:r>
                        <a:rPr lang="en-GB" sz="600" kern="1200" dirty="0">
                          <a:solidFill>
                            <a:schemeClr val="dk1"/>
                          </a:solidFill>
                          <a:effectLst/>
                          <a:latin typeface="Arial" panose="020B0604020202020204" pitchFamily="34" charset="0"/>
                          <a:ea typeface="+mn-ea"/>
                          <a:cs typeface="Arial" panose="020B0604020202020204" pitchFamily="34" charset="0"/>
                        </a:rPr>
                        <a:t>Gradual goal-setting, measurable improvements, and personalised feedback strengthen users’ confidence in their ability to successfully modify sleep behaviours (Wang et al, 2024)</a:t>
                      </a:r>
                      <a:r>
                        <a:rPr lang="en-US" sz="600" kern="1200" dirty="0">
                          <a:solidFill>
                            <a:schemeClr val="dk1"/>
                          </a:solidFill>
                          <a:effectLst/>
                          <a:latin typeface="Arial" panose="020B0604020202020204" pitchFamily="34" charset="0"/>
                          <a:ea typeface="+mn-ea"/>
                          <a:cs typeface="Arial" panose="020B0604020202020204" pitchFamily="34" charset="0"/>
                        </a:rPr>
                        <a:t>.</a:t>
                      </a:r>
                    </a:p>
                    <a:p>
                      <a:pPr algn="just"/>
                      <a:r>
                        <a:rPr lang="en-US" sz="600" kern="1200" dirty="0">
                          <a:solidFill>
                            <a:schemeClr val="dk1"/>
                          </a:solidFill>
                          <a:effectLst/>
                          <a:latin typeface="Arial" panose="020B0604020202020204" pitchFamily="34" charset="0"/>
                          <a:ea typeface="+mn-ea"/>
                          <a:cs typeface="Arial" panose="020B0604020202020204" pitchFamily="34" charset="0"/>
                        </a:rPr>
                        <a:t>By addressing each construct of the HBM,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increases the likelihood that individuals </a:t>
                      </a:r>
                      <a:r>
                        <a:rPr lang="en-US" sz="600" kern="1200" dirty="0" err="1">
                          <a:solidFill>
                            <a:schemeClr val="dk1"/>
                          </a:solidFill>
                          <a:effectLst/>
                          <a:latin typeface="Arial" panose="020B0604020202020204" pitchFamily="34" charset="0"/>
                          <a:ea typeface="+mn-ea"/>
                          <a:cs typeface="Arial" panose="020B0604020202020204" pitchFamily="34" charset="0"/>
                        </a:rPr>
                        <a:t>recognise</a:t>
                      </a:r>
                      <a:r>
                        <a:rPr lang="en-US" sz="600" kern="1200" dirty="0">
                          <a:solidFill>
                            <a:schemeClr val="dk1"/>
                          </a:solidFill>
                          <a:effectLst/>
                          <a:latin typeface="Arial" panose="020B0604020202020204" pitchFamily="34" charset="0"/>
                          <a:ea typeface="+mn-ea"/>
                          <a:cs typeface="Arial" panose="020B0604020202020204" pitchFamily="34" charset="0"/>
                        </a:rPr>
                        <a:t> insomnia as a serious health concern, believe in the benefits of intervention, and feel capable of implementing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changes. The integration of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theory into digital technology enhances engagement, adherence, and sustained habit formation, thereby reinforcing the theoretical robustness of the intervention.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92308">
                          <a:schemeClr val="bg2">
                            <a:lumMod val="20000"/>
                            <a:lumOff val="80000"/>
                          </a:schemeClr>
                        </a:gs>
                        <a:gs pos="40000">
                          <a:schemeClr val="accent1">
                            <a:lumMod val="5000"/>
                            <a:lumOff val="95000"/>
                          </a:schemeClr>
                        </a:gs>
                        <a:gs pos="74000">
                          <a:schemeClr val="accent1">
                            <a:lumMod val="45000"/>
                            <a:lumOff val="55000"/>
                          </a:schemeClr>
                        </a:gs>
                        <a:gs pos="73000">
                          <a:schemeClr val="accent2">
                            <a:lumMod val="40000"/>
                            <a:lumOff val="60000"/>
                          </a:schemeClr>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1" name="Table 10">
            <a:extLst>
              <a:ext uri="{FF2B5EF4-FFF2-40B4-BE49-F238E27FC236}">
                <a16:creationId xmlns:a16="http://schemas.microsoft.com/office/drawing/2014/main" id="{5AA70036-2195-0A47-DAB8-35D669A22517}"/>
              </a:ext>
            </a:extLst>
          </p:cNvPr>
          <p:cNvGraphicFramePr>
            <a:graphicFrameLocks noGrp="1"/>
          </p:cNvGraphicFramePr>
          <p:nvPr>
            <p:extLst>
              <p:ext uri="{D42A27DB-BD31-4B8C-83A1-F6EECF244321}">
                <p14:modId xmlns:p14="http://schemas.microsoft.com/office/powerpoint/2010/main" val="2508906014"/>
              </p:ext>
            </p:extLst>
          </p:nvPr>
        </p:nvGraphicFramePr>
        <p:xfrm>
          <a:off x="0" y="5825814"/>
          <a:ext cx="6854371" cy="1302893"/>
        </p:xfrm>
        <a:graphic>
          <a:graphicData uri="http://schemas.openxmlformats.org/drawingml/2006/table">
            <a:tbl>
              <a:tblPr firstRow="1" bandRow="1">
                <a:tableStyleId>{21E4AEA4-8DFA-4A89-87EB-49C32662AFE0}</a:tableStyleId>
              </a:tblPr>
              <a:tblGrid>
                <a:gridCol w="6854371">
                  <a:extLst>
                    <a:ext uri="{9D8B030D-6E8A-4147-A177-3AD203B41FA5}">
                      <a16:colId xmlns:a16="http://schemas.microsoft.com/office/drawing/2014/main" val="1336231242"/>
                    </a:ext>
                  </a:extLst>
                </a:gridCol>
              </a:tblGrid>
              <a:tr h="128538">
                <a:tc>
                  <a:txBody>
                    <a:bodyPr/>
                    <a:lstStyle/>
                    <a:p>
                      <a:pPr marL="0" indent="0" algn="just">
                        <a:buFont typeface="Arial" panose="020B0604020202020204" pitchFamily="34" charset="0"/>
                        <a:buNone/>
                      </a:pPr>
                      <a:r>
                        <a:rPr lang="en-GB" sz="600" u="sng"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 EXPECTED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5000"/>
                            <a:lumOff val="95000"/>
                          </a:schemeClr>
                        </a:gs>
                        <a:gs pos="74000">
                          <a:schemeClr val="accent1">
                            <a:lumMod val="45000"/>
                            <a:lumOff val="55000"/>
                          </a:schemeClr>
                        </a:gs>
                        <a:gs pos="74000">
                          <a:schemeClr val="accent3">
                            <a:lumMod val="40000"/>
                            <a:lumOff val="60000"/>
                          </a:schemeClr>
                        </a:gs>
                        <a:gs pos="100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757580793"/>
                  </a:ext>
                </a:extLst>
              </a:tr>
              <a:tr h="1162467">
                <a:tc>
                  <a:txBody>
                    <a:bodyPr/>
                    <a:lstStyle/>
                    <a:p>
                      <a:r>
                        <a:rPr lang="en-US" sz="600" kern="1200" dirty="0">
                          <a:solidFill>
                            <a:schemeClr val="dk1"/>
                          </a:solidFill>
                          <a:effectLst/>
                          <a:latin typeface="Arial" panose="020B0604020202020204" pitchFamily="34" charset="0"/>
                          <a:ea typeface="+mn-ea"/>
                          <a:cs typeface="Arial" panose="020B0604020202020204" pitchFamily="34" charset="0"/>
                        </a:rPr>
                        <a:t>Applying the Health Belief Model (HBM) within the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intervention is expected to strengthen both motivation and long-term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engagement among users experiencing sleep difficulties (</a:t>
                      </a:r>
                      <a:r>
                        <a:rPr lang="en-US" sz="600" kern="1200" dirty="0" err="1">
                          <a:solidFill>
                            <a:schemeClr val="dk1"/>
                          </a:solidFill>
                          <a:effectLst/>
                          <a:latin typeface="Arial" panose="020B0604020202020204" pitchFamily="34" charset="0"/>
                          <a:ea typeface="+mn-ea"/>
                          <a:cs typeface="Arial" panose="020B0604020202020204" pitchFamily="34" charset="0"/>
                        </a:rPr>
                        <a:t>Alamir</a:t>
                      </a:r>
                      <a:r>
                        <a:rPr lang="en-US" sz="600" kern="1200" dirty="0">
                          <a:solidFill>
                            <a:schemeClr val="dk1"/>
                          </a:solidFill>
                          <a:effectLst/>
                          <a:latin typeface="Arial" panose="020B0604020202020204" pitchFamily="34" charset="0"/>
                          <a:ea typeface="+mn-ea"/>
                          <a:cs typeface="Arial" panose="020B0604020202020204" pitchFamily="34" charset="0"/>
                        </a:rPr>
                        <a:t> et al, 2022). By increasing awareness of perceived susceptibility to sleep-related health risks, such as cardiovascular disease, weakened immunity, and poor mental health, users are more likely to </a:t>
                      </a:r>
                      <a:r>
                        <a:rPr lang="en-US" sz="600" kern="1200" dirty="0" err="1">
                          <a:solidFill>
                            <a:schemeClr val="dk1"/>
                          </a:solidFill>
                          <a:effectLst/>
                          <a:latin typeface="Arial" panose="020B0604020202020204" pitchFamily="34" charset="0"/>
                          <a:ea typeface="+mn-ea"/>
                          <a:cs typeface="Arial" panose="020B0604020202020204" pitchFamily="34" charset="0"/>
                        </a:rPr>
                        <a:t>recognise</a:t>
                      </a:r>
                      <a:r>
                        <a:rPr lang="en-US" sz="600" kern="1200" dirty="0">
                          <a:solidFill>
                            <a:schemeClr val="dk1"/>
                          </a:solidFill>
                          <a:effectLst/>
                          <a:latin typeface="Arial" panose="020B0604020202020204" pitchFamily="34" charset="0"/>
                          <a:ea typeface="+mn-ea"/>
                          <a:cs typeface="Arial" panose="020B0604020202020204" pitchFamily="34" charset="0"/>
                        </a:rPr>
                        <a:t> personal vulnerability (Wang et al, 2024). When individuals understand the perceived severity of chronic sleep deprivation and its potential long-term consequences, the urgency to adopt corrective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increases (Wang et al, 2024).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further enhances perceived benefits by clearly demonstrating how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(CBT-I) techniques can improve sleep quality, daytime functioning, and overall wellbeing. At the same time, the digital format helps reduce perceived barriers, including long waiting times, stigma, travel costs, and limited access to trained therapists (</a:t>
                      </a:r>
                      <a:r>
                        <a:rPr lang="en-US" sz="600" kern="1200" dirty="0" err="1">
                          <a:solidFill>
                            <a:schemeClr val="dk1"/>
                          </a:solidFill>
                          <a:effectLst/>
                          <a:latin typeface="Arial" panose="020B0604020202020204" pitchFamily="34" charset="0"/>
                          <a:ea typeface="+mn-ea"/>
                          <a:cs typeface="Arial" panose="020B0604020202020204" pitchFamily="34" charset="0"/>
                        </a:rPr>
                        <a:t>Alamir</a:t>
                      </a:r>
                      <a:r>
                        <a:rPr lang="en-US" sz="600" kern="1200" dirty="0">
                          <a:solidFill>
                            <a:schemeClr val="dk1"/>
                          </a:solidFill>
                          <a:effectLst/>
                          <a:latin typeface="Arial" panose="020B0604020202020204" pitchFamily="34" charset="0"/>
                          <a:ea typeface="+mn-ea"/>
                          <a:cs typeface="Arial" panose="020B0604020202020204" pitchFamily="34" charset="0"/>
                        </a:rPr>
                        <a:t> et al, 2022). Through structured modules, progress tracking, and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feedback, the app strengthens self-efficacy, enabling users to feel confident in maintaining consistent bedtime routines, applying stimulus control strategies, and challenging negative sleep-related thoughts (Zhu et al, 2025).</a:t>
                      </a:r>
                    </a:p>
                    <a:p>
                      <a:pPr algn="just"/>
                      <a:r>
                        <a:rPr lang="en-US" sz="600" kern="1200" dirty="0">
                          <a:solidFill>
                            <a:schemeClr val="dk1"/>
                          </a:solidFill>
                          <a:effectLst/>
                          <a:latin typeface="Arial" panose="020B0604020202020204" pitchFamily="34" charset="0"/>
                          <a:ea typeface="+mn-ea"/>
                          <a:cs typeface="Arial" panose="020B0604020202020204" pitchFamily="34" charset="0"/>
                        </a:rPr>
                        <a:t>At a broader population level, effective implementation of the HBM framework through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could lead to measurable improvements in sleep duration, sleep efficiency, and psychological wellbeing (Zhu et al, 2025). Reduced dependency on sedative medications, fewer GP consultations for insomnia, and enhanced workplace productivity may contribute to system-wide economic benefits (</a:t>
                      </a:r>
                      <a:r>
                        <a:rPr lang="en-US" sz="600" kern="1200" dirty="0" err="1">
                          <a:solidFill>
                            <a:schemeClr val="dk1"/>
                          </a:solidFill>
                          <a:effectLst/>
                          <a:latin typeface="Arial" panose="020B0604020202020204" pitchFamily="34" charset="0"/>
                          <a:ea typeface="+mn-ea"/>
                          <a:cs typeface="Arial" panose="020B0604020202020204" pitchFamily="34" charset="0"/>
                        </a:rPr>
                        <a:t>Alamir</a:t>
                      </a:r>
                      <a:r>
                        <a:rPr lang="en-US" sz="600" kern="1200" dirty="0">
                          <a:solidFill>
                            <a:schemeClr val="dk1"/>
                          </a:solidFill>
                          <a:effectLst/>
                          <a:latin typeface="Arial" panose="020B0604020202020204" pitchFamily="34" charset="0"/>
                          <a:ea typeface="+mn-ea"/>
                          <a:cs typeface="Arial" panose="020B0604020202020204" pitchFamily="34" charset="0"/>
                        </a:rPr>
                        <a:t> et al, 2022). However, sustained outcomes depend on continued user engagement, digital literacy, and equitable access to technology. Individuals with limited motivation or restricted internet access may experience lower benefits, </a:t>
                      </a:r>
                      <a:r>
                        <a:rPr lang="en-US" sz="600" kern="1200" dirty="0" err="1">
                          <a:solidFill>
                            <a:schemeClr val="dk1"/>
                          </a:solidFill>
                          <a:effectLst/>
                          <a:latin typeface="Arial" panose="020B0604020202020204" pitchFamily="34" charset="0"/>
                          <a:ea typeface="+mn-ea"/>
                          <a:cs typeface="Arial" panose="020B0604020202020204" pitchFamily="34" charset="0"/>
                        </a:rPr>
                        <a:t>emphasising</a:t>
                      </a:r>
                      <a:r>
                        <a:rPr lang="en-US" sz="600" kern="1200" dirty="0">
                          <a:solidFill>
                            <a:schemeClr val="dk1"/>
                          </a:solidFill>
                          <a:effectLst/>
                          <a:latin typeface="Arial" panose="020B0604020202020204" pitchFamily="34" charset="0"/>
                          <a:ea typeface="+mn-ea"/>
                          <a:cs typeface="Arial" panose="020B0604020202020204" pitchFamily="34" charset="0"/>
                        </a:rPr>
                        <a:t> the importance of inclusive design, supportive public health policies, and ongoing evaluation to ensure long-term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sustainability and health equity (Wang et al, 2024).</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5000"/>
                            <a:lumOff val="95000"/>
                          </a:schemeClr>
                        </a:gs>
                        <a:gs pos="74000">
                          <a:schemeClr val="accent1">
                            <a:lumMod val="45000"/>
                            <a:lumOff val="55000"/>
                          </a:schemeClr>
                        </a:gs>
                        <a:gs pos="74000">
                          <a:schemeClr val="accent3">
                            <a:lumMod val="40000"/>
                            <a:lumOff val="60000"/>
                          </a:schemeClr>
                        </a:gs>
                        <a:gs pos="100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15" name="Table 14">
            <a:extLst>
              <a:ext uri="{FF2B5EF4-FFF2-40B4-BE49-F238E27FC236}">
                <a16:creationId xmlns:a16="http://schemas.microsoft.com/office/drawing/2014/main" id="{573F7818-4D0C-FE94-A756-860F23BBE4AF}"/>
              </a:ext>
            </a:extLst>
          </p:cNvPr>
          <p:cNvGraphicFramePr>
            <a:graphicFrameLocks noGrp="1"/>
          </p:cNvGraphicFramePr>
          <p:nvPr>
            <p:extLst>
              <p:ext uri="{D42A27DB-BD31-4B8C-83A1-F6EECF244321}">
                <p14:modId xmlns:p14="http://schemas.microsoft.com/office/powerpoint/2010/main" val="3165101454"/>
              </p:ext>
            </p:extLst>
          </p:nvPr>
        </p:nvGraphicFramePr>
        <p:xfrm>
          <a:off x="6996" y="7136102"/>
          <a:ext cx="2929352" cy="2749732"/>
        </p:xfrm>
        <a:graphic>
          <a:graphicData uri="http://schemas.openxmlformats.org/drawingml/2006/table">
            <a:tbl>
              <a:tblPr firstRow="1" bandRow="1">
                <a:tableStyleId>{21E4AEA4-8DFA-4A89-87EB-49C32662AFE0}</a:tableStyleId>
              </a:tblPr>
              <a:tblGrid>
                <a:gridCol w="2929352">
                  <a:extLst>
                    <a:ext uri="{9D8B030D-6E8A-4147-A177-3AD203B41FA5}">
                      <a16:colId xmlns:a16="http://schemas.microsoft.com/office/drawing/2014/main" val="1336231242"/>
                    </a:ext>
                  </a:extLst>
                </a:gridCol>
              </a:tblGrid>
              <a:tr h="130858">
                <a:tc>
                  <a:txBody>
                    <a:bodyPr/>
                    <a:lstStyle/>
                    <a:p>
                      <a:pPr marL="0" indent="0" algn="just">
                        <a:buFont typeface="Arial" panose="020B0604020202020204" pitchFamily="34" charset="0"/>
                        <a:buNone/>
                      </a:pPr>
                      <a:r>
                        <a:rPr lang="en-GB" sz="600" u="sng" dirty="0">
                          <a:solidFill>
                            <a:srgbClr val="CC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 CONCLUSION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rgbClr val="FFFF99"/>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757580793"/>
                  </a:ext>
                </a:extLst>
              </a:tr>
              <a:tr h="1077470">
                <a:tc>
                  <a:txBody>
                    <a:bodyPr/>
                    <a:lstStyle/>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Digital health interventions such as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demonstrate the effective integration of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science and technology to address widespread public health challenges like sleep deprivation (Werner-Seidler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By applying the Health Belief Model, the intervention strengthens perceived susceptibility, severity, benefits, and self-efficacy, encouraging sustainable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change (Lu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The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aligns with core health promotion principles, including prevention, empowerment, participation, equity, and long-term sustainability.</a:t>
                      </a:r>
                    </a:p>
                    <a:p>
                      <a:pPr marL="171450" lvl="0" indent="-171450" algn="just">
                        <a:buFont typeface="Arial" panose="020B0604020202020204" pitchFamily="34" charset="0"/>
                        <a:buChar char="•"/>
                      </a:pP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supports preventive care by addressing insomnia early, reducing the likelihood of chronic physical and mental health complications (Werner-Seidler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From a policy perspective, incorporating evidence-based digital CBT-I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into NHS commissioning strategies could reduce waiting times and alleviate service pressures (Lu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Digital delivery improves accessibility and may enhance equitable access to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across different regions of the UK (Salamanca-Sanabria,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Integration with national digital transformation agendas supports innovation in preventive healthcare frameworks Salamanca-Sanabria,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In educational settings, promoting sleep health literacy in schools, universities, and workplaces could increase awareness of sleep-related risks and encourage early intervention (Lu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Workplace and community-based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may further strengthen engagement and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uptake Salamanca-Sanabria,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Future research should evaluate long-term effectiveness, cost-efficiency, and adherence rates across diverse populations (Werner-Seidler et al, 2025).</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Examination of socioeconomic disparities is necessary to ensure equitable impact and avoid widening digital health inequalities (Lu et al, 2025).</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rgbClr val="FFFF99"/>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6" name="Table 15">
            <a:extLst>
              <a:ext uri="{FF2B5EF4-FFF2-40B4-BE49-F238E27FC236}">
                <a16:creationId xmlns:a16="http://schemas.microsoft.com/office/drawing/2014/main" id="{5A7E4A16-7A6E-703E-DBA7-28D6282B4642}"/>
              </a:ext>
            </a:extLst>
          </p:cNvPr>
          <p:cNvGraphicFramePr>
            <a:graphicFrameLocks noGrp="1"/>
          </p:cNvGraphicFramePr>
          <p:nvPr>
            <p:extLst>
              <p:ext uri="{D42A27DB-BD31-4B8C-83A1-F6EECF244321}">
                <p14:modId xmlns:p14="http://schemas.microsoft.com/office/powerpoint/2010/main" val="1473436719"/>
              </p:ext>
            </p:extLst>
          </p:nvPr>
        </p:nvGraphicFramePr>
        <p:xfrm>
          <a:off x="2932981" y="7121312"/>
          <a:ext cx="3874481" cy="2764972"/>
        </p:xfrm>
        <a:graphic>
          <a:graphicData uri="http://schemas.openxmlformats.org/drawingml/2006/table">
            <a:tbl>
              <a:tblPr firstRow="1" bandRow="1">
                <a:tableStyleId>{21E4AEA4-8DFA-4A89-87EB-49C32662AFE0}</a:tableStyleId>
              </a:tblPr>
              <a:tblGrid>
                <a:gridCol w="3874481">
                  <a:extLst>
                    <a:ext uri="{9D8B030D-6E8A-4147-A177-3AD203B41FA5}">
                      <a16:colId xmlns:a16="http://schemas.microsoft.com/office/drawing/2014/main" val="1336231242"/>
                    </a:ext>
                  </a:extLst>
                </a:gridCol>
              </a:tblGrid>
              <a:tr h="94672">
                <a:tc>
                  <a:txBody>
                    <a:bodyPr/>
                    <a:lstStyle/>
                    <a:p>
                      <a:pPr marL="0" indent="0" algn="just">
                        <a:buFont typeface="Arial" panose="020B0604020202020204" pitchFamily="34" charset="0"/>
                        <a:buNone/>
                      </a:pPr>
                      <a:r>
                        <a:rPr lang="en-GB" sz="500" dirty="0">
                          <a:solidFill>
                            <a:schemeClr val="tx1"/>
                          </a:solidFill>
                          <a:latin typeface="Arial" panose="020B0604020202020204" pitchFamily="34" charset="0"/>
                          <a:cs typeface="Arial" panose="020B0604020202020204" pitchFamily="34" charset="0"/>
                        </a:rPr>
                        <a:t>6. References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rgbClr val="D9FDE7"/>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757580793"/>
                  </a:ext>
                </a:extLst>
              </a:tr>
              <a:tr h="1730244">
                <a:tc>
                  <a:txBody>
                    <a:bodyPr/>
                    <a:lstStyle/>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Bitomsky</a:t>
                      </a:r>
                      <a:r>
                        <a:rPr lang="en-GB" sz="500" kern="1200" dirty="0">
                          <a:solidFill>
                            <a:schemeClr val="dk1"/>
                          </a:solidFill>
                          <a:effectLst/>
                          <a:latin typeface="Arial" panose="020B0604020202020204" pitchFamily="34" charset="0"/>
                          <a:ea typeface="+mn-ea"/>
                          <a:cs typeface="Arial" panose="020B0604020202020204" pitchFamily="34" charset="0"/>
                        </a:rPr>
                        <a:t>, L., </a:t>
                      </a:r>
                      <a:r>
                        <a:rPr lang="en-GB" sz="500" kern="1200" dirty="0" err="1">
                          <a:solidFill>
                            <a:schemeClr val="dk1"/>
                          </a:solidFill>
                          <a:effectLst/>
                          <a:latin typeface="Arial" panose="020B0604020202020204" pitchFamily="34" charset="0"/>
                          <a:ea typeface="+mn-ea"/>
                          <a:cs typeface="Arial" panose="020B0604020202020204" pitchFamily="34" charset="0"/>
                        </a:rPr>
                        <a:t>Nißen</a:t>
                      </a:r>
                      <a:r>
                        <a:rPr lang="en-GB" sz="500" kern="1200" dirty="0">
                          <a:solidFill>
                            <a:schemeClr val="dk1"/>
                          </a:solidFill>
                          <a:effectLst/>
                          <a:latin typeface="Arial" panose="020B0604020202020204" pitchFamily="34" charset="0"/>
                          <a:ea typeface="+mn-ea"/>
                          <a:cs typeface="Arial" panose="020B0604020202020204" pitchFamily="34" charset="0"/>
                        </a:rPr>
                        <a:t>, M. and </a:t>
                      </a:r>
                      <a:r>
                        <a:rPr lang="en-GB" sz="500" kern="1200" dirty="0" err="1">
                          <a:solidFill>
                            <a:schemeClr val="dk1"/>
                          </a:solidFill>
                          <a:effectLst/>
                          <a:latin typeface="Arial" panose="020B0604020202020204" pitchFamily="34" charset="0"/>
                          <a:ea typeface="+mn-ea"/>
                          <a:cs typeface="Arial" panose="020B0604020202020204" pitchFamily="34" charset="0"/>
                        </a:rPr>
                        <a:t>Kowatsch</a:t>
                      </a:r>
                      <a:r>
                        <a:rPr lang="en-GB" sz="500" kern="1200" dirty="0">
                          <a:solidFill>
                            <a:schemeClr val="dk1"/>
                          </a:solidFill>
                          <a:effectLst/>
                          <a:latin typeface="Arial" panose="020B0604020202020204" pitchFamily="34" charset="0"/>
                          <a:ea typeface="+mn-ea"/>
                          <a:cs typeface="Arial" panose="020B0604020202020204" pitchFamily="34" charset="0"/>
                        </a:rPr>
                        <a:t>, T., (2025). Equity by design principles for digital health interventions. </a:t>
                      </a:r>
                      <a:r>
                        <a:rPr lang="en-US" sz="500" i="1" kern="1200" dirty="0">
                          <a:solidFill>
                            <a:schemeClr val="dk1"/>
                          </a:solidFill>
                          <a:effectLst/>
                          <a:latin typeface="Arial" panose="020B0604020202020204" pitchFamily="34" charset="0"/>
                          <a:ea typeface="+mn-ea"/>
                          <a:cs typeface="Arial" panose="020B0604020202020204" pitchFamily="34" charset="0"/>
                        </a:rPr>
                        <a:t>International Journal for Equity in Health</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24</a:t>
                      </a:r>
                      <a:r>
                        <a:rPr lang="en-US" sz="500" kern="1200" dirty="0">
                          <a:solidFill>
                            <a:schemeClr val="dk1"/>
                          </a:solidFill>
                          <a:effectLst/>
                          <a:latin typeface="Arial" panose="020B0604020202020204" pitchFamily="34" charset="0"/>
                          <a:ea typeface="+mn-ea"/>
                          <a:cs typeface="Arial" panose="020B0604020202020204" pitchFamily="34" charset="0"/>
                        </a:rPr>
                        <a:t>(1), p.271.</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Chernyshev</a:t>
                      </a:r>
                      <a:r>
                        <a:rPr lang="en-GB" sz="500" kern="1200" dirty="0">
                          <a:solidFill>
                            <a:schemeClr val="dk1"/>
                          </a:solidFill>
                          <a:effectLst/>
                          <a:latin typeface="Arial" panose="020B0604020202020204" pitchFamily="34" charset="0"/>
                          <a:ea typeface="+mn-ea"/>
                          <a:cs typeface="Arial" panose="020B0604020202020204" pitchFamily="34" charset="0"/>
                        </a:rPr>
                        <a:t>, O.Y., (2023). Sleep deprivation and its consequences. </a:t>
                      </a:r>
                      <a:r>
                        <a:rPr lang="en-US" sz="500" i="1" kern="1200" dirty="0">
                          <a:solidFill>
                            <a:schemeClr val="dk1"/>
                          </a:solidFill>
                          <a:effectLst/>
                          <a:latin typeface="Arial" panose="020B0604020202020204" pitchFamily="34" charset="0"/>
                          <a:ea typeface="+mn-ea"/>
                          <a:cs typeface="Arial" panose="020B0604020202020204" pitchFamily="34" charset="0"/>
                        </a:rPr>
                        <a:t>Continuum</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29</a:t>
                      </a:r>
                      <a:r>
                        <a:rPr lang="en-US" sz="500" kern="1200" dirty="0">
                          <a:solidFill>
                            <a:schemeClr val="dk1"/>
                          </a:solidFill>
                          <a:effectLst/>
                          <a:latin typeface="Arial" panose="020B0604020202020204" pitchFamily="34" charset="0"/>
                          <a:ea typeface="+mn-ea"/>
                          <a:cs typeface="Arial" panose="020B0604020202020204" pitchFamily="34" charset="0"/>
                        </a:rPr>
                        <a:t>(4), pp.1234-1252.</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Fan, Y., Li, J. and </a:t>
                      </a:r>
                      <a:r>
                        <a:rPr lang="en-GB" sz="500" kern="1200" dirty="0" err="1">
                          <a:solidFill>
                            <a:schemeClr val="dk1"/>
                          </a:solidFill>
                          <a:effectLst/>
                          <a:latin typeface="Arial" panose="020B0604020202020204" pitchFamily="34" charset="0"/>
                          <a:ea typeface="+mn-ea"/>
                          <a:cs typeface="Arial" panose="020B0604020202020204" pitchFamily="34" charset="0"/>
                        </a:rPr>
                        <a:t>Qiao</a:t>
                      </a:r>
                      <a:r>
                        <a:rPr lang="en-GB" sz="500" kern="1200" dirty="0">
                          <a:solidFill>
                            <a:schemeClr val="dk1"/>
                          </a:solidFill>
                          <a:effectLst/>
                          <a:latin typeface="Arial" panose="020B0604020202020204" pitchFamily="34" charset="0"/>
                          <a:ea typeface="+mn-ea"/>
                          <a:cs typeface="Arial" panose="020B0604020202020204" pitchFamily="34" charset="0"/>
                        </a:rPr>
                        <a:t>, S., (2024). Sleep deprivation-induced memory impairment: exploring potential interventions. </a:t>
                      </a:r>
                      <a:r>
                        <a:rPr lang="en-US" sz="500" i="1" kern="1200" dirty="0">
                          <a:solidFill>
                            <a:schemeClr val="dk1"/>
                          </a:solidFill>
                          <a:effectLst/>
                          <a:latin typeface="Arial" panose="020B0604020202020204" pitchFamily="34" charset="0"/>
                          <a:ea typeface="+mn-ea"/>
                          <a:cs typeface="Arial" panose="020B0604020202020204" pitchFamily="34" charset="0"/>
                        </a:rPr>
                        <a:t>Frontiers in Psychiatry</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15</a:t>
                      </a:r>
                      <a:r>
                        <a:rPr lang="en-US" sz="500" kern="1200" dirty="0">
                          <a:solidFill>
                            <a:schemeClr val="dk1"/>
                          </a:solidFill>
                          <a:effectLst/>
                          <a:latin typeface="Arial" panose="020B0604020202020204" pitchFamily="34" charset="0"/>
                          <a:ea typeface="+mn-ea"/>
                          <a:cs typeface="Arial" panose="020B0604020202020204" pitchFamily="34" charset="0"/>
                        </a:rPr>
                        <a:t>, p.1470976.</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Fang, L., Zhang, Q., Zhou, N., Chen, J. and Lou, H., (2025). Influencing factors and mechanisms promoting proactive health </a:t>
                      </a:r>
                      <a:r>
                        <a:rPr lang="en-GB" sz="500" kern="1200" dirty="0" err="1">
                          <a:solidFill>
                            <a:schemeClr val="dk1"/>
                          </a:solidFill>
                          <a:effectLst/>
                          <a:latin typeface="Arial" panose="020B0604020202020204" pitchFamily="34" charset="0"/>
                          <a:ea typeface="+mn-ea"/>
                          <a:cs typeface="Arial" panose="020B0604020202020204" pitchFamily="34" charset="0"/>
                        </a:rPr>
                        <a:t>behavior</a:t>
                      </a:r>
                      <a:r>
                        <a:rPr lang="en-GB" sz="500" kern="1200" dirty="0">
                          <a:solidFill>
                            <a:schemeClr val="dk1"/>
                          </a:solidFill>
                          <a:effectLst/>
                          <a:latin typeface="Arial" panose="020B0604020202020204" pitchFamily="34" charset="0"/>
                          <a:ea typeface="+mn-ea"/>
                          <a:cs typeface="Arial" panose="020B0604020202020204" pitchFamily="34" charset="0"/>
                        </a:rPr>
                        <a:t> intention: an integration of the health belief model and the theory of planned </a:t>
                      </a:r>
                      <a:r>
                        <a:rPr lang="en-GB" sz="500" kern="1200" dirty="0" err="1">
                          <a:solidFill>
                            <a:schemeClr val="dk1"/>
                          </a:solidFill>
                          <a:effectLst/>
                          <a:latin typeface="Arial" panose="020B0604020202020204" pitchFamily="34" charset="0"/>
                          <a:ea typeface="+mn-ea"/>
                          <a:cs typeface="Arial" panose="020B0604020202020204" pitchFamily="34" charset="0"/>
                        </a:rPr>
                        <a:t>behavior</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Frontiers in Public Health</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13</a:t>
                      </a:r>
                      <a:r>
                        <a:rPr lang="en-US" sz="500" kern="1200" dirty="0">
                          <a:solidFill>
                            <a:schemeClr val="dk1"/>
                          </a:solidFill>
                          <a:effectLst/>
                          <a:latin typeface="Arial" panose="020B0604020202020204" pitchFamily="34" charset="0"/>
                          <a:ea typeface="+mn-ea"/>
                          <a:cs typeface="Arial" panose="020B0604020202020204" pitchFamily="34" charset="0"/>
                        </a:rPr>
                        <a:t>, p.1629046.</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Gordon, N.P., Yao, J.H., Brickner, L.A. and Lo, J.C., (2022). Prevalence of sleep-related problems and risks in a community-dwelling older adult population: a cross-sectional survey-based study. </a:t>
                      </a:r>
                      <a:r>
                        <a:rPr lang="en-GB" sz="500" i="1" kern="1200" dirty="0">
                          <a:solidFill>
                            <a:schemeClr val="dk1"/>
                          </a:solidFill>
                          <a:effectLst/>
                          <a:latin typeface="Arial" panose="020B0604020202020204" pitchFamily="34" charset="0"/>
                          <a:ea typeface="+mn-ea"/>
                          <a:cs typeface="Arial" panose="020B0604020202020204" pitchFamily="34" charset="0"/>
                        </a:rPr>
                        <a:t>BMC public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22</a:t>
                      </a:r>
                      <a:r>
                        <a:rPr lang="en-GB" sz="500" kern="1200" dirty="0">
                          <a:solidFill>
                            <a:schemeClr val="dk1"/>
                          </a:solidFill>
                          <a:effectLst/>
                          <a:latin typeface="Arial" panose="020B0604020202020204" pitchFamily="34" charset="0"/>
                          <a:ea typeface="+mn-ea"/>
                          <a:cs typeface="Arial" panose="020B0604020202020204" pitchFamily="34" charset="0"/>
                        </a:rPr>
                        <a:t>(1), p.2045.</a:t>
                      </a:r>
                      <a:endParaRPr lang="en-US" sz="5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Klimt, F., Jacobi, C., </a:t>
                      </a:r>
                      <a:r>
                        <a:rPr lang="en-GB" sz="500" kern="1200" dirty="0" err="1">
                          <a:solidFill>
                            <a:schemeClr val="dk1"/>
                          </a:solidFill>
                          <a:effectLst/>
                          <a:latin typeface="Arial" panose="020B0604020202020204" pitchFamily="34" charset="0"/>
                          <a:ea typeface="+mn-ea"/>
                          <a:cs typeface="Arial" panose="020B0604020202020204" pitchFamily="34" charset="0"/>
                        </a:rPr>
                        <a:t>Brähler</a:t>
                      </a:r>
                      <a:r>
                        <a:rPr lang="en-GB" sz="500" kern="1200" dirty="0">
                          <a:solidFill>
                            <a:schemeClr val="dk1"/>
                          </a:solidFill>
                          <a:effectLst/>
                          <a:latin typeface="Arial" panose="020B0604020202020204" pitchFamily="34" charset="0"/>
                          <a:ea typeface="+mn-ea"/>
                          <a:cs typeface="Arial" panose="020B0604020202020204" pitchFamily="34" charset="0"/>
                        </a:rPr>
                        <a:t>, E., </a:t>
                      </a:r>
                      <a:r>
                        <a:rPr lang="en-GB" sz="500" kern="1200" dirty="0" err="1">
                          <a:solidFill>
                            <a:schemeClr val="dk1"/>
                          </a:solidFill>
                          <a:effectLst/>
                          <a:latin typeface="Arial" panose="020B0604020202020204" pitchFamily="34" charset="0"/>
                          <a:ea typeface="+mn-ea"/>
                          <a:cs typeface="Arial" panose="020B0604020202020204" pitchFamily="34" charset="0"/>
                        </a:rPr>
                        <a:t>Stöbel</a:t>
                      </a:r>
                      <a:r>
                        <a:rPr lang="en-GB" sz="500" kern="1200" dirty="0">
                          <a:solidFill>
                            <a:schemeClr val="dk1"/>
                          </a:solidFill>
                          <a:effectLst/>
                          <a:latin typeface="Arial" panose="020B0604020202020204" pitchFamily="34" charset="0"/>
                          <a:ea typeface="+mn-ea"/>
                          <a:cs typeface="Arial" panose="020B0604020202020204" pitchFamily="34" charset="0"/>
                        </a:rPr>
                        <a:t>-Richter, Y., Zenger, M. and Berth, H., (2023). Insomnia symptoms in adulthood. Prevalence and incidence over 25 years. </a:t>
                      </a:r>
                      <a:r>
                        <a:rPr lang="en-US" sz="500" i="1" kern="1200" dirty="0">
                          <a:solidFill>
                            <a:schemeClr val="dk1"/>
                          </a:solidFill>
                          <a:effectLst/>
                          <a:latin typeface="Arial" panose="020B0604020202020204" pitchFamily="34" charset="0"/>
                          <a:ea typeface="+mn-ea"/>
                          <a:cs typeface="Arial" panose="020B0604020202020204" pitchFamily="34" charset="0"/>
                        </a:rPr>
                        <a:t>Sleep Medicine</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109</a:t>
                      </a:r>
                      <a:r>
                        <a:rPr lang="en-US" sz="500" kern="1200" dirty="0">
                          <a:solidFill>
                            <a:schemeClr val="dk1"/>
                          </a:solidFill>
                          <a:effectLst/>
                          <a:latin typeface="Arial" panose="020B0604020202020204" pitchFamily="34" charset="0"/>
                          <a:ea typeface="+mn-ea"/>
                          <a:cs typeface="Arial" panose="020B0604020202020204" pitchFamily="34" charset="0"/>
                        </a:rPr>
                        <a:t>, pp.240-244.</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Lu, Y.A., Lin, H.C. and Tsai, P.S., (2025). Effects of digital sleep interventions on sleep among college students and young adults: systematic review and meta-analysis. </a:t>
                      </a:r>
                      <a:r>
                        <a:rPr lang="en-US" sz="500" i="1" kern="1200" dirty="0">
                          <a:solidFill>
                            <a:schemeClr val="dk1"/>
                          </a:solidFill>
                          <a:effectLst/>
                          <a:latin typeface="Arial" panose="020B0604020202020204" pitchFamily="34" charset="0"/>
                          <a:ea typeface="+mn-ea"/>
                          <a:cs typeface="Arial" panose="020B0604020202020204" pitchFamily="34" charset="0"/>
                        </a:rPr>
                        <a:t>Journal of Medical Internet Research</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27</a:t>
                      </a:r>
                      <a:r>
                        <a:rPr lang="en-US" sz="500" kern="1200" dirty="0">
                          <a:solidFill>
                            <a:schemeClr val="dk1"/>
                          </a:solidFill>
                          <a:effectLst/>
                          <a:latin typeface="Arial" panose="020B0604020202020204" pitchFamily="34" charset="0"/>
                          <a:ea typeface="+mn-ea"/>
                          <a:cs typeface="Arial" panose="020B0604020202020204" pitchFamily="34" charset="0"/>
                        </a:rPr>
                        <a:t>, p.e69657.</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Mathews, A., Gibbons, N., Harrison, E., C </a:t>
                      </a:r>
                      <a:r>
                        <a:rPr lang="en-GB" sz="500" kern="1200" dirty="0" err="1">
                          <a:solidFill>
                            <a:schemeClr val="dk1"/>
                          </a:solidFill>
                          <a:effectLst/>
                          <a:latin typeface="Arial" panose="020B0604020202020204" pitchFamily="34" charset="0"/>
                          <a:ea typeface="+mn-ea"/>
                          <a:cs typeface="Arial" panose="020B0604020202020204" pitchFamily="34" charset="0"/>
                        </a:rPr>
                        <a:t>Ukoumunne</a:t>
                      </a:r>
                      <a:r>
                        <a:rPr lang="en-GB" sz="500" kern="1200" dirty="0">
                          <a:solidFill>
                            <a:schemeClr val="dk1"/>
                          </a:solidFill>
                          <a:effectLst/>
                          <a:latin typeface="Arial" panose="020B0604020202020204" pitchFamily="34" charset="0"/>
                          <a:ea typeface="+mn-ea"/>
                          <a:cs typeface="Arial" panose="020B0604020202020204" pitchFamily="34" charset="0"/>
                        </a:rPr>
                        <a:t>, O. and Stallard, P., (2023). A feasibility study to explore the use of digital treatment of sleep as a first-step intervention to improve adolescent mental health. </a:t>
                      </a:r>
                      <a:r>
                        <a:rPr lang="en-US" sz="500" i="1" kern="1200" dirty="0">
                          <a:solidFill>
                            <a:schemeClr val="dk1"/>
                          </a:solidFill>
                          <a:effectLst/>
                          <a:latin typeface="Arial" panose="020B0604020202020204" pitchFamily="34" charset="0"/>
                          <a:ea typeface="+mn-ea"/>
                          <a:cs typeface="Arial" panose="020B0604020202020204" pitchFamily="34" charset="0"/>
                        </a:rPr>
                        <a:t>Behavioral Sleep Medicine</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21</a:t>
                      </a:r>
                      <a:r>
                        <a:rPr lang="en-US" sz="500" kern="1200" dirty="0">
                          <a:solidFill>
                            <a:schemeClr val="dk1"/>
                          </a:solidFill>
                          <a:effectLst/>
                          <a:latin typeface="Arial" panose="020B0604020202020204" pitchFamily="34" charset="0"/>
                          <a:ea typeface="+mn-ea"/>
                          <a:cs typeface="Arial" panose="020B0604020202020204" pitchFamily="34" charset="0"/>
                        </a:rPr>
                        <a:t>(2), pp.172-184.</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Oo</a:t>
                      </a:r>
                      <a:r>
                        <a:rPr lang="en-GB" sz="500" kern="1200" dirty="0">
                          <a:solidFill>
                            <a:schemeClr val="dk1"/>
                          </a:solidFill>
                          <a:effectLst/>
                          <a:latin typeface="Arial" panose="020B0604020202020204" pitchFamily="34" charset="0"/>
                          <a:ea typeface="+mn-ea"/>
                          <a:cs typeface="Arial" panose="020B0604020202020204" pitchFamily="34" charset="0"/>
                        </a:rPr>
                        <a:t>, M.Z., Tint, S.S., </a:t>
                      </a:r>
                      <a:r>
                        <a:rPr lang="en-GB" sz="500" kern="1200" dirty="0" err="1">
                          <a:solidFill>
                            <a:schemeClr val="dk1"/>
                          </a:solidFill>
                          <a:effectLst/>
                          <a:latin typeface="Arial" panose="020B0604020202020204" pitchFamily="34" charset="0"/>
                          <a:ea typeface="+mn-ea"/>
                          <a:cs typeface="Arial" panose="020B0604020202020204" pitchFamily="34" charset="0"/>
                        </a:rPr>
                        <a:t>Panza</a:t>
                      </a:r>
                      <a:r>
                        <a:rPr lang="en-GB" sz="500" kern="1200" dirty="0">
                          <a:solidFill>
                            <a:schemeClr val="dk1"/>
                          </a:solidFill>
                          <a:effectLst/>
                          <a:latin typeface="Arial" panose="020B0604020202020204" pitchFamily="34" charset="0"/>
                          <a:ea typeface="+mn-ea"/>
                          <a:cs typeface="Arial" panose="020B0604020202020204" pitchFamily="34" charset="0"/>
                        </a:rPr>
                        <a:t>, A., </a:t>
                      </a:r>
                      <a:r>
                        <a:rPr lang="en-GB" sz="500" kern="1200" dirty="0" err="1">
                          <a:solidFill>
                            <a:schemeClr val="dk1"/>
                          </a:solidFill>
                          <a:effectLst/>
                          <a:latin typeface="Arial" panose="020B0604020202020204" pitchFamily="34" charset="0"/>
                          <a:ea typeface="+mn-ea"/>
                          <a:cs typeface="Arial" panose="020B0604020202020204" pitchFamily="34" charset="0"/>
                        </a:rPr>
                        <a:t>Pongpanich</a:t>
                      </a:r>
                      <a:r>
                        <a:rPr lang="en-GB" sz="500" kern="1200" dirty="0">
                          <a:solidFill>
                            <a:schemeClr val="dk1"/>
                          </a:solidFill>
                          <a:effectLst/>
                          <a:latin typeface="Arial" panose="020B0604020202020204" pitchFamily="34" charset="0"/>
                          <a:ea typeface="+mn-ea"/>
                          <a:cs typeface="Arial" panose="020B0604020202020204" pitchFamily="34" charset="0"/>
                        </a:rPr>
                        <a:t>, S., </a:t>
                      </a:r>
                      <a:r>
                        <a:rPr lang="en-GB" sz="500" kern="1200" dirty="0" err="1">
                          <a:solidFill>
                            <a:schemeClr val="dk1"/>
                          </a:solidFill>
                          <a:effectLst/>
                          <a:latin typeface="Arial" panose="020B0604020202020204" pitchFamily="34" charset="0"/>
                          <a:ea typeface="+mn-ea"/>
                          <a:cs typeface="Arial" panose="020B0604020202020204" pitchFamily="34" charset="0"/>
                        </a:rPr>
                        <a:t>Viwattanakulvanid</a:t>
                      </a:r>
                      <a:r>
                        <a:rPr lang="en-GB" sz="500" kern="1200" dirty="0">
                          <a:solidFill>
                            <a:schemeClr val="dk1"/>
                          </a:solidFill>
                          <a:effectLst/>
                          <a:latin typeface="Arial" panose="020B0604020202020204" pitchFamily="34" charset="0"/>
                          <a:ea typeface="+mn-ea"/>
                          <a:cs typeface="Arial" panose="020B0604020202020204" pitchFamily="34" charset="0"/>
                        </a:rPr>
                        <a:t>, P., </a:t>
                      </a:r>
                      <a:r>
                        <a:rPr lang="en-GB" sz="500" kern="1200" dirty="0" err="1">
                          <a:solidFill>
                            <a:schemeClr val="dk1"/>
                          </a:solidFill>
                          <a:effectLst/>
                          <a:latin typeface="Arial" panose="020B0604020202020204" pitchFamily="34" charset="0"/>
                          <a:ea typeface="+mn-ea"/>
                          <a:cs typeface="Arial" panose="020B0604020202020204" pitchFamily="34" charset="0"/>
                        </a:rPr>
                        <a:t>Bodhisane</a:t>
                      </a:r>
                      <a:r>
                        <a:rPr lang="en-GB" sz="500" kern="1200" dirty="0">
                          <a:solidFill>
                            <a:schemeClr val="dk1"/>
                          </a:solidFill>
                          <a:effectLst/>
                          <a:latin typeface="Arial" panose="020B0604020202020204" pitchFamily="34" charset="0"/>
                          <a:ea typeface="+mn-ea"/>
                          <a:cs typeface="Arial" panose="020B0604020202020204" pitchFamily="34" charset="0"/>
                        </a:rPr>
                        <a:t>, S., </a:t>
                      </a:r>
                      <a:r>
                        <a:rPr lang="en-GB" sz="500" kern="1200" dirty="0" err="1">
                          <a:solidFill>
                            <a:schemeClr val="dk1"/>
                          </a:solidFill>
                          <a:effectLst/>
                          <a:latin typeface="Arial" panose="020B0604020202020204" pitchFamily="34" charset="0"/>
                          <a:ea typeface="+mn-ea"/>
                          <a:cs typeface="Arial" panose="020B0604020202020204" pitchFamily="34" charset="0"/>
                        </a:rPr>
                        <a:t>Rerkasem</a:t>
                      </a:r>
                      <a:r>
                        <a:rPr lang="en-GB" sz="500" kern="1200" dirty="0">
                          <a:solidFill>
                            <a:schemeClr val="dk1"/>
                          </a:solidFill>
                          <a:effectLst/>
                          <a:latin typeface="Arial" panose="020B0604020202020204" pitchFamily="34" charset="0"/>
                          <a:ea typeface="+mn-ea"/>
                          <a:cs typeface="Arial" panose="020B0604020202020204" pitchFamily="34" charset="0"/>
                        </a:rPr>
                        <a:t>, A. and </a:t>
                      </a:r>
                      <a:r>
                        <a:rPr lang="en-GB" sz="500" kern="1200" dirty="0" err="1">
                          <a:solidFill>
                            <a:schemeClr val="dk1"/>
                          </a:solidFill>
                          <a:effectLst/>
                          <a:latin typeface="Arial" panose="020B0604020202020204" pitchFamily="34" charset="0"/>
                          <a:ea typeface="+mn-ea"/>
                          <a:cs typeface="Arial" panose="020B0604020202020204" pitchFamily="34" charset="0"/>
                        </a:rPr>
                        <a:t>Rerkasem</a:t>
                      </a:r>
                      <a:r>
                        <a:rPr lang="en-GB" sz="500" kern="1200" dirty="0">
                          <a:solidFill>
                            <a:schemeClr val="dk1"/>
                          </a:solidFill>
                          <a:effectLst/>
                          <a:latin typeface="Arial" panose="020B0604020202020204" pitchFamily="34" charset="0"/>
                          <a:ea typeface="+mn-ea"/>
                          <a:cs typeface="Arial" panose="020B0604020202020204" pitchFamily="34" charset="0"/>
                        </a:rPr>
                        <a:t>, K., (2025). Effectiveness of a health belief model-based integrated health education and mobile phone short message service intervention on health knowledge, perception, and self-efficacy toward smoking: a quasi-experimental study among industrial workers in Myanmar. </a:t>
                      </a:r>
                      <a:r>
                        <a:rPr lang="en-US" sz="500" i="1" kern="1200" dirty="0">
                          <a:solidFill>
                            <a:schemeClr val="dk1"/>
                          </a:solidFill>
                          <a:effectLst/>
                          <a:latin typeface="Arial" panose="020B0604020202020204" pitchFamily="34" charset="0"/>
                          <a:ea typeface="+mn-ea"/>
                          <a:cs typeface="Arial" panose="020B0604020202020204" pitchFamily="34" charset="0"/>
                        </a:rPr>
                        <a:t>BMC Public Health</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25</a:t>
                      </a:r>
                      <a:r>
                        <a:rPr lang="en-US" sz="500" kern="1200" dirty="0">
                          <a:solidFill>
                            <a:schemeClr val="dk1"/>
                          </a:solidFill>
                          <a:effectLst/>
                          <a:latin typeface="Arial" panose="020B0604020202020204" pitchFamily="34" charset="0"/>
                          <a:ea typeface="+mn-ea"/>
                          <a:cs typeface="Arial" panose="020B0604020202020204" pitchFamily="34" charset="0"/>
                        </a:rPr>
                        <a:t>(1), p.1562.</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Salamanca-Sanabria, A., Fogel, A., Padmapriya, N., </a:t>
                      </a:r>
                      <a:r>
                        <a:rPr lang="en-GB" sz="500" kern="1200" dirty="0" err="1">
                          <a:solidFill>
                            <a:schemeClr val="dk1"/>
                          </a:solidFill>
                          <a:effectLst/>
                          <a:latin typeface="Arial" panose="020B0604020202020204" pitchFamily="34" charset="0"/>
                          <a:ea typeface="+mn-ea"/>
                          <a:cs typeface="Arial" panose="020B0604020202020204" pitchFamily="34" charset="0"/>
                        </a:rPr>
                        <a:t>Meenushree</a:t>
                      </a:r>
                      <a:r>
                        <a:rPr lang="en-GB" sz="500" kern="1200" dirty="0">
                          <a:solidFill>
                            <a:schemeClr val="dk1"/>
                          </a:solidFill>
                          <a:effectLst/>
                          <a:latin typeface="Arial" panose="020B0604020202020204" pitchFamily="34" charset="0"/>
                          <a:ea typeface="+mn-ea"/>
                          <a:cs typeface="Arial" panose="020B0604020202020204" pitchFamily="34" charset="0"/>
                        </a:rPr>
                        <a:t>, C., Rodriguez, A. and Eriksson, J.G., (2025). Active components in digital health interventions for sleep among adolescents: a systematic review and meta-analysis of randomized controlled trials. </a:t>
                      </a:r>
                      <a:r>
                        <a:rPr lang="en-US" sz="500" i="1" kern="1200" dirty="0" err="1">
                          <a:solidFill>
                            <a:schemeClr val="dk1"/>
                          </a:solidFill>
                          <a:effectLst/>
                          <a:latin typeface="Arial" panose="020B0604020202020204" pitchFamily="34" charset="0"/>
                          <a:ea typeface="+mn-ea"/>
                          <a:cs typeface="Arial" panose="020B0604020202020204" pitchFamily="34" charset="0"/>
                        </a:rPr>
                        <a:t>npj</a:t>
                      </a:r>
                      <a:r>
                        <a:rPr lang="en-US" sz="500" i="1" kern="1200" dirty="0">
                          <a:solidFill>
                            <a:schemeClr val="dk1"/>
                          </a:solidFill>
                          <a:effectLst/>
                          <a:latin typeface="Arial" panose="020B0604020202020204" pitchFamily="34" charset="0"/>
                          <a:ea typeface="+mn-ea"/>
                          <a:cs typeface="Arial" panose="020B0604020202020204" pitchFamily="34" charset="0"/>
                        </a:rPr>
                        <a:t> Digital Medicine</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8</a:t>
                      </a:r>
                      <a:r>
                        <a:rPr lang="en-US" sz="500" kern="1200" dirty="0">
                          <a:solidFill>
                            <a:schemeClr val="dk1"/>
                          </a:solidFill>
                          <a:effectLst/>
                          <a:latin typeface="Arial" panose="020B0604020202020204" pitchFamily="34" charset="0"/>
                          <a:ea typeface="+mn-ea"/>
                          <a:cs typeface="Arial" panose="020B0604020202020204" pitchFamily="34" charset="0"/>
                        </a:rPr>
                        <a:t>(1), p.743.</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Sharman, R., Ray, D., Farmer, A., Green, P.C., Harris, V., </a:t>
                      </a:r>
                      <a:r>
                        <a:rPr lang="en-GB" sz="500" kern="1200" dirty="0" err="1">
                          <a:solidFill>
                            <a:schemeClr val="dk1"/>
                          </a:solidFill>
                          <a:effectLst/>
                          <a:latin typeface="Arial" panose="020B0604020202020204" pitchFamily="34" charset="0"/>
                          <a:ea typeface="+mn-ea"/>
                          <a:cs typeface="Arial" panose="020B0604020202020204" pitchFamily="34" charset="0"/>
                        </a:rPr>
                        <a:t>Karpe</a:t>
                      </a:r>
                      <a:r>
                        <a:rPr lang="en-GB" sz="500" kern="1200" dirty="0">
                          <a:solidFill>
                            <a:schemeClr val="dk1"/>
                          </a:solidFill>
                          <a:effectLst/>
                          <a:latin typeface="Arial" panose="020B0604020202020204" pitchFamily="34" charset="0"/>
                          <a:ea typeface="+mn-ea"/>
                          <a:cs typeface="Arial" panose="020B0604020202020204" pitchFamily="34" charset="0"/>
                        </a:rPr>
                        <a:t>, F., </a:t>
                      </a:r>
                      <a:r>
                        <a:rPr lang="en-GB" sz="500" kern="1200" dirty="0" err="1">
                          <a:solidFill>
                            <a:schemeClr val="dk1"/>
                          </a:solidFill>
                          <a:effectLst/>
                          <a:latin typeface="Arial" panose="020B0604020202020204" pitchFamily="34" charset="0"/>
                          <a:ea typeface="+mn-ea"/>
                          <a:cs typeface="Arial" panose="020B0604020202020204" pitchFamily="34" charset="0"/>
                        </a:rPr>
                        <a:t>Espie</a:t>
                      </a:r>
                      <a:r>
                        <a:rPr lang="en-GB" sz="500" kern="1200" dirty="0">
                          <a:solidFill>
                            <a:schemeClr val="dk1"/>
                          </a:solidFill>
                          <a:effectLst/>
                          <a:latin typeface="Arial" panose="020B0604020202020204" pitchFamily="34" charset="0"/>
                          <a:ea typeface="+mn-ea"/>
                          <a:cs typeface="Arial" panose="020B0604020202020204" pitchFamily="34" charset="0"/>
                        </a:rPr>
                        <a:t>, C.A., </a:t>
                      </a:r>
                      <a:r>
                        <a:rPr lang="en-GB" sz="500" kern="1200" dirty="0" err="1">
                          <a:solidFill>
                            <a:schemeClr val="dk1"/>
                          </a:solidFill>
                          <a:effectLst/>
                          <a:latin typeface="Arial" panose="020B0604020202020204" pitchFamily="34" charset="0"/>
                          <a:ea typeface="+mn-ea"/>
                          <a:cs typeface="Arial" panose="020B0604020202020204" pitchFamily="34" charset="0"/>
                        </a:rPr>
                        <a:t>Mantripp</a:t>
                      </a:r>
                      <a:r>
                        <a:rPr lang="en-GB" sz="500" kern="1200" dirty="0">
                          <a:solidFill>
                            <a:schemeClr val="dk1"/>
                          </a:solidFill>
                          <a:effectLst/>
                          <a:latin typeface="Arial" panose="020B0604020202020204" pitchFamily="34" charset="0"/>
                          <a:ea typeface="+mn-ea"/>
                          <a:cs typeface="Arial" panose="020B0604020202020204" pitchFamily="34" charset="0"/>
                        </a:rPr>
                        <a:t>, D., </a:t>
                      </a:r>
                      <a:r>
                        <a:rPr lang="en-GB" sz="500" kern="1200" dirty="0" err="1">
                          <a:solidFill>
                            <a:schemeClr val="dk1"/>
                          </a:solidFill>
                          <a:effectLst/>
                          <a:latin typeface="Arial" panose="020B0604020202020204" pitchFamily="34" charset="0"/>
                          <a:ea typeface="+mn-ea"/>
                          <a:cs typeface="Arial" panose="020B0604020202020204" pitchFamily="34" charset="0"/>
                        </a:rPr>
                        <a:t>Marjot</a:t>
                      </a:r>
                      <a:r>
                        <a:rPr lang="en-GB" sz="500" kern="1200" dirty="0">
                          <a:solidFill>
                            <a:schemeClr val="dk1"/>
                          </a:solidFill>
                          <a:effectLst/>
                          <a:latin typeface="Arial" panose="020B0604020202020204" pitchFamily="34" charset="0"/>
                          <a:ea typeface="+mn-ea"/>
                          <a:cs typeface="Arial" panose="020B0604020202020204" pitchFamily="34" charset="0"/>
                        </a:rPr>
                        <a:t>, T., McGowan, N.M. and Tomlinson, J.W., (2025). Sleep Improvement for Metabolic Health: A Feasibility Trial of a Digital Sleep Treatment in People With Insomnia and Non‐Diabetic Hyperglycaemia. </a:t>
                      </a:r>
                      <a:r>
                        <a:rPr lang="en-US" sz="500" i="1" kern="1200" dirty="0">
                          <a:solidFill>
                            <a:schemeClr val="dk1"/>
                          </a:solidFill>
                          <a:effectLst/>
                          <a:latin typeface="Arial" panose="020B0604020202020204" pitchFamily="34" charset="0"/>
                          <a:ea typeface="+mn-ea"/>
                          <a:cs typeface="Arial" panose="020B0604020202020204" pitchFamily="34" charset="0"/>
                        </a:rPr>
                        <a:t>Journal of Sleep Research</a:t>
                      </a:r>
                      <a:r>
                        <a:rPr lang="en-US" sz="500" kern="1200" dirty="0">
                          <a:solidFill>
                            <a:schemeClr val="dk1"/>
                          </a:solidFill>
                          <a:effectLst/>
                          <a:latin typeface="Arial" panose="020B0604020202020204" pitchFamily="34" charset="0"/>
                          <a:ea typeface="+mn-ea"/>
                          <a:cs typeface="Arial" panose="020B0604020202020204" pitchFamily="34" charset="0"/>
                        </a:rPr>
                        <a:t>, p.e70306.</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Schramme</a:t>
                      </a:r>
                      <a:r>
                        <a:rPr lang="en-GB" sz="500" kern="1200" dirty="0">
                          <a:solidFill>
                            <a:schemeClr val="dk1"/>
                          </a:solidFill>
                          <a:effectLst/>
                          <a:latin typeface="Arial" panose="020B0604020202020204" pitchFamily="34" charset="0"/>
                          <a:ea typeface="+mn-ea"/>
                          <a:cs typeface="Arial" panose="020B0604020202020204" pitchFamily="34" charset="0"/>
                        </a:rPr>
                        <a:t>, T., (2023). Health as complete well-being: The WHO definition and beyond. </a:t>
                      </a:r>
                      <a:r>
                        <a:rPr lang="en-US" sz="500" i="1" kern="1200" dirty="0">
                          <a:solidFill>
                            <a:schemeClr val="dk1"/>
                          </a:solidFill>
                          <a:effectLst/>
                          <a:latin typeface="Arial" panose="020B0604020202020204" pitchFamily="34" charset="0"/>
                          <a:ea typeface="+mn-ea"/>
                          <a:cs typeface="Arial" panose="020B0604020202020204" pitchFamily="34" charset="0"/>
                        </a:rPr>
                        <a:t>Public health ethics</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16</a:t>
                      </a:r>
                      <a:r>
                        <a:rPr lang="en-US" sz="500" kern="1200" dirty="0">
                          <a:solidFill>
                            <a:schemeClr val="dk1"/>
                          </a:solidFill>
                          <a:effectLst/>
                          <a:latin typeface="Arial" panose="020B0604020202020204" pitchFamily="34" charset="0"/>
                          <a:ea typeface="+mn-ea"/>
                          <a:cs typeface="Arial" panose="020B0604020202020204" pitchFamily="34" charset="0"/>
                        </a:rPr>
                        <a:t>(3), pp.210-218.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Wang, T., Zhou, T. and Huang, Z., (2024), December. Adherence and Effects of a Short-term Digital Cognitive </a:t>
                      </a:r>
                      <a:r>
                        <a:rPr lang="en-GB" sz="500" kern="1200" dirty="0" err="1">
                          <a:solidFill>
                            <a:schemeClr val="dk1"/>
                          </a:solidFill>
                          <a:effectLst/>
                          <a:latin typeface="Arial" panose="020B0604020202020204" pitchFamily="34" charset="0"/>
                          <a:ea typeface="+mn-ea"/>
                          <a:cs typeface="Arial" panose="020B0604020202020204" pitchFamily="34" charset="0"/>
                        </a:rPr>
                        <a:t>Behavioral</a:t>
                      </a:r>
                      <a:r>
                        <a:rPr lang="en-GB" sz="500" kern="1200" dirty="0">
                          <a:solidFill>
                            <a:schemeClr val="dk1"/>
                          </a:solidFill>
                          <a:effectLst/>
                          <a:latin typeface="Arial" panose="020B0604020202020204" pitchFamily="34" charset="0"/>
                          <a:ea typeface="+mn-ea"/>
                          <a:cs typeface="Arial" panose="020B0604020202020204" pitchFamily="34" charset="0"/>
                        </a:rPr>
                        <a:t> Therapy for Insomnia Based on the Health Belief Model: A Randomized Controlled Trial. In </a:t>
                      </a:r>
                      <a:r>
                        <a:rPr lang="en-US" sz="500" i="1" kern="1200" dirty="0">
                          <a:solidFill>
                            <a:schemeClr val="dk1"/>
                          </a:solidFill>
                          <a:effectLst/>
                          <a:latin typeface="Arial" panose="020B0604020202020204" pitchFamily="34" charset="0"/>
                          <a:ea typeface="+mn-ea"/>
                          <a:cs typeface="Arial" panose="020B0604020202020204" pitchFamily="34" charset="0"/>
                        </a:rPr>
                        <a:t>2024 3rd International Conference on Health Big Data and Intelligent Healthcare (ICHIH)</a:t>
                      </a:r>
                      <a:r>
                        <a:rPr lang="en-US" sz="500" kern="1200" dirty="0">
                          <a:solidFill>
                            <a:schemeClr val="dk1"/>
                          </a:solidFill>
                          <a:effectLst/>
                          <a:latin typeface="Arial" panose="020B0604020202020204" pitchFamily="34" charset="0"/>
                          <a:ea typeface="+mn-ea"/>
                          <a:cs typeface="Arial" panose="020B0604020202020204" pitchFamily="34" charset="0"/>
                        </a:rPr>
                        <a:t> (pp. 371-375). IEEE.</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Werner-Seidler, A., </a:t>
                      </a:r>
                      <a:r>
                        <a:rPr lang="en-GB" sz="500" kern="1200" dirty="0" err="1">
                          <a:solidFill>
                            <a:schemeClr val="dk1"/>
                          </a:solidFill>
                          <a:effectLst/>
                          <a:latin typeface="Arial" panose="020B0604020202020204" pitchFamily="34" charset="0"/>
                          <a:ea typeface="+mn-ea"/>
                          <a:cs typeface="Arial" panose="020B0604020202020204" pitchFamily="34" charset="0"/>
                        </a:rPr>
                        <a:t>Maston</a:t>
                      </a:r>
                      <a:r>
                        <a:rPr lang="en-GB" sz="500" kern="1200" dirty="0">
                          <a:solidFill>
                            <a:schemeClr val="dk1"/>
                          </a:solidFill>
                          <a:effectLst/>
                          <a:latin typeface="Arial" panose="020B0604020202020204" pitchFamily="34" charset="0"/>
                          <a:ea typeface="+mn-ea"/>
                          <a:cs typeface="Arial" panose="020B0604020202020204" pitchFamily="34" charset="0"/>
                        </a:rPr>
                        <a:t>, K. and Li, S.H., (2025). Digital Innovations for Managing Sleep Problems in Adolescents. </a:t>
                      </a:r>
                      <a:r>
                        <a:rPr lang="en-US" sz="500" i="1" kern="1200" dirty="0">
                          <a:solidFill>
                            <a:schemeClr val="dk1"/>
                          </a:solidFill>
                          <a:effectLst/>
                          <a:latin typeface="Arial" panose="020B0604020202020204" pitchFamily="34" charset="0"/>
                          <a:ea typeface="+mn-ea"/>
                          <a:cs typeface="Arial" panose="020B0604020202020204" pitchFamily="34" charset="0"/>
                        </a:rPr>
                        <a:t>Psychiatric Clinics</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48</a:t>
                      </a:r>
                      <a:r>
                        <a:rPr lang="en-US" sz="500" kern="1200" dirty="0">
                          <a:solidFill>
                            <a:schemeClr val="dk1"/>
                          </a:solidFill>
                          <a:effectLst/>
                          <a:latin typeface="Arial" panose="020B0604020202020204" pitchFamily="34" charset="0"/>
                          <a:ea typeface="+mn-ea"/>
                          <a:cs typeface="Arial" panose="020B0604020202020204" pitchFamily="34" charset="0"/>
                        </a:rPr>
                        <a:t>(4), pp.679-698.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Zhu, W., Chen, H., Zhang, Y., Zhao, Y., Ji, Y. and Sun, H., (2025). Health from a health promotion perspective: a concept analysis. </a:t>
                      </a:r>
                      <a:r>
                        <a:rPr lang="en-US" sz="500" i="1" kern="1200" dirty="0">
                          <a:solidFill>
                            <a:schemeClr val="dk1"/>
                          </a:solidFill>
                          <a:effectLst/>
                          <a:latin typeface="Arial" panose="020B0604020202020204" pitchFamily="34" charset="0"/>
                          <a:ea typeface="+mn-ea"/>
                          <a:cs typeface="Arial" panose="020B0604020202020204" pitchFamily="34" charset="0"/>
                        </a:rPr>
                        <a:t>Journal of Health, Population and Nutrition</a:t>
                      </a:r>
                      <a:r>
                        <a:rPr lang="en-US" sz="500" kern="1200" dirty="0">
                          <a:solidFill>
                            <a:schemeClr val="dk1"/>
                          </a:solidFill>
                          <a:effectLst/>
                          <a:latin typeface="Arial" panose="020B0604020202020204" pitchFamily="34" charset="0"/>
                          <a:ea typeface="+mn-ea"/>
                          <a:cs typeface="Arial" panose="020B0604020202020204" pitchFamily="34" charset="0"/>
                        </a:rPr>
                        <a:t>, </a:t>
                      </a:r>
                      <a:r>
                        <a:rPr lang="en-US" sz="500" i="1" kern="1200" dirty="0">
                          <a:solidFill>
                            <a:schemeClr val="dk1"/>
                          </a:solidFill>
                          <a:effectLst/>
                          <a:latin typeface="Arial" panose="020B0604020202020204" pitchFamily="34" charset="0"/>
                          <a:ea typeface="+mn-ea"/>
                          <a:cs typeface="Arial" panose="020B0604020202020204" pitchFamily="34" charset="0"/>
                        </a:rPr>
                        <a:t>44</a:t>
                      </a:r>
                      <a:r>
                        <a:rPr lang="en-US" sz="500" kern="1200" dirty="0">
                          <a:solidFill>
                            <a:schemeClr val="dk1"/>
                          </a:solidFill>
                          <a:effectLst/>
                          <a:latin typeface="Arial" panose="020B0604020202020204" pitchFamily="34" charset="0"/>
                          <a:ea typeface="+mn-ea"/>
                          <a:cs typeface="Arial" panose="020B0604020202020204" pitchFamily="34" charset="0"/>
                        </a:rPr>
                        <a:t>(1), p.369.</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rgbClr val="D9FDE7"/>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pic>
        <p:nvPicPr>
          <p:cNvPr id="1026" name="Picture 2" descr="The Impact of Sleep Deprivation ...">
            <a:extLst>
              <a:ext uri="{FF2B5EF4-FFF2-40B4-BE49-F238E27FC236}">
                <a16:creationId xmlns:a16="http://schemas.microsoft.com/office/drawing/2014/main" id="{C566CA39-36DF-37AF-1DE9-465A86A95F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97" y="440998"/>
            <a:ext cx="1581172" cy="11406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ICE uncertain on insomnia app Sleepio in draft guidance | pharmaphorum">
            <a:extLst>
              <a:ext uri="{FF2B5EF4-FFF2-40B4-BE49-F238E27FC236}">
                <a16:creationId xmlns:a16="http://schemas.microsoft.com/office/drawing/2014/main" id="{BDB7048E-0084-D3B8-7749-F80807CC03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11302" y="2877483"/>
            <a:ext cx="609197" cy="24325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ealth belief model - Wikipedia">
            <a:extLst>
              <a:ext uri="{FF2B5EF4-FFF2-40B4-BE49-F238E27FC236}">
                <a16:creationId xmlns:a16="http://schemas.microsoft.com/office/drawing/2014/main" id="{90BB5802-0A53-2705-EC64-BD83E27267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88169" y="456194"/>
            <a:ext cx="1404332" cy="110750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3d sleep app icon | Premium Vector">
            <a:extLst>
              <a:ext uri="{FF2B5EF4-FFF2-40B4-BE49-F238E27FC236}">
                <a16:creationId xmlns:a16="http://schemas.microsoft.com/office/drawing/2014/main" id="{206C0CC8-DEE9-27B2-C193-DB7B020CD30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8963" t="20190" r="18160" b="19015"/>
          <a:stretch/>
        </p:blipFill>
        <p:spPr bwMode="auto">
          <a:xfrm>
            <a:off x="6253898" y="50030"/>
            <a:ext cx="553563" cy="48554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062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304</TotalTime>
  <Words>2655</Words>
  <Application>Microsoft Office PowerPoint</Application>
  <PresentationFormat>A4 Paper (210x297 mm)</PresentationFormat>
  <Paragraphs>71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Aharoni</vt:lpstr>
      <vt:lpstr>Aptos</vt:lpstr>
      <vt:lpstr>Arial</vt:lpstr>
      <vt:lpstr>Tw Cen MT</vt:lpstr>
      <vt:lpstr>Droplet</vt:lpstr>
      <vt:lpstr>Sleepio and the Science of Better Sleep: A Digital Public Health Response to UK Sleep Deprivation  Student Name: DRASHTI PATEL   Student ID: 2439716    Module Name: Population health and digital health promotion    Program: MSc in Public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Sleepio and the Science of Better Sleep: A Digital Public Health Response to UK Sleep Deprivation  Student Name:     Student ID:    Module Name: Population health and digital health promotion    Program: MSc in Public Health and Social Care</dc:title>
  <dc:creator>GAZALA SHAHJADA</dc:creator>
  <cp:lastModifiedBy>Isha Patel</cp:lastModifiedBy>
  <cp:revision>80</cp:revision>
  <dcterms:created xsi:type="dcterms:W3CDTF">2024-07-08T18:23:20Z</dcterms:created>
  <dcterms:modified xsi:type="dcterms:W3CDTF">2026-03-06T09:00:52Z</dcterms:modified>
</cp:coreProperties>
</file>