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</p:sldMasterIdLst>
  <p:notesMasterIdLst>
    <p:notesMasterId r:id="rId13"/>
  </p:notesMasterIdLst>
  <p:handoutMasterIdLst>
    <p:handoutMasterId r:id="rId14"/>
  </p:handoutMasterIdLst>
  <p:sldIdLst>
    <p:sldId id="283" r:id="rId2"/>
    <p:sldId id="261" r:id="rId3"/>
    <p:sldId id="273" r:id="rId4"/>
    <p:sldId id="274" r:id="rId5"/>
    <p:sldId id="270" r:id="rId6"/>
    <p:sldId id="277" r:id="rId7"/>
    <p:sldId id="278" r:id="rId8"/>
    <p:sldId id="279" r:id="rId9"/>
    <p:sldId id="284" r:id="rId10"/>
    <p:sldId id="285" r:id="rId11"/>
    <p:sldId id="286" r:id="rId12"/>
  </p:sldIdLst>
  <p:sldSz cx="9144000" cy="6858000" type="screen4x3"/>
  <p:notesSz cx="6746875" cy="99139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3">
          <p15:clr>
            <a:srgbClr val="A4A3A4"/>
          </p15:clr>
        </p15:guide>
        <p15:guide id="2" pos="212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57" autoAdjust="0"/>
    <p:restoredTop sz="82526" autoAdjust="0"/>
  </p:normalViewPr>
  <p:slideViewPr>
    <p:cSldViewPr>
      <p:cViewPr>
        <p:scale>
          <a:sx n="50" d="100"/>
          <a:sy n="50" d="100"/>
        </p:scale>
        <p:origin x="-2160" y="-3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123"/>
        <p:guide pos="212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34" charset="0"/>
              </a:defRPr>
            </a:lvl1pPr>
          </a:lstStyle>
          <a:p>
            <a:endParaRPr lang="en-GB" altLang="en-US"/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2700" y="0"/>
            <a:ext cx="292417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Verdana" pitchFamily="34" charset="0"/>
              </a:defRPr>
            </a:lvl1pPr>
          </a:lstStyle>
          <a:p>
            <a:endParaRPr lang="en-GB" altLang="en-US"/>
          </a:p>
        </p:txBody>
      </p:sp>
      <p:sp>
        <p:nvSpPr>
          <p:cNvPr id="1157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8638"/>
            <a:ext cx="292417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34" charset="0"/>
              </a:defRPr>
            </a:lvl1pPr>
          </a:lstStyle>
          <a:p>
            <a:endParaRPr lang="en-GB" altLang="en-US"/>
          </a:p>
        </p:txBody>
      </p:sp>
      <p:sp>
        <p:nvSpPr>
          <p:cNvPr id="1157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2700" y="9418638"/>
            <a:ext cx="292417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Verdana" pitchFamily="34" charset="0"/>
              </a:defRPr>
            </a:lvl1pPr>
          </a:lstStyle>
          <a:p>
            <a:fld id="{E94AE436-FCF0-45B2-8453-7B380394CE3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27712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34" charset="0"/>
              </a:defRPr>
            </a:lvl1pPr>
          </a:lstStyle>
          <a:p>
            <a:endParaRPr lang="en-GB" altLang="en-US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22700" y="0"/>
            <a:ext cx="292417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Verdana" pitchFamily="34" charset="0"/>
              </a:defRPr>
            </a:lvl1pPr>
          </a:lstStyle>
          <a:p>
            <a:endParaRPr lang="en-GB" altLang="en-US"/>
          </a:p>
        </p:txBody>
      </p:sp>
      <p:sp>
        <p:nvSpPr>
          <p:cNvPr id="870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42950"/>
            <a:ext cx="4957763" cy="3717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113" y="4708525"/>
            <a:ext cx="4946650" cy="446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870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8638"/>
            <a:ext cx="292417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34" charset="0"/>
              </a:defRPr>
            </a:lvl1pPr>
          </a:lstStyle>
          <a:p>
            <a:endParaRPr lang="en-GB" altLang="en-US"/>
          </a:p>
        </p:txBody>
      </p:sp>
      <p:sp>
        <p:nvSpPr>
          <p:cNvPr id="870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2700" y="9418638"/>
            <a:ext cx="292417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Verdana" pitchFamily="34" charset="0"/>
              </a:defRPr>
            </a:lvl1pPr>
          </a:lstStyle>
          <a:p>
            <a:fld id="{25053A54-2722-433C-80A0-0CF463D89E9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673242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GB" altLang="en-US"/>
              <a:t>Lecture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4D1B2-AFE9-4DF1-8FD9-DC743F0B3EF0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48928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GB" altLang="en-US"/>
              <a:t>Lecture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1542B-80D6-4A66-B14C-8037E0DC5BA4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4394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1A2F4-C5A6-4E09-ABAF-788849D423A2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7906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884BB-D0EA-4746-B3BE-F76FAA509B3D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2215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BF12B-5C9A-4770-AA48-ED7C00A2F30F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53303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2F41D-8DC4-4626-9F48-95DEC72FA396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85023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28E3A-ECE5-4BCB-A3BD-E3EBD804BBC1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19136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1D374-95B6-4D40-9859-03DA6C0EA3D8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58264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F5763-C842-48B8-820A-61424DFD95C7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05896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951B3-EC9C-4363-B2C7-4F36D042DA3A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31957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047E1-9F8B-4D23-818B-1A6C069DFEFE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4279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52EE6-3AB4-48E9-9A79-E00B9E1A70CF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66732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72FF1D-5ED6-3E4B-8EA6-54CB782D5A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43608" y="2567546"/>
            <a:ext cx="7772400" cy="1470025"/>
          </a:xfrm>
        </p:spPr>
        <p:txBody>
          <a:bodyPr/>
          <a:lstStyle/>
          <a:p>
            <a:r>
              <a:rPr lang="en-GB" b="1" dirty="0"/>
              <a:t>Personal Development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9F16FB5-A491-C547-95FE-AFA808E6A25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E2F6CF8A-2AFC-AF4E-A98F-762DB5C70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altLang="en-US"/>
              <a:t>Lecture 2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5B79B3B1-CC42-2D42-BF69-09485962F141}"/>
              </a:ext>
            </a:extLst>
          </p:cNvPr>
          <p:cNvSpPr txBox="1">
            <a:spLocks/>
          </p:cNvSpPr>
          <p:nvPr/>
        </p:nvSpPr>
        <p:spPr>
          <a:xfrm>
            <a:off x="698870" y="1406501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GB" dirty="0"/>
              <a:t>BMSK5002 </a:t>
            </a:r>
            <a:br>
              <a:rPr lang="en-GB" dirty="0"/>
            </a:br>
            <a:r>
              <a:rPr lang="en-GB" dirty="0"/>
              <a:t>Developing relationships and workplace achievement</a:t>
            </a:r>
          </a:p>
        </p:txBody>
      </p:sp>
    </p:spTree>
    <p:extLst>
      <p:ext uri="{BB962C8B-B14F-4D97-AF65-F5344CB8AC3E}">
        <p14:creationId xmlns:p14="http://schemas.microsoft.com/office/powerpoint/2010/main" val="20236095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511175"/>
          </a:xfrm>
        </p:spPr>
        <p:txBody>
          <a:bodyPr>
            <a:normAutofit fontScale="90000"/>
          </a:bodyPr>
          <a:lstStyle/>
          <a:p>
            <a:r>
              <a:rPr lang="en-GB" altLang="en-US" sz="3600" b="1" dirty="0"/>
              <a:t>Personal Planning - Drivers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908720"/>
            <a:ext cx="8229600" cy="3917032"/>
          </a:xfrm>
        </p:spPr>
        <p:txBody>
          <a:bodyPr/>
          <a:lstStyle/>
          <a:p>
            <a:pPr marL="609600" indent="-609600">
              <a:buFontTx/>
              <a:buNone/>
            </a:pPr>
            <a:r>
              <a:rPr lang="en-GB" altLang="en-US" b="1" dirty="0"/>
              <a:t>What matters most to you?</a:t>
            </a:r>
          </a:p>
          <a:p>
            <a:pPr marL="609600" indent="-609600">
              <a:buFontTx/>
              <a:buNone/>
            </a:pPr>
            <a:endParaRPr lang="en-GB" altLang="en-US" sz="1000" b="1" dirty="0"/>
          </a:p>
          <a:p>
            <a:pPr marL="609600" indent="-609600">
              <a:buFont typeface="Wingdings" pitchFamily="2" charset="2"/>
              <a:buAutoNum type="arabicPeriod"/>
            </a:pPr>
            <a:r>
              <a:rPr lang="en-GB" altLang="en-US" dirty="0"/>
              <a:t>Status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GB" altLang="en-US" dirty="0"/>
              <a:t>Security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GB" altLang="en-US" dirty="0"/>
              <a:t>Relationships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GB" altLang="en-US" dirty="0"/>
              <a:t>Achievement </a:t>
            </a:r>
          </a:p>
          <a:p>
            <a:pPr marL="609600" indent="-609600">
              <a:buFont typeface="Wingdings" pitchFamily="2" charset="2"/>
              <a:buAutoNum type="arabicPeriod"/>
            </a:pPr>
            <a:endParaRPr lang="en-GB" altLang="en-US" sz="24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3176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511175"/>
          </a:xfrm>
        </p:spPr>
        <p:txBody>
          <a:bodyPr>
            <a:normAutofit fontScale="90000"/>
          </a:bodyPr>
          <a:lstStyle/>
          <a:p>
            <a:r>
              <a:rPr lang="en-GB" altLang="en-US" sz="3600" b="1" dirty="0"/>
              <a:t>Eleven Qualities of a successful manager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908720"/>
            <a:ext cx="8110537" cy="4419600"/>
          </a:xfrm>
        </p:spPr>
        <p:txBody>
          <a:bodyPr>
            <a:normAutofit fontScale="92500" lnSpcReduction="20000"/>
          </a:bodyPr>
          <a:lstStyle/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GB" altLang="en-US" sz="2400" b="1" dirty="0"/>
              <a:t>Basic Knowledge and information</a:t>
            </a:r>
          </a:p>
          <a:p>
            <a:pPr marL="533400" indent="-533400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en-GB" altLang="en-US" sz="2400" dirty="0"/>
              <a:t>Command of basic facts</a:t>
            </a:r>
          </a:p>
          <a:p>
            <a:pPr marL="533400" indent="-533400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en-GB" altLang="en-US" sz="2400" dirty="0"/>
              <a:t>Relevant professional understanding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endParaRPr lang="en-GB" altLang="en-US" sz="1000" dirty="0"/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endParaRPr lang="en-GB" altLang="en-US" sz="1000" dirty="0"/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endParaRPr lang="en-GB" altLang="en-US" sz="1000" dirty="0"/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400" b="1" dirty="0"/>
              <a:t>Skills</a:t>
            </a:r>
          </a:p>
          <a:p>
            <a:pPr marL="533400" indent="-533400">
              <a:lnSpc>
                <a:spcPct val="160000"/>
              </a:lnSpc>
              <a:buFont typeface="Wingdings" pitchFamily="2" charset="2"/>
              <a:buAutoNum type="arabicPeriod" startAt="3"/>
            </a:pPr>
            <a:r>
              <a:rPr lang="en-GB" altLang="en-US" sz="2400" dirty="0"/>
              <a:t>Continuing sensitivity to events</a:t>
            </a:r>
          </a:p>
          <a:p>
            <a:pPr marL="533400" indent="-533400">
              <a:lnSpc>
                <a:spcPct val="160000"/>
              </a:lnSpc>
              <a:buFont typeface="Wingdings" pitchFamily="2" charset="2"/>
              <a:buAutoNum type="arabicPeriod" startAt="3"/>
            </a:pPr>
            <a:r>
              <a:rPr lang="en-GB" altLang="en-US" sz="2400" dirty="0"/>
              <a:t>Analytical, problem-solving, decision-making skills</a:t>
            </a:r>
          </a:p>
          <a:p>
            <a:pPr marL="533400" indent="-533400">
              <a:lnSpc>
                <a:spcPct val="160000"/>
              </a:lnSpc>
              <a:buFont typeface="Wingdings" pitchFamily="2" charset="2"/>
              <a:buAutoNum type="arabicPeriod" startAt="3"/>
            </a:pPr>
            <a:r>
              <a:rPr lang="en-GB" altLang="en-US" sz="2400" dirty="0"/>
              <a:t>Social skills &amp; abilities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endParaRPr lang="en-GB" altLang="en-US" sz="2400" dirty="0"/>
          </a:p>
          <a:p>
            <a:pPr marL="533400" indent="-533400" algn="r">
              <a:lnSpc>
                <a:spcPct val="90000"/>
              </a:lnSpc>
              <a:buFontTx/>
              <a:buNone/>
            </a:pPr>
            <a:r>
              <a:rPr lang="en-GB" altLang="en-US" sz="2000" dirty="0"/>
              <a:t>(</a:t>
            </a:r>
            <a:r>
              <a:rPr lang="en-GB" altLang="en-US" sz="2000" dirty="0" err="1"/>
              <a:t>Pedler</a:t>
            </a:r>
            <a:r>
              <a:rPr lang="en-GB" altLang="en-US" sz="2000" dirty="0"/>
              <a:t>, Burgoyne &amp; Boydell, 1994)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D455D35-05BA-2741-AA24-A7A996E71B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3176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5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5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54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54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54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54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54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54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54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54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33288" y="11253"/>
            <a:ext cx="8229600" cy="511175"/>
          </a:xfrm>
        </p:spPr>
        <p:txBody>
          <a:bodyPr>
            <a:normAutofit fontScale="90000"/>
          </a:bodyPr>
          <a:lstStyle/>
          <a:p>
            <a:r>
              <a:rPr lang="en-GB" altLang="en-US" sz="3600" b="1" dirty="0"/>
              <a:t>Eleven Qualities of a successful manager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08720"/>
            <a:ext cx="8229600" cy="4752528"/>
          </a:xfrm>
        </p:spPr>
        <p:txBody>
          <a:bodyPr>
            <a:normAutofit/>
          </a:bodyPr>
          <a:lstStyle/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altLang="en-US" sz="2400" b="1" dirty="0"/>
              <a:t>Personal Qualities</a:t>
            </a:r>
          </a:p>
          <a:p>
            <a:pPr marL="609600" indent="-609600">
              <a:lnSpc>
                <a:spcPct val="150000"/>
              </a:lnSpc>
              <a:buFont typeface="Wingdings" pitchFamily="2" charset="2"/>
              <a:buAutoNum type="arabicPeriod" startAt="6"/>
            </a:pPr>
            <a:r>
              <a:rPr lang="en-GB" altLang="en-US" sz="2400" dirty="0"/>
              <a:t>Emotional resilience</a:t>
            </a:r>
          </a:p>
          <a:p>
            <a:pPr marL="609600" indent="-609600">
              <a:lnSpc>
                <a:spcPct val="150000"/>
              </a:lnSpc>
              <a:buFont typeface="Wingdings" pitchFamily="2" charset="2"/>
              <a:buAutoNum type="arabicPeriod" startAt="6"/>
            </a:pPr>
            <a:r>
              <a:rPr lang="en-GB" altLang="en-US" sz="2400" dirty="0"/>
              <a:t>Proactivity</a:t>
            </a:r>
          </a:p>
          <a:p>
            <a:pPr marL="609600" indent="-609600">
              <a:lnSpc>
                <a:spcPct val="150000"/>
              </a:lnSpc>
              <a:buFont typeface="Wingdings" pitchFamily="2" charset="2"/>
              <a:buAutoNum type="arabicPeriod" startAt="6"/>
            </a:pPr>
            <a:r>
              <a:rPr lang="en-GB" altLang="en-US" sz="2400" dirty="0"/>
              <a:t>Creativity</a:t>
            </a:r>
          </a:p>
          <a:p>
            <a:pPr marL="609600" indent="-609600">
              <a:lnSpc>
                <a:spcPct val="150000"/>
              </a:lnSpc>
              <a:buFont typeface="Wingdings" pitchFamily="2" charset="2"/>
              <a:buAutoNum type="arabicPeriod" startAt="6"/>
            </a:pPr>
            <a:r>
              <a:rPr lang="en-GB" altLang="en-US" sz="2400" dirty="0"/>
              <a:t>Mental agility</a:t>
            </a:r>
          </a:p>
          <a:p>
            <a:pPr marL="609600" indent="-609600">
              <a:lnSpc>
                <a:spcPct val="150000"/>
              </a:lnSpc>
              <a:buFont typeface="Wingdings" pitchFamily="2" charset="2"/>
              <a:buAutoNum type="arabicPeriod" startAt="6"/>
            </a:pPr>
            <a:r>
              <a:rPr lang="en-GB" altLang="en-US" sz="2400" dirty="0"/>
              <a:t>Balanced learning habits &amp; skills</a:t>
            </a:r>
          </a:p>
          <a:p>
            <a:pPr marL="609600" indent="-609600">
              <a:lnSpc>
                <a:spcPct val="150000"/>
              </a:lnSpc>
              <a:buFont typeface="Wingdings" pitchFamily="2" charset="2"/>
              <a:buAutoNum type="arabicPeriod" startAt="6"/>
            </a:pPr>
            <a:r>
              <a:rPr lang="en-GB" altLang="en-US" sz="2400" dirty="0"/>
              <a:t>Self-knowledge</a:t>
            </a:r>
          </a:p>
          <a:p>
            <a:pPr marL="609600" indent="-609600" algn="r">
              <a:lnSpc>
                <a:spcPct val="90000"/>
              </a:lnSpc>
              <a:buFontTx/>
              <a:buNone/>
            </a:pPr>
            <a:endParaRPr lang="en-GB" altLang="en-US" sz="18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3176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64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64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8187"/>
            <a:ext cx="8229600" cy="511175"/>
          </a:xfrm>
        </p:spPr>
        <p:txBody>
          <a:bodyPr>
            <a:normAutofit fontScale="90000"/>
          </a:bodyPr>
          <a:lstStyle/>
          <a:p>
            <a:r>
              <a:rPr lang="en-GB" altLang="en-US" sz="3600" b="1" dirty="0"/>
              <a:t>Personal Planning - Skills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idx="1"/>
          </p:nvPr>
        </p:nvSpPr>
        <p:spPr>
          <a:xfrm>
            <a:off x="169862" y="836712"/>
            <a:ext cx="8229600" cy="4824536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GB" altLang="en-US" b="1" dirty="0"/>
              <a:t>Skill:  </a:t>
            </a:r>
            <a:r>
              <a:rPr lang="en-GB" altLang="en-US" dirty="0"/>
              <a:t>The ability to do something well</a:t>
            </a:r>
          </a:p>
          <a:p>
            <a:pPr>
              <a:buFontTx/>
              <a:buNone/>
            </a:pPr>
            <a:endParaRPr lang="en-GB" altLang="en-US" sz="1400" dirty="0"/>
          </a:p>
          <a:p>
            <a:pPr>
              <a:buFontTx/>
              <a:buNone/>
            </a:pPr>
            <a:r>
              <a:rPr lang="en-GB" altLang="en-US" sz="2800" dirty="0"/>
              <a:t>These can be categorised:</a:t>
            </a:r>
          </a:p>
          <a:p>
            <a:pPr>
              <a:buFontTx/>
              <a:buNone/>
            </a:pPr>
            <a:endParaRPr lang="en-GB" altLang="en-US" sz="500" dirty="0"/>
          </a:p>
          <a:p>
            <a:pPr>
              <a:lnSpc>
                <a:spcPct val="90000"/>
              </a:lnSpc>
            </a:pPr>
            <a:r>
              <a:rPr lang="en-GB" altLang="en-US" sz="2600" b="1" dirty="0"/>
              <a:t>Adaptive skills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600" dirty="0"/>
              <a:t>	</a:t>
            </a:r>
            <a:r>
              <a:rPr lang="en-GB" altLang="en-US" sz="2200" dirty="0"/>
              <a:t>Help us to cope, shape attitudes, govern our interpersonal interactions and determine how we manage ourselves.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600" dirty="0"/>
          </a:p>
          <a:p>
            <a:pPr>
              <a:lnSpc>
                <a:spcPct val="90000"/>
              </a:lnSpc>
            </a:pPr>
            <a:r>
              <a:rPr lang="en-GB" altLang="en-US" sz="2600" b="1" dirty="0"/>
              <a:t>Transferable skills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600" dirty="0"/>
              <a:t>	</a:t>
            </a:r>
            <a:r>
              <a:rPr lang="en-GB" altLang="en-US" sz="2200" dirty="0"/>
              <a:t>Skills that can be moved between different situations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600" dirty="0"/>
          </a:p>
          <a:p>
            <a:pPr>
              <a:lnSpc>
                <a:spcPct val="90000"/>
              </a:lnSpc>
            </a:pPr>
            <a:r>
              <a:rPr lang="en-GB" altLang="en-US" sz="2600" b="1" dirty="0"/>
              <a:t>Job-related skills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600" dirty="0"/>
              <a:t>	</a:t>
            </a:r>
            <a:r>
              <a:rPr lang="en-GB" altLang="en-US" sz="2200" dirty="0"/>
              <a:t>Situation specific, acquired</a:t>
            </a:r>
          </a:p>
          <a:p>
            <a:pPr>
              <a:buFontTx/>
              <a:buNone/>
            </a:pPr>
            <a:endParaRPr lang="en-GB" altLang="en-US" dirty="0"/>
          </a:p>
          <a:p>
            <a:pPr>
              <a:buFontTx/>
              <a:buNone/>
            </a:pPr>
            <a:endParaRPr lang="en-GB" alt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3176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13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13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13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13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13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13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13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13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4624"/>
            <a:ext cx="8229600" cy="511175"/>
          </a:xfrm>
        </p:spPr>
        <p:txBody>
          <a:bodyPr>
            <a:normAutofit fontScale="90000"/>
          </a:bodyPr>
          <a:lstStyle/>
          <a:p>
            <a:r>
              <a:rPr lang="en-GB" altLang="en-US" sz="3600" b="1" dirty="0"/>
              <a:t>Personal Planning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836712"/>
            <a:ext cx="8229600" cy="4824536"/>
          </a:xfrm>
        </p:spPr>
        <p:txBody>
          <a:bodyPr>
            <a:normAutofit fontScale="62500" lnSpcReduction="20000"/>
          </a:bodyPr>
          <a:lstStyle/>
          <a:p>
            <a:pPr>
              <a:buFontTx/>
              <a:buNone/>
            </a:pPr>
            <a:r>
              <a:rPr lang="en-GB" altLang="en-US" sz="4500" b="1" dirty="0"/>
              <a:t>Adaptive Skills</a:t>
            </a:r>
          </a:p>
          <a:p>
            <a:r>
              <a:rPr lang="en-GB" sz="4500" dirty="0"/>
              <a:t>Ambition </a:t>
            </a:r>
          </a:p>
          <a:p>
            <a:r>
              <a:rPr lang="en-GB" sz="4500" dirty="0"/>
              <a:t>Patience </a:t>
            </a:r>
          </a:p>
          <a:p>
            <a:r>
              <a:rPr lang="en-GB" sz="4500" dirty="0"/>
              <a:t>Creativity </a:t>
            </a:r>
          </a:p>
          <a:p>
            <a:r>
              <a:rPr lang="en-GB" sz="4500" dirty="0"/>
              <a:t>Assertiveness </a:t>
            </a:r>
          </a:p>
          <a:p>
            <a:r>
              <a:rPr lang="en-GB" sz="4500" dirty="0"/>
              <a:t>Enthusiasm </a:t>
            </a:r>
          </a:p>
          <a:p>
            <a:r>
              <a:rPr lang="en-GB" sz="4500" dirty="0"/>
              <a:t>Flexibility </a:t>
            </a:r>
          </a:p>
          <a:p>
            <a:r>
              <a:rPr lang="en-GB" sz="4500" dirty="0"/>
              <a:t>Persistence </a:t>
            </a:r>
          </a:p>
          <a:p>
            <a:r>
              <a:rPr lang="en-GB" sz="4500" dirty="0"/>
              <a:t>Dependability </a:t>
            </a:r>
          </a:p>
          <a:p>
            <a:r>
              <a:rPr lang="en-GB" sz="4500" dirty="0"/>
              <a:t>Pride in doing a good job </a:t>
            </a:r>
          </a:p>
          <a:p>
            <a:r>
              <a:rPr lang="en-GB" sz="4500" dirty="0"/>
              <a:t>Sincerity </a:t>
            </a:r>
          </a:p>
          <a:p>
            <a:pPr>
              <a:buFontTx/>
              <a:buNone/>
            </a:pPr>
            <a:endParaRPr lang="en-GB" altLang="en-US" dirty="0"/>
          </a:p>
          <a:p>
            <a:pPr>
              <a:buFontTx/>
              <a:buNone/>
            </a:pPr>
            <a:endParaRPr lang="en-GB" alt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3176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9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9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95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95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95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95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4624"/>
            <a:ext cx="8229600" cy="511175"/>
          </a:xfrm>
        </p:spPr>
        <p:txBody>
          <a:bodyPr>
            <a:normAutofit fontScale="90000"/>
          </a:bodyPr>
          <a:lstStyle/>
          <a:p>
            <a:r>
              <a:rPr lang="en-GB" altLang="en-US" sz="3600" b="1" dirty="0"/>
              <a:t>Personal Planning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idx="1"/>
          </p:nvPr>
        </p:nvSpPr>
        <p:spPr>
          <a:xfrm>
            <a:off x="197801" y="764704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altLang="en-US" sz="2800" b="1" dirty="0"/>
              <a:t>Transferable Skills</a:t>
            </a:r>
          </a:p>
          <a:p>
            <a:pPr>
              <a:lnSpc>
                <a:spcPct val="90000"/>
              </a:lnSpc>
            </a:pPr>
            <a:r>
              <a:rPr lang="en-GB" altLang="en-US" sz="2800" dirty="0"/>
              <a:t>Leadership Skills</a:t>
            </a:r>
          </a:p>
          <a:p>
            <a:pPr>
              <a:lnSpc>
                <a:spcPct val="90000"/>
              </a:lnSpc>
            </a:pPr>
            <a:r>
              <a:rPr lang="en-GB" altLang="en-US" sz="2800" dirty="0"/>
              <a:t>Communication Skills</a:t>
            </a:r>
          </a:p>
          <a:p>
            <a:pPr>
              <a:lnSpc>
                <a:spcPct val="90000"/>
              </a:lnSpc>
            </a:pPr>
            <a:r>
              <a:rPr lang="en-GB" altLang="en-US" sz="2800" dirty="0"/>
              <a:t>People Skills</a:t>
            </a:r>
          </a:p>
          <a:p>
            <a:pPr>
              <a:lnSpc>
                <a:spcPct val="90000"/>
              </a:lnSpc>
            </a:pPr>
            <a:r>
              <a:rPr lang="en-GB" altLang="en-US" sz="2800" dirty="0"/>
              <a:t>Data/Information Skills</a:t>
            </a:r>
          </a:p>
          <a:p>
            <a:pPr>
              <a:lnSpc>
                <a:spcPct val="90000"/>
              </a:lnSpc>
            </a:pPr>
            <a:r>
              <a:rPr lang="en-GB" altLang="en-US" sz="2800" dirty="0"/>
              <a:t>Creative Skills</a:t>
            </a:r>
          </a:p>
          <a:p>
            <a:pPr>
              <a:lnSpc>
                <a:spcPct val="90000"/>
              </a:lnSpc>
            </a:pPr>
            <a:r>
              <a:rPr lang="en-GB" altLang="en-US" sz="2800" dirty="0"/>
              <a:t>Manual &amp; Mechanical Skills</a:t>
            </a:r>
          </a:p>
          <a:p>
            <a:pPr>
              <a:lnSpc>
                <a:spcPct val="90000"/>
              </a:lnSpc>
            </a:pPr>
            <a:r>
              <a:rPr lang="en-GB" altLang="en-US" sz="2800" dirty="0"/>
              <a:t>Intellectual Skills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3176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0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0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0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0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0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0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0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0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0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0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05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05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05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05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032"/>
            <a:ext cx="8229600" cy="511175"/>
          </a:xfrm>
        </p:spPr>
        <p:txBody>
          <a:bodyPr>
            <a:normAutofit fontScale="90000"/>
          </a:bodyPr>
          <a:lstStyle/>
          <a:p>
            <a:r>
              <a:rPr lang="en-GB" altLang="en-US" sz="3600" b="1" dirty="0"/>
              <a:t>Personal Planning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908720"/>
            <a:ext cx="8229600" cy="3917032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2800" b="1" dirty="0"/>
              <a:t>Job specific skills</a:t>
            </a:r>
          </a:p>
          <a:p>
            <a:r>
              <a:rPr lang="en-GB" altLang="en-US" sz="2800" dirty="0"/>
              <a:t>Operate specific equipment</a:t>
            </a:r>
          </a:p>
          <a:p>
            <a:r>
              <a:rPr lang="en-GB" altLang="en-US" sz="2800" dirty="0"/>
              <a:t>Use certain software packages</a:t>
            </a:r>
          </a:p>
          <a:p>
            <a:r>
              <a:rPr lang="en-GB" altLang="en-US" sz="2800" dirty="0"/>
              <a:t>Trade skills </a:t>
            </a:r>
            <a:r>
              <a:rPr lang="en-GB" altLang="en-US" sz="2800" dirty="0" err="1"/>
              <a:t>eg</a:t>
            </a:r>
            <a:r>
              <a:rPr lang="en-GB" altLang="en-US" sz="2800" dirty="0"/>
              <a:t> Electrical, Plasterer</a:t>
            </a:r>
          </a:p>
          <a:p>
            <a:r>
              <a:rPr lang="en-GB" altLang="en-US" sz="2800" dirty="0"/>
              <a:t>Manufacturing skills  </a:t>
            </a:r>
            <a:r>
              <a:rPr lang="en-GB" altLang="en-US" sz="2800" dirty="0" err="1"/>
              <a:t>eg</a:t>
            </a:r>
            <a:r>
              <a:rPr lang="en-GB" altLang="en-US" sz="2800" dirty="0"/>
              <a:t> Assembly, soldering</a:t>
            </a:r>
          </a:p>
          <a:p>
            <a:r>
              <a:rPr lang="en-GB" altLang="en-US" sz="2800" dirty="0"/>
              <a:t>Warehouse skills </a:t>
            </a:r>
            <a:r>
              <a:rPr lang="en-GB" altLang="en-US" sz="2800" dirty="0" err="1"/>
              <a:t>eg</a:t>
            </a:r>
            <a:r>
              <a:rPr lang="en-GB" altLang="en-US" sz="2800" dirty="0"/>
              <a:t> Stock storage, despatch</a:t>
            </a:r>
          </a:p>
          <a:p>
            <a:endParaRPr lang="en-GB" altLang="en-US" sz="2800" b="1" dirty="0"/>
          </a:p>
          <a:p>
            <a:pPr>
              <a:buFontTx/>
              <a:buNone/>
            </a:pPr>
            <a:endParaRPr lang="en-GB" altLang="en-US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3176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1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1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1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1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1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1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16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16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16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16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Consider the career path/job role you wish to undertake following completion of your degree – It must be a graduate role</a:t>
            </a:r>
          </a:p>
          <a:p>
            <a:r>
              <a:rPr lang="en-GB" dirty="0" smtClean="0"/>
              <a:t>What qualifications/skills/training are required for that role</a:t>
            </a:r>
          </a:p>
          <a:p>
            <a:r>
              <a:rPr lang="en-GB" dirty="0" smtClean="0"/>
              <a:t>Undertake a SWOT analysis of yourself based on your current skills/knowledge </a:t>
            </a:r>
            <a:r>
              <a:rPr lang="en-GB" dirty="0" err="1" smtClean="0"/>
              <a:t>etc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altLang="en-US" smtClean="0"/>
              <a:t>Lecture 2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168795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Assignment PDP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Must be aimed at a specific graduate job role</a:t>
            </a:r>
          </a:p>
          <a:p>
            <a:r>
              <a:rPr lang="en-GB" dirty="0" smtClean="0"/>
              <a:t>Must be written in third person 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altLang="en-US" smtClean="0"/>
              <a:t>Lecture 2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354137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Things to Consider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Further training</a:t>
            </a:r>
          </a:p>
          <a:p>
            <a:r>
              <a:rPr lang="en-GB" dirty="0" smtClean="0"/>
              <a:t>Work experience</a:t>
            </a:r>
          </a:p>
          <a:p>
            <a:r>
              <a:rPr lang="en-GB" dirty="0" smtClean="0"/>
              <a:t>Further education (Masters, PhD, Teacher Training)</a:t>
            </a:r>
          </a:p>
          <a:p>
            <a:r>
              <a:rPr lang="en-GB" dirty="0" smtClean="0"/>
              <a:t>Graduate programmes (</a:t>
            </a:r>
            <a:r>
              <a:rPr lang="en-GB" smtClean="0"/>
              <a:t>these have </a:t>
            </a:r>
            <a:r>
              <a:rPr lang="en-GB" dirty="0" smtClean="0"/>
              <a:t>age restrictions)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altLang="en-US" smtClean="0"/>
              <a:t>Lecture 2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22189918"/>
      </p:ext>
    </p:extLst>
  </p:cSld>
  <p:clrMapOvr>
    <a:masterClrMapping/>
  </p:clrMapOvr>
</p:sld>
</file>

<file path=ppt/theme/theme1.xml><?xml version="1.0" encoding="utf-8"?>
<a:theme xmlns:a="http://schemas.openxmlformats.org/drawingml/2006/main" name="UWTSD-BMSK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UWTSD-BMSK" id="{5C7BD73E-DAFE-554F-9B95-B1FD26588988}" vid="{82514594-B763-F644-8A89-65B77391B5CF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UWTSD-BMSK</Template>
  <TotalTime>1452</TotalTime>
  <Words>259</Words>
  <Application>Microsoft Office PowerPoint</Application>
  <PresentationFormat>On-screen Show (4:3)</PresentationFormat>
  <Paragraphs>87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UWTSD-BMSK</vt:lpstr>
      <vt:lpstr>Personal Development</vt:lpstr>
      <vt:lpstr>Personal Planning - Drivers</vt:lpstr>
      <vt:lpstr>Eleven Qualities of a successful manager</vt:lpstr>
      <vt:lpstr>Eleven Qualities of a successful manager</vt:lpstr>
      <vt:lpstr>Personal Planning - Skills</vt:lpstr>
      <vt:lpstr>Personal Planning</vt:lpstr>
      <vt:lpstr>Personal Planning</vt:lpstr>
      <vt:lpstr>Personal Planning</vt:lpstr>
      <vt:lpstr>Task</vt:lpstr>
      <vt:lpstr>The Assignment PDP</vt:lpstr>
      <vt:lpstr>Things to Consider</vt:lpstr>
    </vt:vector>
  </TitlesOfParts>
  <Company>University of Wales Lampeter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Staff</cp:lastModifiedBy>
  <cp:revision>37</cp:revision>
  <cp:lastPrinted>2018-06-16T13:31:02Z</cp:lastPrinted>
  <dcterms:created xsi:type="dcterms:W3CDTF">2002-10-07T19:43:58Z</dcterms:created>
  <dcterms:modified xsi:type="dcterms:W3CDTF">2021-11-24T09:23:35Z</dcterms:modified>
</cp:coreProperties>
</file>