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76" r:id="rId10"/>
    <p:sldId id="265" r:id="rId11"/>
    <p:sldId id="266" r:id="rId12"/>
    <p:sldId id="268" r:id="rId13"/>
    <p:sldId id="267" r:id="rId14"/>
    <p:sldId id="283" r:id="rId15"/>
    <p:sldId id="284" r:id="rId16"/>
    <p:sldId id="271" r:id="rId17"/>
    <p:sldId id="272" r:id="rId18"/>
    <p:sldId id="273" r:id="rId19"/>
    <p:sldId id="274" r:id="rId20"/>
    <p:sldId id="269" r:id="rId21"/>
    <p:sldId id="278" r:id="rId22"/>
    <p:sldId id="277" r:id="rId23"/>
    <p:sldId id="280" r:id="rId24"/>
    <p:sldId id="282" r:id="rId25"/>
    <p:sldId id="285" r:id="rId26"/>
    <p:sldId id="259" r:id="rId27"/>
    <p:sldId id="275" r:id="rId28"/>
    <p:sldId id="27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A11919-F4EE-D8B8-33A7-B76A63F42C0D}" v="113" dt="2026-01-08T23:12:32.364"/>
    <p1510:client id="{4B025DE6-D7FB-88F6-6DF6-69F64ECF696B}" v="2676" dt="2026-01-08T23:05:36.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322691-FD5E-4A48-8C7B-890AE6C405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E7B467-9B7E-4870-A2BA-6FC0F63FD8F3}">
      <dgm:prSet/>
      <dgm:spPr/>
      <dgm:t>
        <a:bodyPr/>
        <a:lstStyle/>
        <a:p>
          <a:r>
            <a:rPr lang="en-GB"/>
            <a:t>Domestic Abuse Act 2021</a:t>
          </a:r>
          <a:endParaRPr lang="en-US"/>
        </a:p>
      </dgm:t>
    </dgm:pt>
    <dgm:pt modelId="{C680B9A9-1241-4834-A273-8B3D44109818}" type="parTrans" cxnId="{44D7B7D7-34DD-4585-8AF9-FF24E8B0293C}">
      <dgm:prSet/>
      <dgm:spPr/>
      <dgm:t>
        <a:bodyPr/>
        <a:lstStyle/>
        <a:p>
          <a:endParaRPr lang="en-US"/>
        </a:p>
      </dgm:t>
    </dgm:pt>
    <dgm:pt modelId="{AC6EF7F4-EC8A-4CCD-AEFF-EC70CA1350DD}" type="sibTrans" cxnId="{44D7B7D7-34DD-4585-8AF9-FF24E8B0293C}">
      <dgm:prSet/>
      <dgm:spPr/>
      <dgm:t>
        <a:bodyPr/>
        <a:lstStyle/>
        <a:p>
          <a:endParaRPr lang="en-US"/>
        </a:p>
      </dgm:t>
    </dgm:pt>
    <dgm:pt modelId="{B8EEBF3C-BF82-46AE-B20D-B3E2726ED9A6}">
      <dgm:prSet/>
      <dgm:spPr/>
      <dgm:t>
        <a:bodyPr/>
        <a:lstStyle/>
        <a:p>
          <a:r>
            <a:rPr lang="en-GB"/>
            <a:t>Equality Act 2010</a:t>
          </a:r>
          <a:endParaRPr lang="en-US"/>
        </a:p>
      </dgm:t>
    </dgm:pt>
    <dgm:pt modelId="{8860199C-EC88-44AD-8F25-08EA38257F24}" type="parTrans" cxnId="{9EB558F5-FDC6-4641-9E34-48590756539C}">
      <dgm:prSet/>
      <dgm:spPr/>
      <dgm:t>
        <a:bodyPr/>
        <a:lstStyle/>
        <a:p>
          <a:endParaRPr lang="en-US"/>
        </a:p>
      </dgm:t>
    </dgm:pt>
    <dgm:pt modelId="{DB418F82-6D6E-482F-B505-FD4A86B2EC1B}" type="sibTrans" cxnId="{9EB558F5-FDC6-4641-9E34-48590756539C}">
      <dgm:prSet/>
      <dgm:spPr/>
      <dgm:t>
        <a:bodyPr/>
        <a:lstStyle/>
        <a:p>
          <a:endParaRPr lang="en-US"/>
        </a:p>
      </dgm:t>
    </dgm:pt>
    <dgm:pt modelId="{68C63DD7-FF48-4407-8B52-58182CB2D809}">
      <dgm:prSet/>
      <dgm:spPr/>
      <dgm:t>
        <a:bodyPr/>
        <a:lstStyle/>
        <a:p>
          <a:r>
            <a:rPr lang="en-GB"/>
            <a:t>Sex Discrimination Act 1975</a:t>
          </a:r>
          <a:endParaRPr lang="en-US"/>
        </a:p>
      </dgm:t>
    </dgm:pt>
    <dgm:pt modelId="{41BE74F2-4BB2-4A73-9A1E-20EC1CC421EE}" type="parTrans" cxnId="{A942CCD7-2FCE-4AC8-A881-4780423B871A}">
      <dgm:prSet/>
      <dgm:spPr/>
      <dgm:t>
        <a:bodyPr/>
        <a:lstStyle/>
        <a:p>
          <a:endParaRPr lang="en-US"/>
        </a:p>
      </dgm:t>
    </dgm:pt>
    <dgm:pt modelId="{B5E7D206-3D4F-4CCF-930D-C751ED4359AD}" type="sibTrans" cxnId="{A942CCD7-2FCE-4AC8-A881-4780423B871A}">
      <dgm:prSet/>
      <dgm:spPr/>
      <dgm:t>
        <a:bodyPr/>
        <a:lstStyle/>
        <a:p>
          <a:endParaRPr lang="en-US"/>
        </a:p>
      </dgm:t>
    </dgm:pt>
    <dgm:pt modelId="{C4FBE4BA-0786-4892-895A-9BAC5FEB3CFC}">
      <dgm:prSet/>
      <dgm:spPr/>
      <dgm:t>
        <a:bodyPr/>
        <a:lstStyle/>
        <a:p>
          <a:r>
            <a:rPr lang="en-GB"/>
            <a:t>Equal Pay Act 1970</a:t>
          </a:r>
          <a:endParaRPr lang="en-US"/>
        </a:p>
      </dgm:t>
    </dgm:pt>
    <dgm:pt modelId="{EE778789-B8B6-4540-AD80-D89210C0536B}" type="parTrans" cxnId="{F0B0FC19-844A-409E-AC9D-8A053F2D61D6}">
      <dgm:prSet/>
      <dgm:spPr/>
      <dgm:t>
        <a:bodyPr/>
        <a:lstStyle/>
        <a:p>
          <a:endParaRPr lang="en-US"/>
        </a:p>
      </dgm:t>
    </dgm:pt>
    <dgm:pt modelId="{CF658807-97A8-4F92-BD06-B9AE0056A930}" type="sibTrans" cxnId="{F0B0FC19-844A-409E-AC9D-8A053F2D61D6}">
      <dgm:prSet/>
      <dgm:spPr/>
      <dgm:t>
        <a:bodyPr/>
        <a:lstStyle/>
        <a:p>
          <a:endParaRPr lang="en-US"/>
        </a:p>
      </dgm:t>
    </dgm:pt>
    <dgm:pt modelId="{A9C46B1D-D7AB-4F87-A7F9-F1AD9EC2640E}">
      <dgm:prSet/>
      <dgm:spPr/>
      <dgm:t>
        <a:bodyPr/>
        <a:lstStyle/>
        <a:p>
          <a:r>
            <a:rPr lang="en-GB"/>
            <a:t>Abortion Act 1967</a:t>
          </a:r>
          <a:endParaRPr lang="en-US"/>
        </a:p>
      </dgm:t>
    </dgm:pt>
    <dgm:pt modelId="{E2C0BAE7-AF8D-4480-A611-881458CA2FA9}" type="parTrans" cxnId="{2287541E-03A5-4187-BE91-E44EA4CEEC28}">
      <dgm:prSet/>
      <dgm:spPr/>
      <dgm:t>
        <a:bodyPr/>
        <a:lstStyle/>
        <a:p>
          <a:endParaRPr lang="en-US"/>
        </a:p>
      </dgm:t>
    </dgm:pt>
    <dgm:pt modelId="{A1C09FC2-FE78-4B05-AFA3-54B875604122}" type="sibTrans" cxnId="{2287541E-03A5-4187-BE91-E44EA4CEEC28}">
      <dgm:prSet/>
      <dgm:spPr/>
      <dgm:t>
        <a:bodyPr/>
        <a:lstStyle/>
        <a:p>
          <a:endParaRPr lang="en-US"/>
        </a:p>
      </dgm:t>
    </dgm:pt>
    <dgm:pt modelId="{AC05D4CC-92E7-4A06-A21A-E98E78D0E7D4}">
      <dgm:prSet/>
      <dgm:spPr/>
      <dgm:t>
        <a:bodyPr/>
        <a:lstStyle/>
        <a:p>
          <a:r>
            <a:rPr lang="en-GB"/>
            <a:t>Equal Franchise Act 1928</a:t>
          </a:r>
          <a:endParaRPr lang="en-US"/>
        </a:p>
      </dgm:t>
    </dgm:pt>
    <dgm:pt modelId="{84ACA4FA-72B3-4436-8BFF-68C44D42F368}" type="parTrans" cxnId="{720B8CAB-EBE6-4236-90EC-4F6436326B7B}">
      <dgm:prSet/>
      <dgm:spPr/>
      <dgm:t>
        <a:bodyPr/>
        <a:lstStyle/>
        <a:p>
          <a:endParaRPr lang="en-US"/>
        </a:p>
      </dgm:t>
    </dgm:pt>
    <dgm:pt modelId="{0AFD0FF9-06B8-4917-A118-5BBEF41866D9}" type="sibTrans" cxnId="{720B8CAB-EBE6-4236-90EC-4F6436326B7B}">
      <dgm:prSet/>
      <dgm:spPr/>
      <dgm:t>
        <a:bodyPr/>
        <a:lstStyle/>
        <a:p>
          <a:endParaRPr lang="en-US"/>
        </a:p>
      </dgm:t>
    </dgm:pt>
    <dgm:pt modelId="{E4CC4877-7C4F-4A1B-AC9B-1D448C95BB0C}" type="pres">
      <dgm:prSet presAssocID="{D2322691-FD5E-4A48-8C7B-890AE6C405F2}" presName="linear" presStyleCnt="0">
        <dgm:presLayoutVars>
          <dgm:animLvl val="lvl"/>
          <dgm:resizeHandles val="exact"/>
        </dgm:presLayoutVars>
      </dgm:prSet>
      <dgm:spPr/>
    </dgm:pt>
    <dgm:pt modelId="{2EBD29FB-560D-4098-93B4-1928B38CF3C3}" type="pres">
      <dgm:prSet presAssocID="{17E7B467-9B7E-4870-A2BA-6FC0F63FD8F3}" presName="parentText" presStyleLbl="node1" presStyleIdx="0" presStyleCnt="6">
        <dgm:presLayoutVars>
          <dgm:chMax val="0"/>
          <dgm:bulletEnabled val="1"/>
        </dgm:presLayoutVars>
      </dgm:prSet>
      <dgm:spPr/>
    </dgm:pt>
    <dgm:pt modelId="{0EB9DEC6-EE15-4F61-8E8C-953FF7532C32}" type="pres">
      <dgm:prSet presAssocID="{AC6EF7F4-EC8A-4CCD-AEFF-EC70CA1350DD}" presName="spacer" presStyleCnt="0"/>
      <dgm:spPr/>
    </dgm:pt>
    <dgm:pt modelId="{19ADD2C8-9830-49D0-BFDF-82C2A00C5235}" type="pres">
      <dgm:prSet presAssocID="{B8EEBF3C-BF82-46AE-B20D-B3E2726ED9A6}" presName="parentText" presStyleLbl="node1" presStyleIdx="1" presStyleCnt="6">
        <dgm:presLayoutVars>
          <dgm:chMax val="0"/>
          <dgm:bulletEnabled val="1"/>
        </dgm:presLayoutVars>
      </dgm:prSet>
      <dgm:spPr/>
    </dgm:pt>
    <dgm:pt modelId="{8A238908-9C7A-4E65-A336-EC26C328AF9C}" type="pres">
      <dgm:prSet presAssocID="{DB418F82-6D6E-482F-B505-FD4A86B2EC1B}" presName="spacer" presStyleCnt="0"/>
      <dgm:spPr/>
    </dgm:pt>
    <dgm:pt modelId="{26EC7108-B8DF-4F3E-A472-68F606704024}" type="pres">
      <dgm:prSet presAssocID="{68C63DD7-FF48-4407-8B52-58182CB2D809}" presName="parentText" presStyleLbl="node1" presStyleIdx="2" presStyleCnt="6">
        <dgm:presLayoutVars>
          <dgm:chMax val="0"/>
          <dgm:bulletEnabled val="1"/>
        </dgm:presLayoutVars>
      </dgm:prSet>
      <dgm:spPr/>
    </dgm:pt>
    <dgm:pt modelId="{0E5D7075-EC3C-4B5B-94B9-9F72CEA5950D}" type="pres">
      <dgm:prSet presAssocID="{B5E7D206-3D4F-4CCF-930D-C751ED4359AD}" presName="spacer" presStyleCnt="0"/>
      <dgm:spPr/>
    </dgm:pt>
    <dgm:pt modelId="{5C1F0F48-CBEE-4C7A-B2AA-76900AE3EE50}" type="pres">
      <dgm:prSet presAssocID="{C4FBE4BA-0786-4892-895A-9BAC5FEB3CFC}" presName="parentText" presStyleLbl="node1" presStyleIdx="3" presStyleCnt="6">
        <dgm:presLayoutVars>
          <dgm:chMax val="0"/>
          <dgm:bulletEnabled val="1"/>
        </dgm:presLayoutVars>
      </dgm:prSet>
      <dgm:spPr/>
    </dgm:pt>
    <dgm:pt modelId="{88E025FD-F50A-4D88-A0B3-2D4580F54300}" type="pres">
      <dgm:prSet presAssocID="{CF658807-97A8-4F92-BD06-B9AE0056A930}" presName="spacer" presStyleCnt="0"/>
      <dgm:spPr/>
    </dgm:pt>
    <dgm:pt modelId="{4E53B169-2F0F-4C04-8FC7-B03EBF26713B}" type="pres">
      <dgm:prSet presAssocID="{A9C46B1D-D7AB-4F87-A7F9-F1AD9EC2640E}" presName="parentText" presStyleLbl="node1" presStyleIdx="4" presStyleCnt="6">
        <dgm:presLayoutVars>
          <dgm:chMax val="0"/>
          <dgm:bulletEnabled val="1"/>
        </dgm:presLayoutVars>
      </dgm:prSet>
      <dgm:spPr/>
    </dgm:pt>
    <dgm:pt modelId="{A9EE7ECD-B3F9-42AF-8AD1-CE576CF23E41}" type="pres">
      <dgm:prSet presAssocID="{A1C09FC2-FE78-4B05-AFA3-54B875604122}" presName="spacer" presStyleCnt="0"/>
      <dgm:spPr/>
    </dgm:pt>
    <dgm:pt modelId="{6A61CCAC-67A9-4F23-9C7E-9FD7F5905074}" type="pres">
      <dgm:prSet presAssocID="{AC05D4CC-92E7-4A06-A21A-E98E78D0E7D4}" presName="parentText" presStyleLbl="node1" presStyleIdx="5" presStyleCnt="6">
        <dgm:presLayoutVars>
          <dgm:chMax val="0"/>
          <dgm:bulletEnabled val="1"/>
        </dgm:presLayoutVars>
      </dgm:prSet>
      <dgm:spPr/>
    </dgm:pt>
  </dgm:ptLst>
  <dgm:cxnLst>
    <dgm:cxn modelId="{F0B0FC19-844A-409E-AC9D-8A053F2D61D6}" srcId="{D2322691-FD5E-4A48-8C7B-890AE6C405F2}" destId="{C4FBE4BA-0786-4892-895A-9BAC5FEB3CFC}" srcOrd="3" destOrd="0" parTransId="{EE778789-B8B6-4540-AD80-D89210C0536B}" sibTransId="{CF658807-97A8-4F92-BD06-B9AE0056A930}"/>
    <dgm:cxn modelId="{5C195C1A-90AF-4171-ADBF-19176E2F5BFB}" type="presOf" srcId="{C4FBE4BA-0786-4892-895A-9BAC5FEB3CFC}" destId="{5C1F0F48-CBEE-4C7A-B2AA-76900AE3EE50}" srcOrd="0" destOrd="0" presId="urn:microsoft.com/office/officeart/2005/8/layout/vList2"/>
    <dgm:cxn modelId="{2287541E-03A5-4187-BE91-E44EA4CEEC28}" srcId="{D2322691-FD5E-4A48-8C7B-890AE6C405F2}" destId="{A9C46B1D-D7AB-4F87-A7F9-F1AD9EC2640E}" srcOrd="4" destOrd="0" parTransId="{E2C0BAE7-AF8D-4480-A611-881458CA2FA9}" sibTransId="{A1C09FC2-FE78-4B05-AFA3-54B875604122}"/>
    <dgm:cxn modelId="{84E3BF63-F50F-4441-A520-99E5323E9927}" type="presOf" srcId="{D2322691-FD5E-4A48-8C7B-890AE6C405F2}" destId="{E4CC4877-7C4F-4A1B-AC9B-1D448C95BB0C}" srcOrd="0" destOrd="0" presId="urn:microsoft.com/office/officeart/2005/8/layout/vList2"/>
    <dgm:cxn modelId="{A9595B48-0419-42A5-B481-8A0698891828}" type="presOf" srcId="{68C63DD7-FF48-4407-8B52-58182CB2D809}" destId="{26EC7108-B8DF-4F3E-A472-68F606704024}" srcOrd="0" destOrd="0" presId="urn:microsoft.com/office/officeart/2005/8/layout/vList2"/>
    <dgm:cxn modelId="{943F3E4F-0DDF-4095-BEAD-EE7347C3657A}" type="presOf" srcId="{AC05D4CC-92E7-4A06-A21A-E98E78D0E7D4}" destId="{6A61CCAC-67A9-4F23-9C7E-9FD7F5905074}" srcOrd="0" destOrd="0" presId="urn:microsoft.com/office/officeart/2005/8/layout/vList2"/>
    <dgm:cxn modelId="{FAF8157C-D103-4C40-BAB4-AC9201374BD4}" type="presOf" srcId="{A9C46B1D-D7AB-4F87-A7F9-F1AD9EC2640E}" destId="{4E53B169-2F0F-4C04-8FC7-B03EBF26713B}" srcOrd="0" destOrd="0" presId="urn:microsoft.com/office/officeart/2005/8/layout/vList2"/>
    <dgm:cxn modelId="{E98975A3-1EDE-4D46-921D-EDB2BD71830C}" type="presOf" srcId="{B8EEBF3C-BF82-46AE-B20D-B3E2726ED9A6}" destId="{19ADD2C8-9830-49D0-BFDF-82C2A00C5235}" srcOrd="0" destOrd="0" presId="urn:microsoft.com/office/officeart/2005/8/layout/vList2"/>
    <dgm:cxn modelId="{720B8CAB-EBE6-4236-90EC-4F6436326B7B}" srcId="{D2322691-FD5E-4A48-8C7B-890AE6C405F2}" destId="{AC05D4CC-92E7-4A06-A21A-E98E78D0E7D4}" srcOrd="5" destOrd="0" parTransId="{84ACA4FA-72B3-4436-8BFF-68C44D42F368}" sibTransId="{0AFD0FF9-06B8-4917-A118-5BBEF41866D9}"/>
    <dgm:cxn modelId="{0161FFBD-31EF-4231-8CA4-89FD5350BA0B}" type="presOf" srcId="{17E7B467-9B7E-4870-A2BA-6FC0F63FD8F3}" destId="{2EBD29FB-560D-4098-93B4-1928B38CF3C3}" srcOrd="0" destOrd="0" presId="urn:microsoft.com/office/officeart/2005/8/layout/vList2"/>
    <dgm:cxn modelId="{44D7B7D7-34DD-4585-8AF9-FF24E8B0293C}" srcId="{D2322691-FD5E-4A48-8C7B-890AE6C405F2}" destId="{17E7B467-9B7E-4870-A2BA-6FC0F63FD8F3}" srcOrd="0" destOrd="0" parTransId="{C680B9A9-1241-4834-A273-8B3D44109818}" sibTransId="{AC6EF7F4-EC8A-4CCD-AEFF-EC70CA1350DD}"/>
    <dgm:cxn modelId="{A942CCD7-2FCE-4AC8-A881-4780423B871A}" srcId="{D2322691-FD5E-4A48-8C7B-890AE6C405F2}" destId="{68C63DD7-FF48-4407-8B52-58182CB2D809}" srcOrd="2" destOrd="0" parTransId="{41BE74F2-4BB2-4A73-9A1E-20EC1CC421EE}" sibTransId="{B5E7D206-3D4F-4CCF-930D-C751ED4359AD}"/>
    <dgm:cxn modelId="{9EB558F5-FDC6-4641-9E34-48590756539C}" srcId="{D2322691-FD5E-4A48-8C7B-890AE6C405F2}" destId="{B8EEBF3C-BF82-46AE-B20D-B3E2726ED9A6}" srcOrd="1" destOrd="0" parTransId="{8860199C-EC88-44AD-8F25-08EA38257F24}" sibTransId="{DB418F82-6D6E-482F-B505-FD4A86B2EC1B}"/>
    <dgm:cxn modelId="{80FE7A99-0E00-4199-BF41-0C98CC93CEC9}" type="presParOf" srcId="{E4CC4877-7C4F-4A1B-AC9B-1D448C95BB0C}" destId="{2EBD29FB-560D-4098-93B4-1928B38CF3C3}" srcOrd="0" destOrd="0" presId="urn:microsoft.com/office/officeart/2005/8/layout/vList2"/>
    <dgm:cxn modelId="{F0A58D80-82F2-4069-9047-81E66C3E2565}" type="presParOf" srcId="{E4CC4877-7C4F-4A1B-AC9B-1D448C95BB0C}" destId="{0EB9DEC6-EE15-4F61-8E8C-953FF7532C32}" srcOrd="1" destOrd="0" presId="urn:microsoft.com/office/officeart/2005/8/layout/vList2"/>
    <dgm:cxn modelId="{9844D2B5-F415-446F-A88B-8E153C5F0C45}" type="presParOf" srcId="{E4CC4877-7C4F-4A1B-AC9B-1D448C95BB0C}" destId="{19ADD2C8-9830-49D0-BFDF-82C2A00C5235}" srcOrd="2" destOrd="0" presId="urn:microsoft.com/office/officeart/2005/8/layout/vList2"/>
    <dgm:cxn modelId="{66399076-809F-4DD9-9A91-5AC6E4ABCB76}" type="presParOf" srcId="{E4CC4877-7C4F-4A1B-AC9B-1D448C95BB0C}" destId="{8A238908-9C7A-4E65-A336-EC26C328AF9C}" srcOrd="3" destOrd="0" presId="urn:microsoft.com/office/officeart/2005/8/layout/vList2"/>
    <dgm:cxn modelId="{862D8AF1-6AB6-4FE5-84B1-137EDDF76483}" type="presParOf" srcId="{E4CC4877-7C4F-4A1B-AC9B-1D448C95BB0C}" destId="{26EC7108-B8DF-4F3E-A472-68F606704024}" srcOrd="4" destOrd="0" presId="urn:microsoft.com/office/officeart/2005/8/layout/vList2"/>
    <dgm:cxn modelId="{8C3BD3D4-A78D-490B-8A35-0FE963D42ACD}" type="presParOf" srcId="{E4CC4877-7C4F-4A1B-AC9B-1D448C95BB0C}" destId="{0E5D7075-EC3C-4B5B-94B9-9F72CEA5950D}" srcOrd="5" destOrd="0" presId="urn:microsoft.com/office/officeart/2005/8/layout/vList2"/>
    <dgm:cxn modelId="{ACC4B461-691C-428C-8A26-7F1D46F5B009}" type="presParOf" srcId="{E4CC4877-7C4F-4A1B-AC9B-1D448C95BB0C}" destId="{5C1F0F48-CBEE-4C7A-B2AA-76900AE3EE50}" srcOrd="6" destOrd="0" presId="urn:microsoft.com/office/officeart/2005/8/layout/vList2"/>
    <dgm:cxn modelId="{C9608AA6-B270-4F47-8D19-259EA1A7E661}" type="presParOf" srcId="{E4CC4877-7C4F-4A1B-AC9B-1D448C95BB0C}" destId="{88E025FD-F50A-4D88-A0B3-2D4580F54300}" srcOrd="7" destOrd="0" presId="urn:microsoft.com/office/officeart/2005/8/layout/vList2"/>
    <dgm:cxn modelId="{B518055B-56EC-45F4-B425-6F7C305C0A7C}" type="presParOf" srcId="{E4CC4877-7C4F-4A1B-AC9B-1D448C95BB0C}" destId="{4E53B169-2F0F-4C04-8FC7-B03EBF26713B}" srcOrd="8" destOrd="0" presId="urn:microsoft.com/office/officeart/2005/8/layout/vList2"/>
    <dgm:cxn modelId="{3AD6D00A-C99B-4D11-8323-8C3D311CE461}" type="presParOf" srcId="{E4CC4877-7C4F-4A1B-AC9B-1D448C95BB0C}" destId="{A9EE7ECD-B3F9-42AF-8AD1-CE576CF23E41}" srcOrd="9" destOrd="0" presId="urn:microsoft.com/office/officeart/2005/8/layout/vList2"/>
    <dgm:cxn modelId="{F642C11A-BD41-4313-998F-DF5C9855B38E}" type="presParOf" srcId="{E4CC4877-7C4F-4A1B-AC9B-1D448C95BB0C}" destId="{6A61CCAC-67A9-4F23-9C7E-9FD7F590507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D29FB-560D-4098-93B4-1928B38CF3C3}">
      <dsp:nvSpPr>
        <dsp:cNvPr id="0" name=""/>
        <dsp:cNvSpPr/>
      </dsp:nvSpPr>
      <dsp:spPr>
        <a:xfrm>
          <a:off x="0" y="43733"/>
          <a:ext cx="6245265" cy="8353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Domestic Abuse Act 2021</a:t>
          </a:r>
          <a:endParaRPr lang="en-US" sz="3400" kern="1200"/>
        </a:p>
      </dsp:txBody>
      <dsp:txXfrm>
        <a:off x="40780" y="84513"/>
        <a:ext cx="6163705" cy="753820"/>
      </dsp:txXfrm>
    </dsp:sp>
    <dsp:sp modelId="{19ADD2C8-9830-49D0-BFDF-82C2A00C5235}">
      <dsp:nvSpPr>
        <dsp:cNvPr id="0" name=""/>
        <dsp:cNvSpPr/>
      </dsp:nvSpPr>
      <dsp:spPr>
        <a:xfrm>
          <a:off x="0" y="977033"/>
          <a:ext cx="6245265" cy="8353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Equality Act 2010</a:t>
          </a:r>
          <a:endParaRPr lang="en-US" sz="3400" kern="1200"/>
        </a:p>
      </dsp:txBody>
      <dsp:txXfrm>
        <a:off x="40780" y="1017813"/>
        <a:ext cx="6163705" cy="753820"/>
      </dsp:txXfrm>
    </dsp:sp>
    <dsp:sp modelId="{26EC7108-B8DF-4F3E-A472-68F606704024}">
      <dsp:nvSpPr>
        <dsp:cNvPr id="0" name=""/>
        <dsp:cNvSpPr/>
      </dsp:nvSpPr>
      <dsp:spPr>
        <a:xfrm>
          <a:off x="0" y="1910333"/>
          <a:ext cx="6245265" cy="8353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Sex Discrimination Act 1975</a:t>
          </a:r>
          <a:endParaRPr lang="en-US" sz="3400" kern="1200"/>
        </a:p>
      </dsp:txBody>
      <dsp:txXfrm>
        <a:off x="40780" y="1951113"/>
        <a:ext cx="6163705" cy="753820"/>
      </dsp:txXfrm>
    </dsp:sp>
    <dsp:sp modelId="{5C1F0F48-CBEE-4C7A-B2AA-76900AE3EE50}">
      <dsp:nvSpPr>
        <dsp:cNvPr id="0" name=""/>
        <dsp:cNvSpPr/>
      </dsp:nvSpPr>
      <dsp:spPr>
        <a:xfrm>
          <a:off x="0" y="2843633"/>
          <a:ext cx="6245265" cy="8353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Equal Pay Act 1970</a:t>
          </a:r>
          <a:endParaRPr lang="en-US" sz="3400" kern="1200"/>
        </a:p>
      </dsp:txBody>
      <dsp:txXfrm>
        <a:off x="40780" y="2884413"/>
        <a:ext cx="6163705" cy="753820"/>
      </dsp:txXfrm>
    </dsp:sp>
    <dsp:sp modelId="{4E53B169-2F0F-4C04-8FC7-B03EBF26713B}">
      <dsp:nvSpPr>
        <dsp:cNvPr id="0" name=""/>
        <dsp:cNvSpPr/>
      </dsp:nvSpPr>
      <dsp:spPr>
        <a:xfrm>
          <a:off x="0" y="3776933"/>
          <a:ext cx="6245265" cy="8353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Abortion Act 1967</a:t>
          </a:r>
          <a:endParaRPr lang="en-US" sz="3400" kern="1200"/>
        </a:p>
      </dsp:txBody>
      <dsp:txXfrm>
        <a:off x="40780" y="3817713"/>
        <a:ext cx="6163705" cy="753820"/>
      </dsp:txXfrm>
    </dsp:sp>
    <dsp:sp modelId="{6A61CCAC-67A9-4F23-9C7E-9FD7F5905074}">
      <dsp:nvSpPr>
        <dsp:cNvPr id="0" name=""/>
        <dsp:cNvSpPr/>
      </dsp:nvSpPr>
      <dsp:spPr>
        <a:xfrm>
          <a:off x="0" y="4710233"/>
          <a:ext cx="6245265" cy="8353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Equal Franchise Act 1928</a:t>
          </a:r>
          <a:endParaRPr lang="en-US" sz="3400" kern="1200"/>
        </a:p>
      </dsp:txBody>
      <dsp:txXfrm>
        <a:off x="40780" y="4751013"/>
        <a:ext cx="6163705" cy="753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hyperlink" Target="https://www.npcc.police.uk/our-work/violence-against-women-and-girls/" TargetMode="External"/><Relationship Id="rId7" Type="http://schemas.openxmlformats.org/officeDocument/2006/relationships/hyperlink" Target="https://www.gov.uk/government/statistics/police-workforce-england-and-wales-31-march-2025/police-workforce-england-and-wales-31-march-2025#chapter9" TargetMode="External"/><Relationship Id="rId2" Type="http://schemas.openxmlformats.org/officeDocument/2006/relationships/hyperlink" Target="https://www.un.org/womenwatch/daw/vaw/v-overview.htm#:~:text=The%20Declaration%20defines%20violence%20against,public%20or%20in%20private%20life" TargetMode="External"/><Relationship Id="rId1" Type="http://schemas.openxmlformats.org/officeDocument/2006/relationships/slideLayout" Target="../slideLayouts/slideLayout2.xml"/><Relationship Id="rId6" Type="http://schemas.openxmlformats.org/officeDocument/2006/relationships/hyperlink" Target="https://www.oxfam.org/en/ten-harmful-beliefs-perpetuate-violence-against-women-and-girls" TargetMode="External"/><Relationship Id="rId5" Type="http://schemas.openxmlformats.org/officeDocument/2006/relationships/hyperlink" Target="https://doi.org/10.1080/13552074.2016.1208471" TargetMode="External"/><Relationship Id="rId4" Type="http://schemas.openxmlformats.org/officeDocument/2006/relationships/hyperlink" Target="https://commonslibrary.parliament.uk/research-briefings/cdp-2024-0183/"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legislation.gov.uk/ukpga/1975/65/enacted" TargetMode="External"/><Relationship Id="rId3" Type="http://schemas.openxmlformats.org/officeDocument/2006/relationships/hyperlink" Target="https://www.instituteforgovernment.org.uk/explainer/gender-balance-politics"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holoniq.com/notes/the-2023-global-state-of-womens-leadership" TargetMode="External"/><Relationship Id="rId1" Type="http://schemas.openxmlformats.org/officeDocument/2006/relationships/slideLayout" Target="../slideLayouts/slideLayout2.xml"/><Relationship Id="rId6" Type="http://schemas.openxmlformats.org/officeDocument/2006/relationships/hyperlink" Target="https://www.legislation.gov.uk/ukpga/2021/17/contents" TargetMode="External"/><Relationship Id="rId5" Type="http://schemas.openxmlformats.org/officeDocument/2006/relationships/hyperlink" Target="https://www.vawnet.org/sites/default/files/materials/files/2016-09/AR_VAWReligion_0.pdf" TargetMode="External"/><Relationship Id="rId10" Type="http://schemas.openxmlformats.org/officeDocument/2006/relationships/hyperlink" Target="https://www.legislation.gov.uk/ukpga/1967/87/contents" TargetMode="External"/><Relationship Id="rId4" Type="http://schemas.openxmlformats.org/officeDocument/2006/relationships/hyperlink" Target="https://www.statista.com/statistics/272047/top-25-global-billionaires/#:~:text=Leading%20billionaires%20worldwide%202025&amp;text=As%20of%20March%202025%2C%20Elon,the%2020%20richest%20people%20worldwide" TargetMode="External"/><Relationship Id="rId9" Type="http://schemas.openxmlformats.org/officeDocument/2006/relationships/hyperlink" Target="https://www.legislation.gov.uk/ukpga/1970/41/enacted"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omensaid.org.uk/information-support/" TargetMode="External"/><Relationship Id="rId3" Type="http://schemas.openxmlformats.org/officeDocument/2006/relationships/hyperlink" Target="https://www.college.police.uk/guidance/violence-against-women-and-girls-toolkit" TargetMode="External"/><Relationship Id="rId7" Type="http://schemas.openxmlformats.org/officeDocument/2006/relationships/hyperlink" Target="https://enough.campaign.gov.uk/" TargetMode="External"/><Relationship Id="rId2" Type="http://schemas.openxmlformats.org/officeDocument/2006/relationships/hyperlink" Target="https://www.parliament.uk/about/living-heritage/transformingsociety/electionsvoting/womenvote/case-study-the-right-to-vote/the-right-to-vote/birmingham-and-the-equal-franchise/1928-equal-franchise-act/" TargetMode="External"/><Relationship Id="rId1" Type="http://schemas.openxmlformats.org/officeDocument/2006/relationships/slideLayout" Target="../slideLayouts/slideLayout2.xml"/><Relationship Id="rId6" Type="http://schemas.openxmlformats.org/officeDocument/2006/relationships/hyperlink" Target="https://www.ons.gov.uk/employmentandlabourmarket/peopleinwork/earningsandworkinghours/bulletins/genderpaygapintheuk/2024" TargetMode="External"/><Relationship Id="rId5" Type="http://schemas.openxmlformats.org/officeDocument/2006/relationships/hyperlink" Target="https://www.gov.uk/government/news/vawg-strategy-to-better-protect-children-from-misogyny-and-abuse" TargetMode="External"/><Relationship Id="rId4" Type="http://schemas.openxmlformats.org/officeDocument/2006/relationships/hyperlink" Target="https://refuge.org.uk/what-is-domestic-abuse/the-f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152005"/>
            <a:ext cx="9144000" cy="2387600"/>
          </a:xfrm>
        </p:spPr>
        <p:txBody>
          <a:bodyPr>
            <a:normAutofit fontScale="90000"/>
          </a:bodyPr>
          <a:lstStyle/>
          <a:p>
            <a:r>
              <a:rPr lang="en-US" b="1" dirty="0"/>
              <a:t>Violence Against Women and Girls</a:t>
            </a:r>
            <a:br>
              <a:rPr lang="en-US" dirty="0"/>
            </a:br>
            <a:r>
              <a:rPr lang="en-US" dirty="0"/>
              <a:t>(VAWG)</a:t>
            </a:r>
            <a:br>
              <a:rPr lang="en-US" dirty="0"/>
            </a:br>
            <a:br>
              <a:rPr lang="en-US" dirty="0"/>
            </a:br>
            <a:br>
              <a:rPr lang="en-US" dirty="0"/>
            </a:br>
            <a:r>
              <a:rPr lang="en-US" sz="2800" dirty="0"/>
              <a:t>Serkan SAYINER 1816794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FFEEE-6D59-FCB3-E9E3-A5604E6FB59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Aims of the Presentations</a:t>
            </a:r>
          </a:p>
        </p:txBody>
      </p:sp>
      <p:sp>
        <p:nvSpPr>
          <p:cNvPr id="3" name="Content Placeholder 2">
            <a:extLst>
              <a:ext uri="{FF2B5EF4-FFF2-40B4-BE49-F238E27FC236}">
                <a16:creationId xmlns:a16="http://schemas.microsoft.com/office/drawing/2014/main" id="{8C333688-C597-B1DE-6895-A47F13239518}"/>
              </a:ext>
            </a:extLst>
          </p:cNvPr>
          <p:cNvSpPr>
            <a:spLocks noGrp="1"/>
          </p:cNvSpPr>
          <p:nvPr>
            <p:ph idx="1"/>
          </p:nvPr>
        </p:nvSpPr>
        <p:spPr>
          <a:xfrm>
            <a:off x="4810259" y="649480"/>
            <a:ext cx="6555347" cy="5546047"/>
          </a:xfrm>
        </p:spPr>
        <p:txBody>
          <a:bodyPr anchor="ctr">
            <a:normAutofit/>
          </a:bodyPr>
          <a:lstStyle/>
          <a:p>
            <a:r>
              <a:rPr lang="en-US" sz="4000" dirty="0"/>
              <a:t>Measuring effectiveness of policing against VAWG</a:t>
            </a:r>
          </a:p>
          <a:p>
            <a:r>
              <a:rPr lang="en-US" sz="4000" dirty="0"/>
              <a:t>What Systemic Reforms are needed for consistency?</a:t>
            </a:r>
          </a:p>
        </p:txBody>
      </p:sp>
    </p:spTree>
    <p:extLst>
      <p:ext uri="{BB962C8B-B14F-4D97-AF65-F5344CB8AC3E}">
        <p14:creationId xmlns:p14="http://schemas.microsoft.com/office/powerpoint/2010/main" val="116284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AC6F8-DD15-2F91-46C1-9DE941577671}"/>
              </a:ext>
            </a:extLst>
          </p:cNvPr>
          <p:cNvSpPr>
            <a:spLocks noGrp="1"/>
          </p:cNvSpPr>
          <p:nvPr>
            <p:ph type="title"/>
          </p:nvPr>
        </p:nvSpPr>
        <p:spPr/>
        <p:txBody>
          <a:bodyPr/>
          <a:lstStyle/>
          <a:p>
            <a:r>
              <a:rPr lang="en-US" dirty="0"/>
              <a:t>Definition of VAWG?</a:t>
            </a:r>
          </a:p>
        </p:txBody>
      </p:sp>
      <p:sp>
        <p:nvSpPr>
          <p:cNvPr id="3" name="Content Placeholder 2">
            <a:extLst>
              <a:ext uri="{FF2B5EF4-FFF2-40B4-BE49-F238E27FC236}">
                <a16:creationId xmlns:a16="http://schemas.microsoft.com/office/drawing/2014/main" id="{8B1D0F1D-5123-9099-2A0E-255B84695075}"/>
              </a:ext>
            </a:extLst>
          </p:cNvPr>
          <p:cNvSpPr>
            <a:spLocks noGrp="1"/>
          </p:cNvSpPr>
          <p:nvPr>
            <p:ph idx="1"/>
          </p:nvPr>
        </p:nvSpPr>
        <p:spPr/>
        <p:txBody>
          <a:bodyPr vert="horz" lIns="91440" tIns="45720" rIns="91440" bIns="45720" rtlCol="0" anchor="t">
            <a:normAutofit/>
          </a:bodyPr>
          <a:lstStyle/>
          <a:p>
            <a:r>
              <a:rPr lang="en-US" dirty="0"/>
              <a:t>Violence against to women or girls</a:t>
            </a:r>
          </a:p>
          <a:p>
            <a:r>
              <a:rPr lang="en-US" dirty="0"/>
              <a:t>Physical, sexual or psychological </a:t>
            </a:r>
          </a:p>
          <a:p>
            <a:r>
              <a:rPr lang="en-US" dirty="0"/>
              <a:t>Harm or suffering</a:t>
            </a:r>
          </a:p>
          <a:p>
            <a:r>
              <a:rPr lang="en-US" dirty="0"/>
              <a:t>Not just act, including threats</a:t>
            </a:r>
          </a:p>
          <a:p>
            <a:r>
              <a:rPr lang="en-US" dirty="0"/>
              <a:t>Public or private life</a:t>
            </a:r>
          </a:p>
        </p:txBody>
      </p:sp>
      <p:pic>
        <p:nvPicPr>
          <p:cNvPr id="4" name="Picture 3" descr="A logo of a united nations organization&#10;&#10;AI-generated content may be incorrect.">
            <a:extLst>
              <a:ext uri="{FF2B5EF4-FFF2-40B4-BE49-F238E27FC236}">
                <a16:creationId xmlns:a16="http://schemas.microsoft.com/office/drawing/2014/main" id="{DE2E3F7B-F875-AEA5-53AC-616EEA46E12F}"/>
              </a:ext>
            </a:extLst>
          </p:cNvPr>
          <p:cNvPicPr>
            <a:picLocks noChangeAspect="1"/>
          </p:cNvPicPr>
          <p:nvPr/>
        </p:nvPicPr>
        <p:blipFill>
          <a:blip r:embed="rId2"/>
          <a:stretch>
            <a:fillRect/>
          </a:stretch>
        </p:blipFill>
        <p:spPr>
          <a:xfrm>
            <a:off x="8590450" y="5347555"/>
            <a:ext cx="2771775" cy="828675"/>
          </a:xfrm>
          <a:prstGeom prst="rect">
            <a:avLst/>
          </a:prstGeom>
        </p:spPr>
      </p:pic>
    </p:spTree>
    <p:extLst>
      <p:ext uri="{BB962C8B-B14F-4D97-AF65-F5344CB8AC3E}">
        <p14:creationId xmlns:p14="http://schemas.microsoft.com/office/powerpoint/2010/main" val="1980603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EF181-12B6-4D69-4215-61090C52CFA6}"/>
              </a:ext>
            </a:extLst>
          </p:cNvPr>
          <p:cNvSpPr>
            <a:spLocks noGrp="1"/>
          </p:cNvSpPr>
          <p:nvPr>
            <p:ph type="title"/>
          </p:nvPr>
        </p:nvSpPr>
        <p:spPr/>
        <p:txBody>
          <a:bodyPr/>
          <a:lstStyle/>
          <a:p>
            <a:r>
              <a:rPr lang="en-GB" b="1" dirty="0"/>
              <a:t>Emergency Alert!!!</a:t>
            </a:r>
          </a:p>
        </p:txBody>
      </p:sp>
      <p:pic>
        <p:nvPicPr>
          <p:cNvPr id="5" name="Picture 4" descr="A phone with a warning message on it&#10;&#10;AI-generated content may be incorrect.">
            <a:extLst>
              <a:ext uri="{FF2B5EF4-FFF2-40B4-BE49-F238E27FC236}">
                <a16:creationId xmlns:a16="http://schemas.microsoft.com/office/drawing/2014/main" id="{5B900E5C-A816-EB10-8696-AC75854C7E9E}"/>
              </a:ext>
            </a:extLst>
          </p:cNvPr>
          <p:cNvPicPr>
            <a:picLocks noChangeAspect="1"/>
          </p:cNvPicPr>
          <p:nvPr/>
        </p:nvPicPr>
        <p:blipFill>
          <a:blip r:embed="rId2"/>
          <a:stretch>
            <a:fillRect/>
          </a:stretch>
        </p:blipFill>
        <p:spPr>
          <a:xfrm>
            <a:off x="836582" y="1883434"/>
            <a:ext cx="4135288" cy="4356340"/>
          </a:xfrm>
          <a:prstGeom prst="rect">
            <a:avLst/>
          </a:prstGeom>
        </p:spPr>
      </p:pic>
      <p:sp>
        <p:nvSpPr>
          <p:cNvPr id="7" name="Content Placeholder 6">
            <a:extLst>
              <a:ext uri="{FF2B5EF4-FFF2-40B4-BE49-F238E27FC236}">
                <a16:creationId xmlns:a16="http://schemas.microsoft.com/office/drawing/2014/main" id="{5931C3CB-6DFF-2E8F-5B39-C8894CDB5B5A}"/>
              </a:ext>
            </a:extLst>
          </p:cNvPr>
          <p:cNvSpPr>
            <a:spLocks noGrp="1"/>
          </p:cNvSpPr>
          <p:nvPr>
            <p:ph idx="1"/>
          </p:nvPr>
        </p:nvSpPr>
        <p:spPr>
          <a:xfrm>
            <a:off x="5223294" y="1883134"/>
            <a:ext cx="6418053" cy="4351338"/>
          </a:xfrm>
        </p:spPr>
        <p:txBody>
          <a:bodyPr vert="horz" lIns="91440" tIns="45720" rIns="91440" bIns="45720" rtlCol="0" anchor="t">
            <a:normAutofit/>
          </a:bodyPr>
          <a:lstStyle/>
          <a:p>
            <a:r>
              <a:rPr lang="en-GB" dirty="0"/>
              <a:t>Every three days a woman is killed by man in the U.K.</a:t>
            </a:r>
          </a:p>
          <a:p>
            <a:r>
              <a:rPr lang="en-GB" dirty="0"/>
              <a:t>VAWG is just below 20% of all crimes recorded in England and Wales</a:t>
            </a:r>
          </a:p>
          <a:p>
            <a:r>
              <a:rPr lang="en-GB" dirty="0"/>
              <a:t>103135 rape and serious sexual offences were recorded year ending March 2023</a:t>
            </a:r>
          </a:p>
        </p:txBody>
      </p:sp>
      <p:pic>
        <p:nvPicPr>
          <p:cNvPr id="8" name="Picture 7" descr="A blue and white sign with white text&#10;&#10;AI-generated content may be incorrect.">
            <a:extLst>
              <a:ext uri="{FF2B5EF4-FFF2-40B4-BE49-F238E27FC236}">
                <a16:creationId xmlns:a16="http://schemas.microsoft.com/office/drawing/2014/main" id="{4C243FBE-9A45-B761-DF94-0843A4BA5D24}"/>
              </a:ext>
            </a:extLst>
          </p:cNvPr>
          <p:cNvPicPr>
            <a:picLocks noChangeAspect="1"/>
          </p:cNvPicPr>
          <p:nvPr/>
        </p:nvPicPr>
        <p:blipFill>
          <a:blip r:embed="rId3"/>
          <a:stretch>
            <a:fillRect/>
          </a:stretch>
        </p:blipFill>
        <p:spPr>
          <a:xfrm>
            <a:off x="9402591" y="5578601"/>
            <a:ext cx="1952625" cy="657225"/>
          </a:xfrm>
          <a:prstGeom prst="rect">
            <a:avLst/>
          </a:prstGeom>
        </p:spPr>
      </p:pic>
    </p:spTree>
    <p:extLst>
      <p:ext uri="{BB962C8B-B14F-4D97-AF65-F5344CB8AC3E}">
        <p14:creationId xmlns:p14="http://schemas.microsoft.com/office/powerpoint/2010/main" val="2162557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D9B3-F9B1-A94A-936C-541F65F46087}"/>
              </a:ext>
            </a:extLst>
          </p:cNvPr>
          <p:cNvSpPr>
            <a:spLocks noGrp="1"/>
          </p:cNvSpPr>
          <p:nvPr>
            <p:ph type="title"/>
          </p:nvPr>
        </p:nvSpPr>
        <p:spPr/>
        <p:txBody>
          <a:bodyPr/>
          <a:lstStyle/>
          <a:p>
            <a:r>
              <a:rPr lang="en-GB" b="1" dirty="0">
                <a:solidFill>
                  <a:schemeClr val="bg1"/>
                </a:solidFill>
              </a:rPr>
              <a:t>Increasing</a:t>
            </a:r>
            <a:r>
              <a:rPr lang="en-GB" dirty="0">
                <a:solidFill>
                  <a:schemeClr val="bg1"/>
                </a:solidFill>
              </a:rPr>
              <a:t> </a:t>
            </a:r>
            <a:r>
              <a:rPr lang="en-GB" b="1" dirty="0">
                <a:solidFill>
                  <a:schemeClr val="bg1"/>
                </a:solidFill>
              </a:rPr>
              <a:t> !!!</a:t>
            </a:r>
          </a:p>
        </p:txBody>
      </p:sp>
      <p:sp>
        <p:nvSpPr>
          <p:cNvPr id="3" name="Content Placeholder 2">
            <a:extLst>
              <a:ext uri="{FF2B5EF4-FFF2-40B4-BE49-F238E27FC236}">
                <a16:creationId xmlns:a16="http://schemas.microsoft.com/office/drawing/2014/main" id="{69992621-3F6C-8509-B105-C9B63D84EB85}"/>
              </a:ext>
            </a:extLst>
          </p:cNvPr>
          <p:cNvSpPr>
            <a:spLocks noGrp="1"/>
          </p:cNvSpPr>
          <p:nvPr>
            <p:ph idx="1"/>
          </p:nvPr>
        </p:nvSpPr>
        <p:spPr>
          <a:xfrm>
            <a:off x="838200" y="2173008"/>
            <a:ext cx="10515600" cy="2311867"/>
          </a:xfrm>
        </p:spPr>
        <p:txBody>
          <a:bodyPr vert="horz" lIns="91440" tIns="45720" rIns="91440" bIns="45720" rtlCol="0" anchor="t">
            <a:noAutofit/>
          </a:bodyPr>
          <a:lstStyle/>
          <a:p>
            <a:pPr marL="0" indent="0">
              <a:buNone/>
            </a:pPr>
            <a:r>
              <a:rPr lang="en-GB" sz="3600" dirty="0">
                <a:solidFill>
                  <a:schemeClr val="bg1"/>
                </a:solidFill>
              </a:rPr>
              <a:t>According to the U.K. Parliament (2025) Violence against women and girls related crime increased </a:t>
            </a:r>
            <a:r>
              <a:rPr lang="en-GB" sz="6000" b="1" dirty="0">
                <a:solidFill>
                  <a:schemeClr val="bg1"/>
                </a:solidFill>
              </a:rPr>
              <a:t>37%</a:t>
            </a:r>
            <a:r>
              <a:rPr lang="en-GB" sz="3600" dirty="0">
                <a:solidFill>
                  <a:schemeClr val="bg1"/>
                </a:solidFill>
              </a:rPr>
              <a:t> between 2018-2023.</a:t>
            </a:r>
            <a:endParaRPr lang="en-US" sz="3600">
              <a:solidFill>
                <a:schemeClr val="bg1"/>
              </a:solidFill>
            </a:endParaRPr>
          </a:p>
          <a:p>
            <a:endParaRPr lang="en-GB" dirty="0"/>
          </a:p>
          <a:p>
            <a:pPr marL="0" indent="0">
              <a:buNone/>
            </a:pPr>
            <a:endParaRPr lang="en-GB" sz="6000" dirty="0"/>
          </a:p>
        </p:txBody>
      </p:sp>
      <p:pic>
        <p:nvPicPr>
          <p:cNvPr id="4" name="Picture 3" descr="A close-up of a logo&#10;&#10;AI-generated content may be incorrect.">
            <a:extLst>
              <a:ext uri="{FF2B5EF4-FFF2-40B4-BE49-F238E27FC236}">
                <a16:creationId xmlns:a16="http://schemas.microsoft.com/office/drawing/2014/main" id="{F33E05B4-C4F4-0285-B07B-22F59B8757F4}"/>
              </a:ext>
            </a:extLst>
          </p:cNvPr>
          <p:cNvPicPr>
            <a:picLocks noChangeAspect="1"/>
          </p:cNvPicPr>
          <p:nvPr/>
        </p:nvPicPr>
        <p:blipFill>
          <a:blip r:embed="rId2"/>
          <a:stretch>
            <a:fillRect/>
          </a:stretch>
        </p:blipFill>
        <p:spPr>
          <a:xfrm>
            <a:off x="9375475" y="5592344"/>
            <a:ext cx="1981200" cy="619125"/>
          </a:xfrm>
          <a:prstGeom prst="rect">
            <a:avLst/>
          </a:prstGeom>
        </p:spPr>
      </p:pic>
    </p:spTree>
    <p:extLst>
      <p:ext uri="{BB962C8B-B14F-4D97-AF65-F5344CB8AC3E}">
        <p14:creationId xmlns:p14="http://schemas.microsoft.com/office/powerpoint/2010/main" val="1304301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tree root system&#10;&#10;AI-generated content may be incorrect.">
            <a:extLst>
              <a:ext uri="{FF2B5EF4-FFF2-40B4-BE49-F238E27FC236}">
                <a16:creationId xmlns:a16="http://schemas.microsoft.com/office/drawing/2014/main" id="{CDCDFAFD-C995-B7CF-EE34-A8476D86C181}"/>
              </a:ext>
            </a:extLst>
          </p:cNvPr>
          <p:cNvPicPr>
            <a:picLocks noChangeAspect="1"/>
          </p:cNvPicPr>
          <p:nvPr/>
        </p:nvPicPr>
        <p:blipFill>
          <a:blip r:embed="rId2">
            <a:alphaModFix amt="50000"/>
          </a:blip>
          <a:srcRect b="625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BE30876-7E12-772B-B405-201638C26625}"/>
              </a:ext>
            </a:extLst>
          </p:cNvPr>
          <p:cNvSpPr>
            <a:spLocks noGrp="1"/>
          </p:cNvSpPr>
          <p:nvPr>
            <p:ph type="title"/>
          </p:nvPr>
        </p:nvSpPr>
        <p:spPr>
          <a:xfrm>
            <a:off x="1524000" y="573368"/>
            <a:ext cx="9144000" cy="571386"/>
          </a:xfrm>
        </p:spPr>
        <p:txBody>
          <a:bodyPr vert="horz" lIns="91440" tIns="45720" rIns="91440" bIns="45720" rtlCol="0" anchor="b">
            <a:normAutofit fontScale="90000"/>
          </a:bodyPr>
          <a:lstStyle/>
          <a:p>
            <a:pPr algn="ctr"/>
            <a:r>
              <a:rPr lang="en-US" sz="6000" b="1" dirty="0">
                <a:solidFill>
                  <a:srgbClr val="FF0000"/>
                </a:solidFill>
              </a:rPr>
              <a:t>Roots?</a:t>
            </a:r>
            <a:endParaRPr lang="en-US" dirty="0">
              <a:solidFill>
                <a:srgbClr val="FF0000"/>
              </a:solidFill>
            </a:endParaRPr>
          </a:p>
        </p:txBody>
      </p:sp>
      <p:sp>
        <p:nvSpPr>
          <p:cNvPr id="3" name="Content Placeholder 2">
            <a:extLst>
              <a:ext uri="{FF2B5EF4-FFF2-40B4-BE49-F238E27FC236}">
                <a16:creationId xmlns:a16="http://schemas.microsoft.com/office/drawing/2014/main" id="{A1CAA2D1-E6D7-D92C-8C70-00761C24CE2D}"/>
              </a:ext>
            </a:extLst>
          </p:cNvPr>
          <p:cNvSpPr>
            <a:spLocks noGrp="1"/>
          </p:cNvSpPr>
          <p:nvPr>
            <p:ph idx="1"/>
          </p:nvPr>
        </p:nvSpPr>
        <p:spPr>
          <a:xfrm>
            <a:off x="1524000" y="3133745"/>
            <a:ext cx="9144000" cy="1098395"/>
          </a:xfrm>
        </p:spPr>
        <p:txBody>
          <a:bodyPr vert="horz" lIns="91440" tIns="45720" rIns="91440" bIns="45720" rtlCol="0" anchor="t">
            <a:noAutofit/>
          </a:bodyPr>
          <a:lstStyle/>
          <a:p>
            <a:pPr marL="0" indent="0" algn="ctr">
              <a:buNone/>
            </a:pPr>
            <a:r>
              <a:rPr lang="en-US" b="1" dirty="0">
                <a:solidFill>
                  <a:srgbClr val="FF0000"/>
                </a:solidFill>
              </a:rPr>
              <a:t>"VAWG is both an expression and a reinforcement of unequal relations of power between women and men."</a:t>
            </a:r>
            <a:endParaRPr lang="en-US" dirty="0"/>
          </a:p>
        </p:txBody>
      </p:sp>
      <p:sp>
        <p:nvSpPr>
          <p:cNvPr id="5" name="TextBox 4">
            <a:extLst>
              <a:ext uri="{FF2B5EF4-FFF2-40B4-BE49-F238E27FC236}">
                <a16:creationId xmlns:a16="http://schemas.microsoft.com/office/drawing/2014/main" id="{FD89BED3-99F9-C57C-F259-4193820E2582}"/>
              </a:ext>
            </a:extLst>
          </p:cNvPr>
          <p:cNvSpPr txBox="1"/>
          <p:nvPr/>
        </p:nvSpPr>
        <p:spPr>
          <a:xfrm>
            <a:off x="6881446" y="5896707"/>
            <a:ext cx="51464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(Hughes, Marrs and Sweetman, 2016)</a:t>
            </a:r>
          </a:p>
        </p:txBody>
      </p:sp>
    </p:spTree>
    <p:extLst>
      <p:ext uri="{BB962C8B-B14F-4D97-AF65-F5344CB8AC3E}">
        <p14:creationId xmlns:p14="http://schemas.microsoft.com/office/powerpoint/2010/main" val="310898801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B907-5463-B5D5-A242-322D856BE92C}"/>
              </a:ext>
            </a:extLst>
          </p:cNvPr>
          <p:cNvSpPr>
            <a:spLocks noGrp="1"/>
          </p:cNvSpPr>
          <p:nvPr>
            <p:ph type="title"/>
          </p:nvPr>
        </p:nvSpPr>
        <p:spPr/>
        <p:txBody>
          <a:bodyPr/>
          <a:lstStyle/>
          <a:p>
            <a:r>
              <a:rPr lang="en-GB" b="1" dirty="0"/>
              <a:t>Past, present and future</a:t>
            </a:r>
          </a:p>
        </p:txBody>
      </p:sp>
      <p:pic>
        <p:nvPicPr>
          <p:cNvPr id="4" name="Content Placeholder 3" descr="A person and person silhouettes&#10;&#10;AI-generated content may be incorrect.">
            <a:extLst>
              <a:ext uri="{FF2B5EF4-FFF2-40B4-BE49-F238E27FC236}">
                <a16:creationId xmlns:a16="http://schemas.microsoft.com/office/drawing/2014/main" id="{6B6E0D68-9333-C29B-55E0-0A60C115EDA2}"/>
              </a:ext>
            </a:extLst>
          </p:cNvPr>
          <p:cNvPicPr>
            <a:picLocks noGrp="1" noChangeAspect="1"/>
          </p:cNvPicPr>
          <p:nvPr>
            <p:ph idx="1"/>
          </p:nvPr>
        </p:nvPicPr>
        <p:blipFill>
          <a:blip r:embed="rId2"/>
          <a:stretch>
            <a:fillRect/>
          </a:stretch>
        </p:blipFill>
        <p:spPr>
          <a:xfrm>
            <a:off x="1524000" y="1857014"/>
            <a:ext cx="9158377" cy="3986636"/>
          </a:xfrm>
          <a:prstGeom prst="rect">
            <a:avLst/>
          </a:prstGeom>
        </p:spPr>
      </p:pic>
    </p:spTree>
    <p:extLst>
      <p:ext uri="{BB962C8B-B14F-4D97-AF65-F5344CB8AC3E}">
        <p14:creationId xmlns:p14="http://schemas.microsoft.com/office/powerpoint/2010/main" val="198285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0CBB7-DA25-CFC3-3CA6-BCFB55737024}"/>
              </a:ext>
            </a:extLst>
          </p:cNvPr>
          <p:cNvSpPr>
            <a:spLocks noGrp="1"/>
          </p:cNvSpPr>
          <p:nvPr>
            <p:ph type="title"/>
          </p:nvPr>
        </p:nvSpPr>
        <p:spPr>
          <a:xfrm>
            <a:off x="838200" y="693371"/>
            <a:ext cx="10515600" cy="1325563"/>
          </a:xfrm>
        </p:spPr>
        <p:txBody>
          <a:bodyPr/>
          <a:lstStyle/>
          <a:p>
            <a:r>
              <a:rPr lang="en-GB" b="1" dirty="0"/>
              <a:t>Place of the women in the society (Past)</a:t>
            </a:r>
            <a:endParaRPr lang="en-US" dirty="0"/>
          </a:p>
        </p:txBody>
      </p:sp>
      <p:sp>
        <p:nvSpPr>
          <p:cNvPr id="3" name="Content Placeholder 2">
            <a:extLst>
              <a:ext uri="{FF2B5EF4-FFF2-40B4-BE49-F238E27FC236}">
                <a16:creationId xmlns:a16="http://schemas.microsoft.com/office/drawing/2014/main" id="{F59AB2C1-41C2-ADB4-91B3-F1EFA2B6FE35}"/>
              </a:ext>
            </a:extLst>
          </p:cNvPr>
          <p:cNvSpPr>
            <a:spLocks noGrp="1"/>
          </p:cNvSpPr>
          <p:nvPr>
            <p:ph idx="1"/>
          </p:nvPr>
        </p:nvSpPr>
        <p:spPr>
          <a:xfrm>
            <a:off x="838200" y="2505563"/>
            <a:ext cx="10515600" cy="3894138"/>
          </a:xfrm>
        </p:spPr>
        <p:txBody>
          <a:bodyPr vert="horz" lIns="91440" tIns="45720" rIns="91440" bIns="45720" rtlCol="0" anchor="t">
            <a:noAutofit/>
          </a:bodyPr>
          <a:lstStyle/>
          <a:p>
            <a:r>
              <a:rPr lang="en-GB" sz="3200" dirty="0"/>
              <a:t>Traditional Gender Roles </a:t>
            </a:r>
          </a:p>
          <a:p>
            <a:r>
              <a:rPr lang="en-GB" sz="3200" dirty="0"/>
              <a:t>Consent?</a:t>
            </a:r>
          </a:p>
          <a:p>
            <a:r>
              <a:rPr lang="en-GB" sz="3200" dirty="0"/>
              <a:t>Coercive control</a:t>
            </a:r>
          </a:p>
          <a:p>
            <a:r>
              <a:rPr lang="en-GB" sz="3200" dirty="0"/>
              <a:t>Rape</a:t>
            </a:r>
          </a:p>
        </p:txBody>
      </p:sp>
      <p:pic>
        <p:nvPicPr>
          <p:cNvPr id="6" name="Picture 5" descr="A gorilla looking at the camera&#10;&#10;AI-generated content may be incorrect.">
            <a:extLst>
              <a:ext uri="{FF2B5EF4-FFF2-40B4-BE49-F238E27FC236}">
                <a16:creationId xmlns:a16="http://schemas.microsoft.com/office/drawing/2014/main" id="{503697E4-4599-CD11-0C2E-A7268C6F9500}"/>
              </a:ext>
            </a:extLst>
          </p:cNvPr>
          <p:cNvPicPr>
            <a:picLocks noChangeAspect="1"/>
          </p:cNvPicPr>
          <p:nvPr/>
        </p:nvPicPr>
        <p:blipFill>
          <a:blip r:embed="rId2"/>
          <a:stretch>
            <a:fillRect/>
          </a:stretch>
        </p:blipFill>
        <p:spPr>
          <a:xfrm>
            <a:off x="5676720" y="2019120"/>
            <a:ext cx="5410560" cy="4372514"/>
          </a:xfrm>
          <a:prstGeom prst="rect">
            <a:avLst/>
          </a:prstGeom>
        </p:spPr>
      </p:pic>
      <p:pic>
        <p:nvPicPr>
          <p:cNvPr id="7" name="Picture 6" descr="A green logo with text&#10;&#10;AI-generated content may be incorrect.">
            <a:extLst>
              <a:ext uri="{FF2B5EF4-FFF2-40B4-BE49-F238E27FC236}">
                <a16:creationId xmlns:a16="http://schemas.microsoft.com/office/drawing/2014/main" id="{891C2C92-B28D-8FDF-3E4A-8B3EE886C52C}"/>
              </a:ext>
            </a:extLst>
          </p:cNvPr>
          <p:cNvPicPr>
            <a:picLocks noChangeAspect="1"/>
          </p:cNvPicPr>
          <p:nvPr/>
        </p:nvPicPr>
        <p:blipFill>
          <a:blip r:embed="rId3"/>
          <a:stretch>
            <a:fillRect/>
          </a:stretch>
        </p:blipFill>
        <p:spPr>
          <a:xfrm>
            <a:off x="840626" y="5622015"/>
            <a:ext cx="1952625" cy="771525"/>
          </a:xfrm>
          <a:prstGeom prst="rect">
            <a:avLst/>
          </a:prstGeom>
        </p:spPr>
      </p:pic>
    </p:spTree>
    <p:extLst>
      <p:ext uri="{BB962C8B-B14F-4D97-AF65-F5344CB8AC3E}">
        <p14:creationId xmlns:p14="http://schemas.microsoft.com/office/powerpoint/2010/main" val="3487837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642581-914E-830D-8167-2ED3CDF789EF}"/>
              </a:ext>
            </a:extLst>
          </p:cNvPr>
          <p:cNvPicPr>
            <a:picLocks noChangeAspect="1"/>
          </p:cNvPicPr>
          <p:nvPr/>
        </p:nvPicPr>
        <p:blipFill>
          <a:blip r:embed="rId2"/>
          <a:stretch>
            <a:fillRect/>
          </a:stretch>
        </p:blipFill>
        <p:spPr>
          <a:xfrm>
            <a:off x="692524" y="3305175"/>
            <a:ext cx="3276600" cy="247650"/>
          </a:xfrm>
          <a:prstGeom prst="rect">
            <a:avLst/>
          </a:prstGeom>
        </p:spPr>
      </p:pic>
      <p:pic>
        <p:nvPicPr>
          <p:cNvPr id="5" name="Picture 4">
            <a:extLst>
              <a:ext uri="{FF2B5EF4-FFF2-40B4-BE49-F238E27FC236}">
                <a16:creationId xmlns:a16="http://schemas.microsoft.com/office/drawing/2014/main" id="{30F3276B-7790-686E-7F9E-DAAA65E5F6C9}"/>
              </a:ext>
            </a:extLst>
          </p:cNvPr>
          <p:cNvPicPr>
            <a:picLocks noChangeAspect="1"/>
          </p:cNvPicPr>
          <p:nvPr/>
        </p:nvPicPr>
        <p:blipFill>
          <a:blip r:embed="rId3"/>
          <a:stretch>
            <a:fillRect/>
          </a:stretch>
        </p:blipFill>
        <p:spPr>
          <a:xfrm>
            <a:off x="692524" y="2733675"/>
            <a:ext cx="6372225" cy="323850"/>
          </a:xfrm>
          <a:prstGeom prst="rect">
            <a:avLst/>
          </a:prstGeom>
        </p:spPr>
      </p:pic>
      <p:pic>
        <p:nvPicPr>
          <p:cNvPr id="6" name="Picture 5">
            <a:extLst>
              <a:ext uri="{FF2B5EF4-FFF2-40B4-BE49-F238E27FC236}">
                <a16:creationId xmlns:a16="http://schemas.microsoft.com/office/drawing/2014/main" id="{CF0A8B8B-9EC3-0332-1C67-E86B7148FAAE}"/>
              </a:ext>
            </a:extLst>
          </p:cNvPr>
          <p:cNvPicPr>
            <a:picLocks noChangeAspect="1"/>
          </p:cNvPicPr>
          <p:nvPr/>
        </p:nvPicPr>
        <p:blipFill>
          <a:blip r:embed="rId4"/>
          <a:stretch>
            <a:fillRect/>
          </a:stretch>
        </p:blipFill>
        <p:spPr>
          <a:xfrm>
            <a:off x="692524" y="2139763"/>
            <a:ext cx="4324350" cy="323850"/>
          </a:xfrm>
          <a:prstGeom prst="rect">
            <a:avLst/>
          </a:prstGeom>
        </p:spPr>
      </p:pic>
      <p:pic>
        <p:nvPicPr>
          <p:cNvPr id="7" name="Picture 6">
            <a:extLst>
              <a:ext uri="{FF2B5EF4-FFF2-40B4-BE49-F238E27FC236}">
                <a16:creationId xmlns:a16="http://schemas.microsoft.com/office/drawing/2014/main" id="{77EDF918-849D-0574-4FF0-0813087EDC9F}"/>
              </a:ext>
            </a:extLst>
          </p:cNvPr>
          <p:cNvPicPr>
            <a:picLocks noChangeAspect="1"/>
          </p:cNvPicPr>
          <p:nvPr/>
        </p:nvPicPr>
        <p:blipFill>
          <a:blip r:embed="rId5"/>
          <a:stretch>
            <a:fillRect/>
          </a:stretch>
        </p:blipFill>
        <p:spPr>
          <a:xfrm>
            <a:off x="692524" y="1557057"/>
            <a:ext cx="3486150" cy="314325"/>
          </a:xfrm>
          <a:prstGeom prst="rect">
            <a:avLst/>
          </a:prstGeom>
        </p:spPr>
      </p:pic>
      <p:pic>
        <p:nvPicPr>
          <p:cNvPr id="8" name="Picture 7">
            <a:extLst>
              <a:ext uri="{FF2B5EF4-FFF2-40B4-BE49-F238E27FC236}">
                <a16:creationId xmlns:a16="http://schemas.microsoft.com/office/drawing/2014/main" id="{57174D57-E67D-73A3-3A12-2D4F041ECE12}"/>
              </a:ext>
            </a:extLst>
          </p:cNvPr>
          <p:cNvPicPr>
            <a:picLocks noChangeAspect="1"/>
          </p:cNvPicPr>
          <p:nvPr/>
        </p:nvPicPr>
        <p:blipFill>
          <a:blip r:embed="rId6"/>
          <a:stretch>
            <a:fillRect/>
          </a:stretch>
        </p:blipFill>
        <p:spPr>
          <a:xfrm>
            <a:off x="692524" y="1052793"/>
            <a:ext cx="6877050" cy="295275"/>
          </a:xfrm>
          <a:prstGeom prst="rect">
            <a:avLst/>
          </a:prstGeom>
        </p:spPr>
      </p:pic>
      <p:pic>
        <p:nvPicPr>
          <p:cNvPr id="9" name="Picture 8">
            <a:extLst>
              <a:ext uri="{FF2B5EF4-FFF2-40B4-BE49-F238E27FC236}">
                <a16:creationId xmlns:a16="http://schemas.microsoft.com/office/drawing/2014/main" id="{EC66DCAC-7249-6C94-D101-9F6689D34204}"/>
              </a:ext>
            </a:extLst>
          </p:cNvPr>
          <p:cNvPicPr>
            <a:picLocks noChangeAspect="1"/>
          </p:cNvPicPr>
          <p:nvPr/>
        </p:nvPicPr>
        <p:blipFill>
          <a:blip r:embed="rId7"/>
          <a:stretch>
            <a:fillRect/>
          </a:stretch>
        </p:blipFill>
        <p:spPr>
          <a:xfrm>
            <a:off x="692524" y="582146"/>
            <a:ext cx="2867025" cy="295275"/>
          </a:xfrm>
          <a:prstGeom prst="rect">
            <a:avLst/>
          </a:prstGeom>
        </p:spPr>
      </p:pic>
      <p:pic>
        <p:nvPicPr>
          <p:cNvPr id="10" name="Picture 9">
            <a:extLst>
              <a:ext uri="{FF2B5EF4-FFF2-40B4-BE49-F238E27FC236}">
                <a16:creationId xmlns:a16="http://schemas.microsoft.com/office/drawing/2014/main" id="{1D4903D3-3BA3-4620-6D4E-0A23EFBAB4F3}"/>
              </a:ext>
            </a:extLst>
          </p:cNvPr>
          <p:cNvPicPr>
            <a:picLocks noChangeAspect="1"/>
          </p:cNvPicPr>
          <p:nvPr/>
        </p:nvPicPr>
        <p:blipFill>
          <a:blip r:embed="rId8"/>
          <a:stretch>
            <a:fillRect/>
          </a:stretch>
        </p:blipFill>
        <p:spPr>
          <a:xfrm>
            <a:off x="692524" y="3820646"/>
            <a:ext cx="4343400" cy="266700"/>
          </a:xfrm>
          <a:prstGeom prst="rect">
            <a:avLst/>
          </a:prstGeom>
        </p:spPr>
      </p:pic>
      <p:pic>
        <p:nvPicPr>
          <p:cNvPr id="11" name="Picture 10">
            <a:extLst>
              <a:ext uri="{FF2B5EF4-FFF2-40B4-BE49-F238E27FC236}">
                <a16:creationId xmlns:a16="http://schemas.microsoft.com/office/drawing/2014/main" id="{8BE75189-D0DD-FF21-466F-8B074ABC5999}"/>
              </a:ext>
            </a:extLst>
          </p:cNvPr>
          <p:cNvPicPr>
            <a:picLocks noChangeAspect="1"/>
          </p:cNvPicPr>
          <p:nvPr/>
        </p:nvPicPr>
        <p:blipFill>
          <a:blip r:embed="rId9"/>
          <a:stretch>
            <a:fillRect/>
          </a:stretch>
        </p:blipFill>
        <p:spPr>
          <a:xfrm>
            <a:off x="692524" y="4358528"/>
            <a:ext cx="6238875" cy="333375"/>
          </a:xfrm>
          <a:prstGeom prst="rect">
            <a:avLst/>
          </a:prstGeom>
        </p:spPr>
      </p:pic>
      <p:pic>
        <p:nvPicPr>
          <p:cNvPr id="12" name="Picture 11">
            <a:extLst>
              <a:ext uri="{FF2B5EF4-FFF2-40B4-BE49-F238E27FC236}">
                <a16:creationId xmlns:a16="http://schemas.microsoft.com/office/drawing/2014/main" id="{56F2FD0D-140F-E451-84E7-1D687882B88C}"/>
              </a:ext>
            </a:extLst>
          </p:cNvPr>
          <p:cNvPicPr>
            <a:picLocks noChangeAspect="1"/>
          </p:cNvPicPr>
          <p:nvPr/>
        </p:nvPicPr>
        <p:blipFill>
          <a:blip r:embed="rId10"/>
          <a:stretch>
            <a:fillRect/>
          </a:stretch>
        </p:blipFill>
        <p:spPr>
          <a:xfrm>
            <a:off x="692524" y="4963646"/>
            <a:ext cx="4619625" cy="257175"/>
          </a:xfrm>
          <a:prstGeom prst="rect">
            <a:avLst/>
          </a:prstGeom>
        </p:spPr>
      </p:pic>
      <p:pic>
        <p:nvPicPr>
          <p:cNvPr id="13" name="Picture 12">
            <a:extLst>
              <a:ext uri="{FF2B5EF4-FFF2-40B4-BE49-F238E27FC236}">
                <a16:creationId xmlns:a16="http://schemas.microsoft.com/office/drawing/2014/main" id="{05622CE4-10E5-E3A6-1FCF-8569B3D43EA0}"/>
              </a:ext>
            </a:extLst>
          </p:cNvPr>
          <p:cNvPicPr>
            <a:picLocks noChangeAspect="1"/>
          </p:cNvPicPr>
          <p:nvPr/>
        </p:nvPicPr>
        <p:blipFill>
          <a:blip r:embed="rId11"/>
          <a:stretch>
            <a:fillRect/>
          </a:stretch>
        </p:blipFill>
        <p:spPr>
          <a:xfrm>
            <a:off x="692524" y="5467911"/>
            <a:ext cx="7591425" cy="342900"/>
          </a:xfrm>
          <a:prstGeom prst="rect">
            <a:avLst/>
          </a:prstGeom>
        </p:spPr>
      </p:pic>
      <p:pic>
        <p:nvPicPr>
          <p:cNvPr id="17" name="Picture 16" descr="A green logo with text&#10;&#10;AI-generated content may be incorrect.">
            <a:extLst>
              <a:ext uri="{FF2B5EF4-FFF2-40B4-BE49-F238E27FC236}">
                <a16:creationId xmlns:a16="http://schemas.microsoft.com/office/drawing/2014/main" id="{130E6E68-5DC6-3A22-782A-0FFDD1A17A43}"/>
              </a:ext>
            </a:extLst>
          </p:cNvPr>
          <p:cNvPicPr>
            <a:picLocks noChangeAspect="1"/>
          </p:cNvPicPr>
          <p:nvPr/>
        </p:nvPicPr>
        <p:blipFill>
          <a:blip r:embed="rId12"/>
          <a:stretch>
            <a:fillRect/>
          </a:stretch>
        </p:blipFill>
        <p:spPr>
          <a:xfrm>
            <a:off x="9570008" y="5431515"/>
            <a:ext cx="1952625" cy="771525"/>
          </a:xfrm>
          <a:prstGeom prst="rect">
            <a:avLst/>
          </a:prstGeom>
        </p:spPr>
      </p:pic>
    </p:spTree>
    <p:extLst>
      <p:ext uri="{BB962C8B-B14F-4D97-AF65-F5344CB8AC3E}">
        <p14:creationId xmlns:p14="http://schemas.microsoft.com/office/powerpoint/2010/main" val="176322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55E4D-E083-E83F-9FE0-B44733ADB6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DEF904-43DB-A016-E11B-D30A643C9501}"/>
              </a:ext>
            </a:extLst>
          </p:cNvPr>
          <p:cNvSpPr>
            <a:spLocks noGrp="1"/>
          </p:cNvSpPr>
          <p:nvPr>
            <p:ph type="title"/>
          </p:nvPr>
        </p:nvSpPr>
        <p:spPr>
          <a:xfrm>
            <a:off x="838200" y="3258"/>
            <a:ext cx="10515600" cy="1325563"/>
          </a:xfrm>
        </p:spPr>
        <p:txBody>
          <a:bodyPr/>
          <a:lstStyle/>
          <a:p>
            <a:r>
              <a:rPr lang="en-GB" b="1" dirty="0"/>
              <a:t>Place of the women in the society (Present)</a:t>
            </a:r>
            <a:endParaRPr lang="en-US" dirty="0"/>
          </a:p>
        </p:txBody>
      </p:sp>
      <p:pic>
        <p:nvPicPr>
          <p:cNvPr id="4" name="Content Placeholder 3" descr="A hand holding a cell phone with a white screen&#10;&#10;AI-generated content may be incorrect.">
            <a:extLst>
              <a:ext uri="{FF2B5EF4-FFF2-40B4-BE49-F238E27FC236}">
                <a16:creationId xmlns:a16="http://schemas.microsoft.com/office/drawing/2014/main" id="{828ED86C-19E8-BCE1-7725-ACF34E857E57}"/>
              </a:ext>
            </a:extLst>
          </p:cNvPr>
          <p:cNvPicPr>
            <a:picLocks noGrp="1" noChangeAspect="1"/>
          </p:cNvPicPr>
          <p:nvPr>
            <p:ph idx="1"/>
          </p:nvPr>
        </p:nvPicPr>
        <p:blipFill>
          <a:blip r:embed="rId2"/>
          <a:stretch>
            <a:fillRect/>
          </a:stretch>
        </p:blipFill>
        <p:spPr>
          <a:xfrm>
            <a:off x="2722384" y="1326619"/>
            <a:ext cx="3319007" cy="2672063"/>
          </a:xfrm>
          <a:prstGeom prst="rect">
            <a:avLst/>
          </a:prstGeom>
        </p:spPr>
      </p:pic>
      <p:pic>
        <p:nvPicPr>
          <p:cNvPr id="5" name="Picture 4" descr="A person smiling at the camera&#10;&#10;AI-generated content may be incorrect.">
            <a:extLst>
              <a:ext uri="{FF2B5EF4-FFF2-40B4-BE49-F238E27FC236}">
                <a16:creationId xmlns:a16="http://schemas.microsoft.com/office/drawing/2014/main" id="{ACB1E1FB-3B64-5FD5-D9D0-9F87EE03973A}"/>
              </a:ext>
            </a:extLst>
          </p:cNvPr>
          <p:cNvPicPr>
            <a:picLocks noChangeAspect="1"/>
          </p:cNvPicPr>
          <p:nvPr/>
        </p:nvPicPr>
        <p:blipFill>
          <a:blip r:embed="rId3"/>
          <a:stretch>
            <a:fillRect/>
          </a:stretch>
        </p:blipFill>
        <p:spPr>
          <a:xfrm>
            <a:off x="6035062" y="1323347"/>
            <a:ext cx="3778148" cy="2672930"/>
          </a:xfrm>
          <a:prstGeom prst="rect">
            <a:avLst/>
          </a:prstGeom>
        </p:spPr>
      </p:pic>
      <p:pic>
        <p:nvPicPr>
          <p:cNvPr id="3" name="Picture 2" descr="A pink text on a black background&#10;&#10;AI-generated content may be incorrect.">
            <a:extLst>
              <a:ext uri="{FF2B5EF4-FFF2-40B4-BE49-F238E27FC236}">
                <a16:creationId xmlns:a16="http://schemas.microsoft.com/office/drawing/2014/main" id="{7535E9BE-123B-FD92-3BAC-8C2B2B517001}"/>
              </a:ext>
            </a:extLst>
          </p:cNvPr>
          <p:cNvPicPr>
            <a:picLocks noChangeAspect="1"/>
          </p:cNvPicPr>
          <p:nvPr/>
        </p:nvPicPr>
        <p:blipFill>
          <a:blip r:embed="rId4"/>
          <a:stretch>
            <a:fillRect/>
          </a:stretch>
        </p:blipFill>
        <p:spPr>
          <a:xfrm>
            <a:off x="2716823" y="3995371"/>
            <a:ext cx="7098323" cy="2091103"/>
          </a:xfrm>
          <a:prstGeom prst="rect">
            <a:avLst/>
          </a:prstGeom>
        </p:spPr>
      </p:pic>
    </p:spTree>
    <p:extLst>
      <p:ext uri="{BB962C8B-B14F-4D97-AF65-F5344CB8AC3E}">
        <p14:creationId xmlns:p14="http://schemas.microsoft.com/office/powerpoint/2010/main" val="3297045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aph of a number of people&#10;&#10;AI-generated content may be incorrect.">
            <a:extLst>
              <a:ext uri="{FF2B5EF4-FFF2-40B4-BE49-F238E27FC236}">
                <a16:creationId xmlns:a16="http://schemas.microsoft.com/office/drawing/2014/main" id="{AF56FAB5-4629-62ED-FADB-7A7CE5101AAB}"/>
              </a:ext>
            </a:extLst>
          </p:cNvPr>
          <p:cNvPicPr>
            <a:picLocks noChangeAspect="1"/>
          </p:cNvPicPr>
          <p:nvPr/>
        </p:nvPicPr>
        <p:blipFill>
          <a:blip r:embed="rId2"/>
          <a:stretch>
            <a:fillRect/>
          </a:stretch>
        </p:blipFill>
        <p:spPr>
          <a:xfrm>
            <a:off x="3658658" y="643466"/>
            <a:ext cx="4874683" cy="5571067"/>
          </a:xfrm>
          <a:prstGeom prst="rect">
            <a:avLst/>
          </a:prstGeom>
        </p:spPr>
      </p:pic>
    </p:spTree>
    <p:extLst>
      <p:ext uri="{BB962C8B-B14F-4D97-AF65-F5344CB8AC3E}">
        <p14:creationId xmlns:p14="http://schemas.microsoft.com/office/powerpoint/2010/main" val="4032393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screenshot of a graph&#10;&#10;AI-generated content may be incorrect.">
            <a:extLst>
              <a:ext uri="{FF2B5EF4-FFF2-40B4-BE49-F238E27FC236}">
                <a16:creationId xmlns:a16="http://schemas.microsoft.com/office/drawing/2014/main" id="{CFAFEEFD-C7D7-A18D-FC1F-C8D145753E4A}"/>
              </a:ext>
            </a:extLst>
          </p:cNvPr>
          <p:cNvPicPr>
            <a:picLocks noGrp="1" noChangeAspect="1"/>
          </p:cNvPicPr>
          <p:nvPr>
            <p:ph idx="1"/>
          </p:nvPr>
        </p:nvPicPr>
        <p:blipFill>
          <a:blip r:embed="rId2"/>
          <a:srcRect r="3982"/>
          <a:stretch>
            <a:fillRect/>
          </a:stretch>
        </p:blipFill>
        <p:spPr>
          <a:xfrm>
            <a:off x="20" y="1282"/>
            <a:ext cx="12191980" cy="6856718"/>
          </a:xfrm>
          <a:prstGeom prst="rect">
            <a:avLst/>
          </a:prstGeom>
        </p:spPr>
      </p:pic>
    </p:spTree>
    <p:extLst>
      <p:ext uri="{BB962C8B-B14F-4D97-AF65-F5344CB8AC3E}">
        <p14:creationId xmlns:p14="http://schemas.microsoft.com/office/powerpoint/2010/main" val="1018104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AA09779B-C517-3554-1842-B699A793C1AA}"/>
              </a:ext>
            </a:extLst>
          </p:cNvPr>
          <p:cNvPicPr>
            <a:picLocks noGrp="1" noChangeAspect="1"/>
          </p:cNvPicPr>
          <p:nvPr>
            <p:ph idx="1"/>
          </p:nvPr>
        </p:nvPicPr>
        <p:blipFill>
          <a:blip r:embed="rId2"/>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2492831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583BB-BE6A-2DAB-33F9-64D3E3222F19}"/>
              </a:ext>
            </a:extLst>
          </p:cNvPr>
          <p:cNvSpPr>
            <a:spLocks noGrp="1"/>
          </p:cNvSpPr>
          <p:nvPr>
            <p:ph type="title"/>
          </p:nvPr>
        </p:nvSpPr>
        <p:spPr/>
        <p:txBody>
          <a:bodyPr/>
          <a:lstStyle/>
          <a:p>
            <a:r>
              <a:rPr lang="en-GB" dirty="0"/>
              <a:t>Differences between men and women pay 2024</a:t>
            </a:r>
          </a:p>
        </p:txBody>
      </p:sp>
      <p:pic>
        <p:nvPicPr>
          <p:cNvPr id="7" name="Content Placeholder 6">
            <a:extLst>
              <a:ext uri="{FF2B5EF4-FFF2-40B4-BE49-F238E27FC236}">
                <a16:creationId xmlns:a16="http://schemas.microsoft.com/office/drawing/2014/main" id="{888F83DC-76C4-82DD-C1D9-3F883FC34022}"/>
              </a:ext>
            </a:extLst>
          </p:cNvPr>
          <p:cNvPicPr>
            <a:picLocks noGrp="1" noChangeAspect="1"/>
          </p:cNvPicPr>
          <p:nvPr>
            <p:ph idx="1"/>
          </p:nvPr>
        </p:nvPicPr>
        <p:blipFill>
          <a:blip r:embed="rId2"/>
          <a:stretch>
            <a:fillRect/>
          </a:stretch>
        </p:blipFill>
        <p:spPr>
          <a:xfrm>
            <a:off x="1466491" y="1695985"/>
            <a:ext cx="9273395" cy="4653751"/>
          </a:xfrm>
          <a:prstGeom prst="rect">
            <a:avLst/>
          </a:prstGeom>
        </p:spPr>
      </p:pic>
      <p:pic>
        <p:nvPicPr>
          <p:cNvPr id="8" name="Picture 7" descr="A close-up of a white background&#10;&#10;AI-generated content may be incorrect.">
            <a:extLst>
              <a:ext uri="{FF2B5EF4-FFF2-40B4-BE49-F238E27FC236}">
                <a16:creationId xmlns:a16="http://schemas.microsoft.com/office/drawing/2014/main" id="{2B17DC94-4E03-0F3A-55A6-E2CB69D8BCC5}"/>
              </a:ext>
            </a:extLst>
          </p:cNvPr>
          <p:cNvPicPr>
            <a:picLocks noChangeAspect="1"/>
          </p:cNvPicPr>
          <p:nvPr/>
        </p:nvPicPr>
        <p:blipFill>
          <a:blip r:embed="rId3"/>
          <a:stretch>
            <a:fillRect/>
          </a:stretch>
        </p:blipFill>
        <p:spPr>
          <a:xfrm>
            <a:off x="9701662" y="6349221"/>
            <a:ext cx="2076450" cy="514350"/>
          </a:xfrm>
          <a:prstGeom prst="rect">
            <a:avLst/>
          </a:prstGeom>
        </p:spPr>
      </p:pic>
    </p:spTree>
    <p:extLst>
      <p:ext uri="{BB962C8B-B14F-4D97-AF65-F5344CB8AC3E}">
        <p14:creationId xmlns:p14="http://schemas.microsoft.com/office/powerpoint/2010/main" val="1679268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E1D2E35-E385-BFB6-8762-8AAD3BF74FCD}"/>
              </a:ext>
            </a:extLst>
          </p:cNvPr>
          <p:cNvPicPr>
            <a:picLocks noGrp="1" noChangeAspect="1"/>
          </p:cNvPicPr>
          <p:nvPr>
            <p:ph idx="1"/>
          </p:nvPr>
        </p:nvPicPr>
        <p:blipFill>
          <a:blip r:embed="rId2"/>
          <a:stretch>
            <a:fillRect/>
          </a:stretch>
        </p:blipFill>
        <p:spPr>
          <a:xfrm>
            <a:off x="833888" y="1630294"/>
            <a:ext cx="10524225" cy="4626983"/>
          </a:xfrm>
          <a:prstGeom prst="rect">
            <a:avLst/>
          </a:prstGeom>
        </p:spPr>
      </p:pic>
      <p:sp>
        <p:nvSpPr>
          <p:cNvPr id="5" name="Title 1">
            <a:extLst>
              <a:ext uri="{FF2B5EF4-FFF2-40B4-BE49-F238E27FC236}">
                <a16:creationId xmlns:a16="http://schemas.microsoft.com/office/drawing/2014/main" id="{8060EECD-4B14-9172-825A-4EC6B3C0FCA3}"/>
              </a:ext>
            </a:extLst>
          </p:cNvPr>
          <p:cNvSpPr txBox="1">
            <a:spLocks/>
          </p:cNvSpPr>
          <p:nvPr/>
        </p:nvSpPr>
        <p:spPr>
          <a:xfrm>
            <a:off x="838200" y="29478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Differences between men and women pay </a:t>
            </a:r>
          </a:p>
        </p:txBody>
      </p:sp>
    </p:spTree>
    <p:extLst>
      <p:ext uri="{BB962C8B-B14F-4D97-AF65-F5344CB8AC3E}">
        <p14:creationId xmlns:p14="http://schemas.microsoft.com/office/powerpoint/2010/main" val="2582120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0278-4643-DAFD-23F8-B85DB18F863A}"/>
              </a:ext>
            </a:extLst>
          </p:cNvPr>
          <p:cNvSpPr>
            <a:spLocks noGrp="1"/>
          </p:cNvSpPr>
          <p:nvPr>
            <p:ph type="title"/>
          </p:nvPr>
        </p:nvSpPr>
        <p:spPr>
          <a:xfrm>
            <a:off x="838200" y="751986"/>
            <a:ext cx="10515600" cy="1325563"/>
          </a:xfrm>
        </p:spPr>
        <p:txBody>
          <a:bodyPr/>
          <a:lstStyle/>
          <a:p>
            <a:r>
              <a:rPr lang="en-GB" b="1" dirty="0"/>
              <a:t>How about Police Forces in U.K.?</a:t>
            </a:r>
          </a:p>
        </p:txBody>
      </p:sp>
      <p:sp>
        <p:nvSpPr>
          <p:cNvPr id="3" name="Content Placeholder 2">
            <a:extLst>
              <a:ext uri="{FF2B5EF4-FFF2-40B4-BE49-F238E27FC236}">
                <a16:creationId xmlns:a16="http://schemas.microsoft.com/office/drawing/2014/main" id="{5F53EC25-73AB-D3AB-3066-7D71CF0127F0}"/>
              </a:ext>
            </a:extLst>
          </p:cNvPr>
          <p:cNvSpPr>
            <a:spLocks noGrp="1"/>
          </p:cNvSpPr>
          <p:nvPr>
            <p:ph idx="1"/>
          </p:nvPr>
        </p:nvSpPr>
        <p:spPr>
          <a:xfrm>
            <a:off x="838200" y="2423501"/>
            <a:ext cx="10515600" cy="2018446"/>
          </a:xfrm>
        </p:spPr>
        <p:txBody>
          <a:bodyPr vert="horz" lIns="91440" tIns="45720" rIns="91440" bIns="45720" rtlCol="0" anchor="t">
            <a:normAutofit/>
          </a:bodyPr>
          <a:lstStyle/>
          <a:p>
            <a:pPr marL="0" indent="0">
              <a:buNone/>
            </a:pPr>
            <a:r>
              <a:rPr lang="en-GB" dirty="0"/>
              <a:t>31 March 2025</a:t>
            </a:r>
          </a:p>
          <a:p>
            <a:pPr marL="0" indent="0">
              <a:buNone/>
            </a:pPr>
            <a:r>
              <a:rPr lang="en-GB" sz="3600" b="1" dirty="0"/>
              <a:t>36.1%</a:t>
            </a:r>
            <a:r>
              <a:rPr lang="en-GB" dirty="0"/>
              <a:t> of the police force are female in England and Wales</a:t>
            </a:r>
          </a:p>
          <a:p>
            <a:pPr marL="0" indent="0">
              <a:buNone/>
            </a:pPr>
            <a:r>
              <a:rPr lang="en-GB" dirty="0"/>
              <a:t>52,839</a:t>
            </a:r>
          </a:p>
          <a:p>
            <a:pPr marL="0" indent="0">
              <a:buNone/>
            </a:pPr>
            <a:endParaRPr lang="en-GB" dirty="0"/>
          </a:p>
        </p:txBody>
      </p:sp>
      <p:pic>
        <p:nvPicPr>
          <p:cNvPr id="4" name="Picture 3" descr="A close-up of a logo&#10;&#10;AI-generated content may be incorrect.">
            <a:extLst>
              <a:ext uri="{FF2B5EF4-FFF2-40B4-BE49-F238E27FC236}">
                <a16:creationId xmlns:a16="http://schemas.microsoft.com/office/drawing/2014/main" id="{E3A67650-23F9-FEA4-06AA-9F4A3079DEFE}"/>
              </a:ext>
            </a:extLst>
          </p:cNvPr>
          <p:cNvPicPr>
            <a:picLocks noChangeAspect="1"/>
          </p:cNvPicPr>
          <p:nvPr/>
        </p:nvPicPr>
        <p:blipFill>
          <a:blip r:embed="rId2"/>
          <a:stretch>
            <a:fillRect/>
          </a:stretch>
        </p:blipFill>
        <p:spPr>
          <a:xfrm>
            <a:off x="8940312" y="4660801"/>
            <a:ext cx="2417552" cy="1547902"/>
          </a:xfrm>
          <a:prstGeom prst="rect">
            <a:avLst/>
          </a:prstGeom>
        </p:spPr>
      </p:pic>
    </p:spTree>
    <p:extLst>
      <p:ext uri="{BB962C8B-B14F-4D97-AF65-F5344CB8AC3E}">
        <p14:creationId xmlns:p14="http://schemas.microsoft.com/office/powerpoint/2010/main" val="3242576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aph of a number of people in the uk&#10;&#10;AI-generated content may be incorrect.">
            <a:extLst>
              <a:ext uri="{FF2B5EF4-FFF2-40B4-BE49-F238E27FC236}">
                <a16:creationId xmlns:a16="http://schemas.microsoft.com/office/drawing/2014/main" id="{66FFF072-69C2-6C7A-9C37-5985B3493976}"/>
              </a:ext>
            </a:extLst>
          </p:cNvPr>
          <p:cNvPicPr>
            <a:picLocks noGrp="1" noChangeAspect="1"/>
          </p:cNvPicPr>
          <p:nvPr>
            <p:ph idx="1"/>
          </p:nvPr>
        </p:nvPicPr>
        <p:blipFill>
          <a:blip r:embed="rId2"/>
          <a:stretch>
            <a:fillRect/>
          </a:stretch>
        </p:blipFill>
        <p:spPr>
          <a:xfrm>
            <a:off x="2466640" y="643466"/>
            <a:ext cx="7258719" cy="5571067"/>
          </a:xfrm>
          <a:prstGeom prst="rect">
            <a:avLst/>
          </a:prstGeom>
        </p:spPr>
      </p:pic>
    </p:spTree>
    <p:extLst>
      <p:ext uri="{BB962C8B-B14F-4D97-AF65-F5344CB8AC3E}">
        <p14:creationId xmlns:p14="http://schemas.microsoft.com/office/powerpoint/2010/main" val="3249543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3D810C8-59F6-5A1B-E212-2CC4F9C596B8}"/>
              </a:ext>
            </a:extLst>
          </p:cNvPr>
          <p:cNvPicPr>
            <a:picLocks noGrp="1" noChangeAspect="1"/>
          </p:cNvPicPr>
          <p:nvPr>
            <p:ph idx="1"/>
          </p:nvPr>
        </p:nvPicPr>
        <p:blipFill>
          <a:blip r:embed="rId2"/>
          <a:stretch>
            <a:fillRect/>
          </a:stretch>
        </p:blipFill>
        <p:spPr>
          <a:xfrm>
            <a:off x="2466640" y="643466"/>
            <a:ext cx="7258719" cy="5571067"/>
          </a:xfrm>
          <a:prstGeom prst="rect">
            <a:avLst/>
          </a:prstGeom>
        </p:spPr>
      </p:pic>
    </p:spTree>
    <p:extLst>
      <p:ext uri="{BB962C8B-B14F-4D97-AF65-F5344CB8AC3E}">
        <p14:creationId xmlns:p14="http://schemas.microsoft.com/office/powerpoint/2010/main" val="3463280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aph of people in different colors&#10;&#10;AI-generated content may be incorrect.">
            <a:extLst>
              <a:ext uri="{FF2B5EF4-FFF2-40B4-BE49-F238E27FC236}">
                <a16:creationId xmlns:a16="http://schemas.microsoft.com/office/drawing/2014/main" id="{87FAC2A5-17BF-CDDD-7CC5-7C5A4CCA0043}"/>
              </a:ext>
            </a:extLst>
          </p:cNvPr>
          <p:cNvPicPr>
            <a:picLocks noGrp="1" noChangeAspect="1"/>
          </p:cNvPicPr>
          <p:nvPr>
            <p:ph idx="1"/>
          </p:nvPr>
        </p:nvPicPr>
        <p:blipFill>
          <a:blip r:embed="rId2"/>
          <a:stretch>
            <a:fillRect/>
          </a:stretch>
        </p:blipFill>
        <p:spPr>
          <a:xfrm>
            <a:off x="2369534" y="643466"/>
            <a:ext cx="7452931" cy="5571067"/>
          </a:xfrm>
          <a:prstGeom prst="rect">
            <a:avLst/>
          </a:prstGeom>
        </p:spPr>
      </p:pic>
    </p:spTree>
    <p:extLst>
      <p:ext uri="{BB962C8B-B14F-4D97-AF65-F5344CB8AC3E}">
        <p14:creationId xmlns:p14="http://schemas.microsoft.com/office/powerpoint/2010/main" val="706028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0072D-2D6E-4A7F-4A93-76A1F11FA8FD}"/>
              </a:ext>
            </a:extLst>
          </p:cNvPr>
          <p:cNvSpPr>
            <a:spLocks noGrp="1"/>
          </p:cNvSpPr>
          <p:nvPr>
            <p:ph type="title"/>
          </p:nvPr>
        </p:nvSpPr>
        <p:spPr>
          <a:xfrm>
            <a:off x="-5861" y="1710"/>
            <a:ext cx="12203722" cy="6858854"/>
          </a:xfrm>
          <a:solidFill>
            <a:schemeClr val="tx1"/>
          </a:solidFill>
        </p:spPr>
        <p:txBody>
          <a:bodyPr/>
          <a:lstStyle/>
          <a:p>
            <a:pPr algn="ctr"/>
            <a:r>
              <a:rPr lang="en-GB" dirty="0">
                <a:solidFill>
                  <a:schemeClr val="bg1"/>
                </a:solidFill>
              </a:rPr>
              <a:t>FUTURE???</a:t>
            </a:r>
            <a:endParaRPr lang="en-US"/>
          </a:p>
        </p:txBody>
      </p:sp>
      <p:pic>
        <p:nvPicPr>
          <p:cNvPr id="4" name="Content Placeholder 3" descr="A sticker of a cartoon explosion&#10;&#10;AI-generated content may be incorrect.">
            <a:extLst>
              <a:ext uri="{FF2B5EF4-FFF2-40B4-BE49-F238E27FC236}">
                <a16:creationId xmlns:a16="http://schemas.microsoft.com/office/drawing/2014/main" id="{0F64EFF6-3730-256E-F25E-CB0A47045E69}"/>
              </a:ext>
            </a:extLst>
          </p:cNvPr>
          <p:cNvPicPr>
            <a:picLocks noGrp="1" noChangeAspect="1"/>
          </p:cNvPicPr>
          <p:nvPr>
            <p:ph idx="1"/>
          </p:nvPr>
        </p:nvPicPr>
        <p:blipFill>
          <a:blip r:embed="rId2"/>
          <a:stretch>
            <a:fillRect/>
          </a:stretch>
        </p:blipFill>
        <p:spPr>
          <a:xfrm>
            <a:off x="8349042" y="2038069"/>
            <a:ext cx="2323159" cy="2781860"/>
          </a:xfrm>
          <a:prstGeom prst="rect">
            <a:avLst/>
          </a:prstGeom>
        </p:spPr>
      </p:pic>
    </p:spTree>
    <p:extLst>
      <p:ext uri="{BB962C8B-B14F-4D97-AF65-F5344CB8AC3E}">
        <p14:creationId xmlns:p14="http://schemas.microsoft.com/office/powerpoint/2010/main" val="599788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903E959-5E39-DDE1-14A4-87916254A9F3}"/>
              </a:ext>
            </a:extLst>
          </p:cNvPr>
          <p:cNvSpPr>
            <a:spLocks noGrp="1"/>
          </p:cNvSpPr>
          <p:nvPr>
            <p:ph type="title"/>
          </p:nvPr>
        </p:nvSpPr>
        <p:spPr>
          <a:xfrm>
            <a:off x="479394" y="1070800"/>
            <a:ext cx="3939688" cy="5583126"/>
          </a:xfrm>
        </p:spPr>
        <p:txBody>
          <a:bodyPr>
            <a:normAutofit/>
          </a:bodyPr>
          <a:lstStyle/>
          <a:p>
            <a:pPr algn="r"/>
            <a:r>
              <a:rPr lang="en-GB" sz="7400" b="1"/>
              <a:t>Women Rights are Human Rights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34FCDDD-73BC-9486-14D9-AFC786B15E17}"/>
              </a:ext>
            </a:extLst>
          </p:cNvPr>
          <p:cNvGraphicFramePr>
            <a:graphicFrameLocks noGrp="1"/>
          </p:cNvGraphicFramePr>
          <p:nvPr>
            <p:ph idx="1"/>
            <p:extLst>
              <p:ext uri="{D42A27DB-BD31-4B8C-83A1-F6EECF244321}">
                <p14:modId xmlns:p14="http://schemas.microsoft.com/office/powerpoint/2010/main" val="67022852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005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A850-1F4F-32E3-1579-ED18D0B2D2F3}"/>
              </a:ext>
            </a:extLst>
          </p:cNvPr>
          <p:cNvSpPr>
            <a:spLocks noGrp="1"/>
          </p:cNvSpPr>
          <p:nvPr>
            <p:ph type="title"/>
          </p:nvPr>
        </p:nvSpPr>
        <p:spPr>
          <a:xfrm>
            <a:off x="838200" y="365125"/>
            <a:ext cx="10515600" cy="1874651"/>
          </a:xfrm>
        </p:spPr>
        <p:txBody>
          <a:bodyPr/>
          <a:lstStyle/>
          <a:p>
            <a:r>
              <a:rPr lang="en-GB" b="1" dirty="0"/>
              <a:t>The Role of Religion</a:t>
            </a:r>
            <a:br>
              <a:rPr lang="en-GB" dirty="0"/>
            </a:br>
            <a:r>
              <a:rPr lang="en-GB" sz="3600" dirty="0"/>
              <a:t>from the reason to solution </a:t>
            </a:r>
            <a:r>
              <a:rPr lang="en-GB" sz="3600" b="1" dirty="0"/>
              <a:t>NEW INTERPRETATIONS</a:t>
            </a:r>
          </a:p>
        </p:txBody>
      </p:sp>
      <p:sp>
        <p:nvSpPr>
          <p:cNvPr id="3" name="Content Placeholder 2">
            <a:extLst>
              <a:ext uri="{FF2B5EF4-FFF2-40B4-BE49-F238E27FC236}">
                <a16:creationId xmlns:a16="http://schemas.microsoft.com/office/drawing/2014/main" id="{A4AC3792-7A23-37D0-66D1-7090DD5F6B3A}"/>
              </a:ext>
            </a:extLst>
          </p:cNvPr>
          <p:cNvSpPr>
            <a:spLocks noGrp="1"/>
          </p:cNvSpPr>
          <p:nvPr>
            <p:ph idx="1"/>
          </p:nvPr>
        </p:nvSpPr>
        <p:spPr>
          <a:xfrm>
            <a:off x="838200" y="2078709"/>
            <a:ext cx="10515600" cy="2076545"/>
          </a:xfrm>
        </p:spPr>
        <p:txBody>
          <a:bodyPr vert="horz" lIns="91440" tIns="45720" rIns="91440" bIns="45720" rtlCol="0" anchor="t">
            <a:normAutofit fontScale="92500" lnSpcReduction="20000"/>
          </a:bodyPr>
          <a:lstStyle/>
          <a:p>
            <a:r>
              <a:rPr lang="en-GB" dirty="0">
                <a:solidFill>
                  <a:srgbClr val="FF0000"/>
                </a:solidFill>
              </a:rPr>
              <a:t>Texts can be used for justifying the abuse, even violence</a:t>
            </a:r>
          </a:p>
          <a:p>
            <a:r>
              <a:rPr lang="en-GB" dirty="0">
                <a:solidFill>
                  <a:srgbClr val="FF0000"/>
                </a:solidFill>
              </a:rPr>
              <a:t>Subordination in the marriage</a:t>
            </a:r>
          </a:p>
          <a:p>
            <a:r>
              <a:rPr lang="en-GB" dirty="0">
                <a:solidFill>
                  <a:srgbClr val="FF0000"/>
                </a:solidFill>
              </a:rPr>
              <a:t>Forbidden divorce</a:t>
            </a:r>
          </a:p>
          <a:p>
            <a:r>
              <a:rPr lang="en-GB" dirty="0">
                <a:solidFill>
                  <a:srgbClr val="FF0000"/>
                </a:solidFill>
              </a:rPr>
              <a:t>Inequality in the relationship</a:t>
            </a:r>
          </a:p>
          <a:p>
            <a:r>
              <a:rPr lang="en-GB" dirty="0">
                <a:solidFill>
                  <a:srgbClr val="FF0000"/>
                </a:solidFill>
              </a:rPr>
              <a:t>Forgive and forget</a:t>
            </a:r>
          </a:p>
        </p:txBody>
      </p:sp>
      <p:pic>
        <p:nvPicPr>
          <p:cNvPr id="4" name="Picture 3" descr="A black triangle with white text&#10;&#10;AI-generated content may be incorrect.">
            <a:extLst>
              <a:ext uri="{FF2B5EF4-FFF2-40B4-BE49-F238E27FC236}">
                <a16:creationId xmlns:a16="http://schemas.microsoft.com/office/drawing/2014/main" id="{7CA6DC62-C968-0F61-68DD-B75A8941A85B}"/>
              </a:ext>
            </a:extLst>
          </p:cNvPr>
          <p:cNvPicPr>
            <a:picLocks noChangeAspect="1"/>
          </p:cNvPicPr>
          <p:nvPr/>
        </p:nvPicPr>
        <p:blipFill>
          <a:blip r:embed="rId2"/>
          <a:stretch>
            <a:fillRect/>
          </a:stretch>
        </p:blipFill>
        <p:spPr>
          <a:xfrm>
            <a:off x="9725585" y="5472392"/>
            <a:ext cx="1470212" cy="888627"/>
          </a:xfrm>
          <a:prstGeom prst="rect">
            <a:avLst/>
          </a:prstGeom>
        </p:spPr>
      </p:pic>
      <p:sp>
        <p:nvSpPr>
          <p:cNvPr id="6" name="Content Placeholder 2">
            <a:extLst>
              <a:ext uri="{FF2B5EF4-FFF2-40B4-BE49-F238E27FC236}">
                <a16:creationId xmlns:a16="http://schemas.microsoft.com/office/drawing/2014/main" id="{8755E3DF-C153-1BE9-B685-D12F02AA3FAA}"/>
              </a:ext>
            </a:extLst>
          </p:cNvPr>
          <p:cNvSpPr txBox="1">
            <a:spLocks/>
          </p:cNvSpPr>
          <p:nvPr/>
        </p:nvSpPr>
        <p:spPr>
          <a:xfrm>
            <a:off x="833718" y="4441417"/>
            <a:ext cx="10515600" cy="207654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00B050"/>
                </a:solidFill>
              </a:rPr>
              <a:t>Respect </a:t>
            </a:r>
          </a:p>
          <a:p>
            <a:r>
              <a:rPr lang="en-GB" dirty="0">
                <a:solidFill>
                  <a:srgbClr val="00B050"/>
                </a:solidFill>
              </a:rPr>
              <a:t>Kindness</a:t>
            </a:r>
          </a:p>
          <a:p>
            <a:r>
              <a:rPr lang="en-GB" dirty="0">
                <a:solidFill>
                  <a:srgbClr val="00B050"/>
                </a:solidFill>
              </a:rPr>
              <a:t>Consideration</a:t>
            </a:r>
          </a:p>
          <a:p>
            <a:r>
              <a:rPr lang="en-GB" dirty="0">
                <a:solidFill>
                  <a:srgbClr val="00B050"/>
                </a:solidFill>
              </a:rPr>
              <a:t>Protection of the family</a:t>
            </a:r>
          </a:p>
        </p:txBody>
      </p:sp>
      <p:pic>
        <p:nvPicPr>
          <p:cNvPr id="7" name="Picture 6" descr="A cartoon character with wings and a sword&#10;&#10;AI-generated content may be incorrect.">
            <a:extLst>
              <a:ext uri="{FF2B5EF4-FFF2-40B4-BE49-F238E27FC236}">
                <a16:creationId xmlns:a16="http://schemas.microsoft.com/office/drawing/2014/main" id="{A9F2A3B5-6ACC-DDFB-8C1E-B3F696D5A217}"/>
              </a:ext>
            </a:extLst>
          </p:cNvPr>
          <p:cNvPicPr>
            <a:picLocks noChangeAspect="1"/>
          </p:cNvPicPr>
          <p:nvPr/>
        </p:nvPicPr>
        <p:blipFill>
          <a:blip r:embed="rId3"/>
          <a:stretch>
            <a:fillRect/>
          </a:stretch>
        </p:blipFill>
        <p:spPr>
          <a:xfrm>
            <a:off x="6645088" y="2557743"/>
            <a:ext cx="3810000" cy="2616574"/>
          </a:xfrm>
          <a:prstGeom prst="rect">
            <a:avLst/>
          </a:prstGeom>
        </p:spPr>
      </p:pic>
    </p:spTree>
    <p:extLst>
      <p:ext uri="{BB962C8B-B14F-4D97-AF65-F5344CB8AC3E}">
        <p14:creationId xmlns:p14="http://schemas.microsoft.com/office/powerpoint/2010/main" val="2277621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93E79-C2CF-9C0A-D0A2-D3632028122A}"/>
              </a:ext>
            </a:extLst>
          </p:cNvPr>
          <p:cNvSpPr>
            <a:spLocks noGrp="1"/>
          </p:cNvSpPr>
          <p:nvPr>
            <p:ph type="title"/>
          </p:nvPr>
        </p:nvSpPr>
        <p:spPr/>
        <p:txBody>
          <a:bodyPr/>
          <a:lstStyle/>
          <a:p>
            <a:r>
              <a:rPr lang="en-GB" b="1" dirty="0"/>
              <a:t>Violence against women and girls toolkit</a:t>
            </a:r>
            <a:endParaRPr lang="en-US" b="1" dirty="0"/>
          </a:p>
        </p:txBody>
      </p:sp>
      <p:pic>
        <p:nvPicPr>
          <p:cNvPr id="4" name="Content Placeholder 3" descr="A blue background with white text&#10;&#10;AI-generated content may be incorrect.">
            <a:extLst>
              <a:ext uri="{FF2B5EF4-FFF2-40B4-BE49-F238E27FC236}">
                <a16:creationId xmlns:a16="http://schemas.microsoft.com/office/drawing/2014/main" id="{C2E4AEA8-11D7-5545-3278-D4E189E12E20}"/>
              </a:ext>
            </a:extLst>
          </p:cNvPr>
          <p:cNvPicPr>
            <a:picLocks noGrp="1" noChangeAspect="1"/>
          </p:cNvPicPr>
          <p:nvPr>
            <p:ph idx="1"/>
          </p:nvPr>
        </p:nvPicPr>
        <p:blipFill>
          <a:blip r:embed="rId2"/>
          <a:stretch>
            <a:fillRect/>
          </a:stretch>
        </p:blipFill>
        <p:spPr>
          <a:xfrm>
            <a:off x="9200050" y="5716161"/>
            <a:ext cx="2162175" cy="790575"/>
          </a:xfrm>
          <a:prstGeom prst="rect">
            <a:avLst/>
          </a:prstGeom>
        </p:spPr>
      </p:pic>
      <p:sp>
        <p:nvSpPr>
          <p:cNvPr id="5" name="TextBox 4">
            <a:extLst>
              <a:ext uri="{FF2B5EF4-FFF2-40B4-BE49-F238E27FC236}">
                <a16:creationId xmlns:a16="http://schemas.microsoft.com/office/drawing/2014/main" id="{9B96DC04-7D74-DABC-A131-FA4A56B1C86A}"/>
              </a:ext>
            </a:extLst>
          </p:cNvPr>
          <p:cNvSpPr txBox="1"/>
          <p:nvPr/>
        </p:nvSpPr>
        <p:spPr>
          <a:xfrm>
            <a:off x="832339" y="2127738"/>
            <a:ext cx="1031630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College of Policing  supports officers and staff with Violence against women and girls toolkit, to provide information about misogynistic behaviours and the offences list and also, tactics and proactive tools to prevent reoffending.</a:t>
            </a:r>
          </a:p>
          <a:p>
            <a:pPr algn="ctr"/>
            <a:endParaRPr lang="en-GB"/>
          </a:p>
        </p:txBody>
      </p:sp>
    </p:spTree>
    <p:extLst>
      <p:ext uri="{BB962C8B-B14F-4D97-AF65-F5344CB8AC3E}">
        <p14:creationId xmlns:p14="http://schemas.microsoft.com/office/powerpoint/2010/main" val="3682428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7C5B2-12BE-D42F-4EA8-711E3521E6C9}"/>
              </a:ext>
            </a:extLst>
          </p:cNvPr>
          <p:cNvSpPr>
            <a:spLocks noGrp="1"/>
          </p:cNvSpPr>
          <p:nvPr>
            <p:ph type="title"/>
          </p:nvPr>
        </p:nvSpPr>
        <p:spPr/>
        <p:txBody>
          <a:bodyPr/>
          <a:lstStyle/>
          <a:p>
            <a:r>
              <a:rPr lang="en-GB" b="1" dirty="0"/>
              <a:t>Healthy &amp; Respectful Relationship and Consent Education in Secondary Schools</a:t>
            </a:r>
          </a:p>
        </p:txBody>
      </p:sp>
      <p:sp>
        <p:nvSpPr>
          <p:cNvPr id="3" name="Content Placeholder 2">
            <a:extLst>
              <a:ext uri="{FF2B5EF4-FFF2-40B4-BE49-F238E27FC236}">
                <a16:creationId xmlns:a16="http://schemas.microsoft.com/office/drawing/2014/main" id="{322C91F0-A1D6-BE42-79D3-CB932CED4C3D}"/>
              </a:ext>
            </a:extLst>
          </p:cNvPr>
          <p:cNvSpPr>
            <a:spLocks noGrp="1"/>
          </p:cNvSpPr>
          <p:nvPr>
            <p:ph idx="1"/>
          </p:nvPr>
        </p:nvSpPr>
        <p:spPr>
          <a:xfrm>
            <a:off x="838200" y="4772772"/>
            <a:ext cx="10515600" cy="1807603"/>
          </a:xfrm>
        </p:spPr>
        <p:txBody>
          <a:bodyPr vert="horz" lIns="91440" tIns="45720" rIns="91440" bIns="45720" rtlCol="0" anchor="t">
            <a:normAutofit/>
          </a:bodyPr>
          <a:lstStyle/>
          <a:p>
            <a:r>
              <a:rPr lang="en-GB" dirty="0"/>
              <a:t>41% of the girls aged between 14-17 are experiencing some form of sexual violence</a:t>
            </a:r>
          </a:p>
          <a:p>
            <a:pPr marL="0" indent="0">
              <a:buNone/>
            </a:pPr>
            <a:br>
              <a:rPr lang="en-US" dirty="0"/>
            </a:br>
            <a:endParaRPr lang="en-US" dirty="0"/>
          </a:p>
        </p:txBody>
      </p:sp>
      <p:pic>
        <p:nvPicPr>
          <p:cNvPr id="4" name="Picture 3" descr="A pink logo with a hand and text&#10;&#10;AI-generated content may be incorrect.">
            <a:extLst>
              <a:ext uri="{FF2B5EF4-FFF2-40B4-BE49-F238E27FC236}">
                <a16:creationId xmlns:a16="http://schemas.microsoft.com/office/drawing/2014/main" id="{AEF3F3C2-9AAC-FF56-F990-8DB68A36EC57}"/>
              </a:ext>
            </a:extLst>
          </p:cNvPr>
          <p:cNvPicPr>
            <a:picLocks noChangeAspect="1"/>
          </p:cNvPicPr>
          <p:nvPr/>
        </p:nvPicPr>
        <p:blipFill>
          <a:blip r:embed="rId2"/>
          <a:stretch>
            <a:fillRect/>
          </a:stretch>
        </p:blipFill>
        <p:spPr>
          <a:xfrm>
            <a:off x="9483258" y="5300943"/>
            <a:ext cx="1495425" cy="1276350"/>
          </a:xfrm>
          <a:prstGeom prst="rect">
            <a:avLst/>
          </a:prstGeom>
        </p:spPr>
      </p:pic>
      <p:pic>
        <p:nvPicPr>
          <p:cNvPr id="5" name="Picture 4" descr="A close-up of a logo&#10;&#10;AI-generated content may be incorrect.">
            <a:extLst>
              <a:ext uri="{FF2B5EF4-FFF2-40B4-BE49-F238E27FC236}">
                <a16:creationId xmlns:a16="http://schemas.microsoft.com/office/drawing/2014/main" id="{1DECB7C4-7F6C-7BCE-68C1-0DEEB95E8A89}"/>
              </a:ext>
            </a:extLst>
          </p:cNvPr>
          <p:cNvPicPr>
            <a:picLocks noChangeAspect="1"/>
          </p:cNvPicPr>
          <p:nvPr/>
        </p:nvPicPr>
        <p:blipFill>
          <a:blip r:embed="rId3"/>
          <a:stretch>
            <a:fillRect/>
          </a:stretch>
        </p:blipFill>
        <p:spPr>
          <a:xfrm>
            <a:off x="8945936" y="3131764"/>
            <a:ext cx="1247775" cy="885825"/>
          </a:xfrm>
          <a:prstGeom prst="rect">
            <a:avLst/>
          </a:prstGeom>
        </p:spPr>
      </p:pic>
      <p:pic>
        <p:nvPicPr>
          <p:cNvPr id="6" name="Picture 5" descr="A close-up of a logo&#10;&#10;AI-generated content may be incorrect.">
            <a:extLst>
              <a:ext uri="{FF2B5EF4-FFF2-40B4-BE49-F238E27FC236}">
                <a16:creationId xmlns:a16="http://schemas.microsoft.com/office/drawing/2014/main" id="{CDC29266-121E-C7B0-2B49-BBE168E89049}"/>
              </a:ext>
            </a:extLst>
          </p:cNvPr>
          <p:cNvPicPr>
            <a:picLocks noChangeAspect="1"/>
          </p:cNvPicPr>
          <p:nvPr/>
        </p:nvPicPr>
        <p:blipFill>
          <a:blip r:embed="rId4"/>
          <a:stretch>
            <a:fillRect/>
          </a:stretch>
        </p:blipFill>
        <p:spPr>
          <a:xfrm>
            <a:off x="10335465" y="3131764"/>
            <a:ext cx="1247775" cy="885825"/>
          </a:xfrm>
          <a:prstGeom prst="rect">
            <a:avLst/>
          </a:prstGeom>
        </p:spPr>
      </p:pic>
      <p:sp>
        <p:nvSpPr>
          <p:cNvPr id="8" name="Content Placeholder 2">
            <a:extLst>
              <a:ext uri="{FF2B5EF4-FFF2-40B4-BE49-F238E27FC236}">
                <a16:creationId xmlns:a16="http://schemas.microsoft.com/office/drawing/2014/main" id="{AFA0DB46-7154-5282-94FE-B9B798609CAC}"/>
              </a:ext>
            </a:extLst>
          </p:cNvPr>
          <p:cNvSpPr txBox="1">
            <a:spLocks/>
          </p:cNvSpPr>
          <p:nvPr/>
        </p:nvSpPr>
        <p:spPr>
          <a:xfrm>
            <a:off x="833718" y="1821143"/>
            <a:ext cx="10504395" cy="281613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Positive Role Models</a:t>
            </a:r>
          </a:p>
          <a:p>
            <a:r>
              <a:rPr lang="en-GB" dirty="0"/>
              <a:t>Consent</a:t>
            </a:r>
          </a:p>
          <a:p>
            <a:r>
              <a:rPr lang="en-GB" dirty="0"/>
              <a:t>Untrue myths about women and relationships</a:t>
            </a:r>
          </a:p>
          <a:p>
            <a:r>
              <a:rPr lang="en-GB" dirty="0"/>
              <a:t>Intimate image sharing</a:t>
            </a:r>
            <a:br>
              <a:rPr lang="en-US" dirty="0"/>
            </a:br>
            <a:endParaRPr lang="en-US"/>
          </a:p>
        </p:txBody>
      </p:sp>
    </p:spTree>
    <p:extLst>
      <p:ext uri="{BB962C8B-B14F-4D97-AF65-F5344CB8AC3E}">
        <p14:creationId xmlns:p14="http://schemas.microsoft.com/office/powerpoint/2010/main" val="2992835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310A6-9421-58AE-78C2-324C002C1609}"/>
              </a:ext>
            </a:extLst>
          </p:cNvPr>
          <p:cNvSpPr>
            <a:spLocks noGrp="1"/>
          </p:cNvSpPr>
          <p:nvPr>
            <p:ph type="title"/>
          </p:nvPr>
        </p:nvSpPr>
        <p:spPr/>
        <p:txBody>
          <a:bodyPr/>
          <a:lstStyle/>
          <a:p>
            <a:r>
              <a:rPr lang="en-GB" b="1" dirty="0"/>
              <a:t>Public Awareness Campaigns</a:t>
            </a:r>
          </a:p>
        </p:txBody>
      </p:sp>
      <p:pic>
        <p:nvPicPr>
          <p:cNvPr id="4" name="Picture 3" descr="A close up of a sign&#10;&#10;AI-generated content may be incorrect.">
            <a:extLst>
              <a:ext uri="{FF2B5EF4-FFF2-40B4-BE49-F238E27FC236}">
                <a16:creationId xmlns:a16="http://schemas.microsoft.com/office/drawing/2014/main" id="{CE7670E4-AA4D-4420-4C6E-C94D30792A6B}"/>
              </a:ext>
            </a:extLst>
          </p:cNvPr>
          <p:cNvPicPr>
            <a:picLocks noChangeAspect="1"/>
          </p:cNvPicPr>
          <p:nvPr/>
        </p:nvPicPr>
        <p:blipFill>
          <a:blip r:embed="rId2"/>
          <a:stretch>
            <a:fillRect/>
          </a:stretch>
        </p:blipFill>
        <p:spPr>
          <a:xfrm>
            <a:off x="6962055" y="1678736"/>
            <a:ext cx="4133850" cy="1200150"/>
          </a:xfrm>
          <a:prstGeom prst="rect">
            <a:avLst/>
          </a:prstGeom>
        </p:spPr>
      </p:pic>
      <p:pic>
        <p:nvPicPr>
          <p:cNvPr id="5" name="Picture 4" descr="A pink background with white text&#10;&#10;AI-generated content may be incorrect.">
            <a:extLst>
              <a:ext uri="{FF2B5EF4-FFF2-40B4-BE49-F238E27FC236}">
                <a16:creationId xmlns:a16="http://schemas.microsoft.com/office/drawing/2014/main" id="{AB2731DD-B8F0-8DB1-CCD3-01241342AD16}"/>
              </a:ext>
            </a:extLst>
          </p:cNvPr>
          <p:cNvPicPr>
            <a:picLocks noChangeAspect="1"/>
          </p:cNvPicPr>
          <p:nvPr/>
        </p:nvPicPr>
        <p:blipFill>
          <a:blip r:embed="rId3"/>
          <a:stretch>
            <a:fillRect/>
          </a:stretch>
        </p:blipFill>
        <p:spPr>
          <a:xfrm>
            <a:off x="840896" y="2875652"/>
            <a:ext cx="5067300" cy="2705100"/>
          </a:xfrm>
          <a:prstGeom prst="rect">
            <a:avLst/>
          </a:prstGeom>
        </p:spPr>
      </p:pic>
      <p:pic>
        <p:nvPicPr>
          <p:cNvPr id="6" name="Picture 5" descr="A close-up of a logo&#10;&#10;AI-generated content may be incorrect.">
            <a:extLst>
              <a:ext uri="{FF2B5EF4-FFF2-40B4-BE49-F238E27FC236}">
                <a16:creationId xmlns:a16="http://schemas.microsoft.com/office/drawing/2014/main" id="{3613B52E-E4BA-59C3-4C1D-2FCF8B9CF01B}"/>
              </a:ext>
            </a:extLst>
          </p:cNvPr>
          <p:cNvPicPr>
            <a:picLocks noChangeAspect="1"/>
          </p:cNvPicPr>
          <p:nvPr/>
        </p:nvPicPr>
        <p:blipFill>
          <a:blip r:embed="rId4"/>
          <a:stretch>
            <a:fillRect/>
          </a:stretch>
        </p:blipFill>
        <p:spPr>
          <a:xfrm>
            <a:off x="1965633" y="1979048"/>
            <a:ext cx="2171700" cy="628650"/>
          </a:xfrm>
          <a:prstGeom prst="rect">
            <a:avLst/>
          </a:prstGeom>
        </p:spPr>
      </p:pic>
      <p:pic>
        <p:nvPicPr>
          <p:cNvPr id="7" name="Picture 6" descr="A close up of a sign&#10;&#10;AI-generated content may be incorrect.">
            <a:extLst>
              <a:ext uri="{FF2B5EF4-FFF2-40B4-BE49-F238E27FC236}">
                <a16:creationId xmlns:a16="http://schemas.microsoft.com/office/drawing/2014/main" id="{B11CCC1A-7D16-903A-B121-B3C32668BF75}"/>
              </a:ext>
            </a:extLst>
          </p:cNvPr>
          <p:cNvPicPr>
            <a:picLocks noChangeAspect="1"/>
          </p:cNvPicPr>
          <p:nvPr/>
        </p:nvPicPr>
        <p:blipFill>
          <a:blip r:embed="rId5"/>
          <a:stretch>
            <a:fillRect/>
          </a:stretch>
        </p:blipFill>
        <p:spPr>
          <a:xfrm>
            <a:off x="2290763" y="5723357"/>
            <a:ext cx="7610475" cy="1133475"/>
          </a:xfrm>
          <a:prstGeom prst="rect">
            <a:avLst/>
          </a:prstGeom>
        </p:spPr>
      </p:pic>
      <p:pic>
        <p:nvPicPr>
          <p:cNvPr id="8" name="Picture 7" descr="A person holding a snake around her neck&#10;&#10;AI-generated content may be incorrect.">
            <a:extLst>
              <a:ext uri="{FF2B5EF4-FFF2-40B4-BE49-F238E27FC236}">
                <a16:creationId xmlns:a16="http://schemas.microsoft.com/office/drawing/2014/main" id="{DB8C08E2-F425-E6D8-2BF7-5A7912C18143}"/>
              </a:ext>
            </a:extLst>
          </p:cNvPr>
          <p:cNvPicPr>
            <a:picLocks noChangeAspect="1"/>
          </p:cNvPicPr>
          <p:nvPr/>
        </p:nvPicPr>
        <p:blipFill>
          <a:blip r:embed="rId6"/>
          <a:stretch>
            <a:fillRect/>
          </a:stretch>
        </p:blipFill>
        <p:spPr>
          <a:xfrm>
            <a:off x="6959360" y="2878167"/>
            <a:ext cx="4153619" cy="2697552"/>
          </a:xfrm>
          <a:prstGeom prst="rect">
            <a:avLst/>
          </a:prstGeom>
        </p:spPr>
      </p:pic>
    </p:spTree>
    <p:extLst>
      <p:ext uri="{BB962C8B-B14F-4D97-AF65-F5344CB8AC3E}">
        <p14:creationId xmlns:p14="http://schemas.microsoft.com/office/powerpoint/2010/main" val="2368506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EB179-E549-C604-DB28-E604A3031F2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3F1F33-9686-D6F1-6EC3-E83E90D05649}"/>
              </a:ext>
            </a:extLst>
          </p:cNvPr>
          <p:cNvSpPr>
            <a:spLocks noGrp="1"/>
          </p:cNvSpPr>
          <p:nvPr>
            <p:ph idx="1"/>
          </p:nvPr>
        </p:nvSpPr>
        <p:spPr>
          <a:xfrm>
            <a:off x="838200" y="1825625"/>
            <a:ext cx="10034954" cy="4351338"/>
          </a:xfrm>
        </p:spPr>
        <p:txBody>
          <a:bodyPr vert="horz" lIns="91440" tIns="45720" rIns="91440" bIns="45720" rtlCol="0" anchor="t">
            <a:normAutofit/>
          </a:bodyPr>
          <a:lstStyle/>
          <a:p>
            <a:r>
              <a:rPr lang="en-GB" sz="1600" dirty="0">
                <a:latin typeface="Calibri"/>
                <a:ea typeface="Calibri"/>
                <a:cs typeface="Calibri"/>
              </a:rPr>
              <a:t>United Nations [UN] (2025) </a:t>
            </a:r>
            <a:r>
              <a:rPr lang="en-GB" sz="1600" i="1" dirty="0">
                <a:latin typeface="Calibri"/>
                <a:ea typeface="Calibri"/>
                <a:cs typeface="Calibri"/>
              </a:rPr>
              <a:t>Violence against women</a:t>
            </a:r>
            <a:r>
              <a:rPr lang="en-GB" sz="1600" dirty="0">
                <a:latin typeface="Calibri"/>
                <a:ea typeface="Calibri"/>
                <a:cs typeface="Calibri"/>
              </a:rPr>
              <a:t>. Available at: </a:t>
            </a:r>
            <a:r>
              <a:rPr lang="en-GB" sz="1600" dirty="0">
                <a:latin typeface="Calibri"/>
                <a:ea typeface="Calibri"/>
                <a:cs typeface="Calibri"/>
                <a:hlinkClick r:id="rId2"/>
              </a:rPr>
              <a:t>https://www.un.org/womenwatch/daw/vaw/v-overview.htm#:~:text=The%20Declaration%20defines%20violence%20against,public%20or%20in%20private%20life</a:t>
            </a:r>
            <a:r>
              <a:rPr lang="en-GB" sz="1600" dirty="0">
                <a:latin typeface="Calibri"/>
                <a:ea typeface="Calibri"/>
                <a:cs typeface="Calibri"/>
              </a:rPr>
              <a:t>'. (Accessed: 5 January 2026).</a:t>
            </a:r>
          </a:p>
          <a:p>
            <a:r>
              <a:rPr lang="en-GB" sz="1600" dirty="0">
                <a:latin typeface="Calibri"/>
                <a:ea typeface="Calibri"/>
                <a:cs typeface="Calibri"/>
              </a:rPr>
              <a:t>National Police Chief's Council [NPCC] (2024)  </a:t>
            </a:r>
            <a:r>
              <a:rPr lang="en-GB" sz="1600" i="1" dirty="0">
                <a:latin typeface="Calibri"/>
                <a:ea typeface="Calibri"/>
                <a:cs typeface="Calibri"/>
              </a:rPr>
              <a:t>Violence against women and girls</a:t>
            </a:r>
            <a:r>
              <a:rPr lang="en-GB" sz="1600" dirty="0">
                <a:latin typeface="Calibri"/>
                <a:ea typeface="Calibri"/>
                <a:cs typeface="Calibri"/>
              </a:rPr>
              <a:t>. Available at: </a:t>
            </a:r>
            <a:r>
              <a:rPr lang="en-GB" sz="1600" dirty="0">
                <a:latin typeface="Calibri"/>
                <a:ea typeface="Calibri"/>
                <a:cs typeface="Calibri"/>
                <a:hlinkClick r:id="rId3"/>
              </a:rPr>
              <a:t>https://www.npcc.police.uk/our-work/violence-against-women-and-girls/</a:t>
            </a:r>
            <a:r>
              <a:rPr lang="en-GB" sz="1600" dirty="0">
                <a:latin typeface="Calibri"/>
                <a:ea typeface="Calibri"/>
                <a:cs typeface="Calibri"/>
              </a:rPr>
              <a:t> (Accessed: 5 January 2026).</a:t>
            </a:r>
          </a:p>
          <a:p>
            <a:r>
              <a:rPr lang="en-GB" sz="1600" dirty="0">
                <a:latin typeface="Calibri"/>
                <a:ea typeface="Calibri"/>
                <a:cs typeface="Calibri"/>
              </a:rPr>
              <a:t>UK Parliament (2025) </a:t>
            </a:r>
            <a:r>
              <a:rPr lang="en-GB" sz="1600" i="1" dirty="0">
                <a:latin typeface="Calibri"/>
                <a:ea typeface="Calibri"/>
                <a:cs typeface="Calibri"/>
              </a:rPr>
              <a:t>Tackling violence against women and girls</a:t>
            </a:r>
            <a:r>
              <a:rPr lang="en-GB" sz="1600" dirty="0">
                <a:latin typeface="Calibri"/>
                <a:ea typeface="Calibri"/>
                <a:cs typeface="Calibri"/>
              </a:rPr>
              <a:t>. Available at: </a:t>
            </a:r>
            <a:r>
              <a:rPr lang="en-GB" sz="1600" dirty="0">
                <a:latin typeface="Calibri"/>
                <a:ea typeface="Calibri"/>
                <a:cs typeface="Calibri"/>
                <a:hlinkClick r:id="rId4"/>
              </a:rPr>
              <a:t>https://commonslibrary.parliament.uk/research-briefings/cdp-2024-0183/</a:t>
            </a:r>
            <a:r>
              <a:rPr lang="en-GB" sz="1600" dirty="0">
                <a:latin typeface="Calibri"/>
                <a:ea typeface="Calibri"/>
                <a:cs typeface="Calibri"/>
              </a:rPr>
              <a:t> (Accessed: 5 January 2026).</a:t>
            </a:r>
          </a:p>
          <a:p>
            <a:r>
              <a:rPr lang="en-GB" sz="1600" dirty="0">
                <a:latin typeface="Calibri"/>
                <a:ea typeface="Calibri"/>
                <a:cs typeface="Calibri"/>
              </a:rPr>
              <a:t>Hughes, C., Marrs, C. and Sweetman, C. (2016) 'Introduction to gender, development and VAWG' </a:t>
            </a:r>
            <a:r>
              <a:rPr lang="en-GB" sz="1600" i="1" dirty="0">
                <a:latin typeface="Calibri"/>
                <a:ea typeface="Calibri"/>
                <a:cs typeface="Calibri"/>
              </a:rPr>
              <a:t>Gender &amp; Development</a:t>
            </a:r>
            <a:r>
              <a:rPr lang="en-GB" sz="1600" dirty="0">
                <a:latin typeface="Calibri"/>
                <a:ea typeface="Calibri"/>
                <a:cs typeface="Calibri"/>
              </a:rPr>
              <a:t>, 24(2), pp. 157-169. Available at: </a:t>
            </a:r>
            <a:r>
              <a:rPr lang="en-GB" sz="1600" dirty="0">
                <a:latin typeface="Calibri"/>
                <a:ea typeface="Calibri"/>
                <a:cs typeface="Calibri"/>
                <a:hlinkClick r:id="rId5"/>
              </a:rPr>
              <a:t>https://doi.org/10.1080/13552074.2016.1208471</a:t>
            </a:r>
            <a:r>
              <a:rPr lang="en-GB" sz="1600" dirty="0">
                <a:latin typeface="Calibri"/>
                <a:ea typeface="Calibri"/>
                <a:cs typeface="Calibri"/>
              </a:rPr>
              <a:t> </a:t>
            </a:r>
          </a:p>
          <a:p>
            <a:r>
              <a:rPr lang="en-GB" sz="1600" dirty="0">
                <a:latin typeface="Calibri"/>
                <a:ea typeface="Calibri"/>
                <a:cs typeface="Calibri"/>
              </a:rPr>
              <a:t>Oxfam International (2025) </a:t>
            </a:r>
            <a:r>
              <a:rPr lang="en-GB" sz="1600" i="1" dirty="0">
                <a:latin typeface="Calibri"/>
                <a:ea typeface="Calibri"/>
                <a:cs typeface="Calibri"/>
              </a:rPr>
              <a:t>Ten harmful beliefs that perpetuate violence against women and girls</a:t>
            </a:r>
            <a:r>
              <a:rPr lang="en-GB" sz="1600" dirty="0">
                <a:latin typeface="Calibri"/>
                <a:ea typeface="Calibri"/>
                <a:cs typeface="Calibri"/>
              </a:rPr>
              <a:t>. Available at: </a:t>
            </a:r>
            <a:r>
              <a:rPr lang="en-GB" sz="1600" dirty="0">
                <a:latin typeface="Calibri"/>
                <a:ea typeface="Calibri"/>
                <a:cs typeface="Calibri"/>
                <a:hlinkClick r:id="rId6"/>
              </a:rPr>
              <a:t>https://www.oxfam.org/en/ten-harmful-beliefs-perpetuate-violence-against-women-and-girls</a:t>
            </a:r>
            <a:r>
              <a:rPr lang="en-GB" sz="1600" dirty="0">
                <a:latin typeface="Calibri"/>
                <a:ea typeface="Calibri"/>
                <a:cs typeface="Calibri"/>
              </a:rPr>
              <a:t> (Accessed: 5 January 2026).</a:t>
            </a:r>
          </a:p>
          <a:p>
            <a:r>
              <a:rPr lang="en-GB" sz="1600" dirty="0">
                <a:latin typeface="Calibri"/>
                <a:ea typeface="Calibri"/>
                <a:cs typeface="Calibri"/>
              </a:rPr>
              <a:t>Home Office (2025) </a:t>
            </a:r>
            <a:r>
              <a:rPr lang="en-GB" sz="1600" i="1" dirty="0">
                <a:latin typeface="Calibri"/>
                <a:ea typeface="Calibri"/>
                <a:cs typeface="Calibri"/>
              </a:rPr>
              <a:t>Police workforce, England and Wales: 31 March 2025 (second edition)</a:t>
            </a:r>
            <a:r>
              <a:rPr lang="en-GB" sz="1600" dirty="0">
                <a:latin typeface="Calibri"/>
                <a:ea typeface="Calibri"/>
                <a:cs typeface="Calibri"/>
              </a:rPr>
              <a:t>. Available at: </a:t>
            </a:r>
            <a:r>
              <a:rPr lang="en-GB" sz="1600" dirty="0">
                <a:latin typeface="Calibri"/>
                <a:ea typeface="Calibri"/>
                <a:cs typeface="Calibri"/>
                <a:hlinkClick r:id="rId7"/>
              </a:rPr>
              <a:t>https://www.gov.uk/government/statistics/police-workforce-england-and-wales-31-march-2025/police-workforce-england-and-wales-31-march-2025#chapter9</a:t>
            </a:r>
            <a:r>
              <a:rPr lang="en-GB" sz="1600" dirty="0">
                <a:latin typeface="Calibri"/>
                <a:ea typeface="Calibri"/>
                <a:cs typeface="Calibri"/>
              </a:rPr>
              <a:t> (Accessed 5 January 2025).</a:t>
            </a:r>
          </a:p>
          <a:p>
            <a:endParaRPr lang="en-GB" sz="1600" dirty="0">
              <a:latin typeface="Calibri"/>
              <a:ea typeface="Calibri"/>
              <a:cs typeface="Calibri"/>
            </a:endParaRPr>
          </a:p>
        </p:txBody>
      </p:sp>
    </p:spTree>
    <p:extLst>
      <p:ext uri="{BB962C8B-B14F-4D97-AF65-F5344CB8AC3E}">
        <p14:creationId xmlns:p14="http://schemas.microsoft.com/office/powerpoint/2010/main" val="34812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12BEE-987E-B053-69AF-7C6180AB9F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FF607F-87AB-59A4-8EF6-DE79F2645F2E}"/>
              </a:ext>
            </a:extLst>
          </p:cNvPr>
          <p:cNvSpPr>
            <a:spLocks noGrp="1"/>
          </p:cNvSpPr>
          <p:nvPr>
            <p:ph idx="1"/>
          </p:nvPr>
        </p:nvSpPr>
        <p:spPr>
          <a:xfrm>
            <a:off x="1084385" y="489194"/>
            <a:ext cx="10034954" cy="5992568"/>
          </a:xfrm>
        </p:spPr>
        <p:txBody>
          <a:bodyPr vert="horz" lIns="91440" tIns="45720" rIns="91440" bIns="45720" rtlCol="0" anchor="t">
            <a:normAutofit/>
          </a:bodyPr>
          <a:lstStyle/>
          <a:p>
            <a:r>
              <a:rPr lang="en-GB" sz="1600" dirty="0" err="1">
                <a:latin typeface="Calibri"/>
                <a:ea typeface="Calibri"/>
                <a:cs typeface="Calibri"/>
              </a:rPr>
              <a:t>HolonIQ</a:t>
            </a:r>
            <a:r>
              <a:rPr lang="en-GB" sz="1600" dirty="0">
                <a:latin typeface="Calibri"/>
                <a:ea typeface="Calibri"/>
                <a:cs typeface="Calibri"/>
              </a:rPr>
              <a:t> (2023) </a:t>
            </a:r>
            <a:r>
              <a:rPr lang="en-GB" sz="1600" i="1" dirty="0">
                <a:latin typeface="Calibri"/>
                <a:ea typeface="Calibri"/>
                <a:cs typeface="Calibri"/>
              </a:rPr>
              <a:t>The 2023 Global State of Women's Leadership</a:t>
            </a:r>
            <a:r>
              <a:rPr lang="en-GB" sz="1600" dirty="0">
                <a:latin typeface="Calibri"/>
                <a:ea typeface="Calibri"/>
                <a:cs typeface="Calibri"/>
              </a:rPr>
              <a:t>. Available at: </a:t>
            </a:r>
            <a:r>
              <a:rPr lang="en-GB" sz="1600" dirty="0">
                <a:latin typeface="Calibri"/>
                <a:ea typeface="Calibri"/>
                <a:cs typeface="Calibri"/>
                <a:hlinkClick r:id="rId2"/>
              </a:rPr>
              <a:t>https://www.holoniq.com/notes/the-2023-global-state-of-womens-leadership</a:t>
            </a:r>
            <a:r>
              <a:rPr lang="en-GB" sz="1600" dirty="0">
                <a:latin typeface="Calibri"/>
                <a:ea typeface="Calibri"/>
                <a:cs typeface="Calibri"/>
              </a:rPr>
              <a:t> (Accessed: 5 January 2026).</a:t>
            </a:r>
          </a:p>
          <a:p>
            <a:r>
              <a:rPr lang="en-GB" sz="1600" dirty="0">
                <a:latin typeface="Calibri"/>
                <a:ea typeface="Calibri"/>
                <a:cs typeface="Calibri"/>
              </a:rPr>
              <a:t>Institute for Government (2025) </a:t>
            </a:r>
            <a:r>
              <a:rPr lang="en-GB" sz="1600" i="1" dirty="0">
                <a:latin typeface="Calibri"/>
                <a:ea typeface="Calibri"/>
                <a:cs typeface="Calibri"/>
              </a:rPr>
              <a:t>Gender balance in politics</a:t>
            </a:r>
            <a:r>
              <a:rPr lang="en-GB" sz="1600" dirty="0">
                <a:latin typeface="Calibri"/>
                <a:ea typeface="Calibri"/>
                <a:cs typeface="Calibri"/>
              </a:rPr>
              <a:t>. Available at: </a:t>
            </a:r>
            <a:r>
              <a:rPr lang="en-GB" sz="1600" dirty="0">
                <a:latin typeface="Calibri"/>
                <a:ea typeface="Calibri"/>
                <a:cs typeface="Calibri"/>
                <a:hlinkClick r:id="rId3"/>
              </a:rPr>
              <a:t>https://www.instituteforgovernment.org.uk/explainer/gender-balance-politics</a:t>
            </a:r>
            <a:r>
              <a:rPr lang="en-GB" sz="1600" dirty="0">
                <a:latin typeface="Calibri"/>
                <a:ea typeface="Calibri"/>
                <a:cs typeface="Calibri"/>
              </a:rPr>
              <a:t> (Accessed: 5 January 2026).</a:t>
            </a:r>
          </a:p>
          <a:p>
            <a:r>
              <a:rPr lang="en-GB" sz="1600" dirty="0">
                <a:latin typeface="Calibri"/>
                <a:ea typeface="Calibri"/>
                <a:cs typeface="Calibri"/>
              </a:rPr>
              <a:t>Statista (2026) The world's leading billionaires as of March 2025, based on net worth. Available at: </a:t>
            </a:r>
            <a:r>
              <a:rPr lang="en-GB" sz="1600" dirty="0">
                <a:latin typeface="Calibri"/>
                <a:ea typeface="Calibri"/>
                <a:cs typeface="Calibri"/>
                <a:hlinkClick r:id="rId4"/>
              </a:rPr>
              <a:t>https://www.statista.com/statistics/272047/top-25-global-billionaires/#:~:text=Leading%20billionaires%20worldwide%202025&amp;text=As%20of%20March%202025%2C%20Elon,the%2020%20richest%20people%20worldwide</a:t>
            </a:r>
            <a:r>
              <a:rPr lang="en-GB" sz="1600" dirty="0">
                <a:latin typeface="Calibri"/>
                <a:ea typeface="Calibri"/>
                <a:cs typeface="Calibri"/>
              </a:rPr>
              <a:t>. (Accessed: 5 January 2026).</a:t>
            </a:r>
          </a:p>
          <a:p>
            <a:r>
              <a:rPr lang="en-GB" sz="1600" dirty="0" err="1">
                <a:latin typeface="Calibri"/>
                <a:ea typeface="Calibri"/>
                <a:cs typeface="Calibri"/>
              </a:rPr>
              <a:t>Vawnet</a:t>
            </a:r>
            <a:r>
              <a:rPr lang="en-GB" sz="1600" dirty="0">
                <a:latin typeface="Calibri"/>
                <a:ea typeface="Calibri"/>
                <a:cs typeface="Calibri"/>
              </a:rPr>
              <a:t> (2005) </a:t>
            </a:r>
            <a:r>
              <a:rPr lang="en-GB" sz="1600" i="1" dirty="0">
                <a:latin typeface="Calibri"/>
                <a:ea typeface="Calibri"/>
                <a:cs typeface="Calibri"/>
              </a:rPr>
              <a:t>Violence against women and the role of religion</a:t>
            </a:r>
            <a:r>
              <a:rPr lang="en-GB" sz="1600" dirty="0">
                <a:latin typeface="Calibri"/>
                <a:ea typeface="Calibri"/>
                <a:cs typeface="Calibri"/>
              </a:rPr>
              <a:t>. Available at: </a:t>
            </a:r>
            <a:r>
              <a:rPr lang="en-GB" sz="1600" dirty="0">
                <a:latin typeface="Calibri"/>
                <a:ea typeface="Calibri"/>
                <a:cs typeface="Calibri"/>
                <a:hlinkClick r:id="rId5"/>
              </a:rPr>
              <a:t>https://www.vawnet.org/sites/default/files/materials/files/2016-09/AR_VAWReligion_0.pdf</a:t>
            </a:r>
            <a:r>
              <a:rPr lang="en-GB" sz="1600" dirty="0">
                <a:latin typeface="Calibri"/>
                <a:ea typeface="Calibri"/>
                <a:cs typeface="Calibri"/>
              </a:rPr>
              <a:t> (Accessed:7 January 2026).</a:t>
            </a:r>
          </a:p>
          <a:p>
            <a:r>
              <a:rPr lang="en-GB" sz="1600" dirty="0">
                <a:latin typeface="Calibri"/>
                <a:ea typeface="Calibri"/>
                <a:cs typeface="Calibri"/>
              </a:rPr>
              <a:t>Domestic Abuse Act 2021, c.17. Available at: </a:t>
            </a:r>
            <a:r>
              <a:rPr lang="en-GB" sz="1600" dirty="0">
                <a:latin typeface="Calibri"/>
                <a:ea typeface="Calibri"/>
                <a:cs typeface="Calibri"/>
                <a:hlinkClick r:id="rId6"/>
              </a:rPr>
              <a:t>https://www.legislation.gov.uk/ukpga/2021/17/contents</a:t>
            </a:r>
            <a:r>
              <a:rPr lang="en-GB" sz="1600" dirty="0">
                <a:latin typeface="Calibri"/>
                <a:ea typeface="Calibri"/>
                <a:cs typeface="Calibri"/>
              </a:rPr>
              <a:t> (Accessed: 7 January 2026).</a:t>
            </a:r>
          </a:p>
          <a:p>
            <a:r>
              <a:rPr lang="en-GB" sz="1600" dirty="0">
                <a:latin typeface="Calibri"/>
                <a:ea typeface="Calibri"/>
                <a:cs typeface="Calibri"/>
              </a:rPr>
              <a:t>Equality Act 2010, c.15. Available at: </a:t>
            </a:r>
            <a:r>
              <a:rPr lang="en-GB" sz="1600" dirty="0">
                <a:latin typeface="Calibri"/>
                <a:ea typeface="Calibri"/>
                <a:cs typeface="Calibri"/>
                <a:hlinkClick r:id="rId7"/>
              </a:rPr>
              <a:t>https://www.legislation.gov.uk/ukpga/2010/15/contents</a:t>
            </a:r>
            <a:r>
              <a:rPr lang="en-GB" sz="1600" dirty="0">
                <a:latin typeface="Calibri"/>
                <a:ea typeface="Calibri"/>
                <a:cs typeface="Calibri"/>
              </a:rPr>
              <a:t> (Accessed: 7 January 2026).</a:t>
            </a:r>
          </a:p>
          <a:p>
            <a:r>
              <a:rPr lang="en-GB" sz="1600" dirty="0">
                <a:latin typeface="Calibri"/>
                <a:ea typeface="Calibri"/>
                <a:cs typeface="Calibri"/>
              </a:rPr>
              <a:t>Sex Discrimination Act 1975, c.65. Available at: </a:t>
            </a:r>
            <a:r>
              <a:rPr lang="en-GB" sz="1600" dirty="0">
                <a:latin typeface="Calibri"/>
                <a:ea typeface="Calibri"/>
                <a:cs typeface="Calibri"/>
                <a:hlinkClick r:id="rId8"/>
              </a:rPr>
              <a:t>https://www.legislation.gov.uk/ukpga/1975/65/enacted</a:t>
            </a:r>
            <a:r>
              <a:rPr lang="en-GB" sz="1600" dirty="0">
                <a:latin typeface="Calibri"/>
                <a:ea typeface="Calibri"/>
                <a:cs typeface="Calibri"/>
              </a:rPr>
              <a:t> (Accessed: 7 January 2026).</a:t>
            </a:r>
          </a:p>
          <a:p>
            <a:r>
              <a:rPr lang="en-GB" sz="1600" dirty="0">
                <a:latin typeface="Calibri"/>
                <a:ea typeface="Calibri"/>
                <a:cs typeface="Calibri"/>
              </a:rPr>
              <a:t>Equal Pay Act 1970, c.41. Available at: </a:t>
            </a:r>
            <a:r>
              <a:rPr lang="en-GB" sz="1600" dirty="0">
                <a:latin typeface="Calibri"/>
                <a:ea typeface="Calibri"/>
                <a:cs typeface="Calibri"/>
                <a:hlinkClick r:id="rId9"/>
              </a:rPr>
              <a:t>https://www.legislation.gov.uk/ukpga/1970/41/enacted</a:t>
            </a:r>
            <a:r>
              <a:rPr lang="en-GB" sz="1600" dirty="0">
                <a:latin typeface="Calibri"/>
                <a:ea typeface="Calibri"/>
                <a:cs typeface="Calibri"/>
              </a:rPr>
              <a:t> (Accessed: 7 January 2026).</a:t>
            </a:r>
          </a:p>
          <a:p>
            <a:r>
              <a:rPr lang="en-GB" sz="1600" dirty="0">
                <a:latin typeface="Calibri"/>
                <a:ea typeface="Calibri"/>
                <a:cs typeface="Calibri"/>
              </a:rPr>
              <a:t>Abortion Act 1967, c.87. Available at: </a:t>
            </a:r>
            <a:r>
              <a:rPr lang="en-GB" sz="1600" dirty="0">
                <a:latin typeface="Calibri"/>
                <a:ea typeface="Calibri"/>
                <a:cs typeface="Calibri"/>
                <a:hlinkClick r:id="rId10"/>
              </a:rPr>
              <a:t>https://www.legislation.gov.uk/ukpga/1967/87/contents</a:t>
            </a:r>
            <a:r>
              <a:rPr lang="en-GB" sz="1600" dirty="0">
                <a:latin typeface="Calibri"/>
                <a:ea typeface="Calibri"/>
                <a:cs typeface="Calibri"/>
              </a:rPr>
              <a:t> (Accessed: 7 January 2026). </a:t>
            </a:r>
          </a:p>
        </p:txBody>
      </p:sp>
    </p:spTree>
    <p:extLst>
      <p:ext uri="{BB962C8B-B14F-4D97-AF65-F5344CB8AC3E}">
        <p14:creationId xmlns:p14="http://schemas.microsoft.com/office/powerpoint/2010/main" val="2624022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9C0E19-5AE5-AFC8-C58D-178564C2F5D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D5A9D7-2A06-A1F4-64F0-373E77B03FFD}"/>
              </a:ext>
            </a:extLst>
          </p:cNvPr>
          <p:cNvSpPr>
            <a:spLocks noGrp="1"/>
          </p:cNvSpPr>
          <p:nvPr>
            <p:ph idx="1"/>
          </p:nvPr>
        </p:nvSpPr>
        <p:spPr>
          <a:xfrm>
            <a:off x="1084385" y="489194"/>
            <a:ext cx="10034954" cy="5992568"/>
          </a:xfrm>
        </p:spPr>
        <p:txBody>
          <a:bodyPr vert="horz" lIns="91440" tIns="45720" rIns="91440" bIns="45720" rtlCol="0" anchor="t">
            <a:normAutofit/>
          </a:bodyPr>
          <a:lstStyle/>
          <a:p>
            <a:r>
              <a:rPr lang="en-GB" sz="1600" dirty="0">
                <a:latin typeface="Calibri"/>
                <a:ea typeface="Calibri"/>
                <a:cs typeface="Calibri"/>
              </a:rPr>
              <a:t>Equal Franchise Act 1928, c.12. Available at: </a:t>
            </a:r>
            <a:r>
              <a:rPr lang="en-GB" sz="1600" dirty="0">
                <a:latin typeface="Calibri"/>
                <a:ea typeface="Calibri"/>
                <a:cs typeface="Calibri"/>
                <a:hlinkClick r:id="rId2"/>
              </a:rPr>
              <a:t>https://www.parliament.uk/about/living-heritage/transformingsociety/electionsvoting/womenvote/case-study-the-right-to-vote/the-right-to-vote/birmingham-and-the-equal-franchise/1928-equal-franchise-act/</a:t>
            </a:r>
            <a:r>
              <a:rPr lang="en-GB" sz="1600" dirty="0">
                <a:latin typeface="Calibri"/>
                <a:ea typeface="Calibri"/>
                <a:cs typeface="Calibri"/>
              </a:rPr>
              <a:t> (Accessed: 7 January 2026).</a:t>
            </a:r>
            <a:endParaRPr lang="en-US" dirty="0"/>
          </a:p>
          <a:p>
            <a:r>
              <a:rPr lang="en-GB" sz="1600" dirty="0">
                <a:latin typeface="Calibri"/>
                <a:ea typeface="Calibri"/>
                <a:cs typeface="Calibri"/>
              </a:rPr>
              <a:t>College of Policing (2026) Violence against women and girls toolkit. Available at: </a:t>
            </a:r>
            <a:r>
              <a:rPr lang="en-GB" sz="1600" dirty="0">
                <a:latin typeface="Calibri"/>
                <a:ea typeface="Calibri"/>
                <a:cs typeface="Calibri"/>
                <a:hlinkClick r:id="rId3"/>
              </a:rPr>
              <a:t>https://www.college.police.uk/guidance/violence-against-women-and-girls-toolkit</a:t>
            </a:r>
            <a:r>
              <a:rPr lang="en-GB" sz="1600" dirty="0">
                <a:latin typeface="Calibri"/>
                <a:ea typeface="Calibri"/>
                <a:cs typeface="Calibri"/>
              </a:rPr>
              <a:t> (Accessed: 7 January 2026).</a:t>
            </a:r>
          </a:p>
          <a:p>
            <a:r>
              <a:rPr lang="en-GB" sz="1600" dirty="0">
                <a:latin typeface="Calibri"/>
                <a:ea typeface="Calibri"/>
                <a:cs typeface="Calibri"/>
              </a:rPr>
              <a:t>Refugee (2017) Facts and statistics. Available at: </a:t>
            </a:r>
            <a:r>
              <a:rPr lang="en-GB" sz="1600" dirty="0">
                <a:latin typeface="Calibri"/>
                <a:ea typeface="Calibri"/>
                <a:cs typeface="Calibri"/>
                <a:hlinkClick r:id="rId4"/>
              </a:rPr>
              <a:t>https://refuge.org.uk/what-is-domestic-abuse/the-facts/</a:t>
            </a:r>
            <a:r>
              <a:rPr lang="en-GB" sz="1600" dirty="0">
                <a:latin typeface="Calibri"/>
                <a:ea typeface="Calibri"/>
                <a:cs typeface="Calibri"/>
              </a:rPr>
              <a:t> (Accessed: 7 January 2026).</a:t>
            </a:r>
          </a:p>
          <a:p>
            <a:r>
              <a:rPr lang="en-GB" sz="1600" dirty="0">
                <a:latin typeface="Calibri"/>
                <a:ea typeface="Calibri"/>
                <a:cs typeface="Calibri"/>
              </a:rPr>
              <a:t>Home Office and Department of Education (2025) VAWG strategy to better protect children from misogyny and abuse. Available at: </a:t>
            </a:r>
            <a:r>
              <a:rPr lang="en-GB" sz="1600" dirty="0">
                <a:latin typeface="Calibri"/>
                <a:ea typeface="Calibri"/>
                <a:cs typeface="Calibri"/>
                <a:hlinkClick r:id="rId5"/>
              </a:rPr>
              <a:t>https://www.gov.uk/government/news/vawg-strategy-to-better-protect-children-from-misogyny-and-abuse</a:t>
            </a:r>
            <a:r>
              <a:rPr lang="en-GB" sz="1600" dirty="0">
                <a:latin typeface="Calibri"/>
                <a:ea typeface="Calibri"/>
                <a:cs typeface="Calibri"/>
              </a:rPr>
              <a:t> (Accessed: 7 January 2026).</a:t>
            </a:r>
          </a:p>
          <a:p>
            <a:r>
              <a:rPr lang="en-GB" sz="1600" dirty="0">
                <a:latin typeface="Calibri"/>
                <a:ea typeface="Calibri"/>
                <a:cs typeface="Calibri"/>
              </a:rPr>
              <a:t>Office for National Statistics (2024) Gender pay gap in the UK: 2024. Available at: </a:t>
            </a:r>
            <a:r>
              <a:rPr lang="en-GB" sz="1600" dirty="0">
                <a:latin typeface="Calibri"/>
                <a:ea typeface="Calibri"/>
                <a:cs typeface="Calibri"/>
                <a:hlinkClick r:id="rId6"/>
              </a:rPr>
              <a:t>https://www.ons.gov.uk/employmentandlabourmarket/peopleinwork/earningsandworkinghours/bulletins/genderpaygapintheuk/2024</a:t>
            </a:r>
            <a:r>
              <a:rPr lang="en-GB" sz="1600" dirty="0">
                <a:latin typeface="Calibri"/>
                <a:ea typeface="Calibri"/>
                <a:cs typeface="Calibri"/>
              </a:rPr>
              <a:t> (Accessed: 8 January 2026).</a:t>
            </a:r>
          </a:p>
          <a:p>
            <a:r>
              <a:rPr lang="en-GB" sz="1600" dirty="0">
                <a:latin typeface="Calibri"/>
                <a:ea typeface="Calibri"/>
                <a:cs typeface="Calibri"/>
              </a:rPr>
              <a:t>HM Government (2026) Enough. Available at: </a:t>
            </a:r>
            <a:r>
              <a:rPr lang="en-GB" sz="1600" dirty="0">
                <a:latin typeface="Calibri"/>
                <a:ea typeface="Calibri"/>
                <a:cs typeface="Calibri"/>
                <a:hlinkClick r:id="rId7"/>
              </a:rPr>
              <a:t>https://enough.campaign.gov.uk/</a:t>
            </a:r>
            <a:r>
              <a:rPr lang="en-GB" sz="1600" dirty="0">
                <a:latin typeface="Calibri"/>
                <a:ea typeface="Calibri"/>
                <a:cs typeface="Calibri"/>
              </a:rPr>
              <a:t> (Accessed: 8 January 2026).</a:t>
            </a:r>
          </a:p>
          <a:p>
            <a:r>
              <a:rPr lang="en-GB" sz="1600" dirty="0">
                <a:latin typeface="Calibri"/>
                <a:ea typeface="Calibri"/>
                <a:cs typeface="Calibri"/>
              </a:rPr>
              <a:t>Women's Aid (2026) Information and support. Available at: </a:t>
            </a:r>
            <a:r>
              <a:rPr lang="en-GB" sz="1600" dirty="0">
                <a:latin typeface="Calibri"/>
                <a:ea typeface="Calibri"/>
                <a:cs typeface="Calibri"/>
                <a:hlinkClick r:id="rId8"/>
              </a:rPr>
              <a:t>https://womensaid.org.uk/information-support/</a:t>
            </a:r>
            <a:r>
              <a:rPr lang="en-GB" sz="1600" dirty="0">
                <a:latin typeface="Calibri"/>
                <a:ea typeface="Calibri"/>
                <a:cs typeface="Calibri"/>
              </a:rPr>
              <a:t> (Accessed: 8 January 2026).</a:t>
            </a:r>
          </a:p>
          <a:p>
            <a:endParaRPr lang="en-GB" sz="1600" dirty="0">
              <a:latin typeface="Calibri"/>
              <a:ea typeface="Calibri"/>
              <a:cs typeface="Calibri"/>
            </a:endParaRPr>
          </a:p>
          <a:p>
            <a:endParaRPr lang="en-GB" sz="1600" dirty="0">
              <a:latin typeface="Calibri"/>
              <a:ea typeface="Calibri"/>
              <a:cs typeface="Calibri"/>
            </a:endParaRPr>
          </a:p>
        </p:txBody>
      </p:sp>
    </p:spTree>
    <p:extLst>
      <p:ext uri="{BB962C8B-B14F-4D97-AF65-F5344CB8AC3E}">
        <p14:creationId xmlns:p14="http://schemas.microsoft.com/office/powerpoint/2010/main" val="3986682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Violence Against Women and Girls (VAWG)   Serkan SAYINER 1816794</vt:lpstr>
      <vt:lpstr>Aims of the Presentations</vt:lpstr>
      <vt:lpstr>Definition of VAWG?</vt:lpstr>
      <vt:lpstr>Emergency Alert!!!</vt:lpstr>
      <vt:lpstr>Increasing  !!!</vt:lpstr>
      <vt:lpstr>Roots?</vt:lpstr>
      <vt:lpstr>Past, present and future</vt:lpstr>
      <vt:lpstr>Place of the women in the society (Past)</vt:lpstr>
      <vt:lpstr>PowerPoint Presentation</vt:lpstr>
      <vt:lpstr>Place of the women in the society (Present)</vt:lpstr>
      <vt:lpstr>PowerPoint Presentation</vt:lpstr>
      <vt:lpstr>PowerPoint Presentation</vt:lpstr>
      <vt:lpstr>PowerPoint Presentation</vt:lpstr>
      <vt:lpstr>Differences between men and women pay 2024</vt:lpstr>
      <vt:lpstr>PowerPoint Presentation</vt:lpstr>
      <vt:lpstr>How about Police Forces in U.K.?</vt:lpstr>
      <vt:lpstr>PowerPoint Presentation</vt:lpstr>
      <vt:lpstr>PowerPoint Presentation</vt:lpstr>
      <vt:lpstr>PowerPoint Presentation</vt:lpstr>
      <vt:lpstr>FUTURE???</vt:lpstr>
      <vt:lpstr>Women Rights are Human Rights</vt:lpstr>
      <vt:lpstr>The Role of Religion from the reason to solution NEW INTERPRETATIONS</vt:lpstr>
      <vt:lpstr>Violence against women and girls toolkit</vt:lpstr>
      <vt:lpstr>Healthy &amp; Respectful Relationship and Consent Education in Secondary Schools</vt:lpstr>
      <vt:lpstr>Public Awareness Campaigns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941</cp:revision>
  <dcterms:created xsi:type="dcterms:W3CDTF">2026-01-01T13:24:37Z</dcterms:created>
  <dcterms:modified xsi:type="dcterms:W3CDTF">2026-01-08T23:13:19Z</dcterms:modified>
</cp:coreProperties>
</file>