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766" r:id="rId2"/>
  </p:sldMasterIdLst>
  <p:notesMasterIdLst>
    <p:notesMasterId r:id="rId24"/>
  </p:notesMasterIdLst>
  <p:handoutMasterIdLst>
    <p:handoutMasterId r:id="rId25"/>
  </p:handoutMasterIdLst>
  <p:sldIdLst>
    <p:sldId id="256" r:id="rId3"/>
    <p:sldId id="257" r:id="rId4"/>
    <p:sldId id="368" r:id="rId5"/>
    <p:sldId id="349" r:id="rId6"/>
    <p:sldId id="350" r:id="rId7"/>
    <p:sldId id="352" r:id="rId8"/>
    <p:sldId id="353" r:id="rId9"/>
    <p:sldId id="369" r:id="rId10"/>
    <p:sldId id="371" r:id="rId11"/>
    <p:sldId id="367" r:id="rId12"/>
    <p:sldId id="362" r:id="rId13"/>
    <p:sldId id="363" r:id="rId14"/>
    <p:sldId id="364" r:id="rId15"/>
    <p:sldId id="264" r:id="rId16"/>
    <p:sldId id="269" r:id="rId17"/>
    <p:sldId id="282" r:id="rId18"/>
    <p:sldId id="372" r:id="rId19"/>
    <p:sldId id="373" r:id="rId20"/>
    <p:sldId id="300" r:id="rId21"/>
    <p:sldId id="374" r:id="rId22"/>
    <p:sldId id="365" r:id="rId2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81979" autoAdjust="0"/>
  </p:normalViewPr>
  <p:slideViewPr>
    <p:cSldViewPr>
      <p:cViewPr varScale="1">
        <p:scale>
          <a:sx n="67" d="100"/>
          <a:sy n="67" d="100"/>
        </p:scale>
        <p:origin x="1284" y="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4DB34CD9-C9F0-4E05-8BA2-C576989BF70D}" type="datetimeFigureOut">
              <a:rPr lang="en-US"/>
              <a:pPr>
                <a:defRPr/>
              </a:pPr>
              <a:t>10/6/2020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6908126-1EB9-40A2-B636-360F98B25D9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49559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6E27B7C-DA74-4C27-AD6F-D4A3CB7E6F8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1199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E6C989F-D9E6-4B55-9A96-F3E6C477EEF0}" type="slidenum">
              <a:rPr lang="en-GB" altLang="en-US"/>
              <a:pPr eaLnBrk="1" hangingPunct="1"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356492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0A275A52-B5CF-442F-B9B5-AAAAF0C04413}" type="slidenum">
              <a:rPr lang="en-GB" altLang="en-US"/>
              <a:pPr eaLnBrk="1" hangingPunct="1"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288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BE7A9A2-E548-4214-9209-CD20B316B686}" type="slidenum">
              <a:rPr lang="en-GB" altLang="en-US"/>
              <a:pPr eaLnBrk="1" hangingPunct="1"/>
              <a:t>4</a:t>
            </a:fld>
            <a:endParaRPr lang="en-GB" alt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9549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D7167670-91FA-41E7-BF91-A72F34128679}" type="slidenum">
              <a:rPr lang="en-GB" altLang="en-US"/>
              <a:pPr eaLnBrk="1" hangingPunct="1"/>
              <a:t>5</a:t>
            </a:fld>
            <a:endParaRPr lang="en-GB" alt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19644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80C40B2-00F1-43A1-9953-2CAEAE0CFDBE}" type="slidenum">
              <a:rPr lang="en-GB" altLang="en-US"/>
              <a:pPr eaLnBrk="1" hangingPunct="1"/>
              <a:t>6</a:t>
            </a:fld>
            <a:endParaRPr lang="en-GB" alt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02171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63E29F0-F0CB-42C1-8659-2DF19328DF89}" type="slidenum">
              <a:rPr lang="en-GB" altLang="en-US"/>
              <a:pPr eaLnBrk="1" hangingPunct="1"/>
              <a:t>7</a:t>
            </a:fld>
            <a:endParaRPr lang="en-GB" alt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2810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872538" cy="6858000"/>
            <a:chOff x="0" y="0"/>
            <a:chExt cx="5589" cy="4320"/>
          </a:xfrm>
        </p:grpSpPr>
        <p:sp>
          <p:nvSpPr>
            <p:cNvPr id="5" name="Rectangle 3" descr="Stationery"/>
            <p:cNvSpPr>
              <a:spLocks noChangeArrowheads="1"/>
            </p:cNvSpPr>
            <p:nvPr/>
          </p:nvSpPr>
          <p:spPr bwMode="white">
            <a:xfrm>
              <a:off x="336" y="150"/>
              <a:ext cx="5253" cy="4026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pic>
          <p:nvPicPr>
            <p:cNvPr id="6" name="Picture 4" descr="minispir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ltGray">
            <a:xfrm>
              <a:off x="0" y="0"/>
              <a:ext cx="67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7173" name="Rectangle 5"/>
          <p:cNvSpPr>
            <a:spLocks noGrp="1" noChangeArrowheads="1"/>
          </p:cNvSpPr>
          <p:nvPr>
            <p:ph type="ctrTitle"/>
          </p:nvPr>
        </p:nvSpPr>
        <p:spPr>
          <a:xfrm>
            <a:off x="962025" y="1925638"/>
            <a:ext cx="7772400" cy="11430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647825" y="3738563"/>
            <a:ext cx="6400800" cy="1752600"/>
          </a:xfrm>
        </p:spPr>
        <p:txBody>
          <a:bodyPr/>
          <a:lstStyle>
            <a:lvl1pPr marL="0" indent="0" algn="ctr">
              <a:buFont typeface="Monotype Sorts" pitchFamily="2" charset="2"/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xfrm>
            <a:off x="962025" y="6100763"/>
            <a:ext cx="19050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400425" y="6100763"/>
            <a:ext cx="28956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29425" y="6100763"/>
            <a:ext cx="19050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fld id="{6BDC93C7-23AB-4978-A0E1-05EA86689AD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7132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E59934-DCEB-4068-AA08-2202BF617C3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990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9932C21-70CB-4268-9671-681805C81D2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9591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DB55F91-0872-484C-828E-D399A1EED69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975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3E7118-5826-4DE2-9675-C800A061015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6806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A54227A-1CE4-46B2-902D-E2F68BF1791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920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51F1951-63AE-45B0-A017-A6124250F8C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4019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2010942-9A94-4E7D-846A-8DA7B610CDE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591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881DC2D-202B-41B1-8B9A-C6409377910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5358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979CA2-3ACD-479E-9C84-80F3F25B8A5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2270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19900" y="4572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4572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394DFB4-6691-45F6-974C-2B429380EE4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69978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 dirty="0"/>
              <a:t>Click icon to add table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06653DB-590B-4378-A91E-0031E957B89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13889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FFFDC-E84D-4BDD-8B2F-32CDD4362E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03AE0-13C9-4D18-91A8-2BB1B6B064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E0024B-124B-4D36-892C-09EB82142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1E540-33E1-427A-8450-E53A72DD0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7F8330-DB96-48BD-BA90-43F10ACC2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C93C7-23AB-4978-A0E1-05EA86689AD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61809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BF36C-64F7-47FE-9C6F-0D557037F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E969A-25CF-4383-B1DE-63D22F57E1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2648B-8567-4574-83CC-B52D0C17C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6589F-9D92-48A8-B7C1-B4106D2C7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D22B4-5730-4D86-980E-CB921163B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59934-DCEB-4068-AA08-2202BF617C3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51998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0D80F-2D92-4E85-B5FA-C8E5E079B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57A4AB-8617-4C45-B675-907FA0D3ED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B02C89-8275-4136-A842-BA2C99DF6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77E47C-FDAF-4F6B-841D-28D01A5BA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7643F8-BBEA-4EB3-8A81-5B16F4E7A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32C21-70CB-4268-9671-681805C81D2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69805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7810D-FA18-47BB-B3EB-28BB39A0E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977B7-F330-43BA-B6CB-8BC94CB877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4E7DF0-43B2-4033-A534-6802AA2F4A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89CB9F-72E3-4F90-A679-72FFC14E4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DB5E6C-1FF1-4666-9BAE-B518DFC63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21BF07-424B-48FE-995C-7258A431D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55F91-0872-484C-828E-D399A1EED69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7980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2B596-7B4F-4516-9008-FB91A66FD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EBE475-CB58-4EF7-98DB-1E405FCFBF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E034DA-97C0-44FB-A8C8-B1766C7D70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AB5559-4444-4BA8-A996-3C6D0C9ADC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3750C5-B77D-4660-9217-6C0B3F713D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1C3789-70EE-49D9-B69D-755A30FBB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AE4F7F-07D0-4274-8634-47C246B93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C87D87-3AA6-4885-A8AA-9D182409D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E7118-5826-4DE2-9675-C800A061015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43023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2B297-FD95-4800-9997-7306DDBCF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29BB3F-1A0B-41C7-A16B-F2A981232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DA443-D3B6-4223-A209-EB2950506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15FD11-11E3-48BB-9FAC-B1D29EBE5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4227A-1CE4-46B2-902D-E2F68BF1791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96048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658180-931C-4A51-8056-EC260E9B6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1BB0C0-2767-43B3-B5D1-894F18CF6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491837-77D3-48EE-967E-10FE734E5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1951-63AE-45B0-A017-A6124250F8C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52823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1627-E4C4-4738-9EDC-6DB476D71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E4559-E4D9-4A8B-975D-159F9C6CDB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30EE25-8E13-4C2C-A9D1-FF150D5CF6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3A77B4-F8B1-410D-966C-90911F4B7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81DF85-09A5-410F-86D6-256093234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E4C569-F126-4FDA-96FD-73681E2B7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10942-9A94-4E7D-846A-8DA7B610CDE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16850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B6AA3-DF71-43EA-A319-B165AAA58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FCFE13-27FB-47BD-A5F0-E9886EAE23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83C523-B83B-466A-B013-CB82F628B9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1055B-8E63-4748-A4DF-5DEB4ED5A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046EB4-3CD0-4F08-937C-19E55DE40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238BC-0A15-4308-9539-3CD1F1673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1DC2D-202B-41B1-8B9A-C6409377910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86821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5C1D8-58F8-4164-8DBB-11E3C1C64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8F6624-F321-4A05-ADC6-5B494E8533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C8377B-53FF-4622-84EB-07F5F1E3C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17BCB-6804-412D-A7BA-A51C45DA2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D52B3-B00A-40E6-86E7-335214CF8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79CA2-3ACD-479E-9C84-80F3F25B8A5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07339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776A59-3F22-498C-BE58-B630C71718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3FD32A-C4ED-43FE-BC88-7F5DCB2EAB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F0817-A808-4D6A-9238-2D5EC53AA1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D69A82-FB78-403B-BD07-ACEC93255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ACB6A-045C-413F-9CF8-97E38D351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4DFB4-6691-45F6-974C-2B429380EE4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01448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 dirty="0"/>
              <a:t>Click icon to add table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06653DB-590B-4378-A91E-0031E957B89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9233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solidFill>
          <a:srgbClr val="8C73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872538" cy="6858000"/>
            <a:chOff x="0" y="0"/>
            <a:chExt cx="5589" cy="4320"/>
          </a:xfrm>
        </p:grpSpPr>
        <p:sp>
          <p:nvSpPr>
            <p:cNvPr id="1032" name="Rectangle 3"/>
            <p:cNvSpPr>
              <a:spLocks noChangeArrowheads="1"/>
            </p:cNvSpPr>
            <p:nvPr/>
          </p:nvSpPr>
          <p:spPr bwMode="ltGray">
            <a:xfrm>
              <a:off x="336" y="150"/>
              <a:ext cx="5253" cy="40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pic>
          <p:nvPicPr>
            <p:cNvPr id="1033" name="Picture 4" descr="minispir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ltGray">
            <a:xfrm>
              <a:off x="0" y="0"/>
              <a:ext cx="67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34" name="Line 5"/>
            <p:cNvSpPr>
              <a:spLocks noChangeShapeType="1"/>
            </p:cNvSpPr>
            <p:nvPr/>
          </p:nvSpPr>
          <p:spPr bwMode="ltGray">
            <a:xfrm>
              <a:off x="640" y="1008"/>
              <a:ext cx="4880" cy="0"/>
            </a:xfrm>
            <a:prstGeom prst="line">
              <a:avLst/>
            </a:prstGeom>
            <a:noFill/>
            <a:ln w="31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4572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90600" y="18288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sp>
        <p:nvSpPr>
          <p:cNvPr id="615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90600" y="60960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0960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58000" y="60960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Times New Roman" panose="02020603050405020304" pitchFamily="18" charset="0"/>
              </a:defRPr>
            </a:lvl1pPr>
          </a:lstStyle>
          <a:p>
            <a:fld id="{09EDD4E2-9818-4817-81DA-B8E7E04F30BE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5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Monotype Sorts" pitchFamily="2" charset="2"/>
        <a:buChar char="4"/>
        <a:defRPr kumimoji="1" sz="3200" b="1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–"/>
        <a:defRPr kumimoji="1" sz="2800" b="1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•"/>
        <a:defRPr kumimoji="1" sz="2400" b="1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–"/>
        <a:defRPr kumimoji="1" sz="2000" b="1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 b="1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41F989-05B0-4DFF-A243-035A99C51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C8A233-173E-4032-9B27-A4785B9C77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791F6-8D74-4260-9CB7-384BC173F4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3B3948-3629-490D-91FE-1DA5931B18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DA4E1-F800-4CF0-8D9D-D5385BFEA4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EDD4E2-9818-4817-81DA-B8E7E04F30B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7864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  <p:sldLayoutId id="2147483778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rbanfoundry.co.uk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rbanfoundry.co.uk/" TargetMode="Externa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businesswales.gov.wales/majorevents/sites/majorevents/files/3821%20Events%20Strategy%20Eng.pdf" TargetMode="Externa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ccwales.com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7.png"/><Relationship Id="rId4" Type="http://schemas.openxmlformats.org/officeDocument/2006/relationships/hyperlink" Target="https://vimeo.com/458088600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sitbritain.com/gb/en/business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9.png"/><Relationship Id="rId4" Type="http://schemas.openxmlformats.org/officeDocument/2006/relationships/hyperlink" Target="https://www.visitbritain.com/gb/en/business/blog/virtual-discoveries-uk-innovation-expertise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ns.gov.uk/" TargetMode="External"/><Relationship Id="rId2" Type="http://schemas.openxmlformats.org/officeDocument/2006/relationships/hyperlink" Target="http://www.swansea.gov.uk/keyfacts" TargetMode="Externa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://www.swansea.gov.uk/article/6406/Tourism-research-and-statistics" TargetMode="External"/><Relationship Id="rId4" Type="http://schemas.openxmlformats.org/officeDocument/2006/relationships/hyperlink" Target="http://gov.wales/statistics-and-research/?topic=Tourism&amp;lang=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74426AB7-D619-4515-962A-BC83909EC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5236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E47DF98-723F-4AAC-ABCF-CACBC438F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880" y="256540"/>
            <a:ext cx="8778240" cy="63652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EA29FC7C-9308-4FDE-8DCA-405668055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71700" y="5768204"/>
            <a:ext cx="4800600" cy="0"/>
          </a:xfrm>
          <a:prstGeom prst="line">
            <a:avLst/>
          </a:prstGeom>
          <a:ln>
            <a:solidFill>
              <a:srgbClr val="5236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32485" y="4277356"/>
            <a:ext cx="7475220" cy="156032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5000">
                <a:solidFill>
                  <a:srgbClr val="523640"/>
                </a:solidFill>
              </a:rPr>
              <a:t>Events and Festivals in Context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82147" y="5799489"/>
            <a:ext cx="6575895" cy="44082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900" dirty="0">
                <a:solidFill>
                  <a:srgbClr val="523640"/>
                </a:solidFill>
              </a:rPr>
              <a:t>Exploring the industry &amp; </a:t>
            </a:r>
          </a:p>
          <a:p>
            <a:pPr eaLnBrk="1" hangingPunct="1"/>
            <a:r>
              <a:rPr lang="en-GB" altLang="en-US" sz="900" dirty="0">
                <a:solidFill>
                  <a:srgbClr val="523640"/>
                </a:solidFill>
              </a:rPr>
              <a:t>Event types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r="2" b="35759"/>
          <a:stretch/>
        </p:blipFill>
        <p:spPr>
          <a:xfrm>
            <a:off x="182880" y="256540"/>
            <a:ext cx="8778240" cy="376427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Recap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So far we have covered….</a:t>
            </a:r>
          </a:p>
          <a:p>
            <a:pPr lvl="1"/>
            <a:r>
              <a:rPr lang="en-GB" altLang="en-US" dirty="0"/>
              <a:t>History </a:t>
            </a:r>
          </a:p>
          <a:p>
            <a:pPr lvl="1"/>
            <a:endParaRPr lang="en-GB" altLang="en-US" dirty="0"/>
          </a:p>
          <a:p>
            <a:r>
              <a:rPr lang="en-GB" altLang="en-US" dirty="0"/>
              <a:t>Today…</a:t>
            </a:r>
          </a:p>
          <a:p>
            <a:pPr lvl="1"/>
            <a:r>
              <a:rPr lang="en-GB" altLang="en-US" dirty="0"/>
              <a:t>Events industry, Public, Private and Not for Profit (voluntary)</a:t>
            </a:r>
          </a:p>
          <a:p>
            <a:pPr lvl="1"/>
            <a:r>
              <a:rPr lang="en-GB" altLang="en-US" dirty="0"/>
              <a:t>MICE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historic events impact on the type of event/festival/celebration that what we see today?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576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620713"/>
            <a:ext cx="8243887" cy="1143000"/>
          </a:xfrm>
        </p:spPr>
        <p:txBody>
          <a:bodyPr/>
          <a:lstStyle/>
          <a:p>
            <a:r>
              <a:rPr lang="en-GB" altLang="en-US">
                <a:solidFill>
                  <a:schemeClr val="accent1"/>
                </a:solidFill>
              </a:rPr>
              <a:t>Events Industry Sectors </a:t>
            </a:r>
          </a:p>
        </p:txBody>
      </p:sp>
      <p:grpSp>
        <p:nvGrpSpPr>
          <p:cNvPr id="21507" name="Group 4"/>
          <p:cNvGrpSpPr>
            <a:grpSpLocks/>
          </p:cNvGrpSpPr>
          <p:nvPr/>
        </p:nvGrpSpPr>
        <p:grpSpPr bwMode="auto">
          <a:xfrm>
            <a:off x="1876425" y="1916113"/>
            <a:ext cx="5359400" cy="3859212"/>
            <a:chOff x="1182" y="1090"/>
            <a:chExt cx="3376" cy="2431"/>
          </a:xfrm>
        </p:grpSpPr>
        <p:sp>
          <p:nvSpPr>
            <p:cNvPr id="21509" name="_s1028"/>
            <p:cNvSpPr>
              <a:spLocks noChangeArrowheads="1" noTextEdit="1"/>
            </p:cNvSpPr>
            <p:nvPr/>
          </p:nvSpPr>
          <p:spPr bwMode="auto">
            <a:xfrm>
              <a:off x="1852" y="1090"/>
              <a:ext cx="2036" cy="1548"/>
            </a:xfrm>
            <a:prstGeom prst="ellipse">
              <a:avLst/>
            </a:prstGeom>
            <a:solidFill>
              <a:schemeClr val="folHlink">
                <a:alpha val="50195"/>
              </a:schemeClr>
            </a:solidFill>
            <a:ln w="4670">
              <a:solidFill>
                <a:schemeClr val="folHlink"/>
              </a:solidFill>
              <a:round/>
              <a:headEnd/>
              <a:tailEnd/>
            </a:ln>
          </p:spPr>
          <p:txBody>
            <a:bodyPr lIns="0" tIns="0" rIns="0" bIns="0" anchor="ctr"/>
            <a:lstStyle/>
            <a:p>
              <a:endParaRPr lang="en-GB"/>
            </a:p>
          </p:txBody>
        </p:sp>
        <p:sp>
          <p:nvSpPr>
            <p:cNvPr id="21510" name="_s1030"/>
            <p:cNvSpPr>
              <a:spLocks noChangeArrowheads="1" noTextEdit="1"/>
            </p:cNvSpPr>
            <p:nvPr/>
          </p:nvSpPr>
          <p:spPr bwMode="auto">
            <a:xfrm>
              <a:off x="2522" y="1973"/>
              <a:ext cx="2036" cy="1548"/>
            </a:xfrm>
            <a:prstGeom prst="ellipse">
              <a:avLst/>
            </a:prstGeom>
            <a:solidFill>
              <a:schemeClr val="hlink">
                <a:alpha val="50195"/>
              </a:schemeClr>
            </a:solidFill>
            <a:ln w="4670">
              <a:solidFill>
                <a:schemeClr val="hlink"/>
              </a:solidFill>
              <a:round/>
              <a:headEnd/>
              <a:tailEnd/>
            </a:ln>
          </p:spPr>
          <p:txBody>
            <a:bodyPr lIns="0" tIns="0" rIns="0" bIns="0" anchor="ctr"/>
            <a:lstStyle/>
            <a:p>
              <a:endParaRPr lang="en-GB"/>
            </a:p>
          </p:txBody>
        </p:sp>
        <p:sp>
          <p:nvSpPr>
            <p:cNvPr id="21511" name="_s1032"/>
            <p:cNvSpPr>
              <a:spLocks noChangeArrowheads="1" noTextEdit="1"/>
            </p:cNvSpPr>
            <p:nvPr/>
          </p:nvSpPr>
          <p:spPr bwMode="auto">
            <a:xfrm>
              <a:off x="1182" y="1973"/>
              <a:ext cx="2036" cy="1548"/>
            </a:xfrm>
            <a:prstGeom prst="ellipse">
              <a:avLst/>
            </a:prstGeom>
            <a:solidFill>
              <a:schemeClr val="accent2">
                <a:alpha val="50195"/>
              </a:schemeClr>
            </a:solidFill>
            <a:ln w="4670">
              <a:solidFill>
                <a:schemeClr val="accent2"/>
              </a:solidFill>
              <a:round/>
              <a:headEnd/>
              <a:tailEnd/>
            </a:ln>
          </p:spPr>
          <p:txBody>
            <a:bodyPr lIns="0" tIns="0" rIns="0" bIns="0" anchor="ctr"/>
            <a:lstStyle/>
            <a:p>
              <a:endParaRPr lang="en-GB"/>
            </a:p>
          </p:txBody>
        </p:sp>
        <p:sp>
          <p:nvSpPr>
            <p:cNvPr id="21512" name="Rectangle 8"/>
            <p:cNvSpPr>
              <a:spLocks noChangeArrowheads="1"/>
            </p:cNvSpPr>
            <p:nvPr/>
          </p:nvSpPr>
          <p:spPr bwMode="auto">
            <a:xfrm>
              <a:off x="2189" y="1206"/>
              <a:ext cx="1406" cy="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b="1"/>
                <a:t>Private - For profit</a:t>
              </a:r>
            </a:p>
            <a:p>
              <a:pPr algn="ctr" eaLnBrk="1" hangingPunct="1"/>
              <a:r>
                <a:rPr lang="en-GB" altLang="en-US"/>
                <a:t>Companies</a:t>
              </a:r>
            </a:p>
            <a:p>
              <a:pPr algn="ctr" eaLnBrk="1" hangingPunct="1"/>
              <a:r>
                <a:rPr lang="en-GB" altLang="en-US"/>
                <a:t>Corporations</a:t>
              </a:r>
            </a:p>
            <a:p>
              <a:pPr algn="ctr" eaLnBrk="1" hangingPunct="1"/>
              <a:r>
                <a:rPr lang="en-GB" altLang="en-US"/>
                <a:t>Hotels/resorts</a:t>
              </a:r>
            </a:p>
          </p:txBody>
        </p:sp>
        <p:sp>
          <p:nvSpPr>
            <p:cNvPr id="21513" name="Text Box 9"/>
            <p:cNvSpPr txBox="1">
              <a:spLocks noChangeArrowheads="1"/>
            </p:cNvSpPr>
            <p:nvPr/>
          </p:nvSpPr>
          <p:spPr bwMode="auto">
            <a:xfrm>
              <a:off x="1417" y="2385"/>
              <a:ext cx="1497" cy="10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b="1"/>
                <a:t>Public</a:t>
              </a:r>
            </a:p>
            <a:p>
              <a:pPr algn="ctr" eaLnBrk="1" hangingPunct="1"/>
              <a:r>
                <a:rPr lang="en-GB" altLang="en-US"/>
                <a:t>Government Agencies</a:t>
              </a:r>
            </a:p>
            <a:p>
              <a:pPr algn="ctr" eaLnBrk="1" hangingPunct="1"/>
              <a:endParaRPr lang="en-GB" altLang="en-US"/>
            </a:p>
            <a:p>
              <a:pPr algn="ctr" eaLnBrk="1" hangingPunct="1">
                <a:spcBef>
                  <a:spcPct val="50000"/>
                </a:spcBef>
              </a:pPr>
              <a:endParaRPr lang="en-GB" altLang="en-US"/>
            </a:p>
          </p:txBody>
        </p:sp>
        <p:sp>
          <p:nvSpPr>
            <p:cNvPr id="21514" name="Text Box 10"/>
            <p:cNvSpPr txBox="1">
              <a:spLocks noChangeArrowheads="1"/>
            </p:cNvSpPr>
            <p:nvPr/>
          </p:nvSpPr>
          <p:spPr bwMode="auto">
            <a:xfrm>
              <a:off x="3004" y="2431"/>
              <a:ext cx="1499" cy="71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400" b="1"/>
                <a:t>Voluntary - Non Profit</a:t>
              </a:r>
            </a:p>
            <a:p>
              <a:pPr algn="ctr" eaLnBrk="1" hangingPunct="1"/>
              <a:r>
                <a:rPr lang="en-GB" altLang="en-US"/>
                <a:t>Charities</a:t>
              </a:r>
            </a:p>
            <a:p>
              <a:pPr algn="ctr" eaLnBrk="1" hangingPunct="1"/>
              <a:r>
                <a:rPr lang="en-GB" altLang="en-US"/>
                <a:t>Community-based societies</a:t>
              </a:r>
            </a:p>
          </p:txBody>
        </p:sp>
      </p:grpSp>
      <p:sp>
        <p:nvSpPr>
          <p:cNvPr id="21508" name="Text Box 11"/>
          <p:cNvSpPr txBox="1">
            <a:spLocks noChangeArrowheads="1"/>
          </p:cNvSpPr>
          <p:nvPr/>
        </p:nvSpPr>
        <p:spPr bwMode="auto">
          <a:xfrm>
            <a:off x="1908175" y="6230938"/>
            <a:ext cx="70564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r>
              <a:rPr lang="en-GB" altLang="en-US" b="1"/>
              <a:t>See: Event Management &amp; Event Tourism, Getz (2005) pp191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660232" y="198884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Examples?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274638"/>
            <a:ext cx="7786687" cy="1143000"/>
          </a:xfrm>
        </p:spPr>
        <p:txBody>
          <a:bodyPr/>
          <a:lstStyle/>
          <a:p>
            <a:r>
              <a:rPr lang="en-GB" altLang="en-US">
                <a:solidFill>
                  <a:schemeClr val="accent1"/>
                </a:solidFill>
              </a:rPr>
              <a:t>The Public Sector</a:t>
            </a:r>
          </a:p>
        </p:txBody>
      </p:sp>
      <p:graphicFrame>
        <p:nvGraphicFramePr>
          <p:cNvPr id="27729" name="Group 81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027671653"/>
              </p:ext>
            </p:extLst>
          </p:nvPr>
        </p:nvGraphicFramePr>
        <p:xfrm>
          <a:off x="900113" y="1268760"/>
          <a:ext cx="7920037" cy="4970867"/>
        </p:xfrm>
        <a:graphic>
          <a:graphicData uri="http://schemas.openxmlformats.org/drawingml/2006/table">
            <a:tbl>
              <a:tblPr/>
              <a:tblGrid>
                <a:gridCol w="3796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237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Event generators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Types of events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1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Central Government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Civic celebrations and commemorations, bidding for large events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1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Public space authorities e.g. National Trust, National Park Authorities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Public entertainment, festivals, leisure and recreation events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9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Touristourism</a:t>
                      </a: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 e.g. VisitBritain, </a:t>
                      </a:r>
                      <a:r>
                        <a:rPr kumimoji="0" lang="en-GB" sz="12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VisitScotland</a:t>
                      </a: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Northern Ireland Tourist Board, Visit Wales 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Festivals, special interest and lifestyle events, destination promotions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0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Visitor &amp; Convention Bureaux </a:t>
                      </a:r>
                      <a:r>
                        <a:rPr kumimoji="0" lang="en-GB" sz="12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eg</a:t>
                      </a: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. London Convention Bureau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Meetings, incentives, conferences and exhibitions (MICE)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1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Arts e.g. Arts Council England/Wales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Arts festivals, cultural events, touring programmes, theatre, themed art exhibitions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326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Sport e.g. UK Sport, Sport England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Sport Scotland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Sport Northern Ireland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Sport Wales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Sporting events, hosting of national and international events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131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Economic development e.g. Event Wales, EventScotland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Northern Ireland Events Company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Regional Development Agencies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Focus on events with industry development and job creation benefits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55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Local government e.g. City Councils 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Community events, local festivals and fairs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414338"/>
            <a:ext cx="7786687" cy="1143000"/>
          </a:xfrm>
        </p:spPr>
        <p:txBody>
          <a:bodyPr/>
          <a:lstStyle/>
          <a:p>
            <a:r>
              <a:rPr lang="en-GB" altLang="en-US">
                <a:solidFill>
                  <a:schemeClr val="accent1"/>
                </a:solidFill>
              </a:rPr>
              <a:t>The Private Sector (for profit)</a:t>
            </a:r>
          </a:p>
        </p:txBody>
      </p:sp>
      <p:graphicFrame>
        <p:nvGraphicFramePr>
          <p:cNvPr id="30771" name="Group 51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950778465"/>
              </p:ext>
            </p:extLst>
          </p:nvPr>
        </p:nvGraphicFramePr>
        <p:xfrm>
          <a:off x="971550" y="1844675"/>
          <a:ext cx="8064500" cy="3436956"/>
        </p:xfrm>
        <a:graphic>
          <a:graphicData uri="http://schemas.openxmlformats.org/drawingml/2006/table">
            <a:tbl>
              <a:tblPr/>
              <a:tblGrid>
                <a:gridCol w="34658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986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87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Event generators</a:t>
                      </a:r>
                    </a:p>
                  </a:txBody>
                  <a:tcPr marL="91434" marR="91434" marT="45718" marB="4571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Types of events</a:t>
                      </a:r>
                    </a:p>
                  </a:txBody>
                  <a:tcPr marL="91434" marR="91434" marT="45718" marB="457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15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Companies and corporate organisations</a:t>
                      </a:r>
                    </a:p>
                  </a:txBody>
                  <a:tcPr marL="91434" marR="91434" marT="45718" marB="4571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Promotions, product launches, incentives, corporate hospitality, corporate entertainment and image building sponsorships</a:t>
                      </a:r>
                    </a:p>
                  </a:txBody>
                  <a:tcPr marL="91434" marR="91434" marT="45718" marB="457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81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Industry associations e.g. BAFA, IFEA etc.</a:t>
                      </a:r>
                    </a:p>
                  </a:txBody>
                  <a:tcPr marL="91434" marR="91434" marT="45718" marB="4571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Industry promotions, trade fairs / exhibitions, seminars, training, conferences</a:t>
                      </a:r>
                    </a:p>
                  </a:txBody>
                  <a:tcPr marL="91434" marR="91434" marT="45718" marB="457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168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Gaming and racing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e.g. Racecourse Holdings Trust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(owners of Aintree, Epsom, Newmarket)</a:t>
                      </a:r>
                    </a:p>
                  </a:txBody>
                  <a:tcPr marL="91434" marR="91434" marT="45718" marB="4571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Race meetings and carnivals</a:t>
                      </a:r>
                    </a:p>
                  </a:txBody>
                  <a:tcPr marL="91434" marR="91434" marT="45718" marB="457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08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Entrepreneurs</a:t>
                      </a:r>
                    </a:p>
                  </a:txBody>
                  <a:tcPr marL="91434" marR="91434" marT="45718" marB="4571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Ticketed sporting events, concerts and exhibitions</a:t>
                      </a:r>
                    </a:p>
                  </a:txBody>
                  <a:tcPr marL="91434" marR="91434" marT="45718" marB="457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08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Media</a:t>
                      </a:r>
                    </a:p>
                  </a:txBody>
                  <a:tcPr marL="91434" marR="91434" marT="45718" marB="4571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Media promotions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e.g. concerts, fun runs, appeals</a:t>
                      </a:r>
                    </a:p>
                  </a:txBody>
                  <a:tcPr marL="91434" marR="91434" marT="45718" marB="457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476250"/>
            <a:ext cx="7786687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solidFill>
                  <a:schemeClr val="accent1"/>
                </a:solidFill>
              </a:rPr>
              <a:t>The Voluntary Sector (not for profit)</a:t>
            </a:r>
          </a:p>
        </p:txBody>
      </p:sp>
      <p:graphicFrame>
        <p:nvGraphicFramePr>
          <p:cNvPr id="32796" name="Group 28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026745905"/>
              </p:ext>
            </p:extLst>
          </p:nvPr>
        </p:nvGraphicFramePr>
        <p:xfrm>
          <a:off x="971550" y="2216150"/>
          <a:ext cx="7993063" cy="2407632"/>
        </p:xfrm>
        <a:graphic>
          <a:graphicData uri="http://schemas.openxmlformats.org/drawingml/2006/table">
            <a:tbl>
              <a:tblPr/>
              <a:tblGrid>
                <a:gridCol w="34351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578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08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Event generators</a:t>
                      </a:r>
                    </a:p>
                  </a:txBody>
                  <a:tcPr marL="91441" marR="91441" marT="45684" marB="4568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Types of events</a:t>
                      </a:r>
                    </a:p>
                  </a:txBody>
                  <a:tcPr marL="91441" marR="91441" marT="45684" marB="4568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040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Clubs, societies other groups</a:t>
                      </a:r>
                    </a:p>
                  </a:txBody>
                  <a:tcPr marL="91441" marR="91441" marT="45684" marB="4568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Special interest groups e.g. Rowing, Running, </a:t>
                      </a:r>
                      <a:r>
                        <a:rPr kumimoji="0" lang="en-GB" sz="19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Triathalon</a:t>
                      </a:r>
                      <a:r>
                        <a:rPr kumimoji="0" lang="en-GB" sz="19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etc.</a:t>
                      </a:r>
                    </a:p>
                  </a:txBody>
                  <a:tcPr marL="91441" marR="91441" marT="45684" marB="4568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20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Charities</a:t>
                      </a:r>
                    </a:p>
                  </a:txBody>
                  <a:tcPr marL="91441" marR="91441" marT="45684" marB="4568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Charity events and fundraisers</a:t>
                      </a:r>
                    </a:p>
                  </a:txBody>
                  <a:tcPr marL="91441" marR="91441" marT="45684" marB="4568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20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Individual Crowd funding?</a:t>
                      </a:r>
                    </a:p>
                  </a:txBody>
                  <a:tcPr marL="91441" marR="91441" marT="45684" marB="4568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Charity events and fundraisers</a:t>
                      </a:r>
                    </a:p>
                  </a:txBody>
                  <a:tcPr marL="91441" marR="91441" marT="45684" marB="4568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20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Social Enterprises/</a:t>
                      </a:r>
                      <a:r>
                        <a:rPr kumimoji="0" lang="en-GB" sz="19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Bcorp</a:t>
                      </a:r>
                      <a:endParaRPr kumimoji="0" lang="en-GB" sz="19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1441" marR="91441" marT="45684" marB="4568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2000" dirty="0">
                          <a:hlinkClick r:id="rId3"/>
                        </a:rPr>
                        <a:t>https://www.urbanfoundry.co.uk/</a:t>
                      </a:r>
                      <a:endParaRPr kumimoji="0" lang="en-GB" sz="19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1441" marR="91441" marT="45684" marB="4568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99648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Work in groups of 4 to find one example each for a public sector organisation, a private sector organisation, an event industry association, a charitable organisation. Try to answer the following questions…</a:t>
            </a:r>
          </a:p>
          <a:p>
            <a:pPr marL="0" indent="0">
              <a:buNone/>
            </a:pPr>
            <a:endParaRPr lang="en-GB" sz="2000" dirty="0"/>
          </a:p>
          <a:p>
            <a:pPr lvl="1"/>
            <a:r>
              <a:rPr lang="en-GB" sz="2000" dirty="0"/>
              <a:t>What do they do? What are they trying to achieve?</a:t>
            </a:r>
          </a:p>
          <a:p>
            <a:pPr lvl="1"/>
            <a:r>
              <a:rPr lang="en-GB" sz="2000" dirty="0"/>
              <a:t>How are they funded/resourced?</a:t>
            </a:r>
          </a:p>
          <a:p>
            <a:pPr lvl="1"/>
            <a:r>
              <a:rPr lang="en-GB" sz="2000" dirty="0"/>
              <a:t>Why do they organise/promote events or a particular service?</a:t>
            </a:r>
          </a:p>
          <a:p>
            <a:pPr lvl="1"/>
            <a:r>
              <a:rPr lang="en-GB" sz="2000" dirty="0"/>
              <a:t>What does their events schedule look like?</a:t>
            </a:r>
          </a:p>
          <a:p>
            <a:endParaRPr lang="en-GB" dirty="0"/>
          </a:p>
          <a:p>
            <a:r>
              <a:rPr lang="en-GB" dirty="0"/>
              <a:t>Return ready to give a short presentation on your findings</a:t>
            </a:r>
          </a:p>
        </p:txBody>
      </p:sp>
    </p:spTree>
    <p:extLst>
      <p:ext uri="{BB962C8B-B14F-4D97-AF65-F5344CB8AC3E}">
        <p14:creationId xmlns:p14="http://schemas.microsoft.com/office/powerpoint/2010/main" val="3769358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– Urban Foundry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https://www.urbanfoundry.co.uk/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9300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Coffee break task…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Read…</a:t>
            </a:r>
          </a:p>
          <a:p>
            <a:pPr lvl="1"/>
            <a:r>
              <a:rPr lang="en-GB" sz="2400" dirty="0"/>
              <a:t>Event Wales a major events strategy </a:t>
            </a:r>
            <a:r>
              <a:rPr lang="en-GB" sz="2400" dirty="0">
                <a:hlinkClick r:id="rId2"/>
              </a:rPr>
              <a:t>https://businesswales.gov.wales/majorevents/sites/majorevents/files/3821%20Events%20Strategy%20Eng.pdf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80247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7282" y="1022350"/>
            <a:ext cx="532209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7282" y="837744"/>
            <a:ext cx="302419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3495" y="640894"/>
            <a:ext cx="126206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17402" y="635716"/>
            <a:ext cx="246459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3041" y="635715"/>
            <a:ext cx="8180897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879" y="800392"/>
            <a:ext cx="7698523" cy="1212102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Task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5718" y="2490436"/>
            <a:ext cx="7281746" cy="3567173"/>
          </a:xfrm>
        </p:spPr>
        <p:txBody>
          <a:bodyPr anchor="ctr">
            <a:normAutofit/>
          </a:bodyPr>
          <a:lstStyle/>
          <a:p>
            <a:pPr lvl="1"/>
            <a:r>
              <a:rPr lang="en-GB" sz="2100"/>
              <a:t>Having considered the Event Wales strategic plan, Read section 2 ‘what do we mean by major events?’ and identify a new event which would satisfy the criteria for public sector funding  support.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357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7282" y="1022350"/>
            <a:ext cx="532209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7282" y="837744"/>
            <a:ext cx="302419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3495" y="640894"/>
            <a:ext cx="126206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17402" y="635716"/>
            <a:ext cx="246459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3041" y="635715"/>
            <a:ext cx="8180897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879" y="800392"/>
            <a:ext cx="7698523" cy="1212102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Task continued…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5718" y="2490436"/>
            <a:ext cx="7281746" cy="3567173"/>
          </a:xfrm>
        </p:spPr>
        <p:txBody>
          <a:bodyPr anchor="ctr">
            <a:normAutofit/>
          </a:bodyPr>
          <a:lstStyle/>
          <a:p>
            <a:r>
              <a:rPr lang="en-GB"/>
              <a:t>The event can be sport, arts, culture or business themed.</a:t>
            </a:r>
          </a:p>
          <a:p>
            <a:r>
              <a:rPr lang="en-GB"/>
              <a:t>Give a brief overview of the concept and market</a:t>
            </a:r>
          </a:p>
          <a:p>
            <a:r>
              <a:rPr lang="en-GB"/>
              <a:t>The event can happen anywhere in Wales</a:t>
            </a:r>
          </a:p>
          <a:p>
            <a:r>
              <a:rPr lang="en-GB"/>
              <a:t>Identify aspects of the event which would satisfy the Event Wales criteria for support</a:t>
            </a:r>
          </a:p>
          <a:p>
            <a:r>
              <a:rPr lang="en-GB"/>
              <a:t>Your reading and research into public sector bodies should help you here!</a:t>
            </a:r>
          </a:p>
          <a:p>
            <a:r>
              <a:rPr lang="en-GB"/>
              <a:t>Justify your choices!!</a:t>
            </a:r>
          </a:p>
        </p:txBody>
      </p:sp>
    </p:spTree>
    <p:extLst>
      <p:ext uri="{BB962C8B-B14F-4D97-AF65-F5344CB8AC3E}">
        <p14:creationId xmlns:p14="http://schemas.microsoft.com/office/powerpoint/2010/main" val="38343366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led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Produce a 5 minute presentation (no more than 5 slides) </a:t>
            </a:r>
          </a:p>
          <a:p>
            <a:r>
              <a:rPr lang="en-GB" dirty="0"/>
              <a:t>Hints….</a:t>
            </a:r>
          </a:p>
          <a:p>
            <a:pPr lvl="1"/>
            <a:r>
              <a:rPr lang="en-GB" dirty="0"/>
              <a:t>Consider location. Infrastructure. Need</a:t>
            </a:r>
          </a:p>
          <a:p>
            <a:pPr lvl="1"/>
            <a:r>
              <a:rPr lang="en-GB" dirty="0"/>
              <a:t>Consider trend and marketability</a:t>
            </a:r>
          </a:p>
          <a:p>
            <a:pPr lvl="1"/>
            <a:r>
              <a:rPr lang="en-GB" dirty="0"/>
              <a:t>Consider public good – how might the event improve tourism, development, investment, social concerns or environmental concerns?</a:t>
            </a:r>
          </a:p>
        </p:txBody>
      </p:sp>
    </p:spTree>
    <p:extLst>
      <p:ext uri="{BB962C8B-B14F-4D97-AF65-F5344CB8AC3E}">
        <p14:creationId xmlns:p14="http://schemas.microsoft.com/office/powerpoint/2010/main" val="22235717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ChangeArrowheads="1"/>
          </p:cNvSpPr>
          <p:nvPr/>
        </p:nvSpPr>
        <p:spPr bwMode="auto">
          <a:xfrm>
            <a:off x="1241425" y="620713"/>
            <a:ext cx="6661150" cy="531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44500" indent="-444500">
              <a:tabLst>
                <a:tab pos="444500" algn="l"/>
              </a:tabLst>
            </a:pPr>
            <a:r>
              <a:rPr lang="en-GB" sz="3600" b="1">
                <a:latin typeface="Calibri" pitchFamily="34" charset="0"/>
              </a:rPr>
              <a:t>Categories of corporate events </a:t>
            </a:r>
          </a:p>
          <a:p>
            <a:pPr marL="444500" indent="-444500">
              <a:tabLst>
                <a:tab pos="444500" algn="l"/>
              </a:tabLst>
            </a:pPr>
            <a:r>
              <a:rPr lang="en-GB" sz="3600" b="1">
                <a:latin typeface="Calibri" pitchFamily="34" charset="0"/>
              </a:rPr>
              <a:t>(MINCE)</a:t>
            </a:r>
          </a:p>
          <a:p>
            <a:pPr marL="444500" indent="-444500">
              <a:tabLst>
                <a:tab pos="444500" algn="l"/>
              </a:tabLst>
            </a:pPr>
            <a:endParaRPr lang="en-GB" b="1">
              <a:latin typeface="Calibri" pitchFamily="34" charset="0"/>
            </a:endParaRPr>
          </a:p>
          <a:p>
            <a:pPr marL="444500" indent="-444500">
              <a:spcAft>
                <a:spcPct val="50000"/>
              </a:spcAft>
              <a:buFontTx/>
              <a:buChar char="•"/>
              <a:tabLst>
                <a:tab pos="444500" algn="l"/>
              </a:tabLst>
            </a:pPr>
            <a:r>
              <a:rPr lang="en-US" sz="3600" b="1">
                <a:latin typeface="Calibri" pitchFamily="34" charset="0"/>
              </a:rPr>
              <a:t>M</a:t>
            </a:r>
            <a:r>
              <a:rPr lang="en-US" sz="3600">
                <a:latin typeface="Calibri" pitchFamily="34" charset="0"/>
              </a:rPr>
              <a:t>eetings and conferences</a:t>
            </a:r>
          </a:p>
          <a:p>
            <a:pPr marL="444500" indent="-444500">
              <a:spcAft>
                <a:spcPct val="50000"/>
              </a:spcAft>
              <a:buFontTx/>
              <a:buChar char="•"/>
              <a:tabLst>
                <a:tab pos="444500" algn="l"/>
              </a:tabLst>
            </a:pPr>
            <a:r>
              <a:rPr lang="en-US" sz="3600" b="1">
                <a:latin typeface="Calibri" pitchFamily="34" charset="0"/>
              </a:rPr>
              <a:t>I</a:t>
            </a:r>
            <a:r>
              <a:rPr lang="en-US" sz="3600">
                <a:latin typeface="Calibri" pitchFamily="34" charset="0"/>
              </a:rPr>
              <a:t>ncentives</a:t>
            </a:r>
          </a:p>
          <a:p>
            <a:pPr marL="444500" indent="-444500">
              <a:spcAft>
                <a:spcPct val="50000"/>
              </a:spcAft>
              <a:buFontTx/>
              <a:buChar char="•"/>
              <a:tabLst>
                <a:tab pos="444500" algn="l"/>
              </a:tabLst>
            </a:pPr>
            <a:r>
              <a:rPr lang="en-US" sz="3600" b="1">
                <a:latin typeface="Calibri" pitchFamily="34" charset="0"/>
              </a:rPr>
              <a:t>N</a:t>
            </a:r>
            <a:r>
              <a:rPr lang="en-US" sz="3600">
                <a:latin typeface="Calibri" pitchFamily="34" charset="0"/>
              </a:rPr>
              <a:t>etworking events</a:t>
            </a:r>
          </a:p>
          <a:p>
            <a:pPr marL="444500" indent="-444500">
              <a:spcAft>
                <a:spcPct val="50000"/>
              </a:spcAft>
              <a:buFontTx/>
              <a:buChar char="•"/>
              <a:tabLst>
                <a:tab pos="444500" algn="l"/>
              </a:tabLst>
            </a:pPr>
            <a:r>
              <a:rPr lang="en-US" sz="3600" b="1">
                <a:latin typeface="Calibri" pitchFamily="34" charset="0"/>
              </a:rPr>
              <a:t>C</a:t>
            </a:r>
            <a:r>
              <a:rPr lang="en-US" sz="3600">
                <a:latin typeface="Calibri" pitchFamily="34" charset="0"/>
              </a:rPr>
              <a:t>orporate hospitality</a:t>
            </a:r>
          </a:p>
          <a:p>
            <a:pPr marL="444500" indent="-444500">
              <a:spcAft>
                <a:spcPct val="50000"/>
              </a:spcAft>
              <a:buFontTx/>
              <a:buChar char="•"/>
              <a:tabLst>
                <a:tab pos="444500" algn="l"/>
              </a:tabLst>
            </a:pPr>
            <a:r>
              <a:rPr lang="en-US" sz="3600" b="1">
                <a:latin typeface="Calibri" pitchFamily="34" charset="0"/>
              </a:rPr>
              <a:t>E</a:t>
            </a:r>
            <a:r>
              <a:rPr lang="en-US" sz="3600">
                <a:latin typeface="Calibri" pitchFamily="34" charset="0"/>
              </a:rPr>
              <a:t>xhibitions and trade shows.</a:t>
            </a:r>
            <a:endParaRPr lang="en-GB" sz="36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3"/>
          <p:cNvSpPr>
            <a:spLocks/>
          </p:cNvSpPr>
          <p:nvPr/>
        </p:nvSpPr>
        <p:spPr bwMode="auto">
          <a:xfrm>
            <a:off x="1763713" y="5486400"/>
            <a:ext cx="63865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1611313" indent="-1611313" eaLnBrk="0" hangingPunct="0"/>
            <a:r>
              <a:rPr lang="en-GB" sz="2400" b="1">
                <a:latin typeface="Calibri" pitchFamily="34" charset="0"/>
              </a:rPr>
              <a:t>Figure 12.1	</a:t>
            </a:r>
            <a:r>
              <a:rPr lang="en-US" sz="2400">
                <a:latin typeface="Calibri" pitchFamily="34" charset="0"/>
              </a:rPr>
              <a:t>Key components for conference and </a:t>
            </a:r>
            <a:br>
              <a:rPr lang="en-US" sz="2400">
                <a:latin typeface="Calibri" pitchFamily="34" charset="0"/>
              </a:rPr>
            </a:br>
            <a:r>
              <a:rPr lang="en-US" sz="2400">
                <a:latin typeface="Calibri" pitchFamily="34" charset="0"/>
              </a:rPr>
              <a:t>meeting events management</a:t>
            </a:r>
            <a:endParaRPr lang="en-GB" sz="2400">
              <a:latin typeface="Calibri" pitchFamily="34" charset="0"/>
            </a:endParaRPr>
          </a:p>
        </p:txBody>
      </p:sp>
      <p:pic>
        <p:nvPicPr>
          <p:cNvPr id="17410" name="Picture 5" descr="Events fig 1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9575"/>
            <a:ext cx="4946650" cy="494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3"/>
          <p:cNvSpPr>
            <a:spLocks/>
          </p:cNvSpPr>
          <p:nvPr/>
        </p:nvSpPr>
        <p:spPr bwMode="auto">
          <a:xfrm>
            <a:off x="2219325" y="5470525"/>
            <a:ext cx="46704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1611313" indent="-1611313" eaLnBrk="0" hangingPunct="0"/>
            <a:r>
              <a:rPr lang="en-GB" sz="2400" b="1">
                <a:latin typeface="Calibri" pitchFamily="34" charset="0"/>
              </a:rPr>
              <a:t>Figure 12.2	</a:t>
            </a:r>
            <a:r>
              <a:rPr lang="en-US" sz="2400">
                <a:latin typeface="Calibri" pitchFamily="34" charset="0"/>
              </a:rPr>
              <a:t>Achieving outcomes at </a:t>
            </a:r>
            <a:br>
              <a:rPr lang="en-US" sz="2400">
                <a:latin typeface="Calibri" pitchFamily="34" charset="0"/>
              </a:rPr>
            </a:br>
            <a:r>
              <a:rPr lang="en-US" sz="2400">
                <a:latin typeface="Calibri" pitchFamily="34" charset="0"/>
              </a:rPr>
              <a:t>networking events</a:t>
            </a:r>
            <a:endParaRPr lang="en-GB" sz="2400">
              <a:latin typeface="Calibri" pitchFamily="34" charset="0"/>
            </a:endParaRPr>
          </a:p>
        </p:txBody>
      </p:sp>
      <p:pic>
        <p:nvPicPr>
          <p:cNvPr id="18434" name="Picture 5" descr="Events fig 1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9325" y="557213"/>
            <a:ext cx="4705350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D3E35A5D-0C5C-47E8-AD52-0D06B8898D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149" r="1" b="7571"/>
          <a:stretch/>
        </p:blipFill>
        <p:spPr>
          <a:xfrm>
            <a:off x="469942" y="317578"/>
            <a:ext cx="8138333" cy="3508437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536210"/>
            <a:ext cx="304800" cy="322326"/>
            <a:chOff x="215328" y="-46937"/>
            <a:chExt cx="304800" cy="2773841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AA5B65A-95B2-412F-9945-27A81DD2A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" y="4018137"/>
            <a:ext cx="3426795" cy="2129586"/>
          </a:xfrm>
          <a:noFill/>
        </p:spPr>
        <p:txBody>
          <a:bodyPr anchor="t">
            <a:normAutofit/>
          </a:bodyPr>
          <a:lstStyle/>
          <a:p>
            <a:r>
              <a:rPr lang="en-GB" sz="4200">
                <a:solidFill>
                  <a:schemeClr val="bg1"/>
                </a:solidFill>
              </a:rPr>
              <a:t>MICE venue - ICC Wales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E8FFD-C3D6-493C-A13C-D95B9BEEDE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560" y="4018143"/>
            <a:ext cx="4255578" cy="2129599"/>
          </a:xfrm>
          <a:noFill/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  <a:hlinkClick r:id="rId3"/>
              </a:rPr>
              <a:t>https://www.iccwales.com/</a:t>
            </a:r>
            <a:endParaRPr lang="en-GB" sz="16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6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  <a:hlinkClick r:id="rId4"/>
              </a:rPr>
              <a:t>https://vimeo.com/458088600</a:t>
            </a:r>
            <a:endParaRPr lang="en-GB" sz="160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3D7832-41D5-4A83-9DEF-C0E9836ECA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45692" y="5180873"/>
            <a:ext cx="1756896" cy="1274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9236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CC879-C4C7-470D-8C13-1054857E6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8769" y="534248"/>
            <a:ext cx="3666230" cy="1325563"/>
          </a:xfrm>
        </p:spPr>
        <p:txBody>
          <a:bodyPr>
            <a:normAutofit/>
          </a:bodyPr>
          <a:lstStyle/>
          <a:p>
            <a:r>
              <a:rPr lang="en-GB" dirty="0"/>
              <a:t>Events Industry UK </a:t>
            </a:r>
            <a:br>
              <a:rPr lang="en-GB" dirty="0"/>
            </a:br>
            <a:endParaRPr lang="en-GB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5809B1F-0726-44C0-B0A1-7FCE2A129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920240" y="4232366"/>
            <a:ext cx="4207590" cy="2625634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6EE9A0B-C601-4E3F-8541-29CA20DE1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4428307" cy="4406393"/>
          </a:xfrm>
          <a:custGeom>
            <a:avLst/>
            <a:gdLst>
              <a:gd name="connsiteX0" fmla="*/ 2562355 w 6855833"/>
              <a:gd name="connsiteY0" fmla="*/ 0 h 5116428"/>
              <a:gd name="connsiteX1" fmla="*/ 6855833 w 6855833"/>
              <a:gd name="connsiteY1" fmla="*/ 4293479 h 5116428"/>
              <a:gd name="connsiteX2" fmla="*/ 6833667 w 6855833"/>
              <a:gd name="connsiteY2" fmla="*/ 4732462 h 5116428"/>
              <a:gd name="connsiteX3" fmla="*/ 6775067 w 6855833"/>
              <a:gd name="connsiteY3" fmla="*/ 5116428 h 5116428"/>
              <a:gd name="connsiteX4" fmla="*/ 0 w 6855833"/>
              <a:gd name="connsiteY4" fmla="*/ 5116428 h 5116428"/>
              <a:gd name="connsiteX5" fmla="*/ 0 w 6855833"/>
              <a:gd name="connsiteY5" fmla="*/ 854273 h 5116428"/>
              <a:gd name="connsiteX6" fmla="*/ 161831 w 6855833"/>
              <a:gd name="connsiteY6" fmla="*/ 733259 h 5116428"/>
              <a:gd name="connsiteX7" fmla="*/ 2562355 w 6855833"/>
              <a:gd name="connsiteY7" fmla="*/ 0 h 5116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5833" h="5116428">
                <a:moveTo>
                  <a:pt x="2562355" y="0"/>
                </a:moveTo>
                <a:cubicBezTo>
                  <a:pt x="4933578" y="0"/>
                  <a:pt x="6855833" y="1922255"/>
                  <a:pt x="6855833" y="4293479"/>
                </a:cubicBezTo>
                <a:cubicBezTo>
                  <a:pt x="6855833" y="4441680"/>
                  <a:pt x="6848324" y="4588128"/>
                  <a:pt x="6833667" y="4732462"/>
                </a:cubicBezTo>
                <a:lnTo>
                  <a:pt x="6775067" y="5116428"/>
                </a:lnTo>
                <a:lnTo>
                  <a:pt x="0" y="5116428"/>
                </a:lnTo>
                <a:lnTo>
                  <a:pt x="0" y="854273"/>
                </a:lnTo>
                <a:lnTo>
                  <a:pt x="161831" y="733259"/>
                </a:lnTo>
                <a:cubicBezTo>
                  <a:pt x="847074" y="270317"/>
                  <a:pt x="1673147" y="0"/>
                  <a:pt x="2562355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AF227B-A4BA-44B7-9ED8-0587F3DD4F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106" r="12209" b="-2"/>
          <a:stretch/>
        </p:blipFill>
        <p:spPr>
          <a:xfrm>
            <a:off x="20" y="10"/>
            <a:ext cx="4260803" cy="4151910"/>
          </a:xfrm>
          <a:custGeom>
            <a:avLst/>
            <a:gdLst/>
            <a:ahLst/>
            <a:cxnLst/>
            <a:rect l="l" t="t" r="r" b="b"/>
            <a:pathLst>
              <a:path w="5681097" h="4151920">
                <a:moveTo>
                  <a:pt x="0" y="0"/>
                </a:moveTo>
                <a:lnTo>
                  <a:pt x="5611423" y="0"/>
                </a:lnTo>
                <a:lnTo>
                  <a:pt x="5663241" y="339527"/>
                </a:lnTo>
                <a:cubicBezTo>
                  <a:pt x="5675049" y="455800"/>
                  <a:pt x="5681097" y="573775"/>
                  <a:pt x="5681097" y="693164"/>
                </a:cubicBezTo>
                <a:cubicBezTo>
                  <a:pt x="5681097" y="2603383"/>
                  <a:pt x="4132560" y="4151920"/>
                  <a:pt x="2222343" y="4151920"/>
                </a:cubicBezTo>
                <a:cubicBezTo>
                  <a:pt x="1386622" y="4151920"/>
                  <a:pt x="620129" y="3855520"/>
                  <a:pt x="22252" y="3362108"/>
                </a:cubicBezTo>
                <a:lnTo>
                  <a:pt x="0" y="3341884"/>
                </a:lnTo>
                <a:close/>
              </a:path>
            </a:pathLst>
          </a:cu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C6413E0A-DE3C-4FA4-BFA4-EAD65C536B5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61856" y="2009941"/>
            <a:ext cx="3663142" cy="2438869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https://www.visitbritain.com/gb/en/business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600" dirty="0">
                <a:hlinkClick r:id="rId4"/>
              </a:rPr>
              <a:t>https://www.visitbritain.com/gb/en/business/blog/virtual-discoveries-uk-innovation-expertise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A86428-1604-4365-A901-CAF56171126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2" b="971"/>
          <a:stretch/>
        </p:blipFill>
        <p:spPr>
          <a:xfrm>
            <a:off x="2089405" y="4448810"/>
            <a:ext cx="3861692" cy="2409190"/>
          </a:xfrm>
          <a:custGeom>
            <a:avLst/>
            <a:gdLst/>
            <a:ahLst/>
            <a:cxnLst/>
            <a:rect l="l" t="t" r="r" b="b"/>
            <a:pathLst>
              <a:path w="5148922" h="2409190">
                <a:moveTo>
                  <a:pt x="2574461" y="0"/>
                </a:moveTo>
                <a:cubicBezTo>
                  <a:pt x="3911983" y="0"/>
                  <a:pt x="5012087" y="1016507"/>
                  <a:pt x="5144375" y="2319127"/>
                </a:cubicBezTo>
                <a:lnTo>
                  <a:pt x="5148922" y="2409190"/>
                </a:lnTo>
                <a:lnTo>
                  <a:pt x="0" y="2409190"/>
                </a:lnTo>
                <a:lnTo>
                  <a:pt x="4548" y="2319127"/>
                </a:lnTo>
                <a:cubicBezTo>
                  <a:pt x="136837" y="1016507"/>
                  <a:pt x="1236939" y="0"/>
                  <a:pt x="2574461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587980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3"/>
          <p:cNvSpPr>
            <a:spLocks/>
          </p:cNvSpPr>
          <p:nvPr/>
        </p:nvSpPr>
        <p:spPr bwMode="auto">
          <a:xfrm>
            <a:off x="514350" y="5353050"/>
            <a:ext cx="7467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1611313" indent="-1611313" eaLnBrk="0" hangingPunct="0"/>
            <a:r>
              <a:rPr lang="en-GB" sz="2400" b="1">
                <a:latin typeface="Calibri" pitchFamily="34" charset="0"/>
              </a:rPr>
              <a:t>Figure 12.4	</a:t>
            </a:r>
            <a:r>
              <a:rPr lang="en-US" sz="2400">
                <a:latin typeface="Calibri" pitchFamily="34" charset="0"/>
              </a:rPr>
              <a:t>Corporate event customer satisfaction model</a:t>
            </a:r>
            <a:endParaRPr lang="en-GB" sz="2400">
              <a:latin typeface="Calibri" pitchFamily="34" charset="0"/>
            </a:endParaRPr>
          </a:p>
        </p:txBody>
      </p:sp>
      <p:pic>
        <p:nvPicPr>
          <p:cNvPr id="20482" name="Picture 6" descr="Events fig 1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" y="1073150"/>
            <a:ext cx="8115300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CCD3E-2036-4221-819C-793A4F1FF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Wednesday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1BC7C-2138-4E11-BBA1-35ED5E7EB9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Teams session and workshop examining the Events industry 2020 and future Events conferences and festivals… </a:t>
            </a:r>
          </a:p>
        </p:txBody>
      </p:sp>
    </p:spTree>
    <p:extLst>
      <p:ext uri="{BB962C8B-B14F-4D97-AF65-F5344CB8AC3E}">
        <p14:creationId xmlns:p14="http://schemas.microsoft.com/office/powerpoint/2010/main" val="30211963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Research Links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…for demographics and segmentation</a:t>
            </a:r>
          </a:p>
          <a:p>
            <a:r>
              <a:rPr lang="en-GB" dirty="0">
                <a:hlinkClick r:id="rId2"/>
              </a:rPr>
              <a:t>http://www.swansea.gov.uk/keyfacts</a:t>
            </a:r>
            <a:endParaRPr lang="en-GB" dirty="0"/>
          </a:p>
          <a:p>
            <a:r>
              <a:rPr lang="en-GB" dirty="0">
                <a:hlinkClick r:id="rId3"/>
              </a:rPr>
              <a:t>www.ons.gov.uk</a:t>
            </a:r>
            <a:endParaRPr lang="en-GB" dirty="0"/>
          </a:p>
          <a:p>
            <a:r>
              <a:rPr lang="en-GB" dirty="0">
                <a:hlinkClick r:id="rId4"/>
              </a:rPr>
              <a:t>http://gov.wales/statistics-and-research/?topic=Tourism&amp;lang=en</a:t>
            </a:r>
            <a:endParaRPr lang="en-GB" dirty="0"/>
          </a:p>
          <a:p>
            <a:r>
              <a:rPr lang="en-GB" dirty="0">
                <a:hlinkClick r:id="rId5"/>
              </a:rPr>
              <a:t>http://www.swansea.gov.uk/article/6406/Tourism-research-and-statistics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626413"/>
      </p:ext>
    </p:extLst>
  </p:cSld>
  <p:clrMapOvr>
    <a:masterClrMapping/>
  </p:clrMapOvr>
</p:sld>
</file>

<file path=ppt/theme/theme1.xml><?xml version="1.0" encoding="utf-8"?>
<a:theme xmlns:a="http://schemas.openxmlformats.org/drawingml/2006/main" name="Notebook">
  <a:themeElements>
    <a:clrScheme name="Notebook 1">
      <a:dk1>
        <a:srgbClr val="402000"/>
      </a:dk1>
      <a:lt1>
        <a:srgbClr val="FBFAE2"/>
      </a:lt1>
      <a:dk2>
        <a:srgbClr val="996633"/>
      </a:dk2>
      <a:lt2>
        <a:srgbClr val="A08366"/>
      </a:lt2>
      <a:accent1>
        <a:srgbClr val="CE9964"/>
      </a:accent1>
      <a:accent2>
        <a:srgbClr val="CD3333"/>
      </a:accent2>
      <a:accent3>
        <a:srgbClr val="FDFCEE"/>
      </a:accent3>
      <a:accent4>
        <a:srgbClr val="351A00"/>
      </a:accent4>
      <a:accent5>
        <a:srgbClr val="E3CAB8"/>
      </a:accent5>
      <a:accent6>
        <a:srgbClr val="BA2D2D"/>
      </a:accent6>
      <a:hlink>
        <a:srgbClr val="9A7F32"/>
      </a:hlink>
      <a:folHlink>
        <a:srgbClr val="ECA07A"/>
      </a:folHlink>
    </a:clrScheme>
    <a:fontScheme name="Notebook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Notebook 1">
        <a:dk1>
          <a:srgbClr val="402000"/>
        </a:dk1>
        <a:lt1>
          <a:srgbClr val="FBFAE2"/>
        </a:lt1>
        <a:dk2>
          <a:srgbClr val="996633"/>
        </a:dk2>
        <a:lt2>
          <a:srgbClr val="A08366"/>
        </a:lt2>
        <a:accent1>
          <a:srgbClr val="CE9964"/>
        </a:accent1>
        <a:accent2>
          <a:srgbClr val="CD3333"/>
        </a:accent2>
        <a:accent3>
          <a:srgbClr val="FDFCEE"/>
        </a:accent3>
        <a:accent4>
          <a:srgbClr val="351A00"/>
        </a:accent4>
        <a:accent5>
          <a:srgbClr val="E3CAB8"/>
        </a:accent5>
        <a:accent6>
          <a:srgbClr val="BA2D2D"/>
        </a:accent6>
        <a:hlink>
          <a:srgbClr val="9A7F32"/>
        </a:hlink>
        <a:folHlink>
          <a:srgbClr val="ECA0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2">
        <a:dk1>
          <a:srgbClr val="402000"/>
        </a:dk1>
        <a:lt1>
          <a:srgbClr val="FFFFFF"/>
        </a:lt1>
        <a:dk2>
          <a:srgbClr val="996633"/>
        </a:dk2>
        <a:lt2>
          <a:srgbClr val="A08366"/>
        </a:lt2>
        <a:accent1>
          <a:srgbClr val="CE9964"/>
        </a:accent1>
        <a:accent2>
          <a:srgbClr val="CD3333"/>
        </a:accent2>
        <a:accent3>
          <a:srgbClr val="FFFFFF"/>
        </a:accent3>
        <a:accent4>
          <a:srgbClr val="351A00"/>
        </a:accent4>
        <a:accent5>
          <a:srgbClr val="E3CAB8"/>
        </a:accent5>
        <a:accent6>
          <a:srgbClr val="BA2D2D"/>
        </a:accent6>
        <a:hlink>
          <a:srgbClr val="9A7F32"/>
        </a:hlink>
        <a:folHlink>
          <a:srgbClr val="ECA0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4">
        <a:dk1>
          <a:srgbClr val="1C1C1C"/>
        </a:dk1>
        <a:lt1>
          <a:srgbClr val="FFFFFF"/>
        </a:lt1>
        <a:dk2>
          <a:srgbClr val="000066"/>
        </a:dk2>
        <a:lt2>
          <a:srgbClr val="666699"/>
        </a:lt2>
        <a:accent1>
          <a:srgbClr val="FF5050"/>
        </a:accent1>
        <a:accent2>
          <a:srgbClr val="009999"/>
        </a:accent2>
        <a:accent3>
          <a:srgbClr val="FFFFFF"/>
        </a:accent3>
        <a:accent4>
          <a:srgbClr val="161616"/>
        </a:accent4>
        <a:accent5>
          <a:srgbClr val="FFB3B3"/>
        </a:accent5>
        <a:accent6>
          <a:srgbClr val="008A8A"/>
        </a:accent6>
        <a:hlink>
          <a:srgbClr val="3366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902</Words>
  <Application>Microsoft Office PowerPoint</Application>
  <PresentationFormat>On-screen Show (4:3)</PresentationFormat>
  <Paragraphs>141</Paragraphs>
  <Slides>21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Calibri Light</vt:lpstr>
      <vt:lpstr>Monotype Sorts</vt:lpstr>
      <vt:lpstr>Times New Roman</vt:lpstr>
      <vt:lpstr>Notebook</vt:lpstr>
      <vt:lpstr>Office Theme</vt:lpstr>
      <vt:lpstr>Events and Festivals in Context</vt:lpstr>
      <vt:lpstr>Recap</vt:lpstr>
      <vt:lpstr>Last week</vt:lpstr>
      <vt:lpstr>Events Industry Sectors </vt:lpstr>
      <vt:lpstr>The Public Sector</vt:lpstr>
      <vt:lpstr>The Private Sector (for profit)</vt:lpstr>
      <vt:lpstr>The Voluntary Sector (not for profit)</vt:lpstr>
      <vt:lpstr>Task</vt:lpstr>
      <vt:lpstr>Case study – Urban Foundry</vt:lpstr>
      <vt:lpstr>Coffee break task…</vt:lpstr>
      <vt:lpstr>Task </vt:lpstr>
      <vt:lpstr>Task continued…</vt:lpstr>
      <vt:lpstr>Student led activity</vt:lpstr>
      <vt:lpstr>PowerPoint Presentation</vt:lpstr>
      <vt:lpstr>PowerPoint Presentation</vt:lpstr>
      <vt:lpstr>PowerPoint Presentation</vt:lpstr>
      <vt:lpstr>MICE venue - ICC Wales </vt:lpstr>
      <vt:lpstr>Events Industry UK  </vt:lpstr>
      <vt:lpstr>PowerPoint Presentation</vt:lpstr>
      <vt:lpstr>Wednesday </vt:lpstr>
      <vt:lpstr>Some Research Links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Events and Festivals in Context</dc:title>
  <dc:creator>Helen Evans</dc:creator>
  <cp:lastModifiedBy>Helen Evans</cp:lastModifiedBy>
  <cp:revision>2</cp:revision>
  <dcterms:created xsi:type="dcterms:W3CDTF">2020-10-06T10:52:54Z</dcterms:created>
  <dcterms:modified xsi:type="dcterms:W3CDTF">2020-10-06T10:56:50Z</dcterms:modified>
</cp:coreProperties>
</file>