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585" autoAdjust="0"/>
  </p:normalViewPr>
  <p:slideViewPr>
    <p:cSldViewPr snapToGrid="0">
      <p:cViewPr varScale="1">
        <p:scale>
          <a:sx n="68" d="100"/>
          <a:sy n="68" d="100"/>
        </p:scale>
        <p:origin x="44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A664E3-F6B2-4071-BFCD-71CFF6717ACC}" type="datetimeFigureOut">
              <a:rPr lang="en-GB" smtClean="0"/>
              <a:t>24/10/2025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B91F30-4FF5-4BDB-B252-99634F6E2ACB}" type="slidenum">
              <a:rPr lang="en-GB" smtClean="0"/>
              <a:t>‹#›</a:t>
            </a:fld>
            <a:endParaRPr lang="en-GB"/>
          </a:p>
        </p:txBody>
      </p:sp>
    </p:spTree>
    <p:extLst>
      <p:ext uri="{BB962C8B-B14F-4D97-AF65-F5344CB8AC3E}">
        <p14:creationId xmlns:p14="http://schemas.microsoft.com/office/powerpoint/2010/main" val="2321197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dirty="0">
                <a:latin typeface="Times New Roman" panose="02020603050405020304" pitchFamily="18" charset="0"/>
                <a:cs typeface="Times New Roman" panose="02020603050405020304" pitchFamily="18" charset="0"/>
              </a:rPr>
              <a:t>This presentation will discuss the UK's offering of health and social care services to older people. It will define ageing in a biological context, including the genetic and wear-and-tear theories. The main themes are assessment of care services, ageing theories, Care Act 2014, Equality Act 2010, and technological advances. Main recommendations to enhance the well-being of older adults will be discussed.</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2</a:t>
            </a:fld>
            <a:endParaRPr lang="en-GB"/>
          </a:p>
        </p:txBody>
      </p:sp>
    </p:spTree>
    <p:extLst>
      <p:ext uri="{BB962C8B-B14F-4D97-AF65-F5344CB8AC3E}">
        <p14:creationId xmlns:p14="http://schemas.microsoft.com/office/powerpoint/2010/main" val="3515024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The ageing population of the UK is growing, and it will increase by 24% by 2035 (ONS, 2024). This change puts pressure on the services in health and social care to address the physical, emotional, and psychological needs. The Care Act 2014 focuses on the themes of independence and personalisation.</a:t>
            </a:r>
            <a:r>
              <a:rPr lang="en-GB" sz="1200" baseline="0" dirty="0">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However, the lack of finances and personnel is an obstacle to the quality of care delivered in all regions.</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3</a:t>
            </a:fld>
            <a:endParaRPr lang="en-GB"/>
          </a:p>
        </p:txBody>
      </p:sp>
    </p:spTree>
    <p:extLst>
      <p:ext uri="{BB962C8B-B14F-4D97-AF65-F5344CB8AC3E}">
        <p14:creationId xmlns:p14="http://schemas.microsoft.com/office/powerpoint/2010/main" val="2915005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Activity Theory encourages being active in the future and facilitates empowerment (</a:t>
            </a:r>
            <a:r>
              <a:rPr lang="en-GB" sz="1200" dirty="0" err="1">
                <a:effectLst/>
                <a:latin typeface="Times New Roman" panose="02020603050405020304" pitchFamily="18" charset="0"/>
                <a:ea typeface="Times New Roman" panose="02020603050405020304" pitchFamily="18" charset="0"/>
              </a:rPr>
              <a:t>Mwogosi</a:t>
            </a:r>
            <a:r>
              <a:rPr lang="en-GB" sz="1200" dirty="0">
                <a:effectLst/>
                <a:latin typeface="Times New Roman" panose="02020603050405020304" pitchFamily="18" charset="0"/>
                <a:ea typeface="Times New Roman" panose="02020603050405020304" pitchFamily="18" charset="0"/>
              </a:rPr>
              <a:t> and </a:t>
            </a:r>
            <a:r>
              <a:rPr lang="en-GB" sz="1200" dirty="0" err="1">
                <a:effectLst/>
                <a:latin typeface="Times New Roman" panose="02020603050405020304" pitchFamily="18" charset="0"/>
                <a:ea typeface="Times New Roman" panose="02020603050405020304" pitchFamily="18" charset="0"/>
              </a:rPr>
              <a:t>Mambile</a:t>
            </a:r>
            <a:r>
              <a:rPr lang="en-GB" sz="1200" dirty="0">
                <a:effectLst/>
                <a:latin typeface="Times New Roman" panose="02020603050405020304" pitchFamily="18" charset="0"/>
                <a:ea typeface="Times New Roman" panose="02020603050405020304" pitchFamily="18" charset="0"/>
              </a:rPr>
              <a:t>, 2024). Disengagement Theory allows adaptation and social exclusion. Continuity Theory emphasises the need for ageing transitions. These theories inform practitioners on how to establish inclusive and person-centred approaches in line with the Care Act 2014, but practical care models do not maintain the balance between autonomy and realistic dependency requirements.</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4</a:t>
            </a:fld>
            <a:endParaRPr lang="en-GB"/>
          </a:p>
        </p:txBody>
      </p:sp>
    </p:spTree>
    <p:extLst>
      <p:ext uri="{BB962C8B-B14F-4D97-AF65-F5344CB8AC3E}">
        <p14:creationId xmlns:p14="http://schemas.microsoft.com/office/powerpoint/2010/main" val="3346177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The Care Act 2014 and the Equality Act 2010 foster independence and prevention and fairness, respectively (GOV.UK, 2025).  Ethical care is related to dignity and respect, which is guaranteed by the Human Rights Act 1998. In the meantime, the NHS Long Term Plan incorporates health and social care. The fund shortages and unequal distribution of resources restrict the execution of policies by the local authorities.</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5</a:t>
            </a:fld>
            <a:endParaRPr lang="en-GB"/>
          </a:p>
        </p:txBody>
      </p:sp>
    </p:spTree>
    <p:extLst>
      <p:ext uri="{BB962C8B-B14F-4D97-AF65-F5344CB8AC3E}">
        <p14:creationId xmlns:p14="http://schemas.microsoft.com/office/powerpoint/2010/main" val="42910855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The UK provides diverse services to older adults, such as residential homes, home care, day centres and community care, funded by the NHS (NHS, 2025). These services are supportive and follow the principles of the Care Act 2014. However, the lack of investments creates inconsistency, workforce shortage and regional disparities. It was highlighted that 1.6 million older adults lack care services, which is an indication of structural vulnerability despite robust legislation (Age UK, 2025).</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6</a:t>
            </a:fld>
            <a:endParaRPr lang="en-GB"/>
          </a:p>
        </p:txBody>
      </p:sp>
    </p:spTree>
    <p:extLst>
      <p:ext uri="{BB962C8B-B14F-4D97-AF65-F5344CB8AC3E}">
        <p14:creationId xmlns:p14="http://schemas.microsoft.com/office/powerpoint/2010/main" val="3394374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Activity and Continuity Theories can be followed in the domiciliary and day care services to provide stable care services to older people (</a:t>
            </a:r>
            <a:r>
              <a:rPr lang="en-GB" sz="1200" dirty="0" err="1">
                <a:effectLst/>
                <a:latin typeface="Times New Roman" panose="02020603050405020304" pitchFamily="18" charset="0"/>
                <a:ea typeface="Times New Roman" panose="02020603050405020304" pitchFamily="18" charset="0"/>
              </a:rPr>
              <a:t>Bazemore</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et al.</a:t>
            </a:r>
            <a:r>
              <a:rPr lang="en-GB" sz="1200" dirty="0">
                <a:effectLst/>
                <a:latin typeface="Times New Roman" panose="02020603050405020304" pitchFamily="18" charset="0"/>
                <a:ea typeface="Times New Roman" panose="02020603050405020304" pitchFamily="18" charset="0"/>
              </a:rPr>
              <a:t>, 2023). On the other hand, reductions in funding and non-uniformity in the local authority coordination hinder effectiveness in the long term. The NHS Long Term Plan seeks to join services, but continuity is hampered by the overstretched budgets and workforce shortages. This brings disparity in access and threatens the use of person-centred care in the provision of care to the aged.</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7</a:t>
            </a:fld>
            <a:endParaRPr lang="en-GB"/>
          </a:p>
        </p:txBody>
      </p:sp>
    </p:spTree>
    <p:extLst>
      <p:ext uri="{BB962C8B-B14F-4D97-AF65-F5344CB8AC3E}">
        <p14:creationId xmlns:p14="http://schemas.microsoft.com/office/powerpoint/2010/main" val="3090033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The residential care homes in the UK provide 24-hour assistance and care to UK older people. According to the principle of Activity Theory, the residential care homes of the UK provide independent care facilities to older people. However, it was identified that 1 out of 5 residential care homes in the UK rated below "good" due to a lack of staff (CQC, 2024). The Human Rights Act 1988 offer independent and person-centred care facilities to older people for the best healthcare outcomes. </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8</a:t>
            </a:fld>
            <a:endParaRPr lang="en-GB"/>
          </a:p>
        </p:txBody>
      </p:sp>
    </p:spTree>
    <p:extLst>
      <p:ext uri="{BB962C8B-B14F-4D97-AF65-F5344CB8AC3E}">
        <p14:creationId xmlns:p14="http://schemas.microsoft.com/office/powerpoint/2010/main" val="16843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Day centres allow inclusion and independence through social engagement, therapies, and carer respite (</a:t>
            </a:r>
            <a:r>
              <a:rPr lang="en-GB" sz="1200" dirty="0" err="1">
                <a:effectLst/>
                <a:latin typeface="Times New Roman" panose="02020603050405020304" pitchFamily="18" charset="0"/>
                <a:ea typeface="Times New Roman" panose="02020603050405020304" pitchFamily="18" charset="0"/>
              </a:rPr>
              <a:t>Peoplefirstinfo</a:t>
            </a:r>
            <a:r>
              <a:rPr lang="en-GB" sz="1200" dirty="0">
                <a:effectLst/>
                <a:latin typeface="Times New Roman" panose="02020603050405020304" pitchFamily="18" charset="0"/>
                <a:ea typeface="Times New Roman" panose="02020603050405020304" pitchFamily="18" charset="0"/>
              </a:rPr>
              <a:t>, 2024). On the other hand, many day centres for older adults closed due to budget cuts of local authorities, leading to further loneliness among older adults. Although the Care Act 2014 provides well-being-based services in the community.</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9</a:t>
            </a:fld>
            <a:endParaRPr lang="en-GB"/>
          </a:p>
        </p:txBody>
      </p:sp>
    </p:spTree>
    <p:extLst>
      <p:ext uri="{BB962C8B-B14F-4D97-AF65-F5344CB8AC3E}">
        <p14:creationId xmlns:p14="http://schemas.microsoft.com/office/powerpoint/2010/main" val="1850146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The population of the UK aged 85 and above is expected to increase to 3.1 million by 2045, which is twice the current statistics (ONS, 2024). Thus, the need for residential, domiciliary, and hospital care will worsen the problem of workforce shortages and insufficient funding. Integration and preventive community services, which are planned in the NHS Long Term Plan, fail to improve the results of recruitment and retention in the context of ageing care models.</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10</a:t>
            </a:fld>
            <a:endParaRPr lang="en-GB"/>
          </a:p>
        </p:txBody>
      </p:sp>
    </p:spTree>
    <p:extLst>
      <p:ext uri="{BB962C8B-B14F-4D97-AF65-F5344CB8AC3E}">
        <p14:creationId xmlns:p14="http://schemas.microsoft.com/office/powerpoint/2010/main" val="648183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The latest innovations in the UK, such as </a:t>
            </a:r>
            <a:r>
              <a:rPr lang="en-GB" sz="1200" dirty="0" err="1">
                <a:effectLst/>
                <a:latin typeface="Times New Roman" panose="02020603050405020304" pitchFamily="18" charset="0"/>
                <a:ea typeface="Times New Roman" panose="02020603050405020304" pitchFamily="18" charset="0"/>
              </a:rPr>
              <a:t>telehealth</a:t>
            </a:r>
            <a:r>
              <a:rPr lang="en-GB" sz="1200" dirty="0">
                <a:effectLst/>
                <a:latin typeface="Times New Roman" panose="02020603050405020304" pitchFamily="18" charset="0"/>
                <a:ea typeface="Times New Roman" panose="02020603050405020304" pitchFamily="18" charset="0"/>
              </a:rPr>
              <a:t> sites, fall detectors, and dementia support robots, decrease hospital admissions (</a:t>
            </a:r>
            <a:r>
              <a:rPr lang="en-GB" sz="1200" dirty="0" err="1">
                <a:effectLst/>
                <a:latin typeface="Times New Roman" panose="02020603050405020304" pitchFamily="18" charset="0"/>
                <a:ea typeface="Times New Roman" panose="02020603050405020304" pitchFamily="18" charset="0"/>
              </a:rPr>
              <a:t>Yunara</a:t>
            </a:r>
            <a:r>
              <a:rPr lang="en-GB" sz="1200" dirty="0">
                <a:effectLst/>
                <a:latin typeface="Times New Roman" panose="02020603050405020304" pitchFamily="18" charset="0"/>
                <a:ea typeface="Times New Roman" panose="02020603050405020304" pitchFamily="18" charset="0"/>
              </a:rPr>
              <a:t> and </a:t>
            </a:r>
            <a:r>
              <a:rPr lang="en-GB" sz="1200" dirty="0" err="1">
                <a:effectLst/>
                <a:latin typeface="Times New Roman" panose="02020603050405020304" pitchFamily="18" charset="0"/>
                <a:ea typeface="Times New Roman" panose="02020603050405020304" pitchFamily="18" charset="0"/>
              </a:rPr>
              <a:t>Efendi</a:t>
            </a:r>
            <a:r>
              <a:rPr lang="en-GB" sz="1200" dirty="0">
                <a:effectLst/>
                <a:latin typeface="Times New Roman" panose="02020603050405020304" pitchFamily="18" charset="0"/>
                <a:ea typeface="Times New Roman" panose="02020603050405020304" pitchFamily="18" charset="0"/>
              </a:rPr>
              <a:t>, 2023). These facilities are aligned with the independent care facilities under the Care Act 2014. However, digital exclusion and low digital literacy, especially among the elderly, are some of the challenges. Technological facilities in healthcare reduced inequalities, but people with a lack of digital literacy face challenges in accessing these facilities.</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11</a:t>
            </a:fld>
            <a:endParaRPr lang="en-GB"/>
          </a:p>
        </p:txBody>
      </p:sp>
    </p:spTree>
    <p:extLst>
      <p:ext uri="{BB962C8B-B14F-4D97-AF65-F5344CB8AC3E}">
        <p14:creationId xmlns:p14="http://schemas.microsoft.com/office/powerpoint/2010/main" val="1592525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Wearable devices and different technologies in healthcare reduced hospital admissions and improved care facilities (Zhang </a:t>
            </a:r>
            <a:r>
              <a:rPr lang="en-GB" sz="1200" i="1" dirty="0">
                <a:effectLst/>
                <a:latin typeface="Times New Roman" panose="02020603050405020304" pitchFamily="18" charset="0"/>
                <a:ea typeface="Times New Roman" panose="02020603050405020304" pitchFamily="18" charset="0"/>
              </a:rPr>
              <a:t>et al.</a:t>
            </a:r>
            <a:r>
              <a:rPr lang="en-GB" sz="1200" dirty="0">
                <a:effectLst/>
                <a:latin typeface="Times New Roman" panose="02020603050405020304" pitchFamily="18" charset="0"/>
                <a:ea typeface="Times New Roman" panose="02020603050405020304" pitchFamily="18" charset="0"/>
              </a:rPr>
              <a:t>, 2024). These are the traits of Activity Theory, which promotes further participation and congruency with the prevention and autonomy objectives of the Care Act 2014. On the contrary, most of the elderly are digitally illiterate, which results in digital exclusion.</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12</a:t>
            </a:fld>
            <a:endParaRPr lang="en-GB"/>
          </a:p>
        </p:txBody>
      </p:sp>
    </p:spTree>
    <p:extLst>
      <p:ext uri="{BB962C8B-B14F-4D97-AF65-F5344CB8AC3E}">
        <p14:creationId xmlns:p14="http://schemas.microsoft.com/office/powerpoint/2010/main" val="3406099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Age UK Digital Inclusion Project helps older adults to be more digitally literate (Hine-Hughes, 2023).  This project aligns with the Care Act 2014, which encourages empowerment and autonomy. Digital engagement is driven by the Activity Theory and helps to gain confidence and decrease loneliness.  However, due to limited funding and regional inequities, many of the older adults in rural areas are digitally excluded.</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13</a:t>
            </a:fld>
            <a:endParaRPr lang="en-GB"/>
          </a:p>
        </p:txBody>
      </p:sp>
    </p:spTree>
    <p:extLst>
      <p:ext uri="{BB962C8B-B14F-4D97-AF65-F5344CB8AC3E}">
        <p14:creationId xmlns:p14="http://schemas.microsoft.com/office/powerpoint/2010/main" val="2256964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err="1">
                <a:effectLst/>
                <a:latin typeface="Times New Roman" panose="02020603050405020304" pitchFamily="18" charset="0"/>
                <a:ea typeface="Times New Roman" panose="02020603050405020304" pitchFamily="18" charset="0"/>
              </a:rPr>
              <a:t>Hogeweyk</a:t>
            </a:r>
            <a:r>
              <a:rPr lang="en-GB" sz="1200" dirty="0">
                <a:effectLst/>
                <a:latin typeface="Times New Roman" panose="02020603050405020304" pitchFamily="18" charset="0"/>
                <a:ea typeface="Times New Roman" panose="02020603050405020304" pitchFamily="18" charset="0"/>
              </a:rPr>
              <a:t> Dementia Village practices person-centred care that is driven by autonomy based on the Continuity Theory and the well-being principle of the NHS Long Term Plan (</a:t>
            </a:r>
            <a:r>
              <a:rPr lang="en-GB" sz="1200" dirty="0" err="1">
                <a:effectLst/>
                <a:latin typeface="Times New Roman" panose="02020603050405020304" pitchFamily="18" charset="0"/>
                <a:ea typeface="Times New Roman" panose="02020603050405020304" pitchFamily="18" charset="0"/>
              </a:rPr>
              <a:t>Hogeweyk</a:t>
            </a:r>
            <a:r>
              <a:rPr lang="en-GB" sz="1200" dirty="0">
                <a:effectLst/>
                <a:latin typeface="Times New Roman" panose="02020603050405020304" pitchFamily="18" charset="0"/>
                <a:ea typeface="Times New Roman" panose="02020603050405020304" pitchFamily="18" charset="0"/>
              </a:rPr>
              <a:t>, 2023). Citizens are living their everyday life in a safe, naturalistic setting. This practice motivates UK dementia plans that emphasise independence. On the contrary, high operational costs and staffing needs raised questions about the possibility of fair implementation by the publicly funded care systems in the UK.</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14</a:t>
            </a:fld>
            <a:endParaRPr lang="en-GB"/>
          </a:p>
        </p:txBody>
      </p:sp>
    </p:spTree>
    <p:extLst>
      <p:ext uri="{BB962C8B-B14F-4D97-AF65-F5344CB8AC3E}">
        <p14:creationId xmlns:p14="http://schemas.microsoft.com/office/powerpoint/2010/main" val="30811473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Community-based prevention programmes are needed by the government to provide quality care to older adults (</a:t>
            </a:r>
            <a:r>
              <a:rPr lang="en-GB" sz="1200" dirty="0" err="1">
                <a:effectLst/>
                <a:latin typeface="Times New Roman" panose="02020603050405020304" pitchFamily="18" charset="0"/>
                <a:ea typeface="Times New Roman" panose="02020603050405020304" pitchFamily="18" charset="0"/>
              </a:rPr>
              <a:t>Hannawa</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et al.</a:t>
            </a:r>
            <a:r>
              <a:rPr lang="en-GB" sz="1200" dirty="0">
                <a:effectLst/>
                <a:latin typeface="Times New Roman" panose="02020603050405020304" pitchFamily="18" charset="0"/>
                <a:ea typeface="Times New Roman" panose="02020603050405020304" pitchFamily="18" charset="0"/>
              </a:rPr>
              <a:t>, 2022). The person-centred and tech-enabled care training should be provided to staff. Activity and Continuity Theories need to be followed to retain social participation and identity. The implementation of the Care Act 2014 should be revised to make it nationally consistent and aligned with the NHS Long Term Plan. Obstacles such as funding disparities and the digital divide require the concerted efforts of the government, local governments, and nongovernmental organisations.</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15</a:t>
            </a:fld>
            <a:endParaRPr lang="en-GB"/>
          </a:p>
        </p:txBody>
      </p:sp>
    </p:spTree>
    <p:extLst>
      <p:ext uri="{BB962C8B-B14F-4D97-AF65-F5344CB8AC3E}">
        <p14:creationId xmlns:p14="http://schemas.microsoft.com/office/powerpoint/2010/main" val="2217234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16</a:t>
            </a:fld>
            <a:endParaRPr lang="en-GB"/>
          </a:p>
        </p:txBody>
      </p:sp>
    </p:spTree>
    <p:extLst>
      <p:ext uri="{BB962C8B-B14F-4D97-AF65-F5344CB8AC3E}">
        <p14:creationId xmlns:p14="http://schemas.microsoft.com/office/powerpoint/2010/main" val="1478288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EB91F30-4FF5-4BDB-B252-99634F6E2ACB}" type="slidenum">
              <a:rPr lang="en-GB" smtClean="0"/>
              <a:t>17</a:t>
            </a:fld>
            <a:endParaRPr lang="en-GB"/>
          </a:p>
        </p:txBody>
      </p:sp>
    </p:spTree>
    <p:extLst>
      <p:ext uri="{BB962C8B-B14F-4D97-AF65-F5344CB8AC3E}">
        <p14:creationId xmlns:p14="http://schemas.microsoft.com/office/powerpoint/2010/main" val="1638689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3753779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992189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2899823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98C45A-3292-41C1-8365-6933111FB9F0}"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1205384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98C45A-3292-41C1-8365-6933111FB9F0}" type="datetimeFigureOut">
              <a:rPr lang="en-GB" smtClean="0"/>
              <a:t>24/10/2025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2246223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2481061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3719901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1413658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98C45A-3292-41C1-8365-6933111FB9F0}"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159918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98C45A-3292-41C1-8365-6933111FB9F0}"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1114287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1188196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188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2793867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40307735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15454407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726876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98C45A-3292-41C1-8365-6933111FB9F0}"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7701CA-A842-4D2E-A8E1-EACD31CF50C6}" type="slidenum">
              <a:rPr lang="en-GB" smtClean="0"/>
              <a:t>‹#›</a:t>
            </a:fld>
            <a:endParaRPr lang="en-GB"/>
          </a:p>
        </p:txBody>
      </p:sp>
    </p:spTree>
    <p:extLst>
      <p:ext uri="{BB962C8B-B14F-4D97-AF65-F5344CB8AC3E}">
        <p14:creationId xmlns:p14="http://schemas.microsoft.com/office/powerpoint/2010/main" val="2917263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B98C45A-3292-41C1-8365-6933111FB9F0}" type="datetimeFigureOut">
              <a:rPr lang="en-GB" smtClean="0"/>
              <a:t>24/10/2025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D7701CA-A842-4D2E-A8E1-EACD31CF50C6}" type="slidenum">
              <a:rPr lang="en-GB" smtClean="0"/>
              <a:t>‹#›</a:t>
            </a:fld>
            <a:endParaRPr lang="en-GB"/>
          </a:p>
        </p:txBody>
      </p:sp>
    </p:spTree>
    <p:extLst>
      <p:ext uri="{BB962C8B-B14F-4D97-AF65-F5344CB8AC3E}">
        <p14:creationId xmlns:p14="http://schemas.microsoft.com/office/powerpoint/2010/main" val="54116836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png"/><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openxmlformats.org/officeDocument/2006/relationships/image" Target="../media/image18.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png"/><Relationship Id="rId5" Type="http://schemas.openxmlformats.org/officeDocument/2006/relationships/image" Target="../media/image19.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7.png"/><Relationship Id="rId5" Type="http://schemas.openxmlformats.org/officeDocument/2006/relationships/image" Target="../media/image20.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7.png"/><Relationship Id="rId5" Type="http://schemas.openxmlformats.org/officeDocument/2006/relationships/image" Target="../media/image21.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7.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7.png"/><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8941" y="3293390"/>
            <a:ext cx="10081316" cy="3564610"/>
          </a:xfrm>
        </p:spPr>
        <p:txBody>
          <a:bodyPr/>
          <a:lstStyle/>
          <a:p>
            <a:pPr algn="ctr">
              <a:lnSpc>
                <a:spcPct val="150000"/>
              </a:lnSpc>
              <a:spcAft>
                <a:spcPts val="0"/>
              </a:spcAft>
            </a:pPr>
            <a:r>
              <a:rPr lang="en-GB" sz="2400" b="1" dirty="0">
                <a:solidFill>
                  <a:schemeClr val="tx1"/>
                </a:solidFill>
                <a:latin typeface="Times New Roman" panose="02020603050405020304" pitchFamily="18" charset="0"/>
                <a:ea typeface="Times New Roman" panose="02020603050405020304" pitchFamily="18" charset="0"/>
              </a:rPr>
              <a:t>Presentation Title</a:t>
            </a:r>
            <a:r>
              <a:rPr lang="en-GB" sz="2400" dirty="0">
                <a:solidFill>
                  <a:schemeClr val="tx1"/>
                </a:solidFill>
                <a:latin typeface="Times New Roman" panose="02020603050405020304" pitchFamily="18" charset="0"/>
                <a:ea typeface="Times New Roman" panose="02020603050405020304" pitchFamily="18" charset="0"/>
              </a:rPr>
              <a:t>: Evaluating Current Services and Support for Older People in the UK: A Critical Analysis of Care Provision, Policy, and Technological Innovation</a:t>
            </a:r>
            <a:br>
              <a:rPr lang="en-IN" sz="2400" dirty="0">
                <a:solidFill>
                  <a:schemeClr val="tx1"/>
                </a:solidFill>
                <a:latin typeface="Times New Roman" panose="02020603050405020304" pitchFamily="18" charset="0"/>
                <a:ea typeface="Times New Roman" panose="02020603050405020304" pitchFamily="18" charset="0"/>
              </a:rPr>
            </a:br>
            <a:r>
              <a:rPr lang="en-GB" sz="2400" b="1" dirty="0">
                <a:solidFill>
                  <a:schemeClr val="tx1"/>
                </a:solidFill>
                <a:latin typeface="Times New Roman" panose="02020603050405020304" pitchFamily="18" charset="0"/>
                <a:ea typeface="Times New Roman" panose="02020603050405020304" pitchFamily="18" charset="0"/>
              </a:rPr>
              <a:t>Student Name</a:t>
            </a:r>
            <a:r>
              <a:rPr lang="en-GB" sz="2400" dirty="0">
                <a:solidFill>
                  <a:schemeClr val="tx1"/>
                </a:solidFill>
                <a:latin typeface="Times New Roman" panose="02020603050405020304" pitchFamily="18" charset="0"/>
                <a:ea typeface="Times New Roman" panose="02020603050405020304" pitchFamily="18" charset="0"/>
              </a:rPr>
              <a:t>: Diana </a:t>
            </a:r>
            <a:r>
              <a:rPr lang="en-GB" sz="2400" dirty="0" err="1">
                <a:solidFill>
                  <a:schemeClr val="tx1"/>
                </a:solidFill>
                <a:latin typeface="Times New Roman" panose="02020603050405020304" pitchFamily="18" charset="0"/>
                <a:ea typeface="Times New Roman" panose="02020603050405020304" pitchFamily="18" charset="0"/>
              </a:rPr>
              <a:t>Anim</a:t>
            </a:r>
            <a:br>
              <a:rPr lang="en-IN" sz="2400" dirty="0">
                <a:solidFill>
                  <a:schemeClr val="tx1"/>
                </a:solidFill>
                <a:latin typeface="Times New Roman" panose="02020603050405020304" pitchFamily="18" charset="0"/>
                <a:ea typeface="Times New Roman" panose="02020603050405020304" pitchFamily="18" charset="0"/>
              </a:rPr>
            </a:br>
            <a:r>
              <a:rPr lang="en-GB" sz="2400" b="1" dirty="0">
                <a:solidFill>
                  <a:schemeClr val="tx1"/>
                </a:solidFill>
                <a:latin typeface="Times New Roman" panose="02020603050405020304" pitchFamily="18" charset="0"/>
                <a:ea typeface="Times New Roman" panose="02020603050405020304" pitchFamily="18" charset="0"/>
              </a:rPr>
              <a:t>Student ID:  2240207</a:t>
            </a:r>
            <a:br>
              <a:rPr lang="en-IN" sz="2400" dirty="0">
                <a:solidFill>
                  <a:schemeClr val="tx1"/>
                </a:solidFill>
                <a:latin typeface="Times New Roman" panose="02020603050405020304" pitchFamily="18" charset="0"/>
                <a:ea typeface="Times New Roman" panose="02020603050405020304" pitchFamily="18" charset="0"/>
              </a:rPr>
            </a:br>
            <a:r>
              <a:rPr lang="en-GB" sz="2400" b="1" dirty="0">
                <a:solidFill>
                  <a:schemeClr val="tx1"/>
                </a:solidFill>
                <a:latin typeface="Times New Roman" panose="02020603050405020304" pitchFamily="18" charset="0"/>
                <a:ea typeface="Times New Roman" panose="02020603050405020304" pitchFamily="18" charset="0"/>
              </a:rPr>
              <a:t>Module Code</a:t>
            </a:r>
            <a:r>
              <a:rPr lang="en-GB" sz="2400" dirty="0">
                <a:solidFill>
                  <a:schemeClr val="tx1"/>
                </a:solidFill>
                <a:latin typeface="Times New Roman" panose="02020603050405020304" pitchFamily="18" charset="0"/>
                <a:ea typeface="Times New Roman" panose="02020603050405020304" pitchFamily="18" charset="0"/>
              </a:rPr>
              <a:t>: BMHP6027</a:t>
            </a:r>
            <a:br>
              <a:rPr lang="en-IN" sz="2400" dirty="0">
                <a:solidFill>
                  <a:schemeClr val="tx1"/>
                </a:solidFill>
                <a:latin typeface="Times New Roman" panose="02020603050405020304" pitchFamily="18" charset="0"/>
                <a:ea typeface="Times New Roman" panose="02020603050405020304" pitchFamily="18" charset="0"/>
              </a:rPr>
            </a:br>
            <a:r>
              <a:rPr lang="en-GB" sz="2400" b="1" dirty="0">
                <a:solidFill>
                  <a:schemeClr val="tx1"/>
                </a:solidFill>
                <a:latin typeface="Times New Roman" panose="02020603050405020304" pitchFamily="18" charset="0"/>
                <a:ea typeface="Times New Roman" panose="02020603050405020304" pitchFamily="18" charset="0"/>
              </a:rPr>
              <a:t>Module Title</a:t>
            </a:r>
            <a:r>
              <a:rPr lang="en-GB" sz="2400" dirty="0">
                <a:solidFill>
                  <a:schemeClr val="tx1"/>
                </a:solidFill>
                <a:latin typeface="Times New Roman" panose="02020603050405020304" pitchFamily="18" charset="0"/>
                <a:ea typeface="Times New Roman" panose="02020603050405020304" pitchFamily="18" charset="0"/>
              </a:rPr>
              <a:t>: Empowering the Older Person</a:t>
            </a:r>
            <a:br>
              <a:rPr lang="en-IN" sz="2400" dirty="0">
                <a:solidFill>
                  <a:schemeClr val="tx1"/>
                </a:solidFill>
                <a:latin typeface="Times New Roman" panose="02020603050405020304" pitchFamily="18" charset="0"/>
                <a:ea typeface="Times New Roman" panose="02020603050405020304" pitchFamily="18" charset="0"/>
              </a:rPr>
            </a:br>
            <a:r>
              <a:rPr lang="en-GB" sz="2400" b="1" dirty="0">
                <a:solidFill>
                  <a:schemeClr val="tx1"/>
                </a:solidFill>
                <a:latin typeface="Times New Roman" panose="02020603050405020304" pitchFamily="18" charset="0"/>
                <a:ea typeface="Times New Roman" panose="02020603050405020304" pitchFamily="18" charset="0"/>
              </a:rPr>
              <a:t>Name of Lecturer:  Zakiyyah Amed</a:t>
            </a:r>
            <a:br>
              <a:rPr lang="en-IN" sz="1400" dirty="0">
                <a:latin typeface="Times New Roman" panose="02020603050405020304" pitchFamily="18" charset="0"/>
                <a:ea typeface="Times New Roman" panose="02020603050405020304" pitchFamily="18" charset="0"/>
              </a:rPr>
            </a:b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4"/>
          <a:stretch>
            <a:fillRect/>
          </a:stretch>
        </p:blipFill>
        <p:spPr>
          <a:xfrm>
            <a:off x="5098376" y="349035"/>
            <a:ext cx="2181225" cy="952500"/>
          </a:xfrm>
          <a:prstGeom prst="rect">
            <a:avLst/>
          </a:prstGeom>
        </p:spPr>
      </p:pic>
      <p:pic>
        <p:nvPicPr>
          <p:cNvPr id="35" name="Audio 34">
            <a:hlinkClick r:id="" action="ppaction://media"/>
            <a:extLst>
              <a:ext uri="{FF2B5EF4-FFF2-40B4-BE49-F238E27FC236}">
                <a16:creationId xmlns:a16="http://schemas.microsoft.com/office/drawing/2014/main" id="{BCE3EBA0-E534-CAA9-B421-F722C8ED1E1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5449764"/>
      </p:ext>
    </p:extLst>
  </p:cSld>
  <p:clrMapOvr>
    <a:masterClrMapping/>
  </p:clrMapOvr>
  <mc:AlternateContent xmlns:mc="http://schemas.openxmlformats.org/markup-compatibility/2006">
    <mc:Choice xmlns:p14="http://schemas.microsoft.com/office/powerpoint/2010/main" Requires="p14">
      <p:transition spd="slow" p14:dur="2000" advTm="18506"/>
    </mc:Choice>
    <mc:Fallback>
      <p:transition spd="slow" advTm="18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chemeClr val="tx1"/>
                </a:solidFill>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460131" y="1487838"/>
            <a:ext cx="6235135" cy="4876908"/>
          </a:xfrm>
        </p:spPr>
        <p:txBody>
          <a:bodyPr>
            <a:normAutofit/>
          </a:bodyPr>
          <a:lstStyle/>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The purpose of this presentation is to critically evaluate the current UK elderly care and support.</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Ageing is a natural process of declining physical functions.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Ageing will be discussed through biological theories like genetic and wear-and-tear models.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Technology, case studies, and evidence-based recommendations will be illustrated.</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191213" y="1651770"/>
            <a:ext cx="4671124" cy="3886200"/>
          </a:xfrm>
          <a:prstGeom prst="rect">
            <a:avLst/>
          </a:prstGeom>
        </p:spPr>
      </p:pic>
      <p:pic>
        <p:nvPicPr>
          <p:cNvPr id="32" name="Audio 31">
            <a:hlinkClick r:id="" action="ppaction://media"/>
            <a:extLst>
              <a:ext uri="{FF2B5EF4-FFF2-40B4-BE49-F238E27FC236}">
                <a16:creationId xmlns:a16="http://schemas.microsoft.com/office/drawing/2014/main" id="{B8A776F8-EA04-55AA-F6D9-C17264960EA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6896345"/>
      </p:ext>
    </p:extLst>
  </p:cSld>
  <p:clrMapOvr>
    <a:masterClrMapping/>
  </p:clrMapOvr>
  <mc:AlternateContent xmlns:mc="http://schemas.openxmlformats.org/markup-compatibility/2006">
    <mc:Choice xmlns:p14="http://schemas.microsoft.com/office/powerpoint/2010/main" Requires="p14">
      <p:transition spd="slow" p14:dur="2000" advTm="27538"/>
    </mc:Choice>
    <mc:Fallback>
      <p:transition spd="slow" advTm="27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578" y="359728"/>
            <a:ext cx="9404723" cy="1400530"/>
          </a:xfrm>
        </p:spPr>
        <p:txBody>
          <a:bodyPr/>
          <a:lstStyle/>
          <a:p>
            <a:pPr algn="ctr"/>
            <a:r>
              <a:rPr lang="en-IN" sz="3200" b="1" dirty="0">
                <a:solidFill>
                  <a:schemeClr val="tx1"/>
                </a:solidFill>
                <a:latin typeface="Times New Roman" panose="02020603050405020304" pitchFamily="18" charset="0"/>
                <a:cs typeface="Times New Roman" panose="02020603050405020304" pitchFamily="18" charset="0"/>
              </a:rPr>
              <a:t>The Ageing Population: Setting the Scene</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0132" y="1441341"/>
            <a:ext cx="6653590" cy="4737423"/>
          </a:xfrm>
        </p:spPr>
        <p:txBody>
          <a:bodyPr>
            <a:normAutofit fontScale="925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As of 2024, over 14 million people in the UK are above 65 years old (ONS, 2024).</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Increasing demand for complex physical and emotional care among the ageing population.</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Innovation, empowerment and policies are essential to provide quality care to the ageing population.</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The Care Act 2014 promotes wellbeing and independence for older people. </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361130" y="1921789"/>
            <a:ext cx="4598396" cy="3065597"/>
          </a:xfrm>
          <a:prstGeom prst="rect">
            <a:avLst/>
          </a:prstGeom>
        </p:spPr>
      </p:pic>
      <p:pic>
        <p:nvPicPr>
          <p:cNvPr id="22" name="Audio 21">
            <a:hlinkClick r:id="" action="ppaction://media"/>
            <a:extLst>
              <a:ext uri="{FF2B5EF4-FFF2-40B4-BE49-F238E27FC236}">
                <a16:creationId xmlns:a16="http://schemas.microsoft.com/office/drawing/2014/main" id="{50860CEC-9855-9871-0304-EC63E7B5E6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7869818"/>
      </p:ext>
    </p:extLst>
  </p:cSld>
  <p:clrMapOvr>
    <a:masterClrMapping/>
  </p:clrMapOvr>
  <mc:AlternateContent xmlns:mc="http://schemas.openxmlformats.org/markup-compatibility/2006">
    <mc:Choice xmlns:p14="http://schemas.microsoft.com/office/powerpoint/2010/main" Requires="p14">
      <p:transition spd="slow" p14:dur="2000" advTm="37128"/>
    </mc:Choice>
    <mc:Fallback>
      <p:transition spd="slow" advTm="37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7521" y="334782"/>
            <a:ext cx="9404723" cy="1400530"/>
          </a:xfrm>
        </p:spPr>
        <p:txBody>
          <a:bodyPr/>
          <a:lstStyle/>
          <a:p>
            <a:pPr algn="ctr"/>
            <a:r>
              <a:rPr lang="en-GB" sz="3200" b="1" dirty="0">
                <a:solidFill>
                  <a:schemeClr val="tx1"/>
                </a:solidFill>
                <a:latin typeface="Times New Roman" panose="02020603050405020304" pitchFamily="18" charset="0"/>
                <a:cs typeface="Times New Roman" panose="02020603050405020304" pitchFamily="18" charset="0"/>
              </a:rPr>
              <a:t>Theoretical framework</a:t>
            </a:r>
          </a:p>
        </p:txBody>
      </p:sp>
      <p:sp>
        <p:nvSpPr>
          <p:cNvPr id="3" name="Content Placeholder 2"/>
          <p:cNvSpPr>
            <a:spLocks noGrp="1"/>
          </p:cNvSpPr>
          <p:nvPr>
            <p:ph idx="1"/>
          </p:nvPr>
        </p:nvSpPr>
        <p:spPr>
          <a:xfrm>
            <a:off x="460132" y="1735312"/>
            <a:ext cx="6080152" cy="4649990"/>
          </a:xfrm>
        </p:spPr>
        <p:txBody>
          <a:bodyPr>
            <a:normAutofit fontScale="92500" lnSpcReduction="200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Activity Theory values engagement for wellbeing and longevity (</a:t>
            </a:r>
            <a:r>
              <a:rPr lang="en-GB" sz="2400" dirty="0" err="1">
                <a:latin typeface="Times New Roman" panose="02020603050405020304" pitchFamily="18" charset="0"/>
                <a:ea typeface="Times New Roman" panose="02020603050405020304" pitchFamily="18" charset="0"/>
              </a:rPr>
              <a:t>Mwogosi</a:t>
            </a:r>
            <a:r>
              <a:rPr lang="en-GB" sz="2400" dirty="0">
                <a:latin typeface="Times New Roman" panose="02020603050405020304" pitchFamily="18" charset="0"/>
                <a:ea typeface="Times New Roman" panose="02020603050405020304" pitchFamily="18" charset="0"/>
              </a:rPr>
              <a:t> and </a:t>
            </a:r>
            <a:r>
              <a:rPr lang="en-GB" sz="2400" dirty="0" err="1">
                <a:latin typeface="Times New Roman" panose="02020603050405020304" pitchFamily="18" charset="0"/>
                <a:ea typeface="Times New Roman" panose="02020603050405020304" pitchFamily="18" charset="0"/>
              </a:rPr>
              <a:t>Mambile</a:t>
            </a:r>
            <a:r>
              <a:rPr lang="en-GB" sz="2400" dirty="0">
                <a:latin typeface="Times New Roman" panose="02020603050405020304" pitchFamily="18" charset="0"/>
                <a:ea typeface="Times New Roman" panose="02020603050405020304" pitchFamily="18" charset="0"/>
              </a:rPr>
              <a:t>, 2024).</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Disengagement Theory sees withdrawal as natural but is criticised for ageism.</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Continuity Theory stresses consistency in roles and identity.</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These theories guide care design under the Care Act 2014 principles.</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6851912" y="2187567"/>
            <a:ext cx="4802813" cy="2950005"/>
          </a:xfrm>
          <a:prstGeom prst="rect">
            <a:avLst/>
          </a:prstGeom>
        </p:spPr>
      </p:pic>
      <p:pic>
        <p:nvPicPr>
          <p:cNvPr id="35" name="Audio 34">
            <a:hlinkClick r:id="" action="ppaction://media"/>
            <a:extLst>
              <a:ext uri="{FF2B5EF4-FFF2-40B4-BE49-F238E27FC236}">
                <a16:creationId xmlns:a16="http://schemas.microsoft.com/office/drawing/2014/main" id="{F6394ED1-6B48-C3BA-8074-CD433EBC26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55596368"/>
      </p:ext>
    </p:extLst>
  </p:cSld>
  <p:clrMapOvr>
    <a:masterClrMapping/>
  </p:clrMapOvr>
  <mc:AlternateContent xmlns:mc="http://schemas.openxmlformats.org/markup-compatibility/2006">
    <mc:Choice xmlns:p14="http://schemas.microsoft.com/office/powerpoint/2010/main" Requires="p14">
      <p:transition spd="slow" p14:dur="2000" advTm="31881"/>
    </mc:Choice>
    <mc:Fallback>
      <p:transition spd="slow" advTm="31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023" y="282236"/>
            <a:ext cx="9404723" cy="1400530"/>
          </a:xfrm>
        </p:spPr>
        <p:txBody>
          <a:bodyPr/>
          <a:lstStyle/>
          <a:p>
            <a:pPr algn="ctr"/>
            <a:r>
              <a:rPr lang="en-GB" sz="3200" b="1" dirty="0">
                <a:solidFill>
                  <a:schemeClr val="tx1"/>
                </a:solidFill>
                <a:latin typeface="Times New Roman" panose="02020603050405020304" pitchFamily="18" charset="0"/>
                <a:cs typeface="Times New Roman" panose="02020603050405020304" pitchFamily="18" charset="0"/>
              </a:rPr>
              <a:t>Policy and legislation </a:t>
            </a:r>
          </a:p>
        </p:txBody>
      </p:sp>
      <p:sp>
        <p:nvSpPr>
          <p:cNvPr id="3" name="Content Placeholder 2"/>
          <p:cNvSpPr>
            <a:spLocks noGrp="1"/>
          </p:cNvSpPr>
          <p:nvPr>
            <p:ph idx="1"/>
          </p:nvPr>
        </p:nvSpPr>
        <p:spPr>
          <a:xfrm>
            <a:off x="305149" y="1456842"/>
            <a:ext cx="6545102" cy="4985396"/>
          </a:xfrm>
        </p:spPr>
        <p:txBody>
          <a:bodyPr>
            <a:normAutofit/>
          </a:bodyPr>
          <a:lstStyle/>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Care Act 2014 ensures wellbeing, choice, and personalised support (GOV.UK, 2025).</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The Equality Act 2010 protects older adults from discrimination.</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The Human Rights Act 1998 upholds dignity, privacy, and autonomy.</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NHS Long Term Plan prioritises integrated care for ageing populations (NHS, 2025).</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299002" y="1968284"/>
            <a:ext cx="4444962" cy="3067023"/>
          </a:xfrm>
          <a:prstGeom prst="rect">
            <a:avLst/>
          </a:prstGeom>
        </p:spPr>
      </p:pic>
      <p:pic>
        <p:nvPicPr>
          <p:cNvPr id="11" name="Audio 10">
            <a:hlinkClick r:id="" action="ppaction://media"/>
            <a:extLst>
              <a:ext uri="{FF2B5EF4-FFF2-40B4-BE49-F238E27FC236}">
                <a16:creationId xmlns:a16="http://schemas.microsoft.com/office/drawing/2014/main" id="{32A4F1AE-8063-2A7A-473C-518BFC5DE8D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4379714"/>
      </p:ext>
    </p:extLst>
  </p:cSld>
  <p:clrMapOvr>
    <a:masterClrMapping/>
  </p:clrMapOvr>
  <mc:AlternateContent xmlns:mc="http://schemas.openxmlformats.org/markup-compatibility/2006">
    <mc:Choice xmlns:p14="http://schemas.microsoft.com/office/powerpoint/2010/main" Requires="p14">
      <p:transition spd="slow" p14:dur="2000" advTm="32439"/>
    </mc:Choice>
    <mc:Fallback>
      <p:transition spd="slow" advTm="32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2" y="313233"/>
            <a:ext cx="11055109" cy="1400530"/>
          </a:xfrm>
        </p:spPr>
        <p:txBody>
          <a:bodyPr/>
          <a:lstStyle/>
          <a:p>
            <a:pPr algn="ctr"/>
            <a:r>
              <a:rPr lang="en-IN" sz="3200" b="1" dirty="0">
                <a:solidFill>
                  <a:schemeClr val="tx1"/>
                </a:solidFill>
                <a:latin typeface="Times New Roman" panose="02020603050405020304" pitchFamily="18" charset="0"/>
                <a:cs typeface="Times New Roman" panose="02020603050405020304" pitchFamily="18" charset="0"/>
              </a:rPr>
              <a:t>Evaluation of Current Care Provisions: Overview of current service</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13637" y="1533833"/>
            <a:ext cx="7025549" cy="4866966"/>
          </a:xfrm>
        </p:spPr>
        <p:txBody>
          <a:bodyPr>
            <a:normAutofit fontScale="92500" lnSpcReduction="100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Existing services include residential, domiciliary, day centres, and NHS community care for older adults (NHS, 2025).</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b="1" i="1" dirty="0">
                <a:latin typeface="Times New Roman" panose="02020603050405020304" pitchFamily="18" charset="0"/>
                <a:ea typeface="Times New Roman" panose="02020603050405020304" pitchFamily="18" charset="0"/>
              </a:rPr>
              <a:t>Strength</a:t>
            </a:r>
            <a:r>
              <a:rPr lang="en-GB" sz="2400" dirty="0">
                <a:latin typeface="Times New Roman" panose="02020603050405020304" pitchFamily="18" charset="0"/>
                <a:ea typeface="Times New Roman" panose="02020603050405020304" pitchFamily="18" charset="0"/>
              </a:rPr>
              <a:t>: Promotes independence and social engagement for older adults.</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b="1" i="1" dirty="0">
                <a:latin typeface="Times New Roman" panose="02020603050405020304" pitchFamily="18" charset="0"/>
                <a:ea typeface="Times New Roman" panose="02020603050405020304" pitchFamily="18" charset="0"/>
              </a:rPr>
              <a:t>Weakness</a:t>
            </a:r>
            <a:r>
              <a:rPr lang="en-GB" sz="2400" dirty="0">
                <a:latin typeface="Times New Roman" panose="02020603050405020304" pitchFamily="18" charset="0"/>
                <a:ea typeface="Times New Roman" panose="02020603050405020304" pitchFamily="18" charset="0"/>
              </a:rPr>
              <a:t>: Underfunding leads to inconsistent service quality.</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Care Act 2014 mandates person-centred, equitable access nationwide.</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656162" y="2169264"/>
            <a:ext cx="4317034" cy="2878585"/>
          </a:xfrm>
          <a:prstGeom prst="rect">
            <a:avLst/>
          </a:prstGeom>
        </p:spPr>
      </p:pic>
      <p:pic>
        <p:nvPicPr>
          <p:cNvPr id="10" name="Audio 9">
            <a:hlinkClick r:id="" action="ppaction://media"/>
            <a:extLst>
              <a:ext uri="{FF2B5EF4-FFF2-40B4-BE49-F238E27FC236}">
                <a16:creationId xmlns:a16="http://schemas.microsoft.com/office/drawing/2014/main" id="{EC8F38B2-98CE-CB5C-6957-7EF3746E584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5595055"/>
      </p:ext>
    </p:extLst>
  </p:cSld>
  <p:clrMapOvr>
    <a:masterClrMapping/>
  </p:clrMapOvr>
  <mc:AlternateContent xmlns:mc="http://schemas.openxmlformats.org/markup-compatibility/2006">
    <mc:Choice xmlns:p14="http://schemas.microsoft.com/office/powerpoint/2010/main" Requires="p14">
      <p:transition spd="slow" p14:dur="2000" advTm="40114"/>
    </mc:Choice>
    <mc:Fallback>
      <p:transition spd="slow" advTm="40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97561"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2" y="158250"/>
            <a:ext cx="10714147" cy="1400530"/>
          </a:xfrm>
        </p:spPr>
        <p:txBody>
          <a:bodyPr/>
          <a:lstStyle/>
          <a:p>
            <a:pPr algn="ctr"/>
            <a:r>
              <a:rPr lang="en-IN" sz="3200" b="1" dirty="0">
                <a:solidFill>
                  <a:schemeClr val="tx1"/>
                </a:solidFill>
                <a:latin typeface="Times New Roman" panose="02020603050405020304" pitchFamily="18" charset="0"/>
                <a:cs typeface="Times New Roman" panose="02020603050405020304" pitchFamily="18" charset="0"/>
              </a:rPr>
              <a:t>Evaluation of Current Care Provisions: Critical Analysis</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5630" y="1348353"/>
            <a:ext cx="7056546" cy="4985396"/>
          </a:xfrm>
        </p:spPr>
        <p:txBody>
          <a:bodyPr>
            <a:normAutofit fontScale="925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Activity Theory supports services promoting engagement and independence.</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Continuity Theory highlights that consistent care relationships improve well-being (</a:t>
            </a:r>
            <a:r>
              <a:rPr lang="en-GB" sz="2400" dirty="0" err="1">
                <a:latin typeface="Times New Roman" panose="02020603050405020304" pitchFamily="18" charset="0"/>
                <a:ea typeface="Times New Roman" panose="02020603050405020304" pitchFamily="18" charset="0"/>
              </a:rPr>
              <a:t>Bazemore</a:t>
            </a:r>
            <a:r>
              <a:rPr lang="en-GB" sz="2400" dirty="0">
                <a:latin typeface="Times New Roman" panose="02020603050405020304" pitchFamily="18" charset="0"/>
                <a:ea typeface="Times New Roman" panose="02020603050405020304" pitchFamily="18" charset="0"/>
              </a:rPr>
              <a:t> </a:t>
            </a:r>
            <a:r>
              <a:rPr lang="en-GB" sz="2400" i="1" dirty="0">
                <a:latin typeface="Times New Roman" panose="02020603050405020304" pitchFamily="18" charset="0"/>
                <a:ea typeface="Times New Roman" panose="02020603050405020304" pitchFamily="18" charset="0"/>
              </a:rPr>
              <a:t>et al.</a:t>
            </a:r>
            <a:r>
              <a:rPr lang="en-GB" sz="2400" dirty="0">
                <a:latin typeface="Times New Roman" panose="02020603050405020304" pitchFamily="18" charset="0"/>
                <a:ea typeface="Times New Roman" panose="02020603050405020304" pitchFamily="18" charset="0"/>
              </a:rPr>
              <a:t>, 2023).</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Challenges: underfunding, staff shortages, and fragmented local provision.</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Limited coordination between the NHS and councils reduces effective outcomes.</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761746" y="2092271"/>
            <a:ext cx="4246068" cy="2830712"/>
          </a:xfrm>
          <a:prstGeom prst="rect">
            <a:avLst/>
          </a:prstGeom>
        </p:spPr>
      </p:pic>
      <p:pic>
        <p:nvPicPr>
          <p:cNvPr id="10" name="Audio 9">
            <a:hlinkClick r:id="" action="ppaction://media"/>
            <a:extLst>
              <a:ext uri="{FF2B5EF4-FFF2-40B4-BE49-F238E27FC236}">
                <a16:creationId xmlns:a16="http://schemas.microsoft.com/office/drawing/2014/main" id="{67AFA070-C169-C163-ADD0-5A0533AA95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9567476"/>
      </p:ext>
    </p:extLst>
  </p:cSld>
  <p:clrMapOvr>
    <a:masterClrMapping/>
  </p:clrMapOvr>
  <mc:AlternateContent xmlns:mc="http://schemas.openxmlformats.org/markup-compatibility/2006">
    <mc:Choice xmlns:p14="http://schemas.microsoft.com/office/powerpoint/2010/main" Requires="p14">
      <p:transition spd="slow" p14:dur="2000" advTm="34381"/>
    </mc:Choice>
    <mc:Fallback>
      <p:transition spd="slow" advTm="34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128" y="158250"/>
            <a:ext cx="11117103" cy="1400530"/>
          </a:xfrm>
        </p:spPr>
        <p:txBody>
          <a:bodyPr/>
          <a:lstStyle/>
          <a:p>
            <a:pPr algn="ctr">
              <a:lnSpc>
                <a:spcPct val="150000"/>
              </a:lnSpc>
              <a:spcAft>
                <a:spcPts val="0"/>
              </a:spcAft>
            </a:pPr>
            <a:r>
              <a:rPr lang="en-GB" sz="3200" b="1" kern="0" dirty="0">
                <a:latin typeface="Times New Roman" panose="02020603050405020304" pitchFamily="18" charset="0"/>
              </a:rPr>
              <a:t>Evaluation of Current Care Provisions: Residential care homes</a:t>
            </a:r>
            <a:br>
              <a:rPr lang="en-IN" sz="2400" b="1" kern="0" dirty="0">
                <a:latin typeface="Times New Roman" panose="02020603050405020304" pitchFamily="18" charset="0"/>
              </a:rPr>
            </a:br>
            <a:endParaRPr lang="en-GB" sz="2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1128" y="1720313"/>
            <a:ext cx="6638091" cy="4783918"/>
          </a:xfrm>
        </p:spPr>
        <p:txBody>
          <a:bodyPr>
            <a:normAutofit/>
          </a:bodyPr>
          <a:lstStyle/>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418,000 older people live in UK care homes (</a:t>
            </a:r>
            <a:r>
              <a:rPr lang="en-GB" sz="2200" dirty="0" err="1">
                <a:latin typeface="Times New Roman" panose="02020603050405020304" pitchFamily="18" charset="0"/>
                <a:ea typeface="Times New Roman" panose="02020603050405020304" pitchFamily="18" charset="0"/>
              </a:rPr>
              <a:t>Opaal</a:t>
            </a:r>
            <a:r>
              <a:rPr lang="en-GB" sz="2200" dirty="0">
                <a:latin typeface="Times New Roman" panose="02020603050405020304" pitchFamily="18" charset="0"/>
                <a:ea typeface="Times New Roman" panose="02020603050405020304" pitchFamily="18" charset="0"/>
              </a:rPr>
              <a:t> UK, 2024).</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Strength</a:t>
            </a:r>
            <a:r>
              <a:rPr lang="en-GB" sz="2200" dirty="0">
                <a:latin typeface="Times New Roman" panose="02020603050405020304" pitchFamily="18" charset="0"/>
                <a:ea typeface="Times New Roman" panose="02020603050405020304" pitchFamily="18" charset="0"/>
              </a:rPr>
              <a:t>: Provide 24-hour support and social interaction.</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Weakness</a:t>
            </a:r>
            <a:r>
              <a:rPr lang="en-GB" sz="2200" dirty="0">
                <a:latin typeface="Times New Roman" panose="02020603050405020304" pitchFamily="18" charset="0"/>
                <a:ea typeface="Times New Roman" panose="02020603050405020304" pitchFamily="18" charset="0"/>
              </a:rPr>
              <a:t>: Staff shortages and high costs reduce quality.</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The Human Rights Act 1998 supports right-based residential care for older people.</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365096" y="2293750"/>
            <a:ext cx="4568599" cy="3192650"/>
          </a:xfrm>
          <a:prstGeom prst="rect">
            <a:avLst/>
          </a:prstGeom>
        </p:spPr>
      </p:pic>
      <p:pic>
        <p:nvPicPr>
          <p:cNvPr id="10" name="Audio 9">
            <a:hlinkClick r:id="" action="ppaction://media"/>
            <a:extLst>
              <a:ext uri="{FF2B5EF4-FFF2-40B4-BE49-F238E27FC236}">
                <a16:creationId xmlns:a16="http://schemas.microsoft.com/office/drawing/2014/main" id="{D819091D-E100-9F33-79B2-491B33D0785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3548966"/>
      </p:ext>
    </p:extLst>
  </p:cSld>
  <p:clrMapOvr>
    <a:masterClrMapping/>
  </p:clrMapOvr>
  <mc:AlternateContent xmlns:mc="http://schemas.openxmlformats.org/markup-compatibility/2006">
    <mc:Choice xmlns:p14="http://schemas.microsoft.com/office/powerpoint/2010/main" Requires="p14">
      <p:transition spd="slow" p14:dur="2000" advTm="30760"/>
    </mc:Choice>
    <mc:Fallback>
      <p:transition spd="slow" advTm="30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1163597" cy="1400530"/>
          </a:xfrm>
        </p:spPr>
        <p:txBody>
          <a:bodyPr/>
          <a:lstStyle/>
          <a:p>
            <a:pPr algn="ctr">
              <a:lnSpc>
                <a:spcPct val="150000"/>
              </a:lnSpc>
              <a:spcAft>
                <a:spcPts val="0"/>
              </a:spcAft>
            </a:pPr>
            <a:r>
              <a:rPr lang="en-GB" sz="3200" b="1" kern="0" dirty="0">
                <a:latin typeface="Times New Roman" panose="02020603050405020304" pitchFamily="18" charset="0"/>
              </a:rPr>
              <a:t>Evaluation of Current Care Provisions: Day Centres</a:t>
            </a:r>
            <a:br>
              <a:rPr lang="en-IN" sz="2400" b="1" kern="0" dirty="0">
                <a:latin typeface="Times New Roman" panose="02020603050405020304" pitchFamily="18" charset="0"/>
              </a:rPr>
            </a:br>
            <a:endParaRPr lang="en-GB" sz="2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2" y="1658319"/>
            <a:ext cx="6638091" cy="4551443"/>
          </a:xfrm>
        </p:spPr>
        <p:txBody>
          <a:bodyPr>
            <a:normAutofit/>
          </a:bodyPr>
          <a:lstStyle/>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Around 4,000 UK day centres offer social, health, and respite care (</a:t>
            </a:r>
            <a:r>
              <a:rPr lang="en-GB" sz="2200" dirty="0" err="1">
                <a:latin typeface="Times New Roman" panose="02020603050405020304" pitchFamily="18" charset="0"/>
                <a:ea typeface="Times New Roman" panose="02020603050405020304" pitchFamily="18" charset="0"/>
              </a:rPr>
              <a:t>Peoplefirstinfo</a:t>
            </a:r>
            <a:r>
              <a:rPr lang="en-GB" sz="2200" dirty="0">
                <a:latin typeface="Times New Roman" panose="02020603050405020304" pitchFamily="18" charset="0"/>
                <a:ea typeface="Times New Roman" panose="02020603050405020304" pitchFamily="18" charset="0"/>
              </a:rPr>
              <a:t>, 2024).</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Strength</a:t>
            </a:r>
            <a:r>
              <a:rPr lang="en-GB" sz="2200" dirty="0">
                <a:latin typeface="Times New Roman" panose="02020603050405020304" pitchFamily="18" charset="0"/>
                <a:ea typeface="Times New Roman" panose="02020603050405020304" pitchFamily="18" charset="0"/>
              </a:rPr>
              <a:t>: Reduce isolation and support carers’ wellbeing.</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Weakness</a:t>
            </a:r>
            <a:r>
              <a:rPr lang="en-GB" sz="2200" dirty="0">
                <a:latin typeface="Times New Roman" panose="02020603050405020304" pitchFamily="18" charset="0"/>
                <a:ea typeface="Times New Roman" panose="02020603050405020304" pitchFamily="18" charset="0"/>
              </a:rPr>
              <a:t>: Closures from funding cuts limit access.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Aligns with Activity Theory and Care Act 2014 principles.</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516030" y="2092270"/>
            <a:ext cx="4293678" cy="3372819"/>
          </a:xfrm>
          <a:prstGeom prst="rect">
            <a:avLst/>
          </a:prstGeom>
        </p:spPr>
      </p:pic>
      <p:pic>
        <p:nvPicPr>
          <p:cNvPr id="10" name="Audio 9">
            <a:hlinkClick r:id="" action="ppaction://media"/>
            <a:extLst>
              <a:ext uri="{FF2B5EF4-FFF2-40B4-BE49-F238E27FC236}">
                <a16:creationId xmlns:a16="http://schemas.microsoft.com/office/drawing/2014/main" id="{64930FFE-6422-6E78-A7C1-A9D6446E0C5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3488963"/>
      </p:ext>
    </p:extLst>
  </p:cSld>
  <p:clrMapOvr>
    <a:masterClrMapping/>
  </p:clrMapOvr>
  <mc:AlternateContent xmlns:mc="http://schemas.openxmlformats.org/markup-compatibility/2006">
    <mc:Choice xmlns:p14="http://schemas.microsoft.com/office/powerpoint/2010/main" Requires="p14">
      <p:transition spd="slow" p14:dur="2000" advTm="29910"/>
    </mc:Choice>
    <mc:Fallback>
      <p:transition spd="slow" advTm="29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1070608" cy="1400530"/>
          </a:xfrm>
        </p:spPr>
        <p:txBody>
          <a:bodyPr/>
          <a:lstStyle/>
          <a:p>
            <a:pPr algn="ctr">
              <a:lnSpc>
                <a:spcPct val="150000"/>
              </a:lnSpc>
              <a:spcAft>
                <a:spcPts val="0"/>
              </a:spcAft>
            </a:pPr>
            <a:r>
              <a:rPr lang="en-GB" sz="3200" b="1" kern="0" dirty="0">
                <a:latin typeface="Times New Roman" panose="02020603050405020304" pitchFamily="18" charset="0"/>
              </a:rPr>
              <a:t>Evaluation of Current Care Provisions: Impact on population trend </a:t>
            </a:r>
            <a:br>
              <a:rPr lang="en-IN" sz="2400" b="1" kern="0" dirty="0">
                <a:latin typeface="Times New Roman" panose="02020603050405020304" pitchFamily="18" charset="0"/>
              </a:rPr>
            </a:br>
            <a:endParaRPr lang="en-GB" sz="2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5631" y="2045778"/>
            <a:ext cx="6343624" cy="4597938"/>
          </a:xfrm>
        </p:spPr>
        <p:txBody>
          <a:bodyPr>
            <a:normAutofit/>
          </a:bodyPr>
          <a:lstStyle/>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UK population aged 85+ projected to double by 2045 (ONS, 2024).</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Rising demand increases pressure on NHS and social care budgets.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Workforce shortages threaten quality and continuity.</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Urgent need for innovation and integrated care solutions.</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192490" y="2495226"/>
            <a:ext cx="4752666" cy="3168444"/>
          </a:xfrm>
          <a:prstGeom prst="rect">
            <a:avLst/>
          </a:prstGeom>
        </p:spPr>
      </p:pic>
      <p:pic>
        <p:nvPicPr>
          <p:cNvPr id="10" name="Audio 9">
            <a:hlinkClick r:id="" action="ppaction://media"/>
            <a:extLst>
              <a:ext uri="{FF2B5EF4-FFF2-40B4-BE49-F238E27FC236}">
                <a16:creationId xmlns:a16="http://schemas.microsoft.com/office/drawing/2014/main" id="{65802F3E-1A34-1CFD-FA29-9E5761109A2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2857530"/>
      </p:ext>
    </p:extLst>
  </p:cSld>
  <p:clrMapOvr>
    <a:masterClrMapping/>
  </p:clrMapOvr>
  <mc:AlternateContent xmlns:mc="http://schemas.openxmlformats.org/markup-compatibility/2006">
    <mc:Choice xmlns:p14="http://schemas.microsoft.com/office/powerpoint/2010/main" Requires="p14">
      <p:transition spd="slow" p14:dur="2000" advTm="33795"/>
    </mc:Choice>
    <mc:Fallback>
      <p:transition spd="slow" advTm="33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678" y="158251"/>
            <a:ext cx="11545889" cy="1400530"/>
          </a:xfrm>
        </p:spPr>
        <p:txBody>
          <a:bodyPr/>
          <a:lstStyle/>
          <a:p>
            <a:pPr algn="ctr">
              <a:lnSpc>
                <a:spcPct val="150000"/>
              </a:lnSpc>
              <a:spcAft>
                <a:spcPts val="0"/>
              </a:spcAft>
            </a:pPr>
            <a:r>
              <a:rPr lang="en-GB" sz="3200" b="1" kern="0" dirty="0">
                <a:latin typeface="Times New Roman" panose="02020603050405020304" pitchFamily="18" charset="0"/>
              </a:rPr>
              <a:t>Technological Innovations in Elderly Care: Innovations Overview</a:t>
            </a:r>
            <a:br>
              <a:rPr lang="en-IN" sz="2400" b="1" kern="0" dirty="0">
                <a:latin typeface="Times New Roman" panose="02020603050405020304" pitchFamily="18" charset="0"/>
              </a:rPr>
            </a:br>
            <a:endParaRPr lang="en-GB" sz="2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74152" y="1859797"/>
            <a:ext cx="7087542" cy="4473952"/>
          </a:xfrm>
        </p:spPr>
        <p:txBody>
          <a:bodyPr>
            <a:normAutofit/>
          </a:bodyPr>
          <a:lstStyle/>
          <a:p>
            <a:pPr lvl="0" algn="just">
              <a:lnSpc>
                <a:spcPct val="150000"/>
              </a:lnSpc>
              <a:buFont typeface="Arial" panose="020B0604020202020204" pitchFamily="34" charset="0"/>
              <a:buChar char="●"/>
            </a:pPr>
            <a:r>
              <a:rPr lang="en-GB" sz="2200" dirty="0" err="1">
                <a:latin typeface="Times New Roman" panose="02020603050405020304" pitchFamily="18" charset="0"/>
                <a:ea typeface="Times New Roman" panose="02020603050405020304" pitchFamily="18" charset="0"/>
              </a:rPr>
              <a:t>Telehealth</a:t>
            </a:r>
            <a:r>
              <a:rPr lang="en-GB" sz="2200" dirty="0">
                <a:latin typeface="Times New Roman" panose="02020603050405020304" pitchFamily="18" charset="0"/>
                <a:ea typeface="Times New Roman" panose="02020603050405020304" pitchFamily="18" charset="0"/>
              </a:rPr>
              <a:t> enables remote consultations, reducing hospital visits.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Smart home sensors monitor safety and daily routines.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Dementia technology aids memory and navigation support (</a:t>
            </a:r>
            <a:r>
              <a:rPr lang="en-GB" sz="2200" dirty="0" err="1">
                <a:latin typeface="Times New Roman" panose="02020603050405020304" pitchFamily="18" charset="0"/>
                <a:ea typeface="Times New Roman" panose="02020603050405020304" pitchFamily="18" charset="0"/>
              </a:rPr>
              <a:t>Yunara</a:t>
            </a:r>
            <a:r>
              <a:rPr lang="en-GB" sz="2200" dirty="0">
                <a:latin typeface="Times New Roman" panose="02020603050405020304" pitchFamily="18" charset="0"/>
                <a:ea typeface="Times New Roman" panose="02020603050405020304" pitchFamily="18" charset="0"/>
              </a:rPr>
              <a:t> and </a:t>
            </a:r>
            <a:r>
              <a:rPr lang="en-GB" sz="2200" dirty="0" err="1">
                <a:latin typeface="Times New Roman" panose="02020603050405020304" pitchFamily="18" charset="0"/>
                <a:ea typeface="Times New Roman" panose="02020603050405020304" pitchFamily="18" charset="0"/>
              </a:rPr>
              <a:t>Efendi</a:t>
            </a:r>
            <a:r>
              <a:rPr lang="en-GB" sz="2200" dirty="0">
                <a:latin typeface="Times New Roman" panose="02020603050405020304" pitchFamily="18" charset="0"/>
                <a:ea typeface="Times New Roman" panose="02020603050405020304" pitchFamily="18" charset="0"/>
              </a:rPr>
              <a:t>, 2023).</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Mobile health apps encourage independence and self-management for older adults.</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683795" y="2242742"/>
            <a:ext cx="4358388" cy="3259156"/>
          </a:xfrm>
          <a:prstGeom prst="rect">
            <a:avLst/>
          </a:prstGeom>
        </p:spPr>
      </p:pic>
      <p:pic>
        <p:nvPicPr>
          <p:cNvPr id="10" name="Audio 9">
            <a:hlinkClick r:id="" action="ppaction://media"/>
            <a:extLst>
              <a:ext uri="{FF2B5EF4-FFF2-40B4-BE49-F238E27FC236}">
                <a16:creationId xmlns:a16="http://schemas.microsoft.com/office/drawing/2014/main" id="{A2D610B8-FF0D-FBB7-AA4D-0E4C18635C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0991509"/>
      </p:ext>
    </p:extLst>
  </p:cSld>
  <p:clrMapOvr>
    <a:masterClrMapping/>
  </p:clrMapOvr>
  <mc:AlternateContent xmlns:mc="http://schemas.openxmlformats.org/markup-compatibility/2006">
    <mc:Choice xmlns:p14="http://schemas.microsoft.com/office/powerpoint/2010/main" Requires="p14">
      <p:transition spd="slow" p14:dur="2000" advTm="28628"/>
    </mc:Choice>
    <mc:Fallback>
      <p:transition spd="slow" advTm="28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1086106" cy="1400530"/>
          </a:xfrm>
        </p:spPr>
        <p:txBody>
          <a:bodyPr/>
          <a:lstStyle/>
          <a:p>
            <a:pPr algn="ctr"/>
            <a:r>
              <a:rPr lang="en-IN" sz="3200" b="1" dirty="0">
                <a:solidFill>
                  <a:schemeClr val="tx1"/>
                </a:solidFill>
                <a:latin typeface="Times New Roman" panose="02020603050405020304" pitchFamily="18" charset="0"/>
                <a:cs typeface="Times New Roman" panose="02020603050405020304" pitchFamily="18" charset="0"/>
              </a:rPr>
              <a:t>Technological Innovations in Elderly Care: Critical Assessment</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6626" y="1815703"/>
            <a:ext cx="6607095" cy="4535945"/>
          </a:xfrm>
        </p:spPr>
        <p:txBody>
          <a:bodyPr>
            <a:normAutofit/>
          </a:bodyPr>
          <a:lstStyle/>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Benefits</a:t>
            </a:r>
            <a:r>
              <a:rPr lang="en-GB" sz="2200" dirty="0">
                <a:latin typeface="Times New Roman" panose="02020603050405020304" pitchFamily="18" charset="0"/>
                <a:ea typeface="Times New Roman" panose="02020603050405020304" pitchFamily="18" charset="0"/>
              </a:rPr>
              <a:t>: Improves independence and early intervention in care (Zhang </a:t>
            </a:r>
            <a:r>
              <a:rPr lang="en-GB" sz="2200" i="1" dirty="0">
                <a:latin typeface="Times New Roman" panose="02020603050405020304" pitchFamily="18" charset="0"/>
                <a:ea typeface="Times New Roman" panose="02020603050405020304" pitchFamily="18" charset="0"/>
              </a:rPr>
              <a:t>et al.</a:t>
            </a:r>
            <a:r>
              <a:rPr lang="en-GB" sz="2200" dirty="0">
                <a:latin typeface="Times New Roman" panose="02020603050405020304" pitchFamily="18" charset="0"/>
                <a:ea typeface="Times New Roman" panose="02020603050405020304" pitchFamily="18" charset="0"/>
              </a:rPr>
              <a:t>, 2024).</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Reduces NHS workload through remote monitoring.</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Barriers</a:t>
            </a:r>
            <a:r>
              <a:rPr lang="en-GB" sz="2200" dirty="0">
                <a:latin typeface="Times New Roman" panose="02020603050405020304" pitchFamily="18" charset="0"/>
                <a:ea typeface="Times New Roman" panose="02020603050405020304" pitchFamily="18" charset="0"/>
              </a:rPr>
              <a:t>: Digital exclusion, cost, and privacy concerns.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Technological innovation must align with the Care Act 2014 principles of empowerment and equality.</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551538" y="2148020"/>
            <a:ext cx="4180679" cy="3871309"/>
          </a:xfrm>
          <a:prstGeom prst="rect">
            <a:avLst/>
          </a:prstGeom>
        </p:spPr>
      </p:pic>
      <p:pic>
        <p:nvPicPr>
          <p:cNvPr id="10" name="Audio 9">
            <a:hlinkClick r:id="" action="ppaction://media"/>
            <a:extLst>
              <a:ext uri="{FF2B5EF4-FFF2-40B4-BE49-F238E27FC236}">
                <a16:creationId xmlns:a16="http://schemas.microsoft.com/office/drawing/2014/main" id="{5557007A-A0C2-6308-91C5-B68030EE0D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4535999"/>
      </p:ext>
    </p:extLst>
  </p:cSld>
  <p:clrMapOvr>
    <a:masterClrMapping/>
  </p:clrMapOvr>
  <mc:AlternateContent xmlns:mc="http://schemas.openxmlformats.org/markup-compatibility/2006">
    <mc:Choice xmlns:p14="http://schemas.microsoft.com/office/powerpoint/2010/main" Requires="p14">
      <p:transition spd="slow" p14:dur="2000" advTm="35965"/>
    </mc:Choice>
    <mc:Fallback>
      <p:transition spd="slow" advTm="35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2" y="313233"/>
            <a:ext cx="10993116" cy="1400530"/>
          </a:xfrm>
        </p:spPr>
        <p:txBody>
          <a:bodyPr/>
          <a:lstStyle/>
          <a:p>
            <a:pPr algn="ctr"/>
            <a:r>
              <a:rPr lang="en-IN" sz="3200" b="1" dirty="0">
                <a:solidFill>
                  <a:schemeClr val="tx1"/>
                </a:solidFill>
                <a:latin typeface="Times New Roman" panose="02020603050405020304" pitchFamily="18" charset="0"/>
                <a:cs typeface="Times New Roman" panose="02020603050405020304" pitchFamily="18" charset="0"/>
              </a:rPr>
              <a:t>Case Study 1: Age UK Digital Inclusion Project</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26941" y="1549831"/>
            <a:ext cx="5920353" cy="4659931"/>
          </a:xfrm>
        </p:spPr>
        <p:txBody>
          <a:bodyPr>
            <a:normAutofit/>
          </a:bodyPr>
          <a:lstStyle/>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Age UK trains older adults in digital skills (Age UK, 2024).</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Promotes independence through online GP access and e-prescriptions.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Aligns with the Care Act 2014’s empowerment and wellbeing focus.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Addresses Activity Theory by enhancing social participation via technology.</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6799235" y="2189512"/>
            <a:ext cx="5070852" cy="3380568"/>
          </a:xfrm>
          <a:prstGeom prst="rect">
            <a:avLst/>
          </a:prstGeom>
        </p:spPr>
      </p:pic>
      <p:pic>
        <p:nvPicPr>
          <p:cNvPr id="10" name="Audio 9">
            <a:hlinkClick r:id="" action="ppaction://media"/>
            <a:extLst>
              <a:ext uri="{FF2B5EF4-FFF2-40B4-BE49-F238E27FC236}">
                <a16:creationId xmlns:a16="http://schemas.microsoft.com/office/drawing/2014/main" id="{2BDB465F-17F7-C41D-D85C-0EA35F58AFD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9428464"/>
      </p:ext>
    </p:extLst>
  </p:cSld>
  <p:clrMapOvr>
    <a:masterClrMapping/>
  </p:clrMapOvr>
  <mc:AlternateContent xmlns:mc="http://schemas.openxmlformats.org/markup-compatibility/2006">
    <mc:Choice xmlns:p14="http://schemas.microsoft.com/office/powerpoint/2010/main" Requires="p14">
      <p:transition spd="slow" p14:dur="2000" advTm="31620"/>
    </mc:Choice>
    <mc:Fallback>
      <p:transition spd="slow" advTm="31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1380574" cy="1400530"/>
          </a:xfrm>
        </p:spPr>
        <p:txBody>
          <a:bodyPr/>
          <a:lstStyle/>
          <a:p>
            <a:pPr algn="ctr"/>
            <a:r>
              <a:rPr lang="en-IN" sz="3200" b="1" dirty="0">
                <a:solidFill>
                  <a:schemeClr val="tx1"/>
                </a:solidFill>
                <a:latin typeface="Times New Roman" panose="02020603050405020304" pitchFamily="18" charset="0"/>
                <a:cs typeface="Times New Roman" panose="02020603050405020304" pitchFamily="18" charset="0"/>
              </a:rPr>
              <a:t>Case Study 2: </a:t>
            </a:r>
            <a:r>
              <a:rPr lang="en-IN" sz="3200" b="1" dirty="0" err="1">
                <a:solidFill>
                  <a:schemeClr val="tx1"/>
                </a:solidFill>
                <a:latin typeface="Times New Roman" panose="02020603050405020304" pitchFamily="18" charset="0"/>
                <a:cs typeface="Times New Roman" panose="02020603050405020304" pitchFamily="18" charset="0"/>
              </a:rPr>
              <a:t>Hogeweyk</a:t>
            </a:r>
            <a:r>
              <a:rPr lang="en-IN" sz="3200" b="1" dirty="0">
                <a:solidFill>
                  <a:schemeClr val="tx1"/>
                </a:solidFill>
                <a:latin typeface="Times New Roman" panose="02020603050405020304" pitchFamily="18" charset="0"/>
                <a:cs typeface="Times New Roman" panose="02020603050405020304" pitchFamily="18" charset="0"/>
              </a:rPr>
              <a:t> Dementia Village (Netherlands)</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4633" y="1549830"/>
            <a:ext cx="6436613" cy="4752921"/>
          </a:xfrm>
        </p:spPr>
        <p:txBody>
          <a:bodyPr>
            <a:normAutofit/>
          </a:bodyPr>
          <a:lstStyle/>
          <a:p>
            <a:pPr lvl="0" algn="just">
              <a:lnSpc>
                <a:spcPct val="150000"/>
              </a:lnSpc>
              <a:buFont typeface="Arial" panose="020B0604020202020204" pitchFamily="34" charset="0"/>
              <a:buChar char="●"/>
            </a:pPr>
            <a:r>
              <a:rPr lang="en-GB" sz="2200" dirty="0" err="1">
                <a:latin typeface="Times New Roman" panose="02020603050405020304" pitchFamily="18" charset="0"/>
                <a:ea typeface="Times New Roman" panose="02020603050405020304" pitchFamily="18" charset="0"/>
              </a:rPr>
              <a:t>Hogeweyk</a:t>
            </a:r>
            <a:r>
              <a:rPr lang="en-GB" sz="2200" dirty="0">
                <a:latin typeface="Times New Roman" panose="02020603050405020304" pitchFamily="18" charset="0"/>
                <a:ea typeface="Times New Roman" panose="02020603050405020304" pitchFamily="18" charset="0"/>
              </a:rPr>
              <a:t> Dementia village offering freedom and normalcy (</a:t>
            </a:r>
            <a:r>
              <a:rPr lang="en-GB" sz="2200" dirty="0" err="1">
                <a:latin typeface="Times New Roman" panose="02020603050405020304" pitchFamily="18" charset="0"/>
                <a:ea typeface="Times New Roman" panose="02020603050405020304" pitchFamily="18" charset="0"/>
              </a:rPr>
              <a:t>Hogeweyk</a:t>
            </a:r>
            <a:r>
              <a:rPr lang="en-GB" sz="2200" dirty="0">
                <a:latin typeface="Times New Roman" panose="02020603050405020304" pitchFamily="18" charset="0"/>
                <a:ea typeface="Times New Roman" panose="02020603050405020304" pitchFamily="18" charset="0"/>
              </a:rPr>
              <a:t>, 2023).</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Environment designed around Continuity and Person-Centred theories.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Residents are supported to live active, meaningful lives.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Influences UK dementia care policies promoting autonomy and inclusion.</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335863" y="2107769"/>
            <a:ext cx="4236204" cy="3177153"/>
          </a:xfrm>
          <a:prstGeom prst="rect">
            <a:avLst/>
          </a:prstGeom>
        </p:spPr>
      </p:pic>
      <p:pic>
        <p:nvPicPr>
          <p:cNvPr id="10" name="Audio 9">
            <a:hlinkClick r:id="" action="ppaction://media"/>
            <a:extLst>
              <a:ext uri="{FF2B5EF4-FFF2-40B4-BE49-F238E27FC236}">
                <a16:creationId xmlns:a16="http://schemas.microsoft.com/office/drawing/2014/main" id="{DFBD4867-0A71-2120-0BCB-8F282EC2EA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98936725"/>
      </p:ext>
    </p:extLst>
  </p:cSld>
  <p:clrMapOvr>
    <a:masterClrMapping/>
  </p:clrMapOvr>
  <mc:AlternateContent xmlns:mc="http://schemas.openxmlformats.org/markup-compatibility/2006">
    <mc:Choice xmlns:p14="http://schemas.microsoft.com/office/powerpoint/2010/main" Requires="p14">
      <p:transition spd="slow" p14:dur="2000" advTm="28807"/>
    </mc:Choice>
    <mc:Fallback>
      <p:transition spd="slow" advTm="28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023" y="235741"/>
            <a:ext cx="9404723" cy="1400530"/>
          </a:xfrm>
        </p:spPr>
        <p:txBody>
          <a:bodyPr/>
          <a:lstStyle/>
          <a:p>
            <a:pPr algn="ctr">
              <a:lnSpc>
                <a:spcPct val="150000"/>
              </a:lnSpc>
              <a:spcAft>
                <a:spcPts val="0"/>
              </a:spcAft>
            </a:pPr>
            <a:r>
              <a:rPr lang="en-GB" sz="3200" b="1" kern="0" dirty="0">
                <a:latin typeface="Times New Roman" panose="02020603050405020304" pitchFamily="18" charset="0"/>
              </a:rPr>
              <a:t>Recommendations for improvement </a:t>
            </a:r>
            <a:br>
              <a:rPr lang="en-IN" sz="2400" b="1" kern="0" dirty="0">
                <a:latin typeface="Times New Roman" panose="02020603050405020304" pitchFamily="18" charset="0"/>
              </a:rPr>
            </a:br>
            <a:endParaRPr lang="en-GB" sz="2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6145" y="1177871"/>
            <a:ext cx="6870567" cy="5455403"/>
          </a:xfrm>
        </p:spPr>
        <p:txBody>
          <a:bodyPr>
            <a:normAutofit fontScale="92500" lnSpcReduction="200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Expanding funding for community and digital inclusion programmes.</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b="1" dirty="0">
                <a:latin typeface="Times New Roman" panose="02020603050405020304" pitchFamily="18" charset="0"/>
                <a:ea typeface="Times New Roman" panose="02020603050405020304" pitchFamily="18" charset="0"/>
              </a:rPr>
              <a:t>Strategic improvements:</a:t>
            </a:r>
            <a:r>
              <a:rPr lang="en-GB" sz="2400" dirty="0">
                <a:latin typeface="Times New Roman" panose="02020603050405020304" pitchFamily="18" charset="0"/>
                <a:ea typeface="Times New Roman" panose="02020603050405020304" pitchFamily="18" charset="0"/>
              </a:rPr>
              <a:t> Strengthening workforce training in person-centred and technological care (</a:t>
            </a:r>
            <a:r>
              <a:rPr lang="en-GB" sz="2400" dirty="0" err="1">
                <a:latin typeface="Times New Roman" panose="02020603050405020304" pitchFamily="18" charset="0"/>
                <a:ea typeface="Times New Roman" panose="02020603050405020304" pitchFamily="18" charset="0"/>
              </a:rPr>
              <a:t>Hannawa</a:t>
            </a:r>
            <a:r>
              <a:rPr lang="en-GB" sz="2400" dirty="0">
                <a:latin typeface="Times New Roman" panose="02020603050405020304" pitchFamily="18" charset="0"/>
                <a:ea typeface="Times New Roman" panose="02020603050405020304" pitchFamily="18" charset="0"/>
              </a:rPr>
              <a:t> </a:t>
            </a:r>
            <a:r>
              <a:rPr lang="en-GB" sz="2400" i="1" dirty="0">
                <a:latin typeface="Times New Roman" panose="02020603050405020304" pitchFamily="18" charset="0"/>
                <a:ea typeface="Times New Roman" panose="02020603050405020304" pitchFamily="18" charset="0"/>
              </a:rPr>
              <a:t>et al.</a:t>
            </a:r>
            <a:r>
              <a:rPr lang="en-GB" sz="2400" dirty="0">
                <a:latin typeface="Times New Roman" panose="02020603050405020304" pitchFamily="18" charset="0"/>
                <a:ea typeface="Times New Roman" panose="02020603050405020304" pitchFamily="18" charset="0"/>
              </a:rPr>
              <a:t>, 2022).</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b="1" dirty="0">
                <a:latin typeface="Times New Roman" panose="02020603050405020304" pitchFamily="18" charset="0"/>
                <a:ea typeface="Times New Roman" panose="02020603050405020304" pitchFamily="18" charset="0"/>
              </a:rPr>
              <a:t>Theory-based recommendation</a:t>
            </a:r>
            <a:r>
              <a:rPr lang="en-GB" sz="2400" dirty="0">
                <a:latin typeface="Times New Roman" panose="02020603050405020304" pitchFamily="18" charset="0"/>
                <a:ea typeface="Times New Roman" panose="02020603050405020304" pitchFamily="18" charset="0"/>
              </a:rPr>
              <a:t>: Applying Activity and Continuity Theories to enhance engagement and identity.</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b="1" dirty="0">
                <a:latin typeface="Times New Roman" panose="02020603050405020304" pitchFamily="18" charset="0"/>
                <a:ea typeface="Times New Roman" panose="02020603050405020304" pitchFamily="18" charset="0"/>
              </a:rPr>
              <a:t>Policy implications</a:t>
            </a:r>
            <a:r>
              <a:rPr lang="en-GB" sz="2400" dirty="0">
                <a:latin typeface="Times New Roman" panose="02020603050405020304" pitchFamily="18" charset="0"/>
                <a:ea typeface="Times New Roman" panose="02020603050405020304" pitchFamily="18" charset="0"/>
              </a:rPr>
              <a:t>: Updating the Care Act 2014 guidance for consistent integration of health, social, and digital care nationwide.</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5"/>
          <a:stretch>
            <a:fillRect/>
          </a:stretch>
        </p:blipFill>
        <p:spPr>
          <a:xfrm>
            <a:off x="7492369" y="2241700"/>
            <a:ext cx="4549814" cy="2904236"/>
          </a:xfrm>
          <a:prstGeom prst="rect">
            <a:avLst/>
          </a:prstGeom>
        </p:spPr>
      </p:pic>
      <p:pic>
        <p:nvPicPr>
          <p:cNvPr id="10" name="Audio 9">
            <a:hlinkClick r:id="" action="ppaction://media"/>
            <a:extLst>
              <a:ext uri="{FF2B5EF4-FFF2-40B4-BE49-F238E27FC236}">
                <a16:creationId xmlns:a16="http://schemas.microsoft.com/office/drawing/2014/main" id="{D439F5A0-ECF6-B64A-D0A7-3392169E52E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1733135"/>
      </p:ext>
    </p:extLst>
  </p:cSld>
  <p:clrMapOvr>
    <a:masterClrMapping/>
  </p:clrMapOvr>
  <mc:AlternateContent xmlns:mc="http://schemas.openxmlformats.org/markup-compatibility/2006">
    <mc:Choice xmlns:p14="http://schemas.microsoft.com/office/powerpoint/2010/main" Requires="p14">
      <p:transition spd="slow" p14:dur="2000" advTm="44120"/>
    </mc:Choice>
    <mc:Fallback>
      <p:transition spd="slow" advTm="44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494" y="282236"/>
            <a:ext cx="9404723" cy="1400530"/>
          </a:xfrm>
        </p:spPr>
        <p:txBody>
          <a:bodyPr/>
          <a:lstStyle/>
          <a:p>
            <a:pPr algn="ctr"/>
            <a:r>
              <a:rPr lang="en-GB" sz="3200" b="1" dirty="0">
                <a:solidFill>
                  <a:schemeClr val="tx1"/>
                </a:solidFill>
                <a:latin typeface="Times New Roman" panose="02020603050405020304" pitchFamily="18" charset="0"/>
                <a:cs typeface="Times New Roman" panose="02020603050405020304" pitchFamily="18" charset="0"/>
              </a:rPr>
              <a:t>Reference List </a:t>
            </a:r>
          </a:p>
        </p:txBody>
      </p:sp>
      <p:sp>
        <p:nvSpPr>
          <p:cNvPr id="3" name="Content Placeholder 2"/>
          <p:cNvSpPr>
            <a:spLocks noGrp="1"/>
          </p:cNvSpPr>
          <p:nvPr>
            <p:ph idx="1"/>
          </p:nvPr>
        </p:nvSpPr>
        <p:spPr>
          <a:xfrm>
            <a:off x="371960" y="929899"/>
            <a:ext cx="11406752" cy="5780868"/>
          </a:xfrm>
        </p:spPr>
        <p:txBody>
          <a:bodyPr>
            <a:normAutofit fontScale="55000" lnSpcReduction="20000"/>
          </a:bodyPr>
          <a:lstStyle/>
          <a:p>
            <a:pPr algn="just">
              <a:lnSpc>
                <a:spcPct val="120000"/>
              </a:lnSpc>
              <a:spcAft>
                <a:spcPts val="1200"/>
              </a:spcAft>
            </a:pPr>
            <a:r>
              <a:rPr lang="en-GB" sz="2500" dirty="0">
                <a:latin typeface="Times New Roman" panose="02020603050405020304" pitchFamily="18" charset="0"/>
                <a:ea typeface="Times New Roman" panose="02020603050405020304" pitchFamily="18" charset="0"/>
              </a:rPr>
              <a:t>Age UK (2024) </a:t>
            </a:r>
            <a:r>
              <a:rPr lang="en-GB" sz="2500" i="1" dirty="0">
                <a:latin typeface="Times New Roman" panose="02020603050405020304" pitchFamily="18" charset="0"/>
                <a:ea typeface="Times New Roman" panose="02020603050405020304" pitchFamily="18" charset="0"/>
              </a:rPr>
              <a:t>Digital Inclusion</a:t>
            </a:r>
            <a:r>
              <a:rPr lang="en-GB" sz="2500" dirty="0">
                <a:latin typeface="Times New Roman" panose="02020603050405020304" pitchFamily="18" charset="0"/>
                <a:ea typeface="Times New Roman" panose="02020603050405020304" pitchFamily="18" charset="0"/>
              </a:rPr>
              <a:t>, </a:t>
            </a:r>
            <a:r>
              <a:rPr lang="en-GB" sz="2500" i="1" dirty="0">
                <a:latin typeface="Times New Roman" panose="02020603050405020304" pitchFamily="18" charset="0"/>
                <a:ea typeface="Times New Roman" panose="02020603050405020304" pitchFamily="18" charset="0"/>
              </a:rPr>
              <a:t>Manchester</a:t>
            </a:r>
            <a:r>
              <a:rPr lang="en-GB" sz="2500" dirty="0">
                <a:latin typeface="Times New Roman" panose="02020603050405020304" pitchFamily="18" charset="0"/>
                <a:ea typeface="Times New Roman" panose="02020603050405020304" pitchFamily="18" charset="0"/>
              </a:rPr>
              <a:t>. Available at: https://www.ageuk.org.uk/manchester/about-us/news/articles/2024/digital-inclusion/ (Accessed: 13 October 2025).</a:t>
            </a:r>
            <a:endParaRPr lang="en-IN" sz="2500"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sz="2500" dirty="0">
                <a:latin typeface="Times New Roman" panose="02020603050405020304" pitchFamily="18" charset="0"/>
                <a:ea typeface="Times New Roman" panose="02020603050405020304" pitchFamily="18" charset="0"/>
              </a:rPr>
              <a:t>Age UK (2025) </a:t>
            </a:r>
            <a:r>
              <a:rPr lang="en-GB" sz="2500" i="1" dirty="0">
                <a:latin typeface="Times New Roman" panose="02020603050405020304" pitchFamily="18" charset="0"/>
                <a:ea typeface="Times New Roman" panose="02020603050405020304" pitchFamily="18" charset="0"/>
              </a:rPr>
              <a:t>1.6 million older carers worry whether they’ll be able to keep caring or providing support to their loved one, says new Age UK analysis</a:t>
            </a:r>
            <a:r>
              <a:rPr lang="en-GB" sz="2500" dirty="0">
                <a:latin typeface="Times New Roman" panose="02020603050405020304" pitchFamily="18" charset="0"/>
                <a:ea typeface="Times New Roman" panose="02020603050405020304" pitchFamily="18" charset="0"/>
              </a:rPr>
              <a:t>. Available at: https://www.ageuk.org.uk/latest-press/articles/1.6-million-older-carers-worry-whether-theyll-be-able-to-keep-caring-or-providing-support-to-their-loved-one-says-new-age-uk-analysis/ (Accessed: 13 October 2025).</a:t>
            </a:r>
            <a:endParaRPr lang="en-IN" sz="2500"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sz="2500" dirty="0" err="1">
                <a:latin typeface="Times New Roman" panose="02020603050405020304" pitchFamily="18" charset="0"/>
                <a:ea typeface="Times New Roman" panose="02020603050405020304" pitchFamily="18" charset="0"/>
              </a:rPr>
              <a:t>Bazemore</a:t>
            </a:r>
            <a:r>
              <a:rPr lang="en-GB" sz="2500" dirty="0">
                <a:latin typeface="Times New Roman" panose="02020603050405020304" pitchFamily="18" charset="0"/>
                <a:ea typeface="Times New Roman" panose="02020603050405020304" pitchFamily="18" charset="0"/>
              </a:rPr>
              <a:t>, A., </a:t>
            </a:r>
            <a:r>
              <a:rPr lang="en-GB" sz="2500" dirty="0" err="1">
                <a:latin typeface="Times New Roman" panose="02020603050405020304" pitchFamily="18" charset="0"/>
                <a:ea typeface="Times New Roman" panose="02020603050405020304" pitchFamily="18" charset="0"/>
              </a:rPr>
              <a:t>Merenstein</a:t>
            </a:r>
            <a:r>
              <a:rPr lang="en-GB" sz="2500" dirty="0">
                <a:latin typeface="Times New Roman" panose="02020603050405020304" pitchFamily="18" charset="0"/>
                <a:ea typeface="Times New Roman" panose="02020603050405020304" pitchFamily="18" charset="0"/>
              </a:rPr>
              <a:t>, Z., Handler, L. and </a:t>
            </a:r>
            <a:r>
              <a:rPr lang="en-GB" sz="2500" dirty="0" err="1">
                <a:latin typeface="Times New Roman" panose="02020603050405020304" pitchFamily="18" charset="0"/>
                <a:ea typeface="Times New Roman" panose="02020603050405020304" pitchFamily="18" charset="0"/>
              </a:rPr>
              <a:t>Saultz</a:t>
            </a:r>
            <a:r>
              <a:rPr lang="en-GB" sz="2500" dirty="0">
                <a:latin typeface="Times New Roman" panose="02020603050405020304" pitchFamily="18" charset="0"/>
                <a:ea typeface="Times New Roman" panose="02020603050405020304" pitchFamily="18" charset="0"/>
              </a:rPr>
              <a:t>, J.W. (2023) ‘The Impact of Interpersonal Continuity of Primary Care on Health Care Costs and Use: A Critical Review’, </a:t>
            </a:r>
            <a:r>
              <a:rPr lang="en-GB" sz="2500" i="1" dirty="0">
                <a:latin typeface="Times New Roman" panose="02020603050405020304" pitchFamily="18" charset="0"/>
                <a:ea typeface="Times New Roman" panose="02020603050405020304" pitchFamily="18" charset="0"/>
              </a:rPr>
              <a:t>Annals of Family Medicine</a:t>
            </a:r>
            <a:r>
              <a:rPr lang="en-GB" sz="2500" dirty="0">
                <a:latin typeface="Times New Roman" panose="02020603050405020304" pitchFamily="18" charset="0"/>
                <a:ea typeface="Times New Roman" panose="02020603050405020304" pitchFamily="18" charset="0"/>
              </a:rPr>
              <a:t>, 21(3), pp. 274–279. Available at: https://doi.org/10.1370/afm.2961.</a:t>
            </a:r>
            <a:endParaRPr lang="en-IN" sz="2500"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sz="2500" dirty="0">
                <a:latin typeface="Times New Roman" panose="02020603050405020304" pitchFamily="18" charset="0"/>
                <a:ea typeface="Times New Roman" panose="02020603050405020304" pitchFamily="18" charset="0"/>
              </a:rPr>
              <a:t>CQC (2024) </a:t>
            </a:r>
            <a:r>
              <a:rPr lang="en-GB" sz="2500" i="1" dirty="0">
                <a:latin typeface="Times New Roman" panose="02020603050405020304" pitchFamily="18" charset="0"/>
                <a:ea typeface="Times New Roman" panose="02020603050405020304" pitchFamily="18" charset="0"/>
              </a:rPr>
              <a:t>Urgent and emergency care survey 2022 - Care Quality Commission</a:t>
            </a:r>
            <a:r>
              <a:rPr lang="en-GB" sz="2500" dirty="0">
                <a:latin typeface="Times New Roman" panose="02020603050405020304" pitchFamily="18" charset="0"/>
                <a:ea typeface="Times New Roman" panose="02020603050405020304" pitchFamily="18" charset="0"/>
              </a:rPr>
              <a:t>, </a:t>
            </a:r>
            <a:r>
              <a:rPr lang="en-GB" sz="2500" i="1" dirty="0">
                <a:latin typeface="Times New Roman" panose="02020603050405020304" pitchFamily="18" charset="0"/>
                <a:ea typeface="Times New Roman" panose="02020603050405020304" pitchFamily="18" charset="0"/>
              </a:rPr>
              <a:t>www.cqc.org.uk</a:t>
            </a:r>
            <a:r>
              <a:rPr lang="en-GB" sz="2500" dirty="0">
                <a:latin typeface="Times New Roman" panose="02020603050405020304" pitchFamily="18" charset="0"/>
                <a:ea typeface="Times New Roman" panose="02020603050405020304" pitchFamily="18" charset="0"/>
              </a:rPr>
              <a:t>. Available at: https://www.cqc.org.uk/publications/surveys/urgent-emergency-care-survey (Accessed: 13 October 2025).</a:t>
            </a:r>
            <a:endParaRPr lang="en-IN" sz="2500"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sz="2500" dirty="0">
                <a:latin typeface="Times New Roman" panose="02020603050405020304" pitchFamily="18" charset="0"/>
                <a:ea typeface="Times New Roman" panose="02020603050405020304" pitchFamily="18" charset="0"/>
              </a:rPr>
              <a:t>GOV.UK (2025) </a:t>
            </a:r>
            <a:r>
              <a:rPr lang="en-GB" sz="2500" i="1" dirty="0">
                <a:latin typeface="Times New Roman" panose="02020603050405020304" pitchFamily="18" charset="0"/>
                <a:ea typeface="Times New Roman" panose="02020603050405020304" pitchFamily="18" charset="0"/>
              </a:rPr>
              <a:t>Care Act 2014</a:t>
            </a:r>
            <a:r>
              <a:rPr lang="en-GB" sz="2500" dirty="0">
                <a:latin typeface="Times New Roman" panose="02020603050405020304" pitchFamily="18" charset="0"/>
                <a:ea typeface="Times New Roman" panose="02020603050405020304" pitchFamily="18" charset="0"/>
              </a:rPr>
              <a:t>, </a:t>
            </a:r>
            <a:r>
              <a:rPr lang="en-GB" sz="2500" i="1" dirty="0">
                <a:latin typeface="Times New Roman" panose="02020603050405020304" pitchFamily="18" charset="0"/>
                <a:ea typeface="Times New Roman" panose="02020603050405020304" pitchFamily="18" charset="0"/>
              </a:rPr>
              <a:t>Legislation.gov.uk</a:t>
            </a:r>
            <a:r>
              <a:rPr lang="en-GB" sz="2500" dirty="0">
                <a:latin typeface="Times New Roman" panose="02020603050405020304" pitchFamily="18" charset="0"/>
                <a:ea typeface="Times New Roman" panose="02020603050405020304" pitchFamily="18" charset="0"/>
              </a:rPr>
              <a:t>. Available at: https://www.legislation.gov.uk/ukpga/2014/23/contents (Accessed: 13 October 2025).</a:t>
            </a:r>
            <a:endParaRPr lang="en-IN" sz="2500"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sz="2500" dirty="0" err="1">
                <a:latin typeface="Times New Roman" panose="02020603050405020304" pitchFamily="18" charset="0"/>
                <a:ea typeface="Times New Roman" panose="02020603050405020304" pitchFamily="18" charset="0"/>
              </a:rPr>
              <a:t>Hannawa</a:t>
            </a:r>
            <a:r>
              <a:rPr lang="en-GB" sz="2500" dirty="0">
                <a:latin typeface="Times New Roman" panose="02020603050405020304" pitchFamily="18" charset="0"/>
                <a:ea typeface="Times New Roman" panose="02020603050405020304" pitchFamily="18" charset="0"/>
              </a:rPr>
              <a:t>, A.F., Wu, A.W., </a:t>
            </a:r>
            <a:r>
              <a:rPr lang="en-GB" sz="2500" dirty="0" err="1">
                <a:latin typeface="Times New Roman" panose="02020603050405020304" pitchFamily="18" charset="0"/>
                <a:ea typeface="Times New Roman" panose="02020603050405020304" pitchFamily="18" charset="0"/>
              </a:rPr>
              <a:t>Kolyada</a:t>
            </a:r>
            <a:r>
              <a:rPr lang="en-GB" sz="2500" dirty="0">
                <a:latin typeface="Times New Roman" panose="02020603050405020304" pitchFamily="18" charset="0"/>
                <a:ea typeface="Times New Roman" panose="02020603050405020304" pitchFamily="18" charset="0"/>
              </a:rPr>
              <a:t>, A., </a:t>
            </a:r>
            <a:r>
              <a:rPr lang="en-GB" sz="2500" dirty="0" err="1">
                <a:latin typeface="Times New Roman" panose="02020603050405020304" pitchFamily="18" charset="0"/>
                <a:ea typeface="Times New Roman" panose="02020603050405020304" pitchFamily="18" charset="0"/>
              </a:rPr>
              <a:t>Potemkina</a:t>
            </a:r>
            <a:r>
              <a:rPr lang="en-GB" sz="2500" dirty="0">
                <a:latin typeface="Times New Roman" panose="02020603050405020304" pitchFamily="18" charset="0"/>
                <a:ea typeface="Times New Roman" panose="02020603050405020304" pitchFamily="18" charset="0"/>
              </a:rPr>
              <a:t>, A. and Donaldson, L.J. (2022) ‘The aspects of healthcare quality that are important to health professionals and patients: A qualitative study’, </a:t>
            </a:r>
            <a:r>
              <a:rPr lang="en-GB" sz="2500" i="1" dirty="0">
                <a:latin typeface="Times New Roman" panose="02020603050405020304" pitchFamily="18" charset="0"/>
                <a:ea typeface="Times New Roman" panose="02020603050405020304" pitchFamily="18" charset="0"/>
              </a:rPr>
              <a:t>Patient Education and Counselling</a:t>
            </a:r>
            <a:r>
              <a:rPr lang="en-GB" sz="2500" dirty="0">
                <a:latin typeface="Times New Roman" panose="02020603050405020304" pitchFamily="18" charset="0"/>
                <a:ea typeface="Times New Roman" panose="02020603050405020304" pitchFamily="18" charset="0"/>
              </a:rPr>
              <a:t>, 105(6), pp. 1561–1570. Available at: https://doi.org/10.1016/j.pec.2021.10.016.</a:t>
            </a:r>
            <a:endParaRPr lang="en-IN" sz="2500"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sz="2500" dirty="0">
                <a:latin typeface="Times New Roman" panose="02020603050405020304" pitchFamily="18" charset="0"/>
                <a:ea typeface="Times New Roman" panose="02020603050405020304" pitchFamily="18" charset="0"/>
              </a:rPr>
              <a:t>Hine-Hughes, F. (2023) </a:t>
            </a:r>
            <a:r>
              <a:rPr lang="en-GB" sz="2500" i="1" dirty="0">
                <a:latin typeface="Times New Roman" panose="02020603050405020304" pitchFamily="18" charset="0"/>
                <a:ea typeface="Times New Roman" panose="02020603050405020304" pitchFamily="18" charset="0"/>
              </a:rPr>
              <a:t>Digital inclusion: How Age UK Camden helps older people to connect</a:t>
            </a:r>
            <a:r>
              <a:rPr lang="en-GB" sz="2500" dirty="0">
                <a:latin typeface="Times New Roman" panose="02020603050405020304" pitchFamily="18" charset="0"/>
                <a:ea typeface="Times New Roman" panose="02020603050405020304" pitchFamily="18" charset="0"/>
              </a:rPr>
              <a:t>, </a:t>
            </a:r>
            <a:r>
              <a:rPr lang="en-GB" sz="2500" i="1" dirty="0">
                <a:latin typeface="Times New Roman" panose="02020603050405020304" pitchFamily="18" charset="0"/>
                <a:ea typeface="Times New Roman" panose="02020603050405020304" pitchFamily="18" charset="0"/>
              </a:rPr>
              <a:t>Govint.org</a:t>
            </a:r>
            <a:r>
              <a:rPr lang="en-GB" sz="2500" dirty="0">
                <a:latin typeface="Times New Roman" panose="02020603050405020304" pitchFamily="18" charset="0"/>
                <a:ea typeface="Times New Roman" panose="02020603050405020304" pitchFamily="18" charset="0"/>
              </a:rPr>
              <a:t>. Available at: https://www.govint.org/our-resources/case-studies/case-study/digital-inclusion-how-age-uk-camden-helps-older-people-to-connect (Accessed: 13 October 2025).</a:t>
            </a:r>
            <a:endParaRPr lang="en-IN" sz="2500"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sz="2500" dirty="0" err="1">
                <a:latin typeface="Times New Roman" panose="02020603050405020304" pitchFamily="18" charset="0"/>
                <a:ea typeface="Times New Roman" panose="02020603050405020304" pitchFamily="18" charset="0"/>
              </a:rPr>
              <a:t>Hogeweyk</a:t>
            </a:r>
            <a:r>
              <a:rPr lang="en-GB" sz="2500" dirty="0">
                <a:latin typeface="Times New Roman" panose="02020603050405020304" pitchFamily="18" charset="0"/>
                <a:ea typeface="Times New Roman" panose="02020603050405020304" pitchFamily="18" charset="0"/>
              </a:rPr>
              <a:t> (2023) </a:t>
            </a:r>
            <a:r>
              <a:rPr lang="en-GB" sz="2500" i="1" dirty="0">
                <a:latin typeface="Times New Roman" panose="02020603050405020304" pitchFamily="18" charset="0"/>
                <a:ea typeface="Times New Roman" panose="02020603050405020304" pitchFamily="18" charset="0"/>
              </a:rPr>
              <a:t>The </a:t>
            </a:r>
            <a:r>
              <a:rPr lang="en-GB" sz="2500" i="1" dirty="0" err="1">
                <a:latin typeface="Times New Roman" panose="02020603050405020304" pitchFamily="18" charset="0"/>
                <a:ea typeface="Times New Roman" panose="02020603050405020304" pitchFamily="18" charset="0"/>
              </a:rPr>
              <a:t>Hogeweyk</a:t>
            </a:r>
            <a:r>
              <a:rPr lang="en-GB" sz="2500" i="1" dirty="0">
                <a:latin typeface="Times New Roman" panose="02020603050405020304" pitchFamily="18" charset="0"/>
                <a:ea typeface="Times New Roman" panose="02020603050405020304" pitchFamily="18" charset="0"/>
              </a:rPr>
              <a:t>® - normal life for people living with severe dementia</a:t>
            </a:r>
            <a:r>
              <a:rPr lang="en-GB" sz="2500" dirty="0">
                <a:latin typeface="Times New Roman" panose="02020603050405020304" pitchFamily="18" charset="0"/>
                <a:ea typeface="Times New Roman" panose="02020603050405020304" pitchFamily="18" charset="0"/>
              </a:rPr>
              <a:t>, </a:t>
            </a:r>
            <a:r>
              <a:rPr lang="en-GB" sz="2500" i="1" dirty="0">
                <a:latin typeface="Times New Roman" panose="02020603050405020304" pitchFamily="18" charset="0"/>
                <a:ea typeface="Times New Roman" panose="02020603050405020304" pitchFamily="18" charset="0"/>
              </a:rPr>
              <a:t>Dementia Village Associates</a:t>
            </a:r>
            <a:r>
              <a:rPr lang="en-GB" sz="2500" dirty="0">
                <a:latin typeface="Times New Roman" panose="02020603050405020304" pitchFamily="18" charset="0"/>
                <a:ea typeface="Times New Roman" panose="02020603050405020304" pitchFamily="18" charset="0"/>
              </a:rPr>
              <a:t>. Available at: https://hogeweyk.dementiavillage.com/ (Accessed: 13 October 2025).</a:t>
            </a:r>
            <a:endParaRPr lang="en-IN" sz="2500" dirty="0">
              <a:latin typeface="Times New Roman" panose="02020603050405020304" pitchFamily="18" charset="0"/>
              <a:ea typeface="Times New Roman" panose="02020603050405020304" pitchFamily="18" charset="0"/>
            </a:endParaRPr>
          </a:p>
        </p:txBody>
      </p:sp>
      <p:pic>
        <p:nvPicPr>
          <p:cNvPr id="10" name="Audio 9">
            <a:hlinkClick r:id="" action="ppaction://media"/>
            <a:extLst>
              <a:ext uri="{FF2B5EF4-FFF2-40B4-BE49-F238E27FC236}">
                <a16:creationId xmlns:a16="http://schemas.microsoft.com/office/drawing/2014/main" id="{742C8CD5-B9B5-42A5-82AA-5217CEA39D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3880324"/>
      </p:ext>
    </p:extLst>
  </p:cSld>
  <p:clrMapOvr>
    <a:masterClrMapping/>
  </p:clrMapOvr>
  <mc:AlternateContent xmlns:mc="http://schemas.openxmlformats.org/markup-compatibility/2006">
    <mc:Choice xmlns:p14="http://schemas.microsoft.com/office/powerpoint/2010/main" Requires="p14">
      <p:transition spd="slow" p14:dur="2000" advTm="2852"/>
    </mc:Choice>
    <mc:Fallback>
      <p:transition spd="slow" advTm="2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853631" cy="1400530"/>
          </a:xfrm>
        </p:spPr>
        <p:txBody>
          <a:bodyPr/>
          <a:lstStyle/>
          <a:p>
            <a:pPr algn="ctr"/>
            <a:r>
              <a:rPr lang="en-GB" sz="3200" b="1" dirty="0">
                <a:solidFill>
                  <a:schemeClr val="tx1"/>
                </a:solidFill>
                <a:latin typeface="Times New Roman" panose="02020603050405020304" pitchFamily="18" charset="0"/>
                <a:cs typeface="Times New Roman" panose="02020603050405020304" pitchFamily="18" charset="0"/>
              </a:rPr>
              <a:t>Reference List</a:t>
            </a:r>
          </a:p>
        </p:txBody>
      </p:sp>
      <p:sp>
        <p:nvSpPr>
          <p:cNvPr id="3" name="Content Placeholder 2"/>
          <p:cNvSpPr>
            <a:spLocks noGrp="1"/>
          </p:cNvSpPr>
          <p:nvPr>
            <p:ph idx="1"/>
          </p:nvPr>
        </p:nvSpPr>
        <p:spPr>
          <a:xfrm>
            <a:off x="340963" y="1115878"/>
            <a:ext cx="11360257" cy="5455403"/>
          </a:xfrm>
        </p:spPr>
        <p:txBody>
          <a:bodyPr>
            <a:normAutofit fontScale="70000" lnSpcReduction="20000"/>
          </a:bodyPr>
          <a:lstStyle/>
          <a:p>
            <a:pPr algn="just">
              <a:lnSpc>
                <a:spcPct val="120000"/>
              </a:lnSpc>
              <a:spcAft>
                <a:spcPts val="1200"/>
              </a:spcAft>
            </a:pPr>
            <a:r>
              <a:rPr lang="en-GB" dirty="0" err="1">
                <a:latin typeface="Times New Roman" panose="02020603050405020304" pitchFamily="18" charset="0"/>
                <a:ea typeface="Times New Roman" panose="02020603050405020304" pitchFamily="18" charset="0"/>
              </a:rPr>
              <a:t>Mwogosi</a:t>
            </a:r>
            <a:r>
              <a:rPr lang="en-GB" dirty="0">
                <a:latin typeface="Times New Roman" panose="02020603050405020304" pitchFamily="18" charset="0"/>
                <a:ea typeface="Times New Roman" panose="02020603050405020304" pitchFamily="18" charset="0"/>
              </a:rPr>
              <a:t>, A. and </a:t>
            </a:r>
            <a:r>
              <a:rPr lang="en-GB" dirty="0" err="1">
                <a:latin typeface="Times New Roman" panose="02020603050405020304" pitchFamily="18" charset="0"/>
                <a:ea typeface="Times New Roman" panose="02020603050405020304" pitchFamily="18" charset="0"/>
              </a:rPr>
              <a:t>Mambile</a:t>
            </a:r>
            <a:r>
              <a:rPr lang="en-GB" dirty="0">
                <a:latin typeface="Times New Roman" panose="02020603050405020304" pitchFamily="18" charset="0"/>
                <a:ea typeface="Times New Roman" panose="02020603050405020304" pitchFamily="18" charset="0"/>
              </a:rPr>
              <a:t>, C. (2024) ‘Clinical decision support in Tanzanian healthcare facilities: an activity theory approach to analysing tools and procedures for enhanced patient care’, </a:t>
            </a:r>
            <a:r>
              <a:rPr lang="en-GB" i="1" dirty="0">
                <a:latin typeface="Times New Roman" panose="02020603050405020304" pitchFamily="18" charset="0"/>
                <a:ea typeface="Times New Roman" panose="02020603050405020304" pitchFamily="18" charset="0"/>
              </a:rPr>
              <a:t>Information Technology and People</a:t>
            </a:r>
            <a:r>
              <a:rPr lang="en-GB" dirty="0">
                <a:latin typeface="Times New Roman" panose="02020603050405020304" pitchFamily="18" charset="0"/>
                <a:ea typeface="Times New Roman" panose="02020603050405020304" pitchFamily="18" charset="0"/>
              </a:rPr>
              <a:t>, 43(6), pp. 56–98. Available at: https://doi.org/10.1108/itp-04-2023-0347.</a:t>
            </a:r>
            <a:endParaRPr lang="en-IN"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dirty="0">
                <a:latin typeface="Times New Roman" panose="02020603050405020304" pitchFamily="18" charset="0"/>
                <a:ea typeface="Times New Roman" panose="02020603050405020304" pitchFamily="18" charset="0"/>
              </a:rPr>
              <a:t>NHS (2025) </a:t>
            </a:r>
            <a:r>
              <a:rPr lang="en-GB" i="1" dirty="0">
                <a:latin typeface="Times New Roman" panose="02020603050405020304" pitchFamily="18" charset="0"/>
                <a:ea typeface="Times New Roman" panose="02020603050405020304" pitchFamily="18" charset="0"/>
              </a:rPr>
              <a:t>NHS Long Term Plan</a:t>
            </a:r>
            <a:r>
              <a:rPr lang="en-GB" dirty="0">
                <a:latin typeface="Times New Roman" panose="02020603050405020304" pitchFamily="18" charset="0"/>
                <a:ea typeface="Times New Roman" panose="02020603050405020304" pitchFamily="18" charset="0"/>
              </a:rPr>
              <a:t>, </a:t>
            </a:r>
            <a:r>
              <a:rPr lang="en-GB" i="1" dirty="0">
                <a:latin typeface="Times New Roman" panose="02020603050405020304" pitchFamily="18" charset="0"/>
                <a:ea typeface="Times New Roman" panose="02020603050405020304" pitchFamily="18" charset="0"/>
              </a:rPr>
              <a:t>NHS England</a:t>
            </a:r>
            <a:r>
              <a:rPr lang="en-GB" dirty="0">
                <a:latin typeface="Times New Roman" panose="02020603050405020304" pitchFamily="18" charset="0"/>
                <a:ea typeface="Times New Roman" panose="02020603050405020304" pitchFamily="18" charset="0"/>
              </a:rPr>
              <a:t>. Available at: https://www.longtermplan.nhs.uk/ (Accessed: 13 October 2025).</a:t>
            </a:r>
            <a:endParaRPr lang="en-IN"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dirty="0">
                <a:latin typeface="Times New Roman" panose="02020603050405020304" pitchFamily="18" charset="0"/>
                <a:ea typeface="Times New Roman" panose="02020603050405020304" pitchFamily="18" charset="0"/>
              </a:rPr>
              <a:t>ONS (2024) </a:t>
            </a:r>
            <a:r>
              <a:rPr lang="en-GB" i="1" dirty="0">
                <a:latin typeface="Times New Roman" panose="02020603050405020304" pitchFamily="18" charset="0"/>
                <a:ea typeface="Times New Roman" panose="02020603050405020304" pitchFamily="18" charset="0"/>
              </a:rPr>
              <a:t>Profile of the older population living in England and Wales in 2021 and changes since 2011</a:t>
            </a:r>
            <a:r>
              <a:rPr lang="en-GB" dirty="0">
                <a:latin typeface="Times New Roman" panose="02020603050405020304" pitchFamily="18" charset="0"/>
                <a:ea typeface="Times New Roman" panose="02020603050405020304" pitchFamily="18" charset="0"/>
              </a:rPr>
              <a:t>, </a:t>
            </a:r>
            <a:r>
              <a:rPr lang="en-GB" i="1" dirty="0">
                <a:latin typeface="Times New Roman" panose="02020603050405020304" pitchFamily="18" charset="0"/>
                <a:ea typeface="Times New Roman" panose="02020603050405020304" pitchFamily="18" charset="0"/>
              </a:rPr>
              <a:t>www.ons.gov.uk</a:t>
            </a:r>
            <a:r>
              <a:rPr lang="en-GB" dirty="0">
                <a:latin typeface="Times New Roman" panose="02020603050405020304" pitchFamily="18" charset="0"/>
                <a:ea typeface="Times New Roman" panose="02020603050405020304" pitchFamily="18" charset="0"/>
              </a:rPr>
              <a:t>. Available at: https://www.ons.gov.uk/peoplepopulationandcommunity/birthsdeathsandmarriages/ageing/articles/profileoftheolderpopulationlivinginenglandandwalesin2021andchangessince2011/2023-04-03 (Accessed: 13 October 2025).</a:t>
            </a:r>
            <a:endParaRPr lang="en-IN"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dirty="0" err="1">
                <a:latin typeface="Times New Roman" panose="02020603050405020304" pitchFamily="18" charset="0"/>
                <a:ea typeface="Times New Roman" panose="02020603050405020304" pitchFamily="18" charset="0"/>
              </a:rPr>
              <a:t>Opaal</a:t>
            </a:r>
            <a:r>
              <a:rPr lang="en-GB" dirty="0">
                <a:latin typeface="Times New Roman" panose="02020603050405020304" pitchFamily="18" charset="0"/>
                <a:ea typeface="Times New Roman" panose="02020603050405020304" pitchFamily="18" charset="0"/>
              </a:rPr>
              <a:t> UK (2024) </a:t>
            </a:r>
            <a:r>
              <a:rPr lang="en-GB" i="1" dirty="0">
                <a:latin typeface="Times New Roman" panose="02020603050405020304" pitchFamily="18" charset="0"/>
                <a:ea typeface="Times New Roman" panose="02020603050405020304" pitchFamily="18" charset="0"/>
              </a:rPr>
              <a:t>The Future of Older People’s Care: Is Moving to a Care Home Inevitable for Older People in the UK? – OPAAL UK</a:t>
            </a:r>
            <a:r>
              <a:rPr lang="en-GB" dirty="0">
                <a:latin typeface="Times New Roman" panose="02020603050405020304" pitchFamily="18" charset="0"/>
                <a:ea typeface="Times New Roman" panose="02020603050405020304" pitchFamily="18" charset="0"/>
              </a:rPr>
              <a:t>, </a:t>
            </a:r>
            <a:r>
              <a:rPr lang="en-GB" i="1" dirty="0">
                <a:latin typeface="Times New Roman" panose="02020603050405020304" pitchFamily="18" charset="0"/>
                <a:ea typeface="Times New Roman" panose="02020603050405020304" pitchFamily="18" charset="0"/>
              </a:rPr>
              <a:t>Opaal.org.uk</a:t>
            </a:r>
            <a:r>
              <a:rPr lang="en-GB" dirty="0">
                <a:latin typeface="Times New Roman" panose="02020603050405020304" pitchFamily="18" charset="0"/>
                <a:ea typeface="Times New Roman" panose="02020603050405020304" pitchFamily="18" charset="0"/>
              </a:rPr>
              <a:t>. Available at: https://opaal.org.uk/2024/07/19/the-future-of-older-peoples-care-is-moving-to-a-care-home-inevitable-for-older-people-in-the-uk/ (Accessed: 13 October 2025).</a:t>
            </a:r>
            <a:endParaRPr lang="en-IN"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dirty="0" err="1">
                <a:latin typeface="Times New Roman" panose="02020603050405020304" pitchFamily="18" charset="0"/>
                <a:ea typeface="Times New Roman" panose="02020603050405020304" pitchFamily="18" charset="0"/>
              </a:rPr>
              <a:t>Peoplefirstinfo</a:t>
            </a:r>
            <a:r>
              <a:rPr lang="en-GB" dirty="0">
                <a:latin typeface="Times New Roman" panose="02020603050405020304" pitchFamily="18" charset="0"/>
                <a:ea typeface="Times New Roman" panose="02020603050405020304" pitchFamily="18" charset="0"/>
              </a:rPr>
              <a:t> (2024) </a:t>
            </a:r>
            <a:r>
              <a:rPr lang="en-GB" i="1" dirty="0">
                <a:latin typeface="Times New Roman" panose="02020603050405020304" pitchFamily="18" charset="0"/>
                <a:ea typeface="Times New Roman" panose="02020603050405020304" pitchFamily="18" charset="0"/>
              </a:rPr>
              <a:t>Day centres, drop-in centres and community hubs | People First</a:t>
            </a:r>
            <a:r>
              <a:rPr lang="en-GB" dirty="0">
                <a:latin typeface="Times New Roman" panose="02020603050405020304" pitchFamily="18" charset="0"/>
                <a:ea typeface="Times New Roman" panose="02020603050405020304" pitchFamily="18" charset="0"/>
              </a:rPr>
              <a:t>, </a:t>
            </a:r>
            <a:r>
              <a:rPr lang="en-GB" i="1" dirty="0">
                <a:latin typeface="Times New Roman" panose="02020603050405020304" pitchFamily="18" charset="0"/>
                <a:ea typeface="Times New Roman" panose="02020603050405020304" pitchFamily="18" charset="0"/>
              </a:rPr>
              <a:t>Peoplefirstinfo.org.uk</a:t>
            </a:r>
            <a:r>
              <a:rPr lang="en-GB" dirty="0">
                <a:latin typeface="Times New Roman" panose="02020603050405020304" pitchFamily="18" charset="0"/>
                <a:ea typeface="Times New Roman" panose="02020603050405020304" pitchFamily="18" charset="0"/>
              </a:rPr>
              <a:t>. Available at: https://www.peoplefirstinfo.org.uk/getting-out-and-about/things-to-do/day-centres-drop-in-centres-and-community-hubs/ (Accessed: 13 October 2025).</a:t>
            </a:r>
            <a:endParaRPr lang="en-IN"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dirty="0" err="1">
                <a:latin typeface="Times New Roman" panose="02020603050405020304" pitchFamily="18" charset="0"/>
                <a:ea typeface="Times New Roman" panose="02020603050405020304" pitchFamily="18" charset="0"/>
              </a:rPr>
              <a:t>Yunara</a:t>
            </a:r>
            <a:r>
              <a:rPr lang="en-GB" dirty="0">
                <a:latin typeface="Times New Roman" panose="02020603050405020304" pitchFamily="18" charset="0"/>
                <a:ea typeface="Times New Roman" panose="02020603050405020304" pitchFamily="18" charset="0"/>
              </a:rPr>
              <a:t>, Y. and </a:t>
            </a:r>
            <a:r>
              <a:rPr lang="en-GB" dirty="0" err="1">
                <a:latin typeface="Times New Roman" panose="02020603050405020304" pitchFamily="18" charset="0"/>
                <a:ea typeface="Times New Roman" panose="02020603050405020304" pitchFamily="18" charset="0"/>
              </a:rPr>
              <a:t>Efendi</a:t>
            </a:r>
            <a:r>
              <a:rPr lang="en-GB" dirty="0">
                <a:latin typeface="Times New Roman" panose="02020603050405020304" pitchFamily="18" charset="0"/>
                <a:ea typeface="Times New Roman" panose="02020603050405020304" pitchFamily="18" charset="0"/>
              </a:rPr>
              <a:t>, F. (2023) ‘Technology- and non-technology-based primary healthcare innovations for the elderly: A systematic review’, </a:t>
            </a:r>
            <a:r>
              <a:rPr lang="en-GB" i="1" dirty="0" err="1">
                <a:latin typeface="Times New Roman" panose="02020603050405020304" pitchFamily="18" charset="0"/>
                <a:ea typeface="Times New Roman" panose="02020603050405020304" pitchFamily="18" charset="0"/>
              </a:rPr>
              <a:t>Enfermería</a:t>
            </a:r>
            <a:r>
              <a:rPr lang="en-GB" i="1" dirty="0">
                <a:latin typeface="Times New Roman" panose="02020603050405020304" pitchFamily="18" charset="0"/>
                <a:ea typeface="Times New Roman" panose="02020603050405020304" pitchFamily="18" charset="0"/>
              </a:rPr>
              <a:t> </a:t>
            </a:r>
            <a:r>
              <a:rPr lang="en-GB" i="1" dirty="0" err="1">
                <a:latin typeface="Times New Roman" panose="02020603050405020304" pitchFamily="18" charset="0"/>
                <a:ea typeface="Times New Roman" panose="02020603050405020304" pitchFamily="18" charset="0"/>
              </a:rPr>
              <a:t>Clínica</a:t>
            </a:r>
            <a:r>
              <a:rPr lang="en-GB" dirty="0">
                <a:latin typeface="Times New Roman" panose="02020603050405020304" pitchFamily="18" charset="0"/>
                <a:ea typeface="Times New Roman" panose="02020603050405020304" pitchFamily="18" charset="0"/>
              </a:rPr>
              <a:t>, 33(4), pp. S60–S65. Available at: https://doi.org/10.1016/j.enfcli.2023.01.014.</a:t>
            </a:r>
            <a:endParaRPr lang="en-IN" dirty="0">
              <a:latin typeface="Times New Roman" panose="02020603050405020304" pitchFamily="18" charset="0"/>
              <a:ea typeface="Times New Roman" panose="02020603050405020304" pitchFamily="18" charset="0"/>
            </a:endParaRPr>
          </a:p>
          <a:p>
            <a:pPr algn="just">
              <a:lnSpc>
                <a:spcPct val="120000"/>
              </a:lnSpc>
              <a:spcAft>
                <a:spcPts val="1200"/>
              </a:spcAft>
            </a:pPr>
            <a:r>
              <a:rPr lang="en-GB" dirty="0">
                <a:latin typeface="Times New Roman" panose="02020603050405020304" pitchFamily="18" charset="0"/>
                <a:ea typeface="Times New Roman" panose="02020603050405020304" pitchFamily="18" charset="0"/>
              </a:rPr>
              <a:t>Zhang, Z., </a:t>
            </a:r>
            <a:r>
              <a:rPr lang="en-GB" dirty="0" err="1">
                <a:latin typeface="Times New Roman" panose="02020603050405020304" pitchFamily="18" charset="0"/>
                <a:ea typeface="Times New Roman" panose="02020603050405020304" pitchFamily="18" charset="0"/>
              </a:rPr>
              <a:t>Xu</a:t>
            </a:r>
            <a:r>
              <a:rPr lang="en-GB" dirty="0">
                <a:latin typeface="Times New Roman" panose="02020603050405020304" pitchFamily="18" charset="0"/>
                <a:ea typeface="Times New Roman" panose="02020603050405020304" pitchFamily="18" charset="0"/>
              </a:rPr>
              <a:t>, P., Wu, C. and Yu, H. (2024) ‘Smart Nursing Wheelchairs: A New Trend in Assisted Care and the Future of Multifunctional Integration’, </a:t>
            </a:r>
            <a:r>
              <a:rPr lang="en-GB" i="1" dirty="0" err="1">
                <a:latin typeface="Times New Roman" panose="02020603050405020304" pitchFamily="18" charset="0"/>
                <a:ea typeface="Times New Roman" panose="02020603050405020304" pitchFamily="18" charset="0"/>
              </a:rPr>
              <a:t>Biomimetics</a:t>
            </a:r>
            <a:r>
              <a:rPr lang="en-GB" dirty="0">
                <a:latin typeface="Times New Roman" panose="02020603050405020304" pitchFamily="18" charset="0"/>
                <a:ea typeface="Times New Roman" panose="02020603050405020304" pitchFamily="18" charset="0"/>
              </a:rPr>
              <a:t>, 9(8), pp. 492–492. Available at: https://doi.org/10.3390/biomimetics9080492.</a:t>
            </a:r>
            <a:endParaRPr lang="en-IN" dirty="0">
              <a:latin typeface="Times New Roman" panose="02020603050405020304" pitchFamily="18" charset="0"/>
              <a:ea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17" name="Audio 16">
            <a:hlinkClick r:id="" action="ppaction://media"/>
            <a:extLst>
              <a:ext uri="{FF2B5EF4-FFF2-40B4-BE49-F238E27FC236}">
                <a16:creationId xmlns:a16="http://schemas.microsoft.com/office/drawing/2014/main" id="{9DC14A14-9D6A-308D-EA47-620B86B62CC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1239198"/>
      </p:ext>
    </p:extLst>
  </p:cSld>
  <p:clrMapOvr>
    <a:masterClrMapping/>
  </p:clrMapOvr>
  <mc:AlternateContent xmlns:mc="http://schemas.openxmlformats.org/markup-compatibility/2006">
    <mc:Choice xmlns:p14="http://schemas.microsoft.com/office/powerpoint/2010/main" Requires="p14">
      <p:transition spd="slow" p14:dur="2000" advTm="1386"/>
    </mc:Choice>
    <mc:Fallback>
      <p:transition spd="slow" advTm="1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153</TotalTime>
  <Words>2783</Words>
  <Application>Microsoft Office PowerPoint</Application>
  <PresentationFormat>Widescreen</PresentationFormat>
  <Paragraphs>118</Paragraphs>
  <Slides>17</Slides>
  <Notes>16</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Times New Roman</vt:lpstr>
      <vt:lpstr>Wingdings 3</vt:lpstr>
      <vt:lpstr>Ion</vt:lpstr>
      <vt:lpstr>Presentation Title: Evaluating Current Services and Support for Older People in the UK: A Critical Analysis of Care Provision, Policy, and Technological Innovation Student Name: Diana Anim Student ID:  2240207 Module Code: BMHP6027 Module Title: Empowering the Older Person Name of Lecturer:  Zakiyyah Amed </vt:lpstr>
      <vt:lpstr>Introduction </vt:lpstr>
      <vt:lpstr>The Ageing Population: Setting the Scene</vt:lpstr>
      <vt:lpstr>Theoretical framework</vt:lpstr>
      <vt:lpstr>Policy and legislation </vt:lpstr>
      <vt:lpstr>Evaluation of Current Care Provisions: Overview of current service</vt:lpstr>
      <vt:lpstr>Evaluation of Current Care Provisions: Critical Analysis</vt:lpstr>
      <vt:lpstr>Evaluation of Current Care Provisions: Residential care homes </vt:lpstr>
      <vt:lpstr>Evaluation of Current Care Provisions: Day Centres </vt:lpstr>
      <vt:lpstr>Evaluation of Current Care Provisions: Impact on population trend  </vt:lpstr>
      <vt:lpstr>Technological Innovations in Elderly Care: Innovations Overview </vt:lpstr>
      <vt:lpstr>Technological Innovations in Elderly Care: Critical Assessment</vt:lpstr>
      <vt:lpstr>Case Study 1: Age UK Digital Inclusion Project</vt:lpstr>
      <vt:lpstr>Case Study 2: Hogeweyk Dementia Village (Netherlands)</vt:lpstr>
      <vt:lpstr>Recommendations for improvement  </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dc:creator>
  <cp:lastModifiedBy>diana anim</cp:lastModifiedBy>
  <cp:revision>77</cp:revision>
  <dcterms:created xsi:type="dcterms:W3CDTF">2025-10-14T03:22:04Z</dcterms:created>
  <dcterms:modified xsi:type="dcterms:W3CDTF">2025-10-24T22:12:35Z</dcterms:modified>
</cp:coreProperties>
</file>