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8213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07/02/2022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2Jx0TljOmo8"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unesco.org/new/en/social-and-human-sciences/themes/international-migration/glossary/multicultural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690950" y="5286399"/>
            <a:ext cx="8496944" cy="461665"/>
          </a:xfrm>
          <a:prstGeom prst="rect">
            <a:avLst/>
          </a:prstGeom>
          <a:noFill/>
        </p:spPr>
        <p:txBody>
          <a:bodyPr wrap="square" rtlCol="0">
            <a:spAutoFit/>
          </a:bodyPr>
          <a:lstStyle/>
          <a:p>
            <a:r>
              <a:rPr lang="en-GB" sz="2400" b="1" dirty="0"/>
              <a:t>Theme 5: National Identity, Race, Ethnicity and ‘Othering’</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 name="TextBox 1"/>
          <p:cNvSpPr txBox="1"/>
          <p:nvPr/>
        </p:nvSpPr>
        <p:spPr>
          <a:xfrm>
            <a:off x="4178046" y="5837202"/>
            <a:ext cx="4659420" cy="400110"/>
          </a:xfrm>
          <a:prstGeom prst="rect">
            <a:avLst/>
          </a:prstGeom>
          <a:noFill/>
        </p:spPr>
        <p:txBody>
          <a:bodyPr wrap="square" rtlCol="0">
            <a:spAutoFit/>
          </a:bodyPr>
          <a:lstStyle/>
          <a:p>
            <a:r>
              <a:rPr lang="en-GB" sz="2000" b="1"/>
              <a:t>Supplementary: The </a:t>
            </a:r>
            <a:r>
              <a:rPr lang="en-GB" sz="2000" b="1" dirty="0"/>
              <a:t>Rwandan Genocide</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A5F51C6-CD12-486E-9AF3-422240945EBB}"/>
              </a:ext>
            </a:extLst>
          </p:cNvPr>
          <p:cNvSpPr txBox="1">
            <a:spLocks/>
          </p:cNvSpPr>
          <p:nvPr/>
        </p:nvSpPr>
        <p:spPr>
          <a:xfrm>
            <a:off x="323528" y="1075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The Rwandan Genocide</a:t>
            </a:r>
          </a:p>
        </p:txBody>
      </p:sp>
      <p:pic>
        <p:nvPicPr>
          <p:cNvPr id="5" name="Picture 4">
            <a:hlinkClick r:id="rId2"/>
            <a:extLst>
              <a:ext uri="{FF2B5EF4-FFF2-40B4-BE49-F238E27FC236}">
                <a16:creationId xmlns:a16="http://schemas.microsoft.com/office/drawing/2014/main" id="{56CE4CE6-37C4-4F5B-AEE2-68A35DDEF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2391760"/>
            <a:ext cx="1966714" cy="2074479"/>
          </a:xfrm>
          <a:prstGeom prst="rect">
            <a:avLst/>
          </a:prstGeom>
        </p:spPr>
      </p:pic>
    </p:spTree>
    <p:extLst>
      <p:ext uri="{BB962C8B-B14F-4D97-AF65-F5344CB8AC3E}">
        <p14:creationId xmlns:p14="http://schemas.microsoft.com/office/powerpoint/2010/main" val="395668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Theoretical Perspectives on Ethnicity</a:t>
            </a:r>
          </a:p>
        </p:txBody>
      </p:sp>
      <p:sp>
        <p:nvSpPr>
          <p:cNvPr id="3" name="Content Placeholder 2"/>
          <p:cNvSpPr>
            <a:spLocks noGrp="1"/>
          </p:cNvSpPr>
          <p:nvPr>
            <p:ph idx="1"/>
          </p:nvPr>
        </p:nvSpPr>
        <p:spPr>
          <a:xfrm>
            <a:off x="2051720" y="2060848"/>
            <a:ext cx="5626968" cy="2088232"/>
          </a:xfrm>
        </p:spPr>
        <p:txBody>
          <a:bodyPr>
            <a:normAutofit/>
          </a:bodyPr>
          <a:lstStyle/>
          <a:p>
            <a:pPr marL="457200" indent="-457200">
              <a:buFont typeface="+mj-lt"/>
              <a:buAutoNum type="arabicPeriod"/>
            </a:pPr>
            <a:r>
              <a:rPr lang="en-GB" sz="3600" dirty="0" err="1"/>
              <a:t>Primordialism</a:t>
            </a:r>
            <a:endParaRPr lang="en-GB" sz="3600" dirty="0"/>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
        <p:nvSpPr>
          <p:cNvPr id="4" name="TextBox 3">
            <a:extLst>
              <a:ext uri="{FF2B5EF4-FFF2-40B4-BE49-F238E27FC236}">
                <a16:creationId xmlns:a16="http://schemas.microsoft.com/office/drawing/2014/main" id="{4F3874A3-0A6E-4B30-A5DB-48FD7E5BC017}"/>
              </a:ext>
            </a:extLst>
          </p:cNvPr>
          <p:cNvSpPr txBox="1"/>
          <p:nvPr/>
        </p:nvSpPr>
        <p:spPr>
          <a:xfrm>
            <a:off x="4875312" y="4238441"/>
            <a:ext cx="3816424" cy="523220"/>
          </a:xfrm>
          <a:prstGeom prst="rect">
            <a:avLst/>
          </a:prstGeom>
          <a:noFill/>
        </p:spPr>
        <p:txBody>
          <a:bodyPr wrap="square" rtlCol="0">
            <a:spAutoFit/>
          </a:bodyPr>
          <a:lstStyle/>
          <a:p>
            <a:r>
              <a:rPr lang="en-GB" sz="2800" dirty="0"/>
              <a:t>(Yang, 2000: 42)</a:t>
            </a:r>
          </a:p>
        </p:txBody>
      </p:sp>
    </p:spTree>
    <p:extLst>
      <p:ext uri="{BB962C8B-B14F-4D97-AF65-F5344CB8AC3E}">
        <p14:creationId xmlns:p14="http://schemas.microsoft.com/office/powerpoint/2010/main" val="334190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244" y="160337"/>
            <a:ext cx="8229600" cy="1143000"/>
          </a:xfrm>
        </p:spPr>
        <p:txBody>
          <a:bodyPr/>
          <a:lstStyle/>
          <a:p>
            <a:r>
              <a:rPr lang="en-GB" b="1" dirty="0"/>
              <a:t>Primordialists</a:t>
            </a:r>
          </a:p>
        </p:txBody>
      </p:sp>
      <p:sp>
        <p:nvSpPr>
          <p:cNvPr id="3" name="Content Placeholder 2"/>
          <p:cNvSpPr>
            <a:spLocks noGrp="1"/>
          </p:cNvSpPr>
          <p:nvPr>
            <p:ph idx="1"/>
          </p:nvPr>
        </p:nvSpPr>
        <p:spPr>
          <a:xfrm>
            <a:off x="4860032" y="5805264"/>
            <a:ext cx="3189040" cy="476503"/>
          </a:xfrm>
        </p:spPr>
        <p:txBody>
          <a:bodyPr>
            <a:noAutofit/>
          </a:bodyPr>
          <a:lstStyle/>
          <a:p>
            <a:pPr marL="365760" lvl="1" indent="0" algn="r">
              <a:buNone/>
            </a:pPr>
            <a:r>
              <a:rPr lang="en-GB" sz="24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422244" y="1303337"/>
            <a:ext cx="822960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310120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474" y="160337"/>
            <a:ext cx="8229600" cy="1143000"/>
          </a:xfrm>
        </p:spPr>
        <p:txBody>
          <a:bodyPr/>
          <a:lstStyle/>
          <a:p>
            <a:r>
              <a:rPr lang="en-GB" b="1" dirty="0"/>
              <a:t>Primordialists</a:t>
            </a:r>
          </a:p>
        </p:txBody>
      </p:sp>
      <p:sp>
        <p:nvSpPr>
          <p:cNvPr id="3" name="Content Placeholder 2"/>
          <p:cNvSpPr>
            <a:spLocks noGrp="1"/>
          </p:cNvSpPr>
          <p:nvPr>
            <p:ph idx="1"/>
          </p:nvPr>
        </p:nvSpPr>
        <p:spPr>
          <a:xfrm>
            <a:off x="457200" y="1600201"/>
            <a:ext cx="8229600"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2400" dirty="0"/>
              <a:t>(Yang, 2000: 42)</a:t>
            </a:r>
          </a:p>
          <a:p>
            <a:pPr lvl="1"/>
            <a:endParaRPr lang="en-GB" dirty="0"/>
          </a:p>
        </p:txBody>
      </p:sp>
    </p:spTree>
    <p:extLst>
      <p:ext uri="{BB962C8B-B14F-4D97-AF65-F5344CB8AC3E}">
        <p14:creationId xmlns:p14="http://schemas.microsoft.com/office/powerpoint/2010/main" val="50551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323528" y="1620065"/>
            <a:ext cx="8229600"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sz="1800" dirty="0"/>
              <a:t>(Geertz, 1973; Isaacs, 1975; van den </a:t>
            </a:r>
            <a:r>
              <a:rPr lang="en-GB" sz="1800" dirty="0" err="1"/>
              <a:t>Berghe</a:t>
            </a:r>
            <a:r>
              <a:rPr lang="en-GB" sz="1800" dirty="0"/>
              <a:t>, 1981 </a:t>
            </a:r>
            <a:r>
              <a:rPr lang="en-GB" sz="1800" i="1" dirty="0"/>
              <a:t>cited in </a:t>
            </a:r>
            <a:r>
              <a:rPr lang="en-GB" sz="1800" dirty="0"/>
              <a:t>Yang, 2000: 42)</a:t>
            </a:r>
          </a:p>
        </p:txBody>
      </p:sp>
    </p:spTree>
    <p:extLst>
      <p:ext uri="{BB962C8B-B14F-4D97-AF65-F5344CB8AC3E}">
        <p14:creationId xmlns:p14="http://schemas.microsoft.com/office/powerpoint/2010/main" val="1104001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550"/>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467544" y="1177550"/>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1187624" y="1700770"/>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346380" y="2877982"/>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1187624" y="3401202"/>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369233" y="4585771"/>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1210477" y="5108991"/>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2699792" y="6237312"/>
            <a:ext cx="6348906" cy="923330"/>
          </a:xfrm>
          <a:prstGeom prst="rect">
            <a:avLst/>
          </a:prstGeom>
          <a:noFill/>
        </p:spPr>
        <p:txBody>
          <a:bodyPr wrap="square" rtlCol="0">
            <a:spAutoFit/>
          </a:bodyPr>
          <a:lstStyle/>
          <a:p>
            <a:r>
              <a:rPr lang="nl-NL" dirty="0"/>
              <a:t>(Geertz, 1973; Isaacs, 1975; van den Berghe, 1981 cited in Yang, 2000: 42)</a:t>
            </a:r>
          </a:p>
          <a:p>
            <a:endParaRPr lang="en-GB" dirty="0"/>
          </a:p>
        </p:txBody>
      </p:sp>
    </p:spTree>
    <p:extLst>
      <p:ext uri="{BB962C8B-B14F-4D97-AF65-F5344CB8AC3E}">
        <p14:creationId xmlns:p14="http://schemas.microsoft.com/office/powerpoint/2010/main" val="4173702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528" y="116632"/>
            <a:ext cx="8229600" cy="850106"/>
          </a:xfrm>
        </p:spPr>
        <p:txBody>
          <a:bodyPr/>
          <a:lstStyle/>
          <a:p>
            <a:r>
              <a:rPr lang="en-GB" b="1" dirty="0"/>
              <a:t>Primordialists</a:t>
            </a:r>
          </a:p>
        </p:txBody>
      </p:sp>
      <p:sp>
        <p:nvSpPr>
          <p:cNvPr id="3" name="Content Placeholder 2"/>
          <p:cNvSpPr>
            <a:spLocks noGrp="1"/>
          </p:cNvSpPr>
          <p:nvPr>
            <p:ph idx="1"/>
          </p:nvPr>
        </p:nvSpPr>
        <p:spPr>
          <a:xfrm>
            <a:off x="395536" y="1052736"/>
            <a:ext cx="8229600" cy="4525963"/>
          </a:xfrm>
        </p:spPr>
        <p:txBody>
          <a:bodyPr/>
          <a:lstStyle/>
          <a:p>
            <a:r>
              <a:rPr lang="en-GB" dirty="0"/>
              <a:t>Socio-biologists attempt to use;</a:t>
            </a:r>
          </a:p>
          <a:p>
            <a:r>
              <a:rPr lang="en-GB" dirty="0"/>
              <a:t>Scientific approaches such as Darwinian and natural selection</a:t>
            </a:r>
          </a:p>
          <a:p>
            <a:r>
              <a:rPr lang="en-GB" dirty="0"/>
              <a:t>Evolutionary biology</a:t>
            </a:r>
          </a:p>
          <a:p>
            <a:r>
              <a:rPr lang="en-GB" dirty="0"/>
              <a:t>And Genetics</a:t>
            </a:r>
          </a:p>
          <a:p>
            <a:r>
              <a:rPr lang="en-GB" dirty="0"/>
              <a:t>To explain social behaviour</a:t>
            </a:r>
          </a:p>
          <a:p>
            <a:pPr marL="0"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220184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395536" y="1417638"/>
            <a:ext cx="8507288" cy="4525963"/>
          </a:xfrm>
        </p:spPr>
        <p:txBody>
          <a:bodyPr>
            <a:normAutofit lnSpcReduction="10000"/>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 </a:t>
            </a:r>
          </a:p>
          <a:p>
            <a:pPr marL="0"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338690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lnSpcReduction="20000"/>
          </a:bodyPr>
          <a:lstStyle/>
          <a:p>
            <a:r>
              <a:rPr lang="en-GB" dirty="0"/>
              <a:t>Hutus were encouraged to kill their </a:t>
            </a:r>
            <a:r>
              <a:rPr lang="en-GB" u="sng"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i="1" dirty="0">
                <a:solidFill>
                  <a:srgbClr val="FF0000"/>
                </a:solidFill>
              </a:rPr>
              <a:t>Primordialist perspective: The Hutus and Tutsis in Rwanda were unable to live together in peace because their inherent ethnic identifies set them at odds with each other </a:t>
            </a:r>
          </a:p>
          <a:p>
            <a:pPr marL="0"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210834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normAutofit/>
          </a:bodyPr>
          <a:lstStyle/>
          <a:p>
            <a:r>
              <a:rPr lang="en-GB" dirty="0"/>
              <a:t>This type of explanation of the Rwandan genocide as one of the most notable and clear examples of ethnic based violence observed in recent times</a:t>
            </a:r>
          </a:p>
          <a:p>
            <a:r>
              <a:rPr lang="en-GB" dirty="0"/>
              <a:t>is considered as a primordial justification (i.e. the clear ethnic differences were what caused the genocide)</a:t>
            </a:r>
          </a:p>
          <a:p>
            <a:pPr marL="0" indent="0" algn="r">
              <a:buNone/>
            </a:pPr>
            <a:r>
              <a:rPr lang="en-GB" dirty="0"/>
              <a:t>(</a:t>
            </a:r>
            <a:r>
              <a:rPr lang="en-GB" dirty="0" err="1"/>
              <a:t>Joireman</a:t>
            </a:r>
            <a:r>
              <a:rPr lang="en-GB" dirty="0"/>
              <a:t>, 2003: 34)</a:t>
            </a:r>
          </a:p>
          <a:p>
            <a:pPr marL="365760" lvl="1" indent="0">
              <a:buNone/>
            </a:pPr>
            <a:endParaRPr lang="en-GB" dirty="0"/>
          </a:p>
        </p:txBody>
      </p:sp>
    </p:spTree>
    <p:extLst>
      <p:ext uri="{BB962C8B-B14F-4D97-AF65-F5344CB8AC3E}">
        <p14:creationId xmlns:p14="http://schemas.microsoft.com/office/powerpoint/2010/main" val="29875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Social constructivism</a:t>
            </a:r>
          </a:p>
          <a:p>
            <a:r>
              <a:rPr lang="en-GB" dirty="0"/>
              <a:t>Theoretical school of ethnicity</a:t>
            </a:r>
          </a:p>
          <a:p>
            <a:r>
              <a:rPr lang="en-GB" dirty="0"/>
              <a:t>Focuses on the fluid nature of ethnic identities</a:t>
            </a:r>
          </a:p>
          <a:p>
            <a:r>
              <a:rPr lang="en-GB" dirty="0"/>
              <a:t>It does identify the role of political and economic factors in moulding ethnicity</a:t>
            </a:r>
          </a:p>
          <a:p>
            <a:pPr marL="0"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295148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922114"/>
          </a:xfrm>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However it acknowledges the origins of ethnic groups in shared;</a:t>
            </a:r>
          </a:p>
          <a:p>
            <a:r>
              <a:rPr lang="en-GB" dirty="0"/>
              <a:t>Language</a:t>
            </a:r>
          </a:p>
          <a:p>
            <a:r>
              <a:rPr lang="en-GB" dirty="0"/>
              <a:t>Religion</a:t>
            </a:r>
          </a:p>
          <a:p>
            <a:r>
              <a:rPr lang="en-GB" dirty="0"/>
              <a:t>And/or physical characteristics</a:t>
            </a:r>
          </a:p>
          <a:p>
            <a:r>
              <a:rPr lang="en-GB" dirty="0"/>
              <a:t>Which create a set of identities ‘from which one can choose’</a:t>
            </a:r>
          </a:p>
          <a:p>
            <a:pPr marL="0"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105733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a:xfrm>
            <a:off x="429898" y="1384716"/>
            <a:ext cx="8229600" cy="4525963"/>
          </a:xfrm>
        </p:spPr>
        <p:txBody>
          <a:bodyPr>
            <a:normAutofit/>
          </a:bodyPr>
          <a:lstStyle/>
          <a:p>
            <a:r>
              <a:rPr lang="en-GB" dirty="0"/>
              <a:t>People choose an ethnic identity based on their sense of identity plus their own preferences</a:t>
            </a:r>
          </a:p>
          <a:p>
            <a:r>
              <a:rPr lang="en-GB" dirty="0"/>
              <a:t>These are formed by;</a:t>
            </a:r>
          </a:p>
          <a:p>
            <a:r>
              <a:rPr lang="en-GB" dirty="0"/>
              <a:t>Economic influences</a:t>
            </a:r>
          </a:p>
          <a:p>
            <a:r>
              <a:rPr lang="en-GB" dirty="0"/>
              <a:t>Political influences</a:t>
            </a:r>
          </a:p>
          <a:p>
            <a:r>
              <a:rPr lang="en-GB" dirty="0"/>
              <a:t>and even social conditions</a:t>
            </a:r>
          </a:p>
          <a:p>
            <a:pPr marL="0"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203725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Constructivism</a:t>
            </a:r>
          </a:p>
        </p:txBody>
      </p:sp>
      <p:sp>
        <p:nvSpPr>
          <p:cNvPr id="3" name="Content Placeholder 2"/>
          <p:cNvSpPr>
            <a:spLocks noGrp="1"/>
          </p:cNvSpPr>
          <p:nvPr>
            <p:ph idx="1"/>
          </p:nvPr>
        </p:nvSpPr>
        <p:spPr>
          <a:xfrm>
            <a:off x="251520" y="1844824"/>
            <a:ext cx="8579296" cy="3484984"/>
          </a:xfrm>
        </p:spPr>
        <p:txBody>
          <a:bodyPr/>
          <a:lstStyle/>
          <a:p>
            <a:r>
              <a:rPr lang="en-GB" dirty="0"/>
              <a:t>Therefore social constructivism is more concerned with the emergence and disappearance of ethnic groups and movements</a:t>
            </a:r>
          </a:p>
          <a:p>
            <a:r>
              <a:rPr lang="en-GB" dirty="0"/>
              <a:t>And the political economic and social factors that cause these changes</a:t>
            </a:r>
          </a:p>
          <a:p>
            <a:pPr marL="0"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140014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800,000 Tutsis were killed in Rwanda</a:t>
            </a:r>
          </a:p>
          <a:p>
            <a:r>
              <a:rPr lang="en-GB" dirty="0"/>
              <a:t>They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0"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58888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251520" y="1484784"/>
            <a:ext cx="8568952" cy="4763616"/>
          </a:xfrm>
        </p:spPr>
        <p:txBody>
          <a:bodyPr>
            <a:normAutofit fontScale="85000" lnSpcReduction="20000"/>
          </a:bodyPr>
          <a:lstStyle/>
          <a:p>
            <a:r>
              <a:rPr lang="en-GB" dirty="0"/>
              <a:t>The reasons behind the genocide were the struggle for political power coupled with a desire for revenge on the Tutsi who had been favoured in terms of educational opportunities and political leadership during the colonial era</a:t>
            </a:r>
          </a:p>
          <a:p>
            <a:r>
              <a:rPr lang="en-GB" dirty="0"/>
              <a:t>This favoured position of the Tutsi was based on German and Belgian beliefs in the superiority of the generally taller and lighter skinned Tutsi</a:t>
            </a:r>
          </a:p>
          <a:p>
            <a:r>
              <a:rPr lang="en-GB" i="1" dirty="0">
                <a:solidFill>
                  <a:srgbClr val="FF0000"/>
                </a:solidFill>
              </a:rPr>
              <a:t>Social constructionist explanation: Thus, in the case of Rwanda the ethnic violence that developed referenced an earlier era in which ethnicity was both constructed and manipulated to divide and conquer the country</a:t>
            </a:r>
          </a:p>
          <a:p>
            <a:pPr marL="0"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048676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Social Constructionism:</a:t>
            </a:r>
            <a:br>
              <a:rPr lang="en-GB" sz="3200" b="1" dirty="0"/>
            </a:br>
            <a:r>
              <a:rPr lang="en-GB" sz="3200" b="1" dirty="0"/>
              <a:t>The Formation of Ethnic Identity</a:t>
            </a:r>
          </a:p>
        </p:txBody>
      </p:sp>
      <p:sp>
        <p:nvSpPr>
          <p:cNvPr id="4" name="Text Placeholder 3"/>
          <p:cNvSpPr>
            <a:spLocks noGrp="1"/>
          </p:cNvSpPr>
          <p:nvPr>
            <p:ph type="body" idx="1"/>
          </p:nvPr>
        </p:nvSpPr>
        <p:spPr>
          <a:xfrm>
            <a:off x="1178667" y="2313530"/>
            <a:ext cx="2939521" cy="820208"/>
          </a:xfrm>
        </p:spPr>
        <p:txBody>
          <a:bodyPr>
            <a:normAutofit/>
          </a:bodyPr>
          <a:lstStyle/>
          <a:p>
            <a:r>
              <a:rPr lang="en-GB" sz="2800" dirty="0"/>
              <a:t>Ascribed Traits</a:t>
            </a:r>
          </a:p>
        </p:txBody>
      </p:sp>
      <p:sp>
        <p:nvSpPr>
          <p:cNvPr id="5" name="Text Placeholder 4"/>
          <p:cNvSpPr>
            <a:spLocks noGrp="1"/>
          </p:cNvSpPr>
          <p:nvPr>
            <p:ph type="body" sz="quarter" idx="3"/>
          </p:nvPr>
        </p:nvSpPr>
        <p:spPr>
          <a:xfrm>
            <a:off x="4788024" y="2392348"/>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1241810" y="3346726"/>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4907627" y="3458793"/>
            <a:ext cx="3736849" cy="2346471"/>
          </a:xfrm>
        </p:spPr>
        <p:txBody>
          <a:bodyPr>
            <a:normAutofit fontScale="77500" lnSpcReduction="2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p>
        </p:txBody>
      </p:sp>
      <p:sp>
        <p:nvSpPr>
          <p:cNvPr id="8" name="TextBox 7"/>
          <p:cNvSpPr txBox="1"/>
          <p:nvPr/>
        </p:nvSpPr>
        <p:spPr>
          <a:xfrm>
            <a:off x="685799" y="1659722"/>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
        <p:nvSpPr>
          <p:cNvPr id="3" name="TextBox 2"/>
          <p:cNvSpPr txBox="1"/>
          <p:nvPr/>
        </p:nvSpPr>
        <p:spPr>
          <a:xfrm>
            <a:off x="5292080" y="6126502"/>
            <a:ext cx="3168352" cy="369332"/>
          </a:xfrm>
          <a:prstGeom prst="rect">
            <a:avLst/>
          </a:prstGeom>
          <a:noFill/>
        </p:spPr>
        <p:txBody>
          <a:bodyPr wrap="square" rtlCol="0">
            <a:spAutoFit/>
          </a:bodyPr>
          <a:lstStyle/>
          <a:p>
            <a:pPr algn="r"/>
            <a:r>
              <a:rPr lang="en-GB" dirty="0"/>
              <a:t>(</a:t>
            </a:r>
            <a:r>
              <a:rPr lang="en-GB" dirty="0" err="1"/>
              <a:t>Joireman</a:t>
            </a:r>
            <a:r>
              <a:rPr lang="en-GB" dirty="0"/>
              <a:t>, 2003: 34)</a:t>
            </a:r>
          </a:p>
        </p:txBody>
      </p:sp>
    </p:spTree>
    <p:extLst>
      <p:ext uri="{BB962C8B-B14F-4D97-AF65-F5344CB8AC3E}">
        <p14:creationId xmlns:p14="http://schemas.microsoft.com/office/powerpoint/2010/main" val="1344891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a:t>Instrumentalists</a:t>
            </a:r>
          </a:p>
        </p:txBody>
      </p:sp>
      <p:sp>
        <p:nvSpPr>
          <p:cNvPr id="3" name="Content Placeholder 2"/>
          <p:cNvSpPr>
            <a:spLocks noGrp="1"/>
          </p:cNvSpPr>
          <p:nvPr>
            <p:ph idx="1"/>
          </p:nvPr>
        </p:nvSpPr>
        <p:spPr>
          <a:xfrm>
            <a:off x="539552" y="1340768"/>
            <a:ext cx="8352928" cy="4525963"/>
          </a:xfrm>
        </p:spPr>
        <p:txBody>
          <a:bodyPr>
            <a:normAutofit fontScale="85000" lnSpcReduction="20000"/>
          </a:bodyPr>
          <a:lstStyle/>
          <a:p>
            <a:r>
              <a:rPr lang="en-GB" dirty="0"/>
              <a:t>Ethnicity as  the means to some specific political end (i.e. a ‘tool’ to be manipulated)</a:t>
            </a:r>
          </a:p>
          <a:p>
            <a:r>
              <a:rPr lang="en-GB" dirty="0"/>
              <a:t>It is focused on the goals for ethnic groups rather than the origins of those groups</a:t>
            </a:r>
          </a:p>
          <a:p>
            <a:r>
              <a:rPr lang="en-GB" dirty="0"/>
              <a:t>Instrumentalists believe ethnicity is changeable and ‘strategic’</a:t>
            </a:r>
          </a:p>
          <a:p>
            <a:r>
              <a:rPr lang="en-GB" dirty="0"/>
              <a:t>It is </a:t>
            </a:r>
            <a:r>
              <a:rPr lang="en-GB" b="1" u="sng" dirty="0"/>
              <a:t>NOT</a:t>
            </a:r>
            <a:r>
              <a:rPr lang="en-GB" dirty="0"/>
              <a:t> a characteristic acquired at birth and consistent over time</a:t>
            </a:r>
          </a:p>
          <a:p>
            <a:r>
              <a:rPr lang="en-GB" dirty="0"/>
              <a:t>Ethnic identities may be important at some times and in some circumstances and completely absent at other times</a:t>
            </a:r>
          </a:p>
          <a:p>
            <a:pPr marL="0" indent="0" algn="r">
              <a:buNone/>
            </a:pPr>
            <a:r>
              <a:rPr lang="en-GB" dirty="0"/>
              <a:t>(</a:t>
            </a:r>
            <a:r>
              <a:rPr lang="en-GB" dirty="0" err="1"/>
              <a:t>Joireman</a:t>
            </a:r>
            <a:r>
              <a:rPr lang="en-GB" dirty="0"/>
              <a:t>, 2003: 54)</a:t>
            </a:r>
          </a:p>
          <a:p>
            <a:pPr lvl="1"/>
            <a:endParaRPr lang="en-GB" dirty="0"/>
          </a:p>
        </p:txBody>
      </p:sp>
    </p:spTree>
    <p:extLst>
      <p:ext uri="{BB962C8B-B14F-4D97-AF65-F5344CB8AC3E}">
        <p14:creationId xmlns:p14="http://schemas.microsoft.com/office/powerpoint/2010/main" val="4256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850106"/>
          </a:xfrm>
        </p:spPr>
        <p:txBody>
          <a:bodyPr>
            <a:normAutofit/>
          </a:bodyPr>
          <a:lstStyle/>
          <a:p>
            <a:r>
              <a:rPr lang="en-GB" b="1" dirty="0"/>
              <a:t>Instrumentalism &amp; Politics</a:t>
            </a:r>
          </a:p>
        </p:txBody>
      </p:sp>
      <p:sp>
        <p:nvSpPr>
          <p:cNvPr id="3" name="Content Placeholder 2"/>
          <p:cNvSpPr>
            <a:spLocks noGrp="1"/>
          </p:cNvSpPr>
          <p:nvPr>
            <p:ph idx="1"/>
          </p:nvPr>
        </p:nvSpPr>
        <p:spPr>
          <a:xfrm>
            <a:off x="611560" y="1124744"/>
            <a:ext cx="8291264" cy="4525963"/>
          </a:xfrm>
        </p:spPr>
        <p:txBody>
          <a:bodyPr>
            <a:normAutofit fontScale="92500"/>
          </a:bodyPr>
          <a:lstStyle/>
          <a:p>
            <a:r>
              <a:rPr lang="en-GB" dirty="0"/>
              <a:t>Instrumentalism is a belief that ethnic identities develop and nationalism ensues mainly in the pursuit of particular political goals</a:t>
            </a:r>
          </a:p>
          <a:p>
            <a:r>
              <a:rPr lang="en-GB" dirty="0"/>
              <a:t>Thus they believe that ethnicity is manipulated and used by elites to achieve political goals or some form of political mobilization</a:t>
            </a:r>
          </a:p>
          <a:p>
            <a:r>
              <a:rPr lang="en-GB" dirty="0"/>
              <a:t>In this sense it is another ‘trope’ of the populist politician</a:t>
            </a:r>
          </a:p>
          <a:p>
            <a:pPr marL="0" indent="0" algn="r">
              <a:buNone/>
            </a:pPr>
            <a:r>
              <a:rPr lang="en-GB" dirty="0"/>
              <a:t>(</a:t>
            </a:r>
            <a:r>
              <a:rPr lang="en-GB" dirty="0" err="1"/>
              <a:t>Joireman</a:t>
            </a:r>
            <a:r>
              <a:rPr lang="en-GB" dirty="0"/>
              <a:t>, 2003 : 54)</a:t>
            </a:r>
          </a:p>
          <a:p>
            <a:endParaRPr lang="en-GB" dirty="0"/>
          </a:p>
        </p:txBody>
      </p:sp>
    </p:spTree>
    <p:extLst>
      <p:ext uri="{BB962C8B-B14F-4D97-AF65-F5344CB8AC3E}">
        <p14:creationId xmlns:p14="http://schemas.microsoft.com/office/powerpoint/2010/main" val="218401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319"/>
            <a:ext cx="8229600" cy="706090"/>
          </a:xfrm>
        </p:spPr>
        <p:txBody>
          <a:bodyPr>
            <a:normAutofit fontScale="90000"/>
          </a:bodyPr>
          <a:lstStyle/>
          <a:p>
            <a:r>
              <a:rPr lang="en-GB" b="1" dirty="0"/>
              <a:t>Instrumentalists</a:t>
            </a:r>
          </a:p>
        </p:txBody>
      </p:sp>
      <p:sp>
        <p:nvSpPr>
          <p:cNvPr id="3" name="Content Placeholder 2"/>
          <p:cNvSpPr>
            <a:spLocks noGrp="1"/>
          </p:cNvSpPr>
          <p:nvPr>
            <p:ph idx="1"/>
          </p:nvPr>
        </p:nvSpPr>
        <p:spPr>
          <a:xfrm>
            <a:off x="683568" y="980728"/>
            <a:ext cx="8229600" cy="4691607"/>
          </a:xfrm>
        </p:spPr>
        <p:txBody>
          <a:bodyPr>
            <a:noAutofit/>
          </a:bodyPr>
          <a:lstStyle/>
          <a:p>
            <a:r>
              <a:rPr lang="en-GB" sz="2400" dirty="0"/>
              <a:t>There is an acknowledgement of the existence of object markers of ethnicity such as;</a:t>
            </a:r>
          </a:p>
          <a:p>
            <a:r>
              <a:rPr lang="en-GB" sz="2400" dirty="0"/>
              <a:t>Symbols</a:t>
            </a:r>
          </a:p>
          <a:p>
            <a:r>
              <a:rPr lang="en-GB" sz="2400" dirty="0"/>
              <a:t>Customs</a:t>
            </a:r>
          </a:p>
          <a:p>
            <a:r>
              <a:rPr lang="en-GB" sz="2400" dirty="0"/>
              <a:t>Language</a:t>
            </a:r>
          </a:p>
          <a:p>
            <a:r>
              <a:rPr lang="en-GB" sz="2400" dirty="0"/>
              <a:t>or even appearance</a:t>
            </a:r>
          </a:p>
          <a:p>
            <a:r>
              <a:rPr lang="en-GB" sz="2400" dirty="0"/>
              <a:t>However they focus on behaviours rather than appearances as defining an ethnic group</a:t>
            </a:r>
          </a:p>
          <a:p>
            <a:r>
              <a:rPr lang="en-GB" sz="2400" dirty="0"/>
              <a:t>They believe that it is possible to define a person’s ethnic identity by examining their actions and choices</a:t>
            </a:r>
          </a:p>
          <a:p>
            <a:pPr marL="0" indent="0" algn="r">
              <a:buNone/>
            </a:pPr>
            <a:r>
              <a:rPr lang="en-GB" sz="2400" dirty="0"/>
              <a:t>(</a:t>
            </a:r>
            <a:r>
              <a:rPr lang="en-GB" sz="2400" dirty="0" err="1"/>
              <a:t>Joireman</a:t>
            </a:r>
            <a:r>
              <a:rPr lang="en-GB" sz="2400" dirty="0"/>
              <a:t>, 2003: 34)</a:t>
            </a:r>
          </a:p>
          <a:p>
            <a:endParaRPr lang="en-GB" sz="2400" dirty="0"/>
          </a:p>
        </p:txBody>
      </p:sp>
    </p:spTree>
    <p:extLst>
      <p:ext uri="{BB962C8B-B14F-4D97-AF65-F5344CB8AC3E}">
        <p14:creationId xmlns:p14="http://schemas.microsoft.com/office/powerpoint/2010/main" val="375728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251520" y="1412776"/>
            <a:ext cx="8640960" cy="3989040"/>
          </a:xfrm>
        </p:spPr>
        <p:txBody>
          <a:bodyPr>
            <a:noAutofit/>
          </a:bodyPr>
          <a:lstStyle/>
          <a:p>
            <a:pPr>
              <a:lnSpc>
                <a:spcPct val="120000"/>
              </a:lnSpc>
              <a:spcBef>
                <a:spcPts val="600"/>
              </a:spcBef>
              <a:spcAft>
                <a:spcPts val="600"/>
              </a:spcAft>
            </a:pPr>
            <a:r>
              <a:rPr lang="en-GB" sz="2400" dirty="0"/>
              <a:t>When Rwanda became independent in 1962, power was supposed to change hands from the Belgium colonial administration to the hands of an indigenous government composed mostly of Hutus, the group that comprised the majority of the population.</a:t>
            </a:r>
          </a:p>
          <a:p>
            <a:pPr>
              <a:lnSpc>
                <a:spcPct val="120000"/>
              </a:lnSpc>
              <a:spcBef>
                <a:spcPts val="600"/>
              </a:spcBef>
              <a:spcAft>
                <a:spcPts val="600"/>
              </a:spcAft>
            </a:pPr>
            <a:r>
              <a:rPr lang="en-GB" sz="2400" dirty="0"/>
              <a:t>This peaceful transfer of power was blocked by the minority Tutsi groups in the Rwandan population (about 15%) who wanted to retain control of positions they had long held under the colonial administration as the favoured ethnic group</a:t>
            </a:r>
          </a:p>
          <a:p>
            <a:pPr marL="0" indent="0" algn="r">
              <a:lnSpc>
                <a:spcPct val="120000"/>
              </a:lnSpc>
              <a:spcBef>
                <a:spcPts val="600"/>
              </a:spcBef>
              <a:spcAft>
                <a:spcPts val="600"/>
              </a:spcAft>
              <a:buNone/>
            </a:pPr>
            <a:r>
              <a:rPr lang="en-GB" sz="2400" dirty="0"/>
              <a:t>(</a:t>
            </a:r>
            <a:r>
              <a:rPr lang="en-GB" sz="2400" dirty="0" err="1"/>
              <a:t>Joireman</a:t>
            </a:r>
            <a:r>
              <a:rPr lang="en-GB" sz="2400" dirty="0"/>
              <a:t>, 2003: 34)</a:t>
            </a:r>
          </a:p>
        </p:txBody>
      </p:sp>
    </p:spTree>
    <p:extLst>
      <p:ext uri="{BB962C8B-B14F-4D97-AF65-F5344CB8AC3E}">
        <p14:creationId xmlns:p14="http://schemas.microsoft.com/office/powerpoint/2010/main" val="180852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77500" lnSpcReduction="20000"/>
          </a:bodyPr>
          <a:lstStyle/>
          <a:p>
            <a:pPr>
              <a:lnSpc>
                <a:spcPct val="110000"/>
              </a:lnSpc>
              <a:spcBef>
                <a:spcPts val="600"/>
              </a:spcBef>
              <a:spcAft>
                <a:spcPts val="600"/>
              </a:spcAft>
            </a:pPr>
            <a:r>
              <a:rPr lang="en-GB" dirty="0"/>
              <a:t>Civil war broke out, forcing many Tutsis to flee the country into neighbouring Congo and Uganda as refugees</a:t>
            </a:r>
          </a:p>
          <a:p>
            <a:pPr>
              <a:lnSpc>
                <a:spcPct val="110000"/>
              </a:lnSpc>
              <a:spcBef>
                <a:spcPts val="600"/>
              </a:spcBef>
              <a:spcAft>
                <a:spcPts val="600"/>
              </a:spcAft>
            </a:pPr>
            <a:r>
              <a:rPr lang="en-GB" dirty="0"/>
              <a:t>The Hutu took over the government and remained in power until 1994, challenged by armed Tutsi opposition movements from the early 1990s forward</a:t>
            </a:r>
          </a:p>
          <a:p>
            <a:pPr>
              <a:lnSpc>
                <a:spcPct val="110000"/>
              </a:lnSpc>
              <a:spcBef>
                <a:spcPts val="600"/>
              </a:spcBef>
              <a:spcAft>
                <a:spcPts val="600"/>
              </a:spcAft>
            </a:pPr>
            <a:r>
              <a:rPr lang="en-GB" dirty="0"/>
              <a:t>Violence broke out between Hutus and Tutsis in 1973, when the Tutsis were expelled from universities and public jobs because they exceeded ethnic quotas which had been set</a:t>
            </a:r>
          </a:p>
          <a:p>
            <a:pPr marL="0" indent="0" algn="r">
              <a:lnSpc>
                <a:spcPct val="110000"/>
              </a:lnSpc>
              <a:spcBef>
                <a:spcPts val="600"/>
              </a:spcBef>
              <a:spcAft>
                <a:spcPts val="600"/>
              </a:spcAft>
              <a:buNone/>
            </a:pPr>
            <a:r>
              <a:rPr lang="en-GB" dirty="0"/>
              <a:t>(</a:t>
            </a:r>
            <a:r>
              <a:rPr lang="en-GB" dirty="0" err="1"/>
              <a:t>Joireman</a:t>
            </a:r>
            <a:r>
              <a:rPr lang="en-GB" dirty="0"/>
              <a:t>, 2003: 34)</a:t>
            </a:r>
          </a:p>
        </p:txBody>
      </p:sp>
    </p:spTree>
    <p:extLst>
      <p:ext uri="{BB962C8B-B14F-4D97-AF65-F5344CB8AC3E}">
        <p14:creationId xmlns:p14="http://schemas.microsoft.com/office/powerpoint/2010/main" val="202299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457140" y="1484784"/>
            <a:ext cx="8229600" cy="4525963"/>
          </a:xfrm>
        </p:spPr>
        <p:txBody>
          <a:bodyPr>
            <a:normAutofit fontScale="85000" lnSpcReduction="100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i="1" dirty="0">
                <a:solidFill>
                  <a:srgbClr val="FF0000"/>
                </a:solidFill>
              </a:rPr>
              <a:t>Instrumentalist perspective: The Hutus were led into the genocide violence by a desire to retain power and control of Rwanda</a:t>
            </a:r>
          </a:p>
          <a:p>
            <a:pPr marL="0"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983168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395536" y="1439245"/>
            <a:ext cx="8075240" cy="3976743"/>
          </a:xfrm>
        </p:spPr>
        <p:txBody>
          <a:bodyPr>
            <a:noAutofit/>
          </a:bodyPr>
          <a:lstStyle/>
          <a:p>
            <a:pPr>
              <a:spcBef>
                <a:spcPts val="600"/>
              </a:spcBef>
              <a:spcAft>
                <a:spcPts val="600"/>
              </a:spcAft>
            </a:pPr>
            <a:r>
              <a:rPr lang="en-GB" sz="2400" dirty="0"/>
              <a:t>Some would argue that the behaviour of the Hutus illustrates the instrumentalist theory of ethnicity</a:t>
            </a:r>
          </a:p>
          <a:p>
            <a:pPr>
              <a:spcBef>
                <a:spcPts val="600"/>
              </a:spcBef>
              <a:spcAft>
                <a:spcPts val="600"/>
              </a:spcAft>
            </a:pPr>
            <a:r>
              <a:rPr lang="en-GB" sz="2400" dirty="0"/>
              <a:t>Instrumentalism is a belief that ethnic identities develop and nationalism ensues in the pursuit of particular political goals rather than for any other reasons</a:t>
            </a:r>
          </a:p>
          <a:p>
            <a:pPr>
              <a:spcBef>
                <a:spcPts val="600"/>
              </a:spcBef>
              <a:spcAft>
                <a:spcPts val="600"/>
              </a:spcAft>
            </a:pPr>
            <a:r>
              <a:rPr lang="en-GB" sz="2400" dirty="0"/>
              <a:t>They therefore see the use of ethnicity as a tool to achieve an ends</a:t>
            </a:r>
          </a:p>
          <a:p>
            <a:pPr>
              <a:spcBef>
                <a:spcPts val="600"/>
              </a:spcBef>
              <a:spcAft>
                <a:spcPts val="600"/>
              </a:spcAft>
            </a:pPr>
            <a:r>
              <a:rPr lang="en-GB" sz="2400" dirty="0"/>
              <a:t>But, does this tell </a:t>
            </a:r>
            <a:r>
              <a:rPr lang="en-GB" sz="2400"/>
              <a:t>the whole picture?</a:t>
            </a:r>
            <a:endParaRPr lang="en-GB" sz="2400" dirty="0"/>
          </a:p>
          <a:p>
            <a:pPr marL="0" indent="0" algn="r">
              <a:spcBef>
                <a:spcPts val="600"/>
              </a:spcBef>
              <a:spcAft>
                <a:spcPts val="600"/>
              </a:spcAft>
              <a:buNone/>
            </a:pPr>
            <a:r>
              <a:rPr lang="en-GB" sz="2400" dirty="0"/>
              <a:t>(</a:t>
            </a:r>
            <a:r>
              <a:rPr lang="en-GB" sz="2400" dirty="0" err="1"/>
              <a:t>Joireman</a:t>
            </a:r>
            <a:r>
              <a:rPr lang="en-GB" sz="2400" dirty="0"/>
              <a:t>, 2003: 34)</a:t>
            </a:r>
          </a:p>
        </p:txBody>
      </p:sp>
    </p:spTree>
    <p:extLst>
      <p:ext uri="{BB962C8B-B14F-4D97-AF65-F5344CB8AC3E}">
        <p14:creationId xmlns:p14="http://schemas.microsoft.com/office/powerpoint/2010/main" val="21178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dirty="0"/>
              <a:t>Reference List</a:t>
            </a:r>
          </a:p>
        </p:txBody>
      </p:sp>
      <p:sp>
        <p:nvSpPr>
          <p:cNvPr id="3" name="Content Placeholder 2"/>
          <p:cNvSpPr>
            <a:spLocks noGrp="1"/>
          </p:cNvSpPr>
          <p:nvPr>
            <p:ph idx="1"/>
          </p:nvPr>
        </p:nvSpPr>
        <p:spPr>
          <a:xfrm>
            <a:off x="179512" y="980728"/>
            <a:ext cx="8928992" cy="3976743"/>
          </a:xfrm>
        </p:spPr>
        <p:txBody>
          <a:bodyPr>
            <a:noAutofit/>
          </a:bodyPr>
          <a:lstStyle/>
          <a:p>
            <a:pPr>
              <a:lnSpc>
                <a:spcPct val="120000"/>
              </a:lnSpc>
              <a:spcBef>
                <a:spcPts val="600"/>
              </a:spcBef>
              <a:spcAft>
                <a:spcPts val="600"/>
              </a:spcAft>
            </a:pPr>
            <a:r>
              <a:rPr lang="en-GB" sz="2000" dirty="0"/>
              <a:t>Fenton S (2010) </a:t>
            </a:r>
            <a:r>
              <a:rPr lang="en-GB" sz="2000" i="1" dirty="0"/>
              <a:t>Ethnicity, </a:t>
            </a:r>
            <a:r>
              <a:rPr lang="en-GB" sz="2000" dirty="0"/>
              <a:t> Cambridge: Polity Press.</a:t>
            </a:r>
          </a:p>
          <a:p>
            <a:pPr>
              <a:lnSpc>
                <a:spcPct val="120000"/>
              </a:lnSpc>
              <a:spcBef>
                <a:spcPts val="600"/>
              </a:spcBef>
              <a:spcAft>
                <a:spcPts val="600"/>
              </a:spcAft>
            </a:pPr>
            <a:r>
              <a:rPr lang="en-GB" sz="2000" dirty="0" err="1"/>
              <a:t>Joireman</a:t>
            </a:r>
            <a:r>
              <a:rPr lang="en-GB" sz="2000" dirty="0"/>
              <a:t>, S. F. (2003) </a:t>
            </a:r>
            <a:r>
              <a:rPr lang="en-GB" sz="2000" i="1" dirty="0"/>
              <a:t>Nationalism and Political Identity</a:t>
            </a:r>
            <a:r>
              <a:rPr lang="en-GB" sz="2000" dirty="0"/>
              <a:t> London: </a:t>
            </a:r>
            <a:r>
              <a:rPr lang="en-GB" sz="2000" dirty="0" err="1"/>
              <a:t>Contimuum</a:t>
            </a:r>
            <a:endParaRPr lang="en-GB" sz="2000" i="1" dirty="0"/>
          </a:p>
          <a:p>
            <a:r>
              <a:rPr lang="en-GB" sz="2000" dirty="0"/>
              <a:t>May S (2012) </a:t>
            </a:r>
            <a:r>
              <a:rPr lang="en-GB" sz="2000" i="1" dirty="0"/>
              <a:t>Language and Minority Rights: Ethnicity, Nationalism and the Politics of Language, </a:t>
            </a:r>
            <a:r>
              <a:rPr lang="en-GB" sz="2000" dirty="0"/>
              <a:t>London: Routledge.</a:t>
            </a:r>
          </a:p>
          <a:p>
            <a:r>
              <a:rPr lang="en-GB" sz="2000" dirty="0"/>
              <a:t>Samovar LA, Porter RE &amp; McDaniel ER (2010)</a:t>
            </a:r>
            <a:r>
              <a:rPr lang="en-GB" sz="2000" i="1" dirty="0"/>
              <a:t> Communication Between Cultures, </a:t>
            </a:r>
            <a:r>
              <a:rPr lang="en-GB" sz="2000" dirty="0"/>
              <a:t>Boston, MA: Wadsworth.</a:t>
            </a:r>
          </a:p>
          <a:p>
            <a:r>
              <a:rPr lang="en-GB" sz="2000" dirty="0"/>
              <a:t>Scott, J. and Marshall, G. (2009) A </a:t>
            </a:r>
            <a:r>
              <a:rPr lang="en-GB" sz="2000" i="1" dirty="0"/>
              <a:t>Dictionary of Sociology</a:t>
            </a:r>
            <a:r>
              <a:rPr lang="en-GB" sz="2000" dirty="0"/>
              <a:t> Oxford: OUP</a:t>
            </a:r>
          </a:p>
          <a:p>
            <a:r>
              <a:rPr lang="en-GB" sz="2000" dirty="0"/>
              <a:t>UNESCO (1996) </a:t>
            </a:r>
            <a:r>
              <a:rPr lang="en-GB" sz="2000" i="1" dirty="0"/>
              <a:t>Learning to Live Together</a:t>
            </a:r>
            <a:r>
              <a:rPr lang="en-GB" sz="2000" dirty="0"/>
              <a:t> Available at: </a:t>
            </a:r>
            <a:r>
              <a:rPr lang="en-GB" sz="2000" dirty="0">
                <a:hlinkClick r:id="rId2"/>
              </a:rPr>
              <a:t>http://www.unesco.org/new/en/social-and-human-sciences/themes/international-migration/glossary/multiculturalism/</a:t>
            </a:r>
            <a:r>
              <a:rPr lang="en-GB" sz="2000" dirty="0"/>
              <a:t> [Accessed 19/11/2018]</a:t>
            </a:r>
          </a:p>
          <a:p>
            <a:r>
              <a:rPr lang="en-GB" sz="2000" dirty="0"/>
              <a:t>Yang PQ (2000) </a:t>
            </a:r>
            <a:r>
              <a:rPr lang="en-GB" sz="2000" i="1" dirty="0"/>
              <a:t>Ethnic Studies: </a:t>
            </a:r>
            <a:r>
              <a:rPr lang="en-GB" sz="2000" dirty="0"/>
              <a:t>Issues and Approaches, </a:t>
            </a:r>
            <a:r>
              <a:rPr lang="en-GB" sz="2000" i="1" dirty="0"/>
              <a:t> </a:t>
            </a:r>
            <a:r>
              <a:rPr lang="en-GB" sz="2000" dirty="0"/>
              <a:t>New York: State University of New York.</a:t>
            </a:r>
          </a:p>
          <a:p>
            <a:endParaRPr lang="en-GB" sz="2000" dirty="0"/>
          </a:p>
          <a:p>
            <a:endParaRPr lang="en-GB" sz="2000" i="1" dirty="0"/>
          </a:p>
        </p:txBody>
      </p:sp>
    </p:spTree>
    <p:extLst>
      <p:ext uri="{BB962C8B-B14F-4D97-AF65-F5344CB8AC3E}">
        <p14:creationId xmlns:p14="http://schemas.microsoft.com/office/powerpoint/2010/main" val="278699128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2064</TotalTime>
  <Words>1571</Words>
  <Application>Microsoft Office PowerPoint</Application>
  <PresentationFormat>On-screen Show (4:3)</PresentationFormat>
  <Paragraphs>155</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UWTSD blue background</vt:lpstr>
      <vt:lpstr>PowerPoint Presentation</vt:lpstr>
      <vt:lpstr>PowerPoint Presentation</vt:lpstr>
      <vt:lpstr>Theoretical Perspectives on Ethnicity</vt:lpstr>
      <vt:lpstr>Primordialists</vt:lpstr>
      <vt:lpstr>Primordialists</vt:lpstr>
      <vt:lpstr>Primordialists</vt:lpstr>
      <vt:lpstr>Primordialists</vt:lpstr>
      <vt:lpstr>Primordialists</vt:lpstr>
      <vt:lpstr>The Rwandan Genocide</vt:lpstr>
      <vt:lpstr>The Rwandan Genocide</vt:lpstr>
      <vt:lpstr>Primordialists</vt:lpstr>
      <vt:lpstr>Social Constructionism</vt:lpstr>
      <vt:lpstr>Social Constructionism</vt:lpstr>
      <vt:lpstr>Social Constructionism</vt:lpstr>
      <vt:lpstr>Social Constructivism</vt:lpstr>
      <vt:lpstr>The Rwandan Genocide</vt:lpstr>
      <vt:lpstr>The Rwandan Genocide</vt:lpstr>
      <vt:lpstr>Social Constructionism: The Formation of Ethnic Identity</vt:lpstr>
      <vt:lpstr>Instrumentalists</vt:lpstr>
      <vt:lpstr>Instrumentalism &amp; Politics</vt:lpstr>
      <vt:lpstr>Instrumentalists</vt:lpstr>
      <vt:lpstr>The Rwandan Genocide</vt:lpstr>
      <vt:lpstr>The Rwandan Genocide</vt:lpstr>
      <vt:lpstr>The Rwandan Genocide</vt:lpstr>
      <vt:lpstr>Instrumentalists Explanation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80</cp:revision>
  <dcterms:created xsi:type="dcterms:W3CDTF">2021-02-09T14:04:40Z</dcterms:created>
  <dcterms:modified xsi:type="dcterms:W3CDTF">2022-02-07T14:29:33Z</dcterms:modified>
</cp:coreProperties>
</file>