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handoutMasterIdLst>
    <p:handoutMasterId r:id="rId17"/>
  </p:handoutMasterIdLst>
  <p:sldIdLst>
    <p:sldId id="256" r:id="rId2"/>
    <p:sldId id="273" r:id="rId3"/>
    <p:sldId id="274" r:id="rId4"/>
    <p:sldId id="282" r:id="rId5"/>
    <p:sldId id="275" r:id="rId6"/>
    <p:sldId id="276" r:id="rId7"/>
    <p:sldId id="277" r:id="rId8"/>
    <p:sldId id="278" r:id="rId9"/>
    <p:sldId id="279" r:id="rId10"/>
    <p:sldId id="280" r:id="rId11"/>
    <p:sldId id="281" r:id="rId12"/>
    <p:sldId id="283" r:id="rId13"/>
    <p:sldId id="284" r:id="rId14"/>
    <p:sldId id="285" r:id="rId1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5454"/>
    <a:srgbClr val="6D6D6D"/>
    <a:srgbClr val="4842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4" autoAdjust="0"/>
    <p:restoredTop sz="94291" autoAdjust="0"/>
  </p:normalViewPr>
  <p:slideViewPr>
    <p:cSldViewPr>
      <p:cViewPr>
        <p:scale>
          <a:sx n="50" d="100"/>
          <a:sy n="50" d="100"/>
        </p:scale>
        <p:origin x="36" y="492"/>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C6ACB66-EAB9-4D45-9F9C-28EA120D791D}" type="datetimeFigureOut">
              <a:rPr lang="en-US"/>
              <a:t>4/21/2018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2837A6B-DAA4-4C2D-AEAB-4E9E70095794}" type="slidenum">
              <a:rPr/>
              <a:t>‹#›</a:t>
            </a:fld>
            <a:endParaRPr/>
          </a:p>
        </p:txBody>
      </p:sp>
    </p:spTree>
    <p:extLst>
      <p:ext uri="{BB962C8B-B14F-4D97-AF65-F5344CB8AC3E}">
        <p14:creationId xmlns:p14="http://schemas.microsoft.com/office/powerpoint/2010/main" val="29215455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79D970-AC71-40CF-8717-2E4EAB5207AF}" type="datetimeFigureOut">
              <a:rPr lang="en-US"/>
              <a:t>4/21/2018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266150-FA26-45B5-BF0B-186B42A09DC9}" type="slidenum">
              <a:rPr/>
              <a:t>‹#›</a:t>
            </a:fld>
            <a:endParaRPr/>
          </a:p>
        </p:txBody>
      </p:sp>
    </p:spTree>
    <p:extLst>
      <p:ext uri="{BB962C8B-B14F-4D97-AF65-F5344CB8AC3E}">
        <p14:creationId xmlns:p14="http://schemas.microsoft.com/office/powerpoint/2010/main" val="145946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13" name="Rectangle 12"/>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Rectangle 14"/>
          <p:cNvSpPr/>
          <p:nvPr/>
        </p:nvSpPr>
        <p:spPr bwMode="hidden">
          <a:xfrm>
            <a:off x="0" y="4810562"/>
            <a:ext cx="12188825" cy="204743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2413" y="1905000"/>
            <a:ext cx="9144000" cy="2667000"/>
          </a:xfrm>
        </p:spPr>
        <p:txBody>
          <a:bodyPr>
            <a:normAutofit/>
          </a:bodyPr>
          <a:lstStyle>
            <a:lvl1pPr>
              <a:lnSpc>
                <a:spcPct val="80000"/>
              </a:lnSpc>
              <a:defRPr sz="6000"/>
            </a:lvl1pPr>
          </a:lstStyle>
          <a:p>
            <a:r>
              <a:rPr lang="en-US"/>
              <a:t>Click to edit Master title style</a:t>
            </a:r>
            <a:endParaRPr/>
          </a:p>
        </p:txBody>
      </p:sp>
      <p:sp>
        <p:nvSpPr>
          <p:cNvPr id="3" name="Subtitle 2"/>
          <p:cNvSpPr>
            <a:spLocks noGrp="1"/>
          </p:cNvSpPr>
          <p:nvPr>
            <p:ph type="subTitle" idx="1"/>
          </p:nvPr>
        </p:nvSpPr>
        <p:spPr>
          <a:xfrm>
            <a:off x="1522413" y="5029200"/>
            <a:ext cx="8229600" cy="1143000"/>
          </a:xfrm>
        </p:spPr>
        <p:txBody>
          <a:bodyPr/>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4/21/2018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 useBgFill="1">
        <p:nvSpPr>
          <p:cNvPr id="20" name="Freeform 9"/>
          <p:cNvSpPr>
            <a:spLocks/>
          </p:cNvSpPr>
          <p:nvPr/>
        </p:nvSpPr>
        <p:spPr bwMode="white">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ln>
            <a:noFill/>
          </a:ln>
        </p:spPr>
        <p:txBody>
          <a:bodyPr vert="horz" wrap="square" lIns="91440" tIns="45720" rIns="91440" bIns="45720" numCol="1" anchor="t" anchorCtr="0" compatLnSpc="1">
            <a:prstTxWarp prst="textNoShape">
              <a:avLst/>
            </a:prstTxWarp>
          </a:body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4/21/2018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0" y="0"/>
            <a:ext cx="12188825" cy="4810561"/>
          </a:xfrm>
          <a:prstGeom prst="rect">
            <a:avLst/>
          </a:prstGeom>
        </p:spPr>
      </p:pic>
      <p:sp>
        <p:nvSpPr>
          <p:cNvPr id="18" name="Rectangle 17"/>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2360" y="1905000"/>
            <a:ext cx="9142999" cy="2667000"/>
          </a:xfrm>
        </p:spPr>
        <p:txBody>
          <a:bodyPr anchor="b">
            <a:no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522412" y="5029200"/>
            <a:ext cx="82296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4/21/2018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
        <p:nvSpPr>
          <p:cNvPr id="16" name="Freeform 9"/>
          <p:cNvSpPr>
            <a:spLocks/>
          </p:cNvSpPr>
          <p:nvPr/>
        </p:nvSpPr>
        <p:spPr bwMode="hidden">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22413" y="1905000"/>
            <a:ext cx="4416552" cy="4267200"/>
          </a:xfrm>
        </p:spPr>
        <p:txBody>
          <a:bodyPr>
            <a:normAutofit/>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a:lvl8pPr>
            <a:lvl9pPr marL="1920240">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2" y="1905000"/>
            <a:ext cx="4416552" cy="4267200"/>
          </a:xfrm>
        </p:spPr>
        <p:txBody>
          <a:bodyPr>
            <a:normAutofit/>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4/21/2018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3" y="1905000"/>
            <a:ext cx="4416552" cy="762000"/>
          </a:xfrm>
        </p:spPr>
        <p:txBody>
          <a:bodyPr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3" y="2743200"/>
            <a:ext cx="4416552" cy="3429001"/>
          </a:xfrm>
        </p:spPr>
        <p:txBody>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baseline="0"/>
            </a:lvl8pPr>
            <a:lvl9pPr marL="1920240">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6812" y="1905000"/>
            <a:ext cx="4416552" cy="762000"/>
          </a:xfrm>
        </p:spPr>
        <p:txBody>
          <a:bodyPr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6812" y="2743200"/>
            <a:ext cx="4416552" cy="3429001"/>
          </a:xfrm>
        </p:spPr>
        <p:txBody>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52466975-C014-42E5-BFA6-B8D5FDD3B81F}" type="datetimeFigureOut">
              <a:rPr lang="en-US"/>
              <a:t>4/21/2018</a:t>
            </a:fld>
            <a:endParaRPr/>
          </a:p>
        </p:txBody>
      </p:sp>
      <p:sp>
        <p:nvSpPr>
          <p:cNvPr id="9" name="Slide Number Placeholder 8"/>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52466975-C014-42E5-BFA6-B8D5FDD3B81F}" type="datetimeFigureOut">
              <a:rPr lang="en-US"/>
              <a:t>4/21/2018</a:t>
            </a:fld>
            <a:endParaRPr/>
          </a:p>
        </p:txBody>
      </p:sp>
      <p:sp>
        <p:nvSpPr>
          <p:cNvPr id="5" name="Slide Number Placeholder 4"/>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5" name="Rectangle 4"/>
          <p:cNvSpPr/>
          <p:nvPr/>
        </p:nvSpPr>
        <p:spPr bwMode="hidden">
          <a:xfrm>
            <a:off x="0" y="1"/>
            <a:ext cx="12188825"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52466975-C014-42E5-BFA6-B8D5FDD3B81F}" type="datetimeFigureOut">
              <a:rPr lang="en-US"/>
              <a:t>4/21/2018</a:t>
            </a:fld>
            <a:endParaRPr/>
          </a:p>
        </p:txBody>
      </p:sp>
      <p:sp>
        <p:nvSpPr>
          <p:cNvPr id="4" name="Slide Number Placeholder 3"/>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15"/>
          <p:cNvSpPr>
            <a:spLocks/>
          </p:cNvSpPr>
          <p:nvPr/>
        </p:nvSpPr>
        <p:spPr bwMode="auto">
          <a:xfrm>
            <a:off x="4494212"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Title 1"/>
          <p:cNvSpPr>
            <a:spLocks noGrp="1"/>
          </p:cNvSpPr>
          <p:nvPr>
            <p:ph type="title"/>
          </p:nvPr>
        </p:nvSpPr>
        <p:spPr/>
        <p:txBody>
          <a:bodyPr anchor="b">
            <a:normAutofit/>
          </a:bodyPr>
          <a:lstStyle>
            <a:lvl1pPr algn="l">
              <a:defRPr sz="3600" b="0"/>
            </a:lvl1pPr>
          </a:lstStyle>
          <a:p>
            <a:r>
              <a:rPr lang="en-US"/>
              <a:t>Click to edit Master title style</a:t>
            </a:r>
            <a:endParaRPr/>
          </a:p>
        </p:txBody>
      </p:sp>
      <p:sp>
        <p:nvSpPr>
          <p:cNvPr id="3" name="Content Placeholder 2"/>
          <p:cNvSpPr>
            <a:spLocks noGrp="1"/>
          </p:cNvSpPr>
          <p:nvPr>
            <p:ph idx="1"/>
          </p:nvPr>
        </p:nvSpPr>
        <p:spPr>
          <a:xfrm>
            <a:off x="4675568" y="2087880"/>
            <a:ext cx="5791200" cy="38862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522413" y="3429000"/>
            <a:ext cx="2743200" cy="2514600"/>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4/21/2018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15"/>
          <p:cNvSpPr>
            <a:spLocks/>
          </p:cNvSpPr>
          <p:nvPr/>
        </p:nvSpPr>
        <p:spPr bwMode="auto">
          <a:xfrm>
            <a:off x="1522413"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Title 1"/>
          <p:cNvSpPr>
            <a:spLocks noGrp="1"/>
          </p:cNvSpPr>
          <p:nvPr>
            <p:ph type="title"/>
          </p:nvPr>
        </p:nvSpPr>
        <p:spPr/>
        <p:txBody>
          <a:bodyPr anchor="b">
            <a:normAutofit/>
          </a:bodyPr>
          <a:lstStyle>
            <a:lvl1pPr algn="l">
              <a:defRPr sz="36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06880" y="2087880"/>
            <a:ext cx="5784978" cy="3886200"/>
          </a:xfrm>
          <a:solidFill>
            <a:schemeClr val="bg2">
              <a:lumMod val="40000"/>
              <a:lumOff val="60000"/>
            </a:schemeClr>
          </a:solidFill>
        </p:spPr>
        <p:txBody>
          <a:bodyPr>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1" y="3429000"/>
            <a:ext cx="2743200" cy="2514600"/>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4/21/2018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4/21/2018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1" y="0"/>
            <a:ext cx="9314539" cy="6858000"/>
          </a:xfrm>
          <a:prstGeom prst="rect">
            <a:avLst/>
          </a:prstGeom>
        </p:spPr>
      </p:pic>
      <p:sp>
        <p:nvSpPr>
          <p:cNvPr id="8" name="Rectangle 7"/>
          <p:cNvSpPr/>
          <p:nvPr/>
        </p:nvSpPr>
        <p:spPr bwMode="hidden">
          <a:xfrm>
            <a:off x="1" y="1"/>
            <a:ext cx="9218611"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Freeform 9"/>
          <p:cNvSpPr>
            <a:spLocks/>
          </p:cNvSpPr>
          <p:nvPr/>
        </p:nvSpPr>
        <p:spPr bwMode="hidden">
          <a:xfrm rot="5400000">
            <a:off x="5885540" y="3333074"/>
            <a:ext cx="685800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Vertical Title 1"/>
          <p:cNvSpPr>
            <a:spLocks noGrp="1"/>
          </p:cNvSpPr>
          <p:nvPr>
            <p:ph type="title" orient="vert"/>
          </p:nvPr>
        </p:nvSpPr>
        <p:spPr>
          <a:xfrm>
            <a:off x="9558667"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3" y="685800"/>
            <a:ext cx="7460842"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4/21/2018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189723"/>
            <a:ext cx="9144000" cy="1144556"/>
          </a:xfrm>
          <a:prstGeom prst="rect">
            <a:avLst/>
          </a:prstGeom>
        </p:spPr>
        <p:txBody>
          <a:bodyPr vert="horz" lIns="91440" tIns="45720" rIns="91440" bIns="45720" rtlCol="0" anchor="b">
            <a:normAutofit/>
          </a:bodyPr>
          <a:lstStyle/>
          <a:p>
            <a:r>
              <a:rPr lang="en-US"/>
              <a:t>Click to edit Master title style</a:t>
            </a:r>
            <a:endParaRPr/>
          </a:p>
        </p:txBody>
      </p:sp>
      <p:pic>
        <p:nvPicPr>
          <p:cNvPr id="13" name="Picture 12"/>
          <p:cNvPicPr>
            <a:picLocks noChangeAspect="1"/>
          </p:cNvPicPr>
          <p:nvPr/>
        </p:nvPicPr>
        <p:blipFill rotWithShape="1">
          <a:blip r:embed="rId13">
            <a:extLst>
              <a:ext uri="{28A0092B-C50C-407E-A947-70E740481C1C}">
                <a14:useLocalDpi xmlns:a14="http://schemas.microsoft.com/office/drawing/2010/main" val="0"/>
              </a:ext>
            </a:extLst>
          </a:blip>
          <a:srcRect/>
          <a:stretch/>
        </p:blipFill>
        <p:spPr bwMode="hidden">
          <a:xfrm>
            <a:off x="0" y="1628776"/>
            <a:ext cx="12188825" cy="5229225"/>
          </a:xfrm>
          <a:prstGeom prst="rect">
            <a:avLst/>
          </a:prstGeom>
          <a:noFill/>
          <a:ln>
            <a:noFill/>
          </a:ln>
        </p:spPr>
      </p:pic>
      <p:sp>
        <p:nvSpPr>
          <p:cNvPr id="17" name="Rectangle 16"/>
          <p:cNvSpPr/>
          <p:nvPr/>
        </p:nvSpPr>
        <p:spPr bwMode="hidden">
          <a:xfrm>
            <a:off x="0" y="1535908"/>
            <a:ext cx="12188825" cy="5322093"/>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Text Placeholder 2"/>
          <p:cNvSpPr>
            <a:spLocks noGrp="1"/>
          </p:cNvSpPr>
          <p:nvPr>
            <p:ph type="body" idx="1"/>
          </p:nvPr>
        </p:nvSpPr>
        <p:spPr>
          <a:xfrm>
            <a:off x="1522413" y="19050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20898"/>
            <a:ext cx="7010399" cy="236030"/>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808721" y="6420898"/>
            <a:ext cx="964036" cy="236030"/>
          </a:xfrm>
          <a:prstGeom prst="rect">
            <a:avLst/>
          </a:prstGeom>
        </p:spPr>
        <p:txBody>
          <a:bodyPr vert="horz" lIns="91440" tIns="45720" rIns="91440" bIns="45720" rtlCol="0" anchor="ctr"/>
          <a:lstStyle>
            <a:lvl1pPr algn="r">
              <a:defRPr sz="1100">
                <a:solidFill>
                  <a:schemeClr val="tx1"/>
                </a:solidFill>
              </a:defRPr>
            </a:lvl1pPr>
          </a:lstStyle>
          <a:p>
            <a:fld id="{52466975-C014-42E5-BFA6-B8D5FDD3B81F}" type="datetimeFigureOut">
              <a:rPr lang="en-US" smtClean="0"/>
              <a:pPr/>
              <a:t>4/21/2018</a:t>
            </a:fld>
            <a:endParaRPr lang="en-US"/>
          </a:p>
        </p:txBody>
      </p:sp>
      <p:sp>
        <p:nvSpPr>
          <p:cNvPr id="6" name="Slide Number Placeholder 5"/>
          <p:cNvSpPr>
            <a:spLocks noGrp="1"/>
          </p:cNvSpPr>
          <p:nvPr>
            <p:ph type="sldNum" sz="quarter" idx="4"/>
          </p:nvPr>
        </p:nvSpPr>
        <p:spPr>
          <a:xfrm>
            <a:off x="10027920" y="6420898"/>
            <a:ext cx="638493" cy="236030"/>
          </a:xfrm>
          <a:prstGeom prst="rect">
            <a:avLst/>
          </a:prstGeom>
        </p:spPr>
        <p:txBody>
          <a:bodyPr vert="horz" lIns="91440" tIns="45720" rIns="91440" bIns="45720" rtlCol="0" anchor="ctr"/>
          <a:lstStyle>
            <a:lvl1pPr algn="r">
              <a:defRPr sz="1100">
                <a:solidFill>
                  <a:schemeClr val="tx1"/>
                </a:solidFill>
              </a:defRPr>
            </a:lvl1pPr>
          </a:lstStyle>
          <a:p>
            <a:fld id="{693B167E-EA96-4147-81DE-549160052C22}" type="slidenum">
              <a:rPr lang="en-US" smtClean="0"/>
              <a:pPr/>
              <a:t>‹#›</a:t>
            </a:fld>
            <a:endParaRPr lang="en-US"/>
          </a:p>
        </p:txBody>
      </p:sp>
      <p:sp>
        <p:nvSpPr>
          <p:cNvPr id="38" name="Freeform 9"/>
          <p:cNvSpPr>
            <a:spLocks/>
          </p:cNvSpPr>
          <p:nvPr/>
        </p:nvSpPr>
        <p:spPr bwMode="white">
          <a:xfrm>
            <a:off x="1057" y="1470256"/>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Tree>
  </p:cSld>
  <p:clrMap bg1="lt1" tx1="dk1" bg2="lt2" tx2="dk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3" r:id="rId10"/>
    <p:sldLayoutId id="214748367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b="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lnSpc>
          <a:spcPct val="90000"/>
        </a:lnSpc>
        <a:spcBef>
          <a:spcPts val="1800"/>
        </a:spcBef>
        <a:buSzPct val="110000"/>
        <a:buFont typeface="Arial" pitchFamily="34" charset="0"/>
        <a:buChar char="▪"/>
        <a:defRPr sz="2400" kern="1200">
          <a:solidFill>
            <a:schemeClr val="tx1"/>
          </a:solidFill>
          <a:latin typeface="+mn-lt"/>
          <a:ea typeface="+mn-ea"/>
          <a:cs typeface="+mn-cs"/>
        </a:defRPr>
      </a:lvl1pPr>
      <a:lvl2pPr marL="682625" indent="-274320" algn="l" defTabSz="914400" rtl="0" eaLnBrk="1" latinLnBrk="0" hangingPunct="1">
        <a:lnSpc>
          <a:spcPct val="90000"/>
        </a:lnSpc>
        <a:spcBef>
          <a:spcPts val="600"/>
        </a:spcBef>
        <a:buSzPct val="110000"/>
        <a:buFont typeface="Arial" pitchFamily="34" charset="0"/>
        <a:buChar char="▪"/>
        <a:defRPr sz="2000" kern="1200">
          <a:solidFill>
            <a:schemeClr val="tx1"/>
          </a:solidFill>
          <a:latin typeface="+mn-lt"/>
          <a:ea typeface="+mn-ea"/>
          <a:cs typeface="+mn-cs"/>
        </a:defRPr>
      </a:lvl2pPr>
      <a:lvl3pPr marL="1097280" indent="-274320" algn="l" defTabSz="914400" rtl="0" eaLnBrk="1" latinLnBrk="0" hangingPunct="1">
        <a:lnSpc>
          <a:spcPct val="90000"/>
        </a:lnSpc>
        <a:spcBef>
          <a:spcPts val="600"/>
        </a:spcBef>
        <a:buSzPct val="110000"/>
        <a:buFont typeface="Arial" pitchFamily="34" charset="0"/>
        <a:buChar char="▪"/>
        <a:defRPr sz="1800" kern="1200">
          <a:solidFill>
            <a:schemeClr val="tx1"/>
          </a:solidFill>
          <a:latin typeface="+mn-lt"/>
          <a:ea typeface="+mn-ea"/>
          <a:cs typeface="+mn-cs"/>
        </a:defRPr>
      </a:lvl3pPr>
      <a:lvl4pPr marL="15087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4pPr>
      <a:lvl5pPr marL="192024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5pPr>
      <a:lvl6pPr marL="233172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2412" y="476672"/>
            <a:ext cx="9144000" cy="2667000"/>
          </a:xfrm>
        </p:spPr>
        <p:txBody>
          <a:bodyPr>
            <a:normAutofit fontScale="90000"/>
          </a:bodyPr>
          <a:lstStyle/>
          <a:p>
            <a:pPr algn="ctr"/>
            <a:r>
              <a:rPr lang="en-US" sz="9800" u="sng" dirty="0">
                <a:latin typeface="Times New Roman" panose="02020603050405020304" pitchFamily="18" charset="0"/>
                <a:cs typeface="Times New Roman" panose="02020603050405020304" pitchFamily="18" charset="0"/>
              </a:rPr>
              <a:t>Leadership</a:t>
            </a:r>
            <a:br>
              <a:rPr lang="en-US" u="sng" dirty="0"/>
            </a:br>
            <a:br>
              <a:rPr lang="en-US" dirty="0"/>
            </a:br>
            <a:r>
              <a:rPr lang="en-US" dirty="0">
                <a:solidFill>
                  <a:srgbClr val="FF0000"/>
                </a:solidFill>
                <a:latin typeface="Comic Sans MS" panose="030F0702030302020204" pitchFamily="66" charset="0"/>
              </a:rPr>
              <a:t>M</a:t>
            </a:r>
            <a:r>
              <a:rPr lang="en-US" dirty="0">
                <a:solidFill>
                  <a:srgbClr val="0070C0"/>
                </a:solidFill>
                <a:latin typeface="Comic Sans MS" panose="030F0702030302020204" pitchFamily="66" charset="0"/>
              </a:rPr>
              <a:t>o</a:t>
            </a:r>
            <a:r>
              <a:rPr lang="en-US" dirty="0">
                <a:solidFill>
                  <a:srgbClr val="FFFF00"/>
                </a:solidFill>
                <a:latin typeface="Comic Sans MS" panose="030F0702030302020204" pitchFamily="66" charset="0"/>
              </a:rPr>
              <a:t>u</a:t>
            </a:r>
            <a:r>
              <a:rPr lang="en-US" dirty="0">
                <a:solidFill>
                  <a:srgbClr val="00B050"/>
                </a:solidFill>
                <a:latin typeface="Comic Sans MS" panose="030F0702030302020204" pitchFamily="66" charset="0"/>
              </a:rPr>
              <a:t>l</a:t>
            </a:r>
            <a:r>
              <a:rPr lang="en-US" dirty="0">
                <a:solidFill>
                  <a:schemeClr val="accent2"/>
                </a:solidFill>
                <a:latin typeface="Comic Sans MS" panose="030F0702030302020204" pitchFamily="66" charset="0"/>
              </a:rPr>
              <a:t>d</a:t>
            </a:r>
            <a:r>
              <a:rPr lang="en-US" dirty="0"/>
              <a:t>, </a:t>
            </a:r>
            <a:r>
              <a:rPr lang="en-US" dirty="0">
                <a:solidFill>
                  <a:schemeClr val="bg1"/>
                </a:solidFill>
                <a:latin typeface="Times New Roman" panose="02020603050405020304" pitchFamily="18" charset="0"/>
                <a:cs typeface="Times New Roman" panose="02020603050405020304" pitchFamily="18" charset="0"/>
              </a:rPr>
              <a:t>R</a:t>
            </a:r>
            <a:r>
              <a:rPr lang="en-US" dirty="0">
                <a:solidFill>
                  <a:schemeClr val="bg1">
                    <a:lumMod val="85000"/>
                  </a:schemeClr>
                </a:solidFill>
                <a:latin typeface="Times New Roman" panose="02020603050405020304" pitchFamily="18" charset="0"/>
                <a:cs typeface="Times New Roman" panose="02020603050405020304" pitchFamily="18" charset="0"/>
              </a:rPr>
              <a:t>e</a:t>
            </a:r>
            <a:r>
              <a:rPr lang="en-US" dirty="0">
                <a:solidFill>
                  <a:schemeClr val="bg1">
                    <a:lumMod val="65000"/>
                  </a:schemeClr>
                </a:solidFill>
                <a:latin typeface="Times New Roman" panose="02020603050405020304" pitchFamily="18" charset="0"/>
                <a:cs typeface="Times New Roman" panose="02020603050405020304" pitchFamily="18" charset="0"/>
              </a:rPr>
              <a:t>fi</a:t>
            </a:r>
            <a:r>
              <a:rPr lang="en-US" dirty="0">
                <a:solidFill>
                  <a:schemeClr val="bg1">
                    <a:lumMod val="50000"/>
                  </a:schemeClr>
                </a:solidFill>
                <a:latin typeface="Times New Roman" panose="02020603050405020304" pitchFamily="18" charset="0"/>
                <a:cs typeface="Times New Roman" panose="02020603050405020304" pitchFamily="18" charset="0"/>
              </a:rPr>
              <a:t>n</a:t>
            </a:r>
            <a:r>
              <a:rPr lang="en-US" dirty="0">
                <a:solidFill>
                  <a:srgbClr val="545454"/>
                </a:solidFill>
                <a:latin typeface="Times New Roman" panose="02020603050405020304" pitchFamily="18" charset="0"/>
                <a:cs typeface="Times New Roman" panose="02020603050405020304" pitchFamily="18" charset="0"/>
              </a:rPr>
              <a:t>e</a:t>
            </a:r>
            <a:r>
              <a:rPr lang="en-US" dirty="0"/>
              <a:t>, </a:t>
            </a:r>
            <a:r>
              <a:rPr lang="en-US" u="sng" dirty="0">
                <a:solidFill>
                  <a:schemeClr val="tx2">
                    <a:lumMod val="95000"/>
                    <a:lumOff val="5000"/>
                  </a:schemeClr>
                </a:solidFill>
                <a:latin typeface="Lucida Calligraphy" panose="03010101010101010101" pitchFamily="66" charset="0"/>
              </a:rPr>
              <a:t>Transform</a:t>
            </a:r>
            <a:r>
              <a:rPr lang="en-US" sz="9600" u="sng" dirty="0">
                <a:latin typeface="Parchment" panose="03040602040708040804" pitchFamily="66" charset="0"/>
              </a:rPr>
              <a:t> </a:t>
            </a:r>
          </a:p>
        </p:txBody>
      </p:sp>
      <p:sp>
        <p:nvSpPr>
          <p:cNvPr id="3" name="Subtitle 2"/>
          <p:cNvSpPr>
            <a:spLocks noGrp="1"/>
          </p:cNvSpPr>
          <p:nvPr>
            <p:ph type="subTitle" idx="1"/>
          </p:nvPr>
        </p:nvSpPr>
        <p:spPr>
          <a:xfrm>
            <a:off x="2133972" y="3429000"/>
            <a:ext cx="8229600" cy="1143000"/>
          </a:xfrm>
        </p:spPr>
        <p:txBody>
          <a:bodyPr>
            <a:normAutofit/>
          </a:bodyPr>
          <a:lstStyle/>
          <a:p>
            <a:pPr algn="ctr"/>
            <a:r>
              <a:rPr lang="en-GB" i="1" dirty="0"/>
              <a:t>“The function of leadership is to produce more leaders, not more followers</a:t>
            </a:r>
            <a:r>
              <a:rPr lang="en-GB" dirty="0"/>
              <a:t>.” </a:t>
            </a:r>
            <a:r>
              <a:rPr lang="en-GB" sz="1600" dirty="0"/>
              <a:t>Ralph Nader</a:t>
            </a:r>
            <a:br>
              <a:rPr lang="en-GB" dirty="0"/>
            </a:br>
            <a:endParaRPr lang="en-US" dirty="0"/>
          </a:p>
          <a:p>
            <a:endParaRPr lang="en-US" dirty="0"/>
          </a:p>
        </p:txBody>
      </p:sp>
      <p:sp>
        <p:nvSpPr>
          <p:cNvPr id="4" name="TextBox 3">
            <a:extLst>
              <a:ext uri="{FF2B5EF4-FFF2-40B4-BE49-F238E27FC236}">
                <a16:creationId xmlns:a16="http://schemas.microsoft.com/office/drawing/2014/main" id="{BC4AAD94-59A1-4658-85D8-2E287E9F7FAE}"/>
              </a:ext>
            </a:extLst>
          </p:cNvPr>
          <p:cNvSpPr txBox="1"/>
          <p:nvPr/>
        </p:nvSpPr>
        <p:spPr>
          <a:xfrm>
            <a:off x="4510236" y="5373216"/>
            <a:ext cx="3168352" cy="646331"/>
          </a:xfrm>
          <a:prstGeom prst="rect">
            <a:avLst/>
          </a:prstGeom>
          <a:noFill/>
        </p:spPr>
        <p:txBody>
          <a:bodyPr wrap="square" rtlCol="0">
            <a:spAutoFit/>
          </a:bodyPr>
          <a:lstStyle/>
          <a:p>
            <a:pPr algn="ctr"/>
            <a:r>
              <a:rPr lang="en-GB" dirty="0"/>
              <a:t>Mark Price – 1501759</a:t>
            </a:r>
          </a:p>
          <a:p>
            <a:pPr algn="ctr"/>
            <a:r>
              <a:rPr lang="en-GB" dirty="0"/>
              <a:t>Assignment 2</a:t>
            </a:r>
          </a:p>
        </p:txBody>
      </p:sp>
    </p:spTree>
    <p:extLst>
      <p:ext uri="{BB962C8B-B14F-4D97-AF65-F5344CB8AC3E}">
        <p14:creationId xmlns:p14="http://schemas.microsoft.com/office/powerpoint/2010/main" val="116178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What is Leadership?</a:t>
            </a:r>
          </a:p>
        </p:txBody>
      </p:sp>
      <p:sp>
        <p:nvSpPr>
          <p:cNvPr id="14" name="Content Placeholder 13"/>
          <p:cNvSpPr>
            <a:spLocks noGrp="1"/>
          </p:cNvSpPr>
          <p:nvPr>
            <p:ph idx="1"/>
          </p:nvPr>
        </p:nvSpPr>
        <p:spPr/>
        <p:txBody>
          <a:bodyPr/>
          <a:lstStyle/>
          <a:p>
            <a:r>
              <a:rPr lang="en-US" dirty="0"/>
              <a:t>Leadership is hard to define.</a:t>
            </a:r>
          </a:p>
          <a:p>
            <a:r>
              <a:rPr lang="en-GB" dirty="0"/>
              <a:t>“There are almost as many different definitions of leadership as there are persons who have attempted to define the concept.” (Stogdill, 1974, cited in Silva, 2016)</a:t>
            </a:r>
          </a:p>
          <a:p>
            <a:r>
              <a:rPr lang="en-GB" dirty="0"/>
              <a:t>“By their actions, through the programs they manage, and in their personal behaviour, leaders act to create a culture of individual trust, progress and growth”. (</a:t>
            </a:r>
            <a:r>
              <a:rPr lang="en-GB" dirty="0" err="1"/>
              <a:t>Fairholm</a:t>
            </a:r>
            <a:r>
              <a:rPr lang="en-GB" dirty="0"/>
              <a:t> and </a:t>
            </a:r>
            <a:r>
              <a:rPr lang="en-GB" dirty="0" err="1"/>
              <a:t>Fairholm</a:t>
            </a:r>
            <a:r>
              <a:rPr lang="en-GB" dirty="0"/>
              <a:t>, 2008, p2). </a:t>
            </a:r>
          </a:p>
          <a:p>
            <a:endParaRPr lang="en-US" dirty="0"/>
          </a:p>
        </p:txBody>
      </p:sp>
    </p:spTree>
    <p:extLst>
      <p:ext uri="{BB962C8B-B14F-4D97-AF65-F5344CB8AC3E}">
        <p14:creationId xmlns:p14="http://schemas.microsoft.com/office/powerpoint/2010/main" val="3211877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fade">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fade">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7862-A5B7-46AB-A17E-A56BB8EFCB9E}"/>
              </a:ext>
            </a:extLst>
          </p:cNvPr>
          <p:cNvSpPr>
            <a:spLocks noGrp="1"/>
          </p:cNvSpPr>
          <p:nvPr>
            <p:ph type="title"/>
          </p:nvPr>
        </p:nvSpPr>
        <p:spPr/>
        <p:txBody>
          <a:bodyPr/>
          <a:lstStyle/>
          <a:p>
            <a:r>
              <a:rPr lang="en-GB" dirty="0"/>
              <a:t>What are you Made of?</a:t>
            </a:r>
          </a:p>
        </p:txBody>
      </p:sp>
      <p:sp>
        <p:nvSpPr>
          <p:cNvPr id="3" name="Content Placeholder 2">
            <a:extLst>
              <a:ext uri="{FF2B5EF4-FFF2-40B4-BE49-F238E27FC236}">
                <a16:creationId xmlns:a16="http://schemas.microsoft.com/office/drawing/2014/main" id="{3F76F4CC-CE82-4839-8159-B073FA7E1B7F}"/>
              </a:ext>
            </a:extLst>
          </p:cNvPr>
          <p:cNvSpPr>
            <a:spLocks noGrp="1"/>
          </p:cNvSpPr>
          <p:nvPr>
            <p:ph idx="1"/>
          </p:nvPr>
        </p:nvSpPr>
        <p:spPr>
          <a:xfrm>
            <a:off x="1522413" y="2924944"/>
            <a:ext cx="9144000" cy="2232248"/>
          </a:xfrm>
        </p:spPr>
        <p:txBody>
          <a:bodyPr>
            <a:normAutofit fontScale="92500" lnSpcReduction="20000"/>
          </a:bodyPr>
          <a:lstStyle/>
          <a:p>
            <a:r>
              <a:rPr lang="en-GB" dirty="0"/>
              <a:t>Intelligence </a:t>
            </a:r>
          </a:p>
          <a:p>
            <a:r>
              <a:rPr lang="en-GB" dirty="0"/>
              <a:t>Self-confidence </a:t>
            </a:r>
          </a:p>
          <a:p>
            <a:r>
              <a:rPr lang="en-GB" dirty="0"/>
              <a:t>Determination </a:t>
            </a:r>
          </a:p>
          <a:p>
            <a:r>
              <a:rPr lang="en-GB" dirty="0"/>
              <a:t>Integrity </a:t>
            </a:r>
          </a:p>
          <a:p>
            <a:r>
              <a:rPr lang="en-GB" dirty="0"/>
              <a:t>Sociability</a:t>
            </a:r>
          </a:p>
        </p:txBody>
      </p:sp>
      <p:sp>
        <p:nvSpPr>
          <p:cNvPr id="4" name="TextBox 3">
            <a:extLst>
              <a:ext uri="{FF2B5EF4-FFF2-40B4-BE49-F238E27FC236}">
                <a16:creationId xmlns:a16="http://schemas.microsoft.com/office/drawing/2014/main" id="{EF251117-E303-4063-B7AB-4E2554EE0EBF}"/>
              </a:ext>
            </a:extLst>
          </p:cNvPr>
          <p:cNvSpPr txBox="1"/>
          <p:nvPr/>
        </p:nvSpPr>
        <p:spPr>
          <a:xfrm>
            <a:off x="1522413" y="1916832"/>
            <a:ext cx="9144000" cy="1015663"/>
          </a:xfrm>
          <a:prstGeom prst="rect">
            <a:avLst/>
          </a:prstGeom>
          <a:noFill/>
        </p:spPr>
        <p:txBody>
          <a:bodyPr wrap="square" rtlCol="0">
            <a:spAutoFit/>
          </a:bodyPr>
          <a:lstStyle/>
          <a:p>
            <a:r>
              <a:rPr lang="en-GB" sz="2000" dirty="0"/>
              <a:t>Leaders often possess a range of traits that define them as a leader. Over a century of research has been refined by Northouse (2007, cited in </a:t>
            </a:r>
            <a:r>
              <a:rPr lang="en-GB" sz="2000" dirty="0" err="1"/>
              <a:t>Schedlitzki</a:t>
            </a:r>
            <a:r>
              <a:rPr lang="en-GB" sz="2000" dirty="0"/>
              <a:t> and Edwards, 2014) to include the following traits:</a:t>
            </a:r>
          </a:p>
        </p:txBody>
      </p:sp>
      <p:sp>
        <p:nvSpPr>
          <p:cNvPr id="5" name="TextBox 4">
            <a:extLst>
              <a:ext uri="{FF2B5EF4-FFF2-40B4-BE49-F238E27FC236}">
                <a16:creationId xmlns:a16="http://schemas.microsoft.com/office/drawing/2014/main" id="{9426BCF8-F5F3-4FF8-8798-50589142FE4B}"/>
              </a:ext>
            </a:extLst>
          </p:cNvPr>
          <p:cNvSpPr txBox="1"/>
          <p:nvPr/>
        </p:nvSpPr>
        <p:spPr>
          <a:xfrm>
            <a:off x="1522414" y="5169025"/>
            <a:ext cx="9143999" cy="1015663"/>
          </a:xfrm>
          <a:prstGeom prst="rect">
            <a:avLst/>
          </a:prstGeom>
          <a:noFill/>
        </p:spPr>
        <p:txBody>
          <a:bodyPr wrap="square" rtlCol="0">
            <a:spAutoFit/>
          </a:bodyPr>
          <a:lstStyle/>
          <a:p>
            <a:r>
              <a:rPr lang="en-GB" sz="2000" dirty="0"/>
              <a:t>Northouse (2007, cited in </a:t>
            </a:r>
            <a:r>
              <a:rPr lang="en-GB" sz="2000" dirty="0" err="1"/>
              <a:t>Schedlitzki</a:t>
            </a:r>
            <a:r>
              <a:rPr lang="en-GB" sz="2000" dirty="0"/>
              <a:t> and Edwards, 2014) state that the trait approach does not account for a definitive list of what traits or situational variances make a leader.</a:t>
            </a:r>
          </a:p>
        </p:txBody>
      </p:sp>
    </p:spTree>
    <p:extLst>
      <p:ext uri="{BB962C8B-B14F-4D97-AF65-F5344CB8AC3E}">
        <p14:creationId xmlns:p14="http://schemas.microsoft.com/office/powerpoint/2010/main" val="29687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F02C9-4ECA-42D7-9428-17960A79D0CD}"/>
              </a:ext>
            </a:extLst>
          </p:cNvPr>
          <p:cNvSpPr>
            <a:spLocks noGrp="1"/>
          </p:cNvSpPr>
          <p:nvPr>
            <p:ph type="title"/>
          </p:nvPr>
        </p:nvSpPr>
        <p:spPr/>
        <p:txBody>
          <a:bodyPr/>
          <a:lstStyle/>
          <a:p>
            <a:r>
              <a:rPr lang="en-GB" dirty="0"/>
              <a:t>Three Skills Model</a:t>
            </a:r>
          </a:p>
        </p:txBody>
      </p:sp>
      <p:sp>
        <p:nvSpPr>
          <p:cNvPr id="3" name="Content Placeholder 2">
            <a:extLst>
              <a:ext uri="{FF2B5EF4-FFF2-40B4-BE49-F238E27FC236}">
                <a16:creationId xmlns:a16="http://schemas.microsoft.com/office/drawing/2014/main" id="{47D497E3-7147-4B01-850E-EA7E7183941E}"/>
              </a:ext>
            </a:extLst>
          </p:cNvPr>
          <p:cNvSpPr>
            <a:spLocks noGrp="1"/>
          </p:cNvSpPr>
          <p:nvPr>
            <p:ph idx="1"/>
          </p:nvPr>
        </p:nvSpPr>
        <p:spPr>
          <a:xfrm>
            <a:off x="1522413" y="3535849"/>
            <a:ext cx="9144000" cy="4838516"/>
          </a:xfrm>
        </p:spPr>
        <p:txBody>
          <a:bodyPr/>
          <a:lstStyle/>
          <a:p>
            <a:r>
              <a:rPr lang="en-GB" dirty="0"/>
              <a:t>Conceptual – The ability to work </a:t>
            </a:r>
            <a:br>
              <a:rPr lang="en-GB" dirty="0"/>
            </a:br>
            <a:r>
              <a:rPr lang="en-GB" dirty="0"/>
              <a:t>with ideas and Concepts.</a:t>
            </a:r>
          </a:p>
          <a:p>
            <a:r>
              <a:rPr lang="en-GB" dirty="0"/>
              <a:t>Human and Social - The ability to </a:t>
            </a:r>
            <a:br>
              <a:rPr lang="en-GB" dirty="0"/>
            </a:br>
            <a:r>
              <a:rPr lang="en-GB" dirty="0"/>
              <a:t>work with people.</a:t>
            </a:r>
          </a:p>
          <a:p>
            <a:r>
              <a:rPr lang="en-GB" dirty="0"/>
              <a:t>Technical - Technical skill is the</a:t>
            </a:r>
            <a:br>
              <a:rPr lang="en-GB" dirty="0"/>
            </a:br>
            <a:r>
              <a:rPr lang="en-GB" dirty="0"/>
              <a:t>proficiency in a specific type of</a:t>
            </a:r>
            <a:br>
              <a:rPr lang="en-GB" dirty="0"/>
            </a:br>
            <a:r>
              <a:rPr lang="en-GB" dirty="0"/>
              <a:t>activity.</a:t>
            </a:r>
          </a:p>
        </p:txBody>
      </p:sp>
      <p:sp>
        <p:nvSpPr>
          <p:cNvPr id="4" name="TextBox 3">
            <a:extLst>
              <a:ext uri="{FF2B5EF4-FFF2-40B4-BE49-F238E27FC236}">
                <a16:creationId xmlns:a16="http://schemas.microsoft.com/office/drawing/2014/main" id="{766F142A-4E8D-4279-A535-5BE9B179BB00}"/>
              </a:ext>
            </a:extLst>
          </p:cNvPr>
          <p:cNvSpPr txBox="1"/>
          <p:nvPr/>
        </p:nvSpPr>
        <p:spPr>
          <a:xfrm>
            <a:off x="1522413" y="1844823"/>
            <a:ext cx="9144000" cy="1477328"/>
          </a:xfrm>
          <a:prstGeom prst="rect">
            <a:avLst/>
          </a:prstGeom>
          <a:noFill/>
        </p:spPr>
        <p:txBody>
          <a:bodyPr wrap="square" rtlCol="0">
            <a:spAutoFit/>
          </a:bodyPr>
          <a:lstStyle/>
          <a:p>
            <a:r>
              <a:rPr lang="en-GB" dirty="0" err="1"/>
              <a:t>Shedlitzki</a:t>
            </a:r>
            <a:r>
              <a:rPr lang="en-GB" dirty="0"/>
              <a:t> and Edwards (2014) state that a popular model in regards to skills is the Three Skills Model. The model is made from three sets  of skills; Conceptual, Human and Social, and Technical. Mahoney (1961 cited in </a:t>
            </a:r>
            <a:r>
              <a:rPr lang="en-GB" dirty="0" err="1"/>
              <a:t>Schedlitzki</a:t>
            </a:r>
            <a:r>
              <a:rPr lang="en-GB" dirty="0"/>
              <a:t> and Edwards, 2014)  concluded that the higher the level of a manager, the more time spent on organising and planning, and less on technical skills. The three components of the skills model will be discussed below.</a:t>
            </a:r>
          </a:p>
        </p:txBody>
      </p:sp>
      <p:pic>
        <p:nvPicPr>
          <p:cNvPr id="2050" name="Picture 2" descr="Image result for katz three skill approach">
            <a:extLst>
              <a:ext uri="{FF2B5EF4-FFF2-40B4-BE49-F238E27FC236}">
                <a16:creationId xmlns:a16="http://schemas.microsoft.com/office/drawing/2014/main" id="{09B7EAF2-F5C8-4E9D-A0FE-73B79E0E3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8701" y="3535849"/>
            <a:ext cx="5680124" cy="2854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633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50"/>
                                        </p:tgtEl>
                                        <p:attrNameLst>
                                          <p:attrName>style.visibility</p:attrName>
                                        </p:attrNameLst>
                                      </p:cBhvr>
                                      <p:to>
                                        <p:strVal val="visible"/>
                                      </p:to>
                                    </p:set>
                                    <p:animEffect transition="in" filter="fade">
                                      <p:cBhvr>
                                        <p:cTn id="2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819F2-A058-4576-A6ED-A27D6062DC54}"/>
              </a:ext>
            </a:extLst>
          </p:cNvPr>
          <p:cNvSpPr>
            <a:spLocks noGrp="1"/>
          </p:cNvSpPr>
          <p:nvPr>
            <p:ph type="title"/>
          </p:nvPr>
        </p:nvSpPr>
        <p:spPr/>
        <p:txBody>
          <a:bodyPr/>
          <a:lstStyle/>
          <a:p>
            <a:r>
              <a:rPr lang="en-GB" dirty="0"/>
              <a:t>Transformation over Transaction:</a:t>
            </a:r>
            <a:br>
              <a:rPr lang="en-GB" dirty="0"/>
            </a:br>
            <a:r>
              <a:rPr lang="en-GB" dirty="0"/>
              <a:t>The Modern Leader </a:t>
            </a:r>
          </a:p>
        </p:txBody>
      </p:sp>
      <p:sp>
        <p:nvSpPr>
          <p:cNvPr id="3" name="Content Placeholder 2">
            <a:extLst>
              <a:ext uri="{FF2B5EF4-FFF2-40B4-BE49-F238E27FC236}">
                <a16:creationId xmlns:a16="http://schemas.microsoft.com/office/drawing/2014/main" id="{4CCE4534-342B-4FF0-AF9D-0565DEA1CF53}"/>
              </a:ext>
            </a:extLst>
          </p:cNvPr>
          <p:cNvSpPr>
            <a:spLocks noGrp="1"/>
          </p:cNvSpPr>
          <p:nvPr>
            <p:ph idx="1"/>
          </p:nvPr>
        </p:nvSpPr>
        <p:spPr>
          <a:xfrm>
            <a:off x="1547057" y="4473470"/>
            <a:ext cx="9144000" cy="2384530"/>
          </a:xfrm>
        </p:spPr>
        <p:txBody>
          <a:bodyPr/>
          <a:lstStyle/>
          <a:p>
            <a:r>
              <a:rPr lang="en-GB" dirty="0"/>
              <a:t>Idealised Influence</a:t>
            </a:r>
          </a:p>
          <a:p>
            <a:r>
              <a:rPr lang="en-GB" dirty="0"/>
              <a:t>Inspiration and Motivation</a:t>
            </a:r>
          </a:p>
          <a:p>
            <a:r>
              <a:rPr lang="en-GB" dirty="0"/>
              <a:t>Intellectual Stimulation </a:t>
            </a:r>
          </a:p>
          <a:p>
            <a:r>
              <a:rPr lang="en-GB" dirty="0"/>
              <a:t>Individualised Consideration </a:t>
            </a:r>
          </a:p>
        </p:txBody>
      </p:sp>
      <p:sp>
        <p:nvSpPr>
          <p:cNvPr id="4" name="TextBox 3">
            <a:extLst>
              <a:ext uri="{FF2B5EF4-FFF2-40B4-BE49-F238E27FC236}">
                <a16:creationId xmlns:a16="http://schemas.microsoft.com/office/drawing/2014/main" id="{C5FE7F74-1307-403E-9FF7-C0F5A8E853F2}"/>
              </a:ext>
            </a:extLst>
          </p:cNvPr>
          <p:cNvSpPr txBox="1"/>
          <p:nvPr/>
        </p:nvSpPr>
        <p:spPr>
          <a:xfrm>
            <a:off x="1522412" y="1590931"/>
            <a:ext cx="9144000" cy="2862322"/>
          </a:xfrm>
          <a:prstGeom prst="rect">
            <a:avLst/>
          </a:prstGeom>
          <a:noFill/>
        </p:spPr>
        <p:txBody>
          <a:bodyPr wrap="square" rtlCol="0">
            <a:spAutoFit/>
          </a:bodyPr>
          <a:lstStyle/>
          <a:p>
            <a:r>
              <a:rPr lang="en-GB" sz="2000" dirty="0"/>
              <a:t>The age of transformational leadership is here.  </a:t>
            </a:r>
            <a:r>
              <a:rPr lang="en-GB" sz="2000" dirty="0" err="1"/>
              <a:t>Beerel</a:t>
            </a:r>
            <a:r>
              <a:rPr lang="en-GB" sz="2000" dirty="0"/>
              <a:t> (2010) states that Transformational leadership, in contrast to transactional leadership, seeks to inspire extraordinary outcomes from followers and in the process, develop their own leadership skills.</a:t>
            </a:r>
          </a:p>
          <a:p>
            <a:endParaRPr lang="en-GB" sz="2000" dirty="0"/>
          </a:p>
          <a:p>
            <a:r>
              <a:rPr lang="en-GB" sz="2000" dirty="0"/>
              <a:t>Kendrick (2011) states that Transformational leadership can create positive change in followers with the potential result that these followers can themselves become leaders. Bass and Riggio (2006, cited in </a:t>
            </a:r>
            <a:r>
              <a:rPr lang="en-GB" sz="2000" dirty="0" err="1"/>
              <a:t>Beerel</a:t>
            </a:r>
            <a:r>
              <a:rPr lang="en-GB" sz="2000" dirty="0"/>
              <a:t>, 2010) suggest that there are four components to transformational leadership:</a:t>
            </a:r>
          </a:p>
        </p:txBody>
      </p:sp>
    </p:spTree>
    <p:extLst>
      <p:ext uri="{BB962C8B-B14F-4D97-AF65-F5344CB8AC3E}">
        <p14:creationId xmlns:p14="http://schemas.microsoft.com/office/powerpoint/2010/main" val="4048681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2CB6E-0241-4838-A8C7-CBBC783B536B}"/>
              </a:ext>
            </a:extLst>
          </p:cNvPr>
          <p:cNvSpPr>
            <a:spLocks noGrp="1"/>
          </p:cNvSpPr>
          <p:nvPr>
            <p:ph type="title"/>
          </p:nvPr>
        </p:nvSpPr>
        <p:spPr/>
        <p:txBody>
          <a:bodyPr/>
          <a:lstStyle/>
          <a:p>
            <a:r>
              <a:rPr lang="en-GB" dirty="0"/>
              <a:t>Transformation and Maslow </a:t>
            </a:r>
          </a:p>
        </p:txBody>
      </p:sp>
      <p:sp>
        <p:nvSpPr>
          <p:cNvPr id="4" name="TextBox 3">
            <a:extLst>
              <a:ext uri="{FF2B5EF4-FFF2-40B4-BE49-F238E27FC236}">
                <a16:creationId xmlns:a16="http://schemas.microsoft.com/office/drawing/2014/main" id="{8E7B6A91-6622-4632-B5D5-BEB672204738}"/>
              </a:ext>
            </a:extLst>
          </p:cNvPr>
          <p:cNvSpPr txBox="1"/>
          <p:nvPr/>
        </p:nvSpPr>
        <p:spPr>
          <a:xfrm>
            <a:off x="1522413" y="1916832"/>
            <a:ext cx="9144000" cy="923330"/>
          </a:xfrm>
          <a:prstGeom prst="rect">
            <a:avLst/>
          </a:prstGeom>
          <a:noFill/>
        </p:spPr>
        <p:txBody>
          <a:bodyPr wrap="square" rtlCol="0">
            <a:spAutoFit/>
          </a:bodyPr>
          <a:lstStyle/>
          <a:p>
            <a:r>
              <a:rPr lang="en-GB" dirty="0"/>
              <a:t>The Transformational approach can arguably be closely linked with Maslow’s Hierarchy of Needs. Maslow’s Hierarchy can demonstrate the different degree of need by a follower and which ones should be addressed in what order. </a:t>
            </a:r>
          </a:p>
        </p:txBody>
      </p:sp>
      <p:pic>
        <p:nvPicPr>
          <p:cNvPr id="1026" name="Picture 2" descr="maslow's hierarchy of needs five stage pyramid">
            <a:extLst>
              <a:ext uri="{FF2B5EF4-FFF2-40B4-BE49-F238E27FC236}">
                <a16:creationId xmlns:a16="http://schemas.microsoft.com/office/drawing/2014/main" id="{4F8DE144-717E-402C-B130-0AE6CCA76F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5603" y="2840162"/>
            <a:ext cx="4574281" cy="34052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635CE14-3D30-42F9-98C4-2707C0B4AF71}"/>
              </a:ext>
            </a:extLst>
          </p:cNvPr>
          <p:cNvSpPr txBox="1"/>
          <p:nvPr/>
        </p:nvSpPr>
        <p:spPr>
          <a:xfrm>
            <a:off x="1629916" y="3422715"/>
            <a:ext cx="4248472" cy="2031325"/>
          </a:xfrm>
          <a:prstGeom prst="rect">
            <a:avLst/>
          </a:prstGeom>
          <a:noFill/>
        </p:spPr>
        <p:txBody>
          <a:bodyPr wrap="square" rtlCol="0">
            <a:spAutoFit/>
          </a:bodyPr>
          <a:lstStyle/>
          <a:p>
            <a:r>
              <a:rPr lang="en-GB" dirty="0"/>
              <a:t>For example Haley (undated) states that according to Maslow, the higher needs are not important, unless the lower needs have been fulfilled. However, it is evident then that if all needs of a follower are fulfilled, it may have major positive impacts on an organisational level.</a:t>
            </a:r>
          </a:p>
        </p:txBody>
      </p:sp>
      <p:sp>
        <p:nvSpPr>
          <p:cNvPr id="6" name="TextBox 5">
            <a:extLst>
              <a:ext uri="{FF2B5EF4-FFF2-40B4-BE49-F238E27FC236}">
                <a16:creationId xmlns:a16="http://schemas.microsoft.com/office/drawing/2014/main" id="{460CC66A-21A9-488C-8BB0-FCCB80142C03}"/>
              </a:ext>
            </a:extLst>
          </p:cNvPr>
          <p:cNvSpPr txBox="1"/>
          <p:nvPr/>
        </p:nvSpPr>
        <p:spPr>
          <a:xfrm>
            <a:off x="6094412" y="6237312"/>
            <a:ext cx="4572001" cy="276999"/>
          </a:xfrm>
          <a:prstGeom prst="rect">
            <a:avLst/>
          </a:prstGeom>
          <a:noFill/>
        </p:spPr>
        <p:txBody>
          <a:bodyPr wrap="square" rtlCol="0">
            <a:spAutoFit/>
          </a:bodyPr>
          <a:lstStyle/>
          <a:p>
            <a:r>
              <a:rPr lang="en-GB" sz="1200" dirty="0"/>
              <a:t>Courtesy of simplypsychology.org </a:t>
            </a:r>
          </a:p>
        </p:txBody>
      </p:sp>
    </p:spTree>
    <p:extLst>
      <p:ext uri="{BB962C8B-B14F-4D97-AF65-F5344CB8AC3E}">
        <p14:creationId xmlns:p14="http://schemas.microsoft.com/office/powerpoint/2010/main" val="1791534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F613-E22E-4BD3-A836-6E71B6375EE4}"/>
              </a:ext>
            </a:extLst>
          </p:cNvPr>
          <p:cNvSpPr>
            <a:spLocks noGrp="1"/>
          </p:cNvSpPr>
          <p:nvPr>
            <p:ph type="title"/>
          </p:nvPr>
        </p:nvSpPr>
        <p:spPr/>
        <p:txBody>
          <a:bodyPr/>
          <a:lstStyle/>
          <a:p>
            <a:r>
              <a:rPr lang="en-GB" dirty="0"/>
              <a:t>Why Should we Invest in our Future Leaders?</a:t>
            </a:r>
          </a:p>
        </p:txBody>
      </p:sp>
      <p:sp>
        <p:nvSpPr>
          <p:cNvPr id="3" name="Content Placeholder 2">
            <a:extLst>
              <a:ext uri="{FF2B5EF4-FFF2-40B4-BE49-F238E27FC236}">
                <a16:creationId xmlns:a16="http://schemas.microsoft.com/office/drawing/2014/main" id="{8959CE92-AA68-46F9-9F37-54D9E86D186D}"/>
              </a:ext>
            </a:extLst>
          </p:cNvPr>
          <p:cNvSpPr>
            <a:spLocks noGrp="1"/>
          </p:cNvSpPr>
          <p:nvPr>
            <p:ph idx="1"/>
          </p:nvPr>
        </p:nvSpPr>
        <p:spPr>
          <a:xfrm>
            <a:off x="1522413" y="3068960"/>
            <a:ext cx="9144000" cy="3456384"/>
          </a:xfrm>
        </p:spPr>
        <p:txBody>
          <a:bodyPr>
            <a:normAutofit lnSpcReduction="10000"/>
          </a:bodyPr>
          <a:lstStyle/>
          <a:p>
            <a:r>
              <a:rPr lang="en-GB" sz="1800" b="1" dirty="0"/>
              <a:t>Improved Performance and Commitment </a:t>
            </a:r>
            <a:r>
              <a:rPr lang="en-GB" sz="1800" dirty="0"/>
              <a:t>– It is suggested that only when a follower trusts a leader, that change will be brought about, following that person they trust down the right path, leading to increased performance and commitment.</a:t>
            </a:r>
          </a:p>
          <a:p>
            <a:r>
              <a:rPr lang="en-GB" sz="1800" b="1" dirty="0"/>
              <a:t>Improved Organisational Culture </a:t>
            </a:r>
            <a:r>
              <a:rPr lang="en-GB" sz="1800" dirty="0"/>
              <a:t>– Hao and </a:t>
            </a:r>
            <a:r>
              <a:rPr lang="en-GB" sz="1800" dirty="0" err="1"/>
              <a:t>Yazdanifard</a:t>
            </a:r>
            <a:r>
              <a:rPr lang="en-GB" sz="1800" dirty="0"/>
              <a:t> (2015) states that a good culture can not only provide a good working environment, but a sense of belonging to employees, increasing commitment and retention of employees.</a:t>
            </a:r>
          </a:p>
          <a:p>
            <a:r>
              <a:rPr lang="en-GB" sz="1800" b="1" dirty="0"/>
              <a:t>Increased Employee Engagement </a:t>
            </a:r>
            <a:r>
              <a:rPr lang="en-GB" sz="1800" dirty="0"/>
              <a:t>– </a:t>
            </a:r>
            <a:r>
              <a:rPr lang="en-GB" sz="1800" dirty="0" err="1"/>
              <a:t>Muteswa</a:t>
            </a:r>
            <a:r>
              <a:rPr lang="en-GB" sz="1800" dirty="0"/>
              <a:t> (2016) states that leadership has a positive effect on engagement, focusing on a unified consensus.</a:t>
            </a:r>
          </a:p>
          <a:p>
            <a:r>
              <a:rPr lang="en-GB" sz="1800" b="1" dirty="0"/>
              <a:t>Unified Vision </a:t>
            </a:r>
            <a:r>
              <a:rPr lang="en-GB" sz="1800" dirty="0"/>
              <a:t>- Hao and </a:t>
            </a:r>
            <a:r>
              <a:rPr lang="en-GB" sz="1800" dirty="0" err="1"/>
              <a:t>Yazdanifard</a:t>
            </a:r>
            <a:r>
              <a:rPr lang="en-GB" sz="1800" dirty="0"/>
              <a:t> (2015) state that leadership skills can influence followers into following the right direction in accordance with the organisations vision and mission.</a:t>
            </a:r>
            <a:endParaRPr lang="en-GB" dirty="0"/>
          </a:p>
          <a:p>
            <a:endParaRPr lang="en-GB" dirty="0"/>
          </a:p>
        </p:txBody>
      </p:sp>
      <p:sp>
        <p:nvSpPr>
          <p:cNvPr id="4" name="TextBox 3">
            <a:extLst>
              <a:ext uri="{FF2B5EF4-FFF2-40B4-BE49-F238E27FC236}">
                <a16:creationId xmlns:a16="http://schemas.microsoft.com/office/drawing/2014/main" id="{C5FD1CF0-AA09-4820-AD95-8C4174E68DAA}"/>
              </a:ext>
            </a:extLst>
          </p:cNvPr>
          <p:cNvSpPr txBox="1"/>
          <p:nvPr/>
        </p:nvSpPr>
        <p:spPr>
          <a:xfrm>
            <a:off x="1522413" y="1772816"/>
            <a:ext cx="9144000" cy="923330"/>
          </a:xfrm>
          <a:prstGeom prst="rect">
            <a:avLst/>
          </a:prstGeom>
          <a:noFill/>
        </p:spPr>
        <p:txBody>
          <a:bodyPr wrap="square" rtlCol="0">
            <a:spAutoFit/>
          </a:bodyPr>
          <a:lstStyle/>
          <a:p>
            <a:r>
              <a:rPr lang="en-GB" dirty="0"/>
              <a:t>In a rapidly evolving world, strong leadership is needed to guide organisations through the calms and swells of an ever changing environment. Strong leadership has a range of powerful benefits to an organisation, including:</a:t>
            </a:r>
          </a:p>
        </p:txBody>
      </p:sp>
    </p:spTree>
    <p:extLst>
      <p:ext uri="{BB962C8B-B14F-4D97-AF65-F5344CB8AC3E}">
        <p14:creationId xmlns:p14="http://schemas.microsoft.com/office/powerpoint/2010/main" val="1541505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1D8F0-4AC4-4B05-AD1E-8B9602BCB0CD}"/>
              </a:ext>
            </a:extLst>
          </p:cNvPr>
          <p:cNvSpPr>
            <a:spLocks noGrp="1"/>
          </p:cNvSpPr>
          <p:nvPr>
            <p:ph type="title"/>
          </p:nvPr>
        </p:nvSpPr>
        <p:spPr/>
        <p:txBody>
          <a:bodyPr/>
          <a:lstStyle/>
          <a:p>
            <a:r>
              <a:rPr lang="en-GB" dirty="0"/>
              <a:t>Why You Should Invest In Us?  </a:t>
            </a:r>
          </a:p>
        </p:txBody>
      </p:sp>
      <p:sp>
        <p:nvSpPr>
          <p:cNvPr id="3" name="Content Placeholder 2">
            <a:extLst>
              <a:ext uri="{FF2B5EF4-FFF2-40B4-BE49-F238E27FC236}">
                <a16:creationId xmlns:a16="http://schemas.microsoft.com/office/drawing/2014/main" id="{00C5FD8B-2E1E-4F9B-AAB7-4809A93E3837}"/>
              </a:ext>
            </a:extLst>
          </p:cNvPr>
          <p:cNvSpPr>
            <a:spLocks noGrp="1"/>
          </p:cNvSpPr>
          <p:nvPr>
            <p:ph idx="1"/>
          </p:nvPr>
        </p:nvSpPr>
        <p:spPr>
          <a:xfrm>
            <a:off x="1522413" y="1904999"/>
            <a:ext cx="9144000" cy="4763277"/>
          </a:xfrm>
        </p:spPr>
        <p:txBody>
          <a:bodyPr>
            <a:normAutofit fontScale="92500"/>
          </a:bodyPr>
          <a:lstStyle/>
          <a:p>
            <a:r>
              <a:rPr lang="en-GB" dirty="0"/>
              <a:t>Our Vision Will Assist Yours - By investing in us, we can assist in the vision of SpaceX – ‘SpaceX designs, manufactures and launches advanced rockets and spacecraft. The company was founded in 2002 to revolutionize space technology, with the ultimate goal of enabling people to live on other planets.’ (spacex.com, 2018) </a:t>
            </a:r>
          </a:p>
          <a:p>
            <a:r>
              <a:rPr lang="en-GB" dirty="0"/>
              <a:t>Transformational Leadership Works – </a:t>
            </a:r>
            <a:r>
              <a:rPr lang="en-GB" dirty="0" err="1"/>
              <a:t>Shedlitzki</a:t>
            </a:r>
            <a:r>
              <a:rPr lang="en-GB" dirty="0"/>
              <a:t> and Edwards (2014) state that research shows that transformational leadership can increase follower commitment, motivation, loyalty, project quality and innovation, sales performance, group/team performance and job satisfaction.</a:t>
            </a:r>
          </a:p>
          <a:p>
            <a:r>
              <a:rPr lang="en-GB" dirty="0"/>
              <a:t>The vision of </a:t>
            </a:r>
            <a:r>
              <a:rPr lang="en-GB" u="sng" dirty="0"/>
              <a:t>one</a:t>
            </a:r>
            <a:r>
              <a:rPr lang="en-GB" dirty="0"/>
              <a:t> leader, Elon Musk has propelled us toward the space age making it less fiction than reality. Imagine what an army of leaders that emulate him can do?</a:t>
            </a:r>
          </a:p>
          <a:p>
            <a:r>
              <a:rPr lang="en-GB" dirty="0"/>
              <a:t>We Proudly hold a 97% pass rate based on 1500 </a:t>
            </a:r>
            <a:r>
              <a:rPr lang="en-GB"/>
              <a:t>previous programs.</a:t>
            </a:r>
            <a:endParaRPr lang="en-GB" dirty="0"/>
          </a:p>
        </p:txBody>
      </p:sp>
    </p:spTree>
    <p:extLst>
      <p:ext uri="{BB962C8B-B14F-4D97-AF65-F5344CB8AC3E}">
        <p14:creationId xmlns:p14="http://schemas.microsoft.com/office/powerpoint/2010/main" val="3519718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600C-FF5B-4A76-B93A-19975D5D0770}"/>
              </a:ext>
            </a:extLst>
          </p:cNvPr>
          <p:cNvSpPr>
            <a:spLocks noGrp="1"/>
          </p:cNvSpPr>
          <p:nvPr>
            <p:ph type="title"/>
          </p:nvPr>
        </p:nvSpPr>
        <p:spPr/>
        <p:txBody>
          <a:bodyPr>
            <a:normAutofit/>
          </a:bodyPr>
          <a:lstStyle/>
          <a:p>
            <a:r>
              <a:rPr lang="en-GB" dirty="0"/>
              <a:t>How the Program Works.</a:t>
            </a:r>
            <a:br>
              <a:rPr lang="en-GB" dirty="0"/>
            </a:br>
            <a:r>
              <a:rPr lang="en-GB" dirty="0"/>
              <a:t>Year One – Lecture based.</a:t>
            </a:r>
          </a:p>
        </p:txBody>
      </p:sp>
      <p:sp>
        <p:nvSpPr>
          <p:cNvPr id="3" name="Content Placeholder 2">
            <a:extLst>
              <a:ext uri="{FF2B5EF4-FFF2-40B4-BE49-F238E27FC236}">
                <a16:creationId xmlns:a16="http://schemas.microsoft.com/office/drawing/2014/main" id="{936DAD49-71FD-4B1D-ABB4-2127FE119DB4}"/>
              </a:ext>
            </a:extLst>
          </p:cNvPr>
          <p:cNvSpPr>
            <a:spLocks noGrp="1"/>
          </p:cNvSpPr>
          <p:nvPr>
            <p:ph idx="1"/>
          </p:nvPr>
        </p:nvSpPr>
        <p:spPr>
          <a:xfrm>
            <a:off x="1522413" y="2603191"/>
            <a:ext cx="9144000" cy="3527309"/>
          </a:xfrm>
        </p:spPr>
        <p:txBody>
          <a:bodyPr>
            <a:normAutofit lnSpcReduction="10000"/>
          </a:bodyPr>
          <a:lstStyle/>
          <a:p>
            <a:r>
              <a:rPr lang="en-GB" dirty="0"/>
              <a:t>Weekly seminars throughout the first year covering transformational leadership and addressing subjects such as the four components; Idealised Influence, Inspiration and Motivation, Intellectual Stimulation, and Individualized Consideration. </a:t>
            </a:r>
          </a:p>
          <a:p>
            <a:r>
              <a:rPr lang="en-GB" dirty="0"/>
              <a:t>Monthly workshops that consist of team building exercises and “follow the leader” exercises. </a:t>
            </a:r>
          </a:p>
          <a:p>
            <a:r>
              <a:rPr lang="en-GB" dirty="0"/>
              <a:t>Mentoring sessions will be set up between faculty of SpaceX and aspiring leaders.</a:t>
            </a:r>
          </a:p>
          <a:p>
            <a:r>
              <a:rPr lang="en-GB" dirty="0"/>
              <a:t>End of Year review of program.</a:t>
            </a:r>
          </a:p>
        </p:txBody>
      </p:sp>
      <p:sp>
        <p:nvSpPr>
          <p:cNvPr id="4" name="TextBox 3">
            <a:extLst>
              <a:ext uri="{FF2B5EF4-FFF2-40B4-BE49-F238E27FC236}">
                <a16:creationId xmlns:a16="http://schemas.microsoft.com/office/drawing/2014/main" id="{C3D90515-2C10-4F45-B7C6-6362615A01B7}"/>
              </a:ext>
            </a:extLst>
          </p:cNvPr>
          <p:cNvSpPr txBox="1"/>
          <p:nvPr/>
        </p:nvSpPr>
        <p:spPr>
          <a:xfrm>
            <a:off x="1522413" y="1844824"/>
            <a:ext cx="9144000" cy="646331"/>
          </a:xfrm>
          <a:prstGeom prst="rect">
            <a:avLst/>
          </a:prstGeom>
          <a:noFill/>
        </p:spPr>
        <p:txBody>
          <a:bodyPr wrap="square" rtlCol="0">
            <a:spAutoFit/>
          </a:bodyPr>
          <a:lstStyle/>
          <a:p>
            <a:r>
              <a:rPr lang="en-GB" dirty="0"/>
              <a:t>Our Program takes place over a three year period and consists of a mixture of theoretical and vocational work.</a:t>
            </a:r>
          </a:p>
        </p:txBody>
      </p:sp>
    </p:spTree>
    <p:extLst>
      <p:ext uri="{BB962C8B-B14F-4D97-AF65-F5344CB8AC3E}">
        <p14:creationId xmlns:p14="http://schemas.microsoft.com/office/powerpoint/2010/main" val="138442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1A7B-BBB0-468E-AAC2-BB274F88D534}"/>
              </a:ext>
            </a:extLst>
          </p:cNvPr>
          <p:cNvSpPr>
            <a:spLocks noGrp="1"/>
          </p:cNvSpPr>
          <p:nvPr>
            <p:ph type="title"/>
          </p:nvPr>
        </p:nvSpPr>
        <p:spPr/>
        <p:txBody>
          <a:bodyPr/>
          <a:lstStyle/>
          <a:p>
            <a:r>
              <a:rPr lang="en-GB" dirty="0"/>
              <a:t>Year Two – Lecture and Practical Based</a:t>
            </a:r>
          </a:p>
        </p:txBody>
      </p:sp>
      <p:sp>
        <p:nvSpPr>
          <p:cNvPr id="3" name="Content Placeholder 2">
            <a:extLst>
              <a:ext uri="{FF2B5EF4-FFF2-40B4-BE49-F238E27FC236}">
                <a16:creationId xmlns:a16="http://schemas.microsoft.com/office/drawing/2014/main" id="{4CAE6343-EEA8-4C73-A8E6-85B5CF76E7D5}"/>
              </a:ext>
            </a:extLst>
          </p:cNvPr>
          <p:cNvSpPr>
            <a:spLocks noGrp="1"/>
          </p:cNvSpPr>
          <p:nvPr>
            <p:ph idx="1"/>
          </p:nvPr>
        </p:nvSpPr>
        <p:spPr/>
        <p:txBody>
          <a:bodyPr>
            <a:normAutofit lnSpcReduction="10000"/>
          </a:bodyPr>
          <a:lstStyle/>
          <a:p>
            <a:r>
              <a:rPr lang="en-GB" dirty="0"/>
              <a:t>Monthly Seminars covering further detail about company operations and further theory on transformational leadership.</a:t>
            </a:r>
          </a:p>
          <a:p>
            <a:r>
              <a:rPr lang="en-GB" dirty="0"/>
              <a:t>Quarterly examinations based around transformational leadership</a:t>
            </a:r>
          </a:p>
          <a:p>
            <a:r>
              <a:rPr lang="en-GB" dirty="0"/>
              <a:t>Weekly mentorship sessions will be set up between aspiring leaders and senior leadership at SpaceX to gain a deeper understanding of the current and changing leadership within the organisation.</a:t>
            </a:r>
          </a:p>
          <a:p>
            <a:r>
              <a:rPr lang="en-GB" dirty="0"/>
              <a:t>End of year exam that is mandatory to pass that covers knowledge of transformational leadership and how it could be applied to SpaceX operations.</a:t>
            </a:r>
          </a:p>
          <a:p>
            <a:r>
              <a:rPr lang="en-GB" dirty="0"/>
              <a:t>End of year review of program</a:t>
            </a:r>
          </a:p>
        </p:txBody>
      </p:sp>
    </p:spTree>
    <p:extLst>
      <p:ext uri="{BB962C8B-B14F-4D97-AF65-F5344CB8AC3E}">
        <p14:creationId xmlns:p14="http://schemas.microsoft.com/office/powerpoint/2010/main" val="1908272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F867A-ACEC-4EF0-A8FA-A61F67657AB1}"/>
              </a:ext>
            </a:extLst>
          </p:cNvPr>
          <p:cNvSpPr>
            <a:spLocks noGrp="1"/>
          </p:cNvSpPr>
          <p:nvPr>
            <p:ph type="title"/>
          </p:nvPr>
        </p:nvSpPr>
        <p:spPr/>
        <p:txBody>
          <a:bodyPr/>
          <a:lstStyle/>
          <a:p>
            <a:r>
              <a:rPr lang="en-GB" dirty="0"/>
              <a:t>Year Three – Implementation of Skills</a:t>
            </a:r>
          </a:p>
        </p:txBody>
      </p:sp>
      <p:sp>
        <p:nvSpPr>
          <p:cNvPr id="3" name="Content Placeholder 2">
            <a:extLst>
              <a:ext uri="{FF2B5EF4-FFF2-40B4-BE49-F238E27FC236}">
                <a16:creationId xmlns:a16="http://schemas.microsoft.com/office/drawing/2014/main" id="{5EA225AD-42A2-4DCE-9607-5D2E691F152E}"/>
              </a:ext>
            </a:extLst>
          </p:cNvPr>
          <p:cNvSpPr>
            <a:spLocks noGrp="1"/>
          </p:cNvSpPr>
          <p:nvPr>
            <p:ph idx="1"/>
          </p:nvPr>
        </p:nvSpPr>
        <p:spPr/>
        <p:txBody>
          <a:bodyPr>
            <a:normAutofit lnSpcReduction="10000"/>
          </a:bodyPr>
          <a:lstStyle/>
          <a:p>
            <a:r>
              <a:rPr lang="en-GB" dirty="0"/>
              <a:t>Monthly Mentor Sessions with Senior Leadership at SpaceX.</a:t>
            </a:r>
          </a:p>
          <a:p>
            <a:r>
              <a:rPr lang="en-GB" dirty="0"/>
              <a:t>Weekly sessions of managing a small team under supervision. Aspiring leaders will begin a bi-monthly rotation of the different faculties of SpaceX to gain deeper understanding of all company operations.</a:t>
            </a:r>
          </a:p>
          <a:p>
            <a:r>
              <a:rPr lang="en-GB" dirty="0"/>
              <a:t>Third year leaders will become mentors to future first-year aspiring leaders on a monthly basis.</a:t>
            </a:r>
          </a:p>
          <a:p>
            <a:r>
              <a:rPr lang="en-GB" dirty="0"/>
              <a:t>End of year exam. Passing is mandatory and will cover all aspects leaned over the years.</a:t>
            </a:r>
          </a:p>
          <a:p>
            <a:r>
              <a:rPr lang="en-GB" dirty="0"/>
              <a:t>End of year review of program.</a:t>
            </a:r>
          </a:p>
        </p:txBody>
      </p:sp>
    </p:spTree>
    <p:extLst>
      <p:ext uri="{BB962C8B-B14F-4D97-AF65-F5344CB8AC3E}">
        <p14:creationId xmlns:p14="http://schemas.microsoft.com/office/powerpoint/2010/main" val="325721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A00F7-B513-41E5-8E47-9014E6131317}"/>
              </a:ext>
            </a:extLst>
          </p:cNvPr>
          <p:cNvSpPr>
            <a:spLocks noGrp="1"/>
          </p:cNvSpPr>
          <p:nvPr>
            <p:ph type="title"/>
          </p:nvPr>
        </p:nvSpPr>
        <p:spPr>
          <a:xfrm>
            <a:off x="1269876" y="2856722"/>
            <a:ext cx="9144000" cy="1144556"/>
          </a:xfrm>
        </p:spPr>
        <p:txBody>
          <a:bodyPr>
            <a:noAutofit/>
          </a:bodyPr>
          <a:lstStyle/>
          <a:p>
            <a:pPr algn="ctr"/>
            <a:r>
              <a:rPr lang="en-GB" sz="8000" dirty="0"/>
              <a:t>Thank You</a:t>
            </a:r>
          </a:p>
        </p:txBody>
      </p:sp>
    </p:spTree>
    <p:extLst>
      <p:ext uri="{BB962C8B-B14F-4D97-AF65-F5344CB8AC3E}">
        <p14:creationId xmlns:p14="http://schemas.microsoft.com/office/powerpoint/2010/main" val="254548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18811-930C-4A0D-B6C1-098C08DD863F}"/>
              </a:ext>
            </a:extLst>
          </p:cNvPr>
          <p:cNvSpPr>
            <a:spLocks noGrp="1"/>
          </p:cNvSpPr>
          <p:nvPr>
            <p:ph type="title"/>
          </p:nvPr>
        </p:nvSpPr>
        <p:spPr/>
        <p:txBody>
          <a:bodyPr/>
          <a:lstStyle/>
          <a:p>
            <a:pPr algn="ctr"/>
            <a:r>
              <a:rPr lang="en-GB" dirty="0"/>
              <a:t>References </a:t>
            </a:r>
          </a:p>
        </p:txBody>
      </p:sp>
      <p:sp>
        <p:nvSpPr>
          <p:cNvPr id="6" name="Rectangle 5">
            <a:extLst>
              <a:ext uri="{FF2B5EF4-FFF2-40B4-BE49-F238E27FC236}">
                <a16:creationId xmlns:a16="http://schemas.microsoft.com/office/drawing/2014/main" id="{10FB5BA5-E6F9-44B9-BF50-D7C407064755}"/>
              </a:ext>
            </a:extLst>
          </p:cNvPr>
          <p:cNvSpPr/>
          <p:nvPr/>
        </p:nvSpPr>
        <p:spPr>
          <a:xfrm>
            <a:off x="1522412" y="1628800"/>
            <a:ext cx="9144000" cy="4466864"/>
          </a:xfrm>
          <a:prstGeom prst="rect">
            <a:avLst/>
          </a:prstGeom>
        </p:spPr>
        <p:txBody>
          <a:bodyPr wrap="square">
            <a:spAutoFit/>
          </a:bodyPr>
          <a:lstStyle/>
          <a:p>
            <a:pPr>
              <a:lnSpc>
                <a:spcPct val="150000"/>
              </a:lnSpc>
              <a:spcAft>
                <a:spcPts val="1680"/>
              </a:spcAft>
            </a:pPr>
            <a:r>
              <a:rPr lang="en-US" sz="1600" dirty="0" err="1">
                <a:latin typeface="Times New Roman" panose="02020603050405020304" pitchFamily="18" charset="0"/>
                <a:ea typeface="Calibri" panose="020F0502020204030204" pitchFamily="34" charset="0"/>
                <a:cs typeface="Arial" panose="020B0604020202020204" pitchFamily="34" charset="0"/>
              </a:rPr>
              <a:t>Beerel</a:t>
            </a:r>
            <a:r>
              <a:rPr lang="en-US" sz="1600" dirty="0">
                <a:latin typeface="Times New Roman" panose="02020603050405020304" pitchFamily="18" charset="0"/>
                <a:ea typeface="Calibri" panose="020F0502020204030204" pitchFamily="34" charset="0"/>
                <a:cs typeface="Arial" panose="020B0604020202020204" pitchFamily="34" charset="0"/>
              </a:rPr>
              <a:t>, A. (2009). </a:t>
            </a:r>
            <a:r>
              <a:rPr lang="en-US" sz="1600" i="1" dirty="0">
                <a:latin typeface="Times New Roman" panose="02020603050405020304" pitchFamily="18" charset="0"/>
                <a:ea typeface="Calibri" panose="020F0502020204030204" pitchFamily="34" charset="0"/>
                <a:cs typeface="Arial" panose="020B0604020202020204" pitchFamily="34" charset="0"/>
              </a:rPr>
              <a:t>Leadership and change management</a:t>
            </a:r>
            <a:r>
              <a:rPr lang="en-US" sz="1600" dirty="0">
                <a:latin typeface="Times New Roman" panose="02020603050405020304" pitchFamily="18" charset="0"/>
                <a:ea typeface="Calibri" panose="020F0502020204030204" pitchFamily="34" charset="0"/>
                <a:cs typeface="Arial" panose="020B0604020202020204" pitchFamily="34" charset="0"/>
              </a:rPr>
              <a:t>. London: SAGE.</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1680"/>
              </a:spcAft>
            </a:pPr>
            <a:r>
              <a:rPr lang="en-US" sz="1600" dirty="0" err="1">
                <a:latin typeface="Times New Roman" panose="02020603050405020304" pitchFamily="18" charset="0"/>
                <a:ea typeface="Calibri" panose="020F0502020204030204" pitchFamily="34" charset="0"/>
                <a:cs typeface="Arial" panose="020B0604020202020204" pitchFamily="34" charset="0"/>
              </a:rPr>
              <a:t>BrainyQuote</a:t>
            </a:r>
            <a:r>
              <a:rPr lang="en-US" sz="1600" dirty="0">
                <a:latin typeface="Times New Roman" panose="02020603050405020304" pitchFamily="18" charset="0"/>
                <a:ea typeface="Calibri" panose="020F0502020204030204" pitchFamily="34" charset="0"/>
                <a:cs typeface="Arial" panose="020B0604020202020204" pitchFamily="34" charset="0"/>
              </a:rPr>
              <a:t>. (2018). </a:t>
            </a:r>
            <a:r>
              <a:rPr lang="en-US" sz="1600" i="1" dirty="0">
                <a:latin typeface="Times New Roman" panose="02020603050405020304" pitchFamily="18" charset="0"/>
                <a:ea typeface="Calibri" panose="020F0502020204030204" pitchFamily="34" charset="0"/>
                <a:cs typeface="Arial" panose="020B0604020202020204" pitchFamily="34" charset="0"/>
              </a:rPr>
              <a:t>Ralph Nader Quotes</a:t>
            </a:r>
            <a:r>
              <a:rPr lang="en-US" sz="1600" dirty="0">
                <a:latin typeface="Times New Roman" panose="02020603050405020304" pitchFamily="18" charset="0"/>
                <a:ea typeface="Calibri" panose="020F0502020204030204" pitchFamily="34" charset="0"/>
                <a:cs typeface="Arial" panose="020B0604020202020204" pitchFamily="34" charset="0"/>
              </a:rPr>
              <a:t>. [online] Available at: https://www.brainyquote.com/quotes/ralph_nader_110188 [Accessed 22 Apr. 2018].</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1680"/>
              </a:spcAft>
            </a:pPr>
            <a:r>
              <a:rPr lang="en-US" sz="1600" dirty="0" err="1">
                <a:latin typeface="Times New Roman" panose="02020603050405020304" pitchFamily="18" charset="0"/>
                <a:ea typeface="Calibri" panose="020F0502020204030204" pitchFamily="34" charset="0"/>
                <a:cs typeface="Arial" panose="020B0604020202020204" pitchFamily="34" charset="0"/>
              </a:rPr>
              <a:t>Fairholm</a:t>
            </a:r>
            <a:r>
              <a:rPr lang="en-US" sz="1600" dirty="0">
                <a:latin typeface="Times New Roman" panose="02020603050405020304" pitchFamily="18" charset="0"/>
                <a:ea typeface="Calibri" panose="020F0502020204030204" pitchFamily="34" charset="0"/>
                <a:cs typeface="Arial" panose="020B0604020202020204" pitchFamily="34" charset="0"/>
              </a:rPr>
              <a:t>, M. and </a:t>
            </a:r>
            <a:r>
              <a:rPr lang="en-US" sz="1600" dirty="0" err="1">
                <a:latin typeface="Times New Roman" panose="02020603050405020304" pitchFamily="18" charset="0"/>
                <a:ea typeface="Calibri" panose="020F0502020204030204" pitchFamily="34" charset="0"/>
                <a:cs typeface="Arial" panose="020B0604020202020204" pitchFamily="34" charset="0"/>
              </a:rPr>
              <a:t>Fairholm</a:t>
            </a:r>
            <a:r>
              <a:rPr lang="en-US" sz="1600" dirty="0">
                <a:latin typeface="Times New Roman" panose="02020603050405020304" pitchFamily="18" charset="0"/>
                <a:ea typeface="Calibri" panose="020F0502020204030204" pitchFamily="34" charset="0"/>
                <a:cs typeface="Arial" panose="020B0604020202020204" pitchFamily="34" charset="0"/>
              </a:rPr>
              <a:t>, G. (2009). </a:t>
            </a:r>
            <a:r>
              <a:rPr lang="en-US" sz="1600" i="1" dirty="0">
                <a:latin typeface="Times New Roman" panose="02020603050405020304" pitchFamily="18" charset="0"/>
                <a:ea typeface="Calibri" panose="020F0502020204030204" pitchFamily="34" charset="0"/>
                <a:cs typeface="Arial" panose="020B0604020202020204" pitchFamily="34" charset="0"/>
              </a:rPr>
              <a:t>Understanding leadership perspectives</a:t>
            </a:r>
            <a:r>
              <a:rPr lang="en-US" sz="1600" dirty="0">
                <a:latin typeface="Times New Roman" panose="02020603050405020304" pitchFamily="18" charset="0"/>
                <a:ea typeface="Calibri" panose="020F0502020204030204" pitchFamily="34" charset="0"/>
                <a:cs typeface="Arial" panose="020B0604020202020204" pitchFamily="34" charset="0"/>
              </a:rPr>
              <a:t>. New York: Springer.</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1680"/>
              </a:spcAft>
            </a:pPr>
            <a:r>
              <a:rPr lang="en-US" sz="1600" dirty="0">
                <a:latin typeface="Times New Roman" panose="02020603050405020304" pitchFamily="18" charset="0"/>
                <a:ea typeface="Calibri" panose="020F0502020204030204" pitchFamily="34" charset="0"/>
                <a:cs typeface="Arial" panose="020B0604020202020204" pitchFamily="34" charset="0"/>
              </a:rPr>
              <a:t>Haley, D. (n.d.). The 7 Crucial Skills of Leadership.</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1680"/>
              </a:spcAft>
            </a:pPr>
            <a:r>
              <a:rPr lang="en-US" sz="1600" dirty="0">
                <a:latin typeface="Times New Roman" panose="02020603050405020304" pitchFamily="18" charset="0"/>
                <a:ea typeface="Calibri" panose="020F0502020204030204" pitchFamily="34" charset="0"/>
                <a:cs typeface="Arial" panose="020B0604020202020204" pitchFamily="34" charset="0"/>
              </a:rPr>
              <a:t>ManagementMania.com. (2018). </a:t>
            </a:r>
            <a:r>
              <a:rPr lang="en-US" sz="1600" i="1" dirty="0">
                <a:latin typeface="Times New Roman" panose="02020603050405020304" pitchFamily="18" charset="0"/>
                <a:ea typeface="Calibri" panose="020F0502020204030204" pitchFamily="34" charset="0"/>
                <a:cs typeface="Arial" panose="020B0604020202020204" pitchFamily="34" charset="0"/>
              </a:rPr>
              <a:t>Managerial skills according to Katz</a:t>
            </a:r>
            <a:r>
              <a:rPr lang="en-US" sz="1600" dirty="0">
                <a:latin typeface="Times New Roman" panose="02020603050405020304" pitchFamily="18" charset="0"/>
                <a:ea typeface="Calibri" panose="020F0502020204030204" pitchFamily="34" charset="0"/>
                <a:cs typeface="Arial" panose="020B0604020202020204" pitchFamily="34" charset="0"/>
              </a:rPr>
              <a:t>. [online] Available at: https://managementmania.com/en/managerial-skills-according-to-katz [Accessed 22 Apr. 2018].</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1680"/>
              </a:spcAft>
            </a:pPr>
            <a:r>
              <a:rPr lang="en-US" sz="1600" dirty="0" err="1">
                <a:latin typeface="Times New Roman" panose="02020603050405020304" pitchFamily="18" charset="0"/>
                <a:ea typeface="Calibri" panose="020F0502020204030204" pitchFamily="34" charset="0"/>
                <a:cs typeface="Arial" panose="020B0604020202020204" pitchFamily="34" charset="0"/>
              </a:rPr>
              <a:t>Muteswa</a:t>
            </a:r>
            <a:r>
              <a:rPr lang="en-US" sz="1600" dirty="0">
                <a:latin typeface="Times New Roman" panose="02020603050405020304" pitchFamily="18" charset="0"/>
                <a:ea typeface="Calibri" panose="020F0502020204030204" pitchFamily="34" charset="0"/>
                <a:cs typeface="Arial" panose="020B0604020202020204" pitchFamily="34" charset="0"/>
              </a:rPr>
              <a:t>, R. (2015). Qualities of a Good Leader and the Benefits of Good Leadership to an Organization: A Conceptual Study. </a:t>
            </a:r>
            <a:r>
              <a:rPr lang="en-US" sz="1600" i="1" dirty="0">
                <a:latin typeface="Times New Roman" panose="02020603050405020304" pitchFamily="18" charset="0"/>
                <a:ea typeface="Calibri" panose="020F0502020204030204" pitchFamily="34" charset="0"/>
                <a:cs typeface="Arial" panose="020B0604020202020204" pitchFamily="34" charset="0"/>
              </a:rPr>
              <a:t>European Journal of Business and Management</a:t>
            </a:r>
            <a:r>
              <a:rPr lang="en-US" sz="1600" dirty="0">
                <a:latin typeface="Times New Roman" panose="02020603050405020304" pitchFamily="18" charset="0"/>
                <a:ea typeface="Calibri" panose="020F0502020204030204" pitchFamily="34" charset="0"/>
                <a:cs typeface="Arial" panose="020B0604020202020204" pitchFamily="34" charset="0"/>
              </a:rPr>
              <a:t>, 8(24).</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2564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8706078-C9A5-420E-AD47-DB35C9FD4455}"/>
              </a:ext>
            </a:extLst>
          </p:cNvPr>
          <p:cNvSpPr/>
          <p:nvPr/>
        </p:nvSpPr>
        <p:spPr>
          <a:xfrm>
            <a:off x="1522414" y="1853601"/>
            <a:ext cx="9144000" cy="3510192"/>
          </a:xfrm>
          <a:prstGeom prst="rect">
            <a:avLst/>
          </a:prstGeom>
        </p:spPr>
        <p:txBody>
          <a:bodyPr wrap="square">
            <a:spAutoFit/>
          </a:bodyPr>
          <a:lstStyle/>
          <a:p>
            <a:pPr lvl="0">
              <a:lnSpc>
                <a:spcPct val="150000"/>
              </a:lnSpc>
              <a:spcAft>
                <a:spcPts val="1680"/>
              </a:spcAft>
            </a:pP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Northouse, P. (2010). </a:t>
            </a:r>
            <a:r>
              <a:rPr lang="en-US" sz="1600" i="1" dirty="0">
                <a:solidFill>
                  <a:srgbClr val="652825"/>
                </a:solidFill>
                <a:latin typeface="Times New Roman" panose="02020603050405020304" pitchFamily="18" charset="0"/>
                <a:ea typeface="Calibri" panose="020F0502020204030204" pitchFamily="34" charset="0"/>
                <a:cs typeface="Arial" panose="020B0604020202020204" pitchFamily="34" charset="0"/>
              </a:rPr>
              <a:t>Leadership Theory and Practice</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a:t>
            </a:r>
            <a:endParaRPr lang="en-GB" sz="1600" dirty="0">
              <a:solidFill>
                <a:srgbClr val="652825"/>
              </a:solidFill>
              <a:latin typeface="Calibri" panose="020F0502020204030204" pitchFamily="34" charset="0"/>
              <a:ea typeface="Calibri" panose="020F0502020204030204" pitchFamily="34" charset="0"/>
              <a:cs typeface="Arial" panose="020B0604020202020204" pitchFamily="34" charset="0"/>
            </a:endParaRPr>
          </a:p>
          <a:p>
            <a:pPr lvl="0">
              <a:lnSpc>
                <a:spcPct val="150000"/>
              </a:lnSpc>
              <a:spcAft>
                <a:spcPts val="1680"/>
              </a:spcAft>
            </a:pP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SCHEDLITZKI, D. (2014). </a:t>
            </a:r>
            <a:r>
              <a:rPr lang="en-US" sz="1600" i="1" dirty="0">
                <a:solidFill>
                  <a:srgbClr val="652825"/>
                </a:solidFill>
                <a:latin typeface="Times New Roman" panose="02020603050405020304" pitchFamily="18" charset="0"/>
                <a:ea typeface="Calibri" panose="020F0502020204030204" pitchFamily="34" charset="0"/>
                <a:cs typeface="Arial" panose="020B0604020202020204" pitchFamily="34" charset="0"/>
              </a:rPr>
              <a:t>STUDYING LEADERSHIP</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 [</a:t>
            </a:r>
            <a:r>
              <a:rPr lang="en-US" sz="1600" dirty="0" err="1">
                <a:solidFill>
                  <a:srgbClr val="652825"/>
                </a:solidFill>
                <a:latin typeface="Times New Roman" panose="02020603050405020304" pitchFamily="18" charset="0"/>
                <a:ea typeface="Calibri" panose="020F0502020204030204" pitchFamily="34" charset="0"/>
                <a:cs typeface="Arial" panose="020B0604020202020204" pitchFamily="34" charset="0"/>
              </a:rPr>
              <a:t>S.l.</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 SAGE PUBLICATIONS.</a:t>
            </a:r>
            <a:endParaRPr lang="en-GB" sz="1600" dirty="0">
              <a:solidFill>
                <a:srgbClr val="652825"/>
              </a:solidFill>
              <a:latin typeface="Calibri" panose="020F0502020204030204" pitchFamily="34" charset="0"/>
              <a:ea typeface="Calibri" panose="020F0502020204030204" pitchFamily="34" charset="0"/>
              <a:cs typeface="Arial" panose="020B0604020202020204" pitchFamily="34" charset="0"/>
            </a:endParaRPr>
          </a:p>
          <a:p>
            <a:pPr lvl="0">
              <a:lnSpc>
                <a:spcPct val="150000"/>
              </a:lnSpc>
              <a:spcAft>
                <a:spcPts val="1680"/>
              </a:spcAft>
            </a:pP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Silva, A. (2016). What is Leadership? , Keiser University. </a:t>
            </a:r>
            <a:r>
              <a:rPr lang="en-US" sz="1600" i="1" dirty="0">
                <a:solidFill>
                  <a:srgbClr val="652825"/>
                </a:solidFill>
                <a:latin typeface="Times New Roman" panose="02020603050405020304" pitchFamily="18" charset="0"/>
                <a:ea typeface="Calibri" panose="020F0502020204030204" pitchFamily="34" charset="0"/>
                <a:cs typeface="Arial" panose="020B0604020202020204" pitchFamily="34" charset="0"/>
              </a:rPr>
              <a:t>Journal of Business Studies Quarterly</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 8(1), pp.1-6.</a:t>
            </a:r>
            <a:endParaRPr lang="en-GB" sz="1600" dirty="0">
              <a:solidFill>
                <a:srgbClr val="652825"/>
              </a:solidFill>
              <a:latin typeface="Calibri" panose="020F0502020204030204" pitchFamily="34" charset="0"/>
              <a:ea typeface="Calibri" panose="020F0502020204030204" pitchFamily="34" charset="0"/>
              <a:cs typeface="Arial" panose="020B0604020202020204" pitchFamily="34" charset="0"/>
            </a:endParaRPr>
          </a:p>
          <a:p>
            <a:pPr lvl="0">
              <a:lnSpc>
                <a:spcPct val="150000"/>
              </a:lnSpc>
              <a:spcAft>
                <a:spcPts val="1680"/>
              </a:spcAft>
            </a:pP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Simply Psychology. (2018). </a:t>
            </a:r>
            <a:r>
              <a:rPr lang="en-US" sz="1600" i="1" dirty="0">
                <a:solidFill>
                  <a:srgbClr val="652825"/>
                </a:solidFill>
                <a:latin typeface="Times New Roman" panose="02020603050405020304" pitchFamily="18" charset="0"/>
                <a:ea typeface="Calibri" panose="020F0502020204030204" pitchFamily="34" charset="0"/>
                <a:cs typeface="Arial" panose="020B0604020202020204" pitchFamily="34" charset="0"/>
              </a:rPr>
              <a:t>Maslow's Hierarchy of Needs</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 [online] Available at: https://www.simplypsychology.org/maslow.html [Accessed 22 Apr. 2018].</a:t>
            </a:r>
            <a:endParaRPr lang="en-GB" sz="1600" dirty="0">
              <a:solidFill>
                <a:srgbClr val="652825"/>
              </a:solidFill>
              <a:latin typeface="Calibri" panose="020F0502020204030204" pitchFamily="34" charset="0"/>
              <a:ea typeface="Calibri" panose="020F0502020204030204" pitchFamily="34" charset="0"/>
              <a:cs typeface="Arial" panose="020B0604020202020204" pitchFamily="34" charset="0"/>
            </a:endParaRPr>
          </a:p>
          <a:p>
            <a:pPr lvl="0">
              <a:lnSpc>
                <a:spcPct val="150000"/>
              </a:lnSpc>
              <a:spcAft>
                <a:spcPts val="1680"/>
              </a:spcAft>
            </a:pP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SpaceX. (2018). </a:t>
            </a:r>
            <a:r>
              <a:rPr lang="en-US" sz="1600" i="1" dirty="0">
                <a:solidFill>
                  <a:srgbClr val="652825"/>
                </a:solidFill>
                <a:latin typeface="Times New Roman" panose="02020603050405020304" pitchFamily="18" charset="0"/>
                <a:ea typeface="Calibri" panose="020F0502020204030204" pitchFamily="34" charset="0"/>
                <a:cs typeface="Arial" panose="020B0604020202020204" pitchFamily="34" charset="0"/>
              </a:rPr>
              <a:t>Company</a:t>
            </a:r>
            <a:r>
              <a:rPr lang="en-US" sz="1600" dirty="0">
                <a:solidFill>
                  <a:srgbClr val="652825"/>
                </a:solidFill>
                <a:latin typeface="Times New Roman" panose="02020603050405020304" pitchFamily="18" charset="0"/>
                <a:ea typeface="Calibri" panose="020F0502020204030204" pitchFamily="34" charset="0"/>
                <a:cs typeface="Arial" panose="020B0604020202020204" pitchFamily="34" charset="0"/>
              </a:rPr>
              <a:t>. [online] Available at: http://www.spacex.com/about [Accessed 22 Apr. 2018].</a:t>
            </a:r>
            <a:endParaRPr lang="en-GB" sz="1600" dirty="0">
              <a:solidFill>
                <a:srgbClr val="652825"/>
              </a:solidFill>
              <a:latin typeface="Calibri" panose="020F050202020403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AE04717B-ADFD-4238-9999-825C489A7650}"/>
              </a:ext>
            </a:extLst>
          </p:cNvPr>
          <p:cNvSpPr txBox="1"/>
          <p:nvPr/>
        </p:nvSpPr>
        <p:spPr>
          <a:xfrm>
            <a:off x="1665920" y="692696"/>
            <a:ext cx="8856984" cy="646331"/>
          </a:xfrm>
          <a:prstGeom prst="rect">
            <a:avLst/>
          </a:prstGeom>
          <a:noFill/>
        </p:spPr>
        <p:txBody>
          <a:bodyPr wrap="square" rtlCol="0">
            <a:spAutoFit/>
          </a:bodyPr>
          <a:lstStyle/>
          <a:p>
            <a:pPr algn="ctr"/>
            <a:r>
              <a:rPr lang="en-GB" sz="3600" dirty="0"/>
              <a:t>References</a:t>
            </a:r>
          </a:p>
        </p:txBody>
      </p:sp>
    </p:spTree>
    <p:extLst>
      <p:ext uri="{BB962C8B-B14F-4D97-AF65-F5344CB8AC3E}">
        <p14:creationId xmlns:p14="http://schemas.microsoft.com/office/powerpoint/2010/main" val="790871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arthtones 16x9">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50000"/>
              </a:schemeClr>
              <a:schemeClr val="phClr">
                <a:tint val="80000"/>
              </a:schemeClr>
            </a:duotone>
          </a:blip>
          <a:stretch/>
        </a:blipFill>
      </a:bgFillStyleLst>
    </a:fmtScheme>
  </a:themeElements>
  <a:objectDefaults/>
  <a:extraClrSchemeLst/>
  <a:extLst>
    <a:ext uri="{05A4C25C-085E-4340-85A3-A5531E510DB2}">
      <thm15:themeFamily xmlns:thm15="http://schemas.microsoft.com/office/thememl/2012/main" name="Earth tone presentation (widescreen).potx" id="{0B5E8F0C-1569-45B5-8ADA-CBBDCE8A31F7}" vid="{BAFE7D81-C21B-4995-AEF0-26102EF6BDA1}"/>
    </a:ext>
  </a:extLst>
</a:theme>
</file>

<file path=ppt/theme/theme2.xml><?xml version="1.0" encoding="utf-8"?>
<a:theme xmlns:a="http://schemas.openxmlformats.org/drawingml/2006/main" name="Office Theme">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Earth tone presentation (widescreen)</Template>
  <TotalTime>2498</TotalTime>
  <Words>1387</Words>
  <Application>Microsoft Office PowerPoint</Application>
  <PresentationFormat>Custom</PresentationFormat>
  <Paragraphs>76</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Comic Sans MS</vt:lpstr>
      <vt:lpstr>Corbel</vt:lpstr>
      <vt:lpstr>Lucida Calligraphy</vt:lpstr>
      <vt:lpstr>Parchment</vt:lpstr>
      <vt:lpstr>Times New Roman</vt:lpstr>
      <vt:lpstr>Earthtones 16x9</vt:lpstr>
      <vt:lpstr>Leadership  Mould, Refine, Transform </vt:lpstr>
      <vt:lpstr>What is Leadership?</vt:lpstr>
      <vt:lpstr>What are you Made of?</vt:lpstr>
      <vt:lpstr>Three Skills Model</vt:lpstr>
      <vt:lpstr>Transformation over Transaction: The Modern Leader </vt:lpstr>
      <vt:lpstr>Transformation and Maslow </vt:lpstr>
      <vt:lpstr>Why Should we Invest in our Future Leaders?</vt:lpstr>
      <vt:lpstr>Why You Should Invest In Us?  </vt:lpstr>
      <vt:lpstr>How the Program Works. Year One – Lecture based.</vt:lpstr>
      <vt:lpstr>Year Two – Lecture and Practical Based</vt:lpstr>
      <vt:lpstr>Year Three – Implementation of Skills</vt:lpstr>
      <vt:lpstr>Thank You</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Mark Price</dc:creator>
  <cp:lastModifiedBy>Mark Price</cp:lastModifiedBy>
  <cp:revision>46</cp:revision>
  <dcterms:created xsi:type="dcterms:W3CDTF">2018-04-21T19:45:10Z</dcterms:created>
  <dcterms:modified xsi:type="dcterms:W3CDTF">2018-04-23T13:23:18Z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