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notesMasters/notesMaster1.xml" ContentType="application/vnd.openxmlformats-officedocument.presentationml.notes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3" r:id="rId1"/>
  </p:sldMasterIdLst>
  <p:notesMasterIdLst>
    <p:notesMasterId r:id="rId45"/>
  </p:notesMasterIdLst>
  <p:sldIdLst>
    <p:sldId id="256" r:id="rId2"/>
    <p:sldId id="359" r:id="rId3"/>
    <p:sldId id="374" r:id="rId4"/>
    <p:sldId id="381" r:id="rId5"/>
    <p:sldId id="382" r:id="rId6"/>
    <p:sldId id="389" r:id="rId7"/>
    <p:sldId id="388" r:id="rId8"/>
    <p:sldId id="385" r:id="rId9"/>
    <p:sldId id="360" r:id="rId10"/>
    <p:sldId id="333" r:id="rId11"/>
    <p:sldId id="390" r:id="rId12"/>
    <p:sldId id="391" r:id="rId13"/>
    <p:sldId id="271" r:id="rId14"/>
    <p:sldId id="341" r:id="rId15"/>
    <p:sldId id="361" r:id="rId16"/>
    <p:sldId id="378" r:id="rId17"/>
    <p:sldId id="345" r:id="rId18"/>
    <p:sldId id="383" r:id="rId19"/>
    <p:sldId id="343" r:id="rId20"/>
    <p:sldId id="365" r:id="rId21"/>
    <p:sldId id="366" r:id="rId22"/>
    <p:sldId id="324" r:id="rId23"/>
    <p:sldId id="354" r:id="rId24"/>
    <p:sldId id="356" r:id="rId25"/>
    <p:sldId id="386" r:id="rId26"/>
    <p:sldId id="337" r:id="rId27"/>
    <p:sldId id="334" r:id="rId28"/>
    <p:sldId id="313" r:id="rId29"/>
    <p:sldId id="371" r:id="rId30"/>
    <p:sldId id="384" r:id="rId31"/>
    <p:sldId id="308" r:id="rId32"/>
    <p:sldId id="309" r:id="rId33"/>
    <p:sldId id="310" r:id="rId34"/>
    <p:sldId id="326" r:id="rId35"/>
    <p:sldId id="407" r:id="rId36"/>
    <p:sldId id="408" r:id="rId37"/>
    <p:sldId id="370" r:id="rId38"/>
    <p:sldId id="376" r:id="rId39"/>
    <p:sldId id="392" r:id="rId40"/>
    <p:sldId id="369" r:id="rId41"/>
    <p:sldId id="393" r:id="rId42"/>
    <p:sldId id="373" r:id="rId43"/>
    <p:sldId id="406" r:id="rId44"/>
  </p:sldIdLst>
  <p:sldSz cx="12192000" cy="6858000"/>
  <p:notesSz cx="7102475" cy="9388475"/>
  <p:custDataLst>
    <p:tags r:id="rId4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A9E48600-58E3-48FF-B7D7-5E724F128CD5}" v="1" dt="2026-07-22T08:29:12.1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21379" autoAdjust="0"/>
    <p:restoredTop sz="94694"/>
  </p:normalViewPr>
  <p:slideViewPr>
    <p:cSldViewPr snapToGrid="0">
      <p:cViewPr varScale="1">
        <p:scale>
          <a:sx n="91" d="100"/>
          <a:sy n="91" d="100"/>
        </p:scale>
        <p:origin x="96" y="330"/>
      </p:cViewPr>
      <p:guideLst/>
    </p:cSldViewPr>
  </p:slideViewPr>
  <p:notesTextViewPr>
    <p:cViewPr>
      <p:scale>
        <a:sx n="1" d="1"/>
        <a:sy n="1" d="1"/>
      </p:scale>
      <p:origin x="0" y="0"/>
    </p:cViewPr>
  </p:notesTextViewPr>
  <p:sorterViewPr>
    <p:cViewPr>
      <p:scale>
        <a:sx n="100" d="100"/>
        <a:sy n="100" d="100"/>
      </p:scale>
      <p:origin x="0" y="-11262"/>
    </p:cViewPr>
  </p:sorterViewPr>
  <p:notesViewPr>
    <p:cSldViewPr>
      <p:cViewPr>
        <p:scale>
          <a:sx n="66" d="100"/>
          <a:sy n="66" d="100"/>
        </p:scale>
        <p:origin x="0" y="0"/>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presProps" Target="presProps.xml"/><Relationship Id="rId50"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viewProps" Target="viewProps.xml"/><Relationship Id="rId8" Type="http://schemas.openxmlformats.org/officeDocument/2006/relationships/slide" Target="slides/slide7.xml"/><Relationship Id="rId51" Type="http://schemas.microsoft.com/office/2015/10/relationships/revisionInfo" Target="revisionInfo.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ags" Target="tags/tag1.xml"/><Relationship Id="rId20" Type="http://schemas.openxmlformats.org/officeDocument/2006/relationships/slide" Target="slides/slide19.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s>
</file>

<file path=ppt/diagrams/_rels/data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image" Target="../media/image11.png"/></Relationships>
</file>

<file path=ppt/diagrams/_rels/drawing1.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image" Target="../media/image11.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5E9B877-9502-499D-8C85-4AFAC2F7E431}"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C0DE963A-DD27-46B1-975C-EEAC3C2256CB}" type="parTrans" cxnId="{07CAA423-3D65-4B5D-9029-88039F862490}">
      <dgm:prSet/>
      <dgm:spPr/>
      <dgm:t>
        <a:bodyPr/>
        <a:lstStyle/>
        <a:p>
          <a:endParaRPr lang="en-US"/>
        </a:p>
      </dgm:t>
    </dgm:pt>
    <dgm:pt modelId="{D21A939F-E019-40C7-9E9A-F2A61AAA1237}">
      <dgm:prSet custT="1"/>
      <dgm:spPr/>
      <dgm:t>
        <a:bodyPr/>
        <a:lstStyle/>
        <a:p>
          <a:pPr>
            <a:lnSpc>
              <a:spcPct val="100000"/>
            </a:lnSpc>
          </a:pPr>
          <a:r>
            <a:rPr lang="cy" sz="2200" b="0" i="0" u="none" strike="noStrike" cap="none" baseline="0">
              <a:solidFill>
                <a:srgbClr val="000000"/>
              </a:solidFill>
              <a:effectLst/>
              <a:uFillTx/>
              <a:latin typeface="Calibri"/>
            </a:rPr>
            <a:t>Gwyliwch y 4 clip fideo “Mwy na geiriau” a defnyddiwch y rhain i helpu eich adfyfyrio beirniadol yn nhasg 2</a:t>
          </a:r>
        </a:p>
      </dgm:t>
    </dgm:pt>
    <dgm:pt modelId="{2E8E64C9-165F-4848-B815-4394BD398F8D}" type="sibTrans" cxnId="{07CAA423-3D65-4B5D-9029-88039F862490}">
      <dgm:prSet/>
      <dgm:spPr/>
      <dgm:t>
        <a:bodyPr/>
        <a:lstStyle/>
        <a:p>
          <a:endParaRPr lang="en-US"/>
        </a:p>
      </dgm:t>
    </dgm:pt>
    <dgm:pt modelId="{7101499D-1F21-4809-BC2B-16189F2D7FCD}" type="parTrans" cxnId="{6F6390C6-92ED-4D8E-9795-4223D5403AA6}">
      <dgm:prSet/>
      <dgm:spPr/>
      <dgm:t>
        <a:bodyPr/>
        <a:lstStyle/>
        <a:p>
          <a:endParaRPr lang="en-US"/>
        </a:p>
      </dgm:t>
    </dgm:pt>
    <dgm:pt modelId="{D6662971-D8A1-488E-854C-85E224DB3F93}">
      <dgm:prSet custT="1"/>
      <dgm:spPr/>
      <dgm:t>
        <a:bodyPr/>
        <a:lstStyle/>
        <a:p>
          <a:pPr>
            <a:lnSpc>
              <a:spcPct val="100000"/>
            </a:lnSpc>
          </a:pPr>
          <a:r>
            <a:rPr lang="cy" sz="2200" b="0" i="0" u="none" strike="noStrike" cap="none" baseline="0" dirty="0">
              <a:solidFill>
                <a:srgbClr val="000000"/>
              </a:solidFill>
              <a:effectLst/>
              <a:uFillTx/>
              <a:latin typeface="Calibri"/>
            </a:rPr>
            <a:t>Darparwch ystod o enghreifftiau mewn perthynas ag anghenion a defnydd iaith unigol, gan gynnwys sensitifrwydd diwylliannol</a:t>
          </a:r>
        </a:p>
      </dgm:t>
    </dgm:pt>
    <dgm:pt modelId="{6EF06D19-C2AC-4C5A-B6BC-51F6606532B7}" type="sibTrans" cxnId="{6F6390C6-92ED-4D8E-9795-4223D5403AA6}">
      <dgm:prSet/>
      <dgm:spPr/>
      <dgm:t>
        <a:bodyPr/>
        <a:lstStyle/>
        <a:p>
          <a:endParaRPr lang="en-US"/>
        </a:p>
      </dgm:t>
    </dgm:pt>
    <dgm:pt modelId="{509A634D-5F7C-4CAD-8A91-095AC4C6EA70}" type="parTrans" cxnId="{6C096EA7-CDF7-4A20-8709-2F18F833C107}">
      <dgm:prSet/>
      <dgm:spPr/>
      <dgm:t>
        <a:bodyPr/>
        <a:lstStyle/>
        <a:p>
          <a:endParaRPr lang="en-US"/>
        </a:p>
      </dgm:t>
    </dgm:pt>
    <dgm:pt modelId="{20254EE0-F8D6-4139-A161-AA7C5F0A300B}">
      <dgm:prSet custT="1"/>
      <dgm:spPr/>
      <dgm:t>
        <a:bodyPr/>
        <a:lstStyle/>
        <a:p>
          <a:pPr>
            <a:lnSpc>
              <a:spcPct val="100000"/>
            </a:lnSpc>
          </a:pPr>
          <a:r>
            <a:rPr lang="cy" sz="2200" b="0" i="0" u="none" strike="noStrike" cap="none" baseline="0">
              <a:solidFill>
                <a:srgbClr val="000000"/>
              </a:solidFill>
              <a:effectLst/>
              <a:uFillTx/>
              <a:latin typeface="Calibri"/>
            </a:rPr>
            <a:t>Adfyfyriwch ar brofiad personol ynghylch pam mae'n rhaid i iaith fod yn rhan annatod o asesu a darparu gwasanaethau</a:t>
          </a:r>
        </a:p>
      </dgm:t>
    </dgm:pt>
    <dgm:pt modelId="{45A3BC71-C46C-4555-A3A7-8FC0CA4B4A9C}" type="sibTrans" cxnId="{6C096EA7-CDF7-4A20-8709-2F18F833C107}">
      <dgm:prSet/>
      <dgm:spPr/>
      <dgm:t>
        <a:bodyPr/>
        <a:lstStyle/>
        <a:p>
          <a:endParaRPr lang="en-US"/>
        </a:p>
      </dgm:t>
    </dgm:pt>
    <dgm:pt modelId="{FBD32C07-1D3F-4B1F-A021-C9CE71F52775}" type="parTrans" cxnId="{2F3F31F8-E677-4945-BC13-EC561727380C}">
      <dgm:prSet/>
      <dgm:spPr/>
      <dgm:t>
        <a:bodyPr/>
        <a:lstStyle/>
        <a:p>
          <a:endParaRPr lang="en-US"/>
        </a:p>
      </dgm:t>
    </dgm:pt>
    <dgm:pt modelId="{6FC600C0-746C-4EF9-A21D-31142976BA10}">
      <dgm:prSet/>
      <dgm:spPr/>
      <dgm:t>
        <a:bodyPr/>
        <a:lstStyle/>
        <a:p>
          <a:pPr>
            <a:lnSpc>
              <a:spcPct val="100000"/>
            </a:lnSpc>
          </a:pPr>
          <a:r>
            <a:rPr lang="cy" b="0" i="0" u="none" strike="noStrike" cap="none" baseline="0" dirty="0">
              <a:effectLst/>
              <a:uFillTx/>
            </a:rPr>
            <a:t>Cofiwch gynnwys egwyddorion y “</a:t>
          </a:r>
          <a:r>
            <a:rPr lang="en-GB" b="0" i="0" u="none" strike="noStrike" cap="none" baseline="0" dirty="0" err="1">
              <a:effectLst/>
              <a:uFillTx/>
            </a:rPr>
            <a:t>Cynnig</a:t>
          </a:r>
          <a:r>
            <a:rPr lang="en-GB" b="0" i="0" u="none" strike="noStrike" cap="none" baseline="0" dirty="0">
              <a:effectLst/>
              <a:uFillTx/>
            </a:rPr>
            <a:t> </a:t>
          </a:r>
          <a:r>
            <a:rPr lang="en-GB" b="0" i="0" u="none" strike="noStrike" cap="none" baseline="0" dirty="0" err="1">
              <a:effectLst/>
              <a:uFillTx/>
            </a:rPr>
            <a:t>Gweithredol</a:t>
          </a:r>
          <a:r>
            <a:rPr lang="cy" b="0" i="0" u="none" strike="noStrike" cap="none" baseline="0" dirty="0">
              <a:effectLst/>
              <a:uFillTx/>
            </a:rPr>
            <a:t>” a chyfeirio at “Mwy na Geiriau” (Llywodraeth Cymru, 2022-2027). </a:t>
          </a:r>
        </a:p>
      </dgm:t>
    </dgm:pt>
    <dgm:pt modelId="{7377264E-14B2-46F3-9585-8E610A6D75E1}" type="sibTrans" cxnId="{2F3F31F8-E677-4945-BC13-EC561727380C}">
      <dgm:prSet/>
      <dgm:spPr/>
      <dgm:t>
        <a:bodyPr/>
        <a:lstStyle/>
        <a:p>
          <a:endParaRPr lang="en-US"/>
        </a:p>
      </dgm:t>
    </dgm:pt>
    <dgm:pt modelId="{2921B537-69E0-46C4-BF19-E982A25B35DE}" type="pres">
      <dgm:prSet presAssocID="{F5E9B877-9502-499D-8C85-4AFAC2F7E431}" presName="root" presStyleCnt="0">
        <dgm:presLayoutVars>
          <dgm:dir/>
          <dgm:resizeHandles val="exact"/>
        </dgm:presLayoutVars>
      </dgm:prSet>
      <dgm:spPr/>
    </dgm:pt>
    <dgm:pt modelId="{5F930950-FB55-45BB-AC5A-1F0C32A04A42}" type="pres">
      <dgm:prSet presAssocID="{D21A939F-E019-40C7-9E9A-F2A61AAA1237}" presName="compNode" presStyleCnt="0"/>
      <dgm:spPr/>
    </dgm:pt>
    <dgm:pt modelId="{CECA9252-3ABA-4E78-8DE9-AFA3458F76E9}" type="pres">
      <dgm:prSet presAssocID="{D21A939F-E019-40C7-9E9A-F2A61AAA1237}" presName="bgRect" presStyleLbl="bgShp" presStyleIdx="0" presStyleCnt="4"/>
      <dgm:spPr/>
    </dgm:pt>
    <dgm:pt modelId="{D6251234-D293-4ED7-AD22-A05B311B60E1}" type="pres">
      <dgm:prSet presAssocID="{D21A939F-E019-40C7-9E9A-F2A61AAA1237}" presName="iconRect" presStyleLbl="node1" presStyleIdx="0" presStyleCnt="4"/>
      <dgm:spPr>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Video camera"/>
        </a:ext>
      </dgm:extLst>
    </dgm:pt>
    <dgm:pt modelId="{D73B9AC2-ACD8-4F8C-8851-789AE4B6AC55}" type="pres">
      <dgm:prSet presAssocID="{D21A939F-E019-40C7-9E9A-F2A61AAA1237}" presName="spaceRect" presStyleCnt="0"/>
      <dgm:spPr/>
    </dgm:pt>
    <dgm:pt modelId="{B67C2764-91FA-41FB-B209-87E144242AF9}" type="pres">
      <dgm:prSet presAssocID="{D21A939F-E019-40C7-9E9A-F2A61AAA1237}" presName="parTx" presStyleLbl="revTx" presStyleIdx="0" presStyleCnt="4">
        <dgm:presLayoutVars>
          <dgm:chMax val="0"/>
          <dgm:chPref val="0"/>
        </dgm:presLayoutVars>
      </dgm:prSet>
      <dgm:spPr/>
    </dgm:pt>
    <dgm:pt modelId="{C492789B-0302-47D4-8A19-831A5EA15B25}" type="pres">
      <dgm:prSet presAssocID="{2E8E64C9-165F-4848-B815-4394BD398F8D}" presName="sibTrans" presStyleCnt="0"/>
      <dgm:spPr/>
    </dgm:pt>
    <dgm:pt modelId="{CECACB4A-783C-419C-A5D7-CEAD88502ED3}" type="pres">
      <dgm:prSet presAssocID="{D6662971-D8A1-488E-854C-85E224DB3F93}" presName="compNode" presStyleCnt="0"/>
      <dgm:spPr/>
    </dgm:pt>
    <dgm:pt modelId="{499801B5-0673-478A-AFD3-B6DB91A6A718}" type="pres">
      <dgm:prSet presAssocID="{D6662971-D8A1-488E-854C-85E224DB3F93}" presName="bgRect" presStyleLbl="bgShp" presStyleIdx="1" presStyleCnt="4"/>
      <dgm:spPr/>
    </dgm:pt>
    <dgm:pt modelId="{CA769BF4-0A8D-4E2A-A77B-93C7B41E0738}" type="pres">
      <dgm:prSet presAssocID="{D6662971-D8A1-488E-854C-85E224DB3F93}" presName="iconRect" presStyleLbl="node1" presStyleIdx="1" presStyleCnt="4"/>
      <dgm:spPr>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User Network"/>
        </a:ext>
      </dgm:extLst>
    </dgm:pt>
    <dgm:pt modelId="{6FE55A4F-92A6-43AD-B2FC-CB901B4CC6FB}" type="pres">
      <dgm:prSet presAssocID="{D6662971-D8A1-488E-854C-85E224DB3F93}" presName="spaceRect" presStyleCnt="0"/>
      <dgm:spPr/>
    </dgm:pt>
    <dgm:pt modelId="{C17A0A52-279F-44CE-8446-0F4485305DF1}" type="pres">
      <dgm:prSet presAssocID="{D6662971-D8A1-488E-854C-85E224DB3F93}" presName="parTx" presStyleLbl="revTx" presStyleIdx="1" presStyleCnt="4">
        <dgm:presLayoutVars>
          <dgm:chMax val="0"/>
          <dgm:chPref val="0"/>
        </dgm:presLayoutVars>
      </dgm:prSet>
      <dgm:spPr/>
    </dgm:pt>
    <dgm:pt modelId="{46486E2A-A2F9-400C-AE33-C9A4B97137B7}" type="pres">
      <dgm:prSet presAssocID="{6EF06D19-C2AC-4C5A-B6BC-51F6606532B7}" presName="sibTrans" presStyleCnt="0"/>
      <dgm:spPr/>
    </dgm:pt>
    <dgm:pt modelId="{6C074674-2D1C-4A06-A857-C63E9A17B3A0}" type="pres">
      <dgm:prSet presAssocID="{20254EE0-F8D6-4139-A161-AA7C5F0A300B}" presName="compNode" presStyleCnt="0"/>
      <dgm:spPr/>
    </dgm:pt>
    <dgm:pt modelId="{C95B8F7F-C587-4B9F-9D0B-52F5410EF35A}" type="pres">
      <dgm:prSet presAssocID="{20254EE0-F8D6-4139-A161-AA7C5F0A300B}" presName="bgRect" presStyleLbl="bgShp" presStyleIdx="2" presStyleCnt="4"/>
      <dgm:spPr/>
    </dgm:pt>
    <dgm:pt modelId="{65047871-AE12-4DC4-83E5-E13236ABEFDA}" type="pres">
      <dgm:prSet presAssocID="{20254EE0-F8D6-4139-A161-AA7C5F0A300B}" presName="iconRect" presStyleLbl="node1" presStyleIdx="2" presStyleCnt="4"/>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Head with Gears"/>
        </a:ext>
      </dgm:extLst>
    </dgm:pt>
    <dgm:pt modelId="{B4B5A4FA-D182-422A-9375-6F765CAF4AEB}" type="pres">
      <dgm:prSet presAssocID="{20254EE0-F8D6-4139-A161-AA7C5F0A300B}" presName="spaceRect" presStyleCnt="0"/>
      <dgm:spPr/>
    </dgm:pt>
    <dgm:pt modelId="{D989A7C2-11C7-41B2-AD17-09FE0A85049E}" type="pres">
      <dgm:prSet presAssocID="{20254EE0-F8D6-4139-A161-AA7C5F0A300B}" presName="parTx" presStyleLbl="revTx" presStyleIdx="2" presStyleCnt="4">
        <dgm:presLayoutVars>
          <dgm:chMax val="0"/>
          <dgm:chPref val="0"/>
        </dgm:presLayoutVars>
      </dgm:prSet>
      <dgm:spPr/>
    </dgm:pt>
    <dgm:pt modelId="{31E1336B-7EF7-4D25-A1A2-E196F1EAEA97}" type="pres">
      <dgm:prSet presAssocID="{45A3BC71-C46C-4555-A3A7-8FC0CA4B4A9C}" presName="sibTrans" presStyleCnt="0"/>
      <dgm:spPr/>
    </dgm:pt>
    <dgm:pt modelId="{A22612F5-9319-44AC-A9AA-0EFCDBE51575}" type="pres">
      <dgm:prSet presAssocID="{6FC600C0-746C-4EF9-A21D-31142976BA10}" presName="compNode" presStyleCnt="0"/>
      <dgm:spPr/>
    </dgm:pt>
    <dgm:pt modelId="{CE0A57EB-9D20-4839-BAFE-59D2CCB7AE0B}" type="pres">
      <dgm:prSet presAssocID="{6FC600C0-746C-4EF9-A21D-31142976BA10}" presName="bgRect" presStyleLbl="bgShp" presStyleIdx="3" presStyleCnt="4"/>
      <dgm:spPr/>
    </dgm:pt>
    <dgm:pt modelId="{AEE164C2-2ECB-4D70-A1A6-CFC2F4F8D87C}" type="pres">
      <dgm:prSet presAssocID="{6FC600C0-746C-4EF9-A21D-31142976BA10}" presName="iconRect" presStyleLbl="node1" presStyleIdx="3" presStyleCnt="4"/>
      <dgm:spPr>
        <a:blipFill rotWithShape="1">
          <a:blip xmlns:r="http://schemas.openxmlformats.org/officeDocument/2006/relationships">
            <a:extLst>
              <a:ext uri="{28A0092B-C50C-407E-A947-70E740481C1C}">
                <a14:useLocalDpi xmlns:a14="http://schemas.microsoft.com/office/drawing/2010/main" val="0"/>
              </a:ext>
            </a:extLst>
          </a:blip>
          <a:stretch>
            <a:fillRect/>
          </a:stretch>
        </a:blipFill>
      </dgm:spPr>
      <dgm:extLst>
        <a:ext uri="{E40237B7-FDA0-4F09-8148-C483321AD2D9}">
          <dgm14:cNvPr xmlns:dgm14="http://schemas.microsoft.com/office/drawing/2010/diagram" id="0" name="" descr="Bank"/>
        </a:ext>
      </dgm:extLst>
    </dgm:pt>
    <dgm:pt modelId="{3FF5A1BF-F7CC-4ED6-8FE1-EE95E3DC3394}" type="pres">
      <dgm:prSet presAssocID="{6FC600C0-746C-4EF9-A21D-31142976BA10}" presName="spaceRect" presStyleCnt="0"/>
      <dgm:spPr/>
    </dgm:pt>
    <dgm:pt modelId="{AA310723-5AC4-41FE-868D-375B6C571C71}" type="pres">
      <dgm:prSet presAssocID="{6FC600C0-746C-4EF9-A21D-31142976BA10}" presName="parTx" presStyleLbl="revTx" presStyleIdx="3" presStyleCnt="4">
        <dgm:presLayoutVars>
          <dgm:chMax val="0"/>
          <dgm:chPref val="0"/>
        </dgm:presLayoutVars>
      </dgm:prSet>
      <dgm:spPr/>
    </dgm:pt>
  </dgm:ptLst>
  <dgm:cxnLst>
    <dgm:cxn modelId="{07CAA423-3D65-4B5D-9029-88039F862490}" srcId="{F5E9B877-9502-499D-8C85-4AFAC2F7E431}" destId="{D21A939F-E019-40C7-9E9A-F2A61AAA1237}" srcOrd="0" destOrd="0" parTransId="{C0DE963A-DD27-46B1-975C-EEAC3C2256CB}" sibTransId="{2E8E64C9-165F-4848-B815-4394BD398F8D}"/>
    <dgm:cxn modelId="{D9F4163F-B11E-4E7C-8869-94CDE8BC4E18}" type="presOf" srcId="{D6662971-D8A1-488E-854C-85E224DB3F93}" destId="{C17A0A52-279F-44CE-8446-0F4485305DF1}" srcOrd="0" destOrd="0" presId="urn:microsoft.com/office/officeart/2018/2/layout/IconVerticalSolidList"/>
    <dgm:cxn modelId="{06500260-68A6-4A4F-8204-0A6FF0A4E642}" type="presOf" srcId="{F5E9B877-9502-499D-8C85-4AFAC2F7E431}" destId="{2921B537-69E0-46C4-BF19-E982A25B35DE}" srcOrd="0" destOrd="0" presId="urn:microsoft.com/office/officeart/2018/2/layout/IconVerticalSolidList"/>
    <dgm:cxn modelId="{EFEB2867-2AD4-471B-8BFA-EB7FC651A80F}" type="presOf" srcId="{D21A939F-E019-40C7-9E9A-F2A61AAA1237}" destId="{B67C2764-91FA-41FB-B209-87E144242AF9}" srcOrd="0" destOrd="0" presId="urn:microsoft.com/office/officeart/2018/2/layout/IconVerticalSolidList"/>
    <dgm:cxn modelId="{6C096EA7-CDF7-4A20-8709-2F18F833C107}" srcId="{F5E9B877-9502-499D-8C85-4AFAC2F7E431}" destId="{20254EE0-F8D6-4139-A161-AA7C5F0A300B}" srcOrd="2" destOrd="0" parTransId="{509A634D-5F7C-4CAD-8A91-095AC4C6EA70}" sibTransId="{45A3BC71-C46C-4555-A3A7-8FC0CA4B4A9C}"/>
    <dgm:cxn modelId="{6F6390C6-92ED-4D8E-9795-4223D5403AA6}" srcId="{F5E9B877-9502-499D-8C85-4AFAC2F7E431}" destId="{D6662971-D8A1-488E-854C-85E224DB3F93}" srcOrd="1" destOrd="0" parTransId="{7101499D-1F21-4809-BC2B-16189F2D7FCD}" sibTransId="{6EF06D19-C2AC-4C5A-B6BC-51F6606532B7}"/>
    <dgm:cxn modelId="{71170DD8-0C06-4201-97B1-2D2E1F216298}" type="presOf" srcId="{6FC600C0-746C-4EF9-A21D-31142976BA10}" destId="{AA310723-5AC4-41FE-868D-375B6C571C71}" srcOrd="0" destOrd="0" presId="urn:microsoft.com/office/officeart/2018/2/layout/IconVerticalSolidList"/>
    <dgm:cxn modelId="{70B2C6E4-DD50-45CF-83BC-AFB231FED483}" type="presOf" srcId="{20254EE0-F8D6-4139-A161-AA7C5F0A300B}" destId="{D989A7C2-11C7-41B2-AD17-09FE0A85049E}" srcOrd="0" destOrd="0" presId="urn:microsoft.com/office/officeart/2018/2/layout/IconVerticalSolidList"/>
    <dgm:cxn modelId="{2F3F31F8-E677-4945-BC13-EC561727380C}" srcId="{F5E9B877-9502-499D-8C85-4AFAC2F7E431}" destId="{6FC600C0-746C-4EF9-A21D-31142976BA10}" srcOrd="3" destOrd="0" parTransId="{FBD32C07-1D3F-4B1F-A021-C9CE71F52775}" sibTransId="{7377264E-14B2-46F3-9585-8E610A6D75E1}"/>
    <dgm:cxn modelId="{327583E6-4873-4642-9E75-FBAB2A105F45}" type="presParOf" srcId="{2921B537-69E0-46C4-BF19-E982A25B35DE}" destId="{5F930950-FB55-45BB-AC5A-1F0C32A04A42}" srcOrd="0" destOrd="0" presId="urn:microsoft.com/office/officeart/2018/2/layout/IconVerticalSolidList"/>
    <dgm:cxn modelId="{4171E204-009C-4110-8108-F213845F05FE}" type="presParOf" srcId="{5F930950-FB55-45BB-AC5A-1F0C32A04A42}" destId="{CECA9252-3ABA-4E78-8DE9-AFA3458F76E9}" srcOrd="0" destOrd="0" presId="urn:microsoft.com/office/officeart/2018/2/layout/IconVerticalSolidList"/>
    <dgm:cxn modelId="{E3B073A2-5F6F-47E1-9E4F-E8AC59DD62FC}" type="presParOf" srcId="{5F930950-FB55-45BB-AC5A-1F0C32A04A42}" destId="{D6251234-D293-4ED7-AD22-A05B311B60E1}" srcOrd="1" destOrd="0" presId="urn:microsoft.com/office/officeart/2018/2/layout/IconVerticalSolidList"/>
    <dgm:cxn modelId="{5024A73D-A47A-4CFF-98B0-ABC24C8F9D27}" type="presParOf" srcId="{5F930950-FB55-45BB-AC5A-1F0C32A04A42}" destId="{D73B9AC2-ACD8-4F8C-8851-789AE4B6AC55}" srcOrd="2" destOrd="0" presId="urn:microsoft.com/office/officeart/2018/2/layout/IconVerticalSolidList"/>
    <dgm:cxn modelId="{8B2CE475-51F0-4139-83E2-D0DD46F191E9}" type="presParOf" srcId="{5F930950-FB55-45BB-AC5A-1F0C32A04A42}" destId="{B67C2764-91FA-41FB-B209-87E144242AF9}" srcOrd="3" destOrd="0" presId="urn:microsoft.com/office/officeart/2018/2/layout/IconVerticalSolidList"/>
    <dgm:cxn modelId="{BD2F2A98-7244-4D27-A4AD-4C2335321029}" type="presParOf" srcId="{2921B537-69E0-46C4-BF19-E982A25B35DE}" destId="{C492789B-0302-47D4-8A19-831A5EA15B25}" srcOrd="1" destOrd="0" presId="urn:microsoft.com/office/officeart/2018/2/layout/IconVerticalSolidList"/>
    <dgm:cxn modelId="{1D9982D1-A66B-4DB8-A9C0-21F40F8DDF74}" type="presParOf" srcId="{2921B537-69E0-46C4-BF19-E982A25B35DE}" destId="{CECACB4A-783C-419C-A5D7-CEAD88502ED3}" srcOrd="2" destOrd="0" presId="urn:microsoft.com/office/officeart/2018/2/layout/IconVerticalSolidList"/>
    <dgm:cxn modelId="{BC0CC282-AC3D-47C4-B807-C29582F95E87}" type="presParOf" srcId="{CECACB4A-783C-419C-A5D7-CEAD88502ED3}" destId="{499801B5-0673-478A-AFD3-B6DB91A6A718}" srcOrd="0" destOrd="0" presId="urn:microsoft.com/office/officeart/2018/2/layout/IconVerticalSolidList"/>
    <dgm:cxn modelId="{E26E3F53-E605-4939-80E8-F916A5ABD1E6}" type="presParOf" srcId="{CECACB4A-783C-419C-A5D7-CEAD88502ED3}" destId="{CA769BF4-0A8D-4E2A-A77B-93C7B41E0738}" srcOrd="1" destOrd="0" presId="urn:microsoft.com/office/officeart/2018/2/layout/IconVerticalSolidList"/>
    <dgm:cxn modelId="{262BBDFF-4116-4D4D-8790-2A8BF5EEB7A4}" type="presParOf" srcId="{CECACB4A-783C-419C-A5D7-CEAD88502ED3}" destId="{6FE55A4F-92A6-43AD-B2FC-CB901B4CC6FB}" srcOrd="2" destOrd="0" presId="urn:microsoft.com/office/officeart/2018/2/layout/IconVerticalSolidList"/>
    <dgm:cxn modelId="{EE67CE9A-3CB8-442B-A6F6-4A56B91581E0}" type="presParOf" srcId="{CECACB4A-783C-419C-A5D7-CEAD88502ED3}" destId="{C17A0A52-279F-44CE-8446-0F4485305DF1}" srcOrd="3" destOrd="0" presId="urn:microsoft.com/office/officeart/2018/2/layout/IconVerticalSolidList"/>
    <dgm:cxn modelId="{137F6DFC-B7E0-4C7D-B367-A06051E07D9E}" type="presParOf" srcId="{2921B537-69E0-46C4-BF19-E982A25B35DE}" destId="{46486E2A-A2F9-400C-AE33-C9A4B97137B7}" srcOrd="3" destOrd="0" presId="urn:microsoft.com/office/officeart/2018/2/layout/IconVerticalSolidList"/>
    <dgm:cxn modelId="{B83DAD26-E4B1-44E2-A2B0-07E0F9D9AE40}" type="presParOf" srcId="{2921B537-69E0-46C4-BF19-E982A25B35DE}" destId="{6C074674-2D1C-4A06-A857-C63E9A17B3A0}" srcOrd="4" destOrd="0" presId="urn:microsoft.com/office/officeart/2018/2/layout/IconVerticalSolidList"/>
    <dgm:cxn modelId="{C8E37EE6-5684-45E0-A304-082453A535EC}" type="presParOf" srcId="{6C074674-2D1C-4A06-A857-C63E9A17B3A0}" destId="{C95B8F7F-C587-4B9F-9D0B-52F5410EF35A}" srcOrd="0" destOrd="0" presId="urn:microsoft.com/office/officeart/2018/2/layout/IconVerticalSolidList"/>
    <dgm:cxn modelId="{0FCF6173-6B16-42DB-9393-6245A62A8CA5}" type="presParOf" srcId="{6C074674-2D1C-4A06-A857-C63E9A17B3A0}" destId="{65047871-AE12-4DC4-83E5-E13236ABEFDA}" srcOrd="1" destOrd="0" presId="urn:microsoft.com/office/officeart/2018/2/layout/IconVerticalSolidList"/>
    <dgm:cxn modelId="{C18946AA-5A32-4573-887E-A351023E1BB2}" type="presParOf" srcId="{6C074674-2D1C-4A06-A857-C63E9A17B3A0}" destId="{B4B5A4FA-D182-422A-9375-6F765CAF4AEB}" srcOrd="2" destOrd="0" presId="urn:microsoft.com/office/officeart/2018/2/layout/IconVerticalSolidList"/>
    <dgm:cxn modelId="{91202290-785E-40CE-B8C9-CC54EFC1F870}" type="presParOf" srcId="{6C074674-2D1C-4A06-A857-C63E9A17B3A0}" destId="{D989A7C2-11C7-41B2-AD17-09FE0A85049E}" srcOrd="3" destOrd="0" presId="urn:microsoft.com/office/officeart/2018/2/layout/IconVerticalSolidList"/>
    <dgm:cxn modelId="{1D2570E7-3702-4D8E-8F99-523634894C75}" type="presParOf" srcId="{2921B537-69E0-46C4-BF19-E982A25B35DE}" destId="{31E1336B-7EF7-4D25-A1A2-E196F1EAEA97}" srcOrd="5" destOrd="0" presId="urn:microsoft.com/office/officeart/2018/2/layout/IconVerticalSolidList"/>
    <dgm:cxn modelId="{ED3B3852-3A4F-4635-A1C8-903F36F33C51}" type="presParOf" srcId="{2921B537-69E0-46C4-BF19-E982A25B35DE}" destId="{A22612F5-9319-44AC-A9AA-0EFCDBE51575}" srcOrd="6" destOrd="0" presId="urn:microsoft.com/office/officeart/2018/2/layout/IconVerticalSolidList"/>
    <dgm:cxn modelId="{17CE5C5B-3AE7-4DC5-97C2-7EACC7D7C4BC}" type="presParOf" srcId="{A22612F5-9319-44AC-A9AA-0EFCDBE51575}" destId="{CE0A57EB-9D20-4839-BAFE-59D2CCB7AE0B}" srcOrd="0" destOrd="0" presId="urn:microsoft.com/office/officeart/2018/2/layout/IconVerticalSolidList"/>
    <dgm:cxn modelId="{003F4B50-53D1-4B77-8EB8-FB7C65285D8E}" type="presParOf" srcId="{A22612F5-9319-44AC-A9AA-0EFCDBE51575}" destId="{AEE164C2-2ECB-4D70-A1A6-CFC2F4F8D87C}" srcOrd="1" destOrd="0" presId="urn:microsoft.com/office/officeart/2018/2/layout/IconVerticalSolidList"/>
    <dgm:cxn modelId="{3548A032-0C64-461B-AA46-60FC62290BD1}" type="presParOf" srcId="{A22612F5-9319-44AC-A9AA-0EFCDBE51575}" destId="{3FF5A1BF-F7CC-4ED6-8FE1-EE95E3DC3394}" srcOrd="2" destOrd="0" presId="urn:microsoft.com/office/officeart/2018/2/layout/IconVerticalSolidList"/>
    <dgm:cxn modelId="{04E65DC1-E04B-4F5D-BF1E-666CB25C5C5C}" type="presParOf" srcId="{A22612F5-9319-44AC-A9AA-0EFCDBE51575}" destId="{AA310723-5AC4-41FE-868D-375B6C571C7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main"/>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CA9252-3ABA-4E78-8DE9-AFA3458F76E9}">
      <dsp:nvSpPr>
        <dsp:cNvPr id="0" name=""/>
        <dsp:cNvSpPr/>
      </dsp:nvSpPr>
      <dsp:spPr>
        <a:xfrm>
          <a:off x="0" y="199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51234-D293-4ED7-AD22-A05B311B60E1}">
      <dsp:nvSpPr>
        <dsp:cNvPr id="0" name=""/>
        <dsp:cNvSpPr/>
      </dsp:nvSpPr>
      <dsp:spPr>
        <a:xfrm>
          <a:off x="305872" y="229503"/>
          <a:ext cx="556132" cy="556132"/>
        </a:xfrm>
        <a:prstGeom prst="rect">
          <a:avLst/>
        </a:prstGeom>
        <a:blipFill rotWithShape="1">
          <a:blip xmlns:r="http://schemas.openxmlformats.org/officeDocument/2006/relationships" r:embed="rId1">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67C2764-91FA-41FB-B209-87E144242AF9}">
      <dsp:nvSpPr>
        <dsp:cNvPr id="0" name=""/>
        <dsp:cNvSpPr/>
      </dsp:nvSpPr>
      <dsp:spPr>
        <a:xfrm>
          <a:off x="1167877" y="199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a:solidFill>
                <a:srgbClr val="000000"/>
              </a:solidFill>
              <a:effectLst/>
              <a:uFillTx/>
              <a:latin typeface="Calibri"/>
            </a:rPr>
            <a:t>Gwyliwch y 4 clip fideo “Mwy na geiriau” a defnyddiwch y rhain i helpu eich adfyfyrio beirniadol yn nhasg 2</a:t>
          </a:r>
        </a:p>
      </dsp:txBody>
      <dsp:txXfrm>
        <a:off x="1167877" y="1995"/>
        <a:ext cx="9804922" cy="1011149"/>
      </dsp:txXfrm>
    </dsp:sp>
    <dsp:sp modelId="{499801B5-0673-478A-AFD3-B6DB91A6A718}">
      <dsp:nvSpPr>
        <dsp:cNvPr id="0" name=""/>
        <dsp:cNvSpPr/>
      </dsp:nvSpPr>
      <dsp:spPr>
        <a:xfrm>
          <a:off x="0" y="1265931"/>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A769BF4-0A8D-4E2A-A77B-93C7B41E0738}">
      <dsp:nvSpPr>
        <dsp:cNvPr id="0" name=""/>
        <dsp:cNvSpPr/>
      </dsp:nvSpPr>
      <dsp:spPr>
        <a:xfrm>
          <a:off x="305872" y="1493440"/>
          <a:ext cx="556132" cy="556132"/>
        </a:xfrm>
        <a:prstGeom prst="rect">
          <a:avLst/>
        </a:prstGeom>
        <a:blipFill rotWithShape="1">
          <a:blip xmlns:r="http://schemas.openxmlformats.org/officeDocument/2006/relationships" r:embed="rId2">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17A0A52-279F-44CE-8446-0F4485305DF1}">
      <dsp:nvSpPr>
        <dsp:cNvPr id="0" name=""/>
        <dsp:cNvSpPr/>
      </dsp:nvSpPr>
      <dsp:spPr>
        <a:xfrm>
          <a:off x="1167877" y="1265931"/>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dirty="0">
              <a:solidFill>
                <a:srgbClr val="000000"/>
              </a:solidFill>
              <a:effectLst/>
              <a:uFillTx/>
              <a:latin typeface="Calibri"/>
            </a:rPr>
            <a:t>Darparwch ystod o enghreifftiau mewn perthynas ag anghenion a defnydd iaith unigol, gan gynnwys sensitifrwydd diwylliannol</a:t>
          </a:r>
        </a:p>
      </dsp:txBody>
      <dsp:txXfrm>
        <a:off x="1167877" y="1265931"/>
        <a:ext cx="9804922" cy="1011149"/>
      </dsp:txXfrm>
    </dsp:sp>
    <dsp:sp modelId="{C95B8F7F-C587-4B9F-9D0B-52F5410EF35A}">
      <dsp:nvSpPr>
        <dsp:cNvPr id="0" name=""/>
        <dsp:cNvSpPr/>
      </dsp:nvSpPr>
      <dsp:spPr>
        <a:xfrm>
          <a:off x="0" y="2529868"/>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047871-AE12-4DC4-83E5-E13236ABEFDA}">
      <dsp:nvSpPr>
        <dsp:cNvPr id="0" name=""/>
        <dsp:cNvSpPr/>
      </dsp:nvSpPr>
      <dsp:spPr>
        <a:xfrm>
          <a:off x="305872" y="2757377"/>
          <a:ext cx="556132" cy="556132"/>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989A7C2-11C7-41B2-AD17-09FE0A85049E}">
      <dsp:nvSpPr>
        <dsp:cNvPr id="0" name=""/>
        <dsp:cNvSpPr/>
      </dsp:nvSpPr>
      <dsp:spPr>
        <a:xfrm>
          <a:off x="1167877" y="2529868"/>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a:solidFill>
                <a:srgbClr val="000000"/>
              </a:solidFill>
              <a:effectLst/>
              <a:uFillTx/>
              <a:latin typeface="Calibri"/>
            </a:rPr>
            <a:t>Adfyfyriwch ar brofiad personol ynghylch pam mae'n rhaid i iaith fod yn rhan annatod o asesu a darparu gwasanaethau</a:t>
          </a:r>
        </a:p>
      </dsp:txBody>
      <dsp:txXfrm>
        <a:off x="1167877" y="2529868"/>
        <a:ext cx="9804922" cy="1011149"/>
      </dsp:txXfrm>
    </dsp:sp>
    <dsp:sp modelId="{CE0A57EB-9D20-4839-BAFE-59D2CCB7AE0B}">
      <dsp:nvSpPr>
        <dsp:cNvPr id="0" name=""/>
        <dsp:cNvSpPr/>
      </dsp:nvSpPr>
      <dsp:spPr>
        <a:xfrm>
          <a:off x="0" y="3793805"/>
          <a:ext cx="10972800" cy="101114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EE164C2-2ECB-4D70-A1A6-CFC2F4F8D87C}">
      <dsp:nvSpPr>
        <dsp:cNvPr id="0" name=""/>
        <dsp:cNvSpPr/>
      </dsp:nvSpPr>
      <dsp:spPr>
        <a:xfrm>
          <a:off x="305872" y="4021314"/>
          <a:ext cx="556132" cy="556132"/>
        </a:xfrm>
        <a:prstGeom prst="rect">
          <a:avLst/>
        </a:prstGeom>
        <a:blipFill rotWithShape="1">
          <a:blip xmlns:r="http://schemas.openxmlformats.org/officeDocument/2006/relationships">
            <a:extLst>
              <a:ext uri="{28A0092B-C50C-407E-A947-70E740481C1C}">
                <a14:useLocalDpi xmlns:a14="http://schemas.microsoft.com/office/drawing/2010/main" val="0"/>
              </a:ext>
            </a:extLst>
          </a:blip>
          <a:stretch>
            <a:fillRect/>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A310723-5AC4-41FE-868D-375B6C571C71}">
      <dsp:nvSpPr>
        <dsp:cNvPr id="0" name=""/>
        <dsp:cNvSpPr/>
      </dsp:nvSpPr>
      <dsp:spPr>
        <a:xfrm>
          <a:off x="1167877" y="3793805"/>
          <a:ext cx="9804922" cy="101114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7013" tIns="107013" rIns="107013" bIns="107013" numCol="1" spcCol="1270" anchor="ctr" anchorCtr="0">
          <a:noAutofit/>
        </a:bodyPr>
        <a:lstStyle/>
        <a:p>
          <a:pPr marL="0" lvl="0" indent="0" algn="l" defTabSz="977900">
            <a:lnSpc>
              <a:spcPct val="100000"/>
            </a:lnSpc>
            <a:spcBef>
              <a:spcPct val="0"/>
            </a:spcBef>
            <a:spcAft>
              <a:spcPct val="35000"/>
            </a:spcAft>
            <a:buNone/>
          </a:pPr>
          <a:r>
            <a:rPr lang="cy" sz="2200" b="0" i="0" u="none" strike="noStrike" kern="1200" cap="none" baseline="0" dirty="0">
              <a:effectLst/>
              <a:uFillTx/>
            </a:rPr>
            <a:t>Cofiwch gynnwys egwyddorion y “</a:t>
          </a:r>
          <a:r>
            <a:rPr lang="en-GB" sz="2200" b="0" i="0" u="none" strike="noStrike" kern="1200" cap="none" baseline="0" dirty="0" err="1">
              <a:effectLst/>
              <a:uFillTx/>
            </a:rPr>
            <a:t>Cynnig</a:t>
          </a:r>
          <a:r>
            <a:rPr lang="en-GB" sz="2200" b="0" i="0" u="none" strike="noStrike" kern="1200" cap="none" baseline="0" dirty="0">
              <a:effectLst/>
              <a:uFillTx/>
            </a:rPr>
            <a:t> </a:t>
          </a:r>
          <a:r>
            <a:rPr lang="en-GB" sz="2200" b="0" i="0" u="none" strike="noStrike" kern="1200" cap="none" baseline="0" dirty="0" err="1">
              <a:effectLst/>
              <a:uFillTx/>
            </a:rPr>
            <a:t>Gweithredol</a:t>
          </a:r>
          <a:r>
            <a:rPr lang="cy" sz="2200" b="0" i="0" u="none" strike="noStrike" kern="1200" cap="none" baseline="0" dirty="0">
              <a:effectLst/>
              <a:uFillTx/>
            </a:rPr>
            <a:t>” a chyfeirio at “Mwy na Geiriau” (Llywodraeth Cymru, 2022-2027). </a:t>
          </a:r>
        </a:p>
      </dsp:txBody>
      <dsp:txXfrm>
        <a:off x="1167877" y="3793805"/>
        <a:ext cx="9804922" cy="101114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077739" cy="471054"/>
          </a:xfrm>
          <a:prstGeom prst="rect">
            <a:avLst/>
          </a:prstGeom>
        </p:spPr>
        <p:txBody>
          <a:bodyPr vert="horz" lIns="94229" tIns="47114" rIns="94229" bIns="47114" rtlCol="0"/>
          <a:lstStyle>
            <a:lvl1pPr algn="l">
              <a:defRPr sz="1200"/>
            </a:lvl1pPr>
          </a:lstStyle>
          <a:p>
            <a:endParaRPr lang="en-GB"/>
          </a:p>
        </p:txBody>
      </p:sp>
      <p:sp>
        <p:nvSpPr>
          <p:cNvPr id="3" name="Date Placeholder 2"/>
          <p:cNvSpPr>
            <a:spLocks noGrp="1"/>
          </p:cNvSpPr>
          <p:nvPr>
            <p:ph type="dt" idx="1"/>
          </p:nvPr>
        </p:nvSpPr>
        <p:spPr>
          <a:xfrm>
            <a:off x="4023092" y="0"/>
            <a:ext cx="3077739" cy="471054"/>
          </a:xfrm>
          <a:prstGeom prst="rect">
            <a:avLst/>
          </a:prstGeom>
        </p:spPr>
        <p:txBody>
          <a:bodyPr vert="horz" lIns="94229" tIns="47114" rIns="94229" bIns="47114" rtlCol="0"/>
          <a:lstStyle>
            <a:lvl1pPr algn="r">
              <a:defRPr sz="1200"/>
            </a:lvl1pPr>
          </a:lstStyle>
          <a:p>
            <a:fld id="{31100A8A-8254-43A7-ACB0-FBA9640C198E}" type="datetimeFigureOut">
              <a:rPr lang="en-GB" smtClean="0"/>
              <a:t>22/07/2026</a:t>
            </a:fld>
            <a:endParaRPr lang="en-GB"/>
          </a:p>
        </p:txBody>
      </p:sp>
      <p:sp>
        <p:nvSpPr>
          <p:cNvPr id="4" name="Slide Image Placeholder 3"/>
          <p:cNvSpPr>
            <a:spLocks noGrp="1" noRot="1" noChangeAspect="1"/>
          </p:cNvSpPr>
          <p:nvPr>
            <p:ph type="sldImg" idx="2"/>
          </p:nvPr>
        </p:nvSpPr>
        <p:spPr>
          <a:xfrm>
            <a:off x="735013" y="1173163"/>
            <a:ext cx="5632450" cy="3168650"/>
          </a:xfrm>
          <a:prstGeom prst="rect">
            <a:avLst/>
          </a:prstGeom>
          <a:noFill/>
          <a:ln w="12700">
            <a:solidFill>
              <a:prstClr val="black"/>
            </a:solidFill>
          </a:ln>
        </p:spPr>
      </p:sp>
      <p:sp>
        <p:nvSpPr>
          <p:cNvPr id="5" name="Notes Placeholder 4"/>
          <p:cNvSpPr>
            <a:spLocks noGrp="1"/>
          </p:cNvSpPr>
          <p:nvPr>
            <p:ph type="body" sz="quarter" idx="3"/>
          </p:nvPr>
        </p:nvSpPr>
        <p:spPr>
          <a:xfrm>
            <a:off x="710248" y="4518204"/>
            <a:ext cx="5681980" cy="3696712"/>
          </a:xfrm>
          <a:prstGeom prst="rect">
            <a:avLst/>
          </a:prstGeom>
        </p:spPr>
        <p:txBody>
          <a:bodyPr vert="horz" lIns="94229" tIns="47114" rIns="94229" bIns="47114"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917422"/>
            <a:ext cx="3077739" cy="471053"/>
          </a:xfrm>
          <a:prstGeom prst="rect">
            <a:avLst/>
          </a:prstGeom>
        </p:spPr>
        <p:txBody>
          <a:bodyPr vert="horz" lIns="94229" tIns="47114" rIns="94229" bIns="47114" rtlCol="0" anchor="b"/>
          <a:lstStyle>
            <a:lvl1pPr algn="l">
              <a:defRPr sz="1200"/>
            </a:lvl1pPr>
          </a:lstStyle>
          <a:p>
            <a:endParaRPr lang="en-GB"/>
          </a:p>
        </p:txBody>
      </p:sp>
      <p:sp>
        <p:nvSpPr>
          <p:cNvPr id="7" name="Slide Number Placeholder 6"/>
          <p:cNvSpPr>
            <a:spLocks noGrp="1"/>
          </p:cNvSpPr>
          <p:nvPr>
            <p:ph type="sldNum" sz="quarter" idx="5"/>
          </p:nvPr>
        </p:nvSpPr>
        <p:spPr>
          <a:xfrm>
            <a:off x="4023092" y="8917422"/>
            <a:ext cx="3077739" cy="471053"/>
          </a:xfrm>
          <a:prstGeom prst="rect">
            <a:avLst/>
          </a:prstGeom>
        </p:spPr>
        <p:txBody>
          <a:bodyPr vert="horz" lIns="94229" tIns="47114" rIns="94229" bIns="47114" rtlCol="0" anchor="b"/>
          <a:lstStyle>
            <a:lvl1pPr algn="r">
              <a:defRPr sz="1200"/>
            </a:lvl1pPr>
          </a:lstStyle>
          <a:p>
            <a:fld id="{AED6ADE9-E532-4770-86D5-33786CBDEA5A}" type="slidenum">
              <a:rPr lang="en-GB" smtClean="0"/>
              <a:t>‹#›</a:t>
            </a:fld>
            <a:endParaRPr lang="en-GB"/>
          </a:p>
        </p:txBody>
      </p:sp>
    </p:spTree>
    <p:extLst>
      <p:ext uri="{BB962C8B-B14F-4D97-AF65-F5344CB8AC3E}">
        <p14:creationId xmlns:p14="http://schemas.microsoft.com/office/powerpoint/2010/main" val="241482929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AED6ADE9-E532-4770-86D5-33786CBDEA5A}" type="slidenum">
              <a:rPr lang="en-GB" smtClean="0"/>
              <a:t>2</a:t>
            </a:fld>
            <a:endParaRPr lang="en-GB"/>
          </a:p>
        </p:txBody>
      </p:sp>
    </p:spTree>
    <p:extLst>
      <p:ext uri="{BB962C8B-B14F-4D97-AF65-F5344CB8AC3E}">
        <p14:creationId xmlns:p14="http://schemas.microsoft.com/office/powerpoint/2010/main" val="27385848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AED6ADE9-E532-4770-86D5-33786CBDEA5A}" type="slidenum">
              <a:rPr lang="en-GB" smtClean="0"/>
              <a:t>4</a:t>
            </a:fld>
            <a:endParaRPr lang="en-GB"/>
          </a:p>
        </p:txBody>
      </p:sp>
    </p:spTree>
    <p:extLst>
      <p:ext uri="{BB962C8B-B14F-4D97-AF65-F5344CB8AC3E}">
        <p14:creationId xmlns:p14="http://schemas.microsoft.com/office/powerpoint/2010/main" val="5932378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5</a:t>
            </a:fld>
            <a:endParaRPr lang="en-GB"/>
          </a:p>
        </p:txBody>
      </p:sp>
    </p:spTree>
    <p:extLst>
      <p:ext uri="{BB962C8B-B14F-4D97-AF65-F5344CB8AC3E}">
        <p14:creationId xmlns:p14="http://schemas.microsoft.com/office/powerpoint/2010/main" val="48891975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6</a:t>
            </a:fld>
            <a:endParaRPr lang="en-GB"/>
          </a:p>
        </p:txBody>
      </p:sp>
    </p:spTree>
    <p:extLst>
      <p:ext uri="{BB962C8B-B14F-4D97-AF65-F5344CB8AC3E}">
        <p14:creationId xmlns:p14="http://schemas.microsoft.com/office/powerpoint/2010/main" val="73159465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7</a:t>
            </a:fld>
            <a:endParaRPr lang="en-GB"/>
          </a:p>
        </p:txBody>
      </p:sp>
    </p:spTree>
    <p:extLst>
      <p:ext uri="{BB962C8B-B14F-4D97-AF65-F5344CB8AC3E}">
        <p14:creationId xmlns:p14="http://schemas.microsoft.com/office/powerpoint/2010/main" val="36658108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8</a:t>
            </a:fld>
            <a:endParaRPr lang="en-GB"/>
          </a:p>
        </p:txBody>
      </p:sp>
    </p:spTree>
    <p:extLst>
      <p:ext uri="{BB962C8B-B14F-4D97-AF65-F5344CB8AC3E}">
        <p14:creationId xmlns:p14="http://schemas.microsoft.com/office/powerpoint/2010/main" val="28795089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9</a:t>
            </a:fld>
            <a:endParaRPr lang="en-GB"/>
          </a:p>
        </p:txBody>
      </p:sp>
    </p:spTree>
    <p:extLst>
      <p:ext uri="{BB962C8B-B14F-4D97-AF65-F5344CB8AC3E}">
        <p14:creationId xmlns:p14="http://schemas.microsoft.com/office/powerpoint/2010/main" val="171076759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Slide Image Placeholder 1">
            <a:extLst>
              <a:ext uri="{FF2B5EF4-FFF2-40B4-BE49-F238E27FC236}">
                <a16:creationId xmlns:a16="http://schemas.microsoft.com/office/drawing/2014/main" id="{C0279408-4DFE-44A9-8066-ACAEDC2E3D60}"/>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18435" name="Notes Placeholder 2">
            <a:extLst>
              <a:ext uri="{FF2B5EF4-FFF2-40B4-BE49-F238E27FC236}">
                <a16:creationId xmlns:a16="http://schemas.microsoft.com/office/drawing/2014/main" id="{8E4A3F1F-27C4-4E6F-AD0E-9ACD98C664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18436" name="Slide Number Placeholder 3">
            <a:extLst>
              <a:ext uri="{FF2B5EF4-FFF2-40B4-BE49-F238E27FC236}">
                <a16:creationId xmlns:a16="http://schemas.microsoft.com/office/drawing/2014/main" id="{ECFECC03-7B46-41AB-89AE-14925610FD3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792FA36-19B1-431F-A7BB-9A318385534C}" type="slidenum">
              <a:rPr lang="en-GB" altLang="en-US" smtClean="0"/>
              <a:t>10</a:t>
            </a:fld>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11</a:t>
            </a:fld>
            <a:endParaRPr lang="en-GB"/>
          </a:p>
        </p:txBody>
      </p:sp>
    </p:spTree>
    <p:extLst>
      <p:ext uri="{BB962C8B-B14F-4D97-AF65-F5344CB8AC3E}">
        <p14:creationId xmlns:p14="http://schemas.microsoft.com/office/powerpoint/2010/main" val="194822917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12</a:t>
            </a:fld>
            <a:endParaRPr lang="en-GB"/>
          </a:p>
        </p:txBody>
      </p:sp>
    </p:spTree>
    <p:extLst>
      <p:ext uri="{BB962C8B-B14F-4D97-AF65-F5344CB8AC3E}">
        <p14:creationId xmlns:p14="http://schemas.microsoft.com/office/powerpoint/2010/main" val="203765226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F4263023-0DB3-49B8-B550-F5B573B88D19}"/>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EC0238CD-0A89-4F40-BF6E-9353C960E4F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27652" name="Slide Number Placeholder 3">
            <a:extLst>
              <a:ext uri="{FF2B5EF4-FFF2-40B4-BE49-F238E27FC236}">
                <a16:creationId xmlns:a16="http://schemas.microsoft.com/office/drawing/2014/main" id="{387C3C03-A4CF-4263-BA5A-F46397CA0FC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2E7CD9D4-D475-46DB-9E52-5C053F7F9271}" type="slidenum">
              <a:rPr lang="en-GB" altLang="en-US" smtClean="0"/>
              <a:t>13</a:t>
            </a:fld>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E287AC4E-B069-47C9-94AA-12A96E266DA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06D30989-B606-4200-A9D6-0ED26AECC3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23556" name="Slide Number Placeholder 3">
            <a:extLst>
              <a:ext uri="{FF2B5EF4-FFF2-40B4-BE49-F238E27FC236}">
                <a16:creationId xmlns:a16="http://schemas.microsoft.com/office/drawing/2014/main" id="{372CDBBD-309D-414B-8D88-B0C6D524A59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93CF5B7-03AC-441E-8FEA-A11919F48A83}" type="slidenum">
              <a:rPr lang="en-GB" altLang="en-US" smtClean="0"/>
              <a:t>14</a:t>
            </a:fld>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15</a:t>
            </a:fld>
            <a:endParaRPr lang="en-GB"/>
          </a:p>
        </p:txBody>
      </p:sp>
    </p:spTree>
    <p:extLst>
      <p:ext uri="{BB962C8B-B14F-4D97-AF65-F5344CB8AC3E}">
        <p14:creationId xmlns:p14="http://schemas.microsoft.com/office/powerpoint/2010/main" val="21920003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16</a:t>
            </a:fld>
            <a:endParaRPr lang="en-GB"/>
          </a:p>
        </p:txBody>
      </p:sp>
    </p:spTree>
    <p:extLst>
      <p:ext uri="{BB962C8B-B14F-4D97-AF65-F5344CB8AC3E}">
        <p14:creationId xmlns:p14="http://schemas.microsoft.com/office/powerpoint/2010/main" val="141983222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E935C6C0-9D8D-4005-B0C2-A33451F896EA}"/>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A8AF6611-1D2B-4FA0-BC36-C9953DDFBA1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1988" name="Slide Number Placeholder 3">
            <a:extLst>
              <a:ext uri="{FF2B5EF4-FFF2-40B4-BE49-F238E27FC236}">
                <a16:creationId xmlns:a16="http://schemas.microsoft.com/office/drawing/2014/main" id="{8FE6855D-1555-4547-A64A-75C6BAA295CB}"/>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72352CE-CCA4-41CF-A7C6-A89195F202F1}" type="slidenum">
              <a:rPr lang="en-GB" altLang="en-US" smtClean="0"/>
              <a:t>17</a:t>
            </a:fld>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18</a:t>
            </a:fld>
            <a:endParaRPr lang="en-GB"/>
          </a:p>
        </p:txBody>
      </p:sp>
    </p:spTree>
    <p:extLst>
      <p:ext uri="{BB962C8B-B14F-4D97-AF65-F5344CB8AC3E}">
        <p14:creationId xmlns:p14="http://schemas.microsoft.com/office/powerpoint/2010/main" val="1789651347"/>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a:extLst>
              <a:ext uri="{FF2B5EF4-FFF2-40B4-BE49-F238E27FC236}">
                <a16:creationId xmlns:a16="http://schemas.microsoft.com/office/drawing/2014/main" id="{1093DB1A-57C3-4115-B998-731958591FA3}"/>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6083" name="Notes Placeholder 2">
            <a:extLst>
              <a:ext uri="{FF2B5EF4-FFF2-40B4-BE49-F238E27FC236}">
                <a16:creationId xmlns:a16="http://schemas.microsoft.com/office/drawing/2014/main" id="{8C69D90F-4DBF-4192-82F1-A3C1DED7BFF9}"/>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6084" name="Slide Number Placeholder 3">
            <a:extLst>
              <a:ext uri="{FF2B5EF4-FFF2-40B4-BE49-F238E27FC236}">
                <a16:creationId xmlns:a16="http://schemas.microsoft.com/office/drawing/2014/main" id="{E2DB6EBF-37DD-4D07-B83D-1886F81938C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E2B97050-11DA-483C-8272-E342C0F25BEA}" type="slidenum">
              <a:rPr lang="en-GB" altLang="en-US" smtClean="0"/>
              <a:t>19</a:t>
            </a:fld>
            <a:endParaRPr lang="en-GB" altLang="en-US"/>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F6CF7B3A-FA82-4B5F-8E7A-4591249665EF}"/>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B81673B1-246D-47A0-8239-865E2EFE49F0}"/>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44036" name="Slide Number Placeholder 3">
            <a:extLst>
              <a:ext uri="{FF2B5EF4-FFF2-40B4-BE49-F238E27FC236}">
                <a16:creationId xmlns:a16="http://schemas.microsoft.com/office/drawing/2014/main" id="{5A231068-F510-432F-8CCA-841BCBB9690B}"/>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63B540C-E2D2-4566-B4D8-DDA97683DB1A}" type="slidenum">
              <a:rPr lang="en-GB" altLang="en-US" smtClean="0"/>
              <a:t>20</a:t>
            </a:fld>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15D6BEBF-A0CA-4591-BF21-30E4881DF83E}" type="slidenum">
              <a:rPr lang="en-GB" smtClean="0"/>
              <a:t>21</a:t>
            </a:fld>
            <a:endParaRPr lang="en-GB"/>
          </a:p>
        </p:txBody>
      </p:sp>
    </p:spTree>
    <p:extLst>
      <p:ext uri="{BB962C8B-B14F-4D97-AF65-F5344CB8AC3E}">
        <p14:creationId xmlns:p14="http://schemas.microsoft.com/office/powerpoint/2010/main" val="135577349"/>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Slide Image Placeholder 1">
            <a:extLst>
              <a:ext uri="{FF2B5EF4-FFF2-40B4-BE49-F238E27FC236}">
                <a16:creationId xmlns:a16="http://schemas.microsoft.com/office/drawing/2014/main" id="{205A0D86-EC83-4170-AA89-510B0D5A1F06}"/>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5299" name="Notes Placeholder 2">
            <a:extLst>
              <a:ext uri="{FF2B5EF4-FFF2-40B4-BE49-F238E27FC236}">
                <a16:creationId xmlns:a16="http://schemas.microsoft.com/office/drawing/2014/main" id="{A9EB0F71-A182-41FE-BD58-EF21E4AEFC8A}"/>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5300" name="Slide Number Placeholder 3">
            <a:extLst>
              <a:ext uri="{FF2B5EF4-FFF2-40B4-BE49-F238E27FC236}">
                <a16:creationId xmlns:a16="http://schemas.microsoft.com/office/drawing/2014/main" id="{FC59AC89-E124-46D7-8528-6F983344FDC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2A8CC61-8D99-4669-8C44-13207DD053C7}" type="slidenum">
              <a:rPr lang="en-GB" altLang="en-US" smtClean="0"/>
              <a:t>22</a:t>
            </a:fld>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a:extLst>
              <a:ext uri="{FF2B5EF4-FFF2-40B4-BE49-F238E27FC236}">
                <a16:creationId xmlns:a16="http://schemas.microsoft.com/office/drawing/2014/main" id="{71B514C8-B784-4E7E-99D2-66EE44FF7984}"/>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0179" name="Notes Placeholder 2">
            <a:extLst>
              <a:ext uri="{FF2B5EF4-FFF2-40B4-BE49-F238E27FC236}">
                <a16:creationId xmlns:a16="http://schemas.microsoft.com/office/drawing/2014/main" id="{6627CC1F-3942-4811-8A72-808E3EAFDF17}"/>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0180" name="Slide Number Placeholder 3">
            <a:extLst>
              <a:ext uri="{FF2B5EF4-FFF2-40B4-BE49-F238E27FC236}">
                <a16:creationId xmlns:a16="http://schemas.microsoft.com/office/drawing/2014/main" id="{07697760-52E6-4432-9522-20EF57727731}"/>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DED0325E-2589-4935-97E5-C5DB8250C6DD}" type="slidenum">
              <a:rPr lang="en-GB" altLang="en-US" smtClean="0"/>
              <a:t>23</a:t>
            </a:fld>
            <a:endParaRPr lang="en-GB" altLang="en-US"/>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Slide Image Placeholder 1">
            <a:extLst>
              <a:ext uri="{FF2B5EF4-FFF2-40B4-BE49-F238E27FC236}">
                <a16:creationId xmlns:a16="http://schemas.microsoft.com/office/drawing/2014/main" id="{7709C15C-CA6C-4F85-B00E-06E62680F47E}"/>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3251" name="Notes Placeholder 2">
            <a:extLst>
              <a:ext uri="{FF2B5EF4-FFF2-40B4-BE49-F238E27FC236}">
                <a16:creationId xmlns:a16="http://schemas.microsoft.com/office/drawing/2014/main" id="{4BF82994-2ECF-4C7D-B881-DE7E804EE6A2}"/>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53252" name="Slide Number Placeholder 3">
            <a:extLst>
              <a:ext uri="{FF2B5EF4-FFF2-40B4-BE49-F238E27FC236}">
                <a16:creationId xmlns:a16="http://schemas.microsoft.com/office/drawing/2014/main" id="{1B36BEC8-3BB7-4FED-A9BE-A291D90EA5AC}"/>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AA364A39-B390-4E84-BA1F-A604D65FFCE0}" type="slidenum">
              <a:rPr lang="en-GB" altLang="en-US" smtClean="0"/>
              <a:t>24</a:t>
            </a:fld>
            <a:endParaRPr lang="en-GB" altLang="en-US"/>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25</a:t>
            </a:fld>
            <a:endParaRPr lang="en-GB"/>
          </a:p>
        </p:txBody>
      </p:sp>
    </p:spTree>
    <p:extLst>
      <p:ext uri="{BB962C8B-B14F-4D97-AF65-F5344CB8AC3E}">
        <p14:creationId xmlns:p14="http://schemas.microsoft.com/office/powerpoint/2010/main" val="1791891761"/>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200" b="0" i="1" u="none" strike="noStrike" cap="none" baseline="0" dirty="0">
              <a:solidFill>
                <a:srgbClr val="000000"/>
              </a:solidFill>
              <a:effectLst/>
              <a:uFillTx/>
              <a:latin typeface="Arial"/>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26</a:t>
            </a:fld>
            <a:endParaRPr lang="en-GB"/>
          </a:p>
        </p:txBody>
      </p:sp>
    </p:spTree>
    <p:extLst>
      <p:ext uri="{BB962C8B-B14F-4D97-AF65-F5344CB8AC3E}">
        <p14:creationId xmlns:p14="http://schemas.microsoft.com/office/powerpoint/2010/main" val="220586482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a:extLst>
              <a:ext uri="{FF2B5EF4-FFF2-40B4-BE49-F238E27FC236}">
                <a16:creationId xmlns:a16="http://schemas.microsoft.com/office/drawing/2014/main" id="{8062562E-C273-44EE-BFFC-9A1155244C0C}"/>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78851" name="Notes Placeholder 2">
            <a:extLst>
              <a:ext uri="{FF2B5EF4-FFF2-40B4-BE49-F238E27FC236}">
                <a16:creationId xmlns:a16="http://schemas.microsoft.com/office/drawing/2014/main" id="{5FCA3E3F-FA3B-4741-880B-7C2C380B2D8D}"/>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78852" name="Slide Number Placeholder 3">
            <a:extLst>
              <a:ext uri="{FF2B5EF4-FFF2-40B4-BE49-F238E27FC236}">
                <a16:creationId xmlns:a16="http://schemas.microsoft.com/office/drawing/2014/main" id="{3C8FD479-8E5F-4141-83D8-D5CAA6A47298}"/>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963C8722-4DE7-41DB-B1BC-2CB3C24FC4A3}" type="slidenum">
              <a:rPr lang="en-GB" altLang="en-US" smtClean="0"/>
              <a:t>27</a:t>
            </a:fld>
            <a:endParaRPr lang="en-GB" altLang="en-US"/>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a:extLst>
              <a:ext uri="{FF2B5EF4-FFF2-40B4-BE49-F238E27FC236}">
                <a16:creationId xmlns:a16="http://schemas.microsoft.com/office/drawing/2014/main" id="{B628C396-2050-42B6-9704-6C78A255F335}"/>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80899" name="Notes Placeholder 2">
            <a:extLst>
              <a:ext uri="{FF2B5EF4-FFF2-40B4-BE49-F238E27FC236}">
                <a16:creationId xmlns:a16="http://schemas.microsoft.com/office/drawing/2014/main" id="{FEA4A256-280F-4B62-AA07-F4A2B24CCC2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0900" name="Slide Number Placeholder 3">
            <a:extLst>
              <a:ext uri="{FF2B5EF4-FFF2-40B4-BE49-F238E27FC236}">
                <a16:creationId xmlns:a16="http://schemas.microsoft.com/office/drawing/2014/main" id="{C5C86A30-5618-481A-B40E-00F6C48D40F6}"/>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0D558E3C-B751-440A-987F-0010D6366975}" type="slidenum">
              <a:rPr lang="en-GB" altLang="en-US" smtClean="0"/>
              <a:t>28</a:t>
            </a:fld>
            <a:endParaRPr lang="en-GB" altLang="en-US"/>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DBF4F466-905D-45F7-B994-5C5B45A5DD83}" type="slidenum">
              <a:rPr lang="en-GB" smtClean="0"/>
              <a:t>29</a:t>
            </a:fld>
            <a:endParaRPr lang="en-GB"/>
          </a:p>
        </p:txBody>
      </p:sp>
    </p:spTree>
    <p:extLst>
      <p:ext uri="{BB962C8B-B14F-4D97-AF65-F5344CB8AC3E}">
        <p14:creationId xmlns:p14="http://schemas.microsoft.com/office/powerpoint/2010/main" val="412996877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30</a:t>
            </a:fld>
            <a:endParaRPr lang="en-GB"/>
          </a:p>
        </p:txBody>
      </p:sp>
    </p:spTree>
    <p:extLst>
      <p:ext uri="{BB962C8B-B14F-4D97-AF65-F5344CB8AC3E}">
        <p14:creationId xmlns:p14="http://schemas.microsoft.com/office/powerpoint/2010/main" val="189838687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Slide Image Placeholder 1">
            <a:extLst>
              <a:ext uri="{FF2B5EF4-FFF2-40B4-BE49-F238E27FC236}">
                <a16:creationId xmlns:a16="http://schemas.microsoft.com/office/drawing/2014/main" id="{8256E3DC-0470-42E4-A487-8CBD392330BB}"/>
              </a:ext>
            </a:extLst>
          </p:cNvPr>
          <p:cNvSpPr>
            <a:spLocks noGrp="1" noRot="1" noChangeAspect="1" noChangeArrowheads="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82947" name="Notes Placeholder 2">
            <a:extLst>
              <a:ext uri="{FF2B5EF4-FFF2-40B4-BE49-F238E27FC236}">
                <a16:creationId xmlns:a16="http://schemas.microsoft.com/office/drawing/2014/main" id="{3934A458-8392-4D6A-8795-C34D8234F33C}"/>
              </a:ext>
            </a:extLst>
          </p:cNvPr>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dirty="0"/>
          </a:p>
        </p:txBody>
      </p:sp>
      <p:sp>
        <p:nvSpPr>
          <p:cNvPr id="82948" name="Slide Number Placeholder 3">
            <a:extLst>
              <a:ext uri="{FF2B5EF4-FFF2-40B4-BE49-F238E27FC236}">
                <a16:creationId xmlns:a16="http://schemas.microsoft.com/office/drawing/2014/main" id="{B7D4039C-815C-4920-B316-72E27338816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5610" indent="-294465">
              <a:defRPr>
                <a:solidFill>
                  <a:schemeClr val="tx1"/>
                </a:solidFill>
                <a:latin typeface="Arial" panose="020B0604020202020204" pitchFamily="34" charset="0"/>
                <a:cs typeface="Arial" panose="020B0604020202020204" pitchFamily="34" charset="0"/>
              </a:defRPr>
            </a:lvl2pPr>
            <a:lvl3pPr marL="1177862" indent="-235572">
              <a:defRPr>
                <a:solidFill>
                  <a:schemeClr val="tx1"/>
                </a:solidFill>
                <a:latin typeface="Arial" panose="020B0604020202020204" pitchFamily="34" charset="0"/>
                <a:cs typeface="Arial" panose="020B0604020202020204" pitchFamily="34" charset="0"/>
              </a:defRPr>
            </a:lvl3pPr>
            <a:lvl4pPr marL="1649006" indent="-235572">
              <a:defRPr>
                <a:solidFill>
                  <a:schemeClr val="tx1"/>
                </a:solidFill>
                <a:latin typeface="Arial" panose="020B0604020202020204" pitchFamily="34" charset="0"/>
                <a:cs typeface="Arial" panose="020B0604020202020204" pitchFamily="34" charset="0"/>
              </a:defRPr>
            </a:lvl4pPr>
            <a:lvl5pPr marL="2120151" indent="-235572">
              <a:defRPr>
                <a:solidFill>
                  <a:schemeClr val="tx1"/>
                </a:solidFill>
                <a:latin typeface="Arial" panose="020B0604020202020204" pitchFamily="34" charset="0"/>
                <a:cs typeface="Arial" panose="020B0604020202020204" pitchFamily="34" charset="0"/>
              </a:defRPr>
            </a:lvl5pPr>
            <a:lvl6pPr marL="259129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2440"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3585"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4729" indent="-235572"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8F596377-9654-4BA7-B37C-D12D190A86B4}" type="slidenum">
              <a:rPr lang="en-GB" altLang="en-US" smtClean="0"/>
              <a:t>31</a:t>
            </a:fld>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Slide Image Placeholder 1">
            <a:extLst>
              <a:ext uri="{FF2B5EF4-FFF2-40B4-BE49-F238E27FC236}">
                <a16:creationId xmlns:a16="http://schemas.microsoft.com/office/drawing/2014/main" id="{EFB9C692-AE72-4262-A2B9-F79EA8EDE7D8}"/>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84995" name="Notes Placeholder 2">
            <a:extLst>
              <a:ext uri="{FF2B5EF4-FFF2-40B4-BE49-F238E27FC236}">
                <a16:creationId xmlns:a16="http://schemas.microsoft.com/office/drawing/2014/main" id="{803C15EF-97CE-4A1B-8E8E-18045A0EE69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marL="0" marR="0" lvl="0" indent="0" algn="l" defTabSz="914400" rtl="0" eaLnBrk="1" fontAlgn="auto" latinLnBrk="0" hangingPunct="1">
              <a:lnSpc>
                <a:spcPct val="100000"/>
              </a:lnSpc>
              <a:spcBef>
                <a:spcPct val="0"/>
              </a:spcBef>
              <a:spcAft>
                <a:spcPct val="0"/>
              </a:spcAft>
              <a:buClrTx/>
              <a:buSzTx/>
              <a:buFontTx/>
              <a:buNone/>
              <a:defRPr/>
            </a:pPr>
            <a:br>
              <a:rPr sz="1800" dirty="0"/>
            </a:br>
            <a:endParaRPr sz="1800" dirty="0"/>
          </a:p>
        </p:txBody>
      </p:sp>
      <p:sp>
        <p:nvSpPr>
          <p:cNvPr id="84996" name="Slide Number Placeholder 3">
            <a:extLst>
              <a:ext uri="{FF2B5EF4-FFF2-40B4-BE49-F238E27FC236}">
                <a16:creationId xmlns:a16="http://schemas.microsoft.com/office/drawing/2014/main" id="{493334CA-0D74-4FE7-8060-0E67EC1F4D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FDD4BF38-A351-4D9B-A399-0EDD6C3ED40C}" type="slidenum">
              <a:rPr lang="en-GB" altLang="en-US" smtClean="0"/>
              <a:t>32</a:t>
            </a:fld>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Slide Image Placeholder 1">
            <a:extLst>
              <a:ext uri="{FF2B5EF4-FFF2-40B4-BE49-F238E27FC236}">
                <a16:creationId xmlns:a16="http://schemas.microsoft.com/office/drawing/2014/main" id="{361BE2F0-57B4-4741-95CB-C39D39F9DFD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87043" name="Notes Placeholder 2">
            <a:extLst>
              <a:ext uri="{FF2B5EF4-FFF2-40B4-BE49-F238E27FC236}">
                <a16:creationId xmlns:a16="http://schemas.microsoft.com/office/drawing/2014/main" id="{A80453FE-2FBA-48D5-BEA5-6C4058C4DAE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b="0" dirty="0"/>
          </a:p>
        </p:txBody>
      </p:sp>
      <p:sp>
        <p:nvSpPr>
          <p:cNvPr id="87044" name="Slide Number Placeholder 3">
            <a:extLst>
              <a:ext uri="{FF2B5EF4-FFF2-40B4-BE49-F238E27FC236}">
                <a16:creationId xmlns:a16="http://schemas.microsoft.com/office/drawing/2014/main" id="{F0974ADB-F4F5-465D-961D-44DA17EBD2BA}"/>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B649914-472A-4B6E-A670-E7C8194B4252}" type="slidenum">
              <a:rPr lang="en-GB" altLang="en-US" smtClean="0"/>
              <a:t>33</a:t>
            </a:fld>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a:extLst>
              <a:ext uri="{FF2B5EF4-FFF2-40B4-BE49-F238E27FC236}">
                <a16:creationId xmlns:a16="http://schemas.microsoft.com/office/drawing/2014/main" id="{268C22F4-1B46-4556-A1F8-F13AF4F4877E}"/>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59395" name="Notes Placeholder 2">
            <a:extLst>
              <a:ext uri="{FF2B5EF4-FFF2-40B4-BE49-F238E27FC236}">
                <a16:creationId xmlns:a16="http://schemas.microsoft.com/office/drawing/2014/main" id="{B6583C10-244A-41FB-85AC-75779D2F400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 sz="1800" b="0" i="0" u="none" strike="noStrike" cap="none" baseline="0" dirty="0">
              <a:solidFill>
                <a:srgbClr val="000000"/>
              </a:solidFill>
              <a:effectLst/>
              <a:uFillTx/>
              <a:latin typeface="Calibri"/>
            </a:endParaRPr>
          </a:p>
        </p:txBody>
      </p:sp>
      <p:sp>
        <p:nvSpPr>
          <p:cNvPr id="59396" name="Slide Number Placeholder 3">
            <a:extLst>
              <a:ext uri="{FF2B5EF4-FFF2-40B4-BE49-F238E27FC236}">
                <a16:creationId xmlns:a16="http://schemas.microsoft.com/office/drawing/2014/main" id="{FA054094-CBE2-40D9-B24F-9A69C7D05A1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63975" indent="-292830">
              <a:defRPr>
                <a:solidFill>
                  <a:schemeClr val="tx1"/>
                </a:solidFill>
                <a:latin typeface="Arial" panose="020B0604020202020204" pitchFamily="34" charset="0"/>
                <a:cs typeface="Arial" panose="020B0604020202020204" pitchFamily="34" charset="0"/>
              </a:defRPr>
            </a:lvl2pPr>
            <a:lvl3pPr marL="1176226" indent="-233937">
              <a:defRPr>
                <a:solidFill>
                  <a:schemeClr val="tx1"/>
                </a:solidFill>
                <a:latin typeface="Arial" panose="020B0604020202020204" pitchFamily="34" charset="0"/>
                <a:cs typeface="Arial" panose="020B0604020202020204" pitchFamily="34" charset="0"/>
              </a:defRPr>
            </a:lvl3pPr>
            <a:lvl4pPr marL="1647371" indent="-233937">
              <a:defRPr>
                <a:solidFill>
                  <a:schemeClr val="tx1"/>
                </a:solidFill>
                <a:latin typeface="Arial" panose="020B0604020202020204" pitchFamily="34" charset="0"/>
                <a:cs typeface="Arial" panose="020B0604020202020204" pitchFamily="34" charset="0"/>
              </a:defRPr>
            </a:lvl4pPr>
            <a:lvl5pPr marL="2118515" indent="-233937">
              <a:defRPr>
                <a:solidFill>
                  <a:schemeClr val="tx1"/>
                </a:solidFill>
                <a:latin typeface="Arial" panose="020B0604020202020204" pitchFamily="34" charset="0"/>
                <a:cs typeface="Arial" panose="020B0604020202020204" pitchFamily="34" charset="0"/>
              </a:defRPr>
            </a:lvl5pPr>
            <a:lvl6pPr marL="2589660"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306080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531949"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4003094" indent="-233937"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578B0FC0-615C-4463-A39E-D16ED8181822}" type="slidenum">
              <a:rPr lang="en-GB" altLang="en-US" smtClean="0"/>
              <a:t>34</a:t>
            </a:fld>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9F9E34C7-1412-472C-B89D-D68CBDD91FAD}"/>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CEA70B33-942E-4EA9-92BC-9A27714D940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dirty="0"/>
          </a:p>
        </p:txBody>
      </p:sp>
      <p:sp>
        <p:nvSpPr>
          <p:cNvPr id="41988" name="Slide Number Placeholder 3">
            <a:extLst>
              <a:ext uri="{FF2B5EF4-FFF2-40B4-BE49-F238E27FC236}">
                <a16:creationId xmlns:a16="http://schemas.microsoft.com/office/drawing/2014/main" id="{80895725-62F1-41EB-899C-F5F3889523A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16CBA450-9E14-4119-864C-31D2D0ABC2D8}" type="slidenum">
              <a:rPr lang="en-GB" altLang="en-US" smtClean="0"/>
              <a:t>35</a:t>
            </a:fld>
            <a:endParaRPr lang="en-GB" altLang="en-US"/>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850FF6FE-5D2A-4330-93C7-8E22F352B9F2}"/>
              </a:ext>
            </a:extLst>
          </p:cNvPr>
          <p:cNvSpPr>
            <a:spLocks noGrp="1" noRot="1" noChangeAspect="1" noTextEdit="1"/>
          </p:cNvSpPr>
          <p:nvPr>
            <p:ph type="sldImg"/>
          </p:nvPr>
        </p:nvSpPr>
        <p:spPr bwMode="auto">
          <a:noFill/>
          <a:ln>
            <a:solidFill>
              <a:srgbClr val="000000"/>
            </a:solidFill>
            <a:miter lim="800000"/>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49BC3700-CF36-4C45-B7EB-EA09408B07C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cy-GB" altLang="en-US"/>
          </a:p>
        </p:txBody>
      </p:sp>
      <p:sp>
        <p:nvSpPr>
          <p:cNvPr id="39940" name="Slide Number Placeholder 3">
            <a:extLst>
              <a:ext uri="{FF2B5EF4-FFF2-40B4-BE49-F238E27FC236}">
                <a16:creationId xmlns:a16="http://schemas.microsoft.com/office/drawing/2014/main" id="{41600F0B-9757-48AF-803A-1C4C2A8A8AB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33425" indent="-280988">
              <a:defRPr>
                <a:solidFill>
                  <a:schemeClr val="tx1"/>
                </a:solidFill>
                <a:latin typeface="Arial" panose="020B0604020202020204" pitchFamily="34" charset="0"/>
                <a:cs typeface="Arial" panose="020B0604020202020204" pitchFamily="34" charset="0"/>
              </a:defRPr>
            </a:lvl2pPr>
            <a:lvl3pPr marL="1128713" indent="-223838">
              <a:defRPr>
                <a:solidFill>
                  <a:schemeClr val="tx1"/>
                </a:solidFill>
                <a:latin typeface="Arial" panose="020B0604020202020204" pitchFamily="34" charset="0"/>
                <a:cs typeface="Arial" panose="020B0604020202020204" pitchFamily="34" charset="0"/>
              </a:defRPr>
            </a:lvl3pPr>
            <a:lvl4pPr marL="1581150" indent="-223838">
              <a:defRPr>
                <a:solidFill>
                  <a:schemeClr val="tx1"/>
                </a:solidFill>
                <a:latin typeface="Arial" panose="020B0604020202020204" pitchFamily="34" charset="0"/>
                <a:cs typeface="Arial" panose="020B0604020202020204" pitchFamily="34" charset="0"/>
              </a:defRPr>
            </a:lvl4pPr>
            <a:lvl5pPr marL="2033588" indent="-223838">
              <a:defRPr>
                <a:solidFill>
                  <a:schemeClr val="tx1"/>
                </a:solidFill>
                <a:latin typeface="Arial" panose="020B0604020202020204" pitchFamily="34" charset="0"/>
                <a:cs typeface="Arial" panose="020B0604020202020204" pitchFamily="34" charset="0"/>
              </a:defRPr>
            </a:lvl5pPr>
            <a:lvl6pPr marL="24907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479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051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62388" indent="-223838"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68583EA6-8F2C-444D-9E16-3BB7C156A637}" type="slidenum">
              <a:rPr lang="en-GB" altLang="en-US" smtClean="0"/>
              <a:t>36</a:t>
            </a:fld>
            <a:endParaRPr lang="en-GB" altLang="en-US"/>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ED6ADE9-E532-4770-86D5-33786CBDEA5A}" type="slidenum">
              <a:rPr lang="en-GB" smtClean="0"/>
              <a:t>37</a:t>
            </a:fld>
            <a:endParaRPr lang="en-GB"/>
          </a:p>
        </p:txBody>
      </p:sp>
    </p:spTree>
    <p:extLst>
      <p:ext uri="{BB962C8B-B14F-4D97-AF65-F5344CB8AC3E}">
        <p14:creationId xmlns:p14="http://schemas.microsoft.com/office/powerpoint/2010/main" val="2064047758"/>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endParaRPr lang="en-US" dirty="0"/>
          </a:p>
        </p:txBody>
      </p:sp>
      <p:sp>
        <p:nvSpPr>
          <p:cNvPr id="4" name="Slide Number Placeholder 3"/>
          <p:cNvSpPr>
            <a:spLocks noGrp="1"/>
          </p:cNvSpPr>
          <p:nvPr>
            <p:ph type="sldNum" sz="quarter" idx="5"/>
          </p:nvPr>
        </p:nvSpPr>
        <p:spPr/>
        <p:txBody>
          <a:bodyPr/>
          <a:lstStyle/>
          <a:p>
            <a:fld id="{756714AD-E39D-4521-B995-D2FB79AFE74F}" type="slidenum">
              <a:rPr lang="en-GB" smtClean="0"/>
              <a:t>38</a:t>
            </a:fld>
            <a:endParaRPr lang="en-GB"/>
          </a:p>
        </p:txBody>
      </p:sp>
    </p:spTree>
    <p:extLst>
      <p:ext uri="{BB962C8B-B14F-4D97-AF65-F5344CB8AC3E}">
        <p14:creationId xmlns:p14="http://schemas.microsoft.com/office/powerpoint/2010/main" val="3503101791"/>
      </p:ext>
    </p:extLst>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39</a:t>
            </a:fld>
            <a:endParaRPr lang="en-GB"/>
          </a:p>
        </p:txBody>
      </p:sp>
    </p:spTree>
    <p:extLst>
      <p:ext uri="{BB962C8B-B14F-4D97-AF65-F5344CB8AC3E}">
        <p14:creationId xmlns:p14="http://schemas.microsoft.com/office/powerpoint/2010/main" val="204173631"/>
      </p:ext>
    </p:extLst>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BF4F466-905D-45F7-B994-5C5B45A5DD83}" type="slidenum">
              <a:rPr lang="en-GB" smtClean="0"/>
              <a:t>40</a:t>
            </a:fld>
            <a:endParaRPr lang="en-GB"/>
          </a:p>
        </p:txBody>
      </p:sp>
    </p:spTree>
    <p:extLst>
      <p:ext uri="{BB962C8B-B14F-4D97-AF65-F5344CB8AC3E}">
        <p14:creationId xmlns:p14="http://schemas.microsoft.com/office/powerpoint/2010/main" val="186316349"/>
      </p:ext>
    </p:extLst>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AED6ADE9-E532-4770-86D5-33786CBDEA5A}" type="slidenum">
              <a:rPr lang="en-GB" smtClean="0"/>
              <a:t>41</a:t>
            </a:fld>
            <a:endParaRPr lang="en-GB"/>
          </a:p>
        </p:txBody>
      </p:sp>
    </p:spTree>
    <p:extLst>
      <p:ext uri="{BB962C8B-B14F-4D97-AF65-F5344CB8AC3E}">
        <p14:creationId xmlns:p14="http://schemas.microsoft.com/office/powerpoint/2010/main" val="254822752"/>
      </p:ext>
    </p:extLst>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AED6ADE9-E532-4770-86D5-33786CBDEA5A}" type="slidenum">
              <a:rPr lang="en-GB" smtClean="0"/>
              <a:t>42</a:t>
            </a:fld>
            <a:endParaRPr lang="en-GB"/>
          </a:p>
        </p:txBody>
      </p:sp>
    </p:spTree>
    <p:extLst>
      <p:ext uri="{BB962C8B-B14F-4D97-AF65-F5344CB8AC3E}">
        <p14:creationId xmlns:p14="http://schemas.microsoft.com/office/powerpoint/2010/main" val="1727047319"/>
      </p:ext>
    </p:extLst>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cy" sz="1800" b="0" i="0" u="none" strike="noStrike" cap="none" baseline="0" dirty="0">
              <a:solidFill>
                <a:srgbClr val="000000"/>
              </a:solidFill>
              <a:effectLst/>
              <a:uFillTx/>
              <a:latin typeface="Calibri"/>
            </a:endParaRPr>
          </a:p>
        </p:txBody>
      </p:sp>
      <p:sp>
        <p:nvSpPr>
          <p:cNvPr id="4" name="Slide Number Placeholder 3"/>
          <p:cNvSpPr>
            <a:spLocks noGrp="1"/>
          </p:cNvSpPr>
          <p:nvPr>
            <p:ph type="sldNum" sz="quarter" idx="5"/>
          </p:nvPr>
        </p:nvSpPr>
        <p:spPr/>
        <p:txBody>
          <a:bodyPr/>
          <a:lstStyle/>
          <a:p>
            <a:fld id="{79FAF839-70AC-47E6-B12C-E3C1DC6D70E3}" type="slidenum">
              <a:rPr lang="en-GB" smtClean="0"/>
              <a:t>43</a:t>
            </a:fld>
            <a:endParaRPr lang="en-GB"/>
          </a:p>
        </p:txBody>
      </p:sp>
    </p:spTree>
    <p:extLst>
      <p:ext uri="{BB962C8B-B14F-4D97-AF65-F5344CB8AC3E}">
        <p14:creationId xmlns:p14="http://schemas.microsoft.com/office/powerpoint/2010/main" val="387305275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95507E-5CB7-16C7-6B48-9282DAAB108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F1A9C04-FFE0-7204-0B44-FCA13E3FB66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345D507-2708-7DF5-67A9-DF0C6E4E16D2}"/>
              </a:ext>
            </a:extLst>
          </p:cNvPr>
          <p:cNvSpPr>
            <a:spLocks noGrp="1"/>
          </p:cNvSpPr>
          <p:nvPr>
            <p:ph type="dt" sz="half" idx="10"/>
          </p:nvPr>
        </p:nvSpPr>
        <p:spPr/>
        <p:txBody>
          <a:bodyPr/>
          <a:lstStyle/>
          <a:p>
            <a:fld id="{CD721D59-345F-9540-9FF6-D0566D647694}" type="datetime1">
              <a:rPr lang="en-GB" smtClean="0"/>
              <a:t>22/07/2026</a:t>
            </a:fld>
            <a:endParaRPr lang="en-GB"/>
          </a:p>
        </p:txBody>
      </p:sp>
      <p:sp>
        <p:nvSpPr>
          <p:cNvPr id="5" name="Footer Placeholder 4">
            <a:extLst>
              <a:ext uri="{FF2B5EF4-FFF2-40B4-BE49-F238E27FC236}">
                <a16:creationId xmlns:a16="http://schemas.microsoft.com/office/drawing/2014/main" id="{7B5784A8-76F8-266C-BA51-DB77920D93E3}"/>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BE6918-1D6A-914D-510B-5D2B695833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865180322"/>
      </p:ext>
    </p:extLst>
  </p:cSld>
  <p:clrMapOvr>
    <a:masterClrMapping/>
  </p:clrMapOvr>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F1FF0-4C5F-072B-FDAC-5FA7550793F0}"/>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E45B2A-8A61-FF5B-4E7C-99AD51FB31B4}"/>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F676F4B-ECC3-E58E-8683-E9C65CABA58E}"/>
              </a:ext>
            </a:extLst>
          </p:cNvPr>
          <p:cNvSpPr>
            <a:spLocks noGrp="1"/>
          </p:cNvSpPr>
          <p:nvPr>
            <p:ph type="dt" sz="half" idx="10"/>
          </p:nvPr>
        </p:nvSpPr>
        <p:spPr/>
        <p:txBody>
          <a:bodyPr/>
          <a:lstStyle/>
          <a:p>
            <a:fld id="{BC189DDC-99DE-F34E-AC44-39D593C88329}" type="datetime1">
              <a:rPr lang="en-GB" smtClean="0"/>
              <a:t>22/07/2026</a:t>
            </a:fld>
            <a:endParaRPr lang="en-GB"/>
          </a:p>
        </p:txBody>
      </p:sp>
      <p:sp>
        <p:nvSpPr>
          <p:cNvPr id="5" name="Footer Placeholder 4">
            <a:extLst>
              <a:ext uri="{FF2B5EF4-FFF2-40B4-BE49-F238E27FC236}">
                <a16:creationId xmlns:a16="http://schemas.microsoft.com/office/drawing/2014/main" id="{8B2DAF0E-069D-7A5B-AA6F-A2467894805D}"/>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7F91D9F8-13E4-3610-A41C-45CBDDE189A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197704766"/>
      </p:ext>
    </p:extLst>
  </p:cSld>
  <p:clrMapOvr>
    <a:masterClrMapping/>
  </p:clrMapOvr>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A6FB4-6332-22ED-C53B-718FAB31F0A1}"/>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EE59AC48-3707-8C9F-F02D-93AD56563A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80DDB15E-19EF-B547-66CB-99C83AF96DD4}"/>
              </a:ext>
            </a:extLst>
          </p:cNvPr>
          <p:cNvSpPr>
            <a:spLocks noGrp="1"/>
          </p:cNvSpPr>
          <p:nvPr>
            <p:ph type="dt" sz="half" idx="10"/>
          </p:nvPr>
        </p:nvSpPr>
        <p:spPr/>
        <p:txBody>
          <a:bodyPr/>
          <a:lstStyle/>
          <a:p>
            <a:fld id="{E5CEAF69-471A-014D-B989-653A514A0C90}" type="datetime1">
              <a:rPr lang="en-GB" smtClean="0"/>
              <a:t>22/07/2026</a:t>
            </a:fld>
            <a:endParaRPr lang="en-GB"/>
          </a:p>
        </p:txBody>
      </p:sp>
      <p:sp>
        <p:nvSpPr>
          <p:cNvPr id="5" name="Footer Placeholder 4">
            <a:extLst>
              <a:ext uri="{FF2B5EF4-FFF2-40B4-BE49-F238E27FC236}">
                <a16:creationId xmlns:a16="http://schemas.microsoft.com/office/drawing/2014/main" id="{124177CC-2E9B-FDEE-376F-55F945E3D7E2}"/>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430C3574-52DB-81FC-0520-96FCC5D381FD}"/>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925697713"/>
      </p:ext>
    </p:extLst>
  </p:cSld>
  <p:clrMapOvr>
    <a:masterClrMapping/>
  </p:clrMapOvr>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CEADD8-BFFD-DC4D-C8D6-858F71944B7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413896B0-78E0-04E3-8D8A-F29FB54086E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0FA7135-FAD2-2E31-0921-58EA780195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98BB2A2-193F-D1C0-5F59-3B6E4E361719}"/>
              </a:ext>
            </a:extLst>
          </p:cNvPr>
          <p:cNvSpPr>
            <a:spLocks noGrp="1"/>
          </p:cNvSpPr>
          <p:nvPr>
            <p:ph type="dt" sz="half" idx="10"/>
          </p:nvPr>
        </p:nvSpPr>
        <p:spPr/>
        <p:txBody>
          <a:bodyPr/>
          <a:lstStyle/>
          <a:p>
            <a:fld id="{2F5C5DD0-52FA-5F42-BC99-782F8F4A9014}" type="datetime1">
              <a:rPr lang="en-GB" smtClean="0"/>
              <a:t>22/07/2026</a:t>
            </a:fld>
            <a:endParaRPr lang="en-GB"/>
          </a:p>
        </p:txBody>
      </p:sp>
      <p:sp>
        <p:nvSpPr>
          <p:cNvPr id="6" name="Footer Placeholder 5">
            <a:extLst>
              <a:ext uri="{FF2B5EF4-FFF2-40B4-BE49-F238E27FC236}">
                <a16:creationId xmlns:a16="http://schemas.microsoft.com/office/drawing/2014/main" id="{4BBB093F-257E-5B1D-7D96-CFD00490299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77C43664-5DCD-36BA-F17F-2A2855F7A3DC}"/>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731312348"/>
      </p:ext>
    </p:extLst>
  </p:cSld>
  <p:clrMapOvr>
    <a:masterClrMapping/>
  </p:clrMapOvr>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077715-7E95-007A-2938-D6DDC92AE50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8A9CC97-6008-3993-F9FA-14D150B44AB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D9610E4-015B-6392-6A53-1F6B9770F22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5CEDBC6-56FB-9E37-2733-9657F164D1E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7F53599-EA6B-7E6D-DEEA-E7A363B829D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BCD36961-8933-1231-A8AB-B4BE486E9FC6}"/>
              </a:ext>
            </a:extLst>
          </p:cNvPr>
          <p:cNvSpPr>
            <a:spLocks noGrp="1"/>
          </p:cNvSpPr>
          <p:nvPr>
            <p:ph type="dt" sz="half" idx="10"/>
          </p:nvPr>
        </p:nvSpPr>
        <p:spPr/>
        <p:txBody>
          <a:bodyPr/>
          <a:lstStyle/>
          <a:p>
            <a:fld id="{E427ABDE-DCF1-0D4A-9A35-DFA00BD97BD8}" type="datetime1">
              <a:rPr lang="en-GB" smtClean="0"/>
              <a:t>22/07/2026</a:t>
            </a:fld>
            <a:endParaRPr lang="en-GB"/>
          </a:p>
        </p:txBody>
      </p:sp>
      <p:sp>
        <p:nvSpPr>
          <p:cNvPr id="8" name="Footer Placeholder 7">
            <a:extLst>
              <a:ext uri="{FF2B5EF4-FFF2-40B4-BE49-F238E27FC236}">
                <a16:creationId xmlns:a16="http://schemas.microsoft.com/office/drawing/2014/main" id="{32F4A9A7-F17E-7EB1-806A-45FCEE04682A}"/>
              </a:ext>
            </a:extLst>
          </p:cNvPr>
          <p:cNvSpPr>
            <a:spLocks noGrp="1"/>
          </p:cNvSpPr>
          <p:nvPr>
            <p:ph type="ftr" sz="quarter" idx="11"/>
          </p:nvPr>
        </p:nvSpPr>
        <p:spPr/>
        <p:txBody>
          <a:bodyPr/>
          <a:lstStyle/>
          <a:p>
            <a:r>
              <a:rPr lang="en-GB"/>
              <a:t>PORTH AGORED - Consolidation of Social Work Practice Programme</a:t>
            </a:r>
          </a:p>
        </p:txBody>
      </p:sp>
      <p:sp>
        <p:nvSpPr>
          <p:cNvPr id="9" name="Slide Number Placeholder 8">
            <a:extLst>
              <a:ext uri="{FF2B5EF4-FFF2-40B4-BE49-F238E27FC236}">
                <a16:creationId xmlns:a16="http://schemas.microsoft.com/office/drawing/2014/main" id="{46E36E31-2C67-50D4-6E5F-14AF5B82A6D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581210390"/>
      </p:ext>
    </p:extLst>
  </p:cSld>
  <p:clrMapOvr>
    <a:masterClrMapping/>
  </p:clrMapOvr>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9F3D42-CA8E-6DBC-A3E1-E9FA2BD5728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B2870E-84AE-9259-9D35-BC011FBF93CB}"/>
              </a:ext>
            </a:extLst>
          </p:cNvPr>
          <p:cNvSpPr>
            <a:spLocks noGrp="1"/>
          </p:cNvSpPr>
          <p:nvPr>
            <p:ph type="dt" sz="half" idx="10"/>
          </p:nvPr>
        </p:nvSpPr>
        <p:spPr/>
        <p:txBody>
          <a:bodyPr/>
          <a:lstStyle/>
          <a:p>
            <a:fld id="{6AF63C12-D53F-4E42-A701-2EF252226663}" type="datetime1">
              <a:rPr lang="en-GB" smtClean="0"/>
              <a:t>22/07/2026</a:t>
            </a:fld>
            <a:endParaRPr lang="en-GB"/>
          </a:p>
        </p:txBody>
      </p:sp>
      <p:sp>
        <p:nvSpPr>
          <p:cNvPr id="4" name="Footer Placeholder 3">
            <a:extLst>
              <a:ext uri="{FF2B5EF4-FFF2-40B4-BE49-F238E27FC236}">
                <a16:creationId xmlns:a16="http://schemas.microsoft.com/office/drawing/2014/main" id="{235A1A65-0B4C-D30A-7F23-CC62D485CEED}"/>
              </a:ext>
            </a:extLst>
          </p:cNvPr>
          <p:cNvSpPr>
            <a:spLocks noGrp="1"/>
          </p:cNvSpPr>
          <p:nvPr>
            <p:ph type="ftr" sz="quarter" idx="11"/>
          </p:nvPr>
        </p:nvSpPr>
        <p:spPr/>
        <p:txBody>
          <a:bodyPr/>
          <a:lstStyle/>
          <a:p>
            <a:r>
              <a:rPr lang="en-GB"/>
              <a:t>PORTH AGORED - Consolidation of Social Work Practice Programme</a:t>
            </a:r>
          </a:p>
        </p:txBody>
      </p:sp>
      <p:sp>
        <p:nvSpPr>
          <p:cNvPr id="5" name="Slide Number Placeholder 4">
            <a:extLst>
              <a:ext uri="{FF2B5EF4-FFF2-40B4-BE49-F238E27FC236}">
                <a16:creationId xmlns:a16="http://schemas.microsoft.com/office/drawing/2014/main" id="{41E0B190-CBDD-0183-7260-39DB16DB5C09}"/>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880314780"/>
      </p:ext>
    </p:extLst>
  </p:cSld>
  <p:clrMapOvr>
    <a:masterClrMapping/>
  </p:clrMapOvr>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CDF587A-4228-FF43-A89E-8ADB6174CEFC}"/>
              </a:ext>
            </a:extLst>
          </p:cNvPr>
          <p:cNvSpPr>
            <a:spLocks noGrp="1"/>
          </p:cNvSpPr>
          <p:nvPr>
            <p:ph type="dt" sz="half" idx="10"/>
          </p:nvPr>
        </p:nvSpPr>
        <p:spPr/>
        <p:txBody>
          <a:bodyPr/>
          <a:lstStyle/>
          <a:p>
            <a:fld id="{B2488CF8-ABF2-9244-8B8A-FFDCCF94617B}" type="datetime1">
              <a:rPr lang="en-GB" smtClean="0"/>
              <a:t>22/07/2026</a:t>
            </a:fld>
            <a:endParaRPr lang="en-GB"/>
          </a:p>
        </p:txBody>
      </p:sp>
      <p:sp>
        <p:nvSpPr>
          <p:cNvPr id="3" name="Footer Placeholder 2">
            <a:extLst>
              <a:ext uri="{FF2B5EF4-FFF2-40B4-BE49-F238E27FC236}">
                <a16:creationId xmlns:a16="http://schemas.microsoft.com/office/drawing/2014/main" id="{C8D9B56B-5D95-03C7-C1C9-69C0A0B71AC4}"/>
              </a:ext>
            </a:extLst>
          </p:cNvPr>
          <p:cNvSpPr>
            <a:spLocks noGrp="1"/>
          </p:cNvSpPr>
          <p:nvPr>
            <p:ph type="ftr" sz="quarter" idx="11"/>
          </p:nvPr>
        </p:nvSpPr>
        <p:spPr/>
        <p:txBody>
          <a:bodyPr/>
          <a:lstStyle/>
          <a:p>
            <a:r>
              <a:rPr lang="en-GB"/>
              <a:t>PORTH AGORED - Consolidation of Social Work Practice Programme</a:t>
            </a:r>
          </a:p>
        </p:txBody>
      </p:sp>
      <p:sp>
        <p:nvSpPr>
          <p:cNvPr id="4" name="Slide Number Placeholder 3">
            <a:extLst>
              <a:ext uri="{FF2B5EF4-FFF2-40B4-BE49-F238E27FC236}">
                <a16:creationId xmlns:a16="http://schemas.microsoft.com/office/drawing/2014/main" id="{51F53972-FB25-299D-2A3E-A3B7679D93FE}"/>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99259599"/>
      </p:ext>
    </p:extLst>
  </p:cSld>
  <p:clrMapOvr>
    <a:masterClrMapping/>
  </p:clrMapOvr>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E2FE2-11B9-6B77-9FA1-1E9A702CBF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428167AD-D9B3-C470-BB08-6305B167F0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95A94E4-5DBC-5427-15CD-DE3C858DAD2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34193D6-4238-1C85-12C9-BCE187A5C101}"/>
              </a:ext>
            </a:extLst>
          </p:cNvPr>
          <p:cNvSpPr>
            <a:spLocks noGrp="1"/>
          </p:cNvSpPr>
          <p:nvPr>
            <p:ph type="dt" sz="half" idx="10"/>
          </p:nvPr>
        </p:nvSpPr>
        <p:spPr/>
        <p:txBody>
          <a:bodyPr/>
          <a:lstStyle/>
          <a:p>
            <a:fld id="{6C0DFCEB-F57A-2E4E-BF64-13401546FDA0}" type="datetime1">
              <a:rPr lang="en-GB" smtClean="0"/>
              <a:t>22/07/2026</a:t>
            </a:fld>
            <a:endParaRPr lang="en-GB"/>
          </a:p>
        </p:txBody>
      </p:sp>
      <p:sp>
        <p:nvSpPr>
          <p:cNvPr id="6" name="Footer Placeholder 5">
            <a:extLst>
              <a:ext uri="{FF2B5EF4-FFF2-40B4-BE49-F238E27FC236}">
                <a16:creationId xmlns:a16="http://schemas.microsoft.com/office/drawing/2014/main" id="{C483B673-9A90-45F6-200B-B0D0D8E5156D}"/>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670F81DF-486F-5559-4036-0F42D54E7084}"/>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1206273174"/>
      </p:ext>
    </p:extLst>
  </p:cSld>
  <p:clrMapOvr>
    <a:masterClrMapping/>
  </p:clrMapOvr>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E12003-FEF6-F02E-5B89-9C790B2D693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ED69817-E657-16DE-9B97-EDFB04F0F79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EF362921-7060-3876-219A-8325D9DF704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E9255C-4B38-E12F-C7B0-C7E9AF4E5755}"/>
              </a:ext>
            </a:extLst>
          </p:cNvPr>
          <p:cNvSpPr>
            <a:spLocks noGrp="1"/>
          </p:cNvSpPr>
          <p:nvPr>
            <p:ph type="dt" sz="half" idx="10"/>
          </p:nvPr>
        </p:nvSpPr>
        <p:spPr/>
        <p:txBody>
          <a:bodyPr/>
          <a:lstStyle/>
          <a:p>
            <a:fld id="{2F3CBE70-7ED4-9B44-9B16-82ED4F31D203}" type="datetime1">
              <a:rPr lang="en-GB" smtClean="0"/>
              <a:t>22/07/2026</a:t>
            </a:fld>
            <a:endParaRPr lang="en-GB"/>
          </a:p>
        </p:txBody>
      </p:sp>
      <p:sp>
        <p:nvSpPr>
          <p:cNvPr id="6" name="Footer Placeholder 5">
            <a:extLst>
              <a:ext uri="{FF2B5EF4-FFF2-40B4-BE49-F238E27FC236}">
                <a16:creationId xmlns:a16="http://schemas.microsoft.com/office/drawing/2014/main" id="{AA04710E-34F7-218D-29ED-31E6E00C08F3}"/>
              </a:ext>
            </a:extLst>
          </p:cNvPr>
          <p:cNvSpPr>
            <a:spLocks noGrp="1"/>
          </p:cNvSpPr>
          <p:nvPr>
            <p:ph type="ftr" sz="quarter" idx="11"/>
          </p:nvPr>
        </p:nvSpPr>
        <p:spPr/>
        <p:txBody>
          <a:bodyPr/>
          <a:lstStyle/>
          <a:p>
            <a:r>
              <a:rPr lang="en-GB"/>
              <a:t>PORTH AGORED - Consolidation of Social Work Practice Programme</a:t>
            </a:r>
          </a:p>
        </p:txBody>
      </p:sp>
      <p:sp>
        <p:nvSpPr>
          <p:cNvPr id="7" name="Slide Number Placeholder 6">
            <a:extLst>
              <a:ext uri="{FF2B5EF4-FFF2-40B4-BE49-F238E27FC236}">
                <a16:creationId xmlns:a16="http://schemas.microsoft.com/office/drawing/2014/main" id="{057317B5-12E3-9DF6-1B6E-A180BFC0EEE0}"/>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506207384"/>
      </p:ext>
    </p:extLst>
  </p:cSld>
  <p:clrMapOvr>
    <a:masterClrMapping/>
  </p:clrMapOvr>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CAF69B-E0AA-455E-CDB1-A93B76589FFA}"/>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FBD87E25-8025-CAE7-6B73-4937996337C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9452C75-7E41-DD6F-BC4C-9404D3022F5C}"/>
              </a:ext>
            </a:extLst>
          </p:cNvPr>
          <p:cNvSpPr>
            <a:spLocks noGrp="1"/>
          </p:cNvSpPr>
          <p:nvPr>
            <p:ph type="dt" sz="half" idx="10"/>
          </p:nvPr>
        </p:nvSpPr>
        <p:spPr/>
        <p:txBody>
          <a:bodyPr/>
          <a:lstStyle/>
          <a:p>
            <a:fld id="{4E6364F2-6C0F-E74E-BEB7-9ABDF1A70562}" type="datetime1">
              <a:rPr lang="en-GB" smtClean="0"/>
              <a:t>22/07/2026</a:t>
            </a:fld>
            <a:endParaRPr lang="en-GB"/>
          </a:p>
        </p:txBody>
      </p:sp>
      <p:sp>
        <p:nvSpPr>
          <p:cNvPr id="5" name="Footer Placeholder 4">
            <a:extLst>
              <a:ext uri="{FF2B5EF4-FFF2-40B4-BE49-F238E27FC236}">
                <a16:creationId xmlns:a16="http://schemas.microsoft.com/office/drawing/2014/main" id="{AC1BCF26-B960-62E5-F6D4-B67DB83CA168}"/>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5FB5D6DA-FE72-F5E1-8B24-50EEA3CC0FFB}"/>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2784404082"/>
      </p:ext>
    </p:extLst>
  </p:cSld>
  <p:clrMapOvr>
    <a:masterClrMapping/>
  </p:clrMapOvr>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A46C452-1DD5-6F5F-3833-2F3AA8A4441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B80679B-50A9-D72F-9723-013A10B0E9BA}"/>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2150EFC-B4F7-10D1-DCA0-1D1D896AC035}"/>
              </a:ext>
            </a:extLst>
          </p:cNvPr>
          <p:cNvSpPr>
            <a:spLocks noGrp="1"/>
          </p:cNvSpPr>
          <p:nvPr>
            <p:ph type="dt" sz="half" idx="10"/>
          </p:nvPr>
        </p:nvSpPr>
        <p:spPr/>
        <p:txBody>
          <a:bodyPr/>
          <a:lstStyle/>
          <a:p>
            <a:fld id="{8410753D-3827-BB48-903D-D43D5273200F}" type="datetime1">
              <a:rPr lang="en-GB" smtClean="0"/>
              <a:t>22/07/2026</a:t>
            </a:fld>
            <a:endParaRPr lang="en-GB"/>
          </a:p>
        </p:txBody>
      </p:sp>
      <p:sp>
        <p:nvSpPr>
          <p:cNvPr id="5" name="Footer Placeholder 4">
            <a:extLst>
              <a:ext uri="{FF2B5EF4-FFF2-40B4-BE49-F238E27FC236}">
                <a16:creationId xmlns:a16="http://schemas.microsoft.com/office/drawing/2014/main" id="{70FA40D8-FEDF-B7B2-96A2-1FBB8DA1C04F}"/>
              </a:ext>
            </a:extLst>
          </p:cNvPr>
          <p:cNvSpPr>
            <a:spLocks noGrp="1"/>
          </p:cNvSpPr>
          <p:nvPr>
            <p:ph type="ftr" sz="quarter" idx="11"/>
          </p:nvPr>
        </p:nvSpPr>
        <p:spPr/>
        <p:txBody>
          <a:body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AB26CE01-9BBD-1CB0-FC1B-F4426646F876}"/>
              </a:ext>
            </a:extLst>
          </p:cNvPr>
          <p:cNvSpPr>
            <a:spLocks noGrp="1"/>
          </p:cNvSpPr>
          <p:nvPr>
            <p:ph type="sldNum" sz="quarter" idx="12"/>
          </p:nvPr>
        </p:nvSpPr>
        <p:spPr/>
        <p:txBody>
          <a:bodyPr/>
          <a:lstStyle/>
          <a:p>
            <a:fld id="{0B6AE6A0-3EF2-408A-870E-EF48D545FFB4}" type="slidenum">
              <a:rPr lang="en-GB" smtClean="0"/>
              <a:t>‹#›</a:t>
            </a:fld>
            <a:endParaRPr lang="en-GB"/>
          </a:p>
        </p:txBody>
      </p:sp>
    </p:spTree>
    <p:extLst>
      <p:ext uri="{BB962C8B-B14F-4D97-AF65-F5344CB8AC3E}">
        <p14:creationId xmlns:p14="http://schemas.microsoft.com/office/powerpoint/2010/main" val="3081463819"/>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92B0801-1725-6AEE-26B8-0397121D565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3D563842-EDF8-FF73-04EA-A051A03977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775AEE7-D128-1F27-D825-6E345CC3742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61FB455-E347-6249-8409-757DFF94CB93}" type="datetime1">
              <a:rPr lang="en-GB" smtClean="0"/>
              <a:t>22/07/2026</a:t>
            </a:fld>
            <a:endParaRPr lang="en-GB"/>
          </a:p>
        </p:txBody>
      </p:sp>
      <p:sp>
        <p:nvSpPr>
          <p:cNvPr id="5" name="Footer Placeholder 4">
            <a:extLst>
              <a:ext uri="{FF2B5EF4-FFF2-40B4-BE49-F238E27FC236}">
                <a16:creationId xmlns:a16="http://schemas.microsoft.com/office/drawing/2014/main" id="{21045F0C-0A6A-8560-45EF-16F49DE2719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GB"/>
              <a:t>PORTH AGORED - Consolidation of Social Work Practice Programme</a:t>
            </a:r>
          </a:p>
        </p:txBody>
      </p:sp>
      <p:sp>
        <p:nvSpPr>
          <p:cNvPr id="6" name="Slide Number Placeholder 5">
            <a:extLst>
              <a:ext uri="{FF2B5EF4-FFF2-40B4-BE49-F238E27FC236}">
                <a16:creationId xmlns:a16="http://schemas.microsoft.com/office/drawing/2014/main" id="{03BAC589-2C82-DD4A-41C9-2BCB330050D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B6AE6A0-3EF2-408A-870E-EF48D545FFB4}" type="slidenum">
              <a:rPr lang="en-GB" smtClean="0"/>
              <a:t>‹#›</a:t>
            </a:fld>
            <a:endParaRPr lang="en-GB"/>
          </a:p>
        </p:txBody>
      </p:sp>
    </p:spTree>
    <p:extLst>
      <p:ext uri="{BB962C8B-B14F-4D97-AF65-F5344CB8AC3E}">
        <p14:creationId xmlns:p14="http://schemas.microsoft.com/office/powerpoint/2010/main" val="1295220392"/>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transition/>
  <p:hf hd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4.xm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gofalcymdeithasol.cymru/adnoddau-canllawiau/hyb-gwybodaeth-a-dysgu/deddf-sswb/trowsolwg?_gl=1*1kcbnb4*_ga*MTk2MDk0NDkzOC4xNzA3NDkxNDE0*_ga_NZV6WMW0HJ*MTcwNzQ5MTQxNC4xLjAuMTcwNzQ5MTQxNC4wLjAuMA.."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6.sv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1.xml"/><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12.xml"/><Relationship Id="rId1" Type="http://schemas.openxmlformats.org/officeDocument/2006/relationships/slideLayout" Target="../slideLayouts/slideLayout5.xml"/><Relationship Id="rId4" Type="http://schemas.openxmlformats.org/officeDocument/2006/relationships/image" Target="../media/image9.jpeg"/></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dgRpfZ2WyD8" TargetMode="External"/><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youtu.be/hh57sJ4it7I" TargetMode="Externa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6.xml"/><Relationship Id="rId1" Type="http://schemas.openxmlformats.org/officeDocument/2006/relationships/slideLayout" Target="../slideLayouts/slideLayout5.xml"/><Relationship Id="rId4" Type="http://schemas.openxmlformats.org/officeDocument/2006/relationships/image" Target="../media/image14.png"/></Relationships>
</file>

<file path=ppt/slides/_rels/slide19.xml.rels><?xml version="1.0" encoding="UTF-8" standalone="yes"?>
<Relationships xmlns="http://schemas.openxmlformats.org/package/2006/relationships"><Relationship Id="rId3" Type="http://schemas.openxmlformats.org/officeDocument/2006/relationships/hyperlink" Target="http://www.gov.wales/" TargetMode="External"/><Relationship Id="rId2" Type="http://schemas.openxmlformats.org/officeDocument/2006/relationships/notesSlide" Target="../notesSlides/notesSlide17.xml"/><Relationship Id="rId1" Type="http://schemas.openxmlformats.org/officeDocument/2006/relationships/slideLayout" Target="../slideLayouts/slideLayout5.xml"/><Relationship Id="rId4" Type="http://schemas.openxmlformats.org/officeDocument/2006/relationships/image" Target="../media/image15.png"/></Relationships>
</file>

<file path=ppt/slides/_rels/slide20.xml.rels><?xml version="1.0" encoding="UTF-8" standalone="yes"?>
<Relationships xmlns="http://schemas.openxmlformats.org/package/2006/relationships"><Relationship Id="rId3" Type="http://schemas.openxmlformats.org/officeDocument/2006/relationships/hyperlink" Target="https://youtu.be/qS-9F_qqOXo" TargetMode="External"/><Relationship Id="rId7" Type="http://schemas.openxmlformats.org/officeDocument/2006/relationships/image" Target="../media/image16.jpeg"/><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hyperlink" Target="https://youtu.be/2iF41nNoM5M" TargetMode="External"/><Relationship Id="rId5" Type="http://schemas.openxmlformats.org/officeDocument/2006/relationships/hyperlink" Target="https://youtu.be/IOOs62dzOE4" TargetMode="External"/><Relationship Id="rId4" Type="http://schemas.openxmlformats.org/officeDocument/2006/relationships/hyperlink" Target="https://youtu.be/YTzMZ4Hqo7Y" TargetMode="Externa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1.xml"/><Relationship Id="rId1" Type="http://schemas.openxmlformats.org/officeDocument/2006/relationships/slideLayout" Target="../slideLayouts/slideLayout5.xml"/><Relationship Id="rId5" Type="http://schemas.openxmlformats.org/officeDocument/2006/relationships/image" Target="../media/image20.png"/><Relationship Id="rId4" Type="http://schemas.openxmlformats.org/officeDocument/2006/relationships/image" Target="../media/image19.png"/></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27.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youtu.be/jEuq50wBRSg" TargetMode="External"/><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hyperlink" Target="https://www.youtube.com/watch?v=3OOJeAJbPlQ" TargetMode="External"/><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30.xml"/><Relationship Id="rId1" Type="http://schemas.openxmlformats.org/officeDocument/2006/relationships/slideLayout" Target="../slideLayouts/slideLayout5.xml"/></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notesSlide" Target="../notesSlides/notesSlide32.xml"/><Relationship Id="rId1" Type="http://schemas.openxmlformats.org/officeDocument/2006/relationships/slideLayout" Target="../slideLayouts/slideLayout5.xml"/></Relationships>
</file>

<file path=ppt/slides/_rels/slide35.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3.xml"/><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27.jpeg"/><Relationship Id="rId2" Type="http://schemas.openxmlformats.org/officeDocument/2006/relationships/notesSlide" Target="../notesSlides/notesSlide35.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28.png"/><Relationship Id="rId7" Type="http://schemas.openxmlformats.org/officeDocument/2006/relationships/image" Target="../media/image32.png"/><Relationship Id="rId2" Type="http://schemas.openxmlformats.org/officeDocument/2006/relationships/notesSlide" Target="../notesSlides/notesSlide36.xml"/><Relationship Id="rId1" Type="http://schemas.openxmlformats.org/officeDocument/2006/relationships/slideLayout" Target="../slideLayouts/slideLayout5.xml"/><Relationship Id="rId6" Type="http://schemas.openxmlformats.org/officeDocument/2006/relationships/image" Target="../media/image31.png"/><Relationship Id="rId5" Type="http://schemas.openxmlformats.org/officeDocument/2006/relationships/image" Target="../media/image30.png"/><Relationship Id="rId4" Type="http://schemas.openxmlformats.org/officeDocument/2006/relationships/image" Target="../media/image29.png"/></Relationships>
</file>

<file path=ppt/slides/_rels/slide39.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37.xml"/><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38.xml"/><Relationship Id="rId1" Type="http://schemas.openxmlformats.org/officeDocument/2006/relationships/slideLayout" Target="../slideLayouts/slideLayout5.xml"/></Relationships>
</file>

<file path=ppt/slides/_rels/slide41.xml.rels><?xml version="1.0" encoding="UTF-8" standalone="yes"?>
<Relationships xmlns="http://schemas.openxmlformats.org/package/2006/relationships"><Relationship Id="rId2" Type="http://schemas.openxmlformats.org/officeDocument/2006/relationships/notesSlide" Target="../notesSlides/notesSlide39.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hyperlink" Target="https://socialcare.wales/resources/information-and-learning-hub" TargetMode="External"/><Relationship Id="rId2" Type="http://schemas.openxmlformats.org/officeDocument/2006/relationships/notesSlide" Target="../notesSlides/notesSlide40.xml"/><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41.xml"/><Relationship Id="rId1" Type="http://schemas.openxmlformats.org/officeDocument/2006/relationships/slideLayout" Target="../slideLayouts/slideLayout5.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C8320351-9FA2-4A26-885B-BB8F3E4902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68CD2EFB-78C2-4C6E-A6B9-4ED12FAD5B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pic>
        <p:nvPicPr>
          <p:cNvPr id="22" name="Picture 21">
            <a:extLst>
              <a:ext uri="{FF2B5EF4-FFF2-40B4-BE49-F238E27FC236}">
                <a16:creationId xmlns:a16="http://schemas.microsoft.com/office/drawing/2014/main" id="{43C3B103-3DAF-208B-5AA3-0CAF96D95689}"/>
              </a:ext>
            </a:extLst>
          </p:cNvPr>
          <p:cNvPicPr>
            <a:picLocks noChangeAspect="1"/>
          </p:cNvPicPr>
          <p:nvPr/>
        </p:nvPicPr>
        <p:blipFill>
          <a:blip r:embed="rId2">
            <a:alphaModFix amt="60000"/>
          </a:blip>
          <a:srcRect t="7977" b="7754"/>
          <a:stretch>
            <a:fillRect/>
          </a:stretch>
        </p:blipFill>
        <p:spPr>
          <a:xfrm>
            <a:off x="-1" y="10"/>
            <a:ext cx="12192001" cy="6857990"/>
          </a:xfrm>
          <a:prstGeom prst="rect">
            <a:avLst/>
          </a:prstGeom>
        </p:spPr>
      </p:pic>
      <p:sp>
        <p:nvSpPr>
          <p:cNvPr id="2" name="Title 1">
            <a:extLst>
              <a:ext uri="{FF2B5EF4-FFF2-40B4-BE49-F238E27FC236}">
                <a16:creationId xmlns:a16="http://schemas.microsoft.com/office/drawing/2014/main" id="{329A0517-9D84-1E95-6BF1-F29666CA5EC7}"/>
              </a:ext>
            </a:extLst>
          </p:cNvPr>
          <p:cNvSpPr>
            <a:spLocks noGrp="1"/>
          </p:cNvSpPr>
          <p:nvPr>
            <p:ph type="ctrTitle"/>
          </p:nvPr>
        </p:nvSpPr>
        <p:spPr>
          <a:xfrm>
            <a:off x="841248" y="600427"/>
            <a:ext cx="9875520" cy="3299902"/>
          </a:xfrm>
        </p:spPr>
        <p:txBody>
          <a:bodyPr>
            <a:normAutofit fontScale="90000"/>
          </a:bodyPr>
          <a:lstStyle/>
          <a:p>
            <a:pPr algn="l"/>
            <a:r>
              <a:rPr lang="cy" sz="8200" b="0" i="0" u="none" strike="noStrike" cap="none" baseline="0">
                <a:solidFill>
                  <a:srgbClr val="FFFFFF"/>
                </a:solidFill>
                <a:effectLst/>
                <a:uFillTx/>
                <a:latin typeface="Calibri Light"/>
              </a:rPr>
              <a:t>Porth Agored</a:t>
            </a:r>
            <a:br>
              <a:rPr sz="8200"/>
            </a:br>
            <a:r>
              <a:rPr lang="cy" sz="8200" b="0" i="0" u="none" strike="noStrike" cap="none" baseline="0">
                <a:solidFill>
                  <a:srgbClr val="FFFFFF"/>
                </a:solidFill>
                <a:effectLst/>
                <a:uFillTx/>
                <a:latin typeface="Calibri Light"/>
              </a:rPr>
              <a:t>Tystysgrif i Raddedigion</a:t>
            </a:r>
          </a:p>
        </p:txBody>
      </p:sp>
      <p:sp>
        <p:nvSpPr>
          <p:cNvPr id="3" name="Subtitle 2">
            <a:extLst>
              <a:ext uri="{FF2B5EF4-FFF2-40B4-BE49-F238E27FC236}">
                <a16:creationId xmlns:a16="http://schemas.microsoft.com/office/drawing/2014/main" id="{A7BE6352-10C2-9667-A0DA-15E16A51A1D4}"/>
              </a:ext>
            </a:extLst>
          </p:cNvPr>
          <p:cNvSpPr>
            <a:spLocks noGrp="1"/>
          </p:cNvSpPr>
          <p:nvPr>
            <p:ph type="subTitle" idx="1"/>
          </p:nvPr>
        </p:nvSpPr>
        <p:spPr>
          <a:xfrm>
            <a:off x="859536" y="4072045"/>
            <a:ext cx="9875520" cy="1414355"/>
          </a:xfrm>
        </p:spPr>
        <p:txBody>
          <a:bodyPr>
            <a:normAutofit/>
          </a:bodyPr>
          <a:lstStyle/>
          <a:p>
            <a:pPr algn="l"/>
            <a:r>
              <a:rPr lang="cy" sz="2400" b="0" i="0" u="none" strike="noStrike" cap="none" baseline="0">
                <a:solidFill>
                  <a:srgbClr val="FFFFFF"/>
                </a:solidFill>
                <a:effectLst/>
                <a:uFillTx/>
                <a:latin typeface="Calibri"/>
              </a:rPr>
              <a:t>DAPP - Rhaglen Cydgrynhoi</a:t>
            </a:r>
            <a:br>
              <a:rPr sz="2400"/>
            </a:br>
            <a:r>
              <a:rPr lang="cy" sz="2400" b="0" i="0" u="none" strike="noStrike" cap="none" baseline="0">
                <a:solidFill>
                  <a:srgbClr val="FFFFFF"/>
                </a:solidFill>
                <a:effectLst/>
                <a:uFillTx/>
                <a:latin typeface="Calibri"/>
              </a:rPr>
              <a:t>Gweithdy 2 – Arsylwad o  ymarfer</a:t>
            </a:r>
          </a:p>
        </p:txBody>
      </p:sp>
      <p:sp>
        <p:nvSpPr>
          <p:cNvPr id="6" name="Footer Placeholder 5">
            <a:extLst>
              <a:ext uri="{FF2B5EF4-FFF2-40B4-BE49-F238E27FC236}">
                <a16:creationId xmlns:a16="http://schemas.microsoft.com/office/drawing/2014/main" id="{F4E3BCDA-F764-B5F9-C9C8-F66225A7B6DF}"/>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a:solidFill>
                  <a:srgbClr val="FFFFFF"/>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A79C183C-B9AC-77F6-4011-E3CB66C9AFFA}"/>
              </a:ext>
            </a:extLst>
          </p:cNvPr>
          <p:cNvSpPr>
            <a:spLocks noGrp="1"/>
          </p:cNvSpPr>
          <p:nvPr>
            <p:ph type="sldNum" sz="quarter" idx="12"/>
          </p:nvPr>
        </p:nvSpPr>
        <p:spPr>
          <a:xfrm>
            <a:off x="8610600" y="6356350"/>
            <a:ext cx="2743200" cy="365125"/>
          </a:xfrm>
        </p:spPr>
        <p:txBody>
          <a:bodyPr>
            <a:normAutofit/>
          </a:bodyPr>
          <a:lstStyle/>
          <a:p>
            <a:pPr>
              <a:spcAft>
                <a:spcPts val="600"/>
              </a:spcAft>
            </a:pPr>
            <a:fld id="{35470E4D-CFB8-FE4B-A9A4-B32541D0D757}" type="slidenum">
              <a:rPr lang="en-US" smtClean="0">
                <a:solidFill>
                  <a:srgbClr val="FFFFFF"/>
                </a:solidFill>
              </a:rPr>
              <a:pPr>
                <a:spcAft>
                  <a:spcPts val="600"/>
                </a:spcAft>
              </a:pPr>
              <a:t>1</a:t>
            </a:fld>
            <a:endParaRPr lang="en-US">
              <a:solidFill>
                <a:srgbClr val="FFFFFF"/>
              </a:solidFill>
            </a:endParaRPr>
          </a:p>
        </p:txBody>
      </p:sp>
    </p:spTree>
    <p:extLst>
      <p:ext uri="{BB962C8B-B14F-4D97-AF65-F5344CB8AC3E}">
        <p14:creationId xmlns:p14="http://schemas.microsoft.com/office/powerpoint/2010/main" val="383241784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par>
                                <p:cTn id="8" presetID="10" presetClass="entr" presetSubtype="0" fill="hold" grpId="0" nodeType="withEffect">
                                  <p:stCondLst>
                                    <p:cond delay="1000"/>
                                  </p:stCondLst>
                                  <p:iterate type="wd">
                                    <p:tmPct val="15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10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F70425DA-A475-43B7-BB5E-9915D6BDAA50}"/>
              </a:ext>
            </a:extLst>
          </p:cNvPr>
          <p:cNvSpPr>
            <a:spLocks noGrp="1"/>
          </p:cNvSpPr>
          <p:nvPr>
            <p:ph type="title"/>
          </p:nvPr>
        </p:nvSpPr>
        <p:spPr>
          <a:xfrm>
            <a:off x="838200" y="365125"/>
            <a:ext cx="10515600" cy="1325563"/>
          </a:xfrm>
        </p:spPr>
        <p:txBody>
          <a:bodyPr>
            <a:normAutofit/>
          </a:bodyPr>
          <a:lstStyle/>
          <a:p>
            <a:r>
              <a:rPr lang="cy" sz="5400" b="0" i="0" u="none" strike="noStrike" cap="none" baseline="0">
                <a:solidFill>
                  <a:srgbClr val="000000"/>
                </a:solidFill>
                <a:effectLst/>
                <a:uFillTx/>
                <a:latin typeface="Calibri Light"/>
              </a:rPr>
              <a:t>Rheolau Sylfaenol/Disgwyliadau</a:t>
            </a:r>
          </a:p>
        </p:txBody>
      </p:sp>
      <p:sp>
        <p:nvSpPr>
          <p:cNvPr id="26"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E2785C44-670B-4EEF-81B7-372E480C6CFE}"/>
              </a:ext>
            </a:extLst>
          </p:cNvPr>
          <p:cNvSpPr>
            <a:spLocks noGrp="1"/>
          </p:cNvSpPr>
          <p:nvPr>
            <p:ph idx="1"/>
          </p:nvPr>
        </p:nvSpPr>
        <p:spPr>
          <a:xfrm>
            <a:off x="838200" y="1929384"/>
            <a:ext cx="10515600" cy="4251960"/>
          </a:xfrm>
        </p:spPr>
        <p:txBody>
          <a:bodyPr>
            <a:normAutofit/>
          </a:bodyPr>
          <a:lstStyle/>
          <a:p>
            <a:r>
              <a:rPr lang="cy" sz="2200" b="0" i="0" u="none" strike="noStrike" cap="none" baseline="0">
                <a:solidFill>
                  <a:srgbClr val="000000"/>
                </a:solidFill>
                <a:effectLst/>
                <a:uFillTx/>
                <a:latin typeface="Calibri"/>
              </a:rPr>
              <a:t>Cyfrinachedd </a:t>
            </a:r>
          </a:p>
          <a:p>
            <a:r>
              <a:rPr lang="cy" sz="2200" b="0" i="0" u="none" strike="noStrike" cap="none" baseline="0">
                <a:solidFill>
                  <a:srgbClr val="000000"/>
                </a:solidFill>
                <a:effectLst/>
                <a:uFillTx/>
                <a:latin typeface="Calibri"/>
              </a:rPr>
              <a:t>Parch </a:t>
            </a:r>
          </a:p>
          <a:p>
            <a:r>
              <a:rPr lang="cy" sz="2200" b="0" i="0" u="none" strike="noStrike" cap="none" baseline="0">
                <a:solidFill>
                  <a:srgbClr val="000000"/>
                </a:solidFill>
                <a:effectLst/>
                <a:uFillTx/>
                <a:latin typeface="Calibri"/>
              </a:rPr>
              <a:t>Un sgwrs/un person yn siarad ar y tro</a:t>
            </a:r>
          </a:p>
          <a:p>
            <a:r>
              <a:rPr lang="cy" sz="2200" b="0" i="0" u="none" strike="noStrike" cap="none" baseline="0">
                <a:solidFill>
                  <a:srgbClr val="000000"/>
                </a:solidFill>
                <a:effectLst/>
                <a:uFillTx/>
                <a:latin typeface="Calibri"/>
              </a:rPr>
              <a:t>Os ydych ar-lein defnyddiwch yr emoji llaw i fyny a’r blwch trafod yn ystod y cyflwyniad i deipio unrhyw gwestiynau sydd gennych. Cadwch y camera ymlaen a thewi eich hun pan nad ydych yn cyfrannu. </a:t>
            </a:r>
          </a:p>
          <a:p>
            <a:r>
              <a:rPr lang="cy" sz="2200" b="0" i="0" u="none" strike="noStrike" cap="none" baseline="0">
                <a:solidFill>
                  <a:srgbClr val="000000"/>
                </a:solidFill>
                <a:effectLst/>
                <a:uFillTx/>
                <a:latin typeface="Calibri"/>
              </a:rPr>
              <a:t>Cyfranogiad – sicrhewch eich bod yn ymgysylltu ac yn canolbwyntio.</a:t>
            </a:r>
          </a:p>
          <a:p>
            <a:endParaRPr lang="en-GB" sz="2200"/>
          </a:p>
        </p:txBody>
      </p:sp>
      <p:sp>
        <p:nvSpPr>
          <p:cNvPr id="4" name="Footer Placeholder 3">
            <a:extLst>
              <a:ext uri="{FF2B5EF4-FFF2-40B4-BE49-F238E27FC236}">
                <a16:creationId xmlns:a16="http://schemas.microsoft.com/office/drawing/2014/main" id="{032BBD90-9839-CC7A-B1FD-313844BEEC50}"/>
              </a:ext>
            </a:extLst>
          </p:cNvPr>
          <p:cNvSpPr>
            <a:spLocks noGrp="1"/>
          </p:cNvSpPr>
          <p:nvPr>
            <p:ph type="ftr" sz="quarter" idx="11"/>
          </p:nvPr>
        </p:nvSpPr>
        <p:spPr>
          <a:xfrm>
            <a:off x="3668485" y="6356350"/>
            <a:ext cx="5457407"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B438D742-9848-42D4-4D92-7E0FA8A76120}"/>
              </a:ext>
            </a:extLst>
          </p:cNvPr>
          <p:cNvSpPr>
            <a:spLocks noGrp="1"/>
          </p:cNvSpPr>
          <p:nvPr>
            <p:ph type="sldNum" sz="quarter" idx="12"/>
          </p:nvPr>
        </p:nvSpPr>
        <p:spPr/>
        <p:txBody>
          <a:bodyPr/>
          <a:lstStyle/>
          <a:p>
            <a:fld id="{0B6AE6A0-3EF2-408A-870E-EF48D545FFB4}" type="slidenum">
              <a:rPr lang="en-GB" smtClean="0"/>
              <a:t>2</a:t>
            </a:fld>
            <a:endParaRPr lang="en-GB"/>
          </a:p>
        </p:txBody>
      </p:sp>
    </p:spTree>
    <p:extLst>
      <p:ext uri="{BB962C8B-B14F-4D97-AF65-F5344CB8AC3E}">
        <p14:creationId xmlns:p14="http://schemas.microsoft.com/office/powerpoint/2010/main" val="922998749"/>
      </p:ext>
    </p:extLst>
  </p:cSld>
  <p:clrMapOvr>
    <a:masterClrMapping/>
  </p:clrMapOvr>
  <p:transition/>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6">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1B0639B-6C24-9F4B-B357-B7FC8D3E7C1A}"/>
              </a:ext>
            </a:extLst>
          </p:cNvPr>
          <p:cNvSpPr>
            <a:spLocks noGrp="1"/>
          </p:cNvSpPr>
          <p:nvPr>
            <p:ph type="title"/>
          </p:nvPr>
        </p:nvSpPr>
        <p:spPr>
          <a:xfrm>
            <a:off x="848239" y="-7433"/>
            <a:ext cx="10515600" cy="1325563"/>
          </a:xfrm>
        </p:spPr>
        <p:txBody>
          <a:bodyPr>
            <a:normAutofit/>
          </a:bodyPr>
          <a:lstStyle/>
          <a:p>
            <a:r>
              <a:rPr lang="cy" sz="4400" b="0" i="0" u="none" strike="noStrike" cap="none" baseline="0">
                <a:solidFill>
                  <a:srgbClr val="000000"/>
                </a:solidFill>
                <a:effectLst/>
                <a:uFillTx/>
                <a:latin typeface="Calibri Light"/>
              </a:rPr>
              <a:t>Nodau</a:t>
            </a:r>
          </a:p>
        </p:txBody>
      </p:sp>
      <p:sp>
        <p:nvSpPr>
          <p:cNvPr id="19" name="Arc 18">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5C3344D5-827B-FE40-A118-12A97CB3C6E3}"/>
              </a:ext>
            </a:extLst>
          </p:cNvPr>
          <p:cNvSpPr>
            <a:spLocks noGrp="1"/>
          </p:cNvSpPr>
          <p:nvPr>
            <p:ph idx="1"/>
          </p:nvPr>
        </p:nvSpPr>
        <p:spPr>
          <a:xfrm>
            <a:off x="848239" y="1166085"/>
            <a:ext cx="10515600" cy="4948526"/>
          </a:xfrm>
        </p:spPr>
        <p:txBody>
          <a:bodyPr>
            <a:noAutofit/>
          </a:bodyPr>
          <a:lstStyle/>
          <a:p>
            <a:r>
              <a:rPr lang="cy" sz="2400" b="0" i="0" u="none" strike="noStrike" cap="none" baseline="0" dirty="0">
                <a:solidFill>
                  <a:srgbClr val="000000"/>
                </a:solidFill>
                <a:effectLst/>
                <a:uFillTx/>
                <a:latin typeface="Calibri"/>
              </a:rPr>
              <a:t>Cynyddu dealltwriaeth o gyflawni ac ysgrifennu tasg 2, yr arsylwad o ymarfer</a:t>
            </a:r>
          </a:p>
          <a:p>
            <a:r>
              <a:rPr lang="cy" sz="2400" b="0" i="0" u="none" strike="noStrike" cap="none" baseline="0" dirty="0">
                <a:solidFill>
                  <a:srgbClr val="000000"/>
                </a:solidFill>
                <a:effectLst/>
                <a:uFillTx/>
                <a:latin typeface="Calibri"/>
              </a:rPr>
              <a:t>Ystyried ystyr cydweithio, cydgynhyrchu a gweithio mewn partneriaeth</a:t>
            </a:r>
          </a:p>
          <a:p>
            <a:r>
              <a:rPr lang="cy" sz="2400" b="0" i="0" u="none" strike="noStrike" cap="none" baseline="0" dirty="0">
                <a:solidFill>
                  <a:srgbClr val="000000"/>
                </a:solidFill>
                <a:effectLst/>
                <a:uFillTx/>
                <a:latin typeface="Calibri"/>
              </a:rPr>
              <a:t>Datblygu dealltwriaeth o ddimensiynau gweithio yng Nghymru a sut i ddangos tystiolaeth o hyn yn y portffolio</a:t>
            </a:r>
          </a:p>
          <a:p>
            <a:r>
              <a:rPr lang="cy" sz="2400" b="0" i="0" u="none" strike="noStrike" cap="none" baseline="0" dirty="0">
                <a:solidFill>
                  <a:srgbClr val="000000"/>
                </a:solidFill>
                <a:effectLst/>
                <a:uFillTx/>
                <a:latin typeface="Calibri"/>
              </a:rPr>
              <a:t>Datblygu gwybodaeth am ymarfer beirniadol a sut mae hyn yn cysylltu â gwerthoedd, moeseg a dulliau cyfathrebu. </a:t>
            </a:r>
          </a:p>
          <a:p>
            <a:r>
              <a:rPr lang="cy" sz="2400" b="0" i="0" u="none" strike="noStrike" cap="none" baseline="0" dirty="0">
                <a:solidFill>
                  <a:srgbClr val="000000"/>
                </a:solidFill>
                <a:effectLst/>
                <a:uFillTx/>
              </a:rPr>
              <a:t>Meithrin gwybodaeth am sut i ddangos tystiolaeth o ganlyniad dysgu Gofal Cymdeithasol Cymru (GCC); cymhwyso dadansoddiad wrth asesu i lywio ymyriadau a gweithio ar y cyd â phobl sydd angen gofal a chymorth, eu gofalwyr</a:t>
            </a:r>
            <a:r>
              <a:rPr lang="cy" sz="2400" b="0" i="1" u="none" strike="noStrike" cap="none" baseline="0" dirty="0">
                <a:solidFill>
                  <a:srgbClr val="000000"/>
                </a:solidFill>
                <a:effectLst/>
                <a:uFillTx/>
              </a:rPr>
              <a:t> </a:t>
            </a:r>
            <a:r>
              <a:rPr lang="cy" sz="2400" b="0" i="0" u="none" strike="noStrike" cap="none" baseline="0" dirty="0">
                <a:solidFill>
                  <a:srgbClr val="000000"/>
                </a:solidFill>
                <a:effectLst/>
                <a:uFillTx/>
              </a:rPr>
              <a:t>a gweithwyr proffesiynol eraill yn y portffolio</a:t>
            </a:r>
          </a:p>
          <a:p>
            <a:pPr marL="0" indent="0">
              <a:buNone/>
            </a:pPr>
            <a:endParaRPr lang="en-US" sz="2400" dirty="0"/>
          </a:p>
        </p:txBody>
      </p:sp>
      <p:sp>
        <p:nvSpPr>
          <p:cNvPr id="4" name="Footer Placeholder 3">
            <a:extLst>
              <a:ext uri="{FF2B5EF4-FFF2-40B4-BE49-F238E27FC236}">
                <a16:creationId xmlns:a16="http://schemas.microsoft.com/office/drawing/2014/main" id="{C924C627-A872-13FB-3736-F307A300ADB0}"/>
              </a:ext>
            </a:extLst>
          </p:cNvPr>
          <p:cNvSpPr>
            <a:spLocks noGrp="1"/>
          </p:cNvSpPr>
          <p:nvPr>
            <p:ph type="ftr" sz="quarter" idx="11"/>
          </p:nvPr>
        </p:nvSpPr>
        <p:spPr>
          <a:xfrm>
            <a:off x="4038600" y="6356350"/>
            <a:ext cx="4806636"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BE989643-A4B4-7344-CCA3-75F8219FA865}"/>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a:t>
            </a:fld>
            <a:endParaRPr lang="en-GB"/>
          </a:p>
        </p:txBody>
      </p:sp>
    </p:spTree>
    <p:extLst>
      <p:ext uri="{BB962C8B-B14F-4D97-AF65-F5344CB8AC3E}">
        <p14:creationId xmlns:p14="http://schemas.microsoft.com/office/powerpoint/2010/main" val="3811331581"/>
      </p:ext>
    </p:extLst>
  </p:cSld>
  <p:clrMapOvr>
    <a:masterClrMapping/>
  </p:clrMapOvr>
  <p:transition/>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9989BDB5-87DA-C8E2-070E-B7E3F1C97EE3}"/>
              </a:ext>
            </a:extLst>
          </p:cNvPr>
          <p:cNvSpPr>
            <a:spLocks noGrp="1"/>
          </p:cNvSpPr>
          <p:nvPr>
            <p:ph type="title"/>
          </p:nvPr>
        </p:nvSpPr>
        <p:spPr>
          <a:xfrm>
            <a:off x="838200" y="365125"/>
            <a:ext cx="10515600" cy="1325563"/>
          </a:xfrm>
        </p:spPr>
        <p:txBody>
          <a:bodyPr>
            <a:normAutofit/>
          </a:bodyPr>
          <a:lstStyle/>
          <a:p>
            <a:r>
              <a:rPr lang="cy" sz="5400" b="0" i="0" u="none" strike="noStrike" cap="none" baseline="0">
                <a:solidFill>
                  <a:srgbClr val="000000"/>
                </a:solidFill>
                <a:effectLst/>
                <a:uFillTx/>
                <a:latin typeface="Arial"/>
              </a:rPr>
              <a:t>Arsylwad o ymarfer - </a:t>
            </a:r>
            <a:r>
              <a:rPr lang="cy" sz="5400" b="1" i="0" u="none" strike="noStrike" cap="none" baseline="0">
                <a:solidFill>
                  <a:srgbClr val="000000"/>
                </a:solidFill>
                <a:effectLst/>
                <a:uFillTx/>
                <a:latin typeface="Calibri Light"/>
              </a:rPr>
              <a:t>Tasg 2</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B9FE4AFB-EE22-3F5B-609D-92A8F431726F}"/>
              </a:ext>
            </a:extLst>
          </p:cNvPr>
          <p:cNvSpPr>
            <a:spLocks noGrp="1"/>
          </p:cNvSpPr>
          <p:nvPr>
            <p:ph idx="1"/>
          </p:nvPr>
        </p:nvSpPr>
        <p:spPr>
          <a:xfrm>
            <a:off x="838200" y="1929384"/>
            <a:ext cx="10515600" cy="4251960"/>
          </a:xfrm>
        </p:spPr>
        <p:txBody>
          <a:bodyPr>
            <a:normAutofit lnSpcReduction="10000"/>
          </a:bodyPr>
          <a:lstStyle/>
          <a:p>
            <a:pPr>
              <a:buNone/>
            </a:pPr>
            <a:r>
              <a:rPr lang="cy" sz="1900" b="1" i="0" u="none" strike="noStrike" cap="none" baseline="0" dirty="0">
                <a:solidFill>
                  <a:srgbClr val="000000"/>
                </a:solidFill>
                <a:effectLst/>
                <a:uFillTx/>
                <a:latin typeface="Arial"/>
              </a:rPr>
              <a:t>Tasg 2 </a:t>
            </a:r>
          </a:p>
          <a:p>
            <a:r>
              <a:rPr lang="cy" sz="1900" b="0" i="0" u="none" strike="noStrike" cap="none" baseline="0" dirty="0">
                <a:solidFill>
                  <a:srgbClr val="000000"/>
                </a:solidFill>
                <a:effectLst/>
                <a:uFillTx/>
                <a:latin typeface="Arial"/>
              </a:rPr>
              <a:t>Mae'r Portffolio yn gofyn am gwblhau un Arsylwad o Ymarfer</a:t>
            </a:r>
          </a:p>
          <a:p>
            <a:r>
              <a:rPr lang="cy" sz="1900" b="0" i="0" u="none" strike="noStrike" cap="none" baseline="0" dirty="0">
                <a:solidFill>
                  <a:srgbClr val="000000"/>
                </a:solidFill>
                <a:effectLst/>
                <a:uFillTx/>
                <a:latin typeface="Arial"/>
              </a:rPr>
              <a:t>Rhaid i'r gweithiwr cymdeithasol ofyn am ganiatâd yr unigolyn ymlaen llaw ac ar adeg yr arsylwad</a:t>
            </a:r>
          </a:p>
          <a:p>
            <a:r>
              <a:rPr lang="cy" sz="1900" b="0" i="0" u="none" strike="noStrike" cap="none" baseline="0" dirty="0">
                <a:solidFill>
                  <a:srgbClr val="000000"/>
                </a:solidFill>
                <a:effectLst/>
                <a:uFillTx/>
                <a:latin typeface="Arial"/>
              </a:rPr>
              <a:t>Rhaid i'r arsylwad fod o leiaf 30 munud o hyd neu o hyd addas i fodloni'r canlyniadau dysgu os yn rhithiol </a:t>
            </a:r>
          </a:p>
          <a:p>
            <a:r>
              <a:rPr lang="cy" sz="1900" b="0" i="0" u="none" strike="noStrike" cap="none" baseline="0" dirty="0">
                <a:solidFill>
                  <a:srgbClr val="000000"/>
                </a:solidFill>
                <a:effectLst/>
                <a:uFillTx/>
                <a:latin typeface="Arial"/>
              </a:rPr>
              <a:t>Dangowch dystiolaeth o'r defnydd o sgiliau a dulliau cyfathrebu, gwerthoedd, moeseg a'r Cod Ymarfer Proffesiynol</a:t>
            </a:r>
          </a:p>
          <a:p>
            <a:r>
              <a:rPr lang="cy" sz="1900" b="0" i="0" u="none" strike="noStrike" cap="none" baseline="0" dirty="0">
                <a:solidFill>
                  <a:srgbClr val="000000"/>
                </a:solidFill>
                <a:effectLst/>
                <a:uFillTx/>
                <a:latin typeface="Arial"/>
              </a:rPr>
              <a:t>Rhaid cynnwys cyfeiriad at y </a:t>
            </a:r>
            <a:r>
              <a:rPr lang="en-GB" sz="1900" b="0" i="0" u="none" strike="noStrike" cap="none" baseline="0" dirty="0" err="1">
                <a:solidFill>
                  <a:srgbClr val="000000"/>
                </a:solidFill>
                <a:effectLst/>
                <a:uFillTx/>
                <a:latin typeface="Arial"/>
              </a:rPr>
              <a:t>Cynnig</a:t>
            </a:r>
            <a:r>
              <a:rPr lang="en-GB" sz="1900" b="0" i="0" u="none" strike="noStrike" cap="none" baseline="0" dirty="0">
                <a:solidFill>
                  <a:srgbClr val="000000"/>
                </a:solidFill>
                <a:effectLst/>
                <a:uFillTx/>
                <a:latin typeface="Arial"/>
              </a:rPr>
              <a:t> </a:t>
            </a:r>
            <a:r>
              <a:rPr lang="en-GB" sz="1900" b="0" i="0" u="none" strike="noStrike" cap="none" baseline="0" dirty="0" err="1">
                <a:solidFill>
                  <a:srgbClr val="000000"/>
                </a:solidFill>
                <a:effectLst/>
                <a:uFillTx/>
                <a:latin typeface="Arial"/>
              </a:rPr>
              <a:t>Gweithredol</a:t>
            </a:r>
            <a:r>
              <a:rPr lang="cy" sz="1900" b="0" i="0" u="none" strike="noStrike" cap="none" baseline="0" dirty="0">
                <a:solidFill>
                  <a:srgbClr val="000000"/>
                </a:solidFill>
                <a:effectLst/>
                <a:uFillTx/>
                <a:latin typeface="Arial"/>
              </a:rPr>
              <a:t> </a:t>
            </a:r>
          </a:p>
          <a:p>
            <a:r>
              <a:rPr lang="cy" sz="1900" b="0" i="0" u="none" strike="noStrike" cap="none" baseline="0" dirty="0">
                <a:solidFill>
                  <a:srgbClr val="000000"/>
                </a:solidFill>
                <a:effectLst/>
                <a:uFillTx/>
                <a:latin typeface="Arial"/>
              </a:rPr>
              <a:t>Dylai'r arsyllwr gael adborth gan yr unigolyn, yn dilyn yr arsylwad (Gweler tudalen 10 y llawlyfr/fersiwn hawdd ei darllen ar Moodle).</a:t>
            </a:r>
          </a:p>
          <a:p>
            <a:r>
              <a:rPr lang="cy" sz="1900" b="0" i="0" u="none" strike="noStrike" cap="none" baseline="0" dirty="0">
                <a:solidFill>
                  <a:srgbClr val="000000"/>
                </a:solidFill>
                <a:effectLst/>
                <a:uFillTx/>
                <a:latin typeface="Arial"/>
              </a:rPr>
              <a:t>Rhaid i'r arsyllwr fod yn weithiwr cymdeithasol wedi'i gymhwyso ers 3 blynedd, nid oes angen i'r mentor gyflawni'r arsylwad. </a:t>
            </a:r>
          </a:p>
          <a:p>
            <a:endParaRPr lang="en-US" sz="1900" dirty="0"/>
          </a:p>
        </p:txBody>
      </p:sp>
      <p:sp>
        <p:nvSpPr>
          <p:cNvPr id="4" name="Footer Placeholder 3">
            <a:extLst>
              <a:ext uri="{FF2B5EF4-FFF2-40B4-BE49-F238E27FC236}">
                <a16:creationId xmlns:a16="http://schemas.microsoft.com/office/drawing/2014/main" id="{FAD01FAB-3172-6EA7-F4C4-579DC595862C}"/>
              </a:ext>
            </a:extLst>
          </p:cNvPr>
          <p:cNvSpPr>
            <a:spLocks noGrp="1"/>
          </p:cNvSpPr>
          <p:nvPr>
            <p:ph type="ftr" sz="quarter" idx="11"/>
          </p:nvPr>
        </p:nvSpPr>
        <p:spPr>
          <a:xfrm>
            <a:off x="4038599" y="6356350"/>
            <a:ext cx="4688941"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0BE3FCD2-ED79-31CB-9CDE-FDF6674A5BC8}"/>
              </a:ext>
            </a:extLst>
          </p:cNvPr>
          <p:cNvSpPr>
            <a:spLocks noGrp="1"/>
          </p:cNvSpPr>
          <p:nvPr>
            <p:ph type="sldNum" sz="quarter" idx="12"/>
          </p:nvPr>
        </p:nvSpPr>
        <p:spPr/>
        <p:txBody>
          <a:bodyPr/>
          <a:lstStyle/>
          <a:p>
            <a:fld id="{0B6AE6A0-3EF2-408A-870E-EF48D545FFB4}" type="slidenum">
              <a:rPr lang="en-GB" smtClean="0"/>
              <a:t>4</a:t>
            </a:fld>
            <a:endParaRPr lang="en-GB"/>
          </a:p>
        </p:txBody>
      </p:sp>
    </p:spTree>
    <p:extLst>
      <p:ext uri="{BB962C8B-B14F-4D97-AF65-F5344CB8AC3E}">
        <p14:creationId xmlns:p14="http://schemas.microsoft.com/office/powerpoint/2010/main" val="4173496784"/>
      </p:ext>
    </p:extLst>
  </p:cSld>
  <p:clrMapOvr>
    <a:masterClrMapping/>
  </p:clrMapOvr>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14" descr="White puzzle with one red piece">
            <a:extLst>
              <a:ext uri="{FF2B5EF4-FFF2-40B4-BE49-F238E27FC236}">
                <a16:creationId xmlns:a16="http://schemas.microsoft.com/office/drawing/2014/main" id="{0F77C6C3-49E1-3CC1-C098-0AECA6E82AFC}"/>
              </a:ext>
            </a:extLst>
          </p:cNvPr>
          <p:cNvPicPr>
            <a:picLocks noChangeAspect="1"/>
          </p:cNvPicPr>
          <p:nvPr/>
        </p:nvPicPr>
        <p:blipFill>
          <a:blip r:embed="rId3"/>
          <a:stretch>
            <a:fillRect/>
          </a:stretch>
        </p:blipFill>
        <p:spPr>
          <a:xfrm>
            <a:off x="20" y="10"/>
            <a:ext cx="12191980" cy="6857990"/>
          </a:xfrm>
          <a:prstGeom prst="rect">
            <a:avLst/>
          </a:prstGeom>
        </p:spPr>
      </p:pic>
      <p:sp>
        <p:nvSpPr>
          <p:cNvPr id="19" name="Rectangle 1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715F7D51-8326-74D6-D64D-3C8568EBDF8B}"/>
              </a:ext>
            </a:extLst>
          </p:cNvPr>
          <p:cNvSpPr>
            <a:spLocks noGrp="1"/>
          </p:cNvSpPr>
          <p:nvPr>
            <p:ph type="title"/>
          </p:nvPr>
        </p:nvSpPr>
        <p:spPr>
          <a:xfrm>
            <a:off x="838200" y="178772"/>
            <a:ext cx="10515600" cy="1325563"/>
          </a:xfrm>
        </p:spPr>
        <p:txBody>
          <a:bodyPr>
            <a:normAutofit/>
          </a:bodyPr>
          <a:lstStyle/>
          <a:p>
            <a:r>
              <a:rPr lang="cy" sz="4400" b="1" i="0" u="none" strike="noStrike" cap="none" baseline="0">
                <a:solidFill>
                  <a:srgbClr val="000000"/>
                </a:solidFill>
                <a:effectLst/>
                <a:uFillTx/>
                <a:latin typeface="Calibri Light"/>
              </a:rPr>
              <a:t>Cwestiwn - Tasg 2</a:t>
            </a:r>
          </a:p>
        </p:txBody>
      </p:sp>
      <p:sp>
        <p:nvSpPr>
          <p:cNvPr id="2" name="Content Placeholder 1">
            <a:extLst>
              <a:ext uri="{FF2B5EF4-FFF2-40B4-BE49-F238E27FC236}">
                <a16:creationId xmlns:a16="http://schemas.microsoft.com/office/drawing/2014/main" id="{23772608-055A-16B0-4DF5-D65AD864FF52}"/>
              </a:ext>
            </a:extLst>
          </p:cNvPr>
          <p:cNvSpPr>
            <a:spLocks noGrp="1"/>
          </p:cNvSpPr>
          <p:nvPr>
            <p:ph idx="1"/>
          </p:nvPr>
        </p:nvSpPr>
        <p:spPr>
          <a:xfrm>
            <a:off x="838200" y="1268361"/>
            <a:ext cx="10515600" cy="4908602"/>
          </a:xfrm>
        </p:spPr>
        <p:txBody>
          <a:bodyPr>
            <a:normAutofit lnSpcReduction="10000"/>
          </a:bodyPr>
          <a:lstStyle/>
          <a:p>
            <a:pPr marL="0" indent="0" hangingPunct="0">
              <a:buNone/>
            </a:pPr>
            <a:r>
              <a:rPr lang="cy" sz="2400" b="1" i="0" u="none" strike="noStrike" cap="none" baseline="0" dirty="0">
                <a:solidFill>
                  <a:srgbClr val="000000"/>
                </a:solidFill>
                <a:effectLst/>
                <a:uFillTx/>
                <a:latin typeface="Calibri"/>
              </a:rPr>
              <a:t>CYD-DESTUN </a:t>
            </a:r>
          </a:p>
          <a:p>
            <a:pPr hangingPunct="0"/>
            <a:r>
              <a:rPr lang="cy" sz="2400" b="0" i="0" u="none" strike="noStrike" cap="none" baseline="0" dirty="0">
                <a:solidFill>
                  <a:srgbClr val="000000"/>
                </a:solidFill>
                <a:effectLst/>
                <a:uFillTx/>
                <a:latin typeface="Calibri"/>
              </a:rPr>
              <a:t>Nodwch yr amcanion gwaith cymdeithasol a rhowch ddisgrifiad byr o’r sefyllfa gan gynnwys cyd-destunau daearyddol a deddfwriaethol ac unrhyw faterion diwylliannol, ethnigrwydd ac iaith perthnasol, gan gynnwys sut y cafwyd cydsyniad a sut yr ydych wedi ystyried effaith yr arsylwad ar yr unigolyn sydd angen gofal a chymorth a/neu ei ofalwyr. (300 gair +/- 10%)</a:t>
            </a:r>
          </a:p>
          <a:p>
            <a:pPr marL="109537" indent="0" hangingPunct="0">
              <a:buNone/>
            </a:pPr>
            <a:r>
              <a:rPr lang="cy" sz="2400" b="1" i="0" u="none" strike="noStrike" cap="none" baseline="0" dirty="0">
                <a:solidFill>
                  <a:srgbClr val="000000"/>
                </a:solidFill>
                <a:effectLst/>
                <a:uFillTx/>
                <a:latin typeface="Calibri"/>
              </a:rPr>
              <a:t>Cwestiwn</a:t>
            </a:r>
          </a:p>
          <a:p>
            <a:pPr hangingPunct="0"/>
            <a:r>
              <a:rPr lang="cy" sz="2400" b="0" i="0" u="none" strike="noStrike" cap="none" baseline="0" dirty="0">
                <a:solidFill>
                  <a:srgbClr val="000000"/>
                </a:solidFill>
                <a:effectLst/>
                <a:uFillTx/>
                <a:latin typeface="Calibri"/>
              </a:rPr>
              <a:t>Adfyfyriwch yn feirniadol ar eich dulliau a'ch sgiliau cyfathrebu yn ystod yr arsylwad; gan gynnwys sut y gwnaethoch nodi a oedd gennych y sgiliau cyfathrebu angenrheidiol i weithio gyda’r unigolyn sydd angen gofal a chymorth a/neu ei ofalwyr.  Rhaid i chi ddefnyddio dull sy'n canolbwyntio ar yr unigolyn i ddangos integreiddio moeseg a gwerthoedd gwaith cymdeithasol a'r Cod Ymarfer Proffesiynol. Rhaid i hyn gynnwys ymarfer diwylliannol ac ieithyddol sensitif ac egwyddorion y “</a:t>
            </a:r>
            <a:r>
              <a:rPr lang="en-GB" sz="2400" b="0" i="0" u="none" strike="noStrike" cap="none" baseline="0" dirty="0" err="1">
                <a:solidFill>
                  <a:srgbClr val="000000"/>
                </a:solidFill>
                <a:effectLst/>
                <a:uFillTx/>
                <a:latin typeface="Calibri"/>
              </a:rPr>
              <a:t>Cynnig</a:t>
            </a:r>
            <a:r>
              <a:rPr lang="en-GB" sz="2400" b="0" i="0" u="none" strike="noStrike" cap="none" baseline="0" dirty="0">
                <a:solidFill>
                  <a:srgbClr val="000000"/>
                </a:solidFill>
                <a:effectLst/>
                <a:uFillTx/>
                <a:latin typeface="Calibri"/>
              </a:rPr>
              <a:t> </a:t>
            </a:r>
            <a:r>
              <a:rPr lang="en-GB" sz="2400" b="0" i="0" u="none" strike="noStrike" cap="none" baseline="0" dirty="0" err="1">
                <a:solidFill>
                  <a:srgbClr val="000000"/>
                </a:solidFill>
                <a:effectLst/>
                <a:uFillTx/>
                <a:latin typeface="Calibri"/>
              </a:rPr>
              <a:t>Gweithredol</a:t>
            </a:r>
            <a:r>
              <a:rPr lang="cy" sz="2400" b="0" i="0" u="none" strike="noStrike" cap="none" baseline="0" dirty="0">
                <a:solidFill>
                  <a:srgbClr val="000000"/>
                </a:solidFill>
                <a:effectLst/>
                <a:uFillTx/>
                <a:latin typeface="Calibri"/>
              </a:rPr>
              <a:t>” a chyfeirio at “Mwy na Geiriau” (Llywodraeth Cymru, 2012). (1300 gair +/- 10%)</a:t>
            </a:r>
          </a:p>
          <a:p>
            <a:endParaRPr lang="en-US" sz="2000" dirty="0"/>
          </a:p>
        </p:txBody>
      </p:sp>
      <p:sp>
        <p:nvSpPr>
          <p:cNvPr id="4" name="Footer Placeholder 3">
            <a:extLst>
              <a:ext uri="{FF2B5EF4-FFF2-40B4-BE49-F238E27FC236}">
                <a16:creationId xmlns:a16="http://schemas.microsoft.com/office/drawing/2014/main" id="{529674B5-9365-ABE4-F243-EF29CE6A2CCD}"/>
              </a:ext>
            </a:extLst>
          </p:cNvPr>
          <p:cNvSpPr>
            <a:spLocks noGrp="1"/>
          </p:cNvSpPr>
          <p:nvPr>
            <p:ph type="ftr" sz="quarter" idx="11"/>
          </p:nvPr>
        </p:nvSpPr>
        <p:spPr>
          <a:xfrm>
            <a:off x="4038599" y="6356350"/>
            <a:ext cx="4815689"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966737FC-B335-BAE2-CD58-D6B9D33CC5FF}"/>
              </a:ext>
            </a:extLst>
          </p:cNvPr>
          <p:cNvSpPr>
            <a:spLocks noGrp="1"/>
          </p:cNvSpPr>
          <p:nvPr>
            <p:ph type="sldNum" sz="quarter" idx="12"/>
          </p:nvPr>
        </p:nvSpPr>
        <p:spPr/>
        <p:txBody>
          <a:bodyPr/>
          <a:lstStyle/>
          <a:p>
            <a:fld id="{0B6AE6A0-3EF2-408A-870E-EF48D545FFB4}" type="slidenum">
              <a:rPr lang="en-GB" smtClean="0"/>
              <a:t>5</a:t>
            </a:fld>
            <a:endParaRPr lang="en-GB"/>
          </a:p>
        </p:txBody>
      </p:sp>
    </p:spTree>
    <p:extLst>
      <p:ext uri="{BB962C8B-B14F-4D97-AF65-F5344CB8AC3E}">
        <p14:creationId xmlns:p14="http://schemas.microsoft.com/office/powerpoint/2010/main" val="3223667706"/>
      </p:ext>
    </p:extLst>
  </p:cSld>
  <p:clrMapOvr>
    <a:masterClrMapping/>
  </p:clrMapOvr>
  <p:transition/>
</p:sld>
</file>

<file path=ppt/slides/slide6.xml><?xml version="1.0" encoding="utf-8"?>
<p:sld xmlns:a="http://schemas.openxmlformats.org/drawingml/2006/main" xmlns:r="http://schemas.openxmlformats.org/officeDocument/2006/relationships" xmlns:p="http://schemas.openxmlformats.org/presentationml/2006/main" showMasterSp="0">
  <p:cSld>
    <p:bg>
      <p:bgPr>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effectLst/>
      </p:bgPr>
    </p:bg>
    <p:spTree>
      <p:nvGrpSpPr>
        <p:cNvPr id="1" name=""/>
        <p:cNvGrpSpPr/>
        <p:nvPr/>
      </p:nvGrpSpPr>
      <p:grpSpPr>
        <a:xfrm>
          <a:off x="0" y="0"/>
          <a:ext cx="0" cy="0"/>
          <a:chOff x="0" y="0"/>
          <a:chExt cx="0" cy="0"/>
        </a:xfrm>
      </p:grpSpPr>
      <p:pic>
        <p:nvPicPr>
          <p:cNvPr id="26" name="Picture 25" descr="One in a crowd">
            <a:extLst>
              <a:ext uri="{FF2B5EF4-FFF2-40B4-BE49-F238E27FC236}">
                <a16:creationId xmlns:a16="http://schemas.microsoft.com/office/drawing/2014/main" id="{21FEB017-E73E-3C44-5FB3-0270FA6E0530}"/>
              </a:ext>
            </a:extLst>
          </p:cNvPr>
          <p:cNvPicPr>
            <a:picLocks noChangeAspect="1"/>
          </p:cNvPicPr>
          <p:nvPr/>
        </p:nvPicPr>
        <p:blipFill>
          <a:blip r:embed="rId3">
            <a:alphaModFix amt="47000"/>
            <a:extLst>
              <a:ext uri="{BEBA8EAE-BF5A-486C-A8C5-ECC9F3942E4B}">
                <a14:imgProps xmlns:a14="http://schemas.microsoft.com/office/drawing/2010/main">
                  <a14:imgLayer r:embed="rId4">
                    <a14:imgEffect>
                      <a14:colorTemperature colorTemp="6404"/>
                    </a14:imgEffect>
                    <a14:imgEffect>
                      <a14:saturation sat="219000"/>
                    </a14:imgEffect>
                  </a14:imgLayer>
                </a14:imgProps>
              </a:ext>
            </a:extLst>
          </a:blip>
          <a:srcRect b="25000"/>
          <a:stretch>
            <a:fillRect/>
          </a:stretch>
        </p:blipFill>
        <p:spPr>
          <a:xfrm>
            <a:off x="0" y="10"/>
            <a:ext cx="12191980" cy="6857990"/>
          </a:xfrm>
          <a:prstGeom prst="rect">
            <a:avLst/>
          </a:prstGeom>
          <a:effectLst>
            <a:outerShdw blurRad="1270000" dist="50800" dir="5400000" algn="ctr" rotWithShape="0">
              <a:srgbClr val="000000"/>
            </a:outerShdw>
          </a:effectLst>
        </p:spPr>
      </p:pic>
      <p:sp>
        <p:nvSpPr>
          <p:cNvPr id="7" name="Title 6">
            <a:extLst>
              <a:ext uri="{FF2B5EF4-FFF2-40B4-BE49-F238E27FC236}">
                <a16:creationId xmlns:a16="http://schemas.microsoft.com/office/drawing/2014/main" id="{A84CE848-0417-724A-8503-47D6830E2B82}"/>
              </a:ext>
            </a:extLst>
          </p:cNvPr>
          <p:cNvSpPr>
            <a:spLocks noGrp="1"/>
          </p:cNvSpPr>
          <p:nvPr>
            <p:ph type="title"/>
          </p:nvPr>
        </p:nvSpPr>
        <p:spPr>
          <a:xfrm>
            <a:off x="495310" y="275835"/>
            <a:ext cx="10515600" cy="1325563"/>
          </a:xfrm>
        </p:spPr>
        <p:txBody>
          <a:bodyPr>
            <a:normAutofit/>
          </a:bodyPr>
          <a:lstStyle/>
          <a:p>
            <a:r>
              <a:rPr lang="cy" sz="4400" b="1" i="0" u="none" strike="noStrike" cap="none" baseline="0">
                <a:solidFill>
                  <a:srgbClr val="FFFFFF"/>
                </a:solidFill>
                <a:effectLst/>
                <a:uFillTx/>
                <a:latin typeface="Calibri Light"/>
              </a:rPr>
              <a:t>Caniatâd/Cydsyniad</a:t>
            </a:r>
          </a:p>
        </p:txBody>
      </p:sp>
      <p:sp>
        <p:nvSpPr>
          <p:cNvPr id="27" name="Content Placeholder 7">
            <a:extLst>
              <a:ext uri="{FF2B5EF4-FFF2-40B4-BE49-F238E27FC236}">
                <a16:creationId xmlns:a16="http://schemas.microsoft.com/office/drawing/2014/main" id="{0286DBDE-555B-BE4D-894D-7E981DBABB4A}"/>
              </a:ext>
            </a:extLst>
          </p:cNvPr>
          <p:cNvSpPr>
            <a:spLocks noGrp="1"/>
          </p:cNvSpPr>
          <p:nvPr>
            <p:ph sz="half" idx="1"/>
          </p:nvPr>
        </p:nvSpPr>
        <p:spPr>
          <a:xfrm>
            <a:off x="495310" y="1690688"/>
            <a:ext cx="5181600" cy="4351338"/>
          </a:xfrm>
        </p:spPr>
        <p:txBody>
          <a:bodyPr>
            <a:normAutofit fontScale="92500" lnSpcReduction="20000"/>
          </a:bodyPr>
          <a:lstStyle/>
          <a:p>
            <a:r>
              <a:rPr lang="cy" b="1" dirty="0">
                <a:solidFill>
                  <a:srgbClr val="FFFFFF"/>
                </a:solidFill>
                <a:latin typeface="Arial"/>
              </a:rPr>
              <a:t>Rhaid cael </a:t>
            </a:r>
            <a:r>
              <a:rPr lang="cy" sz="2800" b="1" i="0" u="none" strike="noStrike" cap="none" baseline="0" dirty="0">
                <a:solidFill>
                  <a:srgbClr val="FFFFFF"/>
                </a:solidFill>
                <a:effectLst/>
                <a:uFillTx/>
                <a:latin typeface="Arial"/>
              </a:rPr>
              <a:t>caniatâd</a:t>
            </a:r>
            <a:r>
              <a:rPr lang="cy" sz="2800" b="0" i="0" u="none" strike="noStrike" cap="none" baseline="0" dirty="0">
                <a:solidFill>
                  <a:srgbClr val="FFFFFF"/>
                </a:solidFill>
                <a:effectLst/>
                <a:uFillTx/>
                <a:latin typeface="Arial"/>
              </a:rPr>
              <a:t> yr unigolyn </a:t>
            </a:r>
            <a:r>
              <a:rPr lang="cy" sz="2800" i="0" u="none" strike="noStrike" cap="none" baseline="0" dirty="0">
                <a:solidFill>
                  <a:srgbClr val="FFFFFF"/>
                </a:solidFill>
                <a:effectLst/>
                <a:uFillTx/>
                <a:latin typeface="Arial"/>
              </a:rPr>
              <a:t>cyn i'r arsylwad ddigwydd a rhaid gwirio eto cyn dechrau’r arsylwad. Rhaid trafod hyn ac effaith yr arsylwad ar yr unigolyn yn adran “cyd-destun” tasg 2. </a:t>
            </a:r>
          </a:p>
          <a:p>
            <a:r>
              <a:rPr lang="cy" sz="2800" b="0" i="0" u="none" strike="noStrike" cap="none" baseline="0" dirty="0">
                <a:solidFill>
                  <a:srgbClr val="FFFFFF"/>
                </a:solidFill>
                <a:effectLst/>
                <a:uFillTx/>
                <a:latin typeface="Arial"/>
              </a:rPr>
              <a:t>Trafodwch/paratowch yr unigolyn/teulu/gofalwr ar gyfer y cais am adborth ar ôl yr arsylwad. Dywedwch wrth yr unigolyn ei bod yn iawn rhoi beirniadaeth adeiladol. </a:t>
            </a:r>
          </a:p>
          <a:p>
            <a:endParaRPr lang="en-US" dirty="0"/>
          </a:p>
        </p:txBody>
      </p:sp>
      <p:sp>
        <p:nvSpPr>
          <p:cNvPr id="4" name="Content Placeholder 3">
            <a:extLst>
              <a:ext uri="{FF2B5EF4-FFF2-40B4-BE49-F238E27FC236}">
                <a16:creationId xmlns:a16="http://schemas.microsoft.com/office/drawing/2014/main" id="{07778F40-BFD5-A8E4-83B7-F3CB8E5FFF78}"/>
              </a:ext>
            </a:extLst>
          </p:cNvPr>
          <p:cNvSpPr>
            <a:spLocks noGrp="1"/>
          </p:cNvSpPr>
          <p:nvPr>
            <p:ph sz="half" idx="2"/>
          </p:nvPr>
        </p:nvSpPr>
        <p:spPr>
          <a:xfrm>
            <a:off x="6515092" y="1690688"/>
            <a:ext cx="5181600" cy="4351338"/>
          </a:xfrm>
        </p:spPr>
        <p:txBody>
          <a:bodyPr>
            <a:normAutofit fontScale="92500" lnSpcReduction="20000"/>
          </a:bodyPr>
          <a:lstStyle/>
          <a:p>
            <a:r>
              <a:rPr lang="cy" sz="2800" b="0" i="0" u="none" strike="noStrike" cap="none" baseline="0">
                <a:solidFill>
                  <a:srgbClr val="FFFFFF"/>
                </a:solidFill>
                <a:effectLst/>
                <a:uFillTx/>
                <a:latin typeface="Calibri"/>
              </a:rPr>
              <a:t>Dylai’r unigolyn roi cysyniad (er y gallai fod yn berthnasol gofyn i ofalwyr hefyd). Os nad yw’r unigolyn yn gallu rhoi cydsyniad oherwydd galluedd, yna dylai dysgwyr ystyried ai hwn yw’r darn cywir o waith i’w arsylwi. Os oes problemau galluedd ym mhob achos, yna bydd angen i’r dysgwr fod yn glir iawn ynglŷn â cheisio cynnwys yr unigolyn, yr hyn a wnaeth nesaf a sut y daeth i’r casgliad ynghylch pwy ddylai roi caniatâd/cydsyniad. </a:t>
            </a:r>
          </a:p>
          <a:p>
            <a:endParaRPr lang="en-US"/>
          </a:p>
        </p:txBody>
      </p:sp>
      <p:sp>
        <p:nvSpPr>
          <p:cNvPr id="2" name="Footer Placeholder 1">
            <a:extLst>
              <a:ext uri="{FF2B5EF4-FFF2-40B4-BE49-F238E27FC236}">
                <a16:creationId xmlns:a16="http://schemas.microsoft.com/office/drawing/2014/main" id="{006C002B-44B8-DD33-53C8-14E1D876DC14}"/>
              </a:ext>
            </a:extLst>
          </p:cNvPr>
          <p:cNvSpPr>
            <a:spLocks noGrp="1"/>
          </p:cNvSpPr>
          <p:nvPr>
            <p:ph type="ftr" sz="quarter" idx="11"/>
          </p:nvPr>
        </p:nvSpPr>
        <p:spPr>
          <a:xfrm>
            <a:off x="4038600" y="6356350"/>
            <a:ext cx="4498910" cy="365125"/>
          </a:xfrm>
        </p:spPr>
        <p:txBody>
          <a:bodyPr>
            <a:normAutofit/>
          </a:bodyPr>
          <a:lstStyle/>
          <a:p>
            <a:pPr>
              <a:spcAft>
                <a:spcPts val="600"/>
              </a:spcAft>
            </a:pPr>
            <a:r>
              <a:rPr lang="cy" sz="1100" b="0" i="0" u="none" strike="noStrike" cap="none" baseline="0" dirty="0">
                <a:solidFill>
                  <a:srgbClr val="808080"/>
                </a:solidFill>
                <a:effectLst/>
                <a:uFillTx/>
                <a:latin typeface="Calibri"/>
              </a:rPr>
              <a:t>PORTH AGORED - Cydgrynhoi'r Rhaglen Ymarfer Gwaith Cymdeithasol</a:t>
            </a:r>
          </a:p>
        </p:txBody>
      </p:sp>
      <p:sp>
        <p:nvSpPr>
          <p:cNvPr id="3" name="Slide Number Placeholder 2">
            <a:extLst>
              <a:ext uri="{FF2B5EF4-FFF2-40B4-BE49-F238E27FC236}">
                <a16:creationId xmlns:a16="http://schemas.microsoft.com/office/drawing/2014/main" id="{CA85D513-60E1-EA14-7A53-168BACCF7E79}"/>
              </a:ext>
            </a:extLst>
          </p:cNvPr>
          <p:cNvSpPr>
            <a:spLocks noGrp="1"/>
          </p:cNvSpPr>
          <p:nvPr>
            <p:ph type="sldNum" sz="quarter" idx="12"/>
          </p:nvPr>
        </p:nvSpPr>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6</a:t>
            </a:fld>
            <a:endParaRPr lang="en-GB">
              <a:solidFill>
                <a:schemeClr val="tx1">
                  <a:lumMod val="50000"/>
                  <a:lumOff val="50000"/>
                </a:schemeClr>
              </a:solidFill>
            </a:endParaRPr>
          </a:p>
        </p:txBody>
      </p:sp>
    </p:spTree>
    <p:extLst>
      <p:ext uri="{BB962C8B-B14F-4D97-AF65-F5344CB8AC3E}">
        <p14:creationId xmlns:p14="http://schemas.microsoft.com/office/powerpoint/2010/main" val="2087210977"/>
      </p:ext>
    </p:extLst>
  </p:cSld>
  <p:clrMapOvr>
    <a:masterClrMapping/>
  </p:clrMapOv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FA9EB1-FD07-7B92-85C1-06F68F3F037D}"/>
              </a:ext>
            </a:extLst>
          </p:cNvPr>
          <p:cNvSpPr>
            <a:spLocks noGrp="1"/>
          </p:cNvSpPr>
          <p:nvPr>
            <p:ph type="title"/>
          </p:nvPr>
        </p:nvSpPr>
        <p:spPr/>
        <p:txBody>
          <a:bodyPr>
            <a:normAutofit fontScale="90000"/>
          </a:bodyPr>
          <a:lstStyle/>
          <a:p>
            <a:r>
              <a:rPr lang="cy" sz="5400" b="1" i="0" u="none" strike="noStrike" cap="none" baseline="0">
                <a:solidFill>
                  <a:srgbClr val="000000"/>
                </a:solidFill>
                <a:effectLst/>
                <a:uFillTx/>
                <a:latin typeface="Arial"/>
              </a:rPr>
              <a:t>Canlyniadau Dysgu GCC </a:t>
            </a:r>
            <a:br>
              <a:rPr sz="5400"/>
            </a:br>
            <a:r>
              <a:rPr lang="cy" sz="4400" b="0" i="0" u="none" strike="noStrike" cap="none" baseline="0">
                <a:solidFill>
                  <a:srgbClr val="000000"/>
                </a:solidFill>
                <a:effectLst/>
                <a:uFillTx/>
                <a:latin typeface="Arial"/>
              </a:rPr>
              <a:t>Tasg 2 - Arsylwi ac adborth</a:t>
            </a:r>
          </a:p>
        </p:txBody>
      </p:sp>
      <p:sp>
        <p:nvSpPr>
          <p:cNvPr id="3" name="Text Placeholder 2">
            <a:extLst>
              <a:ext uri="{FF2B5EF4-FFF2-40B4-BE49-F238E27FC236}">
                <a16:creationId xmlns:a16="http://schemas.microsoft.com/office/drawing/2014/main" id="{2DF050E5-6732-649B-7BD8-5D65E86FF555}"/>
              </a:ext>
            </a:extLst>
          </p:cNvPr>
          <p:cNvSpPr>
            <a:spLocks noGrp="1"/>
          </p:cNvSpPr>
          <p:nvPr>
            <p:ph type="body" idx="1"/>
          </p:nvPr>
        </p:nvSpPr>
        <p:spPr>
          <a:xfrm>
            <a:off x="839788" y="1681163"/>
            <a:ext cx="10512424" cy="823912"/>
          </a:xfrm>
        </p:spPr>
        <p:txBody>
          <a:bodyPr>
            <a:normAutofit fontScale="92500"/>
          </a:bodyPr>
          <a:lstStyle/>
          <a:p>
            <a:r>
              <a:rPr lang="cy" sz="2400" b="0" i="0" u="none" strike="noStrike" cap="none" baseline="0">
                <a:solidFill>
                  <a:srgbClr val="000000"/>
                </a:solidFill>
                <a:effectLst/>
                <a:uFillTx/>
                <a:latin typeface="Calibri"/>
              </a:rPr>
              <a:t>Dyma'r 2 ganlyniad dysgu i ddangos tysiolaeth ar eu cyfer. Yna caiff y rhain eu dadansoddi ymhellach yn “feini prawf asesu” sy’n rhoi mwy o fanylion am sut i wneud hyn. </a:t>
            </a:r>
          </a:p>
        </p:txBody>
      </p:sp>
      <p:sp>
        <p:nvSpPr>
          <p:cNvPr id="4" name="Content Placeholder 3">
            <a:extLst>
              <a:ext uri="{FF2B5EF4-FFF2-40B4-BE49-F238E27FC236}">
                <a16:creationId xmlns:a16="http://schemas.microsoft.com/office/drawing/2014/main" id="{D2A4502B-DA47-A1DD-CC94-A4FEA91FED9F}"/>
              </a:ext>
            </a:extLst>
          </p:cNvPr>
          <p:cNvSpPr>
            <a:spLocks noGrp="1"/>
          </p:cNvSpPr>
          <p:nvPr>
            <p:ph sz="half" idx="2"/>
          </p:nvPr>
        </p:nvSpPr>
        <p:spPr/>
        <p:txBody>
          <a:bodyPr>
            <a:normAutofit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0" i="0" u="none" strike="noStrike" cap="none" baseline="0">
                <a:effectLst/>
                <a:uFillTx/>
              </a:rPr>
              <a:t>1. Cymhwyso dadansoddiad wrth asesu i lywio ymyriadau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800" b="1" i="1" u="none" strike="noStrike" cap="none" baseline="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800" b="0" i="0" u="none" strike="noStrike" cap="none" baseline="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0" i="0" u="none" strike="noStrike" cap="none" baseline="0">
                <a:effectLst/>
                <a:uFillTx/>
              </a:rPr>
              <a:t>1.2.</a:t>
            </a:r>
            <a:r>
              <a:rPr lang="cy" sz="2800" b="0" i="0" u="none" strike="noStrike" cap="none" baseline="0">
                <a:solidFill>
                  <a:srgbClr val="000000"/>
                </a:solidFill>
                <a:effectLst/>
                <a:uFillTx/>
                <a:latin typeface="Calibri"/>
              </a:rPr>
              <a:t> </a:t>
            </a:r>
            <a:r>
              <a:rPr lang="cy" sz="2800" b="0" i="0" u="none" strike="noStrike" cap="none" baseline="0">
                <a:solidFill>
                  <a:srgbClr val="000000"/>
                </a:solidFill>
                <a:effectLst/>
                <a:uFillTx/>
                <a:latin typeface="Arial"/>
              </a:rPr>
              <a:t>Defnyddio dull sy’n canolbwyntio ar y dinesydd, ac ar ganlyniadau, i wneud asesiadau amrywiol er mwyn hybu a chefnogi llesiant</a:t>
            </a:r>
          </a:p>
          <a:p>
            <a:endParaRPr lang="en-US"/>
          </a:p>
        </p:txBody>
      </p:sp>
      <p:sp>
        <p:nvSpPr>
          <p:cNvPr id="5" name="Content Placeholder 4">
            <a:extLst>
              <a:ext uri="{FF2B5EF4-FFF2-40B4-BE49-F238E27FC236}">
                <a16:creationId xmlns:a16="http://schemas.microsoft.com/office/drawing/2014/main" id="{0E9458AF-CEA9-8AFA-D49A-5BECE648B984}"/>
              </a:ext>
            </a:extLst>
          </p:cNvPr>
          <p:cNvSpPr>
            <a:spLocks noGrp="1"/>
          </p:cNvSpPr>
          <p:nvPr>
            <p:ph sz="quarter" idx="4"/>
          </p:nvPr>
        </p:nvSpPr>
        <p:spPr/>
        <p:txBody>
          <a:bodyPr>
            <a:normAutofit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800" b="1" i="0" u="none" strike="noStrike" cap="none" baseline="0">
                <a:solidFill>
                  <a:srgbClr val="000000"/>
                </a:solidFill>
                <a:effectLst/>
                <a:uFillTx/>
                <a:latin typeface="Arial"/>
              </a:rPr>
              <a:t>2. Gweithio ar y cyd â Defnyddwyr Gwasanaeth, Gofalwyr a Gweithwyr Proffesiynol Eraill</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800" b="1" i="1" u="none" strike="noStrike" cap="none" baseline="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2800" b="0" i="0" u="none" strike="noStrike" cap="none" baseline="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0" i="0" u="none" strike="noStrike" cap="none" baseline="0">
                <a:effectLst/>
                <a:uFillTx/>
              </a:rPr>
              <a:t>2.1.</a:t>
            </a:r>
            <a:r>
              <a:rPr lang="cy" sz="2800" b="0" i="0" u="none" strike="noStrike" cap="none" baseline="0">
                <a:solidFill>
                  <a:srgbClr val="000000"/>
                </a:solidFill>
                <a:effectLst/>
                <a:uFillTx/>
                <a:latin typeface="Calibri"/>
              </a:rPr>
              <a:t> </a:t>
            </a:r>
            <a:r>
              <a:rPr lang="cy" sz="2800" b="0" i="0" u="none" strike="noStrike" cap="none" baseline="0">
                <a:solidFill>
                  <a:srgbClr val="000000"/>
                </a:solidFill>
                <a:effectLst/>
                <a:uFillTx/>
                <a:latin typeface="Arial"/>
              </a:rPr>
              <a:t>Cyfathrebu’n effeithiol gyda phobl sydd angen gofal a chymorth a’u gofalwyr</a:t>
            </a:r>
          </a:p>
          <a:p>
            <a:endParaRPr lang="en-US"/>
          </a:p>
        </p:txBody>
      </p:sp>
      <p:sp>
        <p:nvSpPr>
          <p:cNvPr id="6" name="Footer Placeholder 5">
            <a:extLst>
              <a:ext uri="{FF2B5EF4-FFF2-40B4-BE49-F238E27FC236}">
                <a16:creationId xmlns:a16="http://schemas.microsoft.com/office/drawing/2014/main" id="{1081DA3F-9F01-44A2-81EF-74B55394D809}"/>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
        <p:nvSpPr>
          <p:cNvPr id="7" name="Slide Number Placeholder 6">
            <a:extLst>
              <a:ext uri="{FF2B5EF4-FFF2-40B4-BE49-F238E27FC236}">
                <a16:creationId xmlns:a16="http://schemas.microsoft.com/office/drawing/2014/main" id="{9D61E91B-5B70-ED7B-BA71-62521BB1FB19}"/>
              </a:ext>
            </a:extLst>
          </p:cNvPr>
          <p:cNvSpPr>
            <a:spLocks noGrp="1"/>
          </p:cNvSpPr>
          <p:nvPr>
            <p:ph type="sldNum" sz="quarter" idx="12"/>
          </p:nvPr>
        </p:nvSpPr>
        <p:spPr/>
        <p:txBody>
          <a:bodyPr/>
          <a:lstStyle/>
          <a:p>
            <a:fld id="{0B6AE6A0-3EF2-408A-870E-EF48D545FFB4}" type="slidenum">
              <a:rPr lang="en-GB" smtClean="0"/>
              <a:t>7</a:t>
            </a:fld>
            <a:endParaRPr lang="en-GB"/>
          </a:p>
        </p:txBody>
      </p:sp>
    </p:spTree>
    <p:extLst>
      <p:ext uri="{BB962C8B-B14F-4D97-AF65-F5344CB8AC3E}">
        <p14:creationId xmlns:p14="http://schemas.microsoft.com/office/powerpoint/2010/main" val="47824813"/>
      </p:ext>
    </p:extLst>
  </p:cSld>
  <p:clrMapOvr>
    <a:masterClrMapping/>
  </p:clrMapOvr>
  <p:transition/>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6A8AAC95-3719-4BCD-B710-4160043D92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Freeform: Shape 23">
            <a:extLst>
              <a:ext uri="{FF2B5EF4-FFF2-40B4-BE49-F238E27FC236}">
                <a16:creationId xmlns:a16="http://schemas.microsoft.com/office/drawing/2014/main" id="{73A6D7BA-50E4-42FE-A0E3-FC42B7EC43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2767722"/>
            <a:ext cx="3021543" cy="1532055"/>
          </a:xfrm>
          <a:custGeom>
            <a:avLst/>
            <a:gdLst>
              <a:gd name="connsiteX0" fmla="*/ 3021543 w 3021543"/>
              <a:gd name="connsiteY0" fmla="*/ 0 h 1532055"/>
              <a:gd name="connsiteX1" fmla="*/ 2963800 w 3021543"/>
              <a:gd name="connsiteY1" fmla="*/ 7730 h 1532055"/>
              <a:gd name="connsiteX2" fmla="*/ 2793803 w 3021543"/>
              <a:gd name="connsiteY2" fmla="*/ 25704 h 1532055"/>
              <a:gd name="connsiteX3" fmla="*/ 2414348 w 3021543"/>
              <a:gd name="connsiteY3" fmla="*/ 31695 h 1532055"/>
              <a:gd name="connsiteX4" fmla="*/ 2091558 w 3021543"/>
              <a:gd name="connsiteY4" fmla="*/ 29298 h 1532055"/>
              <a:gd name="connsiteX5" fmla="*/ 1645319 w 3021543"/>
              <a:gd name="connsiteY5" fmla="*/ 30497 h 1532055"/>
              <a:gd name="connsiteX6" fmla="*/ 1243602 w 3021543"/>
              <a:gd name="connsiteY6" fmla="*/ 64048 h 1532055"/>
              <a:gd name="connsiteX7" fmla="*/ 753851 w 3021543"/>
              <a:gd name="connsiteY7" fmla="*/ 61651 h 1532055"/>
              <a:gd name="connsiteX8" fmla="*/ 465465 w 3021543"/>
              <a:gd name="connsiteY8" fmla="*/ 123960 h 1532055"/>
              <a:gd name="connsiteX9" fmla="*/ 546416 w 3021543"/>
              <a:gd name="connsiteY9" fmla="*/ 145529 h 1532055"/>
              <a:gd name="connsiteX10" fmla="*/ 689091 w 3021543"/>
              <a:gd name="connsiteY10" fmla="*/ 192260 h 1532055"/>
              <a:gd name="connsiteX11" fmla="*/ 704269 w 3021543"/>
              <a:gd name="connsiteY11" fmla="*/ 222217 h 1532055"/>
              <a:gd name="connsiteX12" fmla="*/ 683020 w 3021543"/>
              <a:gd name="connsiteY12" fmla="*/ 236595 h 1532055"/>
              <a:gd name="connsiteX13" fmla="*/ 621295 w 3021543"/>
              <a:gd name="connsiteY13" fmla="*/ 264155 h 1532055"/>
              <a:gd name="connsiteX14" fmla="*/ 848968 w 3021543"/>
              <a:gd name="connsiteY14" fmla="*/ 304896 h 1532055"/>
              <a:gd name="connsiteX15" fmla="*/ 768018 w 3021543"/>
              <a:gd name="connsiteY15" fmla="*/ 330059 h 1532055"/>
              <a:gd name="connsiteX16" fmla="*/ 684032 w 3021543"/>
              <a:gd name="connsiteY16" fmla="*/ 348032 h 1532055"/>
              <a:gd name="connsiteX17" fmla="*/ 592962 w 3021543"/>
              <a:gd name="connsiteY17" fmla="*/ 361213 h 1532055"/>
              <a:gd name="connsiteX18" fmla="*/ 509988 w 3021543"/>
              <a:gd name="connsiteY18" fmla="*/ 387575 h 1532055"/>
              <a:gd name="connsiteX19" fmla="*/ 726531 w 3021543"/>
              <a:gd name="connsiteY19" fmla="*/ 398359 h 1532055"/>
              <a:gd name="connsiteX20" fmla="*/ 614212 w 3021543"/>
              <a:gd name="connsiteY20" fmla="*/ 422324 h 1532055"/>
              <a:gd name="connsiteX21" fmla="*/ 522131 w 3021543"/>
              <a:gd name="connsiteY21" fmla="*/ 453478 h 1532055"/>
              <a:gd name="connsiteX22" fmla="*/ 457370 w 3021543"/>
              <a:gd name="connsiteY22" fmla="*/ 467857 h 1532055"/>
              <a:gd name="connsiteX23" fmla="*/ 388562 w 3021543"/>
              <a:gd name="connsiteY23" fmla="*/ 471452 h 1532055"/>
              <a:gd name="connsiteX24" fmla="*/ 372372 w 3021543"/>
              <a:gd name="connsiteY24" fmla="*/ 494218 h 1532055"/>
              <a:gd name="connsiteX25" fmla="*/ 393622 w 3021543"/>
              <a:gd name="connsiteY25" fmla="*/ 518184 h 1532055"/>
              <a:gd name="connsiteX26" fmla="*/ 426002 w 3021543"/>
              <a:gd name="connsiteY26" fmla="*/ 520580 h 1532055"/>
              <a:gd name="connsiteX27" fmla="*/ 619271 w 3021543"/>
              <a:gd name="connsiteY27" fmla="*/ 526571 h 1532055"/>
              <a:gd name="connsiteX28" fmla="*/ 0 w 3021543"/>
              <a:gd name="connsiteY28" fmla="*/ 579294 h 1532055"/>
              <a:gd name="connsiteX29" fmla="*/ 83986 w 3021543"/>
              <a:gd name="connsiteY29" fmla="*/ 611647 h 1532055"/>
              <a:gd name="connsiteX30" fmla="*/ 112319 w 3021543"/>
              <a:gd name="connsiteY30" fmla="*/ 700317 h 1532055"/>
              <a:gd name="connsiteX31" fmla="*/ 215531 w 3021543"/>
              <a:gd name="connsiteY31" fmla="*/ 750643 h 1532055"/>
              <a:gd name="connsiteX32" fmla="*/ 282315 w 3021543"/>
              <a:gd name="connsiteY32" fmla="*/ 768617 h 1532055"/>
              <a:gd name="connsiteX33" fmla="*/ 435109 w 3021543"/>
              <a:gd name="connsiteY33" fmla="*/ 794979 h 1532055"/>
              <a:gd name="connsiteX34" fmla="*/ 457370 w 3021543"/>
              <a:gd name="connsiteY34" fmla="*/ 838116 h 1532055"/>
              <a:gd name="connsiteX35" fmla="*/ 476596 w 3021543"/>
              <a:gd name="connsiteY35" fmla="*/ 886046 h 1532055"/>
              <a:gd name="connsiteX36" fmla="*/ 517071 w 3021543"/>
              <a:gd name="connsiteY36" fmla="*/ 917200 h 1532055"/>
              <a:gd name="connsiteX37" fmla="*/ 202377 w 3021543"/>
              <a:gd name="connsiteY37" fmla="*/ 912407 h 1532055"/>
              <a:gd name="connsiteX38" fmla="*/ 557546 w 3021543"/>
              <a:gd name="connsiteY38" fmla="*/ 1013060 h 1532055"/>
              <a:gd name="connsiteX39" fmla="*/ 526178 w 3021543"/>
              <a:gd name="connsiteY39" fmla="*/ 1052602 h 1532055"/>
              <a:gd name="connsiteX40" fmla="*/ 720459 w 3021543"/>
              <a:gd name="connsiteY40" fmla="*/ 1106523 h 1532055"/>
              <a:gd name="connsiteX41" fmla="*/ 616236 w 3021543"/>
              <a:gd name="connsiteY41" fmla="*/ 1112514 h 1532055"/>
              <a:gd name="connsiteX42" fmla="*/ 1222353 w 3021543"/>
              <a:gd name="connsiteY42" fmla="*/ 1337785 h 1532055"/>
              <a:gd name="connsiteX43" fmla="*/ 2087511 w 3021543"/>
              <a:gd name="connsiteY43" fmla="*/ 1500747 h 1532055"/>
              <a:gd name="connsiteX44" fmla="*/ 2425479 w 3021543"/>
              <a:gd name="connsiteY44" fmla="*/ 1531901 h 1532055"/>
              <a:gd name="connsiteX45" fmla="*/ 2809994 w 3021543"/>
              <a:gd name="connsiteY45" fmla="*/ 1522315 h 1532055"/>
              <a:gd name="connsiteX46" fmla="*/ 2953618 w 3021543"/>
              <a:gd name="connsiteY46" fmla="*/ 1512448 h 1532055"/>
              <a:gd name="connsiteX47" fmla="*/ 3021543 w 3021543"/>
              <a:gd name="connsiteY47" fmla="*/ 1502657 h 153205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532055">
                <a:moveTo>
                  <a:pt x="3021543" y="0"/>
                </a:moveTo>
                <a:lnTo>
                  <a:pt x="2963800" y="7730"/>
                </a:lnTo>
                <a:cubicBezTo>
                  <a:pt x="2907134" y="14919"/>
                  <a:pt x="2850469" y="24506"/>
                  <a:pt x="2793803" y="25704"/>
                </a:cubicBezTo>
                <a:cubicBezTo>
                  <a:pt x="2667318" y="29298"/>
                  <a:pt x="2539821" y="20911"/>
                  <a:pt x="2414348" y="31695"/>
                </a:cubicBezTo>
                <a:cubicBezTo>
                  <a:pt x="2307089" y="41281"/>
                  <a:pt x="2198818" y="30497"/>
                  <a:pt x="2091558" y="29298"/>
                </a:cubicBezTo>
                <a:cubicBezTo>
                  <a:pt x="1942812" y="28100"/>
                  <a:pt x="1793053" y="19713"/>
                  <a:pt x="1645319" y="30497"/>
                </a:cubicBezTo>
                <a:cubicBezTo>
                  <a:pt x="1510738" y="38885"/>
                  <a:pt x="1376158" y="41281"/>
                  <a:pt x="1243602" y="64048"/>
                </a:cubicBezTo>
                <a:cubicBezTo>
                  <a:pt x="1079677" y="76030"/>
                  <a:pt x="916765" y="68841"/>
                  <a:pt x="753851" y="61651"/>
                </a:cubicBezTo>
                <a:cubicBezTo>
                  <a:pt x="653675" y="56858"/>
                  <a:pt x="554511" y="41281"/>
                  <a:pt x="465465" y="123960"/>
                </a:cubicBezTo>
                <a:cubicBezTo>
                  <a:pt x="489751" y="143132"/>
                  <a:pt x="519095" y="139537"/>
                  <a:pt x="546416" y="145529"/>
                </a:cubicBezTo>
                <a:cubicBezTo>
                  <a:pt x="594986" y="157511"/>
                  <a:pt x="643557" y="169493"/>
                  <a:pt x="689091" y="192260"/>
                </a:cubicBezTo>
                <a:cubicBezTo>
                  <a:pt x="699210" y="197053"/>
                  <a:pt x="708317" y="206639"/>
                  <a:pt x="704269" y="222217"/>
                </a:cubicBezTo>
                <a:cubicBezTo>
                  <a:pt x="701234" y="234199"/>
                  <a:pt x="691115" y="234199"/>
                  <a:pt x="683020" y="236595"/>
                </a:cubicBezTo>
                <a:cubicBezTo>
                  <a:pt x="664806" y="243785"/>
                  <a:pt x="642545" y="238992"/>
                  <a:pt x="621295" y="264155"/>
                </a:cubicBezTo>
                <a:cubicBezTo>
                  <a:pt x="702245" y="277336"/>
                  <a:pt x="780160" y="252172"/>
                  <a:pt x="848968" y="304896"/>
                </a:cubicBezTo>
                <a:cubicBezTo>
                  <a:pt x="823671" y="331257"/>
                  <a:pt x="795339" y="325266"/>
                  <a:pt x="768018" y="330059"/>
                </a:cubicBezTo>
                <a:cubicBezTo>
                  <a:pt x="739685" y="334852"/>
                  <a:pt x="712365" y="343240"/>
                  <a:pt x="684032" y="348032"/>
                </a:cubicBezTo>
                <a:cubicBezTo>
                  <a:pt x="653675" y="354023"/>
                  <a:pt x="623319" y="355222"/>
                  <a:pt x="592962" y="361213"/>
                </a:cubicBezTo>
                <a:cubicBezTo>
                  <a:pt x="567666" y="366006"/>
                  <a:pt x="540345" y="357618"/>
                  <a:pt x="509988" y="387575"/>
                </a:cubicBezTo>
                <a:cubicBezTo>
                  <a:pt x="584867" y="409143"/>
                  <a:pt x="652663" y="376790"/>
                  <a:pt x="726531" y="398359"/>
                </a:cubicBezTo>
                <a:cubicBezTo>
                  <a:pt x="683020" y="417531"/>
                  <a:pt x="647604" y="411539"/>
                  <a:pt x="614212" y="422324"/>
                </a:cubicBezTo>
                <a:cubicBezTo>
                  <a:pt x="583855" y="433108"/>
                  <a:pt x="547428" y="421126"/>
                  <a:pt x="522131" y="453478"/>
                </a:cubicBezTo>
                <a:cubicBezTo>
                  <a:pt x="502905" y="478641"/>
                  <a:pt x="482668" y="482236"/>
                  <a:pt x="457370" y="467857"/>
                </a:cubicBezTo>
                <a:cubicBezTo>
                  <a:pt x="435109" y="454676"/>
                  <a:pt x="410824" y="458271"/>
                  <a:pt x="388562" y="471452"/>
                </a:cubicBezTo>
                <a:cubicBezTo>
                  <a:pt x="380468" y="476245"/>
                  <a:pt x="372372" y="482236"/>
                  <a:pt x="372372" y="494218"/>
                </a:cubicBezTo>
                <a:cubicBezTo>
                  <a:pt x="372372" y="510994"/>
                  <a:pt x="382491" y="515787"/>
                  <a:pt x="393622" y="518184"/>
                </a:cubicBezTo>
                <a:cubicBezTo>
                  <a:pt x="403741" y="520580"/>
                  <a:pt x="415883" y="522977"/>
                  <a:pt x="426002" y="520580"/>
                </a:cubicBezTo>
                <a:cubicBezTo>
                  <a:pt x="490762" y="507399"/>
                  <a:pt x="554511" y="528968"/>
                  <a:pt x="619271" y="526571"/>
                </a:cubicBezTo>
                <a:cubicBezTo>
                  <a:pt x="415883" y="578096"/>
                  <a:pt x="210471" y="561321"/>
                  <a:pt x="0" y="579294"/>
                </a:cubicBezTo>
                <a:cubicBezTo>
                  <a:pt x="27321" y="615241"/>
                  <a:pt x="62737" y="585286"/>
                  <a:pt x="83986" y="611647"/>
                </a:cubicBezTo>
                <a:cubicBezTo>
                  <a:pt x="63748" y="666766"/>
                  <a:pt x="71844" y="696722"/>
                  <a:pt x="112319" y="700317"/>
                </a:cubicBezTo>
                <a:cubicBezTo>
                  <a:pt x="151782" y="703912"/>
                  <a:pt x="194281" y="684740"/>
                  <a:pt x="215531" y="750643"/>
                </a:cubicBezTo>
                <a:cubicBezTo>
                  <a:pt x="221602" y="771014"/>
                  <a:pt x="259042" y="765023"/>
                  <a:pt x="282315" y="768617"/>
                </a:cubicBezTo>
                <a:cubicBezTo>
                  <a:pt x="332909" y="777005"/>
                  <a:pt x="386539" y="768617"/>
                  <a:pt x="435109" y="794979"/>
                </a:cubicBezTo>
                <a:cubicBezTo>
                  <a:pt x="454335" y="804565"/>
                  <a:pt x="467489" y="811754"/>
                  <a:pt x="457370" y="838116"/>
                </a:cubicBezTo>
                <a:cubicBezTo>
                  <a:pt x="447252" y="865675"/>
                  <a:pt x="460406" y="875261"/>
                  <a:pt x="476596" y="886046"/>
                </a:cubicBezTo>
                <a:cubicBezTo>
                  <a:pt x="488739" y="894433"/>
                  <a:pt x="506953" y="892037"/>
                  <a:pt x="517071" y="917200"/>
                </a:cubicBezTo>
                <a:cubicBezTo>
                  <a:pt x="410824" y="913605"/>
                  <a:pt x="307612" y="893235"/>
                  <a:pt x="202377" y="912407"/>
                </a:cubicBezTo>
                <a:cubicBezTo>
                  <a:pt x="317731" y="960337"/>
                  <a:pt x="444216" y="957940"/>
                  <a:pt x="557546" y="1013060"/>
                </a:cubicBezTo>
                <a:cubicBezTo>
                  <a:pt x="553499" y="1032232"/>
                  <a:pt x="527190" y="1023844"/>
                  <a:pt x="526178" y="1052602"/>
                </a:cubicBezTo>
                <a:cubicBezTo>
                  <a:pt x="585879" y="1082558"/>
                  <a:pt x="657723" y="1062188"/>
                  <a:pt x="720459" y="1106523"/>
                </a:cubicBezTo>
                <a:cubicBezTo>
                  <a:pt x="684032" y="1126893"/>
                  <a:pt x="650640" y="1093342"/>
                  <a:pt x="616236" y="1112514"/>
                </a:cubicBezTo>
                <a:cubicBezTo>
                  <a:pt x="627367" y="1141273"/>
                  <a:pt x="1131283" y="1318613"/>
                  <a:pt x="1222353" y="1337785"/>
                </a:cubicBezTo>
                <a:cubicBezTo>
                  <a:pt x="1407527" y="1377327"/>
                  <a:pt x="1940788" y="1477980"/>
                  <a:pt x="2087511" y="1500747"/>
                </a:cubicBezTo>
                <a:cubicBezTo>
                  <a:pt x="2200841" y="1517522"/>
                  <a:pt x="2313160" y="1530703"/>
                  <a:pt x="2425479" y="1531901"/>
                </a:cubicBezTo>
                <a:cubicBezTo>
                  <a:pt x="2553988" y="1533099"/>
                  <a:pt x="2681485" y="1527108"/>
                  <a:pt x="2809994" y="1522315"/>
                </a:cubicBezTo>
                <a:cubicBezTo>
                  <a:pt x="2858058" y="1520518"/>
                  <a:pt x="2905933" y="1517372"/>
                  <a:pt x="2953618" y="1512448"/>
                </a:cubicBezTo>
                <a:lnTo>
                  <a:pt x="3021543" y="1502657"/>
                </a:lnTo>
                <a:close/>
              </a:path>
            </a:pathLst>
          </a:custGeom>
          <a:solidFill>
            <a:schemeClr val="bg2">
              <a:alpha val="5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C5C72E30-46AE-F4CB-2B36-9C21BA5BE74C}"/>
              </a:ext>
            </a:extLst>
          </p:cNvPr>
          <p:cNvSpPr>
            <a:spLocks noGrp="1"/>
          </p:cNvSpPr>
          <p:nvPr>
            <p:ph type="title"/>
          </p:nvPr>
        </p:nvSpPr>
        <p:spPr>
          <a:xfrm>
            <a:off x="303337" y="-45895"/>
            <a:ext cx="10143714" cy="1198982"/>
          </a:xfrm>
        </p:spPr>
        <p:txBody>
          <a:bodyPr>
            <a:normAutofit/>
          </a:bodyPr>
          <a:lstStyle/>
          <a:p>
            <a:r>
              <a:rPr lang="cy" b="0" i="0" u="none" strike="noStrike" cap="none" baseline="0" dirty="0">
                <a:effectLst/>
                <a:uFillTx/>
              </a:rPr>
              <a:t>Canlyniad Dysgu 1</a:t>
            </a:r>
          </a:p>
        </p:txBody>
      </p:sp>
      <p:sp>
        <p:nvSpPr>
          <p:cNvPr id="4" name="Content Placeholder 3">
            <a:extLst>
              <a:ext uri="{FF2B5EF4-FFF2-40B4-BE49-F238E27FC236}">
                <a16:creationId xmlns:a16="http://schemas.microsoft.com/office/drawing/2014/main" id="{931D671E-655A-D3A1-3D7B-686B76DDE59A}"/>
              </a:ext>
            </a:extLst>
          </p:cNvPr>
          <p:cNvSpPr>
            <a:spLocks noGrp="1"/>
          </p:cNvSpPr>
          <p:nvPr>
            <p:ph idx="1"/>
          </p:nvPr>
        </p:nvSpPr>
        <p:spPr>
          <a:xfrm>
            <a:off x="609600" y="1"/>
            <a:ext cx="10744200" cy="5721789"/>
          </a:xfrm>
        </p:spPr>
        <p:txBody>
          <a:bodyPr anchor="ctr">
            <a:noAutofit/>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b="0" i="0" u="none" strike="noStrike" cap="none" baseline="0" dirty="0">
              <a:effectLst/>
              <a:uFillTx/>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dirty="0"/>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endParaRPr lang="cy" b="0" i="0" u="none" strike="noStrike" cap="none" baseline="0" dirty="0">
              <a:effectLst/>
              <a:uFillTx/>
            </a:endParaRP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dirty="0">
                <a:latin typeface="Arial" panose="020B0604020202020204" pitchFamily="34" charset="0"/>
                <a:cs typeface="Arial" panose="020B0604020202020204" pitchFamily="34" charset="0"/>
              </a:rPr>
              <a:t>1. </a:t>
            </a:r>
            <a:r>
              <a:rPr lang="cy" sz="1600" b="1" i="0" u="none" strike="noStrike" cap="none" baseline="0" dirty="0">
                <a:effectLst/>
                <a:uFillTx/>
                <a:latin typeface="Arial" panose="020B0604020202020204" pitchFamily="34" charset="0"/>
                <a:cs typeface="Arial" panose="020B0604020202020204" pitchFamily="34" charset="0"/>
              </a:rPr>
              <a:t>Cymhwyso dadansoddiad wrth asesu i lywio ymyriadau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i="1" u="none" strike="noStrike" cap="none" baseline="0" dirty="0">
                <a:solidFill>
                  <a:srgbClr val="000000"/>
                </a:solidFill>
                <a:effectLst/>
                <a:uFillTx/>
                <a:latin typeface="Arial"/>
              </a:rPr>
              <a:t>Canlyniadau Dysgu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dirty="0">
                <a:solidFill>
                  <a:srgbClr val="000000"/>
                </a:solidFill>
                <a:latin typeface="Arial"/>
              </a:rPr>
              <a:t>1.2. Defnyddio dull sy’n canolbwyntio ar y dinesydd, ac ar ganlyniadau, i wneud asesiadau amrywiol er mwyn hybu a chefnogi llesiant</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1" i="1" u="none" strike="noStrike" cap="none" baseline="0" dirty="0">
                <a:solidFill>
                  <a:srgbClr val="000000"/>
                </a:solidFill>
                <a:effectLst/>
                <a:uFillTx/>
                <a:latin typeface="Arial"/>
              </a:rPr>
              <a:t>Meini prawf asesu</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1.2.1 Gweithio mewn ffordd gyfannol ac mewn partneriaeth â phobl i’w galluogi i nodi, egluro a mynegi eu cryfderau, eu hanghenion a’r canlyniadau y maent yn dymuno eu gweld</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1.2.2 Dangos wrth asesu bod gwerthoedd gwaith cymdeithasol, y Côd Ymarfer Proffesiynol Gofal Cymdeithasol a Chanllawiau Ymarfer i weithwyr cymdeithasol yn cael eu hintegreiddio</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1.2.3 Cynnwys sensitifrwydd at ddiwylliant ac iaith yn ei ymarfer gan gynnwys y </a:t>
            </a:r>
            <a:r>
              <a:rPr lang="en-GB" sz="1600" b="0" i="0" u="none" strike="noStrike" cap="none" baseline="0" dirty="0" err="1">
                <a:solidFill>
                  <a:srgbClr val="000000"/>
                </a:solidFill>
                <a:effectLst/>
                <a:uFillTx/>
                <a:latin typeface="Arial"/>
              </a:rPr>
              <a:t>Cynnig</a:t>
            </a:r>
            <a:r>
              <a:rPr lang="en-GB" sz="1600" b="0" i="0" u="none" strike="noStrike" cap="none" baseline="0" dirty="0">
                <a:solidFill>
                  <a:srgbClr val="000000"/>
                </a:solidFill>
                <a:effectLst/>
                <a:uFillTx/>
                <a:latin typeface="Arial"/>
              </a:rPr>
              <a:t> </a:t>
            </a:r>
            <a:r>
              <a:rPr lang="en-GB" sz="1600" b="0" i="0" u="none" strike="noStrike" cap="none" baseline="0" dirty="0" err="1">
                <a:solidFill>
                  <a:srgbClr val="000000"/>
                </a:solidFill>
                <a:effectLst/>
                <a:uFillTx/>
                <a:latin typeface="Arial"/>
              </a:rPr>
              <a:t>Gweithredol</a:t>
            </a:r>
            <a:r>
              <a:rPr lang="cy" sz="1600" b="0" i="0" u="none" strike="noStrike" cap="none" baseline="0" dirty="0">
                <a:solidFill>
                  <a:srgbClr val="000000"/>
                </a:solidFill>
                <a:effectLst/>
                <a:uFillTx/>
                <a:latin typeface="Arial"/>
              </a:rPr>
              <a:t> yng nghyswllt yr iaith Gymraeg</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1.2.4. Gweithio mewn partneriaeth ag eraill er mwyn cynnal asesiad amlddisgyblaethol gan54 ddefnyddio dulliau sy’n canolbwyntio ar y dinesydd, ac ar ganlyniadau;</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1.2.5. Defnyddio dull sy’n canolbwyntio ar y dinesydd, ac ar ganlyniadau, i asesu: cryfderau unigolyn; anghenion unigolyn; anghenion gofalwr; eu hamgylchiadau; risg a phosibiliadau rheoli risg.</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600" b="0" i="0" u="none" strike="noStrike" cap="none" baseline="0" dirty="0">
                <a:solidFill>
                  <a:srgbClr val="000000"/>
                </a:solidFill>
                <a:effectLst/>
                <a:uFillTx/>
                <a:latin typeface="Arial"/>
              </a:rPr>
              <a:t>1.2.6. Cynorthwyo pobl i gymryd rhan mewn ffyrdd creadigol o: nodi canlyniadau; adeiladu ar gryfderau, gallu a chyflawniadau; cael atebion; sicrhau newid; hybu llesiant.</a:t>
            </a:r>
          </a:p>
        </p:txBody>
      </p:sp>
      <p:sp>
        <p:nvSpPr>
          <p:cNvPr id="3" name="Footer Placeholder 2">
            <a:extLst>
              <a:ext uri="{FF2B5EF4-FFF2-40B4-BE49-F238E27FC236}">
                <a16:creationId xmlns:a16="http://schemas.microsoft.com/office/drawing/2014/main" id="{60B8FD28-E638-D4A6-EADC-F789C0F96420}"/>
              </a:ext>
            </a:extLst>
          </p:cNvPr>
          <p:cNvSpPr>
            <a:spLocks noGrp="1"/>
          </p:cNvSpPr>
          <p:nvPr>
            <p:ph type="ftr" sz="quarter" idx="11"/>
          </p:nvPr>
        </p:nvSpPr>
        <p:spPr>
          <a:xfrm>
            <a:off x="4008046" y="6502745"/>
            <a:ext cx="4897170"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Cydgrynhoi'r Rhaglen Ymarfer Gwaith Cymdeithasol</a:t>
            </a:r>
          </a:p>
        </p:txBody>
      </p:sp>
      <p:sp>
        <p:nvSpPr>
          <p:cNvPr id="6" name="Slide Number Placeholder 5">
            <a:extLst>
              <a:ext uri="{FF2B5EF4-FFF2-40B4-BE49-F238E27FC236}">
                <a16:creationId xmlns:a16="http://schemas.microsoft.com/office/drawing/2014/main" id="{F45A4979-9E83-1AD9-6F30-DDDC3C052C3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8</a:t>
            </a:fld>
            <a:endParaRPr lang="en-GB"/>
          </a:p>
        </p:txBody>
      </p:sp>
    </p:spTree>
    <p:extLst>
      <p:ext uri="{BB962C8B-B14F-4D97-AF65-F5344CB8AC3E}">
        <p14:creationId xmlns:p14="http://schemas.microsoft.com/office/powerpoint/2010/main" val="1254405100"/>
      </p:ext>
    </p:extLst>
  </p:cSld>
  <p:clrMapOvr>
    <a:masterClrMapping/>
  </p:clrMapOvr>
  <p:transition/>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E63D7220-9E76-495C-A299-730903B2BE91}"/>
              </a:ext>
            </a:extLst>
          </p:cNvPr>
          <p:cNvSpPr>
            <a:spLocks noGrp="1"/>
          </p:cNvSpPr>
          <p:nvPr>
            <p:ph type="title"/>
          </p:nvPr>
        </p:nvSpPr>
        <p:spPr>
          <a:xfrm>
            <a:off x="838200" y="365125"/>
            <a:ext cx="10515600" cy="1325563"/>
          </a:xfrm>
        </p:spPr>
        <p:txBody>
          <a:bodyPr>
            <a:normAutofit/>
          </a:bodyPr>
          <a:lstStyle/>
          <a:p>
            <a:r>
              <a:rPr lang="cy" sz="5400" b="1" i="0" u="none" strike="noStrike" cap="none" baseline="0">
                <a:solidFill>
                  <a:srgbClr val="000000"/>
                </a:solidFill>
                <a:effectLst/>
                <a:uFillTx/>
                <a:latin typeface="Calibri Light"/>
              </a:rPr>
              <a:t>Cydweithio/Cydgynhyrchu</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64BED68C-D1B3-4E97-8536-8FFAB60F2DBC}"/>
              </a:ext>
            </a:extLst>
          </p:cNvPr>
          <p:cNvSpPr>
            <a:spLocks noGrp="1"/>
          </p:cNvSpPr>
          <p:nvPr>
            <p:ph idx="1"/>
          </p:nvPr>
        </p:nvSpPr>
        <p:spPr>
          <a:xfrm>
            <a:off x="838200" y="1929384"/>
            <a:ext cx="10515600" cy="4251960"/>
          </a:xfrm>
        </p:spPr>
        <p:txBody>
          <a:bodyPr>
            <a:normAutofit/>
          </a:bodyPr>
          <a:lstStyle/>
          <a:p>
            <a:pPr marL="109537" indent="0">
              <a:buNone/>
            </a:pPr>
            <a:r>
              <a:rPr lang="cy" sz="2400" b="1" i="0" u="none" strike="noStrike" cap="none" baseline="0">
                <a:solidFill>
                  <a:srgbClr val="000000"/>
                </a:solidFill>
                <a:effectLst/>
                <a:uFillTx/>
                <a:latin typeface="Calibri"/>
              </a:rPr>
              <a:t>Ymarfer 1  </a:t>
            </a:r>
          </a:p>
          <a:p>
            <a:pPr marL="109537" indent="0">
              <a:buNone/>
            </a:pPr>
            <a:r>
              <a:rPr lang="cy" sz="2400" b="0" i="0" u="none" strike="noStrike" cap="none" baseline="0">
                <a:solidFill>
                  <a:srgbClr val="000000"/>
                </a:solidFill>
                <a:effectLst/>
                <a:uFillTx/>
                <a:latin typeface="Calibri"/>
              </a:rPr>
              <a:t>Trafodaeth grŵp</a:t>
            </a:r>
          </a:p>
          <a:p>
            <a:r>
              <a:rPr lang="cy" sz="2400" b="0" i="0" u="none" strike="noStrike" cap="none" baseline="0">
                <a:solidFill>
                  <a:srgbClr val="000000"/>
                </a:solidFill>
                <a:effectLst/>
                <a:uFillTx/>
                <a:latin typeface="Calibri"/>
              </a:rPr>
              <a:t>Beth ydych chi'n meddwl yw ystyr </a:t>
            </a:r>
            <a:r>
              <a:rPr lang="cy" sz="2400" b="1" i="0" u="none" strike="noStrike" cap="none" baseline="0">
                <a:solidFill>
                  <a:srgbClr val="000000"/>
                </a:solidFill>
                <a:effectLst/>
                <a:uFillTx/>
                <a:latin typeface="Calibri"/>
              </a:rPr>
              <a:t>cydweithio/cydgynhyrchu</a:t>
            </a:r>
            <a:r>
              <a:rPr lang="cy" sz="2400" b="0" i="0" u="none" strike="noStrike" cap="none" baseline="0">
                <a:solidFill>
                  <a:srgbClr val="000000"/>
                </a:solidFill>
                <a:effectLst/>
                <a:uFillTx/>
                <a:latin typeface="Calibri"/>
              </a:rPr>
              <a:t> fel y cyfeirir ato yn Neddf Gwasanaethau Cymdeithasol a Llesiant (Cymru) 2014</a:t>
            </a:r>
            <a:r>
              <a:rPr lang="cy" sz="2400" b="0" i="1" u="none" strike="noStrike" cap="none" baseline="0">
                <a:solidFill>
                  <a:srgbClr val="000000"/>
                </a:solidFill>
                <a:effectLst/>
                <a:uFillTx/>
                <a:latin typeface="Calibri"/>
              </a:rPr>
              <a:t>?</a:t>
            </a:r>
          </a:p>
          <a:p>
            <a:r>
              <a:rPr lang="cy" sz="2400" b="0" i="0" u="none" strike="noStrike" cap="none" baseline="0">
                <a:solidFill>
                  <a:srgbClr val="000000"/>
                </a:solidFill>
                <a:effectLst/>
                <a:uFillTx/>
                <a:latin typeface="Calibri"/>
              </a:rPr>
              <a:t>Ystyriwch a oes iddo'r un ystyr â phartneriaeth neu ymgynghori? </a:t>
            </a:r>
          </a:p>
          <a:p>
            <a:r>
              <a:rPr lang="cy" sz="2400" b="0" i="0" u="none" strike="noStrike" cap="none" baseline="0">
                <a:solidFill>
                  <a:srgbClr val="000000"/>
                </a:solidFill>
                <a:effectLst/>
                <a:uFillTx/>
                <a:latin typeface="Calibri"/>
              </a:rPr>
              <a:t>Beth fyddech chi'n ei ddweud yw'r </a:t>
            </a:r>
            <a:r>
              <a:rPr lang="cy" sz="2400" b="1" i="0" u="none" strike="noStrike" cap="none" baseline="0">
                <a:solidFill>
                  <a:srgbClr val="000000"/>
                </a:solidFill>
                <a:effectLst/>
                <a:uFillTx/>
                <a:latin typeface="Calibri"/>
              </a:rPr>
              <a:t>prif 'ysgogwyr'</a:t>
            </a:r>
            <a:r>
              <a:rPr lang="cy" sz="2400" b="0" i="0" u="none" strike="noStrike" cap="none" baseline="0">
                <a:solidFill>
                  <a:srgbClr val="000000"/>
                </a:solidFill>
                <a:effectLst/>
                <a:uFillTx/>
                <a:latin typeface="Calibri"/>
              </a:rPr>
              <a:t> am ddull mwy cydweithredol mewn gwaith cymdeithasol?  Gallai hyn ystyried y canlyniadau posibl, yn ogystal â deddfwriaeth berthnasol.</a:t>
            </a:r>
          </a:p>
        </p:txBody>
      </p:sp>
      <p:sp>
        <p:nvSpPr>
          <p:cNvPr id="4" name="Footer Placeholder 3">
            <a:extLst>
              <a:ext uri="{FF2B5EF4-FFF2-40B4-BE49-F238E27FC236}">
                <a16:creationId xmlns:a16="http://schemas.microsoft.com/office/drawing/2014/main" id="{FB54A701-9DAE-4336-242F-75F44285EE60}"/>
              </a:ext>
            </a:extLst>
          </p:cNvPr>
          <p:cNvSpPr>
            <a:spLocks noGrp="1"/>
          </p:cNvSpPr>
          <p:nvPr>
            <p:ph type="ftr" sz="quarter" idx="11"/>
          </p:nvPr>
        </p:nvSpPr>
        <p:spPr>
          <a:xfrm>
            <a:off x="4038600" y="6356350"/>
            <a:ext cx="4498818" cy="365125"/>
          </a:xfrm>
        </p:spPr>
        <p:txBody>
          <a:bodyPr>
            <a:normAutofit/>
          </a:bodyPr>
          <a:lstStyle/>
          <a:p>
            <a:pPr>
              <a:spcAft>
                <a:spcPts val="600"/>
              </a:spcAft>
            </a:pPr>
            <a:r>
              <a:rPr lang="cy" sz="1100" b="0" i="0" u="none" strike="noStrike" cap="none" baseline="0" dirty="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9EF7362C-79A8-6461-ABCD-BE43D7E06E43}"/>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9</a:t>
            </a:fld>
            <a:endParaRPr lang="en-GB"/>
          </a:p>
        </p:txBody>
      </p:sp>
    </p:spTree>
    <p:extLst>
      <p:ext uri="{BB962C8B-B14F-4D97-AF65-F5344CB8AC3E}">
        <p14:creationId xmlns:p14="http://schemas.microsoft.com/office/powerpoint/2010/main" val="3155794701"/>
      </p:ext>
    </p:extLst>
  </p:cSld>
  <p:clrMapOvr>
    <a:masterClrMapping/>
  </p:clrMapOvr>
  <p:transition/>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418" name="Rectangle 17417">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420" name="Freeform: Shape 17419">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itle 4">
            <a:extLst>
              <a:ext uri="{FF2B5EF4-FFF2-40B4-BE49-F238E27FC236}">
                <a16:creationId xmlns:a16="http://schemas.microsoft.com/office/drawing/2014/main" id="{84FEE3C1-BCF5-4EA1-AAAF-1F9227A37272}"/>
              </a:ext>
            </a:extLst>
          </p:cNvPr>
          <p:cNvSpPr>
            <a:spLocks noGrp="1"/>
          </p:cNvSpPr>
          <p:nvPr>
            <p:ph type="title"/>
          </p:nvPr>
        </p:nvSpPr>
        <p:spPr>
          <a:xfrm>
            <a:off x="1137034" y="609597"/>
            <a:ext cx="9392421" cy="1330841"/>
          </a:xfrm>
        </p:spPr>
        <p:txBody>
          <a:bodyPr>
            <a:normAutofit/>
          </a:bodyPr>
          <a:lstStyle/>
          <a:p>
            <a:pPr>
              <a:defRPr/>
            </a:pPr>
            <a:r>
              <a:rPr lang="cy" sz="4400" b="0" i="0" u="none" strike="noStrike" cap="none" baseline="0">
                <a:solidFill>
                  <a:srgbClr val="000000"/>
                </a:solidFill>
                <a:effectLst/>
                <a:uFillTx/>
                <a:latin typeface="Arial"/>
              </a:rPr>
              <a:t>Diffiniad o Gydweithio, Cydgynhyrchu a Phartneriaeth</a:t>
            </a:r>
          </a:p>
        </p:txBody>
      </p:sp>
      <p:sp>
        <p:nvSpPr>
          <p:cNvPr id="6" name="Content Placeholder 5">
            <a:extLst>
              <a:ext uri="{FF2B5EF4-FFF2-40B4-BE49-F238E27FC236}">
                <a16:creationId xmlns:a16="http://schemas.microsoft.com/office/drawing/2014/main" id="{D23263CB-A2E0-4D9B-8F71-D73DE6A3AD1F}"/>
              </a:ext>
            </a:extLst>
          </p:cNvPr>
          <p:cNvSpPr>
            <a:spLocks noGrp="1"/>
          </p:cNvSpPr>
          <p:nvPr>
            <p:ph idx="1"/>
          </p:nvPr>
        </p:nvSpPr>
        <p:spPr>
          <a:xfrm>
            <a:off x="1137033" y="2198362"/>
            <a:ext cx="5582333" cy="3917773"/>
          </a:xfrm>
        </p:spPr>
        <p:txBody>
          <a:bodyPr>
            <a:normAutofit fontScale="97500"/>
          </a:bodyPr>
          <a:lstStyle/>
          <a:p>
            <a:pPr marL="109537" indent="0">
              <a:buNone/>
              <a:defRPr/>
            </a:pPr>
            <a:r>
              <a:rPr lang="cy" sz="2000" b="1" i="0" u="none" strike="noStrike" cap="none" baseline="0" dirty="0">
                <a:effectLst/>
                <a:uFillTx/>
                <a:latin typeface="Arial" panose="020B0604020202020204" pitchFamily="34" charset="0"/>
                <a:cs typeface="Arial" panose="020B0604020202020204" pitchFamily="34" charset="0"/>
              </a:rPr>
              <a:t>Cydweithio</a:t>
            </a:r>
            <a:r>
              <a:rPr lang="cy" sz="2000" b="0" i="0" u="none" strike="noStrike" cap="none" baseline="0" dirty="0">
                <a:effectLst/>
                <a:uFillTx/>
                <a:latin typeface="Arial" panose="020B0604020202020204" pitchFamily="34" charset="0"/>
                <a:cs typeface="Arial" panose="020B0604020202020204" pitchFamily="34" charset="0"/>
              </a:rPr>
              <a:t>: I weithio gyda rhywun arall ar brosiect</a:t>
            </a:r>
          </a:p>
          <a:p>
            <a:pPr marL="109537" indent="0">
              <a:buNone/>
              <a:defRPr/>
            </a:pPr>
            <a:r>
              <a:rPr lang="cy" sz="1400" b="0" i="0" u="none" strike="noStrike" cap="none" baseline="0" dirty="0">
                <a:solidFill>
                  <a:srgbClr val="000000"/>
                </a:solidFill>
                <a:effectLst/>
                <a:uFillTx/>
                <a:latin typeface="Arial" panose="020B0604020202020204" pitchFamily="34" charset="0"/>
                <a:cs typeface="Arial" panose="020B0604020202020204" pitchFamily="34" charset="0"/>
              </a:rPr>
              <a:t>Geiriadur Saesneg Collins</a:t>
            </a:r>
          </a:p>
          <a:p>
            <a:pPr marL="109537" indent="0">
              <a:buNone/>
              <a:defRPr/>
            </a:pPr>
            <a:r>
              <a:rPr lang="cy" sz="2000" b="1" i="0" u="none" strike="noStrike" cap="none" baseline="0" dirty="0">
                <a:effectLst/>
                <a:uFillTx/>
                <a:latin typeface="Arial" panose="020B0604020202020204" pitchFamily="34" charset="0"/>
                <a:cs typeface="Arial" panose="020B0604020202020204" pitchFamily="34" charset="0"/>
              </a:rPr>
              <a:t>Cydgynyrchu</a:t>
            </a:r>
            <a:r>
              <a:rPr lang="cy" sz="2000" b="0" i="0" u="none" strike="noStrike" cap="none" baseline="0" dirty="0">
                <a:effectLst/>
                <a:uFillTx/>
                <a:latin typeface="Arial" panose="020B0604020202020204" pitchFamily="34" charset="0"/>
                <a:cs typeface="Arial" panose="020B0604020202020204" pitchFamily="34" charset="0"/>
              </a:rPr>
              <a:t>: Dinasyddion a gweithwyr proffesiynol yn rhannu pŵer ac yn cydweithio fel partneriaid cyfartal</a:t>
            </a:r>
          </a:p>
          <a:p>
            <a:pPr marL="109537" indent="0">
              <a:buNone/>
              <a:defRPr/>
            </a:pP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Dylai </a:t>
            </a:r>
            <a:r>
              <a:rPr lang="cy" sz="2000" b="1" i="0" u="none" strike="noStrike" cap="none" baseline="0" dirty="0">
                <a:solidFill>
                  <a:srgbClr val="000000"/>
                </a:solidFill>
                <a:effectLst/>
                <a:uFillTx/>
                <a:latin typeface="Arial" panose="020B0604020202020204" pitchFamily="34" charset="0"/>
                <a:cs typeface="Arial" panose="020B0604020202020204" pitchFamily="34" charset="0"/>
              </a:rPr>
              <a:t>cydgynhyrchu</a:t>
            </a: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 anelu at: </a:t>
            </a:r>
          </a:p>
          <a:p>
            <a:pPr>
              <a:defRPr/>
            </a:pPr>
            <a:r>
              <a:rPr lang="cy" sz="2000" b="0" i="0" u="none" strike="noStrike" cap="none" baseline="0" dirty="0">
                <a:solidFill>
                  <a:srgbClr val="000000"/>
                </a:solidFill>
                <a:effectLst/>
                <a:uFillTx/>
                <a:latin typeface="Arial" panose="020B0604020202020204" pitchFamily="34" charset="0"/>
                <a:cs typeface="Arial" panose="020B0604020202020204" pitchFamily="34" charset="0"/>
              </a:rPr>
              <a:t>Cydnabod pobl fel asedau sydd â chyfraniad cadarnhaol i'w wneud at ddylunio a gweithredu'r gwasanaethau y maent yn eu defnyddio sy'n adeiladu ar alluoedd </a:t>
            </a:r>
          </a:p>
          <a:p>
            <a:pPr marL="109537" indent="0">
              <a:buNone/>
              <a:defRPr/>
            </a:pPr>
            <a:r>
              <a:rPr lang="cy" sz="1400" b="0" i="0" u="none" strike="noStrike" cap="none" baseline="0" dirty="0">
                <a:solidFill>
                  <a:srgbClr val="000000"/>
                </a:solidFill>
                <a:effectLst/>
                <a:uFillTx/>
                <a:latin typeface="Arial" panose="020B0604020202020204" pitchFamily="34" charset="0"/>
                <a:cs typeface="Arial" panose="020B0604020202020204" pitchFamily="34" charset="0"/>
              </a:rPr>
              <a:t>Deddf Gwasanaethau Cymdeithasol a Llesiant (Cymru) 2014</a:t>
            </a:r>
          </a:p>
          <a:p>
            <a:pPr marL="109537" indent="0">
              <a:buNone/>
              <a:defRPr/>
            </a:pPr>
            <a:endParaRPr lang="en-GB" sz="1900" dirty="0"/>
          </a:p>
          <a:p>
            <a:pPr marL="109537" indent="0">
              <a:buNone/>
              <a:defRPr/>
            </a:pPr>
            <a:endParaRPr lang="en-GB" sz="1900" dirty="0"/>
          </a:p>
          <a:p>
            <a:pPr>
              <a:defRPr/>
            </a:pPr>
            <a:endParaRPr lang="en-GB" sz="1900" dirty="0"/>
          </a:p>
        </p:txBody>
      </p:sp>
      <p:pic>
        <p:nvPicPr>
          <p:cNvPr id="17413" name="Picture 7">
            <a:extLst>
              <a:ext uri="{FF2B5EF4-FFF2-40B4-BE49-F238E27FC236}">
                <a16:creationId xmlns:a16="http://schemas.microsoft.com/office/drawing/2014/main" id="{0E3A9A4B-042A-441A-8A3B-F201EA1C7C3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719367" y="2575915"/>
            <a:ext cx="4788505" cy="2973913"/>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7422" name="Freeform: Shape 17421">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7412" name="Slide Number Placeholder 6">
            <a:extLst>
              <a:ext uri="{FF2B5EF4-FFF2-40B4-BE49-F238E27FC236}">
                <a16:creationId xmlns:a16="http://schemas.microsoft.com/office/drawing/2014/main" id="{1974FF9C-B690-434A-8244-B52AE3E166A5}"/>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00221BB-07DD-4E5A-A354-4EBBC3168151}" type="slidenum">
              <a:rPr lang="en-GB" altLang="en-US" sz="1000"/>
              <a:pPr>
                <a:spcAft>
                  <a:spcPts val="600"/>
                </a:spcAft>
              </a:pPr>
              <a:t>10</a:t>
            </a:fld>
            <a:endParaRPr lang="en-GB" altLang="en-US" sz="1000"/>
          </a:p>
        </p:txBody>
      </p:sp>
      <p:sp>
        <p:nvSpPr>
          <p:cNvPr id="2" name="Footer Placeholder 1">
            <a:extLst>
              <a:ext uri="{FF2B5EF4-FFF2-40B4-BE49-F238E27FC236}">
                <a16:creationId xmlns:a16="http://schemas.microsoft.com/office/drawing/2014/main" id="{9DA350C0-B015-8016-A3F2-FC0E27D1C5B6}"/>
              </a:ext>
            </a:extLst>
          </p:cNvPr>
          <p:cNvSpPr>
            <a:spLocks noGrp="1"/>
          </p:cNvSpPr>
          <p:nvPr>
            <p:ph type="ftr" sz="quarter" idx="11"/>
          </p:nvPr>
        </p:nvSpPr>
        <p:spPr>
          <a:xfrm>
            <a:off x="4038599" y="6356350"/>
            <a:ext cx="4571999"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Tree>
  </p:cSld>
  <p:clrMapOvr>
    <a:masterClrMapping/>
  </p:clrMapOvr>
  <p:transition/>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F944E337-3E5D-4A1F-A5A1-2057F25B8A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DA50D69-7CF7-4844-B844-A2B821C77F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7854"/>
            <a:ext cx="12192000" cy="6865854"/>
          </a:xfrm>
          <a:prstGeom prst="rect">
            <a:avLst/>
          </a:pr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E36925-D26A-AB86-72ED-A4B5F35EB601}"/>
              </a:ext>
            </a:extLst>
          </p:cNvPr>
          <p:cNvSpPr>
            <a:spLocks noGrp="1"/>
          </p:cNvSpPr>
          <p:nvPr>
            <p:ph type="title"/>
          </p:nvPr>
        </p:nvSpPr>
        <p:spPr>
          <a:xfrm>
            <a:off x="3754759" y="136525"/>
            <a:ext cx="8092100" cy="1803915"/>
          </a:xfrm>
        </p:spPr>
        <p:txBody>
          <a:bodyPr>
            <a:normAutofit fontScale="90000"/>
          </a:bodyPr>
          <a:lstStyle/>
          <a:p>
            <a:r>
              <a:rPr lang="cy" sz="4400" b="1" i="0" u="none" strike="noStrike" cap="none" baseline="0">
                <a:solidFill>
                  <a:srgbClr val="000000"/>
                </a:solidFill>
                <a:effectLst/>
                <a:uFillTx/>
                <a:latin typeface="Calibri Light"/>
              </a:rPr>
              <a:t>Canolbwyntio ar y Dinesydd/Canolbwyntio ar Ganlyniadau </a:t>
            </a:r>
          </a:p>
        </p:txBody>
      </p:sp>
      <p:pic>
        <p:nvPicPr>
          <p:cNvPr id="7" name="Picture 6" descr="Colourful carved figures of humans">
            <a:extLst>
              <a:ext uri="{FF2B5EF4-FFF2-40B4-BE49-F238E27FC236}">
                <a16:creationId xmlns:a16="http://schemas.microsoft.com/office/drawing/2014/main" id="{8D340E71-009C-4B33-9B68-9BA36C56AA47}"/>
              </a:ext>
            </a:extLst>
          </p:cNvPr>
          <p:cNvPicPr>
            <a:picLocks noChangeAspect="1"/>
          </p:cNvPicPr>
          <p:nvPr/>
        </p:nvPicPr>
        <p:blipFill>
          <a:blip r:embed="rId3"/>
          <a:srcRect l="30612" r="30379" b="-1"/>
          <a:stretch>
            <a:fillRect/>
          </a:stretch>
        </p:blipFill>
        <p:spPr>
          <a:xfrm>
            <a:off x="20" y="10"/>
            <a:ext cx="3754739" cy="6857990"/>
          </a:xfrm>
          <a:custGeom>
            <a:avLst/>
            <a:gdLst/>
            <a:ahLst/>
            <a:cxnLst/>
            <a:rect l="l" t="t" r="r" b="b"/>
            <a:pathLst>
              <a:path w="3754759" h="6858000">
                <a:moveTo>
                  <a:pt x="0" y="0"/>
                </a:moveTo>
                <a:lnTo>
                  <a:pt x="3405358" y="0"/>
                </a:lnTo>
                <a:lnTo>
                  <a:pt x="3406298" y="5103"/>
                </a:lnTo>
                <a:cubicBezTo>
                  <a:pt x="3408705" y="9272"/>
                  <a:pt x="3410993" y="13534"/>
                  <a:pt x="3408744" y="22806"/>
                </a:cubicBezTo>
                <a:cubicBezTo>
                  <a:pt x="3398212" y="18869"/>
                  <a:pt x="3412504" y="58782"/>
                  <a:pt x="3403554" y="60481"/>
                </a:cubicBezTo>
                <a:cubicBezTo>
                  <a:pt x="3417198" y="75379"/>
                  <a:pt x="3401704" y="83956"/>
                  <a:pt x="3406685" y="104437"/>
                </a:cubicBezTo>
                <a:cubicBezTo>
                  <a:pt x="3412035" y="113935"/>
                  <a:pt x="3413215" y="120918"/>
                  <a:pt x="3408439" y="130745"/>
                </a:cubicBezTo>
                <a:cubicBezTo>
                  <a:pt x="3434362" y="174436"/>
                  <a:pt x="3410826" y="157826"/>
                  <a:pt x="3422002" y="199353"/>
                </a:cubicBezTo>
                <a:cubicBezTo>
                  <a:pt x="3433366" y="235046"/>
                  <a:pt x="3441595" y="275734"/>
                  <a:pt x="3466217" y="309590"/>
                </a:cubicBezTo>
                <a:cubicBezTo>
                  <a:pt x="3473022" y="315692"/>
                  <a:pt x="3476249" y="331335"/>
                  <a:pt x="3473425" y="344525"/>
                </a:cubicBezTo>
                <a:cubicBezTo>
                  <a:pt x="3472938" y="346792"/>
                  <a:pt x="3472286" y="348904"/>
                  <a:pt x="3471491" y="350788"/>
                </a:cubicBezTo>
                <a:cubicBezTo>
                  <a:pt x="3476473" y="380853"/>
                  <a:pt x="3497528" y="490678"/>
                  <a:pt x="3503314" y="524915"/>
                </a:cubicBezTo>
                <a:cubicBezTo>
                  <a:pt x="3495110" y="528110"/>
                  <a:pt x="3511009" y="544789"/>
                  <a:pt x="3506208" y="556205"/>
                </a:cubicBezTo>
                <a:cubicBezTo>
                  <a:pt x="3501906" y="564424"/>
                  <a:pt x="3505727" y="571402"/>
                  <a:pt x="3506503" y="579730"/>
                </a:cubicBezTo>
                <a:cubicBezTo>
                  <a:pt x="3503352" y="590904"/>
                  <a:pt x="3511763" y="626437"/>
                  <a:pt x="3516997" y="635552"/>
                </a:cubicBezTo>
                <a:cubicBezTo>
                  <a:pt x="3534688" y="657082"/>
                  <a:pt x="3524838" y="708447"/>
                  <a:pt x="3538464" y="726388"/>
                </a:cubicBezTo>
                <a:cubicBezTo>
                  <a:pt x="3540659" y="733032"/>
                  <a:pt x="3541735" y="739585"/>
                  <a:pt x="3542115" y="746049"/>
                </a:cubicBezTo>
                <a:lnTo>
                  <a:pt x="3541598" y="764218"/>
                </a:lnTo>
                <a:lnTo>
                  <a:pt x="3538294" y="769538"/>
                </a:lnTo>
                <a:lnTo>
                  <a:pt x="3539714" y="780556"/>
                </a:lnTo>
                <a:lnTo>
                  <a:pt x="3539328" y="783752"/>
                </a:lnTo>
                <a:cubicBezTo>
                  <a:pt x="3538575" y="789859"/>
                  <a:pt x="3537953" y="795880"/>
                  <a:pt x="3537882" y="801812"/>
                </a:cubicBezTo>
                <a:cubicBezTo>
                  <a:pt x="3555332" y="793164"/>
                  <a:pt x="3540143" y="850853"/>
                  <a:pt x="3553763" y="833773"/>
                </a:cubicBezTo>
                <a:cubicBezTo>
                  <a:pt x="3556400" y="864868"/>
                  <a:pt x="3568671" y="840452"/>
                  <a:pt x="3557696" y="878520"/>
                </a:cubicBezTo>
                <a:cubicBezTo>
                  <a:pt x="3574636" y="926170"/>
                  <a:pt x="3572932" y="1002669"/>
                  <a:pt x="3596902" y="1039468"/>
                </a:cubicBezTo>
                <a:cubicBezTo>
                  <a:pt x="3588227" y="1035176"/>
                  <a:pt x="3582669" y="1055878"/>
                  <a:pt x="3587550" y="1069793"/>
                </a:cubicBezTo>
                <a:cubicBezTo>
                  <a:pt x="3553603" y="1054905"/>
                  <a:pt x="3620138" y="1124159"/>
                  <a:pt x="3598129" y="1137690"/>
                </a:cubicBezTo>
                <a:cubicBezTo>
                  <a:pt x="3619154" y="1137277"/>
                  <a:pt x="3657845" y="1198819"/>
                  <a:pt x="3642072" y="1229443"/>
                </a:cubicBezTo>
                <a:cubicBezTo>
                  <a:pt x="3648492" y="1274612"/>
                  <a:pt x="3667414" y="1305895"/>
                  <a:pt x="3662799" y="1353804"/>
                </a:cubicBezTo>
                <a:cubicBezTo>
                  <a:pt x="3665680" y="1355144"/>
                  <a:pt x="3668149" y="1357448"/>
                  <a:pt x="3670319" y="1360420"/>
                </a:cubicBezTo>
                <a:lnTo>
                  <a:pt x="3675717" y="1370453"/>
                </a:lnTo>
                <a:lnTo>
                  <a:pt x="3675458" y="1372456"/>
                </a:lnTo>
                <a:cubicBezTo>
                  <a:pt x="3675775" y="1380261"/>
                  <a:pt x="3677154" y="1384198"/>
                  <a:pt x="3678998" y="1386422"/>
                </a:cubicBezTo>
                <a:lnTo>
                  <a:pt x="3681613" y="1387932"/>
                </a:lnTo>
                <a:lnTo>
                  <a:pt x="3684619" y="1397028"/>
                </a:lnTo>
                <a:lnTo>
                  <a:pt x="3692094" y="1413643"/>
                </a:lnTo>
                <a:lnTo>
                  <a:pt x="3692036" y="1417975"/>
                </a:lnTo>
                <a:lnTo>
                  <a:pt x="3701043" y="1444940"/>
                </a:lnTo>
                <a:lnTo>
                  <a:pt x="3700474" y="1445893"/>
                </a:lnTo>
                <a:cubicBezTo>
                  <a:pt x="3699407" y="1448641"/>
                  <a:pt x="3699006" y="1451835"/>
                  <a:pt x="3699990" y="1456030"/>
                </a:cubicBezTo>
                <a:cubicBezTo>
                  <a:pt x="3688343" y="1458099"/>
                  <a:pt x="3696713" y="1461887"/>
                  <a:pt x="3700642" y="1474079"/>
                </a:cubicBezTo>
                <a:cubicBezTo>
                  <a:pt x="3683431" y="1480016"/>
                  <a:pt x="3700716" y="1509516"/>
                  <a:pt x="3693587" y="1522890"/>
                </a:cubicBezTo>
                <a:cubicBezTo>
                  <a:pt x="3696861" y="1531716"/>
                  <a:pt x="3700010" y="1541157"/>
                  <a:pt x="3702900" y="1551068"/>
                </a:cubicBezTo>
                <a:lnTo>
                  <a:pt x="3708038" y="1631578"/>
                </a:lnTo>
                <a:lnTo>
                  <a:pt x="3698097" y="1716642"/>
                </a:lnTo>
                <a:cubicBezTo>
                  <a:pt x="3699314" y="1747867"/>
                  <a:pt x="3695412" y="1775147"/>
                  <a:pt x="3700384" y="1801382"/>
                </a:cubicBezTo>
                <a:cubicBezTo>
                  <a:pt x="3696845" y="1812311"/>
                  <a:pt x="3695699" y="1822504"/>
                  <a:pt x="3702257" y="1832013"/>
                </a:cubicBezTo>
                <a:cubicBezTo>
                  <a:pt x="3701651" y="1861238"/>
                  <a:pt x="3693313" y="1868713"/>
                  <a:pt x="3700986" y="1886838"/>
                </a:cubicBezTo>
                <a:cubicBezTo>
                  <a:pt x="3687741" y="1903887"/>
                  <a:pt x="3693148" y="1904594"/>
                  <a:pt x="3697545" y="1912087"/>
                </a:cubicBezTo>
                <a:lnTo>
                  <a:pt x="3697885" y="1913171"/>
                </a:lnTo>
                <a:lnTo>
                  <a:pt x="3695987" y="1915505"/>
                </a:lnTo>
                <a:lnTo>
                  <a:pt x="3695284" y="1920179"/>
                </a:lnTo>
                <a:lnTo>
                  <a:pt x="3696499" y="1932787"/>
                </a:lnTo>
                <a:lnTo>
                  <a:pt x="3697473" y="1937503"/>
                </a:lnTo>
                <a:cubicBezTo>
                  <a:pt x="3697953" y="1940760"/>
                  <a:pt x="3698023" y="1942937"/>
                  <a:pt x="3697799" y="1944457"/>
                </a:cubicBezTo>
                <a:lnTo>
                  <a:pt x="3697642" y="1944638"/>
                </a:lnTo>
                <a:lnTo>
                  <a:pt x="3698268" y="1951136"/>
                </a:lnTo>
                <a:cubicBezTo>
                  <a:pt x="3699704" y="1962083"/>
                  <a:pt x="3701457" y="1972719"/>
                  <a:pt x="3703418" y="1982828"/>
                </a:cubicBezTo>
                <a:cubicBezTo>
                  <a:pt x="3694620" y="1991887"/>
                  <a:pt x="3707345" y="2028973"/>
                  <a:pt x="3689767" y="2025705"/>
                </a:cubicBezTo>
                <a:cubicBezTo>
                  <a:pt x="3691896" y="2039367"/>
                  <a:pt x="3699517" y="2047321"/>
                  <a:pt x="3687894" y="2043252"/>
                </a:cubicBezTo>
                <a:cubicBezTo>
                  <a:pt x="3688268" y="2047766"/>
                  <a:pt x="3687435" y="2050599"/>
                  <a:pt x="3686015" y="2052668"/>
                </a:cubicBezTo>
                <a:lnTo>
                  <a:pt x="3685329" y="2053280"/>
                </a:lnTo>
                <a:lnTo>
                  <a:pt x="3690348" y="2083660"/>
                </a:lnTo>
                <a:lnTo>
                  <a:pt x="3689688" y="2087758"/>
                </a:lnTo>
                <a:lnTo>
                  <a:pt x="3694656" y="2107476"/>
                </a:lnTo>
                <a:lnTo>
                  <a:pt x="3696317" y="2117709"/>
                </a:lnTo>
                <a:lnTo>
                  <a:pt x="3698652" y="2120508"/>
                </a:lnTo>
                <a:cubicBezTo>
                  <a:pt x="3700138" y="2123582"/>
                  <a:pt x="3700933" y="2128051"/>
                  <a:pt x="3700157" y="2135655"/>
                </a:cubicBezTo>
                <a:lnTo>
                  <a:pt x="3699626" y="2137431"/>
                </a:lnTo>
                <a:lnTo>
                  <a:pt x="3703486" y="2149795"/>
                </a:lnTo>
                <a:cubicBezTo>
                  <a:pt x="3705184" y="2153754"/>
                  <a:pt x="3707268" y="2157232"/>
                  <a:pt x="3709885" y="2160002"/>
                </a:cubicBezTo>
                <a:cubicBezTo>
                  <a:pt x="3698737" y="2203287"/>
                  <a:pt x="3712805" y="2242927"/>
                  <a:pt x="3712777" y="2289319"/>
                </a:cubicBezTo>
                <a:cubicBezTo>
                  <a:pt x="3693169" y="2310331"/>
                  <a:pt x="3722276" y="2389074"/>
                  <a:pt x="3742794" y="2399589"/>
                </a:cubicBezTo>
                <a:cubicBezTo>
                  <a:pt x="3725319" y="2400703"/>
                  <a:pt x="3751962" y="2457534"/>
                  <a:pt x="3753311" y="2472464"/>
                </a:cubicBezTo>
                <a:cubicBezTo>
                  <a:pt x="3753760" y="2477441"/>
                  <a:pt x="3751399" y="2477762"/>
                  <a:pt x="3743656" y="2469811"/>
                </a:cubicBezTo>
                <a:cubicBezTo>
                  <a:pt x="3746474" y="2485608"/>
                  <a:pt x="3738186" y="2502460"/>
                  <a:pt x="3730339" y="2493869"/>
                </a:cubicBezTo>
                <a:cubicBezTo>
                  <a:pt x="3748556" y="2541387"/>
                  <a:pt x="3736267" y="2613433"/>
                  <a:pt x="3746134" y="2667651"/>
                </a:cubicBezTo>
                <a:cubicBezTo>
                  <a:pt x="3730160" y="2698252"/>
                  <a:pt x="3745496" y="2681337"/>
                  <a:pt x="3743743" y="2712354"/>
                </a:cubicBezTo>
                <a:cubicBezTo>
                  <a:pt x="3759373" y="2703131"/>
                  <a:pt x="3736572" y="2750256"/>
                  <a:pt x="3754759" y="2751060"/>
                </a:cubicBezTo>
                <a:cubicBezTo>
                  <a:pt x="3753864" y="2756679"/>
                  <a:pt x="3752424" y="2762098"/>
                  <a:pt x="3750841" y="2767527"/>
                </a:cubicBezTo>
                <a:lnTo>
                  <a:pt x="3750021" y="2770377"/>
                </a:lnTo>
                <a:lnTo>
                  <a:pt x="3749874" y="2781617"/>
                </a:lnTo>
                <a:lnTo>
                  <a:pt x="3745916" y="2784975"/>
                </a:lnTo>
                <a:lnTo>
                  <a:pt x="3742888" y="2802030"/>
                </a:lnTo>
                <a:cubicBezTo>
                  <a:pt x="3742360" y="2808388"/>
                  <a:pt x="3742498" y="2815196"/>
                  <a:pt x="3743710" y="2822667"/>
                </a:cubicBezTo>
                <a:cubicBezTo>
                  <a:pt x="3751787" y="2840797"/>
                  <a:pt x="3744398" y="2870002"/>
                  <a:pt x="3746201" y="2896003"/>
                </a:cubicBezTo>
                <a:lnTo>
                  <a:pt x="3749006" y="2907846"/>
                </a:lnTo>
                <a:lnTo>
                  <a:pt x="3747206" y="2947037"/>
                </a:lnTo>
                <a:cubicBezTo>
                  <a:pt x="3747030" y="2958176"/>
                  <a:pt x="3747214" y="2969719"/>
                  <a:pt x="3748070" y="2981841"/>
                </a:cubicBezTo>
                <a:lnTo>
                  <a:pt x="3750937" y="3004278"/>
                </a:lnTo>
                <a:lnTo>
                  <a:pt x="3749761" y="3010254"/>
                </a:lnTo>
                <a:cubicBezTo>
                  <a:pt x="3750425" y="3020530"/>
                  <a:pt x="3756245" y="3033889"/>
                  <a:pt x="3749923" y="3032983"/>
                </a:cubicBezTo>
                <a:lnTo>
                  <a:pt x="3752658" y="3044429"/>
                </a:lnTo>
                <a:lnTo>
                  <a:pt x="3748217" y="3056076"/>
                </a:lnTo>
                <a:cubicBezTo>
                  <a:pt x="3747117" y="3057381"/>
                  <a:pt x="3745928" y="3058381"/>
                  <a:pt x="3744691" y="3059042"/>
                </a:cubicBezTo>
                <a:lnTo>
                  <a:pt x="3747123" y="3075102"/>
                </a:lnTo>
                <a:lnTo>
                  <a:pt x="3744190" y="3088509"/>
                </a:lnTo>
                <a:lnTo>
                  <a:pt x="3747093" y="3099930"/>
                </a:lnTo>
                <a:lnTo>
                  <a:pt x="3746799" y="3104743"/>
                </a:lnTo>
                <a:lnTo>
                  <a:pt x="3745610" y="3116729"/>
                </a:lnTo>
                <a:cubicBezTo>
                  <a:pt x="3744666" y="3122891"/>
                  <a:pt x="3743503" y="3129792"/>
                  <a:pt x="3742676" y="3137453"/>
                </a:cubicBezTo>
                <a:lnTo>
                  <a:pt x="3742441" y="3143884"/>
                </a:lnTo>
                <a:lnTo>
                  <a:pt x="3737104" y="3158122"/>
                </a:lnTo>
                <a:cubicBezTo>
                  <a:pt x="3733050" y="3168490"/>
                  <a:pt x="3730374" y="3176626"/>
                  <a:pt x="3733275" y="3185367"/>
                </a:cubicBezTo>
                <a:cubicBezTo>
                  <a:pt x="3728135" y="3200760"/>
                  <a:pt x="3712176" y="3212117"/>
                  <a:pt x="3717639" y="3233769"/>
                </a:cubicBezTo>
                <a:cubicBezTo>
                  <a:pt x="3709851" y="3227497"/>
                  <a:pt x="3717920" y="3258095"/>
                  <a:pt x="3710433" y="3262123"/>
                </a:cubicBezTo>
                <a:cubicBezTo>
                  <a:pt x="3704342" y="3264110"/>
                  <a:pt x="3705370" y="3273856"/>
                  <a:pt x="3703458" y="3281408"/>
                </a:cubicBezTo>
                <a:cubicBezTo>
                  <a:pt x="3697412" y="3287020"/>
                  <a:pt x="3693483" y="3324746"/>
                  <a:pt x="3695027" y="3337739"/>
                </a:cubicBezTo>
                <a:cubicBezTo>
                  <a:pt x="3703095" y="3374177"/>
                  <a:pt x="3679154" y="3404974"/>
                  <a:pt x="3684951" y="3434139"/>
                </a:cubicBezTo>
                <a:cubicBezTo>
                  <a:pt x="3684732" y="3441861"/>
                  <a:pt x="3683615" y="3448308"/>
                  <a:pt x="3681946" y="3453928"/>
                </a:cubicBezTo>
                <a:lnTo>
                  <a:pt x="3675939" y="3468021"/>
                </a:lnTo>
                <a:cubicBezTo>
                  <a:pt x="3674480" y="3468264"/>
                  <a:pt x="3673022" y="3468506"/>
                  <a:pt x="3671563" y="3468748"/>
                </a:cubicBezTo>
                <a:lnTo>
                  <a:pt x="3669360" y="3479164"/>
                </a:lnTo>
                <a:lnTo>
                  <a:pt x="3668060" y="3481325"/>
                </a:lnTo>
                <a:cubicBezTo>
                  <a:pt x="3665560" y="3485437"/>
                  <a:pt x="3663197" y="3489622"/>
                  <a:pt x="3661315" y="3494328"/>
                </a:cubicBezTo>
                <a:cubicBezTo>
                  <a:pt x="3678446" y="3506175"/>
                  <a:pt x="3648136" y="3536311"/>
                  <a:pt x="3664679" y="3537226"/>
                </a:cubicBezTo>
                <a:cubicBezTo>
                  <a:pt x="3657322" y="3565147"/>
                  <a:pt x="3674997" y="3558694"/>
                  <a:pt x="3654205" y="3577551"/>
                </a:cubicBezTo>
                <a:cubicBezTo>
                  <a:pt x="3653633" y="3634248"/>
                  <a:pt x="3628736" y="3694092"/>
                  <a:pt x="3637325" y="3749618"/>
                </a:cubicBezTo>
                <a:cubicBezTo>
                  <a:pt x="3631446" y="3736800"/>
                  <a:pt x="3620480" y="3747498"/>
                  <a:pt x="3620258" y="3763981"/>
                </a:cubicBezTo>
                <a:cubicBezTo>
                  <a:pt x="3596667" y="3715365"/>
                  <a:pt x="3630603" y="3842969"/>
                  <a:pt x="3608193" y="3830141"/>
                </a:cubicBezTo>
                <a:cubicBezTo>
                  <a:pt x="3625759" y="3852486"/>
                  <a:pt x="3638965" y="3943841"/>
                  <a:pt x="3616479" y="3951521"/>
                </a:cubicBezTo>
                <a:cubicBezTo>
                  <a:pt x="3607940" y="3994867"/>
                  <a:pt x="3614033" y="4040502"/>
                  <a:pt x="3595498" y="4074157"/>
                </a:cubicBezTo>
                <a:cubicBezTo>
                  <a:pt x="3597477" y="4078342"/>
                  <a:pt x="3598819" y="4082864"/>
                  <a:pt x="3599706" y="4087599"/>
                </a:cubicBezTo>
                <a:lnTo>
                  <a:pt x="3601103" y="4101515"/>
                </a:lnTo>
                <a:lnTo>
                  <a:pt x="3600274" y="4102849"/>
                </a:lnTo>
                <a:cubicBezTo>
                  <a:pt x="3598143" y="4109482"/>
                  <a:pt x="3598077" y="4114144"/>
                  <a:pt x="3598925" y="4117926"/>
                </a:cubicBezTo>
                <a:lnTo>
                  <a:pt x="3600630" y="4121966"/>
                </a:lnTo>
                <a:lnTo>
                  <a:pt x="3600331" y="4132543"/>
                </a:lnTo>
                <a:lnTo>
                  <a:pt x="3601432" y="4154003"/>
                </a:lnTo>
                <a:lnTo>
                  <a:pt x="3600054" y="4157433"/>
                </a:lnTo>
                <a:lnTo>
                  <a:pt x="3599248" y="4188888"/>
                </a:lnTo>
                <a:cubicBezTo>
                  <a:pt x="3598993" y="4188940"/>
                  <a:pt x="3598738" y="4188992"/>
                  <a:pt x="3598484" y="4189044"/>
                </a:cubicBezTo>
                <a:cubicBezTo>
                  <a:pt x="3596754" y="4190111"/>
                  <a:pt x="3595443" y="4192250"/>
                  <a:pt x="3594971" y="4196698"/>
                </a:cubicBezTo>
                <a:cubicBezTo>
                  <a:pt x="3584674" y="4185805"/>
                  <a:pt x="3590455" y="4197885"/>
                  <a:pt x="3589971" y="4211958"/>
                </a:cubicBezTo>
                <a:cubicBezTo>
                  <a:pt x="3573870" y="4198179"/>
                  <a:pt x="3579156" y="4240607"/>
                  <a:pt x="3569135" y="4243705"/>
                </a:cubicBezTo>
                <a:cubicBezTo>
                  <a:pt x="3569142" y="4254351"/>
                  <a:pt x="3568856" y="4265362"/>
                  <a:pt x="3568210" y="4276468"/>
                </a:cubicBezTo>
                <a:lnTo>
                  <a:pt x="3567613" y="4282925"/>
                </a:lnTo>
                <a:cubicBezTo>
                  <a:pt x="3567553" y="4282949"/>
                  <a:pt x="3567492" y="4282974"/>
                  <a:pt x="3567432" y="4282999"/>
                </a:cubicBezTo>
                <a:cubicBezTo>
                  <a:pt x="3566940" y="4284280"/>
                  <a:pt x="3566607" y="4286359"/>
                  <a:pt x="3566464" y="4289697"/>
                </a:cubicBezTo>
                <a:lnTo>
                  <a:pt x="3566526" y="4294698"/>
                </a:lnTo>
                <a:lnTo>
                  <a:pt x="3565367" y="4307225"/>
                </a:lnTo>
                <a:lnTo>
                  <a:pt x="3563841" y="4311164"/>
                </a:lnTo>
                <a:lnTo>
                  <a:pt x="3561610" y="4312189"/>
                </a:lnTo>
                <a:lnTo>
                  <a:pt x="3561734" y="4313408"/>
                </a:lnTo>
                <a:cubicBezTo>
                  <a:pt x="3564537" y="4323096"/>
                  <a:pt x="3569544" y="4327053"/>
                  <a:pt x="3553832" y="4334910"/>
                </a:cubicBezTo>
                <a:cubicBezTo>
                  <a:pt x="3557797" y="4356533"/>
                  <a:pt x="3548502" y="4358433"/>
                  <a:pt x="3542564" y="4385380"/>
                </a:cubicBezTo>
                <a:cubicBezTo>
                  <a:pt x="3547050" y="4398267"/>
                  <a:pt x="3544091" y="4407098"/>
                  <a:pt x="3538724" y="4415150"/>
                </a:cubicBezTo>
                <a:cubicBezTo>
                  <a:pt x="3538633" y="4442707"/>
                  <a:pt x="3529920" y="4465824"/>
                  <a:pt x="3525348" y="4495753"/>
                </a:cubicBezTo>
                <a:cubicBezTo>
                  <a:pt x="3529387" y="4530212"/>
                  <a:pt x="3514579" y="4543935"/>
                  <a:pt x="3509749" y="4575934"/>
                </a:cubicBezTo>
                <a:cubicBezTo>
                  <a:pt x="3519579" y="4606914"/>
                  <a:pt x="3496418" y="4596497"/>
                  <a:pt x="3489779" y="4611927"/>
                </a:cubicBezTo>
                <a:lnTo>
                  <a:pt x="3488856" y="4616508"/>
                </a:lnTo>
                <a:lnTo>
                  <a:pt x="3489486" y="4629163"/>
                </a:lnTo>
                <a:lnTo>
                  <a:pt x="3490242" y="4633947"/>
                </a:lnTo>
                <a:cubicBezTo>
                  <a:pt x="3490570" y="4637233"/>
                  <a:pt x="3490539" y="4639406"/>
                  <a:pt x="3490244" y="4640894"/>
                </a:cubicBezTo>
                <a:lnTo>
                  <a:pt x="3490078" y="4641059"/>
                </a:lnTo>
                <a:lnTo>
                  <a:pt x="3490403" y="4647582"/>
                </a:lnTo>
                <a:cubicBezTo>
                  <a:pt x="3491330" y="4658608"/>
                  <a:pt x="3492590" y="4669354"/>
                  <a:pt x="3494082" y="4679601"/>
                </a:cubicBezTo>
                <a:cubicBezTo>
                  <a:pt x="3484854" y="4687754"/>
                  <a:pt x="3495864" y="4725869"/>
                  <a:pt x="3478421" y="4720918"/>
                </a:cubicBezTo>
                <a:cubicBezTo>
                  <a:pt x="3479918" y="4734712"/>
                  <a:pt x="3487176" y="4743359"/>
                  <a:pt x="3475730" y="4738188"/>
                </a:cubicBezTo>
                <a:cubicBezTo>
                  <a:pt x="3475894" y="4742712"/>
                  <a:pt x="3474928" y="4745450"/>
                  <a:pt x="3473409" y="4747368"/>
                </a:cubicBezTo>
                <a:lnTo>
                  <a:pt x="3472696" y="4747913"/>
                </a:lnTo>
                <a:lnTo>
                  <a:pt x="3476304" y="4778609"/>
                </a:lnTo>
                <a:lnTo>
                  <a:pt x="3475454" y="4782623"/>
                </a:lnTo>
                <a:lnTo>
                  <a:pt x="3479507" y="4802712"/>
                </a:lnTo>
                <a:lnTo>
                  <a:pt x="3480695" y="4813049"/>
                </a:lnTo>
                <a:lnTo>
                  <a:pt x="3482902" y="4816057"/>
                </a:lnTo>
                <a:cubicBezTo>
                  <a:pt x="3484247" y="4819259"/>
                  <a:pt x="3484834" y="4823783"/>
                  <a:pt x="3483703" y="4831270"/>
                </a:cubicBezTo>
                <a:lnTo>
                  <a:pt x="3483090" y="4832984"/>
                </a:lnTo>
                <a:lnTo>
                  <a:pt x="3486378" y="4845654"/>
                </a:lnTo>
                <a:cubicBezTo>
                  <a:pt x="3487893" y="4849755"/>
                  <a:pt x="3489817" y="4853416"/>
                  <a:pt x="3492309" y="4856425"/>
                </a:cubicBezTo>
                <a:cubicBezTo>
                  <a:pt x="3479133" y="4898390"/>
                  <a:pt x="3491371" y="4939174"/>
                  <a:pt x="3489182" y="4985308"/>
                </a:cubicBezTo>
                <a:cubicBezTo>
                  <a:pt x="3492413" y="5037202"/>
                  <a:pt x="3496839" y="5073159"/>
                  <a:pt x="3498182" y="5107346"/>
                </a:cubicBezTo>
                <a:cubicBezTo>
                  <a:pt x="3500266" y="5123329"/>
                  <a:pt x="3506680" y="5240376"/>
                  <a:pt x="3499225" y="5231073"/>
                </a:cubicBezTo>
                <a:cubicBezTo>
                  <a:pt x="3515247" y="5280090"/>
                  <a:pt x="3497607" y="5309911"/>
                  <a:pt x="3504960" y="5364785"/>
                </a:cubicBezTo>
                <a:cubicBezTo>
                  <a:pt x="3487546" y="5393671"/>
                  <a:pt x="3503686" y="5378336"/>
                  <a:pt x="3500486" y="5409009"/>
                </a:cubicBezTo>
                <a:cubicBezTo>
                  <a:pt x="3516561" y="5401350"/>
                  <a:pt x="3491544" y="5446009"/>
                  <a:pt x="3509710" y="5448570"/>
                </a:cubicBezTo>
                <a:cubicBezTo>
                  <a:pt x="3508555" y="5454072"/>
                  <a:pt x="3506859" y="5459319"/>
                  <a:pt x="3505022" y="5464568"/>
                </a:cubicBezTo>
                <a:lnTo>
                  <a:pt x="3504070" y="5467320"/>
                </a:lnTo>
                <a:lnTo>
                  <a:pt x="3503399" y="5478483"/>
                </a:lnTo>
                <a:lnTo>
                  <a:pt x="3499281" y="5481443"/>
                </a:lnTo>
                <a:lnTo>
                  <a:pt x="3499047" y="5616712"/>
                </a:lnTo>
                <a:cubicBezTo>
                  <a:pt x="3502347" y="5628424"/>
                  <a:pt x="3503819" y="5666768"/>
                  <a:pt x="3498775" y="5675291"/>
                </a:cubicBezTo>
                <a:cubicBezTo>
                  <a:pt x="3497984" y="5683547"/>
                  <a:pt x="3500335" y="5692400"/>
                  <a:pt x="3494739" y="5697458"/>
                </a:cubicBezTo>
                <a:cubicBezTo>
                  <a:pt x="3492180" y="5715432"/>
                  <a:pt x="3486290" y="5756597"/>
                  <a:pt x="3483423" y="5783137"/>
                </a:cubicBezTo>
                <a:cubicBezTo>
                  <a:pt x="3491452" y="5796973"/>
                  <a:pt x="3477643" y="5819988"/>
                  <a:pt x="3477532" y="5856699"/>
                </a:cubicBezTo>
                <a:cubicBezTo>
                  <a:pt x="3486776" y="5871818"/>
                  <a:pt x="3477340" y="5881447"/>
                  <a:pt x="3490032" y="5910638"/>
                </a:cubicBezTo>
                <a:cubicBezTo>
                  <a:pt x="3488930" y="5911913"/>
                  <a:pt x="3487924" y="5913488"/>
                  <a:pt x="3487046" y="5915313"/>
                </a:cubicBezTo>
                <a:cubicBezTo>
                  <a:pt x="3481941" y="5925917"/>
                  <a:pt x="3482137" y="5942505"/>
                  <a:pt x="3487484" y="5952365"/>
                </a:cubicBezTo>
                <a:cubicBezTo>
                  <a:pt x="3504666" y="5999029"/>
                  <a:pt x="3505019" y="6042078"/>
                  <a:pt x="3509266" y="6082373"/>
                </a:cubicBezTo>
                <a:cubicBezTo>
                  <a:pt x="3512265" y="6128005"/>
                  <a:pt x="3492950" y="6098121"/>
                  <a:pt x="3509564" y="6154771"/>
                </a:cubicBezTo>
                <a:cubicBezTo>
                  <a:pt x="3503223" y="6161045"/>
                  <a:pt x="3503062" y="6168289"/>
                  <a:pt x="3506404" y="6180433"/>
                </a:cubicBezTo>
                <a:cubicBezTo>
                  <a:pt x="3507378" y="6202614"/>
                  <a:pt x="3491084" y="6201180"/>
                  <a:pt x="3501312" y="6223427"/>
                </a:cubicBezTo>
                <a:cubicBezTo>
                  <a:pt x="3492497" y="6219559"/>
                  <a:pt x="3498753" y="6265580"/>
                  <a:pt x="3489469" y="6255476"/>
                </a:cubicBezTo>
                <a:cubicBezTo>
                  <a:pt x="3481791" y="6270065"/>
                  <a:pt x="3495037" y="6276996"/>
                  <a:pt x="3488398" y="6291462"/>
                </a:cubicBezTo>
                <a:cubicBezTo>
                  <a:pt x="3487099" y="6307679"/>
                  <a:pt x="3497555" y="6282019"/>
                  <a:pt x="3498547" y="6299935"/>
                </a:cubicBezTo>
                <a:cubicBezTo>
                  <a:pt x="3498173" y="6321676"/>
                  <a:pt x="3514193" y="6321381"/>
                  <a:pt x="3494028" y="6338390"/>
                </a:cubicBezTo>
                <a:lnTo>
                  <a:pt x="3486030" y="6396716"/>
                </a:lnTo>
                <a:cubicBezTo>
                  <a:pt x="3491309" y="6409668"/>
                  <a:pt x="3488928" y="6420134"/>
                  <a:pt x="3484103" y="6430386"/>
                </a:cubicBezTo>
                <a:cubicBezTo>
                  <a:pt x="3485763" y="6460632"/>
                  <a:pt x="3478568" y="6488285"/>
                  <a:pt x="3475922" y="6522318"/>
                </a:cubicBezTo>
                <a:cubicBezTo>
                  <a:pt x="3482128" y="6559051"/>
                  <a:pt x="3468277" y="6578006"/>
                  <a:pt x="3465506" y="6614374"/>
                </a:cubicBezTo>
                <a:cubicBezTo>
                  <a:pt x="3478925" y="6650248"/>
                  <a:pt x="3446064" y="6638174"/>
                  <a:pt x="3446789" y="6668768"/>
                </a:cubicBezTo>
                <a:cubicBezTo>
                  <a:pt x="3458869" y="6718505"/>
                  <a:pt x="3435878" y="6667592"/>
                  <a:pt x="3439582" y="6744454"/>
                </a:cubicBezTo>
                <a:cubicBezTo>
                  <a:pt x="3441631" y="6748797"/>
                  <a:pt x="3439393" y="6758101"/>
                  <a:pt x="3436538" y="6757102"/>
                </a:cubicBezTo>
                <a:cubicBezTo>
                  <a:pt x="3437461" y="6773941"/>
                  <a:pt x="3420846" y="6822488"/>
                  <a:pt x="3424061" y="6846522"/>
                </a:cubicBezTo>
                <a:lnTo>
                  <a:pt x="3423032" y="6858000"/>
                </a:lnTo>
                <a:lnTo>
                  <a:pt x="0" y="6858000"/>
                </a:lnTo>
                <a:close/>
              </a:path>
            </a:pathLst>
          </a:custGeom>
        </p:spPr>
      </p:pic>
      <p:sp>
        <p:nvSpPr>
          <p:cNvPr id="3" name="Content Placeholder 2">
            <a:extLst>
              <a:ext uri="{FF2B5EF4-FFF2-40B4-BE49-F238E27FC236}">
                <a16:creationId xmlns:a16="http://schemas.microsoft.com/office/drawing/2014/main" id="{D1DAAB8A-DB25-EB82-8EC2-89DD07D24468}"/>
              </a:ext>
            </a:extLst>
          </p:cNvPr>
          <p:cNvSpPr>
            <a:spLocks noGrp="1"/>
          </p:cNvSpPr>
          <p:nvPr>
            <p:ph idx="1"/>
          </p:nvPr>
        </p:nvSpPr>
        <p:spPr>
          <a:xfrm>
            <a:off x="3899647" y="1707776"/>
            <a:ext cx="8092100" cy="4648574"/>
          </a:xfrm>
        </p:spPr>
        <p:txBody>
          <a:bodyPr anchor="t">
            <a:normAutofit fontScale="90000"/>
          </a:bodyPr>
          <a:lstStyle/>
          <a:p>
            <a:pPr marL="0" indent="0">
              <a:buNone/>
            </a:pPr>
            <a:r>
              <a:rPr lang="cy" sz="2000" b="0" i="0" u="none" strike="noStrike" cap="none" baseline="0" dirty="0">
                <a:solidFill>
                  <a:srgbClr val="000000"/>
                </a:solidFill>
                <a:effectLst/>
                <a:uFillTx/>
                <a:latin typeface="canada-type-gibson"/>
              </a:rPr>
              <a:t>Mae dull sy'n canolbwyntio ar ganlyniadau yn seiliedig ar yr egwyddorion hyn:</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pobl yn arbenigwyr ar eu bywydau eu hunain</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Nhw sydd yn y sefyllfa orau i ddweud wrthych beth sy'n bwysig iddynt a beth sy'n rhoi ymdeimlad o llesiant iddynt, ond efallai y bydd angen help arnynt i wneud hyn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pobl eisiau gwneud y pethau sydd bwysicaf iddyn nhw, yn eu ffordd eu hunain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cryfderau pobl yn bwysig ac mae angen eu cydnabod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Dechreuwn drwy nodi’r hyn y mae’r person am ei gyflawni, ac yna ystyried sut i gyflawni’r canlyniad hwnnw a chytuno ar gynllun i’w helpu i wneud hyn.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Gall teulu'r person, ei ofalwyr a'r gymuned leol gyfrannu at y cynllun hwn hefyd </a:t>
            </a:r>
          </a:p>
          <a:p>
            <a:pPr>
              <a:buFont typeface="Arial" panose="020B0604020202020204" pitchFamily="34" charset="0"/>
              <a:buChar char="•"/>
            </a:pPr>
            <a:r>
              <a:rPr lang="cy" sz="2000" b="0" i="0" u="none" strike="noStrike" cap="none" baseline="0" dirty="0">
                <a:solidFill>
                  <a:srgbClr val="000000"/>
                </a:solidFill>
                <a:effectLst/>
                <a:uFillTx/>
                <a:latin typeface="canada-type-gibson"/>
              </a:rPr>
              <a:t>Mae sgyrsiau ystyrlon yn ganolog i ddeall canlyniadau person </a:t>
            </a:r>
          </a:p>
          <a:p>
            <a:pPr marL="0" indent="0">
              <a:buNone/>
            </a:pPr>
            <a:r>
              <a:rPr lang="cy" sz="1800" b="0" i="0" u="none" strike="noStrike" cap="none" baseline="0" dirty="0">
                <a:effectLst/>
                <a:uFillTx/>
                <a:hlinkClick r:id="rId4"/>
              </a:rPr>
              <a:t>Deddf Gwasanaethau Cymdeithasol a Llesiant (Cymru) 2014</a:t>
            </a:r>
            <a:endParaRPr lang="cy" sz="1800" b="0" i="0" u="none" strike="noStrike" cap="none" baseline="0" dirty="0">
              <a:effectLst/>
              <a:uFillTx/>
            </a:endParaRPr>
          </a:p>
          <a:p>
            <a:endParaRPr lang="en-US" sz="1400" dirty="0"/>
          </a:p>
        </p:txBody>
      </p:sp>
      <p:sp>
        <p:nvSpPr>
          <p:cNvPr id="4" name="Footer Placeholder 3">
            <a:extLst>
              <a:ext uri="{FF2B5EF4-FFF2-40B4-BE49-F238E27FC236}">
                <a16:creationId xmlns:a16="http://schemas.microsoft.com/office/drawing/2014/main" id="{8DE6B9B7-44F8-51DB-44A8-CDE1A8B07BE3}"/>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5DD444B2-ED64-4301-D721-899A9A75DEAC}"/>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11</a:t>
            </a:fld>
            <a:endParaRPr lang="en-GB" sz="1000"/>
          </a:p>
        </p:txBody>
      </p:sp>
    </p:spTree>
    <p:extLst>
      <p:ext uri="{BB962C8B-B14F-4D97-AF65-F5344CB8AC3E}">
        <p14:creationId xmlns:p14="http://schemas.microsoft.com/office/powerpoint/2010/main" val="4138342180"/>
      </p:ext>
    </p:extLst>
  </p:cSld>
  <p:clrMapOvr>
    <a:masterClrMapping/>
  </p:clrMapOv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B05B7FEE-1AB2-46AB-B947-4D9F0DE03319}"/>
              </a:ext>
            </a:extLst>
          </p:cNvPr>
          <p:cNvSpPr>
            <a:spLocks noGrp="1"/>
          </p:cNvSpPr>
          <p:nvPr>
            <p:ph type="title"/>
          </p:nvPr>
        </p:nvSpPr>
        <p:spPr>
          <a:xfrm>
            <a:off x="253496" y="339585"/>
            <a:ext cx="5703683" cy="1401183"/>
          </a:xfrm>
        </p:spPr>
        <p:txBody>
          <a:bodyPr anchor="t">
            <a:normAutofit/>
          </a:bodyPr>
          <a:lstStyle/>
          <a:p>
            <a:pPr>
              <a:defRPr/>
            </a:pPr>
            <a:r>
              <a:rPr lang="cy" sz="3000" b="1" i="0" u="none" strike="noStrike" cap="none" baseline="0" dirty="0">
                <a:solidFill>
                  <a:srgbClr val="000000"/>
                </a:solidFill>
                <a:effectLst/>
                <a:uFillTx/>
                <a:latin typeface="Arial"/>
              </a:rPr>
              <a:t>Meddwl yn Feirniadol mewn Ymarfer Cydweithredol Effeithiol</a:t>
            </a:r>
          </a:p>
        </p:txBody>
      </p:sp>
      <p:pic>
        <p:nvPicPr>
          <p:cNvPr id="31752" name="Graphic 31751" descr="Connections">
            <a:extLst>
              <a:ext uri="{FF2B5EF4-FFF2-40B4-BE49-F238E27FC236}">
                <a16:creationId xmlns:a16="http://schemas.microsoft.com/office/drawing/2014/main" id="{89B3CA16-69B5-892A-27AA-03F9D1CDA617}"/>
              </a:ext>
            </a:extLst>
          </p:cNvPr>
          <p:cNvPicPr>
            <a:picLocks noChangeAspect="1"/>
          </p:cNvPicPr>
          <p:nvPr/>
        </p:nvPicPr>
        <p:blipFill>
          <a:blip>
            <a:extLst>
              <a:ext uri="{28A0092B-C50C-407E-A947-70E740481C1C}">
                <a14:useLocalDpi xmlns:a14="http://schemas.microsoft.com/office/drawing/2010/main" val="0"/>
              </a:ext>
            </a:extLst>
          </a:blip>
          <a:stretch>
            <a:fillRect/>
          </a:stretch>
        </p:blipFill>
        <p:spPr>
          <a:xfrm>
            <a:off x="1192148" y="1480251"/>
            <a:ext cx="3523235" cy="3523235"/>
          </a:xfrm>
          <a:prstGeom prst="rect">
            <a:avLst/>
          </a:prstGeom>
        </p:spPr>
      </p:pic>
      <p:sp>
        <p:nvSpPr>
          <p:cNvPr id="31746" name="Content Placeholder 4">
            <a:extLst>
              <a:ext uri="{FF2B5EF4-FFF2-40B4-BE49-F238E27FC236}">
                <a16:creationId xmlns:a16="http://schemas.microsoft.com/office/drawing/2014/main" id="{C00BBBCA-FB53-4900-B0F8-C8CC99B3E173}"/>
              </a:ext>
            </a:extLst>
          </p:cNvPr>
          <p:cNvSpPr>
            <a:spLocks noGrp="1"/>
          </p:cNvSpPr>
          <p:nvPr>
            <p:ph idx="1"/>
          </p:nvPr>
        </p:nvSpPr>
        <p:spPr>
          <a:xfrm>
            <a:off x="6405383" y="493986"/>
            <a:ext cx="5142603" cy="6054298"/>
          </a:xfrm>
        </p:spPr>
        <p:txBody>
          <a:bodyPr>
            <a:normAutofit/>
          </a:bodyPr>
          <a:lstStyle/>
          <a:p>
            <a:pPr marL="109537" indent="0">
              <a:buNone/>
              <a:tabLst>
                <a:tab pos="3883025" algn="l"/>
              </a:tabLst>
            </a:pPr>
            <a:r>
              <a:rPr lang="cy" sz="2400" b="0" i="0" u="none" strike="noStrike" cap="none" baseline="0">
                <a:solidFill>
                  <a:srgbClr val="000000"/>
                </a:solidFill>
                <a:effectLst/>
                <a:uFillTx/>
                <a:latin typeface="Arial"/>
              </a:rPr>
              <a:t>Mae cydweithio effeithiol yn cynnwys nodi a rheoli risg, cymhlethdod a chynlluniau wrth gefn </a:t>
            </a:r>
          </a:p>
          <a:p>
            <a:pPr marL="109537" indent="0">
              <a:buNone/>
              <a:tabLst>
                <a:tab pos="3883025" algn="l"/>
              </a:tabLst>
            </a:pPr>
            <a:r>
              <a:rPr lang="cy" sz="2400" b="0" i="0" u="none" strike="noStrike" cap="none" baseline="0">
                <a:solidFill>
                  <a:srgbClr val="000000"/>
                </a:solidFill>
                <a:effectLst/>
                <a:uFillTx/>
                <a:latin typeface="Arial"/>
              </a:rPr>
              <a:t>Bydd amrywiaeth o 'ddatrysiadau'</a:t>
            </a:r>
          </a:p>
          <a:p>
            <a:pPr>
              <a:buFontTx/>
              <a:buChar char="•"/>
              <a:tabLst>
                <a:tab pos="3883025" algn="l"/>
              </a:tabLst>
            </a:pPr>
            <a:r>
              <a:rPr lang="cy" sz="2400" b="0" i="0" u="none" strike="noStrike" cap="none" baseline="0">
                <a:solidFill>
                  <a:srgbClr val="000000"/>
                </a:solidFill>
                <a:effectLst/>
                <a:uFillTx/>
                <a:latin typeface="Arial"/>
              </a:rPr>
              <a:t>Bydd pethau'n newid</a:t>
            </a:r>
          </a:p>
          <a:p>
            <a:pPr>
              <a:buFontTx/>
              <a:buChar char="•"/>
              <a:tabLst>
                <a:tab pos="3883025" algn="l"/>
              </a:tabLst>
            </a:pPr>
            <a:r>
              <a:rPr lang="cy" sz="2400" b="0" i="0" u="none" strike="noStrike" cap="none" baseline="0">
                <a:solidFill>
                  <a:srgbClr val="000000"/>
                </a:solidFill>
                <a:effectLst/>
                <a:uFillTx/>
                <a:latin typeface="Arial"/>
              </a:rPr>
              <a:t>Ni ellir rhagweld canlyniadau yn gwbl sicr</a:t>
            </a:r>
          </a:p>
          <a:p>
            <a:pPr>
              <a:buFontTx/>
              <a:buChar char="•"/>
              <a:tabLst>
                <a:tab pos="3883025" algn="l"/>
              </a:tabLst>
            </a:pPr>
            <a:r>
              <a:rPr lang="cy" sz="2400" b="0" i="0" u="none" strike="noStrike" cap="none" baseline="0">
                <a:solidFill>
                  <a:srgbClr val="000000"/>
                </a:solidFill>
                <a:effectLst/>
                <a:uFillTx/>
                <a:latin typeface="Arial"/>
              </a:rPr>
              <a:t>Efallai na fydd rhai gwerthoedd a rhagdybiaethau yn ddilys yn y dyfodol</a:t>
            </a:r>
          </a:p>
          <a:p>
            <a:pPr>
              <a:buFontTx/>
              <a:buChar char="•"/>
              <a:tabLst>
                <a:tab pos="3883025" algn="l"/>
              </a:tabLst>
            </a:pPr>
            <a:r>
              <a:rPr lang="cy" sz="2400" b="0" i="0" u="none" strike="noStrike" cap="none" baseline="0">
                <a:solidFill>
                  <a:srgbClr val="000000"/>
                </a:solidFill>
                <a:effectLst/>
                <a:uFillTx/>
                <a:latin typeface="Arial"/>
              </a:rPr>
              <a:t>Bydd llawer o safbwyntiau eraill ar sefyllfa.</a:t>
            </a:r>
          </a:p>
          <a:p>
            <a:pPr marL="0" indent="0">
              <a:buNone/>
              <a:tabLst>
                <a:tab pos="3883025" algn="l"/>
              </a:tabLst>
            </a:pPr>
            <a:r>
              <a:rPr lang="cy" sz="1700" b="0" i="1" u="none" strike="noStrike" cap="none" baseline="0">
                <a:solidFill>
                  <a:srgbClr val="000000"/>
                </a:solidFill>
                <a:effectLst/>
                <a:uFillTx/>
                <a:latin typeface="Arial"/>
              </a:rPr>
              <a:t>Rutter, L a Brown, K (2012)“Critical Thinking and Professional Judgement for Social Work”    </a:t>
            </a:r>
          </a:p>
          <a:p>
            <a:pPr marL="0" indent="0">
              <a:buNone/>
              <a:tabLst>
                <a:tab pos="3883025" algn="l"/>
              </a:tabLst>
            </a:pPr>
            <a:endParaRPr lang="en-GB" altLang="en-US" sz="1700" i="1">
              <a:latin typeface="Arial" panose="020B0604020202020204" pitchFamily="34" charset="0"/>
              <a:ea typeface="Calibri" panose="020F0502020204030204" pitchFamily="34" charset="0"/>
              <a:cs typeface="Arial" panose="020B0604020202020204" pitchFamily="34" charset="0"/>
            </a:endParaRPr>
          </a:p>
          <a:p>
            <a:pPr>
              <a:tabLst>
                <a:tab pos="3883025" algn="l"/>
              </a:tabLst>
            </a:pPr>
            <a:endParaRPr lang="en-GB" altLang="en-US" sz="1700">
              <a:ea typeface="Calibri" panose="020F0502020204030204" pitchFamily="34" charset="0"/>
              <a:cs typeface="Arial" panose="020B0604020202020204" pitchFamily="34" charset="0"/>
            </a:endParaRPr>
          </a:p>
        </p:txBody>
      </p:sp>
      <p:sp>
        <p:nvSpPr>
          <p:cNvPr id="31748" name="Slide Number Placeholder 6">
            <a:extLst>
              <a:ext uri="{FF2B5EF4-FFF2-40B4-BE49-F238E27FC236}">
                <a16:creationId xmlns:a16="http://schemas.microsoft.com/office/drawing/2014/main" id="{3E87CB67-F99A-40BD-AEE3-001297B7B7EE}"/>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4EF71113-322F-4926-8DFA-362E26A28D0D}" type="slidenum">
              <a:rPr lang="en-GB" altLang="en-US" smtClean="0"/>
              <a:pPr>
                <a:spcAft>
                  <a:spcPts val="600"/>
                </a:spcAft>
              </a:pPr>
              <a:t>12</a:t>
            </a:fld>
            <a:endParaRPr lang="en-GB" altLang="en-US"/>
          </a:p>
        </p:txBody>
      </p:sp>
      <p:sp>
        <p:nvSpPr>
          <p:cNvPr id="2" name="Footer Placeholder 1">
            <a:extLst>
              <a:ext uri="{FF2B5EF4-FFF2-40B4-BE49-F238E27FC236}">
                <a16:creationId xmlns:a16="http://schemas.microsoft.com/office/drawing/2014/main" id="{219AA292-976E-F02B-C518-6E9B4CAD42B5}"/>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
        <p:nvSpPr>
          <p:cNvPr id="5" name="TextBox 4">
            <a:extLst>
              <a:ext uri="{FF2B5EF4-FFF2-40B4-BE49-F238E27FC236}">
                <a16:creationId xmlns:a16="http://schemas.microsoft.com/office/drawing/2014/main" id="{4F813C86-A747-C19D-67D9-5FEC53143A4D}"/>
              </a:ext>
            </a:extLst>
          </p:cNvPr>
          <p:cNvSpPr txBox="1"/>
          <p:nvPr/>
        </p:nvSpPr>
        <p:spPr>
          <a:xfrm>
            <a:off x="412638" y="4742968"/>
            <a:ext cx="5147746" cy="1631216"/>
          </a:xfrm>
          <a:prstGeom prst="rect">
            <a:avLst/>
          </a:prstGeom>
          <a:noFill/>
        </p:spPr>
        <p:txBody>
          <a:bodyPr wrap="square">
            <a:spAutoFit/>
          </a:bodyPr>
          <a:lstStyle/>
          <a:p>
            <a:pPr marL="0" indent="0">
              <a:buNone/>
            </a:pPr>
            <a:r>
              <a:rPr lang="cy" sz="2000" b="0" i="0" u="none" strike="noStrike" cap="none" baseline="0" dirty="0">
                <a:solidFill>
                  <a:srgbClr val="262626"/>
                </a:solidFill>
                <a:effectLst/>
                <a:uFillTx/>
                <a:latin typeface="Arial"/>
              </a:rPr>
              <a:t>Mae ymarfer beirniadol yn canolbwyntio mwy ar </a:t>
            </a:r>
            <a:r>
              <a:rPr lang="cy" sz="2000" b="1" i="0" u="none" strike="noStrike" cap="none" baseline="0" dirty="0">
                <a:solidFill>
                  <a:srgbClr val="262626"/>
                </a:solidFill>
                <a:effectLst/>
                <a:uFillTx/>
                <a:latin typeface="Arial"/>
              </a:rPr>
              <a:t>ddulliau gwerthuso beirniadol</a:t>
            </a:r>
            <a:r>
              <a:rPr lang="cy" sz="2000" b="0" i="0" u="none" strike="noStrike" cap="none" baseline="0" dirty="0">
                <a:solidFill>
                  <a:srgbClr val="262626"/>
                </a:solidFill>
                <a:effectLst/>
                <a:uFillTx/>
                <a:latin typeface="Arial"/>
              </a:rPr>
              <a:t> i ymarfer, yn hytrach na bodloni terfynau amser yn unig, neu ddibyniaeth anfeirniadol ar ddulliau a thechnegau. </a:t>
            </a:r>
          </a:p>
        </p:txBody>
      </p:sp>
      <p:pic>
        <p:nvPicPr>
          <p:cNvPr id="3" name="Graphic 2" descr="Connections">
            <a:extLst>
              <a:ext uri="{FF2B5EF4-FFF2-40B4-BE49-F238E27FC236}">
                <a16:creationId xmlns:a16="http://schemas.microsoft.com/office/drawing/2014/main" id="{A9A7EAA3-EBEE-1FDF-4A0F-F5A1015DBFA9}"/>
              </a:ext>
            </a:extLst>
          </p:cNvPr>
          <p:cNvPicPr>
            <a:picLocks noChangeAspect="1"/>
          </p:cNvPicPr>
          <p:nvPr/>
        </p:nvPicPr>
        <p:blipFill>
          <a:blip>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94826" y="1332014"/>
            <a:ext cx="3523235" cy="3523235"/>
          </a:xfrm>
          <a:prstGeom prst="rect">
            <a:avLst/>
          </a:prstGeom>
        </p:spPr>
      </p:pic>
    </p:spTree>
  </p:cSld>
  <p:clrMapOvr>
    <a:masterClrMapping/>
  </p:clrMapOvr>
  <p:transition/>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645" name="Rectangle 26644">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6628" name="Picture 3">
            <a:extLst>
              <a:ext uri="{FF2B5EF4-FFF2-40B4-BE49-F238E27FC236}">
                <a16:creationId xmlns:a16="http://schemas.microsoft.com/office/drawing/2014/main" id="{A8F65945-B533-45DA-944D-BFE69EFEACBD}"/>
              </a:ext>
            </a:extLst>
          </p:cNvPr>
          <p:cNvPicPr>
            <a:picLocks noChangeAspect="1"/>
          </p:cNvPicPr>
          <p:nvPr/>
        </p:nvPicPr>
        <p:blipFill>
          <a:blip r:embed="rId3">
            <a:extLst>
              <a:ext uri="{28A0092B-C50C-407E-A947-70E740481C1C}">
                <a14:useLocalDpi xmlns:a14="http://schemas.microsoft.com/office/drawing/2010/main" val="0"/>
              </a:ext>
            </a:extLst>
          </a:blip>
          <a:srcRect l="21041"/>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6646" name="Rectangle 26645">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626" name="TextBox 3">
            <a:extLst>
              <a:ext uri="{FF2B5EF4-FFF2-40B4-BE49-F238E27FC236}">
                <a16:creationId xmlns:a16="http://schemas.microsoft.com/office/drawing/2014/main" id="{80535FE8-23A9-4769-B2F4-9410BE33F193}"/>
              </a:ext>
            </a:extLst>
          </p:cNvPr>
          <p:cNvSpPr txBox="1">
            <a:spLocks noChangeArrowheads="1"/>
          </p:cNvSpPr>
          <p:nvPr/>
        </p:nvSpPr>
        <p:spPr bwMode="auto">
          <a:xfrm>
            <a:off x="712694" y="0"/>
            <a:ext cx="5458428" cy="1899912"/>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cy" sz="4000" b="1" i="0" u="none" strike="noStrike" cap="none" baseline="0">
                <a:solidFill>
                  <a:srgbClr val="000000"/>
                </a:solidFill>
                <a:effectLst/>
                <a:uFillTx/>
                <a:latin typeface="Calibri Light"/>
              </a:rPr>
              <a:t>Cydweithio Rhyngbroffesiynol</a:t>
            </a:r>
          </a:p>
        </p:txBody>
      </p:sp>
      <p:sp>
        <p:nvSpPr>
          <p:cNvPr id="26627" name="TextBox 4">
            <a:extLst>
              <a:ext uri="{FF2B5EF4-FFF2-40B4-BE49-F238E27FC236}">
                <a16:creationId xmlns:a16="http://schemas.microsoft.com/office/drawing/2014/main" id="{F7E5EF26-8BBA-4477-BE4A-FB7E9CDDB5B2}"/>
              </a:ext>
            </a:extLst>
          </p:cNvPr>
          <p:cNvSpPr txBox="1">
            <a:spLocks noChangeArrowheads="1"/>
          </p:cNvSpPr>
          <p:nvPr/>
        </p:nvSpPr>
        <p:spPr bwMode="auto">
          <a:xfrm>
            <a:off x="637572" y="1752883"/>
            <a:ext cx="5458428" cy="4058674"/>
          </a:xfrm>
          <a:prstGeom prst="rect">
            <a:avLst/>
          </a:prstGeo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orm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nSpc>
                <a:spcPct val="90000"/>
              </a:lnSpc>
              <a:spcBef>
                <a:spcPct val="0"/>
              </a:spcBef>
              <a:spcAft>
                <a:spcPts val="600"/>
              </a:spcAft>
              <a:buClrTx/>
              <a:buSzTx/>
              <a:buNone/>
            </a:pPr>
            <a:r>
              <a:rPr lang="cy" sz="2000" b="0" i="0" u="none" strike="noStrike" cap="none" baseline="0">
                <a:solidFill>
                  <a:srgbClr val="000000"/>
                </a:solidFill>
                <a:effectLst/>
                <a:uFillTx/>
                <a:latin typeface="Calibri"/>
              </a:rPr>
              <a:t>... social work practice is, as they say, everyone’s business.  The transition from a position of multi-professionalism, where there are many people from different disciplines working in isolation, to a state of inter-professionalism, where those professionals work collaboratively, is not as straightforward as it sounds; it impacts on everyone involved and everyone involved influences the process.</a:t>
            </a:r>
          </a:p>
          <a:p>
            <a:pPr indent="-228600">
              <a:lnSpc>
                <a:spcPct val="90000"/>
              </a:lnSpc>
              <a:spcBef>
                <a:spcPct val="0"/>
              </a:spcBef>
              <a:spcAft>
                <a:spcPts val="600"/>
              </a:spcAft>
              <a:buClrTx/>
              <a:buSzTx/>
              <a:buFont typeface="Arial" panose="020B0604020202020204" pitchFamily="34" charset="0"/>
              <a:buChar char="•"/>
            </a:pPr>
            <a:endParaRPr lang="en-US" altLang="en-US" sz="2000">
              <a:latin typeface="+mn-lt"/>
            </a:endParaRPr>
          </a:p>
          <a:p>
            <a:pPr>
              <a:lnSpc>
                <a:spcPct val="90000"/>
              </a:lnSpc>
              <a:spcBef>
                <a:spcPct val="0"/>
              </a:spcBef>
              <a:spcAft>
                <a:spcPts val="600"/>
              </a:spcAft>
              <a:buClrTx/>
              <a:buSzTx/>
              <a:buNone/>
            </a:pPr>
            <a:r>
              <a:rPr lang="cy" sz="2000" b="0" i="1" u="none" strike="noStrike" cap="none" baseline="0">
                <a:solidFill>
                  <a:srgbClr val="000000"/>
                </a:solidFill>
                <a:effectLst/>
                <a:uFillTx/>
                <a:latin typeface="Calibri"/>
              </a:rPr>
              <a:t>Crawford, K (2012) Interprofessional Collaboration in Social Work Practice”, London: Sage Publications</a:t>
            </a:r>
          </a:p>
        </p:txBody>
      </p:sp>
      <p:sp>
        <p:nvSpPr>
          <p:cNvPr id="26629" name="Slide Number Placeholder 4">
            <a:extLst>
              <a:ext uri="{FF2B5EF4-FFF2-40B4-BE49-F238E27FC236}">
                <a16:creationId xmlns:a16="http://schemas.microsoft.com/office/drawing/2014/main" id="{F603C728-E40C-4F45-AEAA-0D8D24AA7863}"/>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defRPr/>
            </a:pPr>
            <a:fld id="{EEB33FA4-9D79-4912-8B34-86B76512C9EB}" type="slidenum">
              <a:rPr lang="en-US" altLang="en-US">
                <a:solidFill>
                  <a:srgbClr val="FFFFFF"/>
                </a:solidFill>
                <a:latin typeface="Calibri" panose="020F0502020204030204"/>
                <a:cs typeface="+mn-cs"/>
              </a:rPr>
              <a:pPr>
                <a:spcAft>
                  <a:spcPts val="600"/>
                </a:spcAft>
                <a:defRPr/>
              </a:pPr>
              <a:t>13</a:t>
            </a:fld>
            <a:endParaRPr lang="en-US" altLang="en-US">
              <a:solidFill>
                <a:srgbClr val="FFFFFF"/>
              </a:solidFill>
              <a:latin typeface="Calibri" panose="020F0502020204030204"/>
              <a:cs typeface="+mn-cs"/>
            </a:endParaRPr>
          </a:p>
        </p:txBody>
      </p:sp>
      <p:sp>
        <p:nvSpPr>
          <p:cNvPr id="2" name="Footer Placeholder 1">
            <a:extLst>
              <a:ext uri="{FF2B5EF4-FFF2-40B4-BE49-F238E27FC236}">
                <a16:creationId xmlns:a16="http://schemas.microsoft.com/office/drawing/2014/main" id="{747449D4-1D9F-7D8E-CE02-24C9B88FD1C3}"/>
              </a:ext>
            </a:extLst>
          </p:cNvPr>
          <p:cNvSpPr>
            <a:spLocks noGrp="1"/>
          </p:cNvSpPr>
          <p:nvPr>
            <p:ph type="ftr" sz="quarter" idx="11"/>
          </p:nvPr>
        </p:nvSpPr>
        <p:spPr>
          <a:xfrm>
            <a:off x="1955549" y="6356350"/>
            <a:ext cx="6197851"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Tree>
  </p:cSld>
  <p:clrMapOvr>
    <a:masterClrMapping/>
  </p:clrMapOvr>
  <p:transition/>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537" name="Slide Background">
            <a:extLst>
              <a:ext uri="{FF2B5EF4-FFF2-40B4-BE49-F238E27FC236}">
                <a16:creationId xmlns:a16="http://schemas.microsoft.com/office/drawing/2014/main" id="{699EBD07-7968-467C-82EE-7283E46512D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22530" name="Content Placeholder 3">
            <a:extLst>
              <a:ext uri="{FF2B5EF4-FFF2-40B4-BE49-F238E27FC236}">
                <a16:creationId xmlns:a16="http://schemas.microsoft.com/office/drawing/2014/main" id="{94A28B0A-A744-4963-93F9-352F9CCEDD6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r="15258" b="-1"/>
          <a:stretch>
            <a:fillRect/>
          </a:stretch>
        </p:blipFill>
        <p:spPr>
          <a:xfrm>
            <a:off x="21" y="1714502"/>
            <a:ext cx="5666242" cy="4780907"/>
          </a:xfrm>
          <a:prstGeom prst="rect">
            <a:avLst/>
          </a:prstGeom>
        </p:spPr>
      </p:pic>
      <p:pic>
        <p:nvPicPr>
          <p:cNvPr id="8" name="Content Placeholder 3">
            <a:extLst>
              <a:ext uri="{FF2B5EF4-FFF2-40B4-BE49-F238E27FC236}">
                <a16:creationId xmlns:a16="http://schemas.microsoft.com/office/drawing/2014/main" id="{54971B8F-B676-4E99-B8D5-3199BCE4BA2B}"/>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rcRect b="148"/>
          <a:stretch>
            <a:fillRect/>
          </a:stretch>
        </p:blipFill>
        <p:spPr>
          <a:xfrm>
            <a:off x="6257807" y="1714502"/>
            <a:ext cx="5666242" cy="4780891"/>
          </a:xfrm>
          <a:prstGeom prst="rect">
            <a:avLst/>
          </a:prstGeom>
        </p:spPr>
      </p:pic>
      <p:sp useBgFill="1">
        <p:nvSpPr>
          <p:cNvPr id="22539" name="Rectangle 22538">
            <a:extLst>
              <a:ext uri="{FF2B5EF4-FFF2-40B4-BE49-F238E27FC236}">
                <a16:creationId xmlns:a16="http://schemas.microsoft.com/office/drawing/2014/main" id="{F489C2E0-4895-4B72-85EA-7EE9FAFFDC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12192000" cy="1714500"/>
          </a:xfrm>
          <a:prstGeom prst="rect">
            <a:avLst/>
          </a:prstGeom>
          <a:ln>
            <a:noFill/>
          </a:ln>
          <a:effectLst>
            <a:outerShdw blurRad="292100" dist="228600" dir="7140000" sx="91000" sy="91000" algn="t" rotWithShape="0">
              <a:srgbClr val="000000">
                <a:alpha val="26667"/>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3308E1A-4C74-4A4E-99D8-498BDF2B7BFB}"/>
              </a:ext>
            </a:extLst>
          </p:cNvPr>
          <p:cNvSpPr>
            <a:spLocks noGrp="1"/>
          </p:cNvSpPr>
          <p:nvPr>
            <p:ph type="title"/>
          </p:nvPr>
        </p:nvSpPr>
        <p:spPr>
          <a:xfrm>
            <a:off x="589557" y="211490"/>
            <a:ext cx="7015497" cy="1291523"/>
          </a:xfrm>
        </p:spPr>
        <p:txBody>
          <a:bodyPr vert="horz" lIns="91440" tIns="45720" rIns="91440" bIns="45720" rtlCol="0" anchor="ctr">
            <a:normAutofit/>
          </a:bodyPr>
          <a:lstStyle/>
          <a:p>
            <a:pPr>
              <a:defRPr/>
            </a:pPr>
            <a:r>
              <a:rPr lang="cy" sz="4000" b="0" i="0" u="none" strike="noStrike" cap="none" baseline="0">
                <a:solidFill>
                  <a:srgbClr val="000000"/>
                </a:solidFill>
                <a:effectLst/>
                <a:uFillTx/>
                <a:latin typeface="Calibri Light"/>
              </a:rPr>
              <a:t>Modelau Cyfranogiad</a:t>
            </a:r>
          </a:p>
        </p:txBody>
      </p:sp>
      <p:sp>
        <p:nvSpPr>
          <p:cNvPr id="22532" name="Slide Number Placeholder 5">
            <a:extLst>
              <a:ext uri="{FF2B5EF4-FFF2-40B4-BE49-F238E27FC236}">
                <a16:creationId xmlns:a16="http://schemas.microsoft.com/office/drawing/2014/main" id="{B41D6B4E-0CBB-43CA-A918-48DB9552973E}"/>
              </a:ext>
            </a:extLst>
          </p:cNvPr>
          <p:cNvSpPr>
            <a:spLocks noGrp="1"/>
          </p:cNvSpPr>
          <p:nvPr>
            <p:ph type="sldNum" sz="quarter" idx="12"/>
          </p:nvPr>
        </p:nvSpPr>
        <p:spPr bwMode="auto">
          <a:xfrm>
            <a:off x="8732520" y="6356350"/>
            <a:ext cx="32004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ct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C489995-6E8A-40A6-ACBC-721822FE1AA8}" type="slidenum">
              <a:rPr lang="en-US" altLang="en-US">
                <a:solidFill>
                  <a:srgbClr val="FFFFFF"/>
                </a:solidFill>
                <a:latin typeface="+mn-lt"/>
                <a:cs typeface="+mn-cs"/>
              </a:rPr>
              <a:pPr>
                <a:spcAft>
                  <a:spcPts val="600"/>
                </a:spcAft>
              </a:pPr>
              <a:t>14</a:t>
            </a:fld>
            <a:endParaRPr lang="en-US" altLang="en-US">
              <a:solidFill>
                <a:srgbClr val="FFFFFF"/>
              </a:solidFill>
              <a:latin typeface="+mn-lt"/>
              <a:cs typeface="+mn-cs"/>
            </a:endParaRPr>
          </a:p>
        </p:txBody>
      </p:sp>
      <p:sp>
        <p:nvSpPr>
          <p:cNvPr id="2" name="Footer Placeholder 1">
            <a:extLst>
              <a:ext uri="{FF2B5EF4-FFF2-40B4-BE49-F238E27FC236}">
                <a16:creationId xmlns:a16="http://schemas.microsoft.com/office/drawing/2014/main" id="{BFAF0886-65F7-BE10-8874-614A14905F39}"/>
              </a:ext>
            </a:extLst>
          </p:cNvPr>
          <p:cNvSpPr>
            <a:spLocks noGrp="1"/>
          </p:cNvSpPr>
          <p:nvPr>
            <p:ph type="ftr" sz="quarter" idx="11"/>
          </p:nvPr>
        </p:nvSpPr>
        <p:spPr>
          <a:xfrm>
            <a:off x="4038600" y="6356350"/>
            <a:ext cx="4806636"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Tree>
  </p:cSld>
  <p:clrMapOvr>
    <a:masterClrMapping/>
  </p:clrMapOvr>
  <p:transition/>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 name="tint">
            <a:extLst>
              <a:ext uri="{FF2B5EF4-FFF2-40B4-BE49-F238E27FC236}">
                <a16:creationId xmlns:a16="http://schemas.microsoft.com/office/drawing/2014/main" id="{D380959B-464C-9ED8-C9EB-AB6FC997C1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25448" y="8300"/>
            <a:ext cx="10966551" cy="6849700"/>
          </a:xfrm>
          <a:prstGeom prst="rect">
            <a:avLst/>
          </a:prstGeom>
          <a:solidFill>
            <a:schemeClr val="bg2">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9" name="Rectangle 38">
            <a:extLst>
              <a:ext uri="{FF2B5EF4-FFF2-40B4-BE49-F238E27FC236}">
                <a16:creationId xmlns:a16="http://schemas.microsoft.com/office/drawing/2014/main" id="{06B83858-ED7D-57B6-6CAA-83168807C4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416415" cy="6858000"/>
          </a:xfrm>
          <a:prstGeom prst="rect">
            <a:avLst/>
          </a:prstGeom>
          <a:ln>
            <a:noFill/>
          </a:ln>
          <a:effectLst>
            <a:outerShdw blurRad="317500" dist="127000" dir="2400000" sx="95000" sy="95000" algn="t" rotWithShape="0">
              <a:srgbClr val="000000">
                <a:alpha val="4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B2FB21C4-4FF1-4859-9DF9-BCC044771336}"/>
              </a:ext>
            </a:extLst>
          </p:cNvPr>
          <p:cNvSpPr>
            <a:spLocks noGrp="1"/>
          </p:cNvSpPr>
          <p:nvPr>
            <p:ph type="title"/>
          </p:nvPr>
        </p:nvSpPr>
        <p:spPr>
          <a:xfrm>
            <a:off x="5792532" y="141205"/>
            <a:ext cx="4596245" cy="1711119"/>
          </a:xfrm>
        </p:spPr>
        <p:txBody>
          <a:bodyPr anchor="ctr">
            <a:normAutofit fontScale="90000"/>
          </a:bodyPr>
          <a:lstStyle/>
          <a:p>
            <a:br>
              <a:rPr sz="2800"/>
            </a:br>
            <a:r>
              <a:rPr lang="cy" sz="3600" b="1" i="0" u="none" strike="noStrike" cap="none" baseline="0">
                <a:solidFill>
                  <a:srgbClr val="000000"/>
                </a:solidFill>
                <a:effectLst/>
                <a:uFillTx/>
                <a:latin typeface="Calibri Light"/>
              </a:rPr>
              <a:t>Ymarfer 2 </a:t>
            </a:r>
            <a:br>
              <a:rPr sz="3600"/>
            </a:br>
            <a:r>
              <a:rPr lang="cy" sz="3600" b="1" i="0" u="none" strike="noStrike" cap="none" baseline="0">
                <a:solidFill>
                  <a:srgbClr val="000000"/>
                </a:solidFill>
                <a:effectLst/>
                <a:uFillTx/>
                <a:latin typeface="Calibri Light"/>
              </a:rPr>
              <a:t>Modelau Cyfranogiad</a:t>
            </a:r>
            <a:br>
              <a:rPr sz="2800"/>
            </a:br>
            <a:endParaRPr sz="2800"/>
          </a:p>
        </p:txBody>
      </p:sp>
      <p:sp>
        <p:nvSpPr>
          <p:cNvPr id="37" name="Rectangle 36">
            <a:extLst>
              <a:ext uri="{FF2B5EF4-FFF2-40B4-BE49-F238E27FC236}">
                <a16:creationId xmlns:a16="http://schemas.microsoft.com/office/drawing/2014/main" id="{FF97FFD4-A8B9-3D4D-1623-7BE467E46A6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rgbClr val="FFFFFF"/>
          </a:solidFill>
          <a:ln>
            <a:noFill/>
          </a:ln>
          <a:effectLst>
            <a:outerShdw blurRad="190500" dist="139700" dir="3000000" sx="94000" sy="94000" algn="t" rotWithShape="0">
              <a:srgbClr val="000000">
                <a:alpha val="3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multi coloured wooden stick figures">
            <a:extLst>
              <a:ext uri="{FF2B5EF4-FFF2-40B4-BE49-F238E27FC236}">
                <a16:creationId xmlns:a16="http://schemas.microsoft.com/office/drawing/2014/main" id="{3C5946EA-3F06-01D0-644B-2E74CDEBB85A}"/>
              </a:ext>
            </a:extLst>
          </p:cNvPr>
          <p:cNvPicPr>
            <a:picLocks noChangeAspect="1"/>
          </p:cNvPicPr>
          <p:nvPr/>
        </p:nvPicPr>
        <p:blipFill>
          <a:blip r:embed="rId3"/>
          <a:srcRect l="13266" r="25178" b="-1"/>
          <a:stretch>
            <a:fillRect/>
          </a:stretch>
        </p:blipFill>
        <p:spPr>
          <a:xfrm>
            <a:off x="768873" y="1267993"/>
            <a:ext cx="3872455" cy="4356522"/>
          </a:xfrm>
          <a:prstGeom prst="rect">
            <a:avLst/>
          </a:prstGeom>
        </p:spPr>
      </p:pic>
      <p:sp>
        <p:nvSpPr>
          <p:cNvPr id="2" name="Content Placeholder 1">
            <a:extLst>
              <a:ext uri="{FF2B5EF4-FFF2-40B4-BE49-F238E27FC236}">
                <a16:creationId xmlns:a16="http://schemas.microsoft.com/office/drawing/2014/main" id="{E70B3147-600A-4531-B11C-C28E36BC758F}"/>
              </a:ext>
            </a:extLst>
          </p:cNvPr>
          <p:cNvSpPr>
            <a:spLocks noGrp="1"/>
          </p:cNvSpPr>
          <p:nvPr>
            <p:ph idx="1"/>
          </p:nvPr>
        </p:nvSpPr>
        <p:spPr>
          <a:xfrm>
            <a:off x="5708207" y="2084207"/>
            <a:ext cx="5020292" cy="4541909"/>
          </a:xfrm>
        </p:spPr>
        <p:txBody>
          <a:bodyPr anchor="ctr">
            <a:normAutofit lnSpcReduction="10000"/>
          </a:bodyPr>
          <a:lstStyle/>
          <a:p>
            <a:r>
              <a:rPr lang="cy" sz="2000" b="0" i="0" u="none" strike="noStrike" cap="none" baseline="0">
                <a:solidFill>
                  <a:srgbClr val="000000"/>
                </a:solidFill>
                <a:effectLst/>
                <a:uFillTx/>
                <a:latin typeface="Calibri"/>
              </a:rPr>
              <a:t>Gan ddefnyddio un o’r modelau cyfranogiad ystyriwch achos yr ydych wedi bod yn rhan ohono lle rydych yn teimlo eich bod wedi gweithio’n dda mewn cydweithrediad ag unigolion/teuluoedd/gofalwyr (defnyddiwch fodel arall os oes gennych un sy'n well gennych)</a:t>
            </a:r>
          </a:p>
          <a:p>
            <a:r>
              <a:rPr lang="cy" sz="2000" b="0" i="0" u="none" strike="noStrike" cap="none" baseline="0">
                <a:solidFill>
                  <a:srgbClr val="000000"/>
                </a:solidFill>
                <a:effectLst/>
                <a:uFillTx/>
                <a:latin typeface="Calibri"/>
              </a:rPr>
              <a:t>Pa gyfnod o gyfranogiad wnaethoch chi ei gyrraedd yn y darn hwn o waith? </a:t>
            </a:r>
          </a:p>
          <a:p>
            <a:r>
              <a:rPr lang="cy" sz="2000" b="0" i="0" u="none" strike="noStrike" cap="none" baseline="0">
                <a:solidFill>
                  <a:srgbClr val="000000"/>
                </a:solidFill>
                <a:effectLst/>
                <a:uFillTx/>
                <a:latin typeface="Calibri"/>
              </a:rPr>
              <a:t>Yn eich barn chi, pa wahaniaeth a wnaeth eich ymarfer i brofiad yr unigolion/teuluoedd/gofalwyr?</a:t>
            </a:r>
          </a:p>
          <a:p>
            <a:r>
              <a:rPr lang="cy" sz="2000" b="0" i="0" u="none" strike="noStrike" cap="none" baseline="0">
                <a:solidFill>
                  <a:srgbClr val="000000"/>
                </a:solidFill>
                <a:effectLst/>
                <a:uFillTx/>
                <a:latin typeface="Calibri"/>
              </a:rPr>
              <a:t>Beth fyddech chi’n ei nodi fel yr agwedd bwysicaf ar gydweithio yn y darn hwn o waith?</a:t>
            </a:r>
          </a:p>
          <a:p>
            <a:pPr marL="109537" indent="0">
              <a:buNone/>
            </a:pPr>
            <a:r>
              <a:rPr lang="en-GB" sz="1700"/>
              <a:t>                                 </a:t>
            </a:r>
          </a:p>
          <a:p>
            <a:endParaRPr lang="en-GB" sz="1700"/>
          </a:p>
          <a:p>
            <a:endParaRPr lang="en-GB" sz="1700"/>
          </a:p>
          <a:p>
            <a:endParaRPr lang="en-GB" sz="1700"/>
          </a:p>
        </p:txBody>
      </p:sp>
      <p:sp>
        <p:nvSpPr>
          <p:cNvPr id="4" name="Footer Placeholder 3">
            <a:extLst>
              <a:ext uri="{FF2B5EF4-FFF2-40B4-BE49-F238E27FC236}">
                <a16:creationId xmlns:a16="http://schemas.microsoft.com/office/drawing/2014/main" id="{6A12EE8A-BD23-2040-1CDE-E60E698F6C9F}"/>
              </a:ext>
            </a:extLst>
          </p:cNvPr>
          <p:cNvSpPr>
            <a:spLocks noGrp="1"/>
          </p:cNvSpPr>
          <p:nvPr>
            <p:ph type="ftr" sz="quarter" idx="11"/>
          </p:nvPr>
        </p:nvSpPr>
        <p:spPr>
          <a:xfrm>
            <a:off x="4038600" y="6356350"/>
            <a:ext cx="4897170"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
        <p:nvSpPr>
          <p:cNvPr id="6" name="Slide Number Placeholder 5">
            <a:extLst>
              <a:ext uri="{FF2B5EF4-FFF2-40B4-BE49-F238E27FC236}">
                <a16:creationId xmlns:a16="http://schemas.microsoft.com/office/drawing/2014/main" id="{41B69B20-5FA1-8DDC-85CD-74D4C2F6A39B}"/>
              </a:ext>
            </a:extLst>
          </p:cNvPr>
          <p:cNvSpPr>
            <a:spLocks noGrp="1"/>
          </p:cNvSpPr>
          <p:nvPr>
            <p:ph type="sldNum" sz="quarter" idx="12"/>
          </p:nvPr>
        </p:nvSpPr>
        <p:spPr/>
        <p:txBody>
          <a:bodyPr/>
          <a:lstStyle/>
          <a:p>
            <a:fld id="{0B6AE6A0-3EF2-408A-870E-EF48D545FFB4}" type="slidenum">
              <a:rPr lang="en-GB" smtClean="0"/>
              <a:t>15</a:t>
            </a:fld>
            <a:endParaRPr lang="en-GB"/>
          </a:p>
        </p:txBody>
      </p:sp>
    </p:spTree>
    <p:extLst>
      <p:ext uri="{BB962C8B-B14F-4D97-AF65-F5344CB8AC3E}">
        <p14:creationId xmlns:p14="http://schemas.microsoft.com/office/powerpoint/2010/main" val="3837433014"/>
      </p:ext>
    </p:extLst>
  </p:cSld>
  <p:clrMapOvr>
    <a:masterClrMapping/>
  </p:clrMapOvr>
  <p:transition/>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6FDAB50E-7679-0E4B-998A-27929103B803}"/>
              </a:ext>
            </a:extLst>
          </p:cNvPr>
          <p:cNvSpPr>
            <a:spLocks noGrp="1"/>
          </p:cNvSpPr>
          <p:nvPr>
            <p:ph type="title"/>
          </p:nvPr>
        </p:nvSpPr>
        <p:spPr>
          <a:xfrm>
            <a:off x="1137036" y="548640"/>
            <a:ext cx="9543405" cy="1188720"/>
          </a:xfrm>
        </p:spPr>
        <p:txBody>
          <a:bodyPr>
            <a:normAutofit/>
          </a:bodyPr>
          <a:lstStyle/>
          <a:p>
            <a:r>
              <a:rPr lang="cy" sz="4400" b="0" i="0" u="none" strike="noStrike" cap="none" baseline="0">
                <a:solidFill>
                  <a:srgbClr val="262626"/>
                </a:solidFill>
                <a:effectLst/>
                <a:uFillTx/>
                <a:latin typeface="Calibri Light"/>
              </a:rPr>
              <a:t>Yr Hyn sy'n Wirioneddol Bwysig </a:t>
            </a:r>
          </a:p>
        </p:txBody>
      </p:sp>
      <p:sp>
        <p:nvSpPr>
          <p:cNvPr id="2" name="Content Placeholder 1">
            <a:extLst>
              <a:ext uri="{FF2B5EF4-FFF2-40B4-BE49-F238E27FC236}">
                <a16:creationId xmlns:a16="http://schemas.microsoft.com/office/drawing/2014/main" id="{6BB674F9-7561-CD4D-8D19-F8CA2FAE6D2D}"/>
              </a:ext>
            </a:extLst>
          </p:cNvPr>
          <p:cNvSpPr>
            <a:spLocks noGrp="1"/>
          </p:cNvSpPr>
          <p:nvPr>
            <p:ph idx="1"/>
          </p:nvPr>
        </p:nvSpPr>
        <p:spPr>
          <a:xfrm>
            <a:off x="1415143" y="2133601"/>
            <a:ext cx="8818870" cy="3618196"/>
          </a:xfrm>
        </p:spPr>
        <p:txBody>
          <a:bodyPr anchor="ctr">
            <a:normAutofit/>
          </a:bodyPr>
          <a:lstStyle/>
          <a:p>
            <a:endParaRPr lang="en-US" sz="2400">
              <a:solidFill>
                <a:schemeClr val="tx1">
                  <a:lumMod val="85000"/>
                  <a:lumOff val="15000"/>
                </a:schemeClr>
              </a:solidFill>
            </a:endParaRPr>
          </a:p>
          <a:p>
            <a:pPr marL="109537" indent="0">
              <a:buNone/>
            </a:pPr>
            <a:r>
              <a:rPr lang="cy" sz="2400" b="0" i="0" u="none" strike="noStrike" cap="none" baseline="0">
                <a:solidFill>
                  <a:srgbClr val="262626"/>
                </a:solidFill>
                <a:effectLst/>
                <a:uFillTx/>
                <a:latin typeface="Calibri"/>
              </a:rPr>
              <a:t>Yr hyn oedd yn wirioneddol bwysig i mi gan Mr David Britton</a:t>
            </a:r>
          </a:p>
          <a:p>
            <a:pPr marL="109537" indent="0">
              <a:buNone/>
            </a:pPr>
            <a:r>
              <a:rPr lang="cy" sz="2400" b="0" i="0" u="none" strike="noStrike" cap="none" baseline="0">
                <a:solidFill>
                  <a:srgbClr val="262626"/>
                </a:solidFill>
                <a:effectLst/>
                <a:uFillTx/>
                <a:latin typeface="Calibri"/>
                <a:hlinkClick r:id="rId3" history="0"/>
              </a:rPr>
              <a:t>https://youtu.be/dgRpfZ2WyD8</a:t>
            </a:r>
          </a:p>
          <a:p>
            <a:pPr marL="109537" indent="0">
              <a:buNone/>
            </a:pPr>
            <a:endParaRPr lang="en-US" sz="2400">
              <a:solidFill>
                <a:schemeClr val="tx1">
                  <a:lumMod val="85000"/>
                  <a:lumOff val="15000"/>
                </a:schemeClr>
              </a:solidFill>
            </a:endParaRPr>
          </a:p>
          <a:p>
            <a:pPr marL="109537" indent="0">
              <a:buNone/>
            </a:pPr>
            <a:r>
              <a:rPr lang="cy" sz="2400" b="0" i="0" u="none" strike="noStrike" cap="none" baseline="0">
                <a:solidFill>
                  <a:srgbClr val="262626"/>
                </a:solidFill>
                <a:effectLst/>
                <a:uFillTx/>
                <a:latin typeface="Calibri"/>
              </a:rPr>
              <a:t>Gwybod beth sy'n wirioneddol bwysig i bobl gan Lucy Warren, gweithiwr cymdeithasol.</a:t>
            </a:r>
          </a:p>
          <a:p>
            <a:pPr marL="109537" indent="0">
              <a:buNone/>
            </a:pPr>
            <a:r>
              <a:rPr lang="cy" sz="2400" b="0" i="0" u="none" strike="noStrike" cap="none" baseline="0">
                <a:solidFill>
                  <a:srgbClr val="262626"/>
                </a:solidFill>
                <a:effectLst/>
                <a:uFillTx/>
                <a:latin typeface="Calibri"/>
                <a:hlinkClick r:id="rId4" history="0"/>
              </a:rPr>
              <a:t>https://youtu.be/hh57sJ4it7I</a:t>
            </a:r>
          </a:p>
          <a:p>
            <a:pPr marL="109537" indent="0">
              <a:buNone/>
            </a:pPr>
            <a:endParaRPr lang="en-US" sz="2000">
              <a:solidFill>
                <a:schemeClr val="tx1">
                  <a:lumMod val="85000"/>
                  <a:lumOff val="15000"/>
                </a:schemeClr>
              </a:solidFill>
            </a:endParaRPr>
          </a:p>
        </p:txBody>
      </p:sp>
      <p:sp>
        <p:nvSpPr>
          <p:cNvPr id="12" name="Freeform: Shape 11">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05A13029-B3EB-5FFE-302B-C9708B8E007B}"/>
              </a:ext>
            </a:extLst>
          </p:cNvPr>
          <p:cNvSpPr>
            <a:spLocks noGrp="1"/>
          </p:cNvSpPr>
          <p:nvPr>
            <p:ph type="ftr" sz="quarter" idx="11"/>
          </p:nvPr>
        </p:nvSpPr>
        <p:spPr>
          <a:xfrm>
            <a:off x="4038600" y="6356350"/>
            <a:ext cx="4770422"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7D9E517D-6387-EB37-DF52-64101D674703}"/>
              </a:ext>
            </a:extLst>
          </p:cNvPr>
          <p:cNvSpPr>
            <a:spLocks noGrp="1"/>
          </p:cNvSpPr>
          <p:nvPr>
            <p:ph type="sldNum" sz="quarter" idx="12"/>
          </p:nvPr>
        </p:nvSpPr>
        <p:spPr/>
        <p:txBody>
          <a:bodyPr/>
          <a:lstStyle/>
          <a:p>
            <a:fld id="{0B6AE6A0-3EF2-408A-870E-EF48D545FFB4}" type="slidenum">
              <a:rPr lang="en-GB" smtClean="0"/>
              <a:t>16</a:t>
            </a:fld>
            <a:endParaRPr lang="en-GB"/>
          </a:p>
        </p:txBody>
      </p:sp>
    </p:spTree>
    <p:extLst>
      <p:ext uri="{BB962C8B-B14F-4D97-AF65-F5344CB8AC3E}">
        <p14:creationId xmlns:p14="http://schemas.microsoft.com/office/powerpoint/2010/main" val="3740054548"/>
      </p:ext>
    </p:extLst>
  </p:cSld>
  <p:clrMapOvr>
    <a:masterClrMapping/>
  </p:clrMapOv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94CF3A-6F38-414E-995A-9853E6CAA513}"/>
              </a:ext>
            </a:extLst>
          </p:cNvPr>
          <p:cNvSpPr>
            <a:spLocks noGrp="1"/>
          </p:cNvSpPr>
          <p:nvPr>
            <p:ph type="title"/>
          </p:nvPr>
        </p:nvSpPr>
        <p:spPr>
          <a:xfrm>
            <a:off x="609600" y="633412"/>
            <a:ext cx="10972800" cy="784226"/>
          </a:xfrm>
        </p:spPr>
        <p:txBody>
          <a:bodyPr>
            <a:normAutofit fontScale="90000"/>
          </a:bodyPr>
          <a:lstStyle/>
          <a:p>
            <a:pPr>
              <a:defRPr/>
            </a:pPr>
            <a:r>
              <a:rPr lang="cy" sz="4400" b="0" i="0" u="none" strike="noStrike" cap="none" baseline="0" dirty="0">
                <a:solidFill>
                  <a:srgbClr val="000000"/>
                </a:solidFill>
                <a:effectLst/>
                <a:uFillTx/>
                <a:latin typeface="Arial"/>
              </a:rPr>
              <a:t>Cyd-destun Cymreig o fewn Tasg 2 - Arsylwad </a:t>
            </a:r>
            <a:br>
              <a:rPr sz="4000" dirty="0"/>
            </a:br>
            <a:endParaRPr sz="4000" dirty="0"/>
          </a:p>
        </p:txBody>
      </p:sp>
      <p:graphicFrame>
        <p:nvGraphicFramePr>
          <p:cNvPr id="40967" name="Content Placeholder 4">
            <a:extLst>
              <a:ext uri="{FF2B5EF4-FFF2-40B4-BE49-F238E27FC236}">
                <a16:creationId xmlns:a16="http://schemas.microsoft.com/office/drawing/2014/main" id="{8C696B42-FCB0-C4EC-B1AD-EF75793A8AD8}"/>
              </a:ext>
            </a:extLst>
          </p:cNvPr>
          <p:cNvGraphicFramePr>
            <a:graphicFrameLocks noGrp="1"/>
          </p:cNvGraphicFramePr>
          <p:nvPr>
            <p:ph idx="1"/>
          </p:nvPr>
        </p:nvGraphicFramePr>
        <p:xfrm>
          <a:off x="556684" y="1417638"/>
          <a:ext cx="10972800" cy="480695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0965" name="Slide Number Placeholder 7">
            <a:extLst>
              <a:ext uri="{FF2B5EF4-FFF2-40B4-BE49-F238E27FC236}">
                <a16:creationId xmlns:a16="http://schemas.microsoft.com/office/drawing/2014/main" id="{5BC0574A-B08E-4F97-8F0E-36B0D87662E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726BF696-6D23-42A2-BC35-7E9D37D86974}" type="slidenum">
              <a:rPr lang="en-GB" altLang="en-US" smtClean="0"/>
              <a:t>17</a:t>
            </a:fld>
            <a:endParaRPr lang="en-GB" altLang="en-US"/>
          </a:p>
        </p:txBody>
      </p:sp>
      <p:sp>
        <p:nvSpPr>
          <p:cNvPr id="2" name="Footer Placeholder 1">
            <a:extLst>
              <a:ext uri="{FF2B5EF4-FFF2-40B4-BE49-F238E27FC236}">
                <a16:creationId xmlns:a16="http://schemas.microsoft.com/office/drawing/2014/main" id="{F0EEFEBA-4663-6898-2F60-BDF89D8A1022}"/>
              </a:ext>
            </a:extLst>
          </p:cNvPr>
          <p:cNvSpPr>
            <a:spLocks noGrp="1"/>
          </p:cNvSpPr>
          <p:nvPr>
            <p:ph type="ftr" sz="quarter" idx="11"/>
          </p:nvPr>
        </p:nvSpPr>
        <p:spPr>
          <a:xfrm>
            <a:off x="4038600" y="6356350"/>
            <a:ext cx="4572000"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Tree>
  </p:cSld>
  <p:clrMapOvr>
    <a:masterClrMapping/>
  </p:clrMapOv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90D0E5-890E-2C2A-16A4-A19D40ADE607}"/>
              </a:ext>
            </a:extLst>
          </p:cNvPr>
          <p:cNvSpPr>
            <a:spLocks noGrp="1"/>
          </p:cNvSpPr>
          <p:nvPr>
            <p:ph type="title"/>
          </p:nvPr>
        </p:nvSpPr>
        <p:spPr>
          <a:xfrm>
            <a:off x="6096000" y="577850"/>
            <a:ext cx="5389033" cy="1143000"/>
          </a:xfrm>
        </p:spPr>
        <p:txBody>
          <a:bodyPr>
            <a:normAutofit/>
          </a:bodyPr>
          <a:lstStyle/>
          <a:p>
            <a:r>
              <a:rPr lang="cy" sz="2000" b="1" i="0" u="none" strike="noStrike" cap="none" baseline="0">
                <a:solidFill>
                  <a:srgbClr val="1F1F1F"/>
                </a:solidFill>
                <a:effectLst/>
                <a:uFillTx/>
                <a:latin typeface="Arial"/>
              </a:rPr>
              <a:t>Canran y bobl 3 oed neu hŷn sy’n gallu siarad Cymraeg, yn ôl ACEHI, 2021</a:t>
            </a:r>
            <a:br>
              <a:rPr sz="2000"/>
            </a:br>
            <a:endParaRPr sz="2000"/>
          </a:p>
        </p:txBody>
      </p:sp>
      <p:pic>
        <p:nvPicPr>
          <p:cNvPr id="7" name="Content Placeholder 6">
            <a:extLst>
              <a:ext uri="{FF2B5EF4-FFF2-40B4-BE49-F238E27FC236}">
                <a16:creationId xmlns:a16="http://schemas.microsoft.com/office/drawing/2014/main" id="{F03D6F18-519C-C77C-6FD7-F3331922809B}"/>
              </a:ext>
            </a:extLst>
          </p:cNvPr>
          <p:cNvPicPr>
            <a:picLocks noGrp="1" noChangeAspect="1"/>
          </p:cNvPicPr>
          <p:nvPr>
            <p:ph sz="half" idx="2"/>
          </p:nvPr>
        </p:nvPicPr>
        <p:blipFill>
          <a:blip r:embed="rId3"/>
          <a:stretch>
            <a:fillRect/>
          </a:stretch>
        </p:blipFill>
        <p:spPr>
          <a:xfrm>
            <a:off x="492139" y="1249973"/>
            <a:ext cx="5144291" cy="4747846"/>
          </a:xfrm>
          <a:prstGeom prst="rect">
            <a:avLst/>
          </a:prstGeom>
        </p:spPr>
      </p:pic>
      <p:pic>
        <p:nvPicPr>
          <p:cNvPr id="8" name="Picture 2" descr="This map shows how the percentage of people aged three or older able to speak Welsh varies by small area known as LSOAs. Small areas where over 70% of their population were able to speak Welsh were in north west Wales whereas most small areas where 10% or less of their population were able to speak Welsh were in south east Wales.">
            <a:extLst>
              <a:ext uri="{FF2B5EF4-FFF2-40B4-BE49-F238E27FC236}">
                <a16:creationId xmlns:a16="http://schemas.microsoft.com/office/drawing/2014/main" id="{E68614B1-58C4-87D4-E94F-2A20424D69A4}"/>
              </a:ext>
            </a:extLst>
          </p:cNvPr>
          <p:cNvPicPr>
            <a:picLocks noGrp="1" noChangeAspect="1" noChangeArrowheads="1"/>
          </p:cNvPicPr>
          <p:nvPr>
            <p:ph sz="quarter" idx="4"/>
          </p:nvPr>
        </p:nvPicPr>
        <p:blipFill>
          <a:blip r:embed="rId4">
            <a:extLst>
              <a:ext uri="{28A0092B-C50C-407E-A947-70E740481C1C}">
                <a14:useLocalDpi xmlns:a14="http://schemas.microsoft.com/office/drawing/2010/main" val="0"/>
              </a:ext>
            </a:extLst>
          </a:blip>
          <a:stretch>
            <a:fillRect/>
          </a:stretch>
        </p:blipFill>
        <p:spPr bwMode="auto">
          <a:xfrm>
            <a:off x="6096000" y="1720850"/>
            <a:ext cx="4986208" cy="368458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3554A5-A13D-CE7E-645D-5A9EF4D3151E}"/>
              </a:ext>
            </a:extLst>
          </p:cNvPr>
          <p:cNvSpPr txBox="1"/>
          <p:nvPr/>
        </p:nvSpPr>
        <p:spPr>
          <a:xfrm>
            <a:off x="492138" y="293914"/>
            <a:ext cx="5394422" cy="945825"/>
          </a:xfrm>
          <a:prstGeom prst="rect">
            <a:avLst/>
          </a:prstGeom>
          <a:noFill/>
        </p:spPr>
        <p:txBody>
          <a:bodyPr wrap="square" rtlCol="0">
            <a:spAutoFit/>
          </a:bodyPr>
          <a:lstStyle/>
          <a:p>
            <a:r>
              <a:rPr lang="cy" sz="2800" b="0" i="0" u="none" strike="noStrike" cap="none" baseline="0">
                <a:solidFill>
                  <a:srgbClr val="000000"/>
                </a:solidFill>
                <a:effectLst/>
                <a:uFillTx/>
                <a:latin typeface="Arial"/>
              </a:rPr>
              <a:t>Yr Iaith Gymraeg ac ymarfer Diwylliannol Sensitif</a:t>
            </a:r>
          </a:p>
        </p:txBody>
      </p:sp>
      <p:sp>
        <p:nvSpPr>
          <p:cNvPr id="3" name="Footer Placeholder 2">
            <a:extLst>
              <a:ext uri="{FF2B5EF4-FFF2-40B4-BE49-F238E27FC236}">
                <a16:creationId xmlns:a16="http://schemas.microsoft.com/office/drawing/2014/main" id="{AD73A753-CF79-942D-4C1C-E35A19BD4A6D}"/>
              </a:ext>
            </a:extLst>
          </p:cNvPr>
          <p:cNvSpPr>
            <a:spLocks noGrp="1"/>
          </p:cNvSpPr>
          <p:nvPr>
            <p:ph type="ftr" sz="quarter" idx="11"/>
          </p:nvPr>
        </p:nvSpPr>
        <p:spPr>
          <a:xfrm>
            <a:off x="4038600" y="6356350"/>
            <a:ext cx="4725154"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A3F49921-F232-86F6-7803-2F8D0360E007}"/>
              </a:ext>
            </a:extLst>
          </p:cNvPr>
          <p:cNvSpPr>
            <a:spLocks noGrp="1"/>
          </p:cNvSpPr>
          <p:nvPr>
            <p:ph type="sldNum" sz="quarter" idx="12"/>
          </p:nvPr>
        </p:nvSpPr>
        <p:spPr/>
        <p:txBody>
          <a:bodyPr/>
          <a:lstStyle/>
          <a:p>
            <a:fld id="{0B6AE6A0-3EF2-408A-870E-EF48D545FFB4}" type="slidenum">
              <a:rPr lang="en-GB" smtClean="0"/>
              <a:t>18</a:t>
            </a:fld>
            <a:endParaRPr lang="en-GB"/>
          </a:p>
        </p:txBody>
      </p:sp>
    </p:spTree>
    <p:extLst>
      <p:ext uri="{BB962C8B-B14F-4D97-AF65-F5344CB8AC3E}">
        <p14:creationId xmlns:p14="http://schemas.microsoft.com/office/powerpoint/2010/main" val="451164273"/>
      </p:ext>
    </p:ext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AC0956DB-C1F1-4262-BB0B-3CA72FC934E1}"/>
              </a:ext>
            </a:extLst>
          </p:cNvPr>
          <p:cNvSpPr>
            <a:spLocks noGrp="1"/>
          </p:cNvSpPr>
          <p:nvPr>
            <p:ph type="title"/>
          </p:nvPr>
        </p:nvSpPr>
        <p:spPr/>
        <p:txBody>
          <a:bodyPr anchor="ctr">
            <a:normAutofit fontScale="90000"/>
          </a:bodyPr>
          <a:lstStyle/>
          <a:p>
            <a:pPr>
              <a:lnSpc>
                <a:spcPct val="90000"/>
              </a:lnSpc>
              <a:defRPr/>
            </a:pPr>
            <a:r>
              <a:rPr lang="cy" b="0" i="0" u="none" strike="noStrike" cap="none" baseline="0" dirty="0">
                <a:effectLst/>
                <a:uFillTx/>
              </a:rPr>
              <a:t>Deddf Gwasanaethau Cymdeithasol a Llesiant (Cymru) 2014 </a:t>
            </a:r>
            <a:br>
              <a:rPr lang="cy" b="0" i="0" u="none" strike="noStrike" cap="none" baseline="0" dirty="0">
                <a:effectLst/>
                <a:uFillTx/>
              </a:rPr>
            </a:br>
            <a:r>
              <a:rPr lang="cy" b="0" i="0" u="none" strike="noStrike" cap="none" baseline="0" dirty="0">
                <a:effectLst/>
                <a:uFillTx/>
              </a:rPr>
              <a:t>Y </a:t>
            </a:r>
            <a:r>
              <a:rPr lang="en-GB" b="0" i="0" u="none" strike="noStrike" cap="none" baseline="0" dirty="0" err="1">
                <a:effectLst/>
                <a:uFillTx/>
              </a:rPr>
              <a:t>Cynnig</a:t>
            </a:r>
            <a:r>
              <a:rPr lang="en-GB" b="0" i="0" u="none" strike="noStrike" cap="none" baseline="0" dirty="0">
                <a:effectLst/>
                <a:uFillTx/>
              </a:rPr>
              <a:t> </a:t>
            </a:r>
            <a:r>
              <a:rPr lang="en-GB" b="0" i="0" u="none" strike="noStrike" cap="none" baseline="0" dirty="0" err="1">
                <a:effectLst/>
                <a:uFillTx/>
              </a:rPr>
              <a:t>Gweithredol</a:t>
            </a:r>
            <a:r>
              <a:rPr lang="cy" b="0" i="0" u="none" strike="noStrike" cap="none" baseline="0" dirty="0">
                <a:effectLst/>
                <a:uFillTx/>
              </a:rPr>
              <a:t> - Mwy Na Geiriau</a:t>
            </a:r>
          </a:p>
        </p:txBody>
      </p:sp>
      <p:sp>
        <p:nvSpPr>
          <p:cNvPr id="45058" name="Content Placeholder 4">
            <a:extLst>
              <a:ext uri="{FF2B5EF4-FFF2-40B4-BE49-F238E27FC236}">
                <a16:creationId xmlns:a16="http://schemas.microsoft.com/office/drawing/2014/main" id="{E1869719-71E4-4BD8-B649-C62D8EEB0EE1}"/>
              </a:ext>
            </a:extLst>
          </p:cNvPr>
          <p:cNvSpPr>
            <a:spLocks noGrp="1"/>
          </p:cNvSpPr>
          <p:nvPr>
            <p:ph sz="half" idx="2"/>
          </p:nvPr>
        </p:nvSpPr>
        <p:spPr>
          <a:xfrm>
            <a:off x="703384" y="1972654"/>
            <a:ext cx="10785231" cy="5168900"/>
          </a:xfrm>
        </p:spPr>
        <p:txBody>
          <a:bodyPr wrap="square" anchor="t">
            <a:noAutofit/>
          </a:bodyPr>
          <a:lstStyle/>
          <a:p>
            <a:pPr>
              <a:lnSpc>
                <a:spcPct val="90000"/>
              </a:lnSpc>
            </a:pPr>
            <a:r>
              <a:rPr lang="cy" sz="2800" b="0" i="0" u="none" strike="noStrike" cap="none" baseline="0" dirty="0">
                <a:solidFill>
                  <a:srgbClr val="000000"/>
                </a:solidFill>
                <a:effectLst/>
                <a:uFillTx/>
                <a:latin typeface="Calibri"/>
              </a:rPr>
              <a:t>Yn syml, mae’r ‘</a:t>
            </a:r>
            <a:r>
              <a:rPr lang="en-GB" sz="2800" b="0" i="0" u="none" strike="noStrike" cap="none" baseline="0" dirty="0" err="1">
                <a:solidFill>
                  <a:srgbClr val="000000"/>
                </a:solidFill>
                <a:effectLst/>
                <a:uFillTx/>
                <a:latin typeface="Calibri"/>
              </a:rPr>
              <a:t>Cynnig</a:t>
            </a:r>
            <a:r>
              <a:rPr lang="en-GB" sz="2800" b="0" i="0" u="none" strike="noStrike" cap="none" baseline="0" dirty="0">
                <a:solidFill>
                  <a:srgbClr val="000000"/>
                </a:solidFill>
                <a:effectLst/>
                <a:uFillTx/>
                <a:latin typeface="Calibri"/>
              </a:rPr>
              <a:t> </a:t>
            </a:r>
            <a:r>
              <a:rPr lang="en-GB" sz="2800" b="0" i="0" u="none" strike="noStrike" cap="none" baseline="0" dirty="0" err="1">
                <a:solidFill>
                  <a:srgbClr val="000000"/>
                </a:solidFill>
                <a:effectLst/>
                <a:uFillTx/>
                <a:latin typeface="Calibri"/>
              </a:rPr>
              <a:t>Gweithredol</a:t>
            </a:r>
            <a:r>
              <a:rPr lang="cy" sz="2800" b="0" i="0" u="none" strike="noStrike" cap="none" baseline="0" dirty="0">
                <a:solidFill>
                  <a:srgbClr val="000000"/>
                </a:solidFill>
                <a:effectLst/>
                <a:uFillTx/>
                <a:latin typeface="Calibri"/>
              </a:rPr>
              <a:t>’ yn golygu darparu gwasanaeth yn Gymraeg heb i rywun orfod gofyn amdano</a:t>
            </a:r>
          </a:p>
          <a:p>
            <a:pPr>
              <a:lnSpc>
                <a:spcPct val="90000"/>
              </a:lnSpc>
            </a:pPr>
            <a:r>
              <a:rPr lang="cy" sz="2800" b="0" i="0" u="none" strike="noStrike" cap="none" baseline="0" dirty="0">
                <a:solidFill>
                  <a:srgbClr val="000000"/>
                </a:solidFill>
                <a:effectLst/>
                <a:uFillTx/>
                <a:latin typeface="Calibri"/>
              </a:rPr>
              <a:t>Dylai'r Gymraeg fod mor weladwy â'r Saesneg</a:t>
            </a:r>
          </a:p>
          <a:p>
            <a:pPr>
              <a:lnSpc>
                <a:spcPct val="90000"/>
              </a:lnSpc>
            </a:pPr>
            <a:r>
              <a:rPr lang="cy" sz="2800" b="0" i="0" u="none" strike="noStrike" cap="none" baseline="0" dirty="0">
                <a:solidFill>
                  <a:srgbClr val="000000"/>
                </a:solidFill>
                <a:effectLst/>
                <a:uFillTx/>
                <a:latin typeface="Calibri"/>
              </a:rPr>
              <a:t>Mae darparu gwasanaeth sy'n canolbwyntio ar y rhai sy'n defnyddio gwasanaethau yn hanfodol i'r '</a:t>
            </a:r>
            <a:r>
              <a:rPr lang="en-GB" sz="2800" b="0" i="0" u="none" strike="noStrike" cap="none" baseline="0" dirty="0" err="1">
                <a:solidFill>
                  <a:srgbClr val="000000"/>
                </a:solidFill>
                <a:effectLst/>
                <a:uFillTx/>
                <a:latin typeface="Calibri"/>
              </a:rPr>
              <a:t>Cynnig</a:t>
            </a:r>
            <a:r>
              <a:rPr lang="en-GB" sz="2800" b="0" i="0" u="none" strike="noStrike" cap="none" baseline="0" dirty="0">
                <a:solidFill>
                  <a:srgbClr val="000000"/>
                </a:solidFill>
                <a:effectLst/>
                <a:uFillTx/>
                <a:latin typeface="Calibri"/>
              </a:rPr>
              <a:t> </a:t>
            </a:r>
            <a:r>
              <a:rPr lang="en-GB" sz="2800" b="0" i="0" u="none" strike="noStrike" cap="none" baseline="0" dirty="0" err="1">
                <a:solidFill>
                  <a:srgbClr val="000000"/>
                </a:solidFill>
                <a:effectLst/>
                <a:uFillTx/>
                <a:latin typeface="Calibri"/>
              </a:rPr>
              <a:t>Gweithredol</a:t>
            </a:r>
            <a:r>
              <a:rPr lang="cy" sz="2800" b="0" i="0" u="none" strike="noStrike" cap="none" baseline="0" dirty="0">
                <a:solidFill>
                  <a:srgbClr val="000000"/>
                </a:solidFill>
                <a:effectLst/>
                <a:uFillTx/>
                <a:latin typeface="Calibri"/>
              </a:rPr>
              <a:t>' </a:t>
            </a:r>
          </a:p>
          <a:p>
            <a:pPr>
              <a:lnSpc>
                <a:spcPct val="90000"/>
              </a:lnSpc>
            </a:pPr>
            <a:r>
              <a:rPr lang="cy" sz="2800" b="0" i="0" u="none" strike="noStrike" cap="none" baseline="0" dirty="0">
                <a:solidFill>
                  <a:srgbClr val="000000"/>
                </a:solidFill>
                <a:effectLst/>
                <a:uFillTx/>
                <a:latin typeface="Calibri"/>
              </a:rPr>
              <a:t>Yr hyn y mae hyn yn ei olygu’n ymarferol yw darparu gwasanaeth wedi’i deilwra sy’n galluogi’r unigolyn i gael sicrwydd mai ef/hi sy’n rheoli ac yn deall y gwasanaethau a gynigir yn llawn.</a:t>
            </a:r>
          </a:p>
          <a:p>
            <a:pPr marL="0" indent="0">
              <a:buNone/>
            </a:pPr>
            <a:r>
              <a:rPr lang="cy" sz="1600" b="0" i="0" u="none" strike="noStrike" cap="none" baseline="0" dirty="0">
                <a:solidFill>
                  <a:srgbClr val="000000"/>
                </a:solidFill>
                <a:effectLst/>
                <a:uFillTx/>
                <a:latin typeface="Arial"/>
              </a:rPr>
              <a:t>Mwy na Geiriau -  </a:t>
            </a:r>
            <a:r>
              <a:rPr lang="cy" sz="1600" b="0" i="0" u="none" strike="noStrike" cap="none" baseline="0" dirty="0">
                <a:solidFill>
                  <a:srgbClr val="000000"/>
                </a:solidFill>
                <a:uFillTx/>
                <a:latin typeface="Arial"/>
                <a:hlinkClick r:id="rId3" history="0"/>
              </a:rPr>
              <a:t>www.gov.wales</a:t>
            </a:r>
            <a:r>
              <a:rPr lang="cy" sz="1600" b="0" i="0" u="none" strike="noStrike" cap="none" baseline="0" dirty="0">
                <a:solidFill>
                  <a:srgbClr val="000000"/>
                </a:solidFill>
                <a:effectLst/>
                <a:uFillTx/>
                <a:latin typeface="Arial"/>
              </a:rPr>
              <a:t> (ar gael ar Moodle</a:t>
            </a:r>
            <a:r>
              <a:rPr lang="cy" sz="1600" b="0" i="0" u="none" strike="noStrike" cap="none" baseline="0" dirty="0">
                <a:solidFill>
                  <a:srgbClr val="000000"/>
                </a:solidFill>
                <a:effectLst/>
                <a:uFillTx/>
                <a:latin typeface="Calibri"/>
              </a:rPr>
              <a:t>)</a:t>
            </a:r>
          </a:p>
          <a:p>
            <a:pPr>
              <a:lnSpc>
                <a:spcPct val="90000"/>
              </a:lnSpc>
            </a:pPr>
            <a:endParaRPr lang="en-GB" altLang="en-US" sz="2800" dirty="0"/>
          </a:p>
        </p:txBody>
      </p:sp>
      <p:sp>
        <p:nvSpPr>
          <p:cNvPr id="2" name="Footer Placeholder 1">
            <a:extLst>
              <a:ext uri="{FF2B5EF4-FFF2-40B4-BE49-F238E27FC236}">
                <a16:creationId xmlns:a16="http://schemas.microsoft.com/office/drawing/2014/main" id="{71EE429D-0524-F655-5B2F-6C15E914175D}"/>
              </a:ext>
            </a:extLst>
          </p:cNvPr>
          <p:cNvSpPr>
            <a:spLocks noGrp="1"/>
          </p:cNvSpPr>
          <p:nvPr>
            <p:ph type="ftr" sz="quarter" idx="11"/>
          </p:nvPr>
        </p:nvSpPr>
        <p:spPr/>
        <p:txBody>
          <a:bodyPr/>
          <a:lstStyle/>
          <a:p>
            <a:r>
              <a:rPr lang="cy" sz="1200" b="0" i="0" u="none" strike="noStrike" cap="none" baseline="0">
                <a:solidFill>
                  <a:srgbClr val="898989"/>
                </a:solidFill>
                <a:effectLst/>
                <a:uFillTx/>
                <a:latin typeface="Calibri"/>
              </a:rPr>
              <a:t>PORTH AGORED - Cydgrynhoi'r Rhaglen Ymarfer Gwaith Cymdeithasol</a:t>
            </a:r>
          </a:p>
        </p:txBody>
      </p:sp>
      <p:sp>
        <p:nvSpPr>
          <p:cNvPr id="3" name="Slide Number Placeholder 2">
            <a:extLst>
              <a:ext uri="{FF2B5EF4-FFF2-40B4-BE49-F238E27FC236}">
                <a16:creationId xmlns:a16="http://schemas.microsoft.com/office/drawing/2014/main" id="{FB2AAEA0-DA25-9C2F-3A14-F38A86F6EB4C}"/>
              </a:ext>
            </a:extLst>
          </p:cNvPr>
          <p:cNvSpPr>
            <a:spLocks noGrp="1"/>
          </p:cNvSpPr>
          <p:nvPr>
            <p:ph type="sldNum" sz="quarter" idx="12"/>
          </p:nvPr>
        </p:nvSpPr>
        <p:spPr/>
        <p:txBody>
          <a:bodyPr/>
          <a:lstStyle/>
          <a:p>
            <a:fld id="{0B6AE6A0-3EF2-408A-870E-EF48D545FFB4}" type="slidenum">
              <a:rPr lang="en-GB" smtClean="0"/>
              <a:t>19</a:t>
            </a:fld>
            <a:endParaRPr lang="en-GB"/>
          </a:p>
        </p:txBody>
      </p:sp>
      <p:pic>
        <p:nvPicPr>
          <p:cNvPr id="5" name="Picture 4">
            <a:extLst>
              <a:ext uri="{FF2B5EF4-FFF2-40B4-BE49-F238E27FC236}">
                <a16:creationId xmlns:a16="http://schemas.microsoft.com/office/drawing/2014/main" id="{2F2DB256-7DBE-E3DB-2B50-07970DD5D442}"/>
              </a:ext>
            </a:extLst>
          </p:cNvPr>
          <p:cNvPicPr>
            <a:picLocks noChangeAspect="1"/>
          </p:cNvPicPr>
          <p:nvPr/>
        </p:nvPicPr>
        <p:blipFill>
          <a:blip r:embed="rId4"/>
          <a:stretch>
            <a:fillRect/>
          </a:stretch>
        </p:blipFill>
        <p:spPr>
          <a:xfrm>
            <a:off x="10224718" y="5043118"/>
            <a:ext cx="1814882" cy="1814882"/>
          </a:xfrm>
          <a:prstGeom prst="rect">
            <a:avLst/>
          </a:prstGeom>
        </p:spPr>
      </p:pic>
    </p:spTree>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3029" name="Rectangle 43028">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7ADEFDC-20B2-4925-B618-979AEAE97DA3}"/>
              </a:ext>
            </a:extLst>
          </p:cNvPr>
          <p:cNvSpPr>
            <a:spLocks noGrp="1"/>
          </p:cNvSpPr>
          <p:nvPr>
            <p:ph type="title"/>
          </p:nvPr>
        </p:nvSpPr>
        <p:spPr>
          <a:xfrm>
            <a:off x="572493" y="238539"/>
            <a:ext cx="11018520" cy="1434415"/>
          </a:xfrm>
        </p:spPr>
        <p:txBody>
          <a:bodyPr anchor="b">
            <a:normAutofit/>
          </a:bodyPr>
          <a:lstStyle/>
          <a:p>
            <a:pPr>
              <a:defRPr/>
            </a:pPr>
            <a:r>
              <a:rPr lang="cy" sz="5400" b="0" i="0" u="none" strike="noStrike" cap="none" baseline="0">
                <a:solidFill>
                  <a:srgbClr val="000000"/>
                </a:solidFill>
                <a:effectLst/>
                <a:uFillTx/>
                <a:latin typeface="Calibri Light"/>
              </a:rPr>
              <a:t>Mwy na Geiriau</a:t>
            </a:r>
          </a:p>
        </p:txBody>
      </p:sp>
      <p:sp>
        <p:nvSpPr>
          <p:cNvPr id="43031"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Content Placeholder 7">
            <a:extLst>
              <a:ext uri="{FF2B5EF4-FFF2-40B4-BE49-F238E27FC236}">
                <a16:creationId xmlns:a16="http://schemas.microsoft.com/office/drawing/2014/main" id="{0DA93D6A-E50D-4FDE-BE2E-B38C4F6853BA}"/>
              </a:ext>
            </a:extLst>
          </p:cNvPr>
          <p:cNvSpPr>
            <a:spLocks noGrp="1"/>
          </p:cNvSpPr>
          <p:nvPr>
            <p:ph idx="1"/>
          </p:nvPr>
        </p:nvSpPr>
        <p:spPr>
          <a:xfrm>
            <a:off x="572492" y="1851929"/>
            <a:ext cx="8038107" cy="4730955"/>
          </a:xfrm>
        </p:spPr>
        <p:txBody>
          <a:bodyPr anchor="t">
            <a:normAutofit/>
          </a:bodyPr>
          <a:lstStyle/>
          <a:p>
            <a:pPr marL="109537" indent="0">
              <a:buNone/>
              <a:defRPr/>
            </a:pPr>
            <a:r>
              <a:rPr lang="cy" sz="1900" b="1" i="0" u="none" strike="noStrike" cap="none" baseline="0">
                <a:solidFill>
                  <a:srgbClr val="000000"/>
                </a:solidFill>
                <a:effectLst/>
                <a:uFillTx/>
                <a:latin typeface="Calibri"/>
              </a:rPr>
              <a:t>Mwy na geiriau - Gwenan Prysor </a:t>
            </a:r>
          </a:p>
          <a:p>
            <a:pPr marL="109537" indent="0">
              <a:buNone/>
              <a:defRPr/>
            </a:pPr>
            <a:r>
              <a:rPr lang="cy" sz="1900" b="1" i="0" u="none" strike="noStrike" cap="none" baseline="0">
                <a:solidFill>
                  <a:srgbClr val="000000"/>
                </a:solidFill>
                <a:effectLst/>
                <a:uFillTx/>
                <a:latin typeface="Calibri"/>
                <a:hlinkClick r:id="rId3" history="0"/>
              </a:rPr>
              <a:t>https://youtu.be/qS-9F_qqOXo</a:t>
            </a:r>
          </a:p>
          <a:p>
            <a:pPr marL="109537" indent="0">
              <a:buNone/>
              <a:defRPr/>
            </a:pPr>
            <a:r>
              <a:rPr lang="cy" sz="1900" b="1" i="0" u="none" strike="noStrike" cap="none" baseline="0">
                <a:solidFill>
                  <a:srgbClr val="000000"/>
                </a:solidFill>
                <a:effectLst/>
                <a:uFillTx/>
                <a:latin typeface="Calibri"/>
              </a:rPr>
              <a:t>Mwy na geiriau - Hywel Jones</a:t>
            </a:r>
          </a:p>
          <a:p>
            <a:pPr>
              <a:defRPr/>
            </a:pPr>
            <a:r>
              <a:rPr lang="cy" sz="1900" b="0" i="0" u="none" strike="noStrike" cap="none" baseline="0">
                <a:solidFill>
                  <a:srgbClr val="000000"/>
                </a:solidFill>
                <a:effectLst/>
                <a:uFillTx/>
                <a:latin typeface="Calibri"/>
                <a:hlinkClick r:id="rId4" history="0"/>
              </a:rPr>
              <a:t>https://youtu.be/YTzMZ4Hqo7Y</a:t>
            </a:r>
          </a:p>
          <a:p>
            <a:pPr marL="109537" indent="0">
              <a:buNone/>
              <a:defRPr/>
            </a:pPr>
            <a:r>
              <a:rPr lang="cy" sz="1900" b="1" i="0" u="none" strike="noStrike" cap="none" baseline="0">
                <a:solidFill>
                  <a:srgbClr val="000000"/>
                </a:solidFill>
                <a:effectLst/>
                <a:uFillTx/>
                <a:latin typeface="Calibri"/>
              </a:rPr>
              <a:t>Mwy na geiriau - Wyn Gruffydd</a:t>
            </a:r>
          </a:p>
          <a:p>
            <a:pPr>
              <a:defRPr/>
            </a:pPr>
            <a:r>
              <a:rPr lang="cy" sz="1900" b="0" i="0" u="none" strike="noStrike" cap="none" baseline="0">
                <a:solidFill>
                  <a:srgbClr val="000000"/>
                </a:solidFill>
                <a:effectLst/>
                <a:uFillTx/>
                <a:latin typeface="Calibri"/>
                <a:hlinkClick r:id="rId5" history="0"/>
              </a:rPr>
              <a:t>https://youtu.be/IOOs62dzOE4</a:t>
            </a:r>
          </a:p>
          <a:p>
            <a:pPr marL="109537" indent="0">
              <a:buNone/>
              <a:defRPr/>
            </a:pPr>
            <a:r>
              <a:rPr lang="cy" sz="1900" b="1" i="0" u="none" strike="noStrike" cap="none" baseline="0">
                <a:solidFill>
                  <a:srgbClr val="000000"/>
                </a:solidFill>
                <a:effectLst/>
                <a:uFillTx/>
                <a:latin typeface="Calibri"/>
              </a:rPr>
              <a:t>Mwy na geiriau - Iola Gruffydd</a:t>
            </a:r>
          </a:p>
          <a:p>
            <a:pPr>
              <a:defRPr/>
            </a:pPr>
            <a:r>
              <a:rPr lang="cy" sz="1900" b="0" i="0" u="none" strike="noStrike" cap="none" baseline="0">
                <a:solidFill>
                  <a:srgbClr val="000000"/>
                </a:solidFill>
                <a:effectLst/>
                <a:uFillTx/>
                <a:latin typeface="Calibri"/>
                <a:hlinkClick r:id="rId6" history="0"/>
              </a:rPr>
              <a:t>https://youtu.be/2iF41nNoM5M</a:t>
            </a:r>
          </a:p>
          <a:p>
            <a:pPr marL="109537" indent="0">
              <a:buNone/>
              <a:defRPr/>
            </a:pPr>
            <a:r>
              <a:rPr lang="cy" sz="2400" b="0" i="0" u="none" strike="noStrike" cap="none" baseline="0">
                <a:solidFill>
                  <a:srgbClr val="000000"/>
                </a:solidFill>
                <a:effectLst/>
                <a:uFillTx/>
                <a:latin typeface="Calibri"/>
              </a:rPr>
              <a:t>Sicrhewch eich bod yn gwylio'r holl glipiau fideo y gellir eu cyrchu trwy Moodle.  Gall y fideos eich helpu i feddwl am eich profiad eich hun ac i fyfyrio ar pam y dylai iaith fod yn rhan annatod o’r broses asesu a darparu gwasanaethau. </a:t>
            </a:r>
          </a:p>
        </p:txBody>
      </p:sp>
      <p:pic>
        <p:nvPicPr>
          <p:cNvPr id="43014" name="Picture 43013" descr="Empty speech bubbles">
            <a:extLst>
              <a:ext uri="{FF2B5EF4-FFF2-40B4-BE49-F238E27FC236}">
                <a16:creationId xmlns:a16="http://schemas.microsoft.com/office/drawing/2014/main" id="{25887D47-75AD-003B-00F8-CF9EBC7DDBEA}"/>
              </a:ext>
            </a:extLst>
          </p:cNvPr>
          <p:cNvPicPr>
            <a:picLocks noChangeAspect="1"/>
          </p:cNvPicPr>
          <p:nvPr/>
        </p:nvPicPr>
        <p:blipFill>
          <a:blip r:embed="rId7"/>
          <a:srcRect l="22192" r="13592" b="2"/>
          <a:stretch>
            <a:fillRect/>
          </a:stretch>
        </p:blipFill>
        <p:spPr>
          <a:xfrm>
            <a:off x="8355724" y="2290514"/>
            <a:ext cx="3110851" cy="3233553"/>
          </a:xfrm>
          <a:prstGeom prst="rect">
            <a:avLst/>
          </a:prstGeom>
        </p:spPr>
      </p:pic>
      <p:sp>
        <p:nvSpPr>
          <p:cNvPr id="3" name="Footer Placeholder 2">
            <a:extLst>
              <a:ext uri="{FF2B5EF4-FFF2-40B4-BE49-F238E27FC236}">
                <a16:creationId xmlns:a16="http://schemas.microsoft.com/office/drawing/2014/main" id="{F889CD0A-C4E6-49A1-84F4-118C7F0A48E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a:solidFill>
                  <a:srgbClr val="898989"/>
                </a:solidFill>
                <a:effectLst/>
                <a:uFillTx/>
                <a:latin typeface="Calibri"/>
              </a:rPr>
              <a:t>PORTH AGORED - Cydgrynhoi'r Rhaglen Ymarfer Gwaith Cymdeithasol</a:t>
            </a:r>
          </a:p>
        </p:txBody>
      </p:sp>
      <p:sp>
        <p:nvSpPr>
          <p:cNvPr id="43012" name="Slide Number Placeholder 6">
            <a:extLst>
              <a:ext uri="{FF2B5EF4-FFF2-40B4-BE49-F238E27FC236}">
                <a16:creationId xmlns:a16="http://schemas.microsoft.com/office/drawing/2014/main" id="{57B638B6-B59F-4729-8F9B-145E6408B896}"/>
              </a:ext>
            </a:extLst>
          </p:cNvPr>
          <p:cNvSpPr>
            <a:spLocks noGrp="1" noChangeArrowheads="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BCCCE71-823A-4CAE-924E-7A2F48950941}" type="slidenum">
              <a:rPr lang="en-GB" altLang="en-US" smtClean="0"/>
              <a:pPr>
                <a:spcAft>
                  <a:spcPts val="600"/>
                </a:spcAft>
              </a:pPr>
              <a:t>20</a:t>
            </a:fld>
            <a:endParaRPr lang="en-GB" altLang="en-US"/>
          </a:p>
        </p:txBody>
      </p:sp>
    </p:spTree>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FB15A112-8F13-46BB-93DE-2D1151BBC048}"/>
              </a:ext>
            </a:extLst>
          </p:cNvPr>
          <p:cNvSpPr>
            <a:spLocks noGrp="1"/>
          </p:cNvSpPr>
          <p:nvPr>
            <p:ph type="title"/>
          </p:nvPr>
        </p:nvSpPr>
        <p:spPr>
          <a:xfrm>
            <a:off x="838200" y="365125"/>
            <a:ext cx="10515600" cy="1325563"/>
          </a:xfrm>
        </p:spPr>
        <p:txBody>
          <a:bodyPr>
            <a:normAutofit/>
          </a:bodyPr>
          <a:lstStyle/>
          <a:p>
            <a:r>
              <a:rPr lang="cy" sz="4400" b="0" i="0" u="none" strike="noStrike" cap="none" baseline="0">
                <a:solidFill>
                  <a:srgbClr val="000000"/>
                </a:solidFill>
                <a:effectLst/>
                <a:uFillTx/>
                <a:latin typeface="Calibri Light"/>
              </a:rPr>
              <a:t>Trafodaeth grŵp </a:t>
            </a:r>
          </a:p>
        </p:txBody>
      </p:sp>
      <p:sp>
        <p:nvSpPr>
          <p:cNvPr id="14" name="Arc 1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21EC6C86-CE6E-4575-AA24-E2199695A275}"/>
              </a:ext>
            </a:extLst>
          </p:cNvPr>
          <p:cNvSpPr>
            <a:spLocks noGrp="1"/>
          </p:cNvSpPr>
          <p:nvPr>
            <p:ph idx="1"/>
          </p:nvPr>
        </p:nvSpPr>
        <p:spPr>
          <a:xfrm>
            <a:off x="838200" y="1449107"/>
            <a:ext cx="10515600" cy="4351338"/>
          </a:xfrm>
        </p:spPr>
        <p:txBody>
          <a:bodyPr>
            <a:normAutofit/>
          </a:bodyPr>
          <a:lstStyle/>
          <a:p>
            <a:pPr marL="0" indent="0">
              <a:buNone/>
            </a:pPr>
            <a:r>
              <a:rPr lang="cy" sz="2600" b="1" i="0" u="none" strike="noStrike" cap="none" baseline="0" dirty="0">
                <a:solidFill>
                  <a:srgbClr val="000000"/>
                </a:solidFill>
                <a:effectLst/>
                <a:uFillTx/>
                <a:latin typeface="Calibri"/>
              </a:rPr>
              <a:t>Ymarfer 3 </a:t>
            </a:r>
          </a:p>
          <a:p>
            <a:r>
              <a:rPr lang="cy" sz="2600" b="0" i="0" u="none" strike="noStrike" cap="none" baseline="0" dirty="0">
                <a:solidFill>
                  <a:srgbClr val="000000"/>
                </a:solidFill>
                <a:effectLst/>
                <a:uFillTx/>
                <a:latin typeface="Calibri"/>
              </a:rPr>
              <a:t>Pam ddylai anghenion iaith fod yn rhan annatod o’r broses asesu a darparu gwasanaethau yng Nghymru?</a:t>
            </a:r>
          </a:p>
          <a:p>
            <a:r>
              <a:rPr lang="cy" sz="2600" b="0" i="0" u="none" strike="noStrike" cap="none" baseline="0" dirty="0">
                <a:solidFill>
                  <a:srgbClr val="000000"/>
                </a:solidFill>
                <a:effectLst/>
                <a:uFillTx/>
                <a:latin typeface="Calibri"/>
              </a:rPr>
              <a:t>Pa anghenion iaith sydd angen i chi eu hystyried yn eich lleoliad gwaith wrth weithio gydag unigolion/gofalwyr? </a:t>
            </a:r>
          </a:p>
          <a:p>
            <a:r>
              <a:rPr lang="cy" sz="2600" b="0" i="0" u="none" strike="noStrike" cap="none" baseline="0" dirty="0">
                <a:solidFill>
                  <a:srgbClr val="000000"/>
                </a:solidFill>
                <a:effectLst/>
                <a:uFillTx/>
                <a:latin typeface="Calibri"/>
              </a:rPr>
              <a:t>Beth allwch chi ei wneud i sicrhau eich bod yn gweithio i egwyddorion y </a:t>
            </a:r>
            <a:r>
              <a:rPr lang="en-GB" sz="2600" b="0" i="0" u="none" strike="noStrike" cap="none" baseline="0" dirty="0" err="1">
                <a:solidFill>
                  <a:srgbClr val="000000"/>
                </a:solidFill>
                <a:effectLst/>
                <a:uFillTx/>
                <a:latin typeface="Calibri"/>
              </a:rPr>
              <a:t>Cynnig</a:t>
            </a:r>
            <a:r>
              <a:rPr lang="en-GB" sz="2600" b="0" i="0" u="none" strike="noStrike" cap="none" baseline="0" dirty="0">
                <a:solidFill>
                  <a:srgbClr val="000000"/>
                </a:solidFill>
                <a:effectLst/>
                <a:uFillTx/>
                <a:latin typeface="Calibri"/>
              </a:rPr>
              <a:t> </a:t>
            </a:r>
            <a:r>
              <a:rPr lang="en-GB" sz="2600" b="0" i="0" u="none" strike="noStrike" cap="none" baseline="0" dirty="0" err="1">
                <a:solidFill>
                  <a:srgbClr val="000000"/>
                </a:solidFill>
                <a:effectLst/>
                <a:uFillTx/>
                <a:latin typeface="Calibri"/>
              </a:rPr>
              <a:t>Gweithredol</a:t>
            </a:r>
            <a:r>
              <a:rPr lang="cy" sz="2600" b="0" i="0" u="none" strike="noStrike" cap="none" baseline="0" dirty="0">
                <a:solidFill>
                  <a:srgbClr val="000000"/>
                </a:solidFill>
                <a:effectLst/>
                <a:uFillTx/>
                <a:latin typeface="Calibri"/>
              </a:rPr>
              <a:t>? </a:t>
            </a:r>
          </a:p>
          <a:p>
            <a:r>
              <a:rPr lang="cy" sz="2600" b="0" i="0" u="none" strike="noStrike" cap="none" baseline="0" dirty="0">
                <a:solidFill>
                  <a:srgbClr val="000000"/>
                </a:solidFill>
                <a:effectLst/>
                <a:uFillTx/>
                <a:latin typeface="Calibri"/>
              </a:rPr>
              <a:t>Pa ddeddfwriaeth/polisi/gweithdrefn y gallai fod angen i chi ei hystyried mewn perthynas ag anghenion cyfathrebu ac iaith effeithiol yn eich gweithle?</a:t>
            </a:r>
          </a:p>
          <a:p>
            <a:endParaRPr lang="en-GB" sz="2600" dirty="0"/>
          </a:p>
          <a:p>
            <a:pPr marL="0" indent="0">
              <a:buNone/>
            </a:pPr>
            <a:endParaRPr lang="en-GB" sz="2600" dirty="0"/>
          </a:p>
        </p:txBody>
      </p:sp>
      <p:sp>
        <p:nvSpPr>
          <p:cNvPr id="4" name="Footer Placeholder 3">
            <a:extLst>
              <a:ext uri="{FF2B5EF4-FFF2-40B4-BE49-F238E27FC236}">
                <a16:creationId xmlns:a16="http://schemas.microsoft.com/office/drawing/2014/main" id="{9C575FEF-1450-DB6B-B054-7D16BAD9EE62}"/>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6FDEE588-37C7-B289-C1EB-39439DE42A0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21</a:t>
            </a:fld>
            <a:endParaRPr lang="en-GB"/>
          </a:p>
        </p:txBody>
      </p:sp>
    </p:spTree>
    <p:extLst>
      <p:ext uri="{BB962C8B-B14F-4D97-AF65-F5344CB8AC3E}">
        <p14:creationId xmlns:p14="http://schemas.microsoft.com/office/powerpoint/2010/main" val="1879504035"/>
      </p:ext>
    </p:ext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4277" name="Picture 3">
            <a:extLst>
              <a:ext uri="{FF2B5EF4-FFF2-40B4-BE49-F238E27FC236}">
                <a16:creationId xmlns:a16="http://schemas.microsoft.com/office/drawing/2014/main" id="{90072A86-4298-4A55-8D09-A516946DABC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671920" y="4949427"/>
            <a:ext cx="3817145" cy="1908573"/>
          </a:xfrm>
          <a:prstGeom prst="rect">
            <a:avLst/>
          </a:prstGeom>
          <a:noFill/>
          <a:ln>
            <a:noFill/>
          </a:ln>
          <a:effectLst>
            <a:outerShdw blurRad="50800" dist="50800" dir="5400000" algn="ctr" rotWithShape="0">
              <a:srgbClr val="000000">
                <a:alpha val="0"/>
              </a:srgbClr>
            </a:outerShdw>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8194" name="Title 1">
            <a:extLst>
              <a:ext uri="{FF2B5EF4-FFF2-40B4-BE49-F238E27FC236}">
                <a16:creationId xmlns:a16="http://schemas.microsoft.com/office/drawing/2014/main" id="{E8FAE10D-6730-4591-9741-A687264958D0}"/>
              </a:ext>
            </a:extLst>
          </p:cNvPr>
          <p:cNvSpPr>
            <a:spLocks noGrp="1"/>
          </p:cNvSpPr>
          <p:nvPr>
            <p:ph type="title"/>
          </p:nvPr>
        </p:nvSpPr>
        <p:spPr>
          <a:xfrm>
            <a:off x="838200" y="18255"/>
            <a:ext cx="10515600" cy="1325563"/>
          </a:xfrm>
        </p:spPr>
        <p:txBody>
          <a:bodyPr>
            <a:normAutofit/>
          </a:bodyPr>
          <a:lstStyle/>
          <a:p>
            <a:pPr eaLnBrk="1" hangingPunct="1">
              <a:defRPr/>
            </a:pPr>
            <a:r>
              <a:rPr lang="cy" sz="4000" b="0" i="0" u="none" strike="noStrike" cap="none" baseline="0">
                <a:solidFill>
                  <a:srgbClr val="000000"/>
                </a:solidFill>
                <a:effectLst/>
                <a:uFillTx/>
                <a:latin typeface="Arial"/>
              </a:rPr>
              <a:t>Mesur y Gymraeg (Cymru), 2011</a:t>
            </a:r>
          </a:p>
        </p:txBody>
      </p:sp>
      <p:sp>
        <p:nvSpPr>
          <p:cNvPr id="54274" name="Content Placeholder 2">
            <a:extLst>
              <a:ext uri="{FF2B5EF4-FFF2-40B4-BE49-F238E27FC236}">
                <a16:creationId xmlns:a16="http://schemas.microsoft.com/office/drawing/2014/main" id="{3F993423-270B-4E0B-8F2E-B0601E2D9916}"/>
              </a:ext>
            </a:extLst>
          </p:cNvPr>
          <p:cNvSpPr>
            <a:spLocks noGrp="1"/>
          </p:cNvSpPr>
          <p:nvPr>
            <p:ph sz="half" idx="1"/>
          </p:nvPr>
        </p:nvSpPr>
        <p:spPr>
          <a:xfrm>
            <a:off x="838200" y="1253331"/>
            <a:ext cx="5181600" cy="4351338"/>
          </a:xfrm>
        </p:spPr>
        <p:txBody>
          <a:bodyPr>
            <a:normAutofit fontScale="97500" lnSpcReduction="10000"/>
          </a:bodyPr>
          <a:lstStyle/>
          <a:p>
            <a:pPr eaLnBrk="1" hangingPunct="1"/>
            <a:r>
              <a:rPr lang="cy" sz="2800" b="0" i="0" u="none" strike="noStrike" cap="none" baseline="0" dirty="0">
                <a:solidFill>
                  <a:srgbClr val="000000"/>
                </a:solidFill>
                <a:effectLst/>
                <a:uFillTx/>
                <a:latin typeface="Arial"/>
              </a:rPr>
              <a:t>Daeth yn ddeddf yn 2011</a:t>
            </a:r>
          </a:p>
          <a:p>
            <a:pPr eaLnBrk="1" hangingPunct="1"/>
            <a:r>
              <a:rPr lang="cy" sz="2800" b="0" i="0" u="none" strike="noStrike" cap="none" baseline="0" dirty="0">
                <a:solidFill>
                  <a:srgbClr val="000000"/>
                </a:solidFill>
                <a:effectLst/>
                <a:uFillTx/>
                <a:latin typeface="Arial"/>
              </a:rPr>
              <a:t>Diddymwyd Bwrdd yr Iaith Gymraeg</a:t>
            </a:r>
          </a:p>
          <a:p>
            <a:pPr eaLnBrk="1" hangingPunct="1"/>
            <a:r>
              <a:rPr lang="cy" sz="2800" b="0" i="0" u="none" strike="noStrike" cap="none" baseline="0" dirty="0">
                <a:solidFill>
                  <a:srgbClr val="000000"/>
                </a:solidFill>
                <a:effectLst/>
                <a:uFillTx/>
                <a:latin typeface="Arial"/>
              </a:rPr>
              <a:t>Sefydlwyd Comisiynydd y Gymraeg </a:t>
            </a:r>
          </a:p>
          <a:p>
            <a:pPr eaLnBrk="1" hangingPunct="1"/>
            <a:r>
              <a:rPr lang="cy" sz="2800" b="0" i="0" u="none" strike="noStrike" cap="none" baseline="0" dirty="0">
                <a:solidFill>
                  <a:srgbClr val="000000"/>
                </a:solidFill>
                <a:effectLst/>
                <a:uFillTx/>
                <a:latin typeface="Arial"/>
              </a:rPr>
              <a:t>Cadarnhawyd statws swyddogol y Gymraeg</a:t>
            </a:r>
          </a:p>
          <a:p>
            <a:pPr eaLnBrk="1" hangingPunct="1"/>
            <a:r>
              <a:rPr lang="cy" sz="2800" b="0" i="0" u="none" strike="noStrike" cap="none" baseline="0" dirty="0">
                <a:solidFill>
                  <a:srgbClr val="000000"/>
                </a:solidFill>
                <a:effectLst/>
                <a:uFillTx/>
                <a:latin typeface="Arial"/>
              </a:rPr>
              <a:t>Cr</a:t>
            </a:r>
            <a:r>
              <a:rPr lang="en-GB" sz="2800" b="0" i="0" u="none" strike="noStrike" cap="none" baseline="0" dirty="0">
                <a:solidFill>
                  <a:srgbClr val="000000"/>
                </a:solidFill>
                <a:effectLst/>
                <a:uFillTx/>
                <a:latin typeface="Arial"/>
              </a:rPr>
              <a:t>ë</a:t>
            </a:r>
            <a:r>
              <a:rPr lang="cy" sz="2800" b="0" i="0" u="none" strike="noStrike" cap="none" baseline="0" dirty="0">
                <a:solidFill>
                  <a:srgbClr val="000000"/>
                </a:solidFill>
                <a:effectLst/>
                <a:uFillTx/>
                <a:latin typeface="Arial"/>
              </a:rPr>
              <a:t>wyd hawliau i siaradwyr Cymraeg</a:t>
            </a:r>
          </a:p>
          <a:p>
            <a:pPr eaLnBrk="1" hangingPunct="1"/>
            <a:r>
              <a:rPr lang="cy" sz="2800" b="0" i="0" u="none" strike="noStrike" cap="none" baseline="0" dirty="0">
                <a:solidFill>
                  <a:srgbClr val="000000"/>
                </a:solidFill>
                <a:effectLst/>
                <a:uFillTx/>
                <a:latin typeface="Arial"/>
              </a:rPr>
              <a:t>Yn cyflwyno dyletswyddau ar ffurf Safonau’r Gymraeg</a:t>
            </a:r>
          </a:p>
        </p:txBody>
      </p:sp>
      <p:sp>
        <p:nvSpPr>
          <p:cNvPr id="3" name="Content Placeholder 2">
            <a:extLst>
              <a:ext uri="{FF2B5EF4-FFF2-40B4-BE49-F238E27FC236}">
                <a16:creationId xmlns:a16="http://schemas.microsoft.com/office/drawing/2014/main" id="{FAC4C22D-C06F-4855-2536-BA42A2E2D8C8}"/>
              </a:ext>
            </a:extLst>
          </p:cNvPr>
          <p:cNvSpPr>
            <a:spLocks noGrp="1"/>
          </p:cNvSpPr>
          <p:nvPr>
            <p:ph sz="half" idx="2"/>
          </p:nvPr>
        </p:nvSpPr>
        <p:spPr>
          <a:xfrm>
            <a:off x="5758004" y="1253331"/>
            <a:ext cx="5595798" cy="4351338"/>
          </a:xfrm>
        </p:spPr>
        <p:txBody>
          <a:bodyPr>
            <a:normAutofit/>
          </a:bodyPr>
          <a:lstStyle/>
          <a:p>
            <a:pPr marL="109537" indent="0">
              <a:buNone/>
            </a:pPr>
            <a:r>
              <a:rPr lang="cy" sz="2800" b="0" i="0" u="none" strike="noStrike" cap="none" baseline="0" dirty="0">
                <a:solidFill>
                  <a:srgbClr val="000000"/>
                </a:solidFill>
                <a:effectLst/>
                <a:uFillTx/>
                <a:latin typeface="Arial"/>
              </a:rPr>
              <a:t>Gall Gweinidogion Cymru bennu 5 math o safon mewn rheoliadau:</a:t>
            </a:r>
          </a:p>
          <a:p>
            <a:r>
              <a:rPr lang="cy" sz="2800" b="0" i="0" u="none" strike="noStrike" cap="none" baseline="0" dirty="0">
                <a:solidFill>
                  <a:srgbClr val="000000"/>
                </a:solidFill>
                <a:effectLst/>
                <a:uFillTx/>
                <a:latin typeface="Arial"/>
              </a:rPr>
              <a:t>Safonau darparu gwasanaethau</a:t>
            </a:r>
          </a:p>
          <a:p>
            <a:r>
              <a:rPr lang="cy" sz="2800" b="0" i="0" u="none" strike="noStrike" cap="none" baseline="0" dirty="0">
                <a:solidFill>
                  <a:srgbClr val="000000"/>
                </a:solidFill>
                <a:effectLst/>
                <a:uFillTx/>
                <a:latin typeface="Arial"/>
              </a:rPr>
              <a:t>Safonau llunio polisi</a:t>
            </a:r>
          </a:p>
          <a:p>
            <a:r>
              <a:rPr lang="cy" sz="2800" b="0" i="0" u="none" strike="noStrike" cap="none" baseline="0" dirty="0">
                <a:solidFill>
                  <a:srgbClr val="000000"/>
                </a:solidFill>
                <a:effectLst/>
                <a:uFillTx/>
                <a:latin typeface="Arial"/>
              </a:rPr>
              <a:t>Safonau gweithredol</a:t>
            </a:r>
          </a:p>
          <a:p>
            <a:r>
              <a:rPr lang="cy" sz="2800" b="0" i="0" u="none" strike="noStrike" cap="none" baseline="0" dirty="0">
                <a:solidFill>
                  <a:srgbClr val="000000"/>
                </a:solidFill>
                <a:effectLst/>
                <a:uFillTx/>
                <a:latin typeface="Arial"/>
              </a:rPr>
              <a:t>Safonau hyrwyddo</a:t>
            </a:r>
          </a:p>
          <a:p>
            <a:r>
              <a:rPr lang="cy" sz="2800" b="0" i="0" u="none" strike="noStrike" cap="none" baseline="0" dirty="0">
                <a:solidFill>
                  <a:srgbClr val="000000"/>
                </a:solidFill>
                <a:effectLst/>
                <a:uFillTx/>
                <a:latin typeface="Arial"/>
              </a:rPr>
              <a:t>Safonau cadw cofnodion</a:t>
            </a:r>
          </a:p>
          <a:p>
            <a:endParaRPr lang="en-US" dirty="0"/>
          </a:p>
        </p:txBody>
      </p:sp>
      <p:sp>
        <p:nvSpPr>
          <p:cNvPr id="2" name="Footer Placeholder 1">
            <a:extLst>
              <a:ext uri="{FF2B5EF4-FFF2-40B4-BE49-F238E27FC236}">
                <a16:creationId xmlns:a16="http://schemas.microsoft.com/office/drawing/2014/main" id="{501839A4-E0FE-2320-4002-457B0E46CED5}"/>
              </a:ext>
            </a:extLst>
          </p:cNvPr>
          <p:cNvSpPr>
            <a:spLocks noGrp="1"/>
          </p:cNvSpPr>
          <p:nvPr>
            <p:ph type="ftr" sz="quarter" idx="11"/>
          </p:nvPr>
        </p:nvSpPr>
        <p:spPr>
          <a:xfrm>
            <a:off x="724277" y="6356350"/>
            <a:ext cx="7429123"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Tree>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F35F46A-15A2-4230-999E-3B55571A1113}"/>
              </a:ext>
            </a:extLst>
          </p:cNvPr>
          <p:cNvSpPr>
            <a:spLocks noGrp="1"/>
          </p:cNvSpPr>
          <p:nvPr>
            <p:ph type="title"/>
          </p:nvPr>
        </p:nvSpPr>
        <p:spPr>
          <a:xfrm>
            <a:off x="609600" y="273050"/>
            <a:ext cx="10972800" cy="562522"/>
          </a:xfrm>
        </p:spPr>
        <p:txBody>
          <a:bodyPr>
            <a:normAutofit fontScale="90000"/>
          </a:bodyPr>
          <a:lstStyle/>
          <a:p>
            <a:pPr algn="ctr">
              <a:defRPr/>
            </a:pPr>
            <a:br>
              <a:rPr sz="4400"/>
            </a:br>
            <a:r>
              <a:rPr lang="cy" sz="4400" b="0" i="0" u="none" strike="noStrike" cap="none" baseline="0">
                <a:solidFill>
                  <a:srgbClr val="000000"/>
                </a:solidFill>
                <a:effectLst/>
                <a:uFillTx/>
                <a:latin typeface="Arial"/>
              </a:rPr>
              <a:t>Dimensiynau Gweithio yng Nghymru</a:t>
            </a:r>
            <a:br>
              <a:rPr sz="4400"/>
            </a:br>
            <a:endParaRPr sz="4400"/>
          </a:p>
        </p:txBody>
      </p:sp>
      <p:sp>
        <p:nvSpPr>
          <p:cNvPr id="49154" name="Content Placeholder 6">
            <a:extLst>
              <a:ext uri="{FF2B5EF4-FFF2-40B4-BE49-F238E27FC236}">
                <a16:creationId xmlns:a16="http://schemas.microsoft.com/office/drawing/2014/main" id="{9609A4AD-B75A-46A2-9C7D-58242A1977CF}"/>
              </a:ext>
            </a:extLst>
          </p:cNvPr>
          <p:cNvSpPr>
            <a:spLocks noGrp="1"/>
          </p:cNvSpPr>
          <p:nvPr>
            <p:ph sz="half" idx="2"/>
          </p:nvPr>
        </p:nvSpPr>
        <p:spPr>
          <a:xfrm>
            <a:off x="283030" y="914401"/>
            <a:ext cx="6464762" cy="5108028"/>
          </a:xfrm>
        </p:spPr>
        <p:txBody>
          <a:bodyPr>
            <a:normAutofit lnSpcReduction="10000"/>
          </a:bodyPr>
          <a:lstStyle/>
          <a:p>
            <a:pPr marL="109537" indent="0">
              <a:buNone/>
            </a:pPr>
            <a:r>
              <a:rPr lang="cy" sz="2200" b="0" i="0" u="none" strike="noStrike" cap="none" baseline="0" dirty="0">
                <a:solidFill>
                  <a:srgbClr val="000000"/>
                </a:solidFill>
                <a:effectLst/>
                <a:uFillTx/>
                <a:latin typeface="Arial"/>
              </a:rPr>
              <a:t>Efallai y byddwch am ystyried:</a:t>
            </a:r>
          </a:p>
          <a:p>
            <a:r>
              <a:rPr lang="cy" sz="2200" b="0" i="0" u="none" strike="noStrike" cap="none" baseline="0" dirty="0">
                <a:solidFill>
                  <a:srgbClr val="000000"/>
                </a:solidFill>
                <a:effectLst/>
                <a:uFillTx/>
                <a:latin typeface="Arial"/>
              </a:rPr>
              <a:t>Dirywiad diwydiannol</a:t>
            </a:r>
          </a:p>
          <a:p>
            <a:r>
              <a:rPr lang="cy" sz="2200" b="0" i="0" u="none" strike="noStrike" cap="none" baseline="0" dirty="0">
                <a:solidFill>
                  <a:srgbClr val="000000"/>
                </a:solidFill>
                <a:effectLst/>
                <a:uFillTx/>
                <a:latin typeface="Arial"/>
              </a:rPr>
              <a:t>Tlodi</a:t>
            </a:r>
          </a:p>
          <a:p>
            <a:r>
              <a:rPr lang="cy" sz="2200" b="0" i="0" u="none" strike="noStrike" cap="none" baseline="0" dirty="0">
                <a:solidFill>
                  <a:srgbClr val="000000"/>
                </a:solidFill>
                <a:effectLst/>
                <a:uFillTx/>
                <a:latin typeface="Arial"/>
              </a:rPr>
              <a:t>Diweithdra</a:t>
            </a:r>
          </a:p>
          <a:p>
            <a:r>
              <a:rPr lang="cy" sz="2200" b="0" i="0" u="none" strike="noStrike" cap="none" baseline="0" dirty="0">
                <a:solidFill>
                  <a:srgbClr val="000000"/>
                </a:solidFill>
                <a:effectLst/>
                <a:uFillTx/>
                <a:latin typeface="Arial"/>
              </a:rPr>
              <a:t>Tai gwael</a:t>
            </a:r>
          </a:p>
          <a:p>
            <a:r>
              <a:rPr lang="cy" sz="2200" b="0" i="0" u="none" strike="noStrike" cap="none" baseline="0" dirty="0">
                <a:solidFill>
                  <a:srgbClr val="000000"/>
                </a:solidFill>
                <a:effectLst/>
                <a:uFillTx/>
                <a:latin typeface="Arial"/>
              </a:rPr>
              <a:t>Lleoliad daearyddol </a:t>
            </a:r>
          </a:p>
          <a:p>
            <a:r>
              <a:rPr lang="cy" sz="2200" b="0" i="0" u="none" strike="noStrike" cap="none" baseline="0" dirty="0">
                <a:solidFill>
                  <a:srgbClr val="000000"/>
                </a:solidFill>
                <a:effectLst/>
                <a:uFillTx/>
                <a:latin typeface="Arial"/>
              </a:rPr>
              <a:t>Crefydd </a:t>
            </a:r>
          </a:p>
          <a:p>
            <a:r>
              <a:rPr lang="cy" sz="2200" b="0" i="0" u="none" strike="noStrike" cap="none" baseline="0" dirty="0">
                <a:solidFill>
                  <a:srgbClr val="000000"/>
                </a:solidFill>
                <a:effectLst/>
                <a:uFillTx/>
                <a:latin typeface="Arial"/>
              </a:rPr>
              <a:t>Ardal o amddifadedd</a:t>
            </a:r>
          </a:p>
          <a:p>
            <a:r>
              <a:rPr lang="cy" sz="2200" b="0" i="0" u="none" strike="noStrike" cap="none" baseline="0" dirty="0">
                <a:solidFill>
                  <a:srgbClr val="000000"/>
                </a:solidFill>
                <a:effectLst/>
                <a:uFillTx/>
                <a:latin typeface="Arial"/>
              </a:rPr>
              <a:t>Rôl menywod yn y teulu a’r gweithlu</a:t>
            </a:r>
          </a:p>
          <a:p>
            <a:r>
              <a:rPr lang="cy" sz="2200" b="0" i="0" u="none" strike="noStrike" cap="none" baseline="0" dirty="0">
                <a:solidFill>
                  <a:srgbClr val="000000"/>
                </a:solidFill>
                <a:effectLst/>
                <a:uFillTx/>
                <a:latin typeface="Arial"/>
              </a:rPr>
              <a:t>Materion rhywedd a chyfeiriadedd rhywiol</a:t>
            </a:r>
          </a:p>
          <a:p>
            <a:r>
              <a:rPr lang="cy" sz="2200" b="0" i="0" u="none" strike="noStrike" cap="none" baseline="0" dirty="0">
                <a:solidFill>
                  <a:srgbClr val="000000"/>
                </a:solidFill>
                <a:effectLst/>
                <a:uFillTx/>
                <a:latin typeface="Arial"/>
              </a:rPr>
              <a:t>Fframwaith/sefydliadau/deddfwriaeth wleidyddol</a:t>
            </a:r>
          </a:p>
          <a:p>
            <a:r>
              <a:rPr lang="cy" sz="2200" b="0" i="0" u="none" strike="noStrike" cap="none" baseline="0" dirty="0">
                <a:solidFill>
                  <a:srgbClr val="000000"/>
                </a:solidFill>
                <a:effectLst/>
                <a:uFillTx/>
                <a:latin typeface="Arial"/>
              </a:rPr>
              <a:t>Seilwaith.</a:t>
            </a:r>
          </a:p>
          <a:p>
            <a:endParaRPr lang="en-GB" altLang="en-US" dirty="0"/>
          </a:p>
        </p:txBody>
      </p:sp>
      <p:sp>
        <p:nvSpPr>
          <p:cNvPr id="7" name="Content Placeholder 6">
            <a:extLst>
              <a:ext uri="{FF2B5EF4-FFF2-40B4-BE49-F238E27FC236}">
                <a16:creationId xmlns:a16="http://schemas.microsoft.com/office/drawing/2014/main" id="{EF693D49-5DF5-4891-A421-363775F184B5}"/>
              </a:ext>
            </a:extLst>
          </p:cNvPr>
          <p:cNvSpPr>
            <a:spLocks noGrp="1"/>
          </p:cNvSpPr>
          <p:nvPr>
            <p:ph sz="quarter" idx="4"/>
          </p:nvPr>
        </p:nvSpPr>
        <p:spPr>
          <a:xfrm>
            <a:off x="6637277" y="1455236"/>
            <a:ext cx="5389033" cy="4561072"/>
          </a:xfrm>
        </p:spPr>
        <p:txBody>
          <a:bodyPr>
            <a:normAutofit lnSpcReduction="10000"/>
          </a:bodyPr>
          <a:lstStyle/>
          <a:p>
            <a:pPr marL="109537" indent="0">
              <a:buNone/>
            </a:pPr>
            <a:r>
              <a:rPr lang="cy" sz="2200" b="1" i="0" u="none" strike="noStrike" cap="none" baseline="0" dirty="0">
                <a:solidFill>
                  <a:srgbClr val="000000"/>
                </a:solidFill>
                <a:effectLst/>
                <a:uFillTx/>
                <a:latin typeface="Arial"/>
              </a:rPr>
              <a:t>Materion Cydraddoldeb</a:t>
            </a:r>
          </a:p>
          <a:p>
            <a:r>
              <a:rPr lang="cy" sz="2200" b="0" i="0" u="none" strike="noStrike" cap="none" baseline="0" dirty="0">
                <a:solidFill>
                  <a:srgbClr val="000000"/>
                </a:solidFill>
                <a:effectLst/>
                <a:uFillTx/>
                <a:latin typeface="Arial"/>
              </a:rPr>
              <a:t>Mynediad cyfartal i wybodaeth a gwasanaethau</a:t>
            </a:r>
          </a:p>
          <a:p>
            <a:r>
              <a:rPr lang="cy" sz="2200" b="0" i="0" u="none" strike="noStrike" cap="none" baseline="0" dirty="0">
                <a:solidFill>
                  <a:srgbClr val="000000"/>
                </a:solidFill>
                <a:effectLst/>
                <a:uFillTx/>
                <a:latin typeface="Arial"/>
              </a:rPr>
              <a:t>Gwasanaethau cyfieithu a chyfieithu ar y pryd </a:t>
            </a:r>
          </a:p>
          <a:p>
            <a:r>
              <a:rPr lang="cy" sz="2200" b="0" i="0" u="none" strike="noStrike" cap="none" baseline="0" dirty="0">
                <a:solidFill>
                  <a:srgbClr val="000000"/>
                </a:solidFill>
                <a:effectLst/>
                <a:uFillTx/>
                <a:latin typeface="Arial"/>
              </a:rPr>
              <a:t>Dewis gwybodus a chydsyniad gwybodus</a:t>
            </a:r>
          </a:p>
          <a:p>
            <a:r>
              <a:rPr lang="cy" sz="2200" b="0" i="0" u="none" strike="noStrike" cap="none" baseline="0" dirty="0">
                <a:solidFill>
                  <a:srgbClr val="000000"/>
                </a:solidFill>
                <a:effectLst/>
                <a:uFillTx/>
                <a:latin typeface="Arial"/>
              </a:rPr>
              <a:t>Adnoddau cyfyngedig </a:t>
            </a:r>
          </a:p>
          <a:p>
            <a:r>
              <a:rPr lang="cy" sz="2200" b="0" i="0" u="none" strike="noStrike" cap="none" baseline="0" dirty="0">
                <a:solidFill>
                  <a:srgbClr val="000000"/>
                </a:solidFill>
                <a:effectLst/>
                <a:uFillTx/>
                <a:latin typeface="Arial"/>
              </a:rPr>
              <a:t>Atebolrwydd cyhoeddus</a:t>
            </a:r>
          </a:p>
          <a:p>
            <a:r>
              <a:rPr lang="cy" sz="2200" b="0" i="0" u="none" strike="noStrike" cap="none" baseline="0" dirty="0">
                <a:solidFill>
                  <a:srgbClr val="000000"/>
                </a:solidFill>
                <a:effectLst/>
                <a:uFillTx/>
                <a:latin typeface="Arial"/>
              </a:rPr>
              <a:t>Allg</a:t>
            </a:r>
            <a:r>
              <a:rPr lang="en-GB" sz="2200" b="0" i="0" u="none" strike="noStrike" cap="none" baseline="0" dirty="0">
                <a:solidFill>
                  <a:srgbClr val="000000"/>
                </a:solidFill>
                <a:effectLst/>
                <a:uFillTx/>
                <a:latin typeface="Arial"/>
              </a:rPr>
              <a:t>á</a:t>
            </a:r>
            <a:r>
              <a:rPr lang="cy" sz="2200" b="0" i="0" u="none" strike="noStrike" cap="none" baseline="0" dirty="0">
                <a:solidFill>
                  <a:srgbClr val="000000"/>
                </a:solidFill>
                <a:effectLst/>
                <a:uFillTx/>
                <a:latin typeface="Arial"/>
              </a:rPr>
              <a:t>u cymdeithasol </a:t>
            </a:r>
          </a:p>
          <a:p>
            <a:r>
              <a:rPr lang="cy" sz="2200" b="0" i="0" u="none" strike="noStrike" cap="none" baseline="0" dirty="0">
                <a:solidFill>
                  <a:srgbClr val="000000"/>
                </a:solidFill>
                <a:effectLst/>
                <a:uFillTx/>
                <a:latin typeface="Arial"/>
              </a:rPr>
              <a:t>Mynediad i'r grŵp diwylliannol  </a:t>
            </a:r>
          </a:p>
          <a:p>
            <a:r>
              <a:rPr lang="cy" sz="2200" b="0" i="0" u="none" strike="noStrike" cap="none" baseline="0" dirty="0">
                <a:solidFill>
                  <a:srgbClr val="000000"/>
                </a:solidFill>
                <a:effectLst/>
                <a:uFillTx/>
                <a:latin typeface="Arial"/>
              </a:rPr>
              <a:t>Anghydraddoldebau iechyd. </a:t>
            </a:r>
          </a:p>
          <a:p>
            <a:endParaRPr lang="en-GB" dirty="0"/>
          </a:p>
        </p:txBody>
      </p:sp>
      <p:sp>
        <p:nvSpPr>
          <p:cNvPr id="49156" name="Slide Number Placeholder 4">
            <a:extLst>
              <a:ext uri="{FF2B5EF4-FFF2-40B4-BE49-F238E27FC236}">
                <a16:creationId xmlns:a16="http://schemas.microsoft.com/office/drawing/2014/main" id="{FE5C486D-08E4-4A8B-93DE-A8DA758B7D23}"/>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C6EFA59C-E452-4B11-A9F1-894FE8F02A3A}" type="slidenum">
              <a:rPr lang="en-GB" altLang="en-US" smtClean="0"/>
              <a:t>23</a:t>
            </a:fld>
            <a:endParaRPr lang="en-GB" altLang="en-US"/>
          </a:p>
        </p:txBody>
      </p:sp>
      <p:pic>
        <p:nvPicPr>
          <p:cNvPr id="2" name="Picture 1">
            <a:extLst>
              <a:ext uri="{FF2B5EF4-FFF2-40B4-BE49-F238E27FC236}">
                <a16:creationId xmlns:a16="http://schemas.microsoft.com/office/drawing/2014/main" id="{0DFC6BE5-774A-4E1C-9FDB-6C53C8863DA7}"/>
              </a:ext>
            </a:extLst>
          </p:cNvPr>
          <p:cNvPicPr>
            <a:picLocks noChangeAspect="1"/>
          </p:cNvPicPr>
          <p:nvPr/>
        </p:nvPicPr>
        <p:blipFill>
          <a:blip r:embed="rId3"/>
          <a:stretch>
            <a:fillRect/>
          </a:stretch>
        </p:blipFill>
        <p:spPr>
          <a:xfrm>
            <a:off x="2893847" y="5840652"/>
            <a:ext cx="979063" cy="979063"/>
          </a:xfrm>
          <a:prstGeom prst="rect">
            <a:avLst/>
          </a:prstGeom>
        </p:spPr>
      </p:pic>
      <p:pic>
        <p:nvPicPr>
          <p:cNvPr id="3" name="Picture 2">
            <a:extLst>
              <a:ext uri="{FF2B5EF4-FFF2-40B4-BE49-F238E27FC236}">
                <a16:creationId xmlns:a16="http://schemas.microsoft.com/office/drawing/2014/main" id="{707A375E-1400-4205-BC0F-627C9B6D1E18}"/>
              </a:ext>
            </a:extLst>
          </p:cNvPr>
          <p:cNvPicPr>
            <a:picLocks noChangeAspect="1"/>
          </p:cNvPicPr>
          <p:nvPr/>
        </p:nvPicPr>
        <p:blipFill>
          <a:blip r:embed="rId4"/>
          <a:stretch>
            <a:fillRect/>
          </a:stretch>
        </p:blipFill>
        <p:spPr>
          <a:xfrm>
            <a:off x="10265229" y="7394"/>
            <a:ext cx="1926771" cy="1612263"/>
          </a:xfrm>
          <a:prstGeom prst="rect">
            <a:avLst/>
          </a:prstGeom>
        </p:spPr>
      </p:pic>
      <p:pic>
        <p:nvPicPr>
          <p:cNvPr id="10" name="Picture 9">
            <a:extLst>
              <a:ext uri="{FF2B5EF4-FFF2-40B4-BE49-F238E27FC236}">
                <a16:creationId xmlns:a16="http://schemas.microsoft.com/office/drawing/2014/main" id="{1E9EC844-201E-4D7A-8628-15EF193E02E3}"/>
              </a:ext>
            </a:extLst>
          </p:cNvPr>
          <p:cNvPicPr>
            <a:picLocks noChangeAspect="1"/>
          </p:cNvPicPr>
          <p:nvPr/>
        </p:nvPicPr>
        <p:blipFill>
          <a:blip r:embed="rId5"/>
          <a:stretch>
            <a:fillRect/>
          </a:stretch>
        </p:blipFill>
        <p:spPr>
          <a:xfrm>
            <a:off x="9331794" y="5676265"/>
            <a:ext cx="2880479" cy="1181735"/>
          </a:xfrm>
          <a:prstGeom prst="rect">
            <a:avLst/>
          </a:prstGeom>
        </p:spPr>
      </p:pic>
      <p:sp>
        <p:nvSpPr>
          <p:cNvPr id="4" name="Footer Placeholder 3">
            <a:extLst>
              <a:ext uri="{FF2B5EF4-FFF2-40B4-BE49-F238E27FC236}">
                <a16:creationId xmlns:a16="http://schemas.microsoft.com/office/drawing/2014/main" id="{3199C462-ED77-A73C-A0DC-7A4818D03D0A}"/>
              </a:ext>
            </a:extLst>
          </p:cNvPr>
          <p:cNvSpPr>
            <a:spLocks noGrp="1"/>
          </p:cNvSpPr>
          <p:nvPr>
            <p:ph type="ftr" sz="quarter" idx="11"/>
          </p:nvPr>
        </p:nvSpPr>
        <p:spPr>
          <a:xfrm>
            <a:off x="4038599" y="6356350"/>
            <a:ext cx="4815689"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Tree>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2233" name="Rectangle 52232">
            <a:extLst>
              <a:ext uri="{FF2B5EF4-FFF2-40B4-BE49-F238E27FC236}">
                <a16:creationId xmlns:a16="http://schemas.microsoft.com/office/drawing/2014/main" id="{687AFE0E-B37D-4531-AFE8-231C8348EA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53980216-EFD0-4035-8C88-900BA2A893FA}"/>
              </a:ext>
            </a:extLst>
          </p:cNvPr>
          <p:cNvSpPr>
            <a:spLocks noGrp="1"/>
          </p:cNvSpPr>
          <p:nvPr>
            <p:ph type="title"/>
          </p:nvPr>
        </p:nvSpPr>
        <p:spPr>
          <a:xfrm>
            <a:off x="838200" y="365125"/>
            <a:ext cx="10515600" cy="1325563"/>
          </a:xfrm>
        </p:spPr>
        <p:txBody>
          <a:bodyPr>
            <a:normAutofit fontScale="90000"/>
          </a:bodyPr>
          <a:lstStyle/>
          <a:p>
            <a:pPr>
              <a:defRPr/>
            </a:pPr>
            <a:r>
              <a:rPr lang="cy" sz="4400" b="0" i="0" u="none" strike="noStrike" cap="none" baseline="0">
                <a:solidFill>
                  <a:srgbClr val="000000"/>
                </a:solidFill>
                <a:effectLst/>
                <a:uFillTx/>
                <a:latin typeface="Arial"/>
              </a:rPr>
              <a:t>Anghenion Ychwanegol </a:t>
            </a:r>
            <a:br>
              <a:rPr sz="4400"/>
            </a:br>
            <a:r>
              <a:rPr lang="cy" sz="4400" b="0" i="0" u="none" strike="noStrike" cap="none" baseline="0">
                <a:solidFill>
                  <a:srgbClr val="000000"/>
                </a:solidFill>
                <a:effectLst/>
                <a:uFillTx/>
                <a:latin typeface="Arial"/>
              </a:rPr>
              <a:t>Grwpiau Lleiafrifoedd Ethnig yng Nghymru</a:t>
            </a:r>
          </a:p>
        </p:txBody>
      </p:sp>
      <p:sp>
        <p:nvSpPr>
          <p:cNvPr id="52226" name="Content Placeholder 1">
            <a:extLst>
              <a:ext uri="{FF2B5EF4-FFF2-40B4-BE49-F238E27FC236}">
                <a16:creationId xmlns:a16="http://schemas.microsoft.com/office/drawing/2014/main" id="{5458BA26-3C33-420E-9A9F-03C648B2E812}"/>
              </a:ext>
            </a:extLst>
          </p:cNvPr>
          <p:cNvSpPr>
            <a:spLocks noGrp="1"/>
          </p:cNvSpPr>
          <p:nvPr>
            <p:ph idx="1"/>
          </p:nvPr>
        </p:nvSpPr>
        <p:spPr>
          <a:xfrm>
            <a:off x="609600" y="1966521"/>
            <a:ext cx="5638800" cy="4526354"/>
          </a:xfrm>
        </p:spPr>
        <p:txBody>
          <a:bodyPr>
            <a:normAutofit fontScale="95000" lnSpcReduction="10000"/>
          </a:bodyPr>
          <a:lstStyle/>
          <a:p>
            <a:r>
              <a:rPr lang="cy" sz="2000" b="0" i="0" u="none" strike="noStrike" cap="none" baseline="0">
                <a:solidFill>
                  <a:srgbClr val="000000"/>
                </a:solidFill>
                <a:effectLst/>
                <a:uFillTx/>
                <a:latin typeface="Arial"/>
              </a:rPr>
              <a:t>Gall fod dan anfantais ee tlodi, daearyddiaeth, ardal, tai, cyrhaeddiad addysgol, gwahaniaethu</a:t>
            </a:r>
          </a:p>
          <a:p>
            <a:r>
              <a:rPr lang="cy" sz="2000" b="0" i="0" u="none" strike="noStrike" cap="none" baseline="0">
                <a:solidFill>
                  <a:srgbClr val="000000"/>
                </a:solidFill>
                <a:effectLst/>
                <a:uFillTx/>
                <a:latin typeface="Arial"/>
              </a:rPr>
              <a:t>Arwahanrwydd cymdeithasol (gall fod yn fwy mewn ardaloedd gwledig) </a:t>
            </a:r>
          </a:p>
          <a:p>
            <a:r>
              <a:rPr lang="cy" sz="2000" b="0" i="0" u="none" strike="noStrike" cap="none" baseline="0">
                <a:solidFill>
                  <a:srgbClr val="000000"/>
                </a:solidFill>
                <a:effectLst/>
                <a:uFillTx/>
                <a:latin typeface="Arial"/>
              </a:rPr>
              <a:t>Ansicr sut mae'r system yn gweithio: ceisio cymorth, atgyfeirio</a:t>
            </a:r>
          </a:p>
          <a:p>
            <a:r>
              <a:rPr lang="cy" sz="2000" b="0" i="0" u="none" strike="noStrike" cap="none" baseline="0">
                <a:solidFill>
                  <a:srgbClr val="000000"/>
                </a:solidFill>
                <a:effectLst/>
                <a:uFillTx/>
                <a:latin typeface="Arial"/>
              </a:rPr>
              <a:t>Gall fod ag anghenion iechyd cymhleth  </a:t>
            </a:r>
          </a:p>
          <a:p>
            <a:r>
              <a:rPr lang="cy" sz="2000" b="0" i="0" u="none" strike="noStrike" cap="none" baseline="0">
                <a:solidFill>
                  <a:srgbClr val="000000"/>
                </a:solidFill>
                <a:effectLst/>
                <a:uFillTx/>
                <a:latin typeface="Arial"/>
              </a:rPr>
              <a:t>Ddim yn grŵp homogenaidd - yn ychwanegu at y cymhlethdodau  </a:t>
            </a:r>
          </a:p>
          <a:p>
            <a:r>
              <a:rPr lang="cy" sz="2000" b="0" i="0" u="none" strike="noStrike" cap="none" baseline="0">
                <a:solidFill>
                  <a:srgbClr val="000000"/>
                </a:solidFill>
                <a:effectLst/>
                <a:uFillTx/>
                <a:latin typeface="Arial"/>
              </a:rPr>
              <a:t>Mynediad at hawliau iechyd a budd-daliadau </a:t>
            </a:r>
          </a:p>
          <a:p>
            <a:r>
              <a:rPr lang="cy" sz="2000" b="0" i="0" u="none" strike="noStrike" cap="none" baseline="0">
                <a:solidFill>
                  <a:srgbClr val="000000"/>
                </a:solidFill>
                <a:effectLst/>
                <a:uFillTx/>
                <a:latin typeface="Arial"/>
              </a:rPr>
              <a:t>Credoau iechyd ac arferion diwylliannol gwahanol </a:t>
            </a:r>
          </a:p>
          <a:p>
            <a:r>
              <a:rPr lang="cy" sz="2000" b="0" i="0" u="none" strike="noStrike" cap="none" baseline="0">
                <a:solidFill>
                  <a:srgbClr val="000000"/>
                </a:solidFill>
                <a:effectLst/>
                <a:uFillTx/>
                <a:latin typeface="Arial"/>
              </a:rPr>
              <a:t>Credoau ac arferion ysbrydol gwahanol</a:t>
            </a:r>
          </a:p>
          <a:p>
            <a:r>
              <a:rPr lang="cy" sz="2000" b="0" i="0" u="none" strike="noStrike" cap="none" baseline="0">
                <a:solidFill>
                  <a:srgbClr val="000000"/>
                </a:solidFill>
                <a:effectLst/>
                <a:uFillTx/>
                <a:latin typeface="Arial"/>
              </a:rPr>
              <a:t>Cymraeg neu Saesneg ddim yn Iaith Gyntaf.</a:t>
            </a:r>
          </a:p>
          <a:p>
            <a:endParaRPr lang="en-GB" altLang="en-US" sz="1600"/>
          </a:p>
        </p:txBody>
      </p:sp>
      <p:pic>
        <p:nvPicPr>
          <p:cNvPr id="2" name="Picture 1">
            <a:extLst>
              <a:ext uri="{FF2B5EF4-FFF2-40B4-BE49-F238E27FC236}">
                <a16:creationId xmlns:a16="http://schemas.microsoft.com/office/drawing/2014/main" id="{B066DE5C-125D-4F8B-83F2-6BD9EA6A3F11}"/>
              </a:ext>
            </a:extLst>
          </p:cNvPr>
          <p:cNvPicPr>
            <a:picLocks noChangeAspect="1"/>
          </p:cNvPicPr>
          <p:nvPr/>
        </p:nvPicPr>
        <p:blipFill>
          <a:blip r:embed="rId3"/>
          <a:srcRect l="6000" r="-1" b="-1"/>
          <a:stretch>
            <a:fillRect/>
          </a:stretch>
        </p:blipFill>
        <p:spPr>
          <a:xfrm>
            <a:off x="6202605" y="2087563"/>
            <a:ext cx="5283866" cy="4210442"/>
          </a:xfrm>
          <a:custGeom>
            <a:avLst/>
            <a:gdLst/>
            <a:ahLst/>
            <a:cxnLst/>
            <a:rect l="l" t="t" r="r" b="b"/>
            <a:pathLst>
              <a:path w="5283866" h="4210442">
                <a:moveTo>
                  <a:pt x="839883" y="18"/>
                </a:moveTo>
                <a:cubicBezTo>
                  <a:pt x="851945" y="328"/>
                  <a:pt x="864423" y="4671"/>
                  <a:pt x="875727" y="6050"/>
                </a:cubicBezTo>
                <a:cubicBezTo>
                  <a:pt x="1125267" y="36932"/>
                  <a:pt x="1374804" y="70296"/>
                  <a:pt x="1624617" y="99799"/>
                </a:cubicBezTo>
                <a:cubicBezTo>
                  <a:pt x="1858164" y="127373"/>
                  <a:pt x="2093363" y="133714"/>
                  <a:pt x="2328012" y="148051"/>
                </a:cubicBezTo>
                <a:cubicBezTo>
                  <a:pt x="2612016" y="165424"/>
                  <a:pt x="2895470" y="189965"/>
                  <a:pt x="3177820" y="228566"/>
                </a:cubicBezTo>
                <a:cubicBezTo>
                  <a:pt x="3373866" y="255590"/>
                  <a:pt x="3571843" y="274338"/>
                  <a:pt x="3770646" y="252831"/>
                </a:cubicBezTo>
                <a:cubicBezTo>
                  <a:pt x="3780572" y="251727"/>
                  <a:pt x="3791878" y="248144"/>
                  <a:pt x="3800149" y="251727"/>
                </a:cubicBezTo>
                <a:cubicBezTo>
                  <a:pt x="3896658" y="291986"/>
                  <a:pt x="4001986" y="263033"/>
                  <a:pt x="4102076" y="288400"/>
                </a:cubicBezTo>
                <a:cubicBezTo>
                  <a:pt x="4076434" y="386286"/>
                  <a:pt x="3966416" y="378289"/>
                  <a:pt x="3904377" y="446120"/>
                </a:cubicBezTo>
                <a:cubicBezTo>
                  <a:pt x="4005570" y="473141"/>
                  <a:pt x="4096562" y="500439"/>
                  <a:pt x="4188933" y="520843"/>
                </a:cubicBezTo>
                <a:cubicBezTo>
                  <a:pt x="4286818" y="542350"/>
                  <a:pt x="4369813" y="600531"/>
                  <a:pt x="4465492" y="626449"/>
                </a:cubicBezTo>
                <a:cubicBezTo>
                  <a:pt x="4485897" y="631964"/>
                  <a:pt x="4510437" y="651264"/>
                  <a:pt x="4517606" y="670015"/>
                </a:cubicBezTo>
                <a:cubicBezTo>
                  <a:pt x="4540768" y="730677"/>
                  <a:pt x="5003171" y="900804"/>
                  <a:pt x="4948576" y="954847"/>
                </a:cubicBezTo>
                <a:cubicBezTo>
                  <a:pt x="4925966" y="977182"/>
                  <a:pt x="4896738" y="993174"/>
                  <a:pt x="4866132" y="1015233"/>
                </a:cubicBezTo>
                <a:cubicBezTo>
                  <a:pt x="4912180" y="1056869"/>
                  <a:pt x="4964017" y="1075067"/>
                  <a:pt x="5019164" y="1087474"/>
                </a:cubicBezTo>
                <a:cubicBezTo>
                  <a:pt x="5035708" y="1091335"/>
                  <a:pt x="5051977" y="1099055"/>
                  <a:pt x="5053630" y="1117806"/>
                </a:cubicBezTo>
                <a:cubicBezTo>
                  <a:pt x="5055284" y="1137382"/>
                  <a:pt x="5038464" y="1145101"/>
                  <a:pt x="5024404" y="1154202"/>
                </a:cubicBezTo>
                <a:cubicBezTo>
                  <a:pt x="5004826" y="1166885"/>
                  <a:pt x="4985800" y="1177916"/>
                  <a:pt x="4960984" y="1179569"/>
                </a:cubicBezTo>
                <a:cubicBezTo>
                  <a:pt x="4920176" y="1182051"/>
                  <a:pt x="4900600" y="1217344"/>
                  <a:pt x="4876887" y="1243814"/>
                </a:cubicBezTo>
                <a:cubicBezTo>
                  <a:pt x="4863652" y="1258705"/>
                  <a:pt x="4857034" y="1288759"/>
                  <a:pt x="4880195" y="1293998"/>
                </a:cubicBezTo>
                <a:cubicBezTo>
                  <a:pt x="4935892" y="1306682"/>
                  <a:pt x="4931480" y="1343355"/>
                  <a:pt x="4930104" y="1384991"/>
                </a:cubicBezTo>
                <a:cubicBezTo>
                  <a:pt x="4928173" y="1436553"/>
                  <a:pt x="4895360" y="1460265"/>
                  <a:pt x="4855103" y="1480119"/>
                </a:cubicBezTo>
                <a:cubicBezTo>
                  <a:pt x="4841316" y="1487011"/>
                  <a:pt x="4821740" y="1486735"/>
                  <a:pt x="4816500" y="1508242"/>
                </a:cubicBezTo>
                <a:cubicBezTo>
                  <a:pt x="4839110" y="1528648"/>
                  <a:pt x="4866684" y="1512103"/>
                  <a:pt x="4890949" y="1517893"/>
                </a:cubicBezTo>
                <a:cubicBezTo>
                  <a:pt x="4911077" y="1522581"/>
                  <a:pt x="4944441" y="1520100"/>
                  <a:pt x="4916868" y="1557599"/>
                </a:cubicBezTo>
                <a:cubicBezTo>
                  <a:pt x="4908870" y="1568352"/>
                  <a:pt x="4918245" y="1576625"/>
                  <a:pt x="4928448" y="1577453"/>
                </a:cubicBezTo>
                <a:cubicBezTo>
                  <a:pt x="5010066" y="1586000"/>
                  <a:pt x="4972566" y="1661827"/>
                  <a:pt x="4998760" y="1701809"/>
                </a:cubicBezTo>
                <a:cubicBezTo>
                  <a:pt x="5005928" y="1712836"/>
                  <a:pt x="4998208" y="1731862"/>
                  <a:pt x="4986903" y="1736550"/>
                </a:cubicBezTo>
                <a:cubicBezTo>
                  <a:pt x="4914660" y="1767432"/>
                  <a:pt x="4904735" y="1841053"/>
                  <a:pt x="4869716" y="1904472"/>
                </a:cubicBezTo>
                <a:cubicBezTo>
                  <a:pt x="4907768" y="1929562"/>
                  <a:pt x="4953264" y="1935077"/>
                  <a:pt x="4994348" y="1951346"/>
                </a:cubicBezTo>
                <a:cubicBezTo>
                  <a:pt x="5037087" y="1968441"/>
                  <a:pt x="5037087" y="1981125"/>
                  <a:pt x="5001792" y="2030756"/>
                </a:cubicBezTo>
                <a:cubicBezTo>
                  <a:pt x="5093611" y="2041511"/>
                  <a:pt x="5093611" y="2041511"/>
                  <a:pt x="5065212" y="2119543"/>
                </a:cubicBezTo>
                <a:cubicBezTo>
                  <a:pt x="5142142" y="2126712"/>
                  <a:pt x="5192876" y="2163660"/>
                  <a:pt x="5204732" y="2244450"/>
                </a:cubicBezTo>
                <a:cubicBezTo>
                  <a:pt x="5210523" y="2283604"/>
                  <a:pt x="5245265" y="2302077"/>
                  <a:pt x="5283866" y="2328272"/>
                </a:cubicBezTo>
                <a:cubicBezTo>
                  <a:pt x="5235890" y="2353641"/>
                  <a:pt x="5203354" y="2406580"/>
                  <a:pt x="5147380" y="2350606"/>
                </a:cubicBezTo>
                <a:cubicBezTo>
                  <a:pt x="5126976" y="2330203"/>
                  <a:pt x="5128904" y="2356121"/>
                  <a:pt x="5126148" y="2363566"/>
                </a:cubicBezTo>
                <a:cubicBezTo>
                  <a:pt x="5119532" y="2381764"/>
                  <a:pt x="5133316" y="2393897"/>
                  <a:pt x="5142417" y="2407682"/>
                </a:cubicBezTo>
                <a:cubicBezTo>
                  <a:pt x="5151240" y="2421470"/>
                  <a:pt x="5161718" y="2436083"/>
                  <a:pt x="5164200" y="2451526"/>
                </a:cubicBezTo>
                <a:cubicBezTo>
                  <a:pt x="5165852" y="2462279"/>
                  <a:pt x="5157858" y="2477994"/>
                  <a:pt x="5149034" y="2485992"/>
                </a:cubicBezTo>
                <a:cubicBezTo>
                  <a:pt x="5102710" y="2528178"/>
                  <a:pt x="5130284" y="2623031"/>
                  <a:pt x="5042601" y="2635164"/>
                </a:cubicBezTo>
                <a:cubicBezTo>
                  <a:pt x="5003171" y="2640677"/>
                  <a:pt x="4984146" y="2675420"/>
                  <a:pt x="4955194" y="2694445"/>
                </a:cubicBezTo>
                <a:cubicBezTo>
                  <a:pt x="4854552" y="2760897"/>
                  <a:pt x="4787272" y="2846375"/>
                  <a:pt x="4756116" y="2963836"/>
                </a:cubicBezTo>
                <a:cubicBezTo>
                  <a:pt x="4747568" y="2996372"/>
                  <a:pt x="4714754" y="3022569"/>
                  <a:pt x="4693523" y="3051244"/>
                </a:cubicBezTo>
                <a:cubicBezTo>
                  <a:pt x="4703726" y="3072199"/>
                  <a:pt x="4759424" y="3026979"/>
                  <a:pt x="4739848" y="3082125"/>
                </a:cubicBezTo>
                <a:cubicBezTo>
                  <a:pt x="4724958" y="3123486"/>
                  <a:pt x="4686906" y="3149129"/>
                  <a:pt x="4651060" y="3173670"/>
                </a:cubicBezTo>
                <a:cubicBezTo>
                  <a:pt x="4610252" y="3201518"/>
                  <a:pt x="4565032" y="3223852"/>
                  <a:pt x="4546556" y="3275413"/>
                </a:cubicBezTo>
                <a:cubicBezTo>
                  <a:pt x="4542697" y="3286444"/>
                  <a:pt x="4530288" y="3298024"/>
                  <a:pt x="4519261" y="3302437"/>
                </a:cubicBezTo>
                <a:cubicBezTo>
                  <a:pt x="3944081" y="4209875"/>
                  <a:pt x="2528194" y="4215939"/>
                  <a:pt x="2364961" y="4209597"/>
                </a:cubicBezTo>
                <a:cubicBezTo>
                  <a:pt x="2167260" y="4201602"/>
                  <a:pt x="1980313" y="4145627"/>
                  <a:pt x="1796951" y="4075867"/>
                </a:cubicBezTo>
                <a:cubicBezTo>
                  <a:pt x="1719469" y="4046365"/>
                  <a:pt x="1647505" y="4004453"/>
                  <a:pt x="1572227" y="3971917"/>
                </a:cubicBezTo>
                <a:cubicBezTo>
                  <a:pt x="1468277" y="3926971"/>
                  <a:pt x="1388040" y="3841219"/>
                  <a:pt x="1284364" y="3805097"/>
                </a:cubicBezTo>
                <a:cubicBezTo>
                  <a:pt x="1177655" y="3767873"/>
                  <a:pt x="1086388" y="3699767"/>
                  <a:pt x="976645" y="3670815"/>
                </a:cubicBezTo>
                <a:cubicBezTo>
                  <a:pt x="918742" y="3655375"/>
                  <a:pt x="862768" y="3627527"/>
                  <a:pt x="871866" y="3547839"/>
                </a:cubicBezTo>
                <a:cubicBezTo>
                  <a:pt x="874349" y="3525228"/>
                  <a:pt x="859184" y="3506755"/>
                  <a:pt x="835195" y="3513373"/>
                </a:cubicBezTo>
                <a:cubicBezTo>
                  <a:pt x="789424" y="3525780"/>
                  <a:pt x="768744" y="3492967"/>
                  <a:pt x="743375" y="3468427"/>
                </a:cubicBezTo>
                <a:cubicBezTo>
                  <a:pt x="698156" y="3424863"/>
                  <a:pt x="655142" y="3378540"/>
                  <a:pt x="583175" y="3371370"/>
                </a:cubicBezTo>
                <a:cubicBezTo>
                  <a:pt x="596961" y="3337178"/>
                  <a:pt x="620399" y="3342142"/>
                  <a:pt x="641906" y="3349311"/>
                </a:cubicBezTo>
                <a:cubicBezTo>
                  <a:pt x="698432" y="3368062"/>
                  <a:pt x="754405" y="3389293"/>
                  <a:pt x="810930" y="3408042"/>
                </a:cubicBezTo>
                <a:cubicBezTo>
                  <a:pt x="847878" y="3420175"/>
                  <a:pt x="884551" y="3437271"/>
                  <a:pt x="933908" y="3423758"/>
                </a:cubicBezTo>
                <a:cubicBezTo>
                  <a:pt x="891445" y="3354826"/>
                  <a:pt x="819202" y="3342418"/>
                  <a:pt x="760747" y="3321187"/>
                </a:cubicBezTo>
                <a:cubicBezTo>
                  <a:pt x="687678" y="3294441"/>
                  <a:pt x="644664" y="3243980"/>
                  <a:pt x="593101" y="3187731"/>
                </a:cubicBezTo>
                <a:cubicBezTo>
                  <a:pt x="646869" y="3174220"/>
                  <a:pt x="680233" y="3215581"/>
                  <a:pt x="722419" y="3213374"/>
                </a:cubicBezTo>
                <a:cubicBezTo>
                  <a:pt x="724627" y="3206207"/>
                  <a:pt x="728486" y="3195729"/>
                  <a:pt x="727934" y="3195451"/>
                </a:cubicBezTo>
                <a:cubicBezTo>
                  <a:pt x="659002" y="3164570"/>
                  <a:pt x="626741" y="3106666"/>
                  <a:pt x="615987" y="3036630"/>
                </a:cubicBezTo>
                <a:cubicBezTo>
                  <a:pt x="610473" y="3000510"/>
                  <a:pt x="585381" y="2989205"/>
                  <a:pt x="560564" y="2972660"/>
                </a:cubicBezTo>
                <a:cubicBezTo>
                  <a:pt x="473984" y="2913930"/>
                  <a:pt x="382441" y="2860713"/>
                  <a:pt x="311302" y="2779924"/>
                </a:cubicBezTo>
                <a:cubicBezTo>
                  <a:pt x="393471" y="2790677"/>
                  <a:pt x="459371" y="2843341"/>
                  <a:pt x="547882" y="2865952"/>
                </a:cubicBezTo>
                <a:cubicBezTo>
                  <a:pt x="477570" y="2777166"/>
                  <a:pt x="386577" y="2732222"/>
                  <a:pt x="303582" y="2678453"/>
                </a:cubicBezTo>
                <a:cubicBezTo>
                  <a:pt x="265806" y="2653913"/>
                  <a:pt x="230790" y="2622479"/>
                  <a:pt x="185016" y="2609244"/>
                </a:cubicBezTo>
                <a:cubicBezTo>
                  <a:pt x="168748" y="2604556"/>
                  <a:pt x="142002" y="2594630"/>
                  <a:pt x="154963" y="2568435"/>
                </a:cubicBezTo>
                <a:cubicBezTo>
                  <a:pt x="165990" y="2546654"/>
                  <a:pt x="187773" y="2553269"/>
                  <a:pt x="207627" y="2559612"/>
                </a:cubicBezTo>
                <a:cubicBezTo>
                  <a:pt x="255328" y="2575330"/>
                  <a:pt x="304685" y="2575604"/>
                  <a:pt x="369207" y="2575330"/>
                </a:cubicBezTo>
                <a:cubicBezTo>
                  <a:pt x="315163" y="2503363"/>
                  <a:pt x="216174" y="2524871"/>
                  <a:pt x="169852" y="2449319"/>
                </a:cubicBezTo>
                <a:cubicBezTo>
                  <a:pt x="227755" y="2436083"/>
                  <a:pt x="272424" y="2463381"/>
                  <a:pt x="319299" y="2468619"/>
                </a:cubicBezTo>
                <a:cubicBezTo>
                  <a:pt x="361761" y="2473307"/>
                  <a:pt x="372239" y="2460624"/>
                  <a:pt x="362313" y="2418988"/>
                </a:cubicBezTo>
                <a:cubicBezTo>
                  <a:pt x="346873" y="2354190"/>
                  <a:pt x="370034" y="2321102"/>
                  <a:pt x="431798" y="2338750"/>
                </a:cubicBezTo>
                <a:cubicBezTo>
                  <a:pt x="489149" y="2355293"/>
                  <a:pt x="495215" y="2331030"/>
                  <a:pt x="479775" y="2294082"/>
                </a:cubicBezTo>
                <a:cubicBezTo>
                  <a:pt x="457716" y="2240315"/>
                  <a:pt x="482807" y="2198678"/>
                  <a:pt x="499903" y="2153458"/>
                </a:cubicBezTo>
                <a:cubicBezTo>
                  <a:pt x="526099" y="2084525"/>
                  <a:pt x="515069" y="2050885"/>
                  <a:pt x="458544" y="1999599"/>
                </a:cubicBezTo>
                <a:cubicBezTo>
                  <a:pt x="426835" y="1970921"/>
                  <a:pt x="392645" y="1946658"/>
                  <a:pt x="346596" y="1921843"/>
                </a:cubicBezTo>
                <a:cubicBezTo>
                  <a:pt x="452753" y="1908331"/>
                  <a:pt x="341358" y="1862836"/>
                  <a:pt x="378857" y="1834435"/>
                </a:cubicBezTo>
                <a:cubicBezTo>
                  <a:pt x="453856" y="1822854"/>
                  <a:pt x="515069" y="1913294"/>
                  <a:pt x="617091" y="1887376"/>
                </a:cubicBezTo>
                <a:cubicBezTo>
                  <a:pt x="491080" y="1809066"/>
                  <a:pt x="351835" y="1783423"/>
                  <a:pt x="260568" y="1679198"/>
                </a:cubicBezTo>
                <a:cubicBezTo>
                  <a:pt x="281523" y="1655484"/>
                  <a:pt x="302479" y="1677543"/>
                  <a:pt x="320402" y="1668720"/>
                </a:cubicBezTo>
                <a:cubicBezTo>
                  <a:pt x="319850" y="1663205"/>
                  <a:pt x="321230" y="1654932"/>
                  <a:pt x="317920" y="1652452"/>
                </a:cubicBezTo>
                <a:cubicBezTo>
                  <a:pt x="249815" y="1595650"/>
                  <a:pt x="248711" y="1594273"/>
                  <a:pt x="321779" y="1552359"/>
                </a:cubicBezTo>
                <a:cubicBezTo>
                  <a:pt x="347424" y="1537746"/>
                  <a:pt x="345218" y="1524786"/>
                  <a:pt x="331707" y="1506313"/>
                </a:cubicBezTo>
                <a:cubicBezTo>
                  <a:pt x="322055" y="1493353"/>
                  <a:pt x="310475" y="1481772"/>
                  <a:pt x="315990" y="1453371"/>
                </a:cubicBezTo>
                <a:cubicBezTo>
                  <a:pt x="355971" y="1489769"/>
                  <a:pt x="549259" y="1477912"/>
                  <a:pt x="583450" y="1474052"/>
                </a:cubicBezTo>
                <a:cubicBezTo>
                  <a:pt x="621777" y="1469917"/>
                  <a:pt x="659553" y="1452269"/>
                  <a:pt x="699809" y="1461919"/>
                </a:cubicBezTo>
                <a:cubicBezTo>
                  <a:pt x="732070" y="1469641"/>
                  <a:pt x="881516" y="1544364"/>
                  <a:pt x="902750" y="1458612"/>
                </a:cubicBezTo>
                <a:cubicBezTo>
                  <a:pt x="903853" y="1454475"/>
                  <a:pt x="964237" y="1464127"/>
                  <a:pt x="996774" y="1468814"/>
                </a:cubicBezTo>
                <a:cubicBezTo>
                  <a:pt x="1025451" y="1472674"/>
                  <a:pt x="1057712" y="1489769"/>
                  <a:pt x="1077012" y="1455578"/>
                </a:cubicBezTo>
                <a:cubicBezTo>
                  <a:pt x="1088317" y="1435450"/>
                  <a:pt x="1041719" y="1396571"/>
                  <a:pt x="1000083" y="1393262"/>
                </a:cubicBezTo>
                <a:cubicBezTo>
                  <a:pt x="963961" y="1390229"/>
                  <a:pt x="926186" y="1385817"/>
                  <a:pt x="891720" y="1394089"/>
                </a:cubicBezTo>
                <a:cubicBezTo>
                  <a:pt x="849258" y="1404017"/>
                  <a:pt x="826372" y="1388024"/>
                  <a:pt x="814515" y="1353557"/>
                </a:cubicBezTo>
                <a:cubicBezTo>
                  <a:pt x="801280" y="1315506"/>
                  <a:pt x="775911" y="1297858"/>
                  <a:pt x="740895" y="1280211"/>
                </a:cubicBezTo>
                <a:cubicBezTo>
                  <a:pt x="655967" y="1237474"/>
                  <a:pt x="574352" y="1188118"/>
                  <a:pt x="481154" y="1163301"/>
                </a:cubicBezTo>
                <a:cubicBezTo>
                  <a:pt x="462679" y="1158337"/>
                  <a:pt x="442276" y="1151719"/>
                  <a:pt x="433728" y="1118909"/>
                </a:cubicBezTo>
                <a:cubicBezTo>
                  <a:pt x="686023" y="1167987"/>
                  <a:pt x="915984" y="1295929"/>
                  <a:pt x="1176276" y="1288484"/>
                </a:cubicBezTo>
                <a:cubicBezTo>
                  <a:pt x="1105137" y="1247950"/>
                  <a:pt x="1022694" y="1245745"/>
                  <a:pt x="946867" y="1217344"/>
                </a:cubicBezTo>
                <a:cubicBezTo>
                  <a:pt x="1000635" y="1196113"/>
                  <a:pt x="1051094" y="1218172"/>
                  <a:pt x="1102104" y="1230304"/>
                </a:cubicBezTo>
                <a:cubicBezTo>
                  <a:pt x="1144843" y="1240230"/>
                  <a:pt x="1183446" y="1241885"/>
                  <a:pt x="1188133" y="1182603"/>
                </a:cubicBezTo>
                <a:cubicBezTo>
                  <a:pt x="1186478" y="1178742"/>
                  <a:pt x="1186754" y="1173780"/>
                  <a:pt x="1187030" y="1169092"/>
                </a:cubicBezTo>
                <a:cubicBezTo>
                  <a:pt x="1172690" y="1144552"/>
                  <a:pt x="1150358" y="1131868"/>
                  <a:pt x="1123887" y="1124698"/>
                </a:cubicBezTo>
                <a:cubicBezTo>
                  <a:pt x="1107894" y="1120286"/>
                  <a:pt x="1086663" y="1113668"/>
                  <a:pt x="1086938" y="1096023"/>
                </a:cubicBezTo>
                <a:cubicBezTo>
                  <a:pt x="1087765" y="1030674"/>
                  <a:pt x="1036756" y="1011647"/>
                  <a:pt x="985744" y="992622"/>
                </a:cubicBezTo>
                <a:cubicBezTo>
                  <a:pt x="1014145" y="960086"/>
                  <a:pt x="1036479" y="984074"/>
                  <a:pt x="1057987" y="981594"/>
                </a:cubicBezTo>
                <a:cubicBezTo>
                  <a:pt x="1072049" y="979939"/>
                  <a:pt x="1084733" y="976906"/>
                  <a:pt x="1084733" y="960086"/>
                </a:cubicBezTo>
                <a:cubicBezTo>
                  <a:pt x="1085008" y="946023"/>
                  <a:pt x="1078390" y="930030"/>
                  <a:pt x="1064605" y="929756"/>
                </a:cubicBezTo>
                <a:cubicBezTo>
                  <a:pt x="978300" y="927273"/>
                  <a:pt x="930599" y="836833"/>
                  <a:pt x="840985" y="836558"/>
                </a:cubicBezTo>
                <a:cubicBezTo>
                  <a:pt x="787493" y="836558"/>
                  <a:pt x="868834" y="785547"/>
                  <a:pt x="823615" y="764315"/>
                </a:cubicBezTo>
                <a:cubicBezTo>
                  <a:pt x="813687" y="759628"/>
                  <a:pt x="849533" y="752460"/>
                  <a:pt x="865526" y="753562"/>
                </a:cubicBezTo>
                <a:cubicBezTo>
                  <a:pt x="881242" y="754665"/>
                  <a:pt x="895304" y="768175"/>
                  <a:pt x="914331" y="758525"/>
                </a:cubicBezTo>
                <a:cubicBezTo>
                  <a:pt x="924808" y="724059"/>
                  <a:pt x="897787" y="711375"/>
                  <a:pt x="875452" y="701724"/>
                </a:cubicBezTo>
                <a:cubicBezTo>
                  <a:pt x="823889" y="679390"/>
                  <a:pt x="773706" y="652369"/>
                  <a:pt x="717181" y="644371"/>
                </a:cubicBezTo>
                <a:cubicBezTo>
                  <a:pt x="697053" y="641614"/>
                  <a:pt x="746133" y="604666"/>
                  <a:pt x="755783" y="591707"/>
                </a:cubicBezTo>
                <a:cubicBezTo>
                  <a:pt x="528304" y="455496"/>
                  <a:pt x="254778" y="462388"/>
                  <a:pt x="0" y="352370"/>
                </a:cubicBezTo>
                <a:cubicBezTo>
                  <a:pt x="56250" y="330864"/>
                  <a:pt x="97610" y="346580"/>
                  <a:pt x="135937" y="349889"/>
                </a:cubicBezTo>
                <a:cubicBezTo>
                  <a:pt x="231615" y="358160"/>
                  <a:pt x="326193" y="375256"/>
                  <a:pt x="421595" y="385458"/>
                </a:cubicBezTo>
                <a:cubicBezTo>
                  <a:pt x="468469" y="390421"/>
                  <a:pt x="512035" y="409172"/>
                  <a:pt x="564424" y="379393"/>
                </a:cubicBezTo>
                <a:cubicBezTo>
                  <a:pt x="599443" y="359540"/>
                  <a:pt x="655418" y="381046"/>
                  <a:pt x="698432" y="398694"/>
                </a:cubicBezTo>
                <a:cubicBezTo>
                  <a:pt x="734000" y="413307"/>
                  <a:pt x="767916" y="417167"/>
                  <a:pt x="815067" y="398694"/>
                </a:cubicBezTo>
                <a:cubicBezTo>
                  <a:pt x="772328" y="387389"/>
                  <a:pt x="739515" y="377463"/>
                  <a:pt x="705876" y="370568"/>
                </a:cubicBezTo>
                <a:cubicBezTo>
                  <a:pt x="679130" y="365055"/>
                  <a:pt x="742825" y="342719"/>
                  <a:pt x="775360" y="345477"/>
                </a:cubicBezTo>
                <a:cubicBezTo>
                  <a:pt x="820857" y="349337"/>
                  <a:pt x="795214" y="335000"/>
                  <a:pt x="787493" y="315146"/>
                </a:cubicBezTo>
                <a:cubicBezTo>
                  <a:pt x="779221" y="293915"/>
                  <a:pt x="803761" y="287298"/>
                  <a:pt x="819202" y="291709"/>
                </a:cubicBezTo>
                <a:cubicBezTo>
                  <a:pt x="878484" y="309081"/>
                  <a:pt x="937491" y="278474"/>
                  <a:pt x="998705" y="303291"/>
                </a:cubicBezTo>
                <a:cubicBezTo>
                  <a:pt x="983263" y="242077"/>
                  <a:pt x="949899" y="215331"/>
                  <a:pt x="880139" y="206783"/>
                </a:cubicBezTo>
                <a:cubicBezTo>
                  <a:pt x="853944" y="203475"/>
                  <a:pt x="826647" y="208438"/>
                  <a:pt x="804037" y="190790"/>
                </a:cubicBezTo>
                <a:cubicBezTo>
                  <a:pt x="791076" y="180590"/>
                  <a:pt x="776463" y="168457"/>
                  <a:pt x="786666" y="149707"/>
                </a:cubicBezTo>
                <a:cubicBezTo>
                  <a:pt x="793834" y="136471"/>
                  <a:pt x="809276" y="136471"/>
                  <a:pt x="821960" y="140884"/>
                </a:cubicBezTo>
                <a:cubicBezTo>
                  <a:pt x="878761" y="160461"/>
                  <a:pt x="938043" y="167630"/>
                  <a:pt x="997325" y="174800"/>
                </a:cubicBezTo>
                <a:cubicBezTo>
                  <a:pt x="1006426" y="175902"/>
                  <a:pt x="1016626" y="179487"/>
                  <a:pt x="1026829" y="161287"/>
                </a:cubicBezTo>
                <a:cubicBezTo>
                  <a:pt x="915984" y="131783"/>
                  <a:pt x="810655" y="89872"/>
                  <a:pt x="696777" y="73604"/>
                </a:cubicBezTo>
                <a:cubicBezTo>
                  <a:pt x="698432" y="65884"/>
                  <a:pt x="700086" y="58164"/>
                  <a:pt x="701741" y="50444"/>
                </a:cubicBezTo>
                <a:cubicBezTo>
                  <a:pt x="790801" y="61471"/>
                  <a:pt x="879864" y="72501"/>
                  <a:pt x="992362" y="86289"/>
                </a:cubicBezTo>
                <a:cubicBezTo>
                  <a:pt x="923153" y="42446"/>
                  <a:pt x="857805" y="57060"/>
                  <a:pt x="806519" y="18183"/>
                </a:cubicBezTo>
                <a:cubicBezTo>
                  <a:pt x="816170" y="3431"/>
                  <a:pt x="827820" y="-292"/>
                  <a:pt x="839883" y="18"/>
                </a:cubicBezTo>
                <a:close/>
              </a:path>
            </a:pathLst>
          </a:custGeom>
        </p:spPr>
      </p:pic>
      <p:sp>
        <p:nvSpPr>
          <p:cNvPr id="4" name="Footer Placeholder 3">
            <a:extLst>
              <a:ext uri="{FF2B5EF4-FFF2-40B4-BE49-F238E27FC236}">
                <a16:creationId xmlns:a16="http://schemas.microsoft.com/office/drawing/2014/main" id="{5B7C52C1-3047-9F5D-9C3A-5D284ECE9EFA}"/>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a:solidFill>
                  <a:srgbClr val="898989"/>
                </a:solidFill>
                <a:effectLst/>
                <a:uFillTx/>
                <a:latin typeface="Calibri"/>
              </a:rPr>
              <a:t>PORTH AGORED - Cydgrynhoi'r Rhaglen Ymarfer Gwaith Cymdeithasol</a:t>
            </a:r>
          </a:p>
        </p:txBody>
      </p:sp>
      <p:sp>
        <p:nvSpPr>
          <p:cNvPr id="52228" name="Slide Number Placeholder 5">
            <a:extLst>
              <a:ext uri="{FF2B5EF4-FFF2-40B4-BE49-F238E27FC236}">
                <a16:creationId xmlns:a16="http://schemas.microsoft.com/office/drawing/2014/main" id="{33E5052C-FF34-4837-A509-A4F1CB462229}"/>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6BEEF38F-4FAD-40B8-82C4-2268EDA3C9B5}" type="slidenum">
              <a:rPr lang="en-GB" altLang="en-US" smtClean="0"/>
              <a:pPr>
                <a:spcAft>
                  <a:spcPts val="600"/>
                </a:spcAft>
              </a:pPr>
              <a:t>24</a:t>
            </a:fld>
            <a:endParaRPr lang="en-GB" altLang="en-US"/>
          </a:p>
        </p:txBody>
      </p:sp>
    </p:spTree>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Freeform: Shape 12">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E68A3B4-133A-3633-2478-D87244EDA760}"/>
              </a:ext>
            </a:extLst>
          </p:cNvPr>
          <p:cNvSpPr>
            <a:spLocks noGrp="1"/>
          </p:cNvSpPr>
          <p:nvPr>
            <p:ph type="title"/>
          </p:nvPr>
        </p:nvSpPr>
        <p:spPr>
          <a:xfrm>
            <a:off x="569258" y="250750"/>
            <a:ext cx="9816893" cy="1042022"/>
          </a:xfrm>
        </p:spPr>
        <p:txBody>
          <a:bodyPr>
            <a:normAutofit fontScale="90000"/>
          </a:bodyPr>
          <a:lstStyle/>
          <a:p>
            <a:r>
              <a:rPr lang="cy" sz="2400" b="1" i="0" u="none" strike="noStrike" cap="none" baseline="0">
                <a:solidFill>
                  <a:srgbClr val="262626"/>
                </a:solidFill>
                <a:effectLst/>
                <a:uFillTx/>
                <a:latin typeface="Arial"/>
              </a:rPr>
              <a:t>Canlyniad Dysgu 2 – Dadansoddiad Manwl</a:t>
            </a:r>
            <a:br>
              <a:rPr sz="2400"/>
            </a:br>
            <a:br>
              <a:rPr sz="2400"/>
            </a:br>
            <a:endParaRPr sz="2400"/>
          </a:p>
        </p:txBody>
      </p:sp>
      <p:sp>
        <p:nvSpPr>
          <p:cNvPr id="3" name="Content Placeholder 2">
            <a:extLst>
              <a:ext uri="{FF2B5EF4-FFF2-40B4-BE49-F238E27FC236}">
                <a16:creationId xmlns:a16="http://schemas.microsoft.com/office/drawing/2014/main" id="{28F9D741-66CD-AAD8-4282-B734A3B7037A}"/>
              </a:ext>
            </a:extLst>
          </p:cNvPr>
          <p:cNvSpPr>
            <a:spLocks noGrp="1"/>
          </p:cNvSpPr>
          <p:nvPr>
            <p:ph idx="1"/>
          </p:nvPr>
        </p:nvSpPr>
        <p:spPr>
          <a:xfrm>
            <a:off x="81481" y="835864"/>
            <a:ext cx="11657801" cy="5578584"/>
          </a:xfrm>
        </p:spPr>
        <p:txBody>
          <a:bodyPr anchor="ctr">
            <a:normAutofit fontScale="92500" lnSpcReduction="10000"/>
          </a:bodyPr>
          <a:lstStyle/>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1" i="0" u="none" strike="noStrike" cap="none" baseline="0" dirty="0">
                <a:solidFill>
                  <a:srgbClr val="262626"/>
                </a:solidFill>
                <a:effectLst/>
                <a:uFillTx/>
                <a:latin typeface="Arial"/>
              </a:rPr>
              <a:t>Gweithio ar y cyd â Defnyddwyr Gwasanaeth, Gofalwyr a Gweithwyr Proffesiynol Eraill </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1" i="1" u="none" strike="noStrike" cap="none" baseline="0" dirty="0">
                <a:solidFill>
                  <a:srgbClr val="262626"/>
                </a:solidFill>
                <a:effectLst/>
                <a:uFillTx/>
                <a:latin typeface="Arial"/>
              </a:rPr>
              <a:t>Canlyniadau Dysgu - </a:t>
            </a:r>
            <a:r>
              <a:rPr lang="cy" sz="1800" b="0" i="0" u="none" strike="noStrike" cap="none" baseline="0" dirty="0">
                <a:solidFill>
                  <a:srgbClr val="262626"/>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b="0" i="0" u="none" strike="noStrike" cap="none" baseline="0" dirty="0">
                <a:effectLst/>
                <a:uFillTx/>
              </a:rPr>
              <a:t>2.1. </a:t>
            </a:r>
            <a:r>
              <a:rPr lang="cy" sz="1800" b="0" i="0" u="none" strike="noStrike" cap="none" baseline="0" dirty="0">
                <a:solidFill>
                  <a:srgbClr val="262626"/>
                </a:solidFill>
                <a:effectLst/>
                <a:uFillTx/>
                <a:latin typeface="Arial"/>
              </a:rPr>
              <a:t>C</a:t>
            </a:r>
            <a:r>
              <a:rPr lang="cy" sz="1800" dirty="0">
                <a:solidFill>
                  <a:srgbClr val="262626"/>
                </a:solidFill>
                <a:latin typeface="Arial"/>
              </a:rPr>
              <a:t>yfathrebu’n effeithiol gyda phobl sydd angen gofal a chymorth a’u gofalwyr</a:t>
            </a:r>
          </a:p>
          <a:p>
            <a:pPr marL="0" indent="0">
              <a:buNone/>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1" i="1" u="none" strike="noStrike" cap="none" baseline="0" dirty="0">
                <a:solidFill>
                  <a:srgbClr val="262626"/>
                </a:solidFill>
                <a:effectLst/>
                <a:uFillTx/>
                <a:latin typeface="Arial"/>
              </a:rPr>
              <a:t>Meini prawf asesu - </a:t>
            </a:r>
            <a:r>
              <a:rPr lang="cy" sz="1800" b="0" i="0" u="none" strike="noStrike" cap="none" baseline="0" dirty="0">
                <a:solidFill>
                  <a:srgbClr val="262626"/>
                </a:solidFill>
                <a:effectLst/>
                <a:uFillTx/>
                <a:latin typeface="Arial"/>
              </a:rPr>
              <a:t>Gall y dysgwr: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2.1.1 Paratoi yn llawn ar gyfer bod yn rhan o waith cymdeithasol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2.1.2 Sefydlu trefniadau cydgynhyrchu a phartneriaeth fel sail i gyfathrebu effeithiol mewn amgylchiadau amrywiol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2.1.3 Dangos defnydd o ddulliau cyfathrebu geiriol a di-eiriau wrth ymgysylltu ag unigolion sydd ag anghenion gofal a chymorth, a’u gofalwyr</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2.1.4 Gofyn am gymorth os nad yw’r gweithiwr yn gallu defnyddio’r dull cyfathrebu sy’n cael ei ffafrio</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2.1.5 Dangos sgiliau cyfathrebu sy’n ystyried dewis iaith a diwylliant</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2.1.6 Dangos sgiliau cyfathrebu sy’n dangos parch dyledus at oedran, ethnigrwydd, diwylliant, cyfeiriadedd rhywiol, hunaniaeth o ran rhywedd, crefydd neu gred, dealltwriaeth ac anghenion</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2.1.7 Defnyddio sgiliau cyfathrebu i helpu i reoli sefyllfaoedd lle mae trallod, gelyniaeth neu wrthwynebiad</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2.1.8 Defnyddio sgiliau cyfathrebu i gadarnhau bod dymuniadau a dewisiadau unigolion gofalwyr wedi cael eu deall</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2.1.9 Adlewyrchu canlyniadau llesiant, barn, dewisiadau a theimladau unigolion a gofalwyr mewn cofnodion, gohebiaeth a chynlluniau</a:t>
            </a:r>
          </a:p>
          <a:p>
            <a:pPr>
              <a:tabLst>
                <a:tab pos="355600" algn="l"/>
                <a:tab pos="711200" algn="l"/>
                <a:tab pos="1066800" algn="l"/>
                <a:tab pos="1422400" algn="l"/>
                <a:tab pos="1778000" algn="l"/>
                <a:tab pos="2133600" algn="l"/>
                <a:tab pos="2489200" algn="l"/>
                <a:tab pos="2844800" algn="l"/>
                <a:tab pos="3200400" algn="l"/>
                <a:tab pos="3556000" algn="l"/>
                <a:tab pos="3911600" algn="l"/>
                <a:tab pos="4267200" algn="l"/>
              </a:tabLst>
            </a:pPr>
            <a:r>
              <a:rPr lang="cy" sz="1800" b="0" i="0" u="none" strike="noStrike" cap="none" baseline="0" dirty="0">
                <a:solidFill>
                  <a:srgbClr val="262626"/>
                </a:solidFill>
                <a:effectLst/>
                <a:uFillTx/>
                <a:latin typeface="Arial"/>
              </a:rPr>
              <a:t>2.1.10 Disgrifio sut mae eu harferion cyfathrebu wedi newid a datblygu ers cymhwyso </a:t>
            </a:r>
          </a:p>
          <a:p>
            <a:endParaRPr lang="en-US" sz="800" dirty="0">
              <a:solidFill>
                <a:schemeClr val="tx1">
                  <a:lumMod val="85000"/>
                  <a:lumOff val="15000"/>
                </a:schemeClr>
              </a:solidFill>
            </a:endParaRPr>
          </a:p>
        </p:txBody>
      </p:sp>
      <p:sp>
        <p:nvSpPr>
          <p:cNvPr id="15" name="Freeform: Shape 14">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Footer Placeholder 4">
            <a:extLst>
              <a:ext uri="{FF2B5EF4-FFF2-40B4-BE49-F238E27FC236}">
                <a16:creationId xmlns:a16="http://schemas.microsoft.com/office/drawing/2014/main" id="{019285F0-61A8-3394-0FC1-A248528B1ADC}"/>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a:solidFill>
                  <a:srgbClr val="898989"/>
                </a:solidFill>
                <a:effectLst/>
                <a:uFillTx/>
                <a:latin typeface="Calibri"/>
              </a:rPr>
              <a:t>PORTH AGORED - Cydgrynhoi'r Rhaglen Ymarfer Gwaith Cymdeithasol</a:t>
            </a:r>
          </a:p>
        </p:txBody>
      </p:sp>
      <p:sp>
        <p:nvSpPr>
          <p:cNvPr id="6" name="Slide Number Placeholder 5">
            <a:extLst>
              <a:ext uri="{FF2B5EF4-FFF2-40B4-BE49-F238E27FC236}">
                <a16:creationId xmlns:a16="http://schemas.microsoft.com/office/drawing/2014/main" id="{280DB87B-69D5-D6FA-D813-3598BE9115A4}"/>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25</a:t>
            </a:fld>
            <a:endParaRPr lang="en-GB" sz="1000"/>
          </a:p>
        </p:txBody>
      </p:sp>
    </p:spTree>
    <p:extLst>
      <p:ext uri="{BB962C8B-B14F-4D97-AF65-F5344CB8AC3E}">
        <p14:creationId xmlns:p14="http://schemas.microsoft.com/office/powerpoint/2010/main" val="1442226328"/>
      </p:ext>
    </p:ext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694" name="Rectangle 28693">
            <a:extLst>
              <a:ext uri="{FF2B5EF4-FFF2-40B4-BE49-F238E27FC236}">
                <a16:creationId xmlns:a16="http://schemas.microsoft.com/office/drawing/2014/main" id="{F821940F-7A1D-4ACC-85B4-A932898ABB3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696" name="Freeform: Shape 28695">
            <a:extLst>
              <a:ext uri="{FF2B5EF4-FFF2-40B4-BE49-F238E27FC236}">
                <a16:creationId xmlns:a16="http://schemas.microsoft.com/office/drawing/2014/main" id="{16674508-81D3-48CF-96BF-7FC60EAA57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741994" cy="6858000"/>
          </a:xfrm>
          <a:custGeom>
            <a:avLst/>
            <a:gdLst>
              <a:gd name="connsiteX0" fmla="*/ 0 w 6568309"/>
              <a:gd name="connsiteY0" fmla="*/ 0 h 6858000"/>
              <a:gd name="connsiteX1" fmla="*/ 362841 w 6568309"/>
              <a:gd name="connsiteY1" fmla="*/ 0 h 6858000"/>
              <a:gd name="connsiteX2" fmla="*/ 523269 w 6568309"/>
              <a:gd name="connsiteY2" fmla="*/ 0 h 6858000"/>
              <a:gd name="connsiteX3" fmla="*/ 1343025 w 6568309"/>
              <a:gd name="connsiteY3" fmla="*/ 0 h 6858000"/>
              <a:gd name="connsiteX4" fmla="*/ 1705866 w 6568309"/>
              <a:gd name="connsiteY4" fmla="*/ 0 h 6858000"/>
              <a:gd name="connsiteX5" fmla="*/ 1866294 w 6568309"/>
              <a:gd name="connsiteY5" fmla="*/ 0 h 6858000"/>
              <a:gd name="connsiteX6" fmla="*/ 5225154 w 6568309"/>
              <a:gd name="connsiteY6" fmla="*/ 0 h 6858000"/>
              <a:gd name="connsiteX7" fmla="*/ 6568179 w 6568309"/>
              <a:gd name="connsiteY7" fmla="*/ 0 h 6858000"/>
              <a:gd name="connsiteX8" fmla="*/ 6568309 w 6568309"/>
              <a:gd name="connsiteY8" fmla="*/ 1 h 6858000"/>
              <a:gd name="connsiteX9" fmla="*/ 6562951 w 6568309"/>
              <a:gd name="connsiteY9" fmla="*/ 30700 h 6858000"/>
              <a:gd name="connsiteX10" fmla="*/ 6547446 w 6568309"/>
              <a:gd name="connsiteY10" fmla="*/ 310025 h 6858000"/>
              <a:gd name="connsiteX11" fmla="*/ 6558316 w 6568309"/>
              <a:gd name="connsiteY11" fmla="*/ 443960 h 6858000"/>
              <a:gd name="connsiteX12" fmla="*/ 6528896 w 6568309"/>
              <a:gd name="connsiteY12" fmla="*/ 642659 h 6858000"/>
              <a:gd name="connsiteX13" fmla="*/ 6523095 w 6568309"/>
              <a:gd name="connsiteY13" fmla="*/ 673307 h 6858000"/>
              <a:gd name="connsiteX14" fmla="*/ 6496169 w 6568309"/>
              <a:gd name="connsiteY14" fmla="*/ 839641 h 6858000"/>
              <a:gd name="connsiteX15" fmla="*/ 6450789 w 6568309"/>
              <a:gd name="connsiteY15" fmla="*/ 958357 h 6858000"/>
              <a:gd name="connsiteX16" fmla="*/ 6453996 w 6568309"/>
              <a:gd name="connsiteY16" fmla="*/ 963398 h 6858000"/>
              <a:gd name="connsiteX17" fmla="*/ 6419467 w 6568309"/>
              <a:gd name="connsiteY17" fmla="*/ 1117169 h 6858000"/>
              <a:gd name="connsiteX18" fmla="*/ 6417348 w 6568309"/>
              <a:gd name="connsiteY18" fmla="*/ 1144352 h 6858000"/>
              <a:gd name="connsiteX19" fmla="*/ 6418473 w 6568309"/>
              <a:gd name="connsiteY19" fmla="*/ 1164484 h 6858000"/>
              <a:gd name="connsiteX20" fmla="*/ 6406979 w 6568309"/>
              <a:gd name="connsiteY20" fmla="*/ 1213829 h 6858000"/>
              <a:gd name="connsiteX21" fmla="*/ 6381928 w 6568309"/>
              <a:gd name="connsiteY21" fmla="*/ 1294823 h 6858000"/>
              <a:gd name="connsiteX22" fmla="*/ 6377948 w 6568309"/>
              <a:gd name="connsiteY22" fmla="*/ 1312193 h 6858000"/>
              <a:gd name="connsiteX23" fmla="*/ 6379894 w 6568309"/>
              <a:gd name="connsiteY23" fmla="*/ 1327626 h 6858000"/>
              <a:gd name="connsiteX24" fmla="*/ 6385024 w 6568309"/>
              <a:gd name="connsiteY24" fmla="*/ 1331644 h 6858000"/>
              <a:gd name="connsiteX25" fmla="*/ 6383696 w 6568309"/>
              <a:gd name="connsiteY25" fmla="*/ 1341276 h 6858000"/>
              <a:gd name="connsiteX26" fmla="*/ 6384464 w 6568309"/>
              <a:gd name="connsiteY26" fmla="*/ 1343945 h 6858000"/>
              <a:gd name="connsiteX27" fmla="*/ 6387748 w 6568309"/>
              <a:gd name="connsiteY27" fmla="*/ 1359134 h 6858000"/>
              <a:gd name="connsiteX28" fmla="*/ 6364157 w 6568309"/>
              <a:gd name="connsiteY28" fmla="*/ 1427803 h 6858000"/>
              <a:gd name="connsiteX29" fmla="*/ 6335874 w 6568309"/>
              <a:gd name="connsiteY29" fmla="*/ 1540278 h 6858000"/>
              <a:gd name="connsiteX30" fmla="*/ 6331892 w 6568309"/>
              <a:gd name="connsiteY30" fmla="*/ 1547262 h 6858000"/>
              <a:gd name="connsiteX31" fmla="*/ 6332744 w 6568309"/>
              <a:gd name="connsiteY31" fmla="*/ 1577056 h 6858000"/>
              <a:gd name="connsiteX32" fmla="*/ 6333604 w 6568309"/>
              <a:gd name="connsiteY32" fmla="*/ 1595898 h 6858000"/>
              <a:gd name="connsiteX33" fmla="*/ 6324749 w 6568309"/>
              <a:gd name="connsiteY33" fmla="*/ 1703726 h 6858000"/>
              <a:gd name="connsiteX34" fmla="*/ 6329594 w 6568309"/>
              <a:gd name="connsiteY34" fmla="*/ 1809535 h 6858000"/>
              <a:gd name="connsiteX35" fmla="*/ 6329062 w 6568309"/>
              <a:gd name="connsiteY35" fmla="*/ 2018310 h 6858000"/>
              <a:gd name="connsiteX36" fmla="*/ 6321735 w 6568309"/>
              <a:gd name="connsiteY36" fmla="*/ 2071355 h 6858000"/>
              <a:gd name="connsiteX37" fmla="*/ 6322678 w 6568309"/>
              <a:gd name="connsiteY37" fmla="*/ 2141166 h 6858000"/>
              <a:gd name="connsiteX38" fmla="*/ 6321340 w 6568309"/>
              <a:gd name="connsiteY38" fmla="*/ 2154548 h 6858000"/>
              <a:gd name="connsiteX39" fmla="*/ 6316582 w 6568309"/>
              <a:gd name="connsiteY39" fmla="*/ 2158153 h 6858000"/>
              <a:gd name="connsiteX40" fmla="*/ 6311428 w 6568309"/>
              <a:gd name="connsiteY40" fmla="*/ 2178174 h 6858000"/>
              <a:gd name="connsiteX41" fmla="*/ 6310192 w 6568309"/>
              <a:gd name="connsiteY41" fmla="*/ 2202858 h 6858000"/>
              <a:gd name="connsiteX42" fmla="*/ 6309211 w 6568309"/>
              <a:gd name="connsiteY42" fmla="*/ 2320214 h 6858000"/>
              <a:gd name="connsiteX43" fmla="*/ 6300151 w 6568309"/>
              <a:gd name="connsiteY43" fmla="*/ 2417011 h 6858000"/>
              <a:gd name="connsiteX44" fmla="*/ 6295176 w 6568309"/>
              <a:gd name="connsiteY44" fmla="*/ 2454207 h 6858000"/>
              <a:gd name="connsiteX45" fmla="*/ 6293727 w 6568309"/>
              <a:gd name="connsiteY45" fmla="*/ 2487203 h 6858000"/>
              <a:gd name="connsiteX46" fmla="*/ 6285477 w 6568309"/>
              <a:gd name="connsiteY46" fmla="*/ 2512282 h 6858000"/>
              <a:gd name="connsiteX47" fmla="*/ 6286205 w 6568309"/>
              <a:gd name="connsiteY47" fmla="*/ 2514318 h 6858000"/>
              <a:gd name="connsiteX48" fmla="*/ 6304629 w 6568309"/>
              <a:gd name="connsiteY48" fmla="*/ 2574334 h 6858000"/>
              <a:gd name="connsiteX49" fmla="*/ 6303842 w 6568309"/>
              <a:gd name="connsiteY49" fmla="*/ 2579877 h 6858000"/>
              <a:gd name="connsiteX50" fmla="*/ 6303953 w 6568309"/>
              <a:gd name="connsiteY50" fmla="*/ 2608928 h 6858000"/>
              <a:gd name="connsiteX51" fmla="*/ 6303530 w 6568309"/>
              <a:gd name="connsiteY51" fmla="*/ 2613111 h 6858000"/>
              <a:gd name="connsiteX52" fmla="*/ 6297474 w 6568309"/>
              <a:gd name="connsiteY52" fmla="*/ 2621996 h 6858000"/>
              <a:gd name="connsiteX53" fmla="*/ 6299263 w 6568309"/>
              <a:gd name="connsiteY53" fmla="*/ 2634265 h 6858000"/>
              <a:gd name="connsiteX54" fmla="*/ 6293065 w 6568309"/>
              <a:gd name="connsiteY54" fmla="*/ 2647237 h 6858000"/>
              <a:gd name="connsiteX55" fmla="*/ 6297496 w 6568309"/>
              <a:gd name="connsiteY55" fmla="*/ 2650786 h 6858000"/>
              <a:gd name="connsiteX56" fmla="*/ 6301708 w 6568309"/>
              <a:gd name="connsiteY56" fmla="*/ 2661993 h 6858000"/>
              <a:gd name="connsiteX57" fmla="*/ 6295884 w 6568309"/>
              <a:gd name="connsiteY57" fmla="*/ 2670949 h 6858000"/>
              <a:gd name="connsiteX58" fmla="*/ 6291714 w 6568309"/>
              <a:gd name="connsiteY58" fmla="*/ 2690255 h 6858000"/>
              <a:gd name="connsiteX59" fmla="*/ 6292327 w 6568309"/>
              <a:gd name="connsiteY59" fmla="*/ 2695683 h 6858000"/>
              <a:gd name="connsiteX60" fmla="*/ 6284410 w 6568309"/>
              <a:gd name="connsiteY60" fmla="*/ 2713964 h 6858000"/>
              <a:gd name="connsiteX61" fmla="*/ 6280410 w 6568309"/>
              <a:gd name="connsiteY61" fmla="*/ 2730175 h 6858000"/>
              <a:gd name="connsiteX62" fmla="*/ 6288082 w 6568309"/>
              <a:gd name="connsiteY62" fmla="*/ 2763497 h 6858000"/>
              <a:gd name="connsiteX63" fmla="*/ 6260924 w 6568309"/>
              <a:gd name="connsiteY63" fmla="*/ 3051539 h 6858000"/>
              <a:gd name="connsiteX64" fmla="*/ 6210151 w 6568309"/>
              <a:gd name="connsiteY64" fmla="*/ 3335396 h 6858000"/>
              <a:gd name="connsiteX65" fmla="*/ 6212034 w 6568309"/>
              <a:gd name="connsiteY65" fmla="*/ 3456509 h 6858000"/>
              <a:gd name="connsiteX66" fmla="*/ 6197490 w 6568309"/>
              <a:gd name="connsiteY66" fmla="*/ 3531827 h 6858000"/>
              <a:gd name="connsiteX67" fmla="*/ 6208018 w 6568309"/>
              <a:gd name="connsiteY67" fmla="*/ 3570877 h 6858000"/>
              <a:gd name="connsiteX68" fmla="*/ 6205920 w 6568309"/>
              <a:gd name="connsiteY68" fmla="*/ 3583849 h 6858000"/>
              <a:gd name="connsiteX69" fmla="*/ 6199616 w 6568309"/>
              <a:gd name="connsiteY69" fmla="*/ 3592763 h 6858000"/>
              <a:gd name="connsiteX70" fmla="*/ 6181288 w 6568309"/>
              <a:gd name="connsiteY70" fmla="*/ 3653485 h 6858000"/>
              <a:gd name="connsiteX71" fmla="*/ 6175963 w 6568309"/>
              <a:gd name="connsiteY71" fmla="*/ 3670528 h 6858000"/>
              <a:gd name="connsiteX72" fmla="*/ 6176722 w 6568309"/>
              <a:gd name="connsiteY72" fmla="*/ 3685990 h 6858000"/>
              <a:gd name="connsiteX73" fmla="*/ 6181549 w 6568309"/>
              <a:gd name="connsiteY73" fmla="*/ 3690283 h 6858000"/>
              <a:gd name="connsiteX74" fmla="*/ 6179476 w 6568309"/>
              <a:gd name="connsiteY74" fmla="*/ 3699787 h 6858000"/>
              <a:gd name="connsiteX75" fmla="*/ 6180040 w 6568309"/>
              <a:gd name="connsiteY75" fmla="*/ 3702486 h 6858000"/>
              <a:gd name="connsiteX76" fmla="*/ 6182155 w 6568309"/>
              <a:gd name="connsiteY76" fmla="*/ 3717784 h 6858000"/>
              <a:gd name="connsiteX77" fmla="*/ 6158980 w 6568309"/>
              <a:gd name="connsiteY77" fmla="*/ 3746229 h 6858000"/>
              <a:gd name="connsiteX78" fmla="*/ 6096049 w 6568309"/>
              <a:gd name="connsiteY78" fmla="*/ 3924910 h 6858000"/>
              <a:gd name="connsiteX79" fmla="*/ 6069712 w 6568309"/>
              <a:gd name="connsiteY79" fmla="*/ 3989353 h 6858000"/>
              <a:gd name="connsiteX80" fmla="*/ 6067330 w 6568309"/>
              <a:gd name="connsiteY80" fmla="*/ 4033899 h 6858000"/>
              <a:gd name="connsiteX81" fmla="*/ 6061081 w 6568309"/>
              <a:gd name="connsiteY81" fmla="*/ 4142250 h 6858000"/>
              <a:gd name="connsiteX82" fmla="*/ 6042858 w 6568309"/>
              <a:gd name="connsiteY82" fmla="*/ 4329442 h 6858000"/>
              <a:gd name="connsiteX83" fmla="*/ 6034182 w 6568309"/>
              <a:gd name="connsiteY83" fmla="*/ 4456184 h 6858000"/>
              <a:gd name="connsiteX84" fmla="*/ 6029178 w 6568309"/>
              <a:gd name="connsiteY84" fmla="*/ 4468478 h 6858000"/>
              <a:gd name="connsiteX85" fmla="*/ 6029974 w 6568309"/>
              <a:gd name="connsiteY85" fmla="*/ 4469862 h 6858000"/>
              <a:gd name="connsiteX86" fmla="*/ 6028340 w 6568309"/>
              <a:gd name="connsiteY86" fmla="*/ 4483797 h 6858000"/>
              <a:gd name="connsiteX87" fmla="*/ 6025168 w 6568309"/>
              <a:gd name="connsiteY87" fmla="*/ 4487091 h 6858000"/>
              <a:gd name="connsiteX88" fmla="*/ 6023164 w 6568309"/>
              <a:gd name="connsiteY88" fmla="*/ 4496728 h 6858000"/>
              <a:gd name="connsiteX89" fmla="*/ 6016839 w 6568309"/>
              <a:gd name="connsiteY89" fmla="*/ 4515918 h 6858000"/>
              <a:gd name="connsiteX90" fmla="*/ 6017886 w 6568309"/>
              <a:gd name="connsiteY90" fmla="*/ 4519316 h 6858000"/>
              <a:gd name="connsiteX91" fmla="*/ 6011819 w 6568309"/>
              <a:gd name="connsiteY91" fmla="*/ 4547957 h 6858000"/>
              <a:gd name="connsiteX92" fmla="*/ 6012791 w 6568309"/>
              <a:gd name="connsiteY92" fmla="*/ 4548262 h 6858000"/>
              <a:gd name="connsiteX93" fmla="*/ 6015703 w 6568309"/>
              <a:gd name="connsiteY93" fmla="*/ 4555939 h 6858000"/>
              <a:gd name="connsiteX94" fmla="*/ 6018854 w 6568309"/>
              <a:gd name="connsiteY94" fmla="*/ 4570815 h 6858000"/>
              <a:gd name="connsiteX95" fmla="*/ 6033000 w 6568309"/>
              <a:gd name="connsiteY95" fmla="*/ 4633846 h 6858000"/>
              <a:gd name="connsiteX96" fmla="*/ 6032325 w 6568309"/>
              <a:gd name="connsiteY96" fmla="*/ 4639816 h 6858000"/>
              <a:gd name="connsiteX97" fmla="*/ 6032549 w 6568309"/>
              <a:gd name="connsiteY97" fmla="*/ 4639923 h 6858000"/>
              <a:gd name="connsiteX98" fmla="*/ 6032309 w 6568309"/>
              <a:gd name="connsiteY98" fmla="*/ 4646192 h 6858000"/>
              <a:gd name="connsiteX99" fmla="*/ 6031095 w 6568309"/>
              <a:gd name="connsiteY99" fmla="*/ 4650706 h 6858000"/>
              <a:gd name="connsiteX100" fmla="*/ 6029786 w 6568309"/>
              <a:gd name="connsiteY100" fmla="*/ 4662290 h 6858000"/>
              <a:gd name="connsiteX101" fmla="*/ 6030911 w 6568309"/>
              <a:gd name="connsiteY101" fmla="*/ 4666180 h 6858000"/>
              <a:gd name="connsiteX102" fmla="*/ 6033630 w 6568309"/>
              <a:gd name="connsiteY102" fmla="*/ 4667585 h 6858000"/>
              <a:gd name="connsiteX103" fmla="*/ 6033189 w 6568309"/>
              <a:gd name="connsiteY103" fmla="*/ 4668660 h 6858000"/>
              <a:gd name="connsiteX104" fmla="*/ 6038764 w 6568309"/>
              <a:gd name="connsiteY104" fmla="*/ 4689807 h 6858000"/>
              <a:gd name="connsiteX105" fmla="*/ 6042217 w 6568309"/>
              <a:gd name="connsiteY105" fmla="*/ 4737890 h 6858000"/>
              <a:gd name="connsiteX106" fmla="*/ 6040543 w 6568309"/>
              <a:gd name="connsiteY106" fmla="*/ 4765657 h 6858000"/>
              <a:gd name="connsiteX107" fmla="*/ 6039956 w 6568309"/>
              <a:gd name="connsiteY107" fmla="*/ 4841463 h 6858000"/>
              <a:gd name="connsiteX108" fmla="*/ 6057123 w 6568309"/>
              <a:gd name="connsiteY108" fmla="*/ 4969863 h 6858000"/>
              <a:gd name="connsiteX109" fmla="*/ 6055039 w 6568309"/>
              <a:gd name="connsiteY109" fmla="*/ 4974028 h 6858000"/>
              <a:gd name="connsiteX110" fmla="*/ 6053462 w 6568309"/>
              <a:gd name="connsiteY110" fmla="*/ 4980318 h 6858000"/>
              <a:gd name="connsiteX111" fmla="*/ 6053643 w 6568309"/>
              <a:gd name="connsiteY111" fmla="*/ 4980501 h 6858000"/>
              <a:gd name="connsiteX112" fmla="*/ 6051733 w 6568309"/>
              <a:gd name="connsiteY112" fmla="*/ 4986338 h 6858000"/>
              <a:gd name="connsiteX113" fmla="*/ 6049602 w 6568309"/>
              <a:gd name="connsiteY113" fmla="*/ 4991296 h 6858000"/>
              <a:gd name="connsiteX114" fmla="*/ 6075165 w 6568309"/>
              <a:gd name="connsiteY114" fmla="*/ 5076895 h 6858000"/>
              <a:gd name="connsiteX115" fmla="*/ 6073751 w 6568309"/>
              <a:gd name="connsiteY115" fmla="*/ 5081568 h 6858000"/>
              <a:gd name="connsiteX116" fmla="*/ 6073150 w 6568309"/>
              <a:gd name="connsiteY116" fmla="*/ 5088173 h 6858000"/>
              <a:gd name="connsiteX117" fmla="*/ 6073355 w 6568309"/>
              <a:gd name="connsiteY117" fmla="*/ 5088300 h 6858000"/>
              <a:gd name="connsiteX118" fmla="*/ 6072362 w 6568309"/>
              <a:gd name="connsiteY118" fmla="*/ 5094558 h 6858000"/>
              <a:gd name="connsiteX119" fmla="*/ 6064726 w 6568309"/>
              <a:gd name="connsiteY119" fmla="*/ 5125620 h 6858000"/>
              <a:gd name="connsiteX120" fmla="*/ 6065415 w 6568309"/>
              <a:gd name="connsiteY120" fmla="*/ 5268004 h 6858000"/>
              <a:gd name="connsiteX121" fmla="*/ 6066081 w 6568309"/>
              <a:gd name="connsiteY121" fmla="*/ 5269530 h 6858000"/>
              <a:gd name="connsiteX122" fmla="*/ 6043407 w 6568309"/>
              <a:gd name="connsiteY122" fmla="*/ 5390941 h 6858000"/>
              <a:gd name="connsiteX123" fmla="*/ 6025377 w 6568309"/>
              <a:gd name="connsiteY123" fmla="*/ 5539927 h 6858000"/>
              <a:gd name="connsiteX124" fmla="*/ 6010052 w 6568309"/>
              <a:gd name="connsiteY124" fmla="*/ 5791594 h 6858000"/>
              <a:gd name="connsiteX125" fmla="*/ 5994220 w 6568309"/>
              <a:gd name="connsiteY125" fmla="*/ 5855206 h 6858000"/>
              <a:gd name="connsiteX126" fmla="*/ 5982580 w 6568309"/>
              <a:gd name="connsiteY126" fmla="*/ 5873582 h 6858000"/>
              <a:gd name="connsiteX127" fmla="*/ 5983608 w 6568309"/>
              <a:gd name="connsiteY127" fmla="*/ 5876037 h 6858000"/>
              <a:gd name="connsiteX128" fmla="*/ 5983535 w 6568309"/>
              <a:gd name="connsiteY128" fmla="*/ 5886534 h 6858000"/>
              <a:gd name="connsiteX129" fmla="*/ 5988737 w 6568309"/>
              <a:gd name="connsiteY129" fmla="*/ 5888644 h 6858000"/>
              <a:gd name="connsiteX130" fmla="*/ 5992371 w 6568309"/>
              <a:gd name="connsiteY130" fmla="*/ 5903832 h 6858000"/>
              <a:gd name="connsiteX131" fmla="*/ 5990780 w 6568309"/>
              <a:gd name="connsiteY131" fmla="*/ 5923391 h 6858000"/>
              <a:gd name="connsiteX132" fmla="*/ 5993870 w 6568309"/>
              <a:gd name="connsiteY132" fmla="*/ 6013205 h 6858000"/>
              <a:gd name="connsiteX133" fmla="*/ 5997673 w 6568309"/>
              <a:gd name="connsiteY133" fmla="*/ 6074018 h 6858000"/>
              <a:gd name="connsiteX134" fmla="*/ 6014840 w 6568309"/>
              <a:gd name="connsiteY134" fmla="*/ 6130837 h 6858000"/>
              <a:gd name="connsiteX135" fmla="*/ 6010704 w 6568309"/>
              <a:gd name="connsiteY135" fmla="*/ 6152982 h 6858000"/>
              <a:gd name="connsiteX136" fmla="*/ 6038294 w 6568309"/>
              <a:gd name="connsiteY136" fmla="*/ 6221100 h 6858000"/>
              <a:gd name="connsiteX137" fmla="*/ 6052331 w 6568309"/>
              <a:gd name="connsiteY137" fmla="*/ 6287550 h 6858000"/>
              <a:gd name="connsiteX138" fmla="*/ 6074143 w 6568309"/>
              <a:gd name="connsiteY138" fmla="*/ 6401595 h 6858000"/>
              <a:gd name="connsiteX139" fmla="*/ 6060199 w 6568309"/>
              <a:gd name="connsiteY139" fmla="*/ 6487110 h 6858000"/>
              <a:gd name="connsiteX140" fmla="*/ 6081156 w 6568309"/>
              <a:gd name="connsiteY140" fmla="*/ 6588589 h 6858000"/>
              <a:gd name="connsiteX141" fmla="*/ 6114944 w 6568309"/>
              <a:gd name="connsiteY141" fmla="*/ 6769963 h 6858000"/>
              <a:gd name="connsiteX142" fmla="*/ 6128950 w 6568309"/>
              <a:gd name="connsiteY142" fmla="*/ 6835814 h 6858000"/>
              <a:gd name="connsiteX143" fmla="*/ 6132536 w 6568309"/>
              <a:gd name="connsiteY143" fmla="*/ 6858000 h 6858000"/>
              <a:gd name="connsiteX144" fmla="*/ 4789511 w 6568309"/>
              <a:gd name="connsiteY144" fmla="*/ 6858000 h 6858000"/>
              <a:gd name="connsiteX145" fmla="*/ 1866294 w 6568309"/>
              <a:gd name="connsiteY145" fmla="*/ 6858000 h 6858000"/>
              <a:gd name="connsiteX146" fmla="*/ 1705866 w 6568309"/>
              <a:gd name="connsiteY146" fmla="*/ 6858000 h 6858000"/>
              <a:gd name="connsiteX147" fmla="*/ 1343025 w 6568309"/>
              <a:gd name="connsiteY147" fmla="*/ 6858000 h 6858000"/>
              <a:gd name="connsiteX148" fmla="*/ 523269 w 6568309"/>
              <a:gd name="connsiteY148" fmla="*/ 6858000 h 6858000"/>
              <a:gd name="connsiteX149" fmla="*/ 362841 w 6568309"/>
              <a:gd name="connsiteY149" fmla="*/ 6858000 h 6858000"/>
              <a:gd name="connsiteX150" fmla="*/ 0 w 6568309"/>
              <a:gd name="connsiteY15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Lst>
            <a:rect l="l" t="t" r="r" b="b"/>
            <a:pathLst>
              <a:path w="6568308" h="6858000">
                <a:moveTo>
                  <a:pt x="0" y="0"/>
                </a:moveTo>
                <a:lnTo>
                  <a:pt x="362841" y="0"/>
                </a:lnTo>
                <a:lnTo>
                  <a:pt x="523269" y="0"/>
                </a:lnTo>
                <a:lnTo>
                  <a:pt x="1343025" y="0"/>
                </a:lnTo>
                <a:lnTo>
                  <a:pt x="1705866" y="0"/>
                </a:lnTo>
                <a:lnTo>
                  <a:pt x="1866294" y="0"/>
                </a:lnTo>
                <a:lnTo>
                  <a:pt x="5225154" y="0"/>
                </a:lnTo>
                <a:lnTo>
                  <a:pt x="6568179" y="0"/>
                </a:lnTo>
                <a:lnTo>
                  <a:pt x="6568309" y="1"/>
                </a:lnTo>
                <a:lnTo>
                  <a:pt x="6562951" y="30700"/>
                </a:lnTo>
                <a:cubicBezTo>
                  <a:pt x="6559126" y="84364"/>
                  <a:pt x="6548218" y="241149"/>
                  <a:pt x="6547446" y="310025"/>
                </a:cubicBezTo>
                <a:cubicBezTo>
                  <a:pt x="6550151" y="367544"/>
                  <a:pt x="6557712" y="408251"/>
                  <a:pt x="6558316" y="443960"/>
                </a:cubicBezTo>
                <a:cubicBezTo>
                  <a:pt x="6555224" y="499397"/>
                  <a:pt x="6534767" y="604434"/>
                  <a:pt x="6528896" y="642659"/>
                </a:cubicBezTo>
                <a:cubicBezTo>
                  <a:pt x="6535204" y="657287"/>
                  <a:pt x="6515365" y="658191"/>
                  <a:pt x="6523095" y="673307"/>
                </a:cubicBezTo>
                <a:cubicBezTo>
                  <a:pt x="6523388" y="693769"/>
                  <a:pt x="6506868" y="797295"/>
                  <a:pt x="6496169" y="839641"/>
                </a:cubicBezTo>
                <a:cubicBezTo>
                  <a:pt x="6484119" y="887148"/>
                  <a:pt x="6457817" y="937731"/>
                  <a:pt x="6450789" y="958357"/>
                </a:cubicBezTo>
                <a:cubicBezTo>
                  <a:pt x="6443760" y="978983"/>
                  <a:pt x="6459217" y="936930"/>
                  <a:pt x="6453996" y="963398"/>
                </a:cubicBezTo>
                <a:cubicBezTo>
                  <a:pt x="6448777" y="989867"/>
                  <a:pt x="6425575" y="1087010"/>
                  <a:pt x="6419467" y="1117169"/>
                </a:cubicBezTo>
                <a:cubicBezTo>
                  <a:pt x="6431540" y="1118586"/>
                  <a:pt x="6409651" y="1135372"/>
                  <a:pt x="6417348" y="1144352"/>
                </a:cubicBezTo>
                <a:cubicBezTo>
                  <a:pt x="6424109" y="1150681"/>
                  <a:pt x="6419047" y="1157251"/>
                  <a:pt x="6418473" y="1164484"/>
                </a:cubicBezTo>
                <a:cubicBezTo>
                  <a:pt x="6423767" y="1173524"/>
                  <a:pt x="6413947" y="1205209"/>
                  <a:pt x="6406979" y="1213829"/>
                </a:cubicBezTo>
                <a:cubicBezTo>
                  <a:pt x="6382818" y="1235037"/>
                  <a:pt x="6400452" y="1277327"/>
                  <a:pt x="6381928" y="1294823"/>
                </a:cubicBezTo>
                <a:cubicBezTo>
                  <a:pt x="6379195" y="1300845"/>
                  <a:pt x="6378069" y="1306615"/>
                  <a:pt x="6377948" y="1312193"/>
                </a:cubicBezTo>
                <a:lnTo>
                  <a:pt x="6379894" y="1327626"/>
                </a:lnTo>
                <a:lnTo>
                  <a:pt x="6385024" y="1331644"/>
                </a:lnTo>
                <a:lnTo>
                  <a:pt x="6383696" y="1341276"/>
                </a:lnTo>
                <a:cubicBezTo>
                  <a:pt x="6383952" y="1342166"/>
                  <a:pt x="6384208" y="1343055"/>
                  <a:pt x="6384464" y="1343945"/>
                </a:cubicBezTo>
                <a:cubicBezTo>
                  <a:pt x="6385957" y="1349040"/>
                  <a:pt x="6387253" y="1354080"/>
                  <a:pt x="6387748" y="1359134"/>
                </a:cubicBezTo>
                <a:cubicBezTo>
                  <a:pt x="6384363" y="1373109"/>
                  <a:pt x="6372802" y="1397612"/>
                  <a:pt x="6364157" y="1427803"/>
                </a:cubicBezTo>
                <a:cubicBezTo>
                  <a:pt x="6348141" y="1460349"/>
                  <a:pt x="6348362" y="1505076"/>
                  <a:pt x="6335874" y="1540278"/>
                </a:cubicBezTo>
                <a:lnTo>
                  <a:pt x="6331892" y="1547262"/>
                </a:lnTo>
                <a:lnTo>
                  <a:pt x="6332744" y="1577056"/>
                </a:lnTo>
                <a:cubicBezTo>
                  <a:pt x="6335859" y="1582205"/>
                  <a:pt x="6336674" y="1589568"/>
                  <a:pt x="6333604" y="1595898"/>
                </a:cubicBezTo>
                <a:lnTo>
                  <a:pt x="6324749" y="1703726"/>
                </a:lnTo>
                <a:cubicBezTo>
                  <a:pt x="6324080" y="1739332"/>
                  <a:pt x="6318019" y="1754453"/>
                  <a:pt x="6329594" y="1809535"/>
                </a:cubicBezTo>
                <a:cubicBezTo>
                  <a:pt x="6344930" y="1868036"/>
                  <a:pt x="6323725" y="1952670"/>
                  <a:pt x="6329062" y="2018310"/>
                </a:cubicBezTo>
                <a:cubicBezTo>
                  <a:pt x="6308075" y="2053162"/>
                  <a:pt x="6326925" y="2034561"/>
                  <a:pt x="6321735" y="2071355"/>
                </a:cubicBezTo>
                <a:lnTo>
                  <a:pt x="6322678" y="2141166"/>
                </a:lnTo>
                <a:lnTo>
                  <a:pt x="6321340" y="2154548"/>
                </a:lnTo>
                <a:lnTo>
                  <a:pt x="6316582" y="2158153"/>
                </a:lnTo>
                <a:lnTo>
                  <a:pt x="6311428" y="2178174"/>
                </a:lnTo>
                <a:cubicBezTo>
                  <a:pt x="6310177" y="2185696"/>
                  <a:pt x="6309622" y="2193828"/>
                  <a:pt x="6310192" y="2202858"/>
                </a:cubicBezTo>
                <a:cubicBezTo>
                  <a:pt x="6319667" y="2232772"/>
                  <a:pt x="6296459" y="2283357"/>
                  <a:pt x="6309211" y="2320214"/>
                </a:cubicBezTo>
                <a:cubicBezTo>
                  <a:pt x="6307537" y="2355906"/>
                  <a:pt x="6302490" y="2394678"/>
                  <a:pt x="6300151" y="2417011"/>
                </a:cubicBezTo>
                <a:cubicBezTo>
                  <a:pt x="6292303" y="2426377"/>
                  <a:pt x="6304439" y="2456509"/>
                  <a:pt x="6295176" y="2454207"/>
                </a:cubicBezTo>
                <a:cubicBezTo>
                  <a:pt x="6299335" y="2464947"/>
                  <a:pt x="6297305" y="2476105"/>
                  <a:pt x="6293727" y="2487203"/>
                </a:cubicBezTo>
                <a:lnTo>
                  <a:pt x="6285477" y="2512282"/>
                </a:lnTo>
                <a:cubicBezTo>
                  <a:pt x="6285720" y="2512961"/>
                  <a:pt x="6285962" y="2513640"/>
                  <a:pt x="6286205" y="2514318"/>
                </a:cubicBezTo>
                <a:cubicBezTo>
                  <a:pt x="6292347" y="2534324"/>
                  <a:pt x="6298487" y="2554328"/>
                  <a:pt x="6304629" y="2574334"/>
                </a:cubicBezTo>
                <a:lnTo>
                  <a:pt x="6303842" y="2579877"/>
                </a:lnTo>
                <a:cubicBezTo>
                  <a:pt x="6303729" y="2585644"/>
                  <a:pt x="6304006" y="2603388"/>
                  <a:pt x="6303953" y="2608928"/>
                </a:cubicBezTo>
                <a:lnTo>
                  <a:pt x="6303530" y="2613111"/>
                </a:lnTo>
                <a:lnTo>
                  <a:pt x="6297474" y="2621996"/>
                </a:lnTo>
                <a:lnTo>
                  <a:pt x="6299263" y="2634265"/>
                </a:lnTo>
                <a:lnTo>
                  <a:pt x="6293065" y="2647237"/>
                </a:lnTo>
                <a:cubicBezTo>
                  <a:pt x="6294685" y="2648158"/>
                  <a:pt x="6296180" y="2649356"/>
                  <a:pt x="6297496" y="2650786"/>
                </a:cubicBezTo>
                <a:lnTo>
                  <a:pt x="6301708" y="2661993"/>
                </a:lnTo>
                <a:lnTo>
                  <a:pt x="6295884" y="2670949"/>
                </a:lnTo>
                <a:cubicBezTo>
                  <a:pt x="6304913" y="2672007"/>
                  <a:pt x="6294429" y="2681695"/>
                  <a:pt x="6291714" y="2690255"/>
                </a:cubicBezTo>
                <a:lnTo>
                  <a:pt x="6292327" y="2695683"/>
                </a:lnTo>
                <a:lnTo>
                  <a:pt x="6284410" y="2713964"/>
                </a:lnTo>
                <a:lnTo>
                  <a:pt x="6280410" y="2730175"/>
                </a:lnTo>
                <a:lnTo>
                  <a:pt x="6288082" y="2763497"/>
                </a:lnTo>
                <a:lnTo>
                  <a:pt x="6260924" y="3051539"/>
                </a:lnTo>
                <a:cubicBezTo>
                  <a:pt x="6251455" y="3165645"/>
                  <a:pt x="6222174" y="3216611"/>
                  <a:pt x="6210151" y="3335396"/>
                </a:cubicBezTo>
                <a:lnTo>
                  <a:pt x="6212034" y="3456509"/>
                </a:lnTo>
                <a:lnTo>
                  <a:pt x="6197490" y="3531827"/>
                </a:lnTo>
                <a:lnTo>
                  <a:pt x="6208018" y="3570877"/>
                </a:lnTo>
                <a:lnTo>
                  <a:pt x="6205920" y="3583849"/>
                </a:lnTo>
                <a:lnTo>
                  <a:pt x="6199616" y="3592763"/>
                </a:lnTo>
                <a:cubicBezTo>
                  <a:pt x="6191839" y="3613948"/>
                  <a:pt x="6196204" y="3641245"/>
                  <a:pt x="6181288" y="3653485"/>
                </a:cubicBezTo>
                <a:cubicBezTo>
                  <a:pt x="6178087" y="3659316"/>
                  <a:pt x="6176516" y="3664985"/>
                  <a:pt x="6175963" y="3670528"/>
                </a:cubicBezTo>
                <a:lnTo>
                  <a:pt x="6176722" y="3685990"/>
                </a:lnTo>
                <a:lnTo>
                  <a:pt x="6181549" y="3690283"/>
                </a:lnTo>
                <a:lnTo>
                  <a:pt x="6179476" y="3699787"/>
                </a:lnTo>
                <a:cubicBezTo>
                  <a:pt x="6179664" y="3700686"/>
                  <a:pt x="6179852" y="3701586"/>
                  <a:pt x="6180040" y="3702486"/>
                </a:cubicBezTo>
                <a:cubicBezTo>
                  <a:pt x="6181140" y="3707637"/>
                  <a:pt x="6182047" y="3712728"/>
                  <a:pt x="6182155" y="3717784"/>
                </a:cubicBezTo>
                <a:cubicBezTo>
                  <a:pt x="6156678" y="3711701"/>
                  <a:pt x="6178864" y="3759789"/>
                  <a:pt x="6158980" y="3746229"/>
                </a:cubicBezTo>
                <a:cubicBezTo>
                  <a:pt x="6144630" y="3780750"/>
                  <a:pt x="6117520" y="3867558"/>
                  <a:pt x="6096049" y="3924910"/>
                </a:cubicBezTo>
                <a:lnTo>
                  <a:pt x="6069712" y="3989353"/>
                </a:lnTo>
                <a:lnTo>
                  <a:pt x="6067330" y="4033899"/>
                </a:lnTo>
                <a:cubicBezTo>
                  <a:pt x="6065506" y="4070470"/>
                  <a:pt x="6063599" y="4110146"/>
                  <a:pt x="6061081" y="4142250"/>
                </a:cubicBezTo>
                <a:cubicBezTo>
                  <a:pt x="6055260" y="4200007"/>
                  <a:pt x="6045907" y="4278998"/>
                  <a:pt x="6042858" y="4329442"/>
                </a:cubicBezTo>
                <a:cubicBezTo>
                  <a:pt x="6038376" y="4381764"/>
                  <a:pt x="6036461" y="4433012"/>
                  <a:pt x="6034182" y="4456184"/>
                </a:cubicBezTo>
                <a:lnTo>
                  <a:pt x="6029178" y="4468478"/>
                </a:lnTo>
                <a:lnTo>
                  <a:pt x="6029974" y="4469862"/>
                </a:lnTo>
                <a:cubicBezTo>
                  <a:pt x="6031287" y="4476321"/>
                  <a:pt x="6030316" y="4480555"/>
                  <a:pt x="6028340" y="4483797"/>
                </a:cubicBezTo>
                <a:lnTo>
                  <a:pt x="6025168" y="4487091"/>
                </a:lnTo>
                <a:lnTo>
                  <a:pt x="6023164" y="4496728"/>
                </a:lnTo>
                <a:lnTo>
                  <a:pt x="6016839" y="4515918"/>
                </a:lnTo>
                <a:cubicBezTo>
                  <a:pt x="6017189" y="4517049"/>
                  <a:pt x="6017537" y="4518182"/>
                  <a:pt x="6017886" y="4519316"/>
                </a:cubicBezTo>
                <a:lnTo>
                  <a:pt x="6011819" y="4547957"/>
                </a:lnTo>
                <a:lnTo>
                  <a:pt x="6012791" y="4548262"/>
                </a:lnTo>
                <a:cubicBezTo>
                  <a:pt x="6014837" y="4549595"/>
                  <a:pt x="6016087" y="4551811"/>
                  <a:pt x="6015703" y="4555939"/>
                </a:cubicBezTo>
                <a:cubicBezTo>
                  <a:pt x="6031790" y="4548276"/>
                  <a:pt x="6021405" y="4557977"/>
                  <a:pt x="6018854" y="4570815"/>
                </a:cubicBezTo>
                <a:cubicBezTo>
                  <a:pt x="6021736" y="4583801"/>
                  <a:pt x="6030754" y="4622347"/>
                  <a:pt x="6033000" y="4633846"/>
                </a:cubicBezTo>
                <a:lnTo>
                  <a:pt x="6032325" y="4639816"/>
                </a:lnTo>
                <a:lnTo>
                  <a:pt x="6032549" y="4639923"/>
                </a:lnTo>
                <a:cubicBezTo>
                  <a:pt x="6032911" y="4641190"/>
                  <a:pt x="6032878" y="4643141"/>
                  <a:pt x="6032309" y="4646192"/>
                </a:cubicBezTo>
                <a:lnTo>
                  <a:pt x="6031095" y="4650706"/>
                </a:lnTo>
                <a:lnTo>
                  <a:pt x="6029786" y="4662290"/>
                </a:lnTo>
                <a:cubicBezTo>
                  <a:pt x="6030161" y="4663587"/>
                  <a:pt x="6030536" y="4664883"/>
                  <a:pt x="6030911" y="4666180"/>
                </a:cubicBezTo>
                <a:lnTo>
                  <a:pt x="6033630" y="4667585"/>
                </a:lnTo>
                <a:lnTo>
                  <a:pt x="6033189" y="4668660"/>
                </a:lnTo>
                <a:cubicBezTo>
                  <a:pt x="6027286" y="4676831"/>
                  <a:pt x="6019767" y="4679345"/>
                  <a:pt x="6038764" y="4689807"/>
                </a:cubicBezTo>
                <a:cubicBezTo>
                  <a:pt x="6028616" y="4708535"/>
                  <a:pt x="6040474" y="4712235"/>
                  <a:pt x="6042217" y="4737890"/>
                </a:cubicBezTo>
                <a:cubicBezTo>
                  <a:pt x="6033362" y="4748600"/>
                  <a:pt x="6035273" y="4757223"/>
                  <a:pt x="6040543" y="4765657"/>
                </a:cubicBezTo>
                <a:cubicBezTo>
                  <a:pt x="6034416" y="4790618"/>
                  <a:pt x="6040696" y="4813399"/>
                  <a:pt x="6039956" y="4841463"/>
                </a:cubicBezTo>
                <a:lnTo>
                  <a:pt x="6057123" y="4969863"/>
                </a:lnTo>
                <a:lnTo>
                  <a:pt x="6055039" y="4974028"/>
                </a:lnTo>
                <a:cubicBezTo>
                  <a:pt x="6053860" y="4976933"/>
                  <a:pt x="6053409" y="4978909"/>
                  <a:pt x="6053462" y="4980318"/>
                </a:cubicBezTo>
                <a:lnTo>
                  <a:pt x="6053643" y="4980501"/>
                </a:lnTo>
                <a:lnTo>
                  <a:pt x="6051733" y="4986338"/>
                </a:lnTo>
                <a:lnTo>
                  <a:pt x="6049602" y="4991296"/>
                </a:lnTo>
                <a:cubicBezTo>
                  <a:pt x="6058123" y="5019829"/>
                  <a:pt x="6066643" y="5048361"/>
                  <a:pt x="6075165" y="5076895"/>
                </a:cubicBezTo>
                <a:lnTo>
                  <a:pt x="6073751" y="5081568"/>
                </a:lnTo>
                <a:cubicBezTo>
                  <a:pt x="6073034" y="5084748"/>
                  <a:pt x="6072888" y="5086810"/>
                  <a:pt x="6073150" y="5088173"/>
                </a:cubicBezTo>
                <a:lnTo>
                  <a:pt x="6073355" y="5088300"/>
                </a:lnTo>
                <a:lnTo>
                  <a:pt x="6072362" y="5094558"/>
                </a:lnTo>
                <a:cubicBezTo>
                  <a:pt x="6070184" y="5105196"/>
                  <a:pt x="6067588" y="5115626"/>
                  <a:pt x="6064726" y="5125620"/>
                </a:cubicBezTo>
                <a:cubicBezTo>
                  <a:pt x="6063568" y="5154527"/>
                  <a:pt x="6065189" y="5244020"/>
                  <a:pt x="6065415" y="5268004"/>
                </a:cubicBezTo>
                <a:cubicBezTo>
                  <a:pt x="6065637" y="5268513"/>
                  <a:pt x="6065860" y="5269021"/>
                  <a:pt x="6066081" y="5269530"/>
                </a:cubicBezTo>
                <a:lnTo>
                  <a:pt x="6043407" y="5390941"/>
                </a:lnTo>
                <a:cubicBezTo>
                  <a:pt x="6032545" y="5438194"/>
                  <a:pt x="6020942" y="5465286"/>
                  <a:pt x="6025377" y="5539927"/>
                </a:cubicBezTo>
                <a:cubicBezTo>
                  <a:pt x="6019787" y="5610775"/>
                  <a:pt x="6013913" y="5740573"/>
                  <a:pt x="6010052" y="5791594"/>
                </a:cubicBezTo>
                <a:cubicBezTo>
                  <a:pt x="5989401" y="5787060"/>
                  <a:pt x="6018524" y="5849672"/>
                  <a:pt x="5994220" y="5855206"/>
                </a:cubicBezTo>
                <a:cubicBezTo>
                  <a:pt x="5995282" y="5860240"/>
                  <a:pt x="5980598" y="5868910"/>
                  <a:pt x="5982580" y="5873582"/>
                </a:cubicBezTo>
                <a:cubicBezTo>
                  <a:pt x="5982922" y="5874401"/>
                  <a:pt x="5983265" y="5875218"/>
                  <a:pt x="5983608" y="5876037"/>
                </a:cubicBezTo>
                <a:lnTo>
                  <a:pt x="5983535" y="5886534"/>
                </a:lnTo>
                <a:lnTo>
                  <a:pt x="5988737" y="5888644"/>
                </a:lnTo>
                <a:cubicBezTo>
                  <a:pt x="5989948" y="5893707"/>
                  <a:pt x="5991159" y="5898769"/>
                  <a:pt x="5992371" y="5903832"/>
                </a:cubicBezTo>
                <a:cubicBezTo>
                  <a:pt x="5992924" y="5909651"/>
                  <a:pt x="5992578" y="5916068"/>
                  <a:pt x="5990780" y="5923391"/>
                </a:cubicBezTo>
                <a:cubicBezTo>
                  <a:pt x="5975822" y="5948880"/>
                  <a:pt x="6013580" y="5981626"/>
                  <a:pt x="5993870" y="6013205"/>
                </a:cubicBezTo>
                <a:cubicBezTo>
                  <a:pt x="5988486" y="6024901"/>
                  <a:pt x="5991718" y="6066777"/>
                  <a:pt x="5997673" y="6074018"/>
                </a:cubicBezTo>
                <a:cubicBezTo>
                  <a:pt x="5998007" y="6081731"/>
                  <a:pt x="6007861" y="6126985"/>
                  <a:pt x="6014840" y="6130837"/>
                </a:cubicBezTo>
                <a:cubicBezTo>
                  <a:pt x="6022998" y="6137057"/>
                  <a:pt x="5999420" y="6156330"/>
                  <a:pt x="6010704" y="6152982"/>
                </a:cubicBezTo>
                <a:cubicBezTo>
                  <a:pt x="6008682" y="6186619"/>
                  <a:pt x="6039938" y="6191636"/>
                  <a:pt x="6038294" y="6221100"/>
                </a:cubicBezTo>
                <a:cubicBezTo>
                  <a:pt x="6039643" y="6222126"/>
                  <a:pt x="6046356" y="6257468"/>
                  <a:pt x="6052331" y="6287550"/>
                </a:cubicBezTo>
                <a:cubicBezTo>
                  <a:pt x="6058307" y="6317632"/>
                  <a:pt x="6082079" y="6391312"/>
                  <a:pt x="6074143" y="6401595"/>
                </a:cubicBezTo>
                <a:cubicBezTo>
                  <a:pt x="6074931" y="6423902"/>
                  <a:pt x="6059614" y="6432919"/>
                  <a:pt x="6060199" y="6487110"/>
                </a:cubicBezTo>
                <a:cubicBezTo>
                  <a:pt x="6075583" y="6574474"/>
                  <a:pt x="6076150" y="6553611"/>
                  <a:pt x="6081156" y="6588589"/>
                </a:cubicBezTo>
                <a:cubicBezTo>
                  <a:pt x="6102088" y="6637976"/>
                  <a:pt x="6067660" y="6687723"/>
                  <a:pt x="6114944" y="6769963"/>
                </a:cubicBezTo>
                <a:cubicBezTo>
                  <a:pt x="6130462" y="6819284"/>
                  <a:pt x="6119243" y="6817955"/>
                  <a:pt x="6128950" y="6835814"/>
                </a:cubicBezTo>
                <a:lnTo>
                  <a:pt x="6132536" y="6858000"/>
                </a:lnTo>
                <a:lnTo>
                  <a:pt x="4789511" y="6858000"/>
                </a:lnTo>
                <a:lnTo>
                  <a:pt x="1866294" y="6858000"/>
                </a:lnTo>
                <a:lnTo>
                  <a:pt x="1705866" y="6858000"/>
                </a:lnTo>
                <a:lnTo>
                  <a:pt x="1343025" y="6858000"/>
                </a:lnTo>
                <a:lnTo>
                  <a:pt x="523269" y="6858000"/>
                </a:lnTo>
                <a:lnTo>
                  <a:pt x="362841" y="6858000"/>
                </a:lnTo>
                <a:lnTo>
                  <a:pt x="0" y="685800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86EAB0FD-7572-4883-B495-14FA837B1542}"/>
              </a:ext>
            </a:extLst>
          </p:cNvPr>
          <p:cNvSpPr>
            <a:spLocks noGrp="1"/>
          </p:cNvSpPr>
          <p:nvPr>
            <p:ph type="title"/>
          </p:nvPr>
        </p:nvSpPr>
        <p:spPr>
          <a:xfrm>
            <a:off x="573741" y="286871"/>
            <a:ext cx="5225513" cy="1330839"/>
          </a:xfrm>
        </p:spPr>
        <p:txBody>
          <a:bodyPr>
            <a:normAutofit/>
          </a:bodyPr>
          <a:lstStyle/>
          <a:p>
            <a:pPr>
              <a:defRPr/>
            </a:pPr>
            <a:r>
              <a:rPr lang="cy" sz="4400" b="0" i="0" u="none" strike="noStrike" cap="none" baseline="0">
                <a:solidFill>
                  <a:srgbClr val="000000"/>
                </a:solidFill>
                <a:effectLst/>
                <a:uFillTx/>
                <a:latin typeface="Arial"/>
              </a:rPr>
              <a:t>Cyfathrebu Effeithiol </a:t>
            </a:r>
          </a:p>
        </p:txBody>
      </p:sp>
      <p:sp>
        <p:nvSpPr>
          <p:cNvPr id="2" name="Content Placeholder 1">
            <a:extLst>
              <a:ext uri="{FF2B5EF4-FFF2-40B4-BE49-F238E27FC236}">
                <a16:creationId xmlns:a16="http://schemas.microsoft.com/office/drawing/2014/main" id="{59B11639-3DAF-4F0B-8A70-FFADAAE352EE}"/>
              </a:ext>
            </a:extLst>
          </p:cNvPr>
          <p:cNvSpPr>
            <a:spLocks noGrp="1"/>
          </p:cNvSpPr>
          <p:nvPr>
            <p:ph idx="1"/>
          </p:nvPr>
        </p:nvSpPr>
        <p:spPr>
          <a:xfrm>
            <a:off x="573741" y="1617711"/>
            <a:ext cx="5468670" cy="4953418"/>
          </a:xfrm>
        </p:spPr>
        <p:txBody>
          <a:bodyPr>
            <a:normAutofit fontScale="95000" lnSpcReduction="10000"/>
          </a:bodyPr>
          <a:lstStyle/>
          <a:p>
            <a:pPr>
              <a:spcAft>
                <a:spcPts val="600"/>
              </a:spcAft>
              <a:defRPr/>
            </a:pPr>
            <a:r>
              <a:rPr lang="cy" sz="2000" b="0" i="0" u="none" strike="noStrike" cap="none" baseline="0">
                <a:solidFill>
                  <a:srgbClr val="000000"/>
                </a:solidFill>
                <a:effectLst/>
                <a:uFillTx/>
                <a:latin typeface="Arial"/>
              </a:rPr>
              <a:t>Datblygu dealltwriaeth gyffredin o'r hyn y mae'r berthynas yn ei olygu; gan gynnwys rhannu gwybodaeth</a:t>
            </a:r>
          </a:p>
          <a:p>
            <a:pPr>
              <a:spcAft>
                <a:spcPts val="600"/>
              </a:spcAft>
              <a:defRPr/>
            </a:pPr>
            <a:r>
              <a:rPr lang="cy" sz="2000" b="0" i="0" u="none" strike="noStrike" cap="none" baseline="0">
                <a:solidFill>
                  <a:srgbClr val="000000"/>
                </a:solidFill>
                <a:effectLst/>
                <a:uFillTx/>
                <a:latin typeface="Arial"/>
              </a:rPr>
              <a:t>Mwyhau dewis a rheolaeth; tra'n aros yn onest am y dewisiadau sydd ar gael</a:t>
            </a:r>
          </a:p>
          <a:p>
            <a:pPr>
              <a:defRPr/>
            </a:pPr>
            <a:r>
              <a:rPr lang="cy" sz="2000" b="0" i="0" u="none" strike="noStrike" cap="none" baseline="0">
                <a:solidFill>
                  <a:srgbClr val="000000"/>
                </a:solidFill>
                <a:effectLst/>
                <a:uFillTx/>
                <a:latin typeface="Arial"/>
              </a:rPr>
              <a:t>Ymatebolrwydd; gan gynnwys ymarferol ac emosiynol</a:t>
            </a:r>
          </a:p>
          <a:p>
            <a:pPr>
              <a:defRPr/>
            </a:pPr>
            <a:r>
              <a:rPr lang="cy" sz="2000" b="0" i="0" u="none" strike="noStrike" cap="none" baseline="0">
                <a:solidFill>
                  <a:srgbClr val="000000"/>
                </a:solidFill>
                <a:effectLst/>
                <a:uFillTx/>
                <a:latin typeface="Arial"/>
              </a:rPr>
              <a:t>Dibynadwyedd; effeithio'n sylweddol ar ymddiriedaeth a hyder</a:t>
            </a:r>
          </a:p>
          <a:p>
            <a:pPr>
              <a:defRPr/>
            </a:pPr>
            <a:r>
              <a:rPr lang="cy" sz="2000" b="0" i="0" u="none" strike="noStrike" cap="none" baseline="0">
                <a:solidFill>
                  <a:srgbClr val="000000"/>
                </a:solidFill>
                <a:effectLst/>
                <a:uFillTx/>
                <a:latin typeface="Arial"/>
              </a:rPr>
              <a:t>Gonestrwydd; gan gynnwys rhoi newyddion digroeso</a:t>
            </a:r>
          </a:p>
          <a:p>
            <a:pPr>
              <a:defRPr/>
            </a:pPr>
            <a:r>
              <a:rPr lang="cy" sz="2000" b="0" i="0" u="none" strike="noStrike" cap="none" baseline="0">
                <a:solidFill>
                  <a:srgbClr val="000000"/>
                </a:solidFill>
                <a:effectLst/>
                <a:uFillTx/>
                <a:latin typeface="Arial"/>
              </a:rPr>
              <a:t>Dim brys; mae'n newid ansawdd y gwaith a wneir</a:t>
            </a:r>
          </a:p>
          <a:p>
            <a:pPr>
              <a:defRPr/>
            </a:pPr>
            <a:r>
              <a:rPr lang="cy" sz="2000" b="0" i="0" u="none" strike="noStrike" cap="none" baseline="0">
                <a:solidFill>
                  <a:srgbClr val="000000"/>
                </a:solidFill>
                <a:effectLst/>
                <a:uFillTx/>
                <a:latin typeface="Arial"/>
              </a:rPr>
              <a:t>Parch; cysyniad trosfwaol sy'n ymwneud â gwerthoedd gwaith cymdeithasol</a:t>
            </a:r>
          </a:p>
          <a:p>
            <a:pPr marL="0" indent="0">
              <a:buNone/>
              <a:defRPr/>
            </a:pPr>
            <a:r>
              <a:rPr lang="cy" sz="1400" b="0" i="1" u="none" strike="noStrike" cap="none" baseline="0">
                <a:solidFill>
                  <a:srgbClr val="000000"/>
                </a:solidFill>
                <a:effectLst/>
                <a:uFillTx/>
                <a:latin typeface="Arial"/>
              </a:rPr>
              <a:t>Koprowska, J (2020) “Communication &amp; Interpersonal Skills in Social Work” : Learning Matters Ltd.</a:t>
            </a:r>
          </a:p>
          <a:p>
            <a:pPr>
              <a:defRPr/>
            </a:pPr>
            <a:endParaRPr lang="en-GB" sz="1400"/>
          </a:p>
        </p:txBody>
      </p:sp>
      <p:pic>
        <p:nvPicPr>
          <p:cNvPr id="28677" name="Picture 3">
            <a:extLst>
              <a:ext uri="{FF2B5EF4-FFF2-40B4-BE49-F238E27FC236}">
                <a16:creationId xmlns:a16="http://schemas.microsoft.com/office/drawing/2014/main" id="{426180FF-48F2-416B-AAEE-08FDE4D4E65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6880610" y="2255695"/>
            <a:ext cx="4737650" cy="2368825"/>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4" name="Footer Placeholder 3">
            <a:extLst>
              <a:ext uri="{FF2B5EF4-FFF2-40B4-BE49-F238E27FC236}">
                <a16:creationId xmlns:a16="http://schemas.microsoft.com/office/drawing/2014/main" id="{6A8346F7-D531-2558-E541-D968EF557950}"/>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a:solidFill>
                  <a:srgbClr val="898989"/>
                </a:solidFill>
                <a:effectLst/>
                <a:uFillTx/>
                <a:latin typeface="Calibri"/>
              </a:rPr>
              <a:t>PORTH AGORED - Cydgrynhoi'r Rhaglen Ymarfer Gwaith Cymdeithasol</a:t>
            </a:r>
          </a:p>
        </p:txBody>
      </p:sp>
      <p:sp>
        <p:nvSpPr>
          <p:cNvPr id="28676" name="Slide Number Placeholder 6">
            <a:extLst>
              <a:ext uri="{FF2B5EF4-FFF2-40B4-BE49-F238E27FC236}">
                <a16:creationId xmlns:a16="http://schemas.microsoft.com/office/drawing/2014/main" id="{60AC2375-8D88-4C4E-AE9C-EA30C9BC7D07}"/>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15F2A05-8145-43B0-80A6-BABA3F4C566F}" type="slidenum">
              <a:rPr lang="en-GB" altLang="en-US" sz="1000" smtClean="0"/>
              <a:pPr>
                <a:spcAft>
                  <a:spcPts val="600"/>
                </a:spcAft>
              </a:pPr>
              <a:t>26</a:t>
            </a:fld>
            <a:endParaRPr lang="en-GB" altLang="en-US" sz="1000"/>
          </a:p>
        </p:txBody>
      </p:sp>
    </p:spTree>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7833" name="Rectangle 77832">
            <a:extLst>
              <a:ext uri="{FF2B5EF4-FFF2-40B4-BE49-F238E27FC236}">
                <a16:creationId xmlns:a16="http://schemas.microsoft.com/office/drawing/2014/main" id="{6128F3BD-7564-4310-B528-888E64F8757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CA9B50D-5A23-4AB1-AD16-7BC2431477B4}"/>
              </a:ext>
            </a:extLst>
          </p:cNvPr>
          <p:cNvSpPr>
            <a:spLocks noGrp="1"/>
          </p:cNvSpPr>
          <p:nvPr>
            <p:ph type="title"/>
          </p:nvPr>
        </p:nvSpPr>
        <p:spPr>
          <a:xfrm>
            <a:off x="859287" y="-224624"/>
            <a:ext cx="8824810" cy="1650012"/>
          </a:xfrm>
        </p:spPr>
        <p:txBody>
          <a:bodyPr>
            <a:normAutofit/>
          </a:bodyPr>
          <a:lstStyle/>
          <a:p>
            <a:pPr>
              <a:defRPr/>
            </a:pPr>
            <a:r>
              <a:rPr lang="cy" sz="4400" b="0" i="0" u="none" strike="noStrike" cap="none" baseline="0">
                <a:solidFill>
                  <a:srgbClr val="000000"/>
                </a:solidFill>
                <a:effectLst/>
                <a:uFillTx/>
                <a:latin typeface="Arial"/>
              </a:rPr>
              <a:t>Cyfathrebu Effeithiol </a:t>
            </a:r>
          </a:p>
        </p:txBody>
      </p:sp>
      <p:sp>
        <p:nvSpPr>
          <p:cNvPr id="3" name="Content Placeholder 2">
            <a:extLst>
              <a:ext uri="{FF2B5EF4-FFF2-40B4-BE49-F238E27FC236}">
                <a16:creationId xmlns:a16="http://schemas.microsoft.com/office/drawing/2014/main" id="{0EE96557-5636-47C6-9041-B781E689915B}"/>
              </a:ext>
            </a:extLst>
          </p:cNvPr>
          <p:cNvSpPr>
            <a:spLocks noGrp="1"/>
          </p:cNvSpPr>
          <p:nvPr>
            <p:ph idx="1"/>
          </p:nvPr>
        </p:nvSpPr>
        <p:spPr>
          <a:xfrm>
            <a:off x="859287" y="1160034"/>
            <a:ext cx="10611054" cy="5432612"/>
          </a:xfrm>
        </p:spPr>
        <p:txBody>
          <a:bodyPr>
            <a:normAutofit fontScale="97500" lnSpcReduction="10000"/>
          </a:bodyPr>
          <a:lstStyle/>
          <a:p>
            <a:pPr marL="109537" indent="0">
              <a:buNone/>
              <a:defRPr/>
            </a:pPr>
            <a:r>
              <a:rPr lang="cy" sz="2400" b="0" i="0" u="none" strike="noStrike" cap="none" baseline="0">
                <a:solidFill>
                  <a:srgbClr val="000000"/>
                </a:solidFill>
                <a:effectLst/>
                <a:uFillTx/>
                <a:latin typeface="Arial"/>
              </a:rPr>
              <a:t>Mae cyfathrebu da yn allweddol i ddatblygu perthnasoedd cydweithredol effeithiol. Ystyriwch/adfyfyriwch ar y rhestr isod wrth ysgrifennu eich adfyfyrdod beirniadol o'ch arsylwad.  </a:t>
            </a:r>
          </a:p>
          <a:p>
            <a:pPr marL="109537" indent="0">
              <a:buNone/>
              <a:defRPr/>
            </a:pPr>
            <a:r>
              <a:rPr lang="cy" sz="2400" b="0" i="0" u="none" strike="noStrike" cap="none" baseline="0">
                <a:solidFill>
                  <a:srgbClr val="000000"/>
                </a:solidFill>
                <a:effectLst/>
                <a:uFillTx/>
                <a:latin typeface="Arial"/>
              </a:rPr>
              <a:t>Mae sgiliau a dulliau cyfathrebu yn cynnwys:</a:t>
            </a:r>
          </a:p>
          <a:p>
            <a:pPr eaLnBrk="1" hangingPunct="1">
              <a:defRPr/>
            </a:pPr>
            <a:r>
              <a:rPr lang="cy" sz="2400" b="1" i="0" u="none" strike="noStrike" cap="none" baseline="0">
                <a:solidFill>
                  <a:srgbClr val="000000"/>
                </a:solidFill>
                <a:effectLst/>
                <a:uFillTx/>
                <a:latin typeface="Arial"/>
              </a:rPr>
              <a:t>Llafar </a:t>
            </a:r>
            <a:r>
              <a:rPr lang="cy" sz="2400" b="0" i="0" u="none" strike="noStrike" cap="none" baseline="0">
                <a:solidFill>
                  <a:srgbClr val="000000"/>
                </a:solidFill>
                <a:effectLst/>
                <a:uFillTx/>
                <a:latin typeface="Arial"/>
              </a:rPr>
              <a:t>(ar lafar ac yn ysgrifenedig)</a:t>
            </a:r>
          </a:p>
          <a:p>
            <a:pPr eaLnBrk="1" hangingPunct="1">
              <a:defRPr/>
            </a:pPr>
            <a:r>
              <a:rPr lang="cy" sz="2400" b="1" i="0" u="none" strike="noStrike" cap="none" baseline="0">
                <a:solidFill>
                  <a:srgbClr val="000000"/>
                </a:solidFill>
                <a:effectLst/>
                <a:uFillTx/>
                <a:latin typeface="Arial"/>
              </a:rPr>
              <a:t>Di-eiriau </a:t>
            </a:r>
            <a:r>
              <a:rPr lang="cy" sz="2400" b="0" i="0" u="none" strike="noStrike" cap="none" baseline="0">
                <a:solidFill>
                  <a:srgbClr val="000000"/>
                </a:solidFill>
                <a:effectLst/>
                <a:uFillTx/>
                <a:latin typeface="Arial"/>
              </a:rPr>
              <a:t>(iaith y corff, mynegiant yr wyneb)</a:t>
            </a:r>
          </a:p>
          <a:p>
            <a:pPr eaLnBrk="1" hangingPunct="1">
              <a:defRPr/>
            </a:pPr>
            <a:r>
              <a:rPr lang="cy" sz="2400" b="1" i="0" u="none" strike="noStrike" cap="none" baseline="0">
                <a:solidFill>
                  <a:srgbClr val="000000"/>
                </a:solidFill>
                <a:effectLst/>
                <a:uFillTx/>
                <a:latin typeface="Arial"/>
              </a:rPr>
              <a:t>Symbolaidd </a:t>
            </a:r>
            <a:r>
              <a:rPr lang="cy" sz="2400" b="0" i="0" u="none" strike="noStrike" cap="none" baseline="0">
                <a:solidFill>
                  <a:srgbClr val="000000"/>
                </a:solidFill>
                <a:effectLst/>
                <a:uFillTx/>
                <a:latin typeface="Arial"/>
              </a:rPr>
              <a:t>(ystyr y tu ôl i weithredoedd, e.e. bod yn hwyr) gwisgo symbolau crefyddol, edrych ar oriawr, ac ati.)</a:t>
            </a:r>
          </a:p>
          <a:p>
            <a:pPr eaLnBrk="1" hangingPunct="1">
              <a:defRPr/>
            </a:pPr>
            <a:r>
              <a:rPr lang="cy" sz="2400" b="1" i="0" u="none" strike="noStrike" cap="none" baseline="0">
                <a:solidFill>
                  <a:srgbClr val="000000"/>
                </a:solidFill>
                <a:effectLst/>
                <a:uFillTx/>
                <a:latin typeface="Arial"/>
              </a:rPr>
              <a:t>Agosrwydd</a:t>
            </a:r>
            <a:r>
              <a:rPr lang="cy" sz="2400" b="0" i="0" u="none" strike="noStrike" cap="none" baseline="0">
                <a:solidFill>
                  <a:srgbClr val="000000"/>
                </a:solidFill>
                <a:effectLst/>
                <a:uFillTx/>
                <a:latin typeface="Arial"/>
              </a:rPr>
              <a:t> (gofod personol)</a:t>
            </a:r>
          </a:p>
          <a:p>
            <a:pPr eaLnBrk="1" hangingPunct="1">
              <a:defRPr/>
            </a:pPr>
            <a:r>
              <a:rPr lang="cy" sz="2400" b="1" i="0" u="none" strike="noStrike" cap="none" baseline="0">
                <a:solidFill>
                  <a:srgbClr val="000000"/>
                </a:solidFill>
                <a:effectLst/>
                <a:uFillTx/>
                <a:latin typeface="Arial"/>
              </a:rPr>
              <a:t>Osgo</a:t>
            </a:r>
            <a:r>
              <a:rPr lang="cy" sz="2400" b="0" i="0" u="none" strike="noStrike" cap="none" baseline="0">
                <a:solidFill>
                  <a:srgbClr val="000000"/>
                </a:solidFill>
                <a:effectLst/>
                <a:uFillTx/>
                <a:latin typeface="Arial"/>
              </a:rPr>
              <a:t> (eistedd neu sefyll, eistedd wrth ymyl rhywun, eistedd gyferbyn, ac ati)</a:t>
            </a:r>
          </a:p>
          <a:p>
            <a:pPr>
              <a:defRPr/>
            </a:pPr>
            <a:r>
              <a:rPr lang="cy" b="0" i="0" u="none" strike="noStrike" cap="none" baseline="0">
                <a:effectLst/>
                <a:uFillTx/>
              </a:rPr>
              <a:t>Mae </a:t>
            </a:r>
            <a:r>
              <a:rPr lang="cy" sz="2400" b="1" i="0" u="none" strike="noStrike" cap="none" baseline="0">
                <a:solidFill>
                  <a:srgbClr val="000000"/>
                </a:solidFill>
                <a:effectLst/>
                <a:uFillTx/>
                <a:latin typeface="Arial"/>
              </a:rPr>
              <a:t>mathau o gwestiynau </a:t>
            </a:r>
            <a:r>
              <a:rPr lang="cy" sz="2400" b="0" i="0" u="none" strike="noStrike" cap="none" baseline="0">
                <a:solidFill>
                  <a:srgbClr val="000000"/>
                </a:solidFill>
                <a:effectLst/>
                <a:uFillTx/>
                <a:latin typeface="Arial"/>
              </a:rPr>
              <a:t>yn gwahodd atebion penodol, ee caeedig neu agored</a:t>
            </a:r>
          </a:p>
          <a:p>
            <a:pPr>
              <a:defRPr/>
            </a:pPr>
            <a:r>
              <a:rPr lang="cy" sz="2400" b="1" i="0" u="none" strike="noStrike" cap="none" baseline="0">
                <a:solidFill>
                  <a:srgbClr val="000000"/>
                </a:solidFill>
                <a:effectLst/>
                <a:uFillTx/>
                <a:latin typeface="Arial"/>
              </a:rPr>
              <a:t>Cymharwch ansawdd y wybodaeth </a:t>
            </a:r>
            <a:r>
              <a:rPr lang="cy" sz="2400" b="0" i="0" u="none" strike="noStrike" cap="none" baseline="0">
                <a:solidFill>
                  <a:srgbClr val="000000"/>
                </a:solidFill>
                <a:effectLst/>
                <a:uFillTx/>
                <a:latin typeface="Arial"/>
              </a:rPr>
              <a:t>a enillir trwy gwestiynau agored ac anuniongyrchol ac ymateb i giwiau.</a:t>
            </a:r>
          </a:p>
          <a:p>
            <a:pPr marL="342900" indent="-342900">
              <a:defRPr/>
            </a:pPr>
            <a:endParaRPr lang="en-GB" sz="1600">
              <a:latin typeface="Arial"/>
              <a:cs typeface="Arial"/>
            </a:endParaRPr>
          </a:p>
          <a:p>
            <a:pPr>
              <a:defRPr/>
            </a:pPr>
            <a:endParaRPr lang="en-GB" sz="1600"/>
          </a:p>
        </p:txBody>
      </p:sp>
      <p:sp>
        <p:nvSpPr>
          <p:cNvPr id="4" name="Footer Placeholder 3">
            <a:extLst>
              <a:ext uri="{FF2B5EF4-FFF2-40B4-BE49-F238E27FC236}">
                <a16:creationId xmlns:a16="http://schemas.microsoft.com/office/drawing/2014/main" id="{B01A17D7-A16E-1FCE-5F9B-4F22C8CC6588}"/>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a:solidFill>
                  <a:srgbClr val="898989"/>
                </a:solidFill>
                <a:effectLst/>
                <a:uFillTx/>
                <a:latin typeface="Calibri"/>
              </a:rPr>
              <a:t>PORTH AGORED - Cydgrynhoi'r Rhaglen Ymarfer Gwaith Cymdeithasol</a:t>
            </a:r>
          </a:p>
        </p:txBody>
      </p:sp>
      <p:sp>
        <p:nvSpPr>
          <p:cNvPr id="77828" name="Slide Number Placeholder 6">
            <a:extLst>
              <a:ext uri="{FF2B5EF4-FFF2-40B4-BE49-F238E27FC236}">
                <a16:creationId xmlns:a16="http://schemas.microsoft.com/office/drawing/2014/main" id="{A4386927-3227-42FF-BEF4-4D297FF027E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18D886C8-DCD9-403A-BCFD-58270AD3FC5A}" type="slidenum">
              <a:rPr lang="en-GB" altLang="en-US" sz="1000"/>
              <a:pPr>
                <a:spcAft>
                  <a:spcPts val="600"/>
                </a:spcAft>
              </a:pPr>
              <a:t>27</a:t>
            </a:fld>
            <a:endParaRPr lang="en-GB" altLang="en-US" sz="1000"/>
          </a:p>
        </p:txBody>
      </p:sp>
      <p:sp>
        <p:nvSpPr>
          <p:cNvPr id="77835" name="Freeform: Shape 77834">
            <a:extLst>
              <a:ext uri="{FF2B5EF4-FFF2-40B4-BE49-F238E27FC236}">
                <a16:creationId xmlns:a16="http://schemas.microsoft.com/office/drawing/2014/main" id="{82AA3C4E-019E-440F-87AB-67EFA9BE6C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10822456" y="-2"/>
            <a:ext cx="1368219" cy="6858000"/>
          </a:xfrm>
          <a:custGeom>
            <a:avLst/>
            <a:gdLst>
              <a:gd name="connsiteX0" fmla="*/ 37636 w 1364418"/>
              <a:gd name="connsiteY0" fmla="*/ 0 h 6858000"/>
              <a:gd name="connsiteX1" fmla="*/ 1364418 w 1364418"/>
              <a:gd name="connsiteY1" fmla="*/ 0 h 6858000"/>
              <a:gd name="connsiteX2" fmla="*/ 1364418 w 1364418"/>
              <a:gd name="connsiteY2" fmla="*/ 6858000 h 6858000"/>
              <a:gd name="connsiteX3" fmla="*/ 245974 w 1364418"/>
              <a:gd name="connsiteY3" fmla="*/ 6857735 h 6858000"/>
              <a:gd name="connsiteX4" fmla="*/ 281996 w 1364418"/>
              <a:gd name="connsiteY4" fmla="*/ 6792972 h 6858000"/>
              <a:gd name="connsiteX5" fmla="*/ 264484 w 1364418"/>
              <a:gd name="connsiteY5" fmla="*/ 6716710 h 6858000"/>
              <a:gd name="connsiteX6" fmla="*/ 280651 w 1364418"/>
              <a:gd name="connsiteY6" fmla="*/ 6639873 h 6858000"/>
              <a:gd name="connsiteX7" fmla="*/ 339152 w 1364418"/>
              <a:gd name="connsiteY7" fmla="*/ 6471804 h 6858000"/>
              <a:gd name="connsiteX8" fmla="*/ 334570 w 1364418"/>
              <a:gd name="connsiteY8" fmla="*/ 6389835 h 6858000"/>
              <a:gd name="connsiteX9" fmla="*/ 317792 w 1364418"/>
              <a:gd name="connsiteY9" fmla="*/ 6324679 h 6858000"/>
              <a:gd name="connsiteX10" fmla="*/ 278227 w 1364418"/>
              <a:gd name="connsiteY10" fmla="*/ 6280046 h 6858000"/>
              <a:gd name="connsiteX11" fmla="*/ 288000 w 1364418"/>
              <a:gd name="connsiteY11" fmla="*/ 6252834 h 6858000"/>
              <a:gd name="connsiteX12" fmla="*/ 265992 w 1364418"/>
              <a:gd name="connsiteY12" fmla="*/ 6202459 h 6858000"/>
              <a:gd name="connsiteX13" fmla="*/ 264790 w 1364418"/>
              <a:gd name="connsiteY13" fmla="*/ 6153037 h 6858000"/>
              <a:gd name="connsiteX14" fmla="*/ 280205 w 1364418"/>
              <a:gd name="connsiteY14" fmla="*/ 6078132 h 6858000"/>
              <a:gd name="connsiteX15" fmla="*/ 267592 w 1364418"/>
              <a:gd name="connsiteY15" fmla="*/ 6028119 h 6858000"/>
              <a:gd name="connsiteX16" fmla="*/ 252821 w 1364418"/>
              <a:gd name="connsiteY16" fmla="*/ 5926735 h 6858000"/>
              <a:gd name="connsiteX17" fmla="*/ 302333 w 1364418"/>
              <a:gd name="connsiteY17" fmla="*/ 5712857 h 6858000"/>
              <a:gd name="connsiteX18" fmla="*/ 332131 w 1364418"/>
              <a:gd name="connsiteY18" fmla="*/ 5660491 h 6858000"/>
              <a:gd name="connsiteX19" fmla="*/ 341254 w 1364418"/>
              <a:gd name="connsiteY19" fmla="*/ 5563435 h 6858000"/>
              <a:gd name="connsiteX20" fmla="*/ 368130 w 1364418"/>
              <a:gd name="connsiteY20" fmla="*/ 5437125 h 6858000"/>
              <a:gd name="connsiteX21" fmla="*/ 381698 w 1364418"/>
              <a:gd name="connsiteY21" fmla="*/ 5396260 h 6858000"/>
              <a:gd name="connsiteX22" fmla="*/ 397679 w 1364418"/>
              <a:gd name="connsiteY22" fmla="*/ 5330009 h 6858000"/>
              <a:gd name="connsiteX23" fmla="*/ 431172 w 1364418"/>
              <a:gd name="connsiteY23" fmla="*/ 5273739 h 6858000"/>
              <a:gd name="connsiteX24" fmla="*/ 440771 w 1364418"/>
              <a:gd name="connsiteY24" fmla="*/ 5241779 h 6858000"/>
              <a:gd name="connsiteX25" fmla="*/ 451997 w 1364418"/>
              <a:gd name="connsiteY25" fmla="*/ 5225268 h 6858000"/>
              <a:gd name="connsiteX26" fmla="*/ 453017 w 1364418"/>
              <a:gd name="connsiteY26" fmla="*/ 5217684 h 6858000"/>
              <a:gd name="connsiteX27" fmla="*/ 460358 w 1364418"/>
              <a:gd name="connsiteY27" fmla="*/ 5193377 h 6858000"/>
              <a:gd name="connsiteX28" fmla="*/ 463661 w 1364418"/>
              <a:gd name="connsiteY28" fmla="*/ 5179288 h 6858000"/>
              <a:gd name="connsiteX29" fmla="*/ 464645 w 1364418"/>
              <a:gd name="connsiteY29" fmla="*/ 5173621 h 6858000"/>
              <a:gd name="connsiteX30" fmla="*/ 460279 w 1364418"/>
              <a:gd name="connsiteY30" fmla="*/ 5159961 h 6858000"/>
              <a:gd name="connsiteX31" fmla="*/ 466956 w 1364418"/>
              <a:gd name="connsiteY31" fmla="*/ 5144295 h 6858000"/>
              <a:gd name="connsiteX32" fmla="*/ 463889 w 1364418"/>
              <a:gd name="connsiteY32" fmla="*/ 5125185 h 6858000"/>
              <a:gd name="connsiteX33" fmla="*/ 470719 w 1364418"/>
              <a:gd name="connsiteY33" fmla="*/ 5121884 h 6858000"/>
              <a:gd name="connsiteX34" fmla="*/ 477755 w 1364418"/>
              <a:gd name="connsiteY34" fmla="*/ 5067850 h 6858000"/>
              <a:gd name="connsiteX35" fmla="*/ 480486 w 1364418"/>
              <a:gd name="connsiteY35" fmla="*/ 5060861 h 6858000"/>
              <a:gd name="connsiteX36" fmla="*/ 477190 w 1364418"/>
              <a:gd name="connsiteY36" fmla="*/ 5034192 h 6858000"/>
              <a:gd name="connsiteX37" fmla="*/ 478744 w 1364418"/>
              <a:gd name="connsiteY37" fmla="*/ 4993030 h 6858000"/>
              <a:gd name="connsiteX38" fmla="*/ 485653 w 1364418"/>
              <a:gd name="connsiteY38" fmla="*/ 4946844 h 6858000"/>
              <a:gd name="connsiteX39" fmla="*/ 481509 w 1364418"/>
              <a:gd name="connsiteY39" fmla="*/ 4932692 h 6858000"/>
              <a:gd name="connsiteX40" fmla="*/ 496912 w 1364418"/>
              <a:gd name="connsiteY40" fmla="*/ 4858827 h 6858000"/>
              <a:gd name="connsiteX41" fmla="*/ 502815 w 1364418"/>
              <a:gd name="connsiteY41" fmla="*/ 4821170 h 6858000"/>
              <a:gd name="connsiteX42" fmla="*/ 507548 w 1364418"/>
              <a:gd name="connsiteY42" fmla="*/ 4780965 h 6858000"/>
              <a:gd name="connsiteX43" fmla="*/ 508841 w 1364418"/>
              <a:gd name="connsiteY43" fmla="*/ 4750867 h 6858000"/>
              <a:gd name="connsiteX44" fmla="*/ 506648 w 1364418"/>
              <a:gd name="connsiteY44" fmla="*/ 4690749 h 6858000"/>
              <a:gd name="connsiteX45" fmla="*/ 502128 w 1364418"/>
              <a:gd name="connsiteY45" fmla="*/ 4584173 h 6858000"/>
              <a:gd name="connsiteX46" fmla="*/ 497211 w 1364418"/>
              <a:gd name="connsiteY46" fmla="*/ 4444346 h 6858000"/>
              <a:gd name="connsiteX47" fmla="*/ 493776 w 1364418"/>
              <a:gd name="connsiteY47" fmla="*/ 4375228 h 6858000"/>
              <a:gd name="connsiteX48" fmla="*/ 474429 w 1364418"/>
              <a:gd name="connsiteY48" fmla="*/ 4214165 h 6858000"/>
              <a:gd name="connsiteX49" fmla="*/ 478502 w 1364418"/>
              <a:gd name="connsiteY49" fmla="*/ 4090296 h 6858000"/>
              <a:gd name="connsiteX50" fmla="*/ 463758 w 1364418"/>
              <a:gd name="connsiteY50" fmla="*/ 4033999 h 6858000"/>
              <a:gd name="connsiteX51" fmla="*/ 464907 w 1364418"/>
              <a:gd name="connsiteY51" fmla="*/ 4031933 h 6858000"/>
              <a:gd name="connsiteX52" fmla="*/ 463483 w 1364418"/>
              <a:gd name="connsiteY52" fmla="*/ 4013953 h 6858000"/>
              <a:gd name="connsiteX53" fmla="*/ 449778 w 1364418"/>
              <a:gd name="connsiteY53" fmla="*/ 3974753 h 6858000"/>
              <a:gd name="connsiteX54" fmla="*/ 451376 w 1364418"/>
              <a:gd name="connsiteY54" fmla="*/ 3969950 h 6858000"/>
              <a:gd name="connsiteX55" fmla="*/ 444798 w 1364418"/>
              <a:gd name="connsiteY55" fmla="*/ 3933779 h 6858000"/>
              <a:gd name="connsiteX56" fmla="*/ 446129 w 1364418"/>
              <a:gd name="connsiteY56" fmla="*/ 3933093 h 6858000"/>
              <a:gd name="connsiteX57" fmla="*/ 450483 w 1364418"/>
              <a:gd name="connsiteY57" fmla="*/ 3922082 h 6858000"/>
              <a:gd name="connsiteX58" fmla="*/ 455561 w 1364418"/>
              <a:gd name="connsiteY58" fmla="*/ 3901461 h 6858000"/>
              <a:gd name="connsiteX59" fmla="*/ 478155 w 1364418"/>
              <a:gd name="connsiteY59" fmla="*/ 3813873 h 6858000"/>
              <a:gd name="connsiteX60" fmla="*/ 477580 w 1364418"/>
              <a:gd name="connsiteY60" fmla="*/ 3806161 h 6858000"/>
              <a:gd name="connsiteX61" fmla="*/ 477887 w 1364418"/>
              <a:gd name="connsiteY61" fmla="*/ 3805957 h 6858000"/>
              <a:gd name="connsiteX62" fmla="*/ 477914 w 1364418"/>
              <a:gd name="connsiteY62" fmla="*/ 3797724 h 6858000"/>
              <a:gd name="connsiteX63" fmla="*/ 476529 w 1364418"/>
              <a:gd name="connsiteY63" fmla="*/ 3792098 h 6858000"/>
              <a:gd name="connsiteX64" fmla="*/ 475413 w 1364418"/>
              <a:gd name="connsiteY64" fmla="*/ 3777135 h 6858000"/>
              <a:gd name="connsiteX65" fmla="*/ 477146 w 1364418"/>
              <a:gd name="connsiteY65" fmla="*/ 3771656 h 6858000"/>
              <a:gd name="connsiteX66" fmla="*/ 480889 w 1364418"/>
              <a:gd name="connsiteY66" fmla="*/ 3769007 h 6858000"/>
              <a:gd name="connsiteX67" fmla="*/ 480355 w 1364418"/>
              <a:gd name="connsiteY67" fmla="*/ 3767709 h 6858000"/>
              <a:gd name="connsiteX68" fmla="*/ 489051 w 1364418"/>
              <a:gd name="connsiteY68" fmla="*/ 3738082 h 6858000"/>
              <a:gd name="connsiteX69" fmla="*/ 496397 w 1364418"/>
              <a:gd name="connsiteY69" fmla="*/ 3673397 h 6858000"/>
              <a:gd name="connsiteX70" fmla="*/ 495693 w 1364418"/>
              <a:gd name="connsiteY70" fmla="*/ 3637109 h 6858000"/>
              <a:gd name="connsiteX71" fmla="*/ 499136 w 1364418"/>
              <a:gd name="connsiteY71" fmla="*/ 3536883 h 6858000"/>
              <a:gd name="connsiteX72" fmla="*/ 506674 w 1364418"/>
              <a:gd name="connsiteY72" fmla="*/ 3435652 h 6858000"/>
              <a:gd name="connsiteX73" fmla="*/ 508345 w 1364418"/>
              <a:gd name="connsiteY73" fmla="*/ 3307769 h 6858000"/>
              <a:gd name="connsiteX74" fmla="*/ 525908 w 1364418"/>
              <a:gd name="connsiteY74" fmla="*/ 3250522 h 6858000"/>
              <a:gd name="connsiteX75" fmla="*/ 526333 w 1364418"/>
              <a:gd name="connsiteY75" fmla="*/ 3229163 h 6858000"/>
              <a:gd name="connsiteX76" fmla="*/ 528156 w 1364418"/>
              <a:gd name="connsiteY76" fmla="*/ 3217217 h 6858000"/>
              <a:gd name="connsiteX77" fmla="*/ 514991 w 1364418"/>
              <a:gd name="connsiteY77" fmla="*/ 3183755 h 6858000"/>
              <a:gd name="connsiteX78" fmla="*/ 515492 w 1364418"/>
              <a:gd name="connsiteY78" fmla="*/ 3178642 h 6858000"/>
              <a:gd name="connsiteX79" fmla="*/ 503092 w 1364418"/>
              <a:gd name="connsiteY79" fmla="*/ 3158586 h 6858000"/>
              <a:gd name="connsiteX80" fmla="*/ 488277 w 1364418"/>
              <a:gd name="connsiteY80" fmla="*/ 3129034 h 6858000"/>
              <a:gd name="connsiteX81" fmla="*/ 488942 w 1364418"/>
              <a:gd name="connsiteY81" fmla="*/ 3126682 h 6858000"/>
              <a:gd name="connsiteX82" fmla="*/ 479810 w 1364418"/>
              <a:gd name="connsiteY82" fmla="*/ 3114519 h 6858000"/>
              <a:gd name="connsiteX83" fmla="*/ 466419 w 1364418"/>
              <a:gd name="connsiteY83" fmla="*/ 3106272 h 6858000"/>
              <a:gd name="connsiteX84" fmla="*/ 439149 w 1364418"/>
              <a:gd name="connsiteY84" fmla="*/ 2958185 h 6858000"/>
              <a:gd name="connsiteX85" fmla="*/ 381763 w 1364418"/>
              <a:gd name="connsiteY85" fmla="*/ 2762989 h 6858000"/>
              <a:gd name="connsiteX86" fmla="*/ 330681 w 1364418"/>
              <a:gd name="connsiteY86" fmla="*/ 2554718 h 6858000"/>
              <a:gd name="connsiteX87" fmla="*/ 310775 w 1364418"/>
              <a:gd name="connsiteY87" fmla="*/ 2485734 h 6858000"/>
              <a:gd name="connsiteX88" fmla="*/ 301498 w 1364418"/>
              <a:gd name="connsiteY88" fmla="*/ 2447068 h 6858000"/>
              <a:gd name="connsiteX89" fmla="*/ 288459 w 1364418"/>
              <a:gd name="connsiteY89" fmla="*/ 2425819 h 6858000"/>
              <a:gd name="connsiteX90" fmla="*/ 294458 w 1364418"/>
              <a:gd name="connsiteY90" fmla="*/ 2402874 h 6858000"/>
              <a:gd name="connsiteX91" fmla="*/ 297070 w 1364418"/>
              <a:gd name="connsiteY91" fmla="*/ 2381443 h 6858000"/>
              <a:gd name="connsiteX92" fmla="*/ 273399 w 1364418"/>
              <a:gd name="connsiteY92" fmla="*/ 2261920 h 6858000"/>
              <a:gd name="connsiteX93" fmla="*/ 263286 w 1364418"/>
              <a:gd name="connsiteY93" fmla="*/ 2195378 h 6858000"/>
              <a:gd name="connsiteX94" fmla="*/ 247503 w 1364418"/>
              <a:gd name="connsiteY94" fmla="*/ 2155135 h 6858000"/>
              <a:gd name="connsiteX95" fmla="*/ 244961 w 1364418"/>
              <a:gd name="connsiteY95" fmla="*/ 2118008 h 6858000"/>
              <a:gd name="connsiteX96" fmla="*/ 245954 w 1364418"/>
              <a:gd name="connsiteY96" fmla="*/ 2050531 h 6858000"/>
              <a:gd name="connsiteX97" fmla="*/ 237760 w 1364418"/>
              <a:gd name="connsiteY97" fmla="*/ 1963269 h 6858000"/>
              <a:gd name="connsiteX98" fmla="*/ 218938 w 1364418"/>
              <a:gd name="connsiteY98" fmla="*/ 1906352 h 6858000"/>
              <a:gd name="connsiteX99" fmla="*/ 195495 w 1364418"/>
              <a:gd name="connsiteY99" fmla="*/ 1861531 h 6858000"/>
              <a:gd name="connsiteX100" fmla="*/ 149294 w 1364418"/>
              <a:gd name="connsiteY100" fmla="*/ 1732919 h 6858000"/>
              <a:gd name="connsiteX101" fmla="*/ 121605 w 1364418"/>
              <a:gd name="connsiteY101" fmla="*/ 1663540 h 6858000"/>
              <a:gd name="connsiteX102" fmla="*/ 120731 w 1364418"/>
              <a:gd name="connsiteY102" fmla="*/ 1615777 h 6858000"/>
              <a:gd name="connsiteX103" fmla="*/ 101526 w 1364418"/>
              <a:gd name="connsiteY103" fmla="*/ 1563678 h 6858000"/>
              <a:gd name="connsiteX104" fmla="*/ 114606 w 1364418"/>
              <a:gd name="connsiteY104" fmla="*/ 1519474 h 6858000"/>
              <a:gd name="connsiteX105" fmla="*/ 107348 w 1364418"/>
              <a:gd name="connsiteY105" fmla="*/ 1477995 h 6858000"/>
              <a:gd name="connsiteX106" fmla="*/ 93433 w 1364418"/>
              <a:gd name="connsiteY106" fmla="*/ 1373769 h 6858000"/>
              <a:gd name="connsiteX107" fmla="*/ 101740 w 1364418"/>
              <a:gd name="connsiteY107" fmla="*/ 1307086 h 6858000"/>
              <a:gd name="connsiteX108" fmla="*/ 102928 w 1364418"/>
              <a:gd name="connsiteY108" fmla="*/ 1189033 h 6858000"/>
              <a:gd name="connsiteX109" fmla="*/ 107613 w 1364418"/>
              <a:gd name="connsiteY109" fmla="*/ 1168288 h 6858000"/>
              <a:gd name="connsiteX110" fmla="*/ 99895 w 1364418"/>
              <a:gd name="connsiteY110" fmla="*/ 1142577 h 6858000"/>
              <a:gd name="connsiteX111" fmla="*/ 89201 w 1364418"/>
              <a:gd name="connsiteY111" fmla="*/ 1088484 h 6858000"/>
              <a:gd name="connsiteX112" fmla="*/ 77937 w 1364418"/>
              <a:gd name="connsiteY112" fmla="*/ 1016103 h 6858000"/>
              <a:gd name="connsiteX113" fmla="*/ 79393 w 1364418"/>
              <a:gd name="connsiteY113" fmla="*/ 954054 h 6858000"/>
              <a:gd name="connsiteX114" fmla="*/ 90309 w 1364418"/>
              <a:gd name="connsiteY114" fmla="*/ 921368 h 6858000"/>
              <a:gd name="connsiteX115" fmla="*/ 74258 w 1364418"/>
              <a:gd name="connsiteY115" fmla="*/ 896999 h 6858000"/>
              <a:gd name="connsiteX116" fmla="*/ 43666 w 1364418"/>
              <a:gd name="connsiteY116" fmla="*/ 821517 h 6858000"/>
              <a:gd name="connsiteX117" fmla="*/ 22616 w 1364418"/>
              <a:gd name="connsiteY117" fmla="*/ 751353 h 6858000"/>
              <a:gd name="connsiteX118" fmla="*/ 22174 w 1364418"/>
              <a:gd name="connsiteY118" fmla="*/ 721230 h 6858000"/>
              <a:gd name="connsiteX119" fmla="*/ 7845 w 1364418"/>
              <a:gd name="connsiteY119" fmla="*/ 681659 h 6858000"/>
              <a:gd name="connsiteX120" fmla="*/ 31306 w 1364418"/>
              <a:gd name="connsiteY120" fmla="*/ 619315 h 6858000"/>
              <a:gd name="connsiteX121" fmla="*/ 15184 w 1364418"/>
              <a:gd name="connsiteY121" fmla="*/ 585934 h 6858000"/>
              <a:gd name="connsiteX122" fmla="*/ 22258 w 1364418"/>
              <a:gd name="connsiteY122" fmla="*/ 538948 h 6858000"/>
              <a:gd name="connsiteX123" fmla="*/ 26166 w 1364418"/>
              <a:gd name="connsiteY123" fmla="*/ 525163 h 6858000"/>
              <a:gd name="connsiteX124" fmla="*/ 52290 w 1364418"/>
              <a:gd name="connsiteY124" fmla="*/ 446567 h 6858000"/>
              <a:gd name="connsiteX125" fmla="*/ 51538 w 1364418"/>
              <a:gd name="connsiteY125" fmla="*/ 393828 h 6858000"/>
              <a:gd name="connsiteX126" fmla="*/ 51368 w 1364418"/>
              <a:gd name="connsiteY126" fmla="*/ 353137 h 6858000"/>
              <a:gd name="connsiteX127" fmla="*/ 55970 w 1364418"/>
              <a:gd name="connsiteY127" fmla="*/ 321428 h 6858000"/>
              <a:gd name="connsiteX128" fmla="*/ 57061 w 1364418"/>
              <a:gd name="connsiteY128" fmla="*/ 275771 h 6858000"/>
              <a:gd name="connsiteX129" fmla="*/ 74088 w 1364418"/>
              <a:gd name="connsiteY129" fmla="*/ 212860 h 6858000"/>
              <a:gd name="connsiteX130" fmla="*/ 65798 w 1364418"/>
              <a:gd name="connsiteY130" fmla="*/ 144983 h 6858000"/>
              <a:gd name="connsiteX131" fmla="*/ 78082 w 1364418"/>
              <a:gd name="connsiteY131" fmla="*/ 55288 h 6858000"/>
              <a:gd name="connsiteX132" fmla="*/ 37636 w 1364418"/>
              <a:gd name="connsiteY132" fmla="*/ 0 h 6858000"/>
              <a:gd name="connsiteX133" fmla="*/ 37636 w 1364418"/>
              <a:gd name="connsiteY133" fmla="*/ 0 h 6889521"/>
              <a:gd name="connsiteX134" fmla="*/ 37636 w 1364418"/>
              <a:gd name="connsiteY134" fmla="*/ 0 h 6858000"/>
              <a:gd name="connsiteX135" fmla="*/ 37636 w 1364418"/>
              <a:gd name="connsiteY135" fmla="*/ 0 h 6858000"/>
              <a:gd name="connsiteX136" fmla="*/ 37636 w 1364418"/>
              <a:gd name="connsiteY136" fmla="*/ 0 h 6858000"/>
              <a:gd name="connsiteX137" fmla="*/ 37636 w 1364418"/>
              <a:gd name="connsiteY137" fmla="*/ 0 h 6858000"/>
              <a:gd name="connsiteX138" fmla="*/ 37636 w 1364418"/>
              <a:gd name="connsiteY138" fmla="*/ 0 h 6858000"/>
              <a:gd name="connsiteX139" fmla="*/ 37636 w 1364418"/>
              <a:gd name="connsiteY139" fmla="*/ 0 h 6858000"/>
              <a:gd name="connsiteX140" fmla="*/ 0 w 1508539"/>
              <a:gd name="connsiteY140" fmla="*/ 0 h 6858000"/>
              <a:gd name="connsiteX141" fmla="*/ 0 w 1508539"/>
              <a:gd name="connsiteY141" fmla="*/ 0 h 6858000"/>
              <a:gd name="connsiteX142" fmla="*/ 0 w 1508539"/>
              <a:gd name="connsiteY142" fmla="*/ 0 h 6858000"/>
              <a:gd name="connsiteX143" fmla="*/ 0 w 1508539"/>
              <a:gd name="connsiteY143" fmla="*/ 0 h 6858000"/>
              <a:gd name="connsiteX144" fmla="*/ 0 w 1508539"/>
              <a:gd name="connsiteY144" fmla="*/ 0 h 6858000"/>
              <a:gd name="connsiteX145" fmla="*/ 0 w 1508539"/>
              <a:gd name="connsiteY145" fmla="*/ 0 h 6858000"/>
              <a:gd name="connsiteX146" fmla="*/ 0 w 1508539"/>
              <a:gd name="connsiteY146" fmla="*/ 0 h 6858000"/>
              <a:gd name="connsiteX147" fmla="*/ 0 w 1508539"/>
              <a:gd name="connsiteY147" fmla="*/ 0 h 6858000"/>
              <a:gd name="connsiteX148" fmla="*/ 0 w 1508539"/>
              <a:gd name="connsiteY148" fmla="*/ 0 h 6858000"/>
              <a:gd name="connsiteX149" fmla="*/ 0 w 1508539"/>
              <a:gd name="connsiteY149" fmla="*/ 0 h 6858000"/>
              <a:gd name="connsiteX150" fmla="*/ 0 w 1508539"/>
              <a:gd name="connsiteY150" fmla="*/ 0 h 6858000"/>
              <a:gd name="connsiteX151" fmla="*/ 0 w 1508539"/>
              <a:gd name="connsiteY151" fmla="*/ 0 h 6858000"/>
              <a:gd name="connsiteX152" fmla="*/ 0 w 1508539"/>
              <a:gd name="connsiteY152" fmla="*/ 0 h 6858000"/>
              <a:gd name="connsiteX153" fmla="*/ 0 w 1508539"/>
              <a:gd name="connsiteY153" fmla="*/ 0 h 6858000"/>
              <a:gd name="connsiteX154" fmla="*/ 0 w 1508539"/>
              <a:gd name="connsiteY154" fmla="*/ 0 h 6858000"/>
              <a:gd name="connsiteX155" fmla="*/ 6323 w 1514862"/>
              <a:gd name="connsiteY155" fmla="*/ 0 h 6858000"/>
              <a:gd name="connsiteX156" fmla="*/ 0 w 1605470"/>
              <a:gd name="connsiteY156" fmla="*/ 0 h 6858000"/>
              <a:gd name="connsiteX157" fmla="*/ 0 w 1605470"/>
              <a:gd name="connsiteY157" fmla="*/ 0 h 6858000"/>
              <a:gd name="connsiteX158" fmla="*/ 0 w 1605470"/>
              <a:gd name="connsiteY158" fmla="*/ 0 h 6858000"/>
              <a:gd name="connsiteX159" fmla="*/ 0 w 1605470"/>
              <a:gd name="connsiteY159" fmla="*/ 0 h 6858000"/>
              <a:gd name="connsiteX160" fmla="*/ 0 w 1605470"/>
              <a:gd name="connsiteY160" fmla="*/ 0 h 6858000"/>
              <a:gd name="connsiteX161" fmla="*/ 0 w 1605470"/>
              <a:gd name="connsiteY161" fmla="*/ 0 h 6858000"/>
              <a:gd name="connsiteX162" fmla="*/ 0 w 1605470"/>
              <a:gd name="connsiteY162" fmla="*/ 0 h 6858000"/>
              <a:gd name="connsiteX163" fmla="*/ 0 w 1605470"/>
              <a:gd name="connsiteY163" fmla="*/ 0 h 6858000"/>
              <a:gd name="connsiteX164" fmla="*/ 0 w 1605470"/>
              <a:gd name="connsiteY164" fmla="*/ 0 h 6858000"/>
              <a:gd name="connsiteX165" fmla="*/ 0 w 1605470"/>
              <a:gd name="connsiteY165" fmla="*/ 0 h 6858000"/>
              <a:gd name="connsiteX166" fmla="*/ 0 w 1605470"/>
              <a:gd name="connsiteY166" fmla="*/ 0 h 6858000"/>
              <a:gd name="connsiteX167" fmla="*/ 0 w 1605470"/>
              <a:gd name="connsiteY167" fmla="*/ 0 h 6858000"/>
              <a:gd name="connsiteX168" fmla="*/ 0 w 1605470"/>
              <a:gd name="connsiteY168" fmla="*/ 0 h 6858000"/>
              <a:gd name="connsiteX169" fmla="*/ 0 w 1605470"/>
              <a:gd name="connsiteY169" fmla="*/ 0 h 6858000"/>
              <a:gd name="connsiteX170" fmla="*/ 0 w 1605470"/>
              <a:gd name="connsiteY170" fmla="*/ 0 h 6858000"/>
              <a:gd name="connsiteX171" fmla="*/ 0 w 1605470"/>
              <a:gd name="connsiteY171" fmla="*/ 0 h 6858000"/>
              <a:gd name="connsiteX172" fmla="*/ 0 w 1605470"/>
              <a:gd name="connsiteY172" fmla="*/ 0 h 6858000"/>
              <a:gd name="connsiteX173" fmla="*/ 0 w 1605470"/>
              <a:gd name="connsiteY173" fmla="*/ 0 h 6858000"/>
              <a:gd name="connsiteX174" fmla="*/ 0 w 1605470"/>
              <a:gd name="connsiteY174" fmla="*/ 0 h 6858000"/>
              <a:gd name="connsiteX175" fmla="*/ 0 w 1605470"/>
              <a:gd name="connsiteY175" fmla="*/ 0 h 6858000"/>
              <a:gd name="connsiteX176" fmla="*/ 0 w 1605470"/>
              <a:gd name="connsiteY176" fmla="*/ 0 h 6858000"/>
              <a:gd name="connsiteX177" fmla="*/ 0 w 1605470"/>
              <a:gd name="connsiteY177" fmla="*/ 0 h 6858000"/>
              <a:gd name="connsiteX178" fmla="*/ 0 w 1605470"/>
              <a:gd name="connsiteY178" fmla="*/ 0 h 6858000"/>
              <a:gd name="connsiteX179" fmla="*/ 0 w 1605470"/>
              <a:gd name="connsiteY179" fmla="*/ 0 h 6858000"/>
              <a:gd name="connsiteX180" fmla="*/ 0 w 1605470"/>
              <a:gd name="connsiteY180" fmla="*/ 0 h 6858000"/>
              <a:gd name="connsiteX181" fmla="*/ 0 w 1605470"/>
              <a:gd name="connsiteY181" fmla="*/ 0 h 6858000"/>
              <a:gd name="connsiteX182" fmla="*/ 0 w 1605470"/>
              <a:gd name="connsiteY182" fmla="*/ 0 h 6858000"/>
              <a:gd name="connsiteX183" fmla="*/ 0 w 1605470"/>
              <a:gd name="connsiteY183" fmla="*/ 0 h 6858000"/>
              <a:gd name="connsiteX184" fmla="*/ 0 w 1605470"/>
              <a:gd name="connsiteY184" fmla="*/ 0 h 6858000"/>
              <a:gd name="connsiteX185" fmla="*/ 0 w 1605470"/>
              <a:gd name="connsiteY185" fmla="*/ 0 h 6858000"/>
              <a:gd name="connsiteX186" fmla="*/ 0 w 1605470"/>
              <a:gd name="connsiteY186" fmla="*/ 0 h 6858000"/>
              <a:gd name="connsiteX187" fmla="*/ 0 w 1605470"/>
              <a:gd name="connsiteY187" fmla="*/ 0 h 6858000"/>
              <a:gd name="connsiteX188" fmla="*/ 0 w 1605470"/>
              <a:gd name="connsiteY188" fmla="*/ 0 h 6858000"/>
              <a:gd name="connsiteX189" fmla="*/ 0 w 1605470"/>
              <a:gd name="connsiteY189" fmla="*/ 0 h 6858000"/>
              <a:gd name="connsiteX190" fmla="*/ 0 w 1605470"/>
              <a:gd name="connsiteY190" fmla="*/ 0 h 6858000"/>
              <a:gd name="connsiteX191" fmla="*/ 0 w 1605470"/>
              <a:gd name="connsiteY191" fmla="*/ 0 h 6858000"/>
              <a:gd name="connsiteX192" fmla="*/ 0 w 1605470"/>
              <a:gd name="connsiteY192" fmla="*/ 0 h 6858000"/>
              <a:gd name="connsiteX193" fmla="*/ 0 w 1605470"/>
              <a:gd name="connsiteY193" fmla="*/ 0 h 6858000"/>
              <a:gd name="connsiteX194" fmla="*/ 0 w 1605470"/>
              <a:gd name="connsiteY194" fmla="*/ 0 h 6858000"/>
              <a:gd name="connsiteX195" fmla="*/ 0 w 1605470"/>
              <a:gd name="connsiteY195" fmla="*/ 0 h 6858000"/>
              <a:gd name="connsiteX196" fmla="*/ 0 w 1605470"/>
              <a:gd name="connsiteY196" fmla="*/ 0 h 6858000"/>
              <a:gd name="connsiteX197" fmla="*/ 0 w 1605470"/>
              <a:gd name="connsiteY197" fmla="*/ 0 h 6858000"/>
              <a:gd name="connsiteX198" fmla="*/ 0 w 1605470"/>
              <a:gd name="connsiteY198" fmla="*/ 0 h 6858000"/>
              <a:gd name="connsiteX199" fmla="*/ 0 w 1605470"/>
              <a:gd name="connsiteY199"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Lst>
            <a:rect l="l" t="t" r="r" b="b"/>
            <a:pathLst>
              <a:path w="1364418" h="6858000">
                <a:moveTo>
                  <a:pt x="37636" y="0"/>
                </a:moveTo>
                <a:lnTo>
                  <a:pt x="1364418" y="0"/>
                </a:lnTo>
                <a:lnTo>
                  <a:pt x="1364418" y="6858000"/>
                </a:lnTo>
                <a:lnTo>
                  <a:pt x="245974" y="6857735"/>
                </a:lnTo>
                <a:cubicBezTo>
                  <a:pt x="246649" y="6829312"/>
                  <a:pt x="258792" y="6817314"/>
                  <a:pt x="281996" y="6792972"/>
                </a:cubicBezTo>
                <a:cubicBezTo>
                  <a:pt x="288036" y="6763449"/>
                  <a:pt x="261498" y="6738121"/>
                  <a:pt x="264484" y="6716710"/>
                </a:cubicBezTo>
                <a:cubicBezTo>
                  <a:pt x="264597" y="6714739"/>
                  <a:pt x="280538" y="6641844"/>
                  <a:pt x="280651" y="6639873"/>
                </a:cubicBezTo>
                <a:cubicBezTo>
                  <a:pt x="296114" y="6596543"/>
                  <a:pt x="335196" y="6519339"/>
                  <a:pt x="339152" y="6471804"/>
                </a:cubicBezTo>
                <a:lnTo>
                  <a:pt x="334570" y="6389835"/>
                </a:lnTo>
                <a:cubicBezTo>
                  <a:pt x="334613" y="6357588"/>
                  <a:pt x="338883" y="6333072"/>
                  <a:pt x="317792" y="6324679"/>
                </a:cubicBezTo>
                <a:cubicBezTo>
                  <a:pt x="308402" y="6306381"/>
                  <a:pt x="279168" y="6293695"/>
                  <a:pt x="278227" y="6280046"/>
                </a:cubicBezTo>
                <a:cubicBezTo>
                  <a:pt x="281050" y="6269969"/>
                  <a:pt x="290039" y="6265765"/>
                  <a:pt x="288000" y="6252834"/>
                </a:cubicBezTo>
                <a:lnTo>
                  <a:pt x="265992" y="6202459"/>
                </a:lnTo>
                <a:cubicBezTo>
                  <a:pt x="264772" y="6196814"/>
                  <a:pt x="268092" y="6158095"/>
                  <a:pt x="264790" y="6153037"/>
                </a:cubicBezTo>
                <a:cubicBezTo>
                  <a:pt x="302335" y="6114354"/>
                  <a:pt x="260378" y="6128837"/>
                  <a:pt x="280205" y="6078132"/>
                </a:cubicBezTo>
                <a:cubicBezTo>
                  <a:pt x="283657" y="6049622"/>
                  <a:pt x="275724" y="6059673"/>
                  <a:pt x="267592" y="6028119"/>
                </a:cubicBezTo>
                <a:cubicBezTo>
                  <a:pt x="277113" y="5988572"/>
                  <a:pt x="234727" y="5976018"/>
                  <a:pt x="252821" y="5926735"/>
                </a:cubicBezTo>
                <a:cubicBezTo>
                  <a:pt x="290324" y="5823532"/>
                  <a:pt x="288016" y="5757776"/>
                  <a:pt x="302333" y="5712857"/>
                </a:cubicBezTo>
                <a:cubicBezTo>
                  <a:pt x="310258" y="5688518"/>
                  <a:pt x="328236" y="5675288"/>
                  <a:pt x="332131" y="5660491"/>
                </a:cubicBezTo>
                <a:cubicBezTo>
                  <a:pt x="345782" y="5622696"/>
                  <a:pt x="344964" y="5595787"/>
                  <a:pt x="341254" y="5563435"/>
                </a:cubicBezTo>
                <a:cubicBezTo>
                  <a:pt x="335745" y="5537661"/>
                  <a:pt x="359171" y="5479228"/>
                  <a:pt x="368130" y="5437125"/>
                </a:cubicBezTo>
                <a:cubicBezTo>
                  <a:pt x="379868" y="5399640"/>
                  <a:pt x="373836" y="5420657"/>
                  <a:pt x="381698" y="5396260"/>
                </a:cubicBezTo>
                <a:cubicBezTo>
                  <a:pt x="395995" y="5391935"/>
                  <a:pt x="389433" y="5350429"/>
                  <a:pt x="397679" y="5330009"/>
                </a:cubicBezTo>
                <a:cubicBezTo>
                  <a:pt x="405925" y="5309589"/>
                  <a:pt x="420210" y="5291626"/>
                  <a:pt x="431172" y="5273739"/>
                </a:cubicBezTo>
                <a:cubicBezTo>
                  <a:pt x="426568" y="5263245"/>
                  <a:pt x="432286" y="5253790"/>
                  <a:pt x="440771" y="5241779"/>
                </a:cubicBezTo>
                <a:lnTo>
                  <a:pt x="451997" y="5225268"/>
                </a:lnTo>
                <a:lnTo>
                  <a:pt x="453017" y="5217684"/>
                </a:lnTo>
                <a:cubicBezTo>
                  <a:pt x="455252" y="5208685"/>
                  <a:pt x="458044" y="5200600"/>
                  <a:pt x="460358" y="5193377"/>
                </a:cubicBezTo>
                <a:lnTo>
                  <a:pt x="463661" y="5179288"/>
                </a:lnTo>
                <a:lnTo>
                  <a:pt x="464645" y="5173621"/>
                </a:lnTo>
                <a:lnTo>
                  <a:pt x="460279" y="5159961"/>
                </a:lnTo>
                <a:lnTo>
                  <a:pt x="466956" y="5144295"/>
                </a:lnTo>
                <a:lnTo>
                  <a:pt x="463889" y="5125185"/>
                </a:lnTo>
                <a:cubicBezTo>
                  <a:pt x="466252" y="5124475"/>
                  <a:pt x="468554" y="5123363"/>
                  <a:pt x="470719" y="5121884"/>
                </a:cubicBezTo>
                <a:lnTo>
                  <a:pt x="477755" y="5067850"/>
                </a:lnTo>
                <a:lnTo>
                  <a:pt x="480486" y="5060861"/>
                </a:lnTo>
                <a:lnTo>
                  <a:pt x="477190" y="5034192"/>
                </a:lnTo>
                <a:cubicBezTo>
                  <a:pt x="476699" y="5019824"/>
                  <a:pt x="477403" y="5006180"/>
                  <a:pt x="478744" y="4993030"/>
                </a:cubicBezTo>
                <a:lnTo>
                  <a:pt x="485653" y="4946844"/>
                </a:lnTo>
                <a:lnTo>
                  <a:pt x="481509" y="4932692"/>
                </a:lnTo>
                <a:cubicBezTo>
                  <a:pt x="481214" y="4911802"/>
                  <a:pt x="495319" y="4880686"/>
                  <a:pt x="496912" y="4858827"/>
                </a:cubicBezTo>
                <a:lnTo>
                  <a:pt x="502815" y="4821170"/>
                </a:lnTo>
                <a:lnTo>
                  <a:pt x="507548" y="4780965"/>
                </a:lnTo>
                <a:lnTo>
                  <a:pt x="508841" y="4750867"/>
                </a:lnTo>
                <a:lnTo>
                  <a:pt x="506648" y="4690749"/>
                </a:lnTo>
                <a:cubicBezTo>
                  <a:pt x="512729" y="4654213"/>
                  <a:pt x="491337" y="4623546"/>
                  <a:pt x="502128" y="4584173"/>
                </a:cubicBezTo>
                <a:cubicBezTo>
                  <a:pt x="488693" y="4519562"/>
                  <a:pt x="492047" y="4501522"/>
                  <a:pt x="497211" y="4444346"/>
                </a:cubicBezTo>
                <a:cubicBezTo>
                  <a:pt x="511033" y="4454946"/>
                  <a:pt x="497584" y="4394050"/>
                  <a:pt x="493776" y="4375228"/>
                </a:cubicBezTo>
                <a:cubicBezTo>
                  <a:pt x="491426" y="4334791"/>
                  <a:pt x="480594" y="4270639"/>
                  <a:pt x="474429" y="4214165"/>
                </a:cubicBezTo>
                <a:cubicBezTo>
                  <a:pt x="465297" y="4170832"/>
                  <a:pt x="480280" y="4120324"/>
                  <a:pt x="478502" y="4090296"/>
                </a:cubicBezTo>
                <a:lnTo>
                  <a:pt x="463758" y="4033999"/>
                </a:lnTo>
                <a:lnTo>
                  <a:pt x="464907" y="4031933"/>
                </a:lnTo>
                <a:cubicBezTo>
                  <a:pt x="467040" y="4022997"/>
                  <a:pt x="465967" y="4017669"/>
                  <a:pt x="463483" y="4013953"/>
                </a:cubicBezTo>
                <a:lnTo>
                  <a:pt x="449778" y="3974753"/>
                </a:lnTo>
                <a:lnTo>
                  <a:pt x="451376" y="3969950"/>
                </a:lnTo>
                <a:lnTo>
                  <a:pt x="444798" y="3933779"/>
                </a:lnTo>
                <a:lnTo>
                  <a:pt x="446129" y="3933093"/>
                </a:lnTo>
                <a:cubicBezTo>
                  <a:pt x="448961" y="3930731"/>
                  <a:pt x="450769" y="3927433"/>
                  <a:pt x="450483" y="3922082"/>
                </a:cubicBezTo>
                <a:cubicBezTo>
                  <a:pt x="471740" y="3927556"/>
                  <a:pt x="458283" y="3917724"/>
                  <a:pt x="455561" y="3901461"/>
                </a:cubicBezTo>
                <a:cubicBezTo>
                  <a:pt x="460173" y="3883426"/>
                  <a:pt x="474485" y="3829756"/>
                  <a:pt x="478155" y="3813873"/>
                </a:cubicBezTo>
                <a:cubicBezTo>
                  <a:pt x="477963" y="3811302"/>
                  <a:pt x="477772" y="3808732"/>
                  <a:pt x="477580" y="3806161"/>
                </a:cubicBezTo>
                <a:lnTo>
                  <a:pt x="477887" y="3805957"/>
                </a:lnTo>
                <a:cubicBezTo>
                  <a:pt x="478443" y="3804175"/>
                  <a:pt x="478509" y="3801600"/>
                  <a:pt x="477914" y="3797724"/>
                </a:cubicBezTo>
                <a:lnTo>
                  <a:pt x="476529" y="3792098"/>
                </a:lnTo>
                <a:lnTo>
                  <a:pt x="475413" y="3777135"/>
                </a:lnTo>
                <a:lnTo>
                  <a:pt x="477146" y="3771656"/>
                </a:lnTo>
                <a:lnTo>
                  <a:pt x="480889" y="3769007"/>
                </a:lnTo>
                <a:lnTo>
                  <a:pt x="480355" y="3767709"/>
                </a:lnTo>
                <a:cubicBezTo>
                  <a:pt x="472854" y="3758603"/>
                  <a:pt x="462858" y="3757457"/>
                  <a:pt x="489051" y="3738082"/>
                </a:cubicBezTo>
                <a:cubicBezTo>
                  <a:pt x="476420" y="3716230"/>
                  <a:pt x="492614" y="3707883"/>
                  <a:pt x="496397" y="3673397"/>
                </a:cubicBezTo>
                <a:cubicBezTo>
                  <a:pt x="485059" y="3661788"/>
                  <a:pt x="488117" y="3649813"/>
                  <a:pt x="495693" y="3637109"/>
                </a:cubicBezTo>
                <a:cubicBezTo>
                  <a:pt x="488827" y="3605834"/>
                  <a:pt x="498565" y="3573837"/>
                  <a:pt x="499136" y="3536883"/>
                </a:cubicBezTo>
                <a:cubicBezTo>
                  <a:pt x="483096" y="3500539"/>
                  <a:pt x="506170" y="3475121"/>
                  <a:pt x="506674" y="3435652"/>
                </a:cubicBezTo>
                <a:cubicBezTo>
                  <a:pt x="508209" y="3397466"/>
                  <a:pt x="505139" y="3338624"/>
                  <a:pt x="508345" y="3307769"/>
                </a:cubicBezTo>
                <a:cubicBezTo>
                  <a:pt x="522826" y="3292381"/>
                  <a:pt x="493343" y="3256540"/>
                  <a:pt x="525908" y="3250522"/>
                </a:cubicBezTo>
                <a:cubicBezTo>
                  <a:pt x="519705" y="3235893"/>
                  <a:pt x="504475" y="3230937"/>
                  <a:pt x="526333" y="3229163"/>
                </a:cubicBezTo>
                <a:cubicBezTo>
                  <a:pt x="524884" y="3224149"/>
                  <a:pt x="525919" y="3220404"/>
                  <a:pt x="528156" y="3217217"/>
                </a:cubicBezTo>
                <a:lnTo>
                  <a:pt x="514991" y="3183755"/>
                </a:lnTo>
                <a:lnTo>
                  <a:pt x="515492" y="3178642"/>
                </a:lnTo>
                <a:lnTo>
                  <a:pt x="503092" y="3158586"/>
                </a:lnTo>
                <a:lnTo>
                  <a:pt x="488277" y="3129034"/>
                </a:lnTo>
                <a:lnTo>
                  <a:pt x="488942" y="3126682"/>
                </a:lnTo>
                <a:lnTo>
                  <a:pt x="479810" y="3114519"/>
                </a:lnTo>
                <a:cubicBezTo>
                  <a:pt x="476044" y="3110886"/>
                  <a:pt x="471657" y="3108020"/>
                  <a:pt x="466419" y="3106272"/>
                </a:cubicBezTo>
                <a:cubicBezTo>
                  <a:pt x="479357" y="3049949"/>
                  <a:pt x="446991" y="3011906"/>
                  <a:pt x="439149" y="2958185"/>
                </a:cubicBezTo>
                <a:cubicBezTo>
                  <a:pt x="423473" y="2895670"/>
                  <a:pt x="402616" y="2832884"/>
                  <a:pt x="381763" y="2762989"/>
                </a:cubicBezTo>
                <a:cubicBezTo>
                  <a:pt x="340504" y="2718141"/>
                  <a:pt x="357875" y="2611979"/>
                  <a:pt x="330681" y="2554718"/>
                </a:cubicBezTo>
                <a:cubicBezTo>
                  <a:pt x="354561" y="2510384"/>
                  <a:pt x="312857" y="2522616"/>
                  <a:pt x="310775" y="2485734"/>
                </a:cubicBezTo>
                <a:cubicBezTo>
                  <a:pt x="283880" y="2505125"/>
                  <a:pt x="334754" y="2437857"/>
                  <a:pt x="301498" y="2447068"/>
                </a:cubicBezTo>
                <a:cubicBezTo>
                  <a:pt x="302171" y="2440064"/>
                  <a:pt x="286502" y="2432988"/>
                  <a:pt x="288459" y="2425819"/>
                </a:cubicBezTo>
                <a:lnTo>
                  <a:pt x="294458" y="2402874"/>
                </a:lnTo>
                <a:lnTo>
                  <a:pt x="297070" y="2381443"/>
                </a:lnTo>
                <a:cubicBezTo>
                  <a:pt x="291389" y="2355877"/>
                  <a:pt x="281925" y="2295004"/>
                  <a:pt x="273399" y="2261920"/>
                </a:cubicBezTo>
                <a:cubicBezTo>
                  <a:pt x="264489" y="2250852"/>
                  <a:pt x="256407" y="2208397"/>
                  <a:pt x="263286" y="2195378"/>
                </a:cubicBezTo>
                <a:cubicBezTo>
                  <a:pt x="262597" y="2185499"/>
                  <a:pt x="238753" y="2164596"/>
                  <a:pt x="247503" y="2155135"/>
                </a:cubicBezTo>
                <a:cubicBezTo>
                  <a:pt x="257474" y="2141929"/>
                  <a:pt x="229406" y="2121310"/>
                  <a:pt x="244961" y="2118008"/>
                </a:cubicBezTo>
                <a:cubicBezTo>
                  <a:pt x="225493" y="2103116"/>
                  <a:pt x="245373" y="2072196"/>
                  <a:pt x="245954" y="2050531"/>
                </a:cubicBezTo>
                <a:cubicBezTo>
                  <a:pt x="228015" y="2040209"/>
                  <a:pt x="246924" y="2004931"/>
                  <a:pt x="237760" y="1963269"/>
                </a:cubicBezTo>
                <a:cubicBezTo>
                  <a:pt x="217314" y="1952304"/>
                  <a:pt x="249162" y="1930958"/>
                  <a:pt x="218938" y="1906352"/>
                </a:cubicBezTo>
                <a:cubicBezTo>
                  <a:pt x="211894" y="1889396"/>
                  <a:pt x="204207" y="1891128"/>
                  <a:pt x="195495" y="1861531"/>
                </a:cubicBezTo>
                <a:cubicBezTo>
                  <a:pt x="152756" y="1820122"/>
                  <a:pt x="167197" y="1775736"/>
                  <a:pt x="149294" y="1732919"/>
                </a:cubicBezTo>
                <a:cubicBezTo>
                  <a:pt x="132272" y="1683226"/>
                  <a:pt x="131129" y="1708347"/>
                  <a:pt x="121605" y="1663540"/>
                </a:cubicBezTo>
                <a:cubicBezTo>
                  <a:pt x="131383" y="1652207"/>
                  <a:pt x="129824" y="1627305"/>
                  <a:pt x="120731" y="1615777"/>
                </a:cubicBezTo>
                <a:cubicBezTo>
                  <a:pt x="113324" y="1591298"/>
                  <a:pt x="125561" y="1582061"/>
                  <a:pt x="101526" y="1563678"/>
                </a:cubicBezTo>
                <a:cubicBezTo>
                  <a:pt x="118336" y="1562186"/>
                  <a:pt x="95368" y="1514217"/>
                  <a:pt x="114606" y="1519474"/>
                </a:cubicBezTo>
                <a:cubicBezTo>
                  <a:pt x="124662" y="1497831"/>
                  <a:pt x="99126" y="1498809"/>
                  <a:pt x="107348" y="1477995"/>
                </a:cubicBezTo>
                <a:cubicBezTo>
                  <a:pt x="102372" y="1450946"/>
                  <a:pt x="98082" y="1395585"/>
                  <a:pt x="93433" y="1373769"/>
                </a:cubicBezTo>
                <a:lnTo>
                  <a:pt x="101740" y="1307086"/>
                </a:lnTo>
                <a:cubicBezTo>
                  <a:pt x="61518" y="1238798"/>
                  <a:pt x="128597" y="1302829"/>
                  <a:pt x="102928" y="1189033"/>
                </a:cubicBezTo>
                <a:cubicBezTo>
                  <a:pt x="96991" y="1183619"/>
                  <a:pt x="100433" y="1168361"/>
                  <a:pt x="107613" y="1168288"/>
                </a:cubicBezTo>
                <a:cubicBezTo>
                  <a:pt x="104521" y="1161401"/>
                  <a:pt x="88898" y="1146763"/>
                  <a:pt x="99895" y="1142577"/>
                </a:cubicBezTo>
                <a:cubicBezTo>
                  <a:pt x="98248" y="1123927"/>
                  <a:pt x="94639" y="1105753"/>
                  <a:pt x="89201" y="1088484"/>
                </a:cubicBezTo>
                <a:lnTo>
                  <a:pt x="77937" y="1016103"/>
                </a:lnTo>
                <a:cubicBezTo>
                  <a:pt x="78422" y="988163"/>
                  <a:pt x="78908" y="981994"/>
                  <a:pt x="79393" y="954054"/>
                </a:cubicBezTo>
                <a:cubicBezTo>
                  <a:pt x="74607" y="950500"/>
                  <a:pt x="84928" y="922140"/>
                  <a:pt x="90309" y="921368"/>
                </a:cubicBezTo>
                <a:cubicBezTo>
                  <a:pt x="87566" y="916400"/>
                  <a:pt x="66268" y="901306"/>
                  <a:pt x="74258" y="896999"/>
                </a:cubicBezTo>
                <a:cubicBezTo>
                  <a:pt x="69492" y="868759"/>
                  <a:pt x="58957" y="842759"/>
                  <a:pt x="43666" y="821517"/>
                </a:cubicBezTo>
                <a:cubicBezTo>
                  <a:pt x="35059" y="797243"/>
                  <a:pt x="27646" y="764612"/>
                  <a:pt x="22616" y="751353"/>
                </a:cubicBezTo>
                <a:cubicBezTo>
                  <a:pt x="22469" y="741312"/>
                  <a:pt x="22321" y="731271"/>
                  <a:pt x="22174" y="721230"/>
                </a:cubicBezTo>
                <a:lnTo>
                  <a:pt x="7845" y="681659"/>
                </a:lnTo>
                <a:cubicBezTo>
                  <a:pt x="-21513" y="678654"/>
                  <a:pt x="41748" y="630810"/>
                  <a:pt x="31306" y="619315"/>
                </a:cubicBezTo>
                <a:cubicBezTo>
                  <a:pt x="37997" y="611016"/>
                  <a:pt x="17724" y="592108"/>
                  <a:pt x="15184" y="585934"/>
                </a:cubicBezTo>
                <a:cubicBezTo>
                  <a:pt x="14724" y="571597"/>
                  <a:pt x="22718" y="553285"/>
                  <a:pt x="22258" y="538948"/>
                </a:cubicBezTo>
                <a:cubicBezTo>
                  <a:pt x="22152" y="531703"/>
                  <a:pt x="26272" y="532408"/>
                  <a:pt x="26166" y="525163"/>
                </a:cubicBezTo>
                <a:cubicBezTo>
                  <a:pt x="28507" y="511668"/>
                  <a:pt x="56166" y="464433"/>
                  <a:pt x="52290" y="446567"/>
                </a:cubicBezTo>
                <a:cubicBezTo>
                  <a:pt x="47300" y="425186"/>
                  <a:pt x="52062" y="408582"/>
                  <a:pt x="51538" y="393828"/>
                </a:cubicBezTo>
                <a:cubicBezTo>
                  <a:pt x="51481" y="380264"/>
                  <a:pt x="51425" y="366701"/>
                  <a:pt x="51368" y="353137"/>
                </a:cubicBezTo>
                <a:cubicBezTo>
                  <a:pt x="50053" y="345863"/>
                  <a:pt x="61696" y="333814"/>
                  <a:pt x="55970" y="321428"/>
                </a:cubicBezTo>
                <a:cubicBezTo>
                  <a:pt x="56334" y="306209"/>
                  <a:pt x="56697" y="290990"/>
                  <a:pt x="57061" y="275771"/>
                </a:cubicBezTo>
                <a:cubicBezTo>
                  <a:pt x="46146" y="254441"/>
                  <a:pt x="87623" y="243671"/>
                  <a:pt x="74088" y="212860"/>
                </a:cubicBezTo>
                <a:cubicBezTo>
                  <a:pt x="92367" y="188146"/>
                  <a:pt x="68261" y="179672"/>
                  <a:pt x="65798" y="144983"/>
                </a:cubicBezTo>
                <a:cubicBezTo>
                  <a:pt x="52661" y="119338"/>
                  <a:pt x="79134" y="90517"/>
                  <a:pt x="78082" y="55288"/>
                </a:cubicBezTo>
                <a:lnTo>
                  <a:pt x="37636" y="0"/>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9881" name="Rectangle 7988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883" name="Freeform: Shape 7988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2758C3F-A261-4A6D-B278-D138280B34C1}"/>
              </a:ext>
            </a:extLst>
          </p:cNvPr>
          <p:cNvSpPr>
            <a:spLocks noGrp="1"/>
          </p:cNvSpPr>
          <p:nvPr>
            <p:ph type="title"/>
          </p:nvPr>
        </p:nvSpPr>
        <p:spPr>
          <a:xfrm>
            <a:off x="862714" y="540565"/>
            <a:ext cx="9392421" cy="1330841"/>
          </a:xfrm>
        </p:spPr>
        <p:txBody>
          <a:bodyPr>
            <a:normAutofit/>
          </a:bodyPr>
          <a:lstStyle/>
          <a:p>
            <a:pPr>
              <a:defRPr/>
            </a:pPr>
            <a:r>
              <a:rPr lang="cy" sz="4400" b="0" i="0" u="none" strike="noStrike" cap="none" baseline="0">
                <a:solidFill>
                  <a:srgbClr val="000000"/>
                </a:solidFill>
                <a:effectLst/>
                <a:uFillTx/>
                <a:latin typeface="Arial"/>
              </a:rPr>
              <a:t>Rhwystrau i Gyfathrebu</a:t>
            </a:r>
          </a:p>
        </p:txBody>
      </p:sp>
      <p:sp>
        <p:nvSpPr>
          <p:cNvPr id="79874" name="Content Placeholder 2">
            <a:extLst>
              <a:ext uri="{FF2B5EF4-FFF2-40B4-BE49-F238E27FC236}">
                <a16:creationId xmlns:a16="http://schemas.microsoft.com/office/drawing/2014/main" id="{5EBFBEE2-BD90-44D8-AED6-46AB00F72F81}"/>
              </a:ext>
            </a:extLst>
          </p:cNvPr>
          <p:cNvSpPr>
            <a:spLocks noGrp="1"/>
          </p:cNvSpPr>
          <p:nvPr>
            <p:ph idx="1"/>
          </p:nvPr>
        </p:nvSpPr>
        <p:spPr>
          <a:xfrm>
            <a:off x="862714" y="1704110"/>
            <a:ext cx="5582332" cy="4241408"/>
          </a:xfrm>
        </p:spPr>
        <p:txBody>
          <a:bodyPr>
            <a:noAutofit/>
          </a:bodyPr>
          <a:lstStyle/>
          <a:p>
            <a:r>
              <a:rPr lang="cy" sz="2400" b="0" i="0" u="none" strike="noStrike" cap="none" baseline="0">
                <a:solidFill>
                  <a:srgbClr val="000000"/>
                </a:solidFill>
                <a:effectLst/>
                <a:uFillTx/>
                <a:latin typeface="Arial"/>
              </a:rPr>
              <a:t>Amgylchedd anghyfforddus</a:t>
            </a:r>
          </a:p>
          <a:p>
            <a:r>
              <a:rPr lang="cy" sz="2400" b="0" i="0" u="none" strike="noStrike" cap="none" baseline="0">
                <a:solidFill>
                  <a:srgbClr val="000000"/>
                </a:solidFill>
                <a:effectLst/>
                <a:uFillTx/>
                <a:latin typeface="Arial"/>
              </a:rPr>
              <a:t>Ymyriadau</a:t>
            </a:r>
          </a:p>
          <a:p>
            <a:r>
              <a:rPr lang="cy" sz="2400" b="0" i="0" u="none" strike="noStrike" cap="none" baseline="0">
                <a:solidFill>
                  <a:srgbClr val="000000"/>
                </a:solidFill>
                <a:effectLst/>
                <a:uFillTx/>
                <a:latin typeface="Arial"/>
              </a:rPr>
              <a:t>Pryder am sefyllfa arall, yr ymweliad nesaf ac ati.</a:t>
            </a:r>
          </a:p>
          <a:p>
            <a:r>
              <a:rPr lang="cy" sz="2400" b="0" i="0" u="none" strike="noStrike" cap="none" baseline="0">
                <a:solidFill>
                  <a:srgbClr val="000000"/>
                </a:solidFill>
                <a:effectLst/>
                <a:uFillTx/>
                <a:latin typeface="Arial"/>
              </a:rPr>
              <a:t>Stereoteipio a gwneud rhagdybiaethau am yr unigolyn</a:t>
            </a:r>
          </a:p>
          <a:p>
            <a:r>
              <a:rPr lang="cy" sz="2400" b="0" i="0" u="none" strike="noStrike" cap="none" baseline="0">
                <a:solidFill>
                  <a:srgbClr val="000000"/>
                </a:solidFill>
                <a:effectLst/>
                <a:uFillTx/>
                <a:latin typeface="Arial"/>
              </a:rPr>
              <a:t>Profiad negyddol o wasanaethau cymdeithasol yn y gorffennol</a:t>
            </a:r>
          </a:p>
          <a:p>
            <a:r>
              <a:rPr lang="cy" sz="2400" b="0" i="0" u="none" strike="noStrike" cap="none" baseline="0">
                <a:solidFill>
                  <a:srgbClr val="000000"/>
                </a:solidFill>
                <a:effectLst/>
                <a:uFillTx/>
                <a:latin typeface="Arial"/>
              </a:rPr>
              <a:t>Trosglwyddo – o bosibl o weithiwr blaenorol neu berson arwyddocaol. </a:t>
            </a:r>
          </a:p>
        </p:txBody>
      </p:sp>
      <p:pic>
        <p:nvPicPr>
          <p:cNvPr id="3" name="Picture 2">
            <a:extLst>
              <a:ext uri="{FF2B5EF4-FFF2-40B4-BE49-F238E27FC236}">
                <a16:creationId xmlns:a16="http://schemas.microsoft.com/office/drawing/2014/main" id="{98F5D444-E274-4474-B8D6-3B6CA9126F14}"/>
              </a:ext>
            </a:extLst>
          </p:cNvPr>
          <p:cNvPicPr>
            <a:picLocks noChangeAspect="1"/>
          </p:cNvPicPr>
          <p:nvPr/>
        </p:nvPicPr>
        <p:blipFill>
          <a:blip r:embed="rId3"/>
          <a:stretch>
            <a:fillRect/>
          </a:stretch>
        </p:blipFill>
        <p:spPr>
          <a:xfrm>
            <a:off x="6719367" y="1845277"/>
            <a:ext cx="4788505" cy="2158400"/>
          </a:xfrm>
          <a:prstGeom prst="rect">
            <a:avLst/>
          </a:prstGeom>
        </p:spPr>
      </p:pic>
      <p:sp>
        <p:nvSpPr>
          <p:cNvPr id="79885" name="Freeform: Shape 7988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Footer Placeholder 3">
            <a:extLst>
              <a:ext uri="{FF2B5EF4-FFF2-40B4-BE49-F238E27FC236}">
                <a16:creationId xmlns:a16="http://schemas.microsoft.com/office/drawing/2014/main" id="{0B6D39F5-B533-E782-2CE8-131810A8DA4B}"/>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a:solidFill>
                  <a:srgbClr val="898989"/>
                </a:solidFill>
                <a:effectLst/>
                <a:uFillTx/>
                <a:latin typeface="Calibri"/>
              </a:rPr>
              <a:t>PORTH AGORED - Cydgrynhoi'r Rhaglen Ymarfer Gwaith Cymdeithasol</a:t>
            </a:r>
          </a:p>
        </p:txBody>
      </p:sp>
      <p:sp>
        <p:nvSpPr>
          <p:cNvPr id="79876" name="Slide Number Placeholder 5">
            <a:extLst>
              <a:ext uri="{FF2B5EF4-FFF2-40B4-BE49-F238E27FC236}">
                <a16:creationId xmlns:a16="http://schemas.microsoft.com/office/drawing/2014/main" id="{500641AE-1564-43D6-96D2-856FA4964EF6}"/>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2316D358-B2D2-46D5-959D-4C8BACA94EFB}" type="slidenum">
              <a:rPr lang="en-GB" altLang="en-US" sz="1000"/>
              <a:pPr>
                <a:spcAft>
                  <a:spcPts val="600"/>
                </a:spcAft>
              </a:pPr>
              <a:t>28</a:t>
            </a:fld>
            <a:endParaRPr lang="en-GB" altLang="en-US" sz="1000"/>
          </a:p>
        </p:txBody>
      </p:sp>
      <p:sp>
        <p:nvSpPr>
          <p:cNvPr id="5" name="TextBox 4">
            <a:extLst>
              <a:ext uri="{FF2B5EF4-FFF2-40B4-BE49-F238E27FC236}">
                <a16:creationId xmlns:a16="http://schemas.microsoft.com/office/drawing/2014/main" id="{3D97E7CA-CDB6-624C-38E7-9F15EDFE7460}"/>
              </a:ext>
            </a:extLst>
          </p:cNvPr>
          <p:cNvSpPr txBox="1"/>
          <p:nvPr/>
        </p:nvSpPr>
        <p:spPr>
          <a:xfrm>
            <a:off x="6986660" y="4414048"/>
            <a:ext cx="4668389" cy="1372972"/>
          </a:xfrm>
          <a:prstGeom prst="rect">
            <a:avLst/>
          </a:prstGeom>
          <a:noFill/>
        </p:spPr>
        <p:txBody>
          <a:bodyPr wrap="square" rtlCol="0">
            <a:spAutoFit/>
          </a:bodyPr>
          <a:lstStyle/>
          <a:p>
            <a:r>
              <a:rPr lang="cy" sz="2800" b="0" i="0" u="none" strike="noStrike" cap="none" baseline="0">
                <a:solidFill>
                  <a:srgbClr val="000000"/>
                </a:solidFill>
                <a:effectLst/>
                <a:uFillTx/>
                <a:latin typeface="Calibri"/>
              </a:rPr>
              <a:t>Pa rwystrau eraill i gyfathrebu effeithiol ydych chi wedi dod ar eu traws yn eich gwaith? </a:t>
            </a:r>
          </a:p>
        </p:txBody>
      </p:sp>
    </p:spTree>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Title 2">
            <a:extLst>
              <a:ext uri="{FF2B5EF4-FFF2-40B4-BE49-F238E27FC236}">
                <a16:creationId xmlns:a16="http://schemas.microsoft.com/office/drawing/2014/main" id="{CCE1DEF5-443F-4D18-82A6-62854A09237D}"/>
              </a:ext>
            </a:extLst>
          </p:cNvPr>
          <p:cNvSpPr>
            <a:spLocks noGrp="1"/>
          </p:cNvSpPr>
          <p:nvPr>
            <p:ph type="title"/>
          </p:nvPr>
        </p:nvSpPr>
        <p:spPr>
          <a:xfrm>
            <a:off x="838200" y="365125"/>
            <a:ext cx="10515600" cy="1325563"/>
          </a:xfrm>
        </p:spPr>
        <p:txBody>
          <a:bodyPr>
            <a:normAutofit/>
          </a:bodyPr>
          <a:lstStyle/>
          <a:p>
            <a:r>
              <a:rPr lang="cy" sz="5400" b="1" i="0" u="none" strike="noStrike" cap="none" baseline="0">
                <a:solidFill>
                  <a:srgbClr val="000000"/>
                </a:solidFill>
                <a:effectLst/>
                <a:uFillTx/>
                <a:latin typeface="Calibri Light"/>
              </a:rPr>
              <a:t>Ymarfer 4 – Arsylwad o Ymarfer</a:t>
            </a: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Content Placeholder 1">
            <a:extLst>
              <a:ext uri="{FF2B5EF4-FFF2-40B4-BE49-F238E27FC236}">
                <a16:creationId xmlns:a16="http://schemas.microsoft.com/office/drawing/2014/main" id="{8F75AC0C-73D1-49B0-8BAE-EA349A0CBD2E}"/>
              </a:ext>
            </a:extLst>
          </p:cNvPr>
          <p:cNvSpPr>
            <a:spLocks noGrp="1"/>
          </p:cNvSpPr>
          <p:nvPr>
            <p:ph idx="1"/>
          </p:nvPr>
        </p:nvSpPr>
        <p:spPr>
          <a:xfrm>
            <a:off x="669036" y="1865377"/>
            <a:ext cx="10853928" cy="4627497"/>
          </a:xfrm>
        </p:spPr>
        <p:txBody>
          <a:bodyPr>
            <a:normAutofit fontScale="92500" lnSpcReduction="10000"/>
          </a:bodyPr>
          <a:lstStyle/>
          <a:p>
            <a:pPr marL="109537" indent="0">
              <a:buNone/>
            </a:pPr>
            <a:r>
              <a:rPr lang="cy" sz="2400" b="0" i="0" u="none" strike="noStrike" cap="none" baseline="0">
                <a:solidFill>
                  <a:srgbClr val="000000"/>
                </a:solidFill>
                <a:effectLst/>
                <a:uFillTx/>
                <a:latin typeface="Arial"/>
              </a:rPr>
              <a:t>Mewn grwpiau bach ystyriwch arsylwad posibl yr ydych yn bwriadu ei wneud ar gyfer tasg 2 (neu’r arsylwad yr ydych eisoes wedi’i wneud) ac atebwch y cwestiynau isod.</a:t>
            </a:r>
          </a:p>
          <a:p>
            <a:r>
              <a:rPr lang="cy" sz="2400" b="0" i="0" u="none" strike="noStrike" cap="none" baseline="0">
                <a:solidFill>
                  <a:srgbClr val="000000"/>
                </a:solidFill>
                <a:effectLst/>
                <a:uFillTx/>
                <a:latin typeface="Arial"/>
              </a:rPr>
              <a:t>Disgrifiwch yn gryno y cyd-destun/sefyllfa, ee cyd-destunau daearyddol a deddfwriaethol yn ogystal ag anghenion diwylliannol, ethnigrwydd, cyfathrebu ac iaith ac amcanion gwaith cymdeithasol.</a:t>
            </a:r>
          </a:p>
          <a:p>
            <a:r>
              <a:rPr lang="cy" sz="2400" b="0" i="0" u="none" strike="noStrike" cap="none" baseline="0">
                <a:solidFill>
                  <a:srgbClr val="000000"/>
                </a:solidFill>
                <a:effectLst/>
                <a:uFillTx/>
                <a:latin typeface="Arial"/>
              </a:rPr>
              <a:t>Ystyriwch sut y byddwch yn cael caniatâd ymlaen llaw ar gyfer yr arsylwad gan yr unigolyn/teulu yr ydych yn gweithio gyda nhw.</a:t>
            </a:r>
          </a:p>
          <a:p>
            <a:r>
              <a:rPr lang="cy" sz="2400" b="0" i="0" u="none" strike="noStrike" cap="none" baseline="0">
                <a:solidFill>
                  <a:srgbClr val="000000"/>
                </a:solidFill>
                <a:effectLst/>
                <a:uFillTx/>
                <a:latin typeface="Arial"/>
              </a:rPr>
              <a:t>Trafodwch werthoedd a moeseg perthnasol (gan gynnwys rôl y Cod Ymarfer Proffesiynol) a/neu unrhyw ganllawiau eraill sy'n berthnasol i'r sefyllfa. </a:t>
            </a:r>
          </a:p>
          <a:p>
            <a:r>
              <a:rPr lang="cy" sz="2400" b="0" i="0" u="none" strike="noStrike" cap="none" baseline="0">
                <a:solidFill>
                  <a:srgbClr val="000000"/>
                </a:solidFill>
                <a:effectLst/>
                <a:uFillTx/>
                <a:latin typeface="Arial"/>
              </a:rPr>
              <a:t>Adfyfyriwch ar anghenion a dulliau iaith a chyfathrebu posibl gan gynnwys sut y gwnaethoch sicrhau ymarfer sy'n canolbwyntio ar yr unigolyn.</a:t>
            </a:r>
          </a:p>
          <a:p>
            <a:r>
              <a:rPr lang="cy" sz="2400" b="0" i="0" u="none" strike="noStrike" cap="none" baseline="0">
                <a:solidFill>
                  <a:srgbClr val="000000"/>
                </a:solidFill>
                <a:effectLst/>
                <a:uFillTx/>
                <a:latin typeface="Arial"/>
              </a:rPr>
              <a:t>Nodwch unrhyw ddamcaniaethau a/neu fodelau cyfathrebu sydd, neu a allai fod yn berthnasol i'ch arsylwad o ymarfer. </a:t>
            </a:r>
          </a:p>
          <a:p>
            <a:pPr marL="0" indent="0">
              <a:buNone/>
            </a:pPr>
            <a:endParaRPr lang="en-GB" sz="2000"/>
          </a:p>
        </p:txBody>
      </p:sp>
      <p:sp>
        <p:nvSpPr>
          <p:cNvPr id="4" name="Footer Placeholder 3">
            <a:extLst>
              <a:ext uri="{FF2B5EF4-FFF2-40B4-BE49-F238E27FC236}">
                <a16:creationId xmlns:a16="http://schemas.microsoft.com/office/drawing/2014/main" id="{3B28D258-13BB-43A1-4132-65113E4F19A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FF5BF2E8-EA29-F9BD-A229-30E7C057D67A}"/>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29</a:t>
            </a:fld>
            <a:endParaRPr lang="en-GB"/>
          </a:p>
        </p:txBody>
      </p:sp>
    </p:spTree>
    <p:extLst>
      <p:ext uri="{BB962C8B-B14F-4D97-AF65-F5344CB8AC3E}">
        <p14:creationId xmlns:p14="http://schemas.microsoft.com/office/powerpoint/2010/main" val="2075428724"/>
      </p:ext>
    </p:extLst>
  </p:cSld>
  <p:clrMapOvr>
    <a:masterClrMapping/>
  </p:clrMapOvr>
  <p:transition/>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2BDBA17-ECE3-5D2E-FF67-E0CEE2977C01}"/>
              </a:ext>
            </a:extLst>
          </p:cNvPr>
          <p:cNvSpPr>
            <a:spLocks noGrp="1"/>
          </p:cNvSpPr>
          <p:nvPr>
            <p:ph type="title"/>
          </p:nvPr>
        </p:nvSpPr>
        <p:spPr>
          <a:xfrm>
            <a:off x="838200" y="365125"/>
            <a:ext cx="10515600" cy="1325563"/>
          </a:xfrm>
        </p:spPr>
        <p:txBody>
          <a:bodyPr>
            <a:normAutofit/>
          </a:bodyPr>
          <a:lstStyle/>
          <a:p>
            <a:r>
              <a:rPr lang="cy" sz="2600" b="1" i="0" u="none" strike="noStrike" cap="none" baseline="0">
                <a:solidFill>
                  <a:srgbClr val="000000"/>
                </a:solidFill>
                <a:effectLst/>
                <a:uFillTx/>
                <a:latin typeface="Arial"/>
              </a:rPr>
              <a:t>Model adfyfyrio SHARE </a:t>
            </a:r>
            <a:br>
              <a:rPr sz="2600"/>
            </a:br>
            <a:r>
              <a:rPr lang="cy" sz="2600" b="1" i="0" u="none" strike="noStrike" cap="none" baseline="0">
                <a:solidFill>
                  <a:srgbClr val="000000"/>
                </a:solidFill>
                <a:effectLst/>
                <a:uFillTx/>
                <a:latin typeface="Arial"/>
              </a:rPr>
              <a:t>(Maclean, Finch a Tedam, 2018)</a:t>
            </a:r>
            <a:br>
              <a:rPr sz="2600"/>
            </a:br>
            <a:endParaRPr sz="2600"/>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055535D-58F0-1811-1749-847B0AC6BFE8}"/>
              </a:ext>
            </a:extLst>
          </p:cNvPr>
          <p:cNvSpPr>
            <a:spLocks noGrp="1"/>
          </p:cNvSpPr>
          <p:nvPr>
            <p:ph idx="1"/>
          </p:nvPr>
        </p:nvSpPr>
        <p:spPr>
          <a:xfrm>
            <a:off x="838200" y="1929384"/>
            <a:ext cx="10515600" cy="4251960"/>
          </a:xfrm>
        </p:spPr>
        <p:txBody>
          <a:bodyPr>
            <a:normAutofit lnSpcReduction="10000"/>
          </a:bodyPr>
          <a:lstStyle/>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S</a:t>
            </a:r>
            <a:r>
              <a:rPr lang="cy" sz="2400" b="0" i="0" u="none" strike="noStrike" cap="none" baseline="0">
                <a:solidFill>
                  <a:srgbClr val="000000"/>
                </a:solidFill>
                <a:effectLst/>
                <a:uFillTx/>
                <a:latin typeface="Calibri"/>
              </a:rPr>
              <a:t>EE - Di-eiriau, iaith y corff, cliwiau gweledol, agosrwydd.</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H</a:t>
            </a:r>
            <a:r>
              <a:rPr lang="cy" sz="2400" b="0" i="0" u="none" strike="noStrike" cap="none" baseline="0">
                <a:solidFill>
                  <a:srgbClr val="000000"/>
                </a:solidFill>
                <a:effectLst/>
                <a:uFillTx/>
                <a:latin typeface="Calibri"/>
              </a:rPr>
              <a:t>EAR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Geiriau a ddefnyddiwyd gennych, sut wnaethoch chi siarad, tôn y llais, sŵn, cyflymder y sgwrs, sut gwnaeth y person glywed yr hyn a ddywedasoch, anghenion iaith, techneg holi, a wnaethoch chi wrando?</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A</a:t>
            </a:r>
            <a:r>
              <a:rPr lang="cy" sz="2400" b="0" i="0" u="none" strike="noStrike" cap="none" baseline="0">
                <a:solidFill>
                  <a:srgbClr val="000000"/>
                </a:solidFill>
                <a:effectLst/>
                <a:uFillTx/>
                <a:latin typeface="Calibri"/>
              </a:rPr>
              <a:t>CTION</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Beth? Pam? Sut? Beth wnaethoch chi? Beth wnaethon nhw ac ati.</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R</a:t>
            </a:r>
            <a:r>
              <a:rPr lang="cy" sz="2400" b="0" i="0" u="none" strike="noStrike" cap="none" baseline="0">
                <a:solidFill>
                  <a:srgbClr val="000000"/>
                </a:solidFill>
                <a:effectLst/>
                <a:uFillTx/>
                <a:latin typeface="Calibri"/>
              </a:rPr>
              <a:t>EAD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sut wnaethoch chi gofnodi, gwneud ymchwil, defnyddio cyfathrebu ysgrifenedig, sut wnaethoch chi eirio hyn? Beth ydych chi wedi'i ddarllen, beth mae'r unigolyn wedi'i ddarllen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a allai hyn effeithio ar ddealltwriaeth?</a:t>
            </a:r>
          </a:p>
          <a:p>
            <a:pPr marL="342900" lvl="0" indent="-342900">
              <a:buFont typeface="Arial" panose="020B0604020202020204" pitchFamily="34" charset="0"/>
              <a:buChar char="•"/>
              <a:tabLst>
                <a:tab pos="457200" algn="l"/>
              </a:tabLst>
            </a:pPr>
            <a:r>
              <a:rPr lang="cy" sz="2400" b="1" i="0" u="none" strike="noStrike" cap="none" baseline="0">
                <a:solidFill>
                  <a:srgbClr val="000000"/>
                </a:solidFill>
                <a:effectLst/>
                <a:uFillTx/>
                <a:latin typeface="Calibri"/>
              </a:rPr>
              <a:t>E</a:t>
            </a:r>
            <a:r>
              <a:rPr lang="cy" sz="2400" b="0" i="0" u="none" strike="noStrike" cap="none" baseline="0">
                <a:solidFill>
                  <a:srgbClr val="000000"/>
                </a:solidFill>
                <a:effectLst/>
                <a:uFillTx/>
                <a:latin typeface="Calibri"/>
              </a:rPr>
              <a:t>VALUATE </a:t>
            </a:r>
            <a:r>
              <a:rPr lang="cy" sz="2400" b="0" i="0" u="none" strike="noStrike" cap="none" baseline="0">
                <a:solidFill>
                  <a:srgbClr val="000000"/>
                </a:solidFill>
                <a:effectLst/>
                <a:uFillTx/>
                <a:latin typeface="Euphemia"/>
              </a:rPr>
              <a:t>-</a:t>
            </a:r>
            <a:r>
              <a:rPr lang="cy" sz="2400" b="0" i="0" u="none" strike="noStrike" cap="none" baseline="0">
                <a:solidFill>
                  <a:srgbClr val="000000"/>
                </a:solidFill>
                <a:effectLst/>
                <a:uFillTx/>
                <a:latin typeface="Calibri"/>
              </a:rPr>
              <a:t> Sut aeth pethau, pa gasgliadau allwch chi eu cyrraedd, beth sydd angen i chi ei ystyried mewn perthynas â phŵer a gwerthoedd, beth ddysgoch chi</a:t>
            </a:r>
          </a:p>
          <a:p>
            <a:pPr marL="342900" indent="-342900">
              <a:tabLst>
                <a:tab pos="457200" algn="l"/>
              </a:tabLst>
            </a:pPr>
            <a:r>
              <a:rPr lang="cy" sz="2200" b="1" i="0" u="sng" strike="noStrike" cap="none" baseline="0">
                <a:solidFill>
                  <a:srgbClr val="000000"/>
                </a:solidFill>
                <a:effectLst/>
                <a:uFill>
                  <a:solidFill>
                    <a:srgbClr val="000000"/>
                  </a:solidFill>
                </a:uFill>
                <a:latin typeface="Arial"/>
                <a:hlinkClick r:id="rId3" history="0"/>
              </a:rPr>
              <a:t>https://youtu.be/jEuq50wBRSg</a:t>
            </a:r>
          </a:p>
          <a:p>
            <a:pPr marL="342900" lvl="0" indent="-342900">
              <a:buFont typeface="Arial" panose="020B0604020202020204" pitchFamily="34" charset="0"/>
              <a:buChar char="•"/>
              <a:tabLst>
                <a:tab pos="457200" algn="l"/>
              </a:tabLst>
            </a:pPr>
            <a:endParaRPr lang="en-GB" sz="2200">
              <a:effectLst/>
              <a:latin typeface="Calibri" panose="020F0502020204030204" pitchFamily="34" charset="0"/>
              <a:ea typeface="Calibri" panose="020F0502020204030204" pitchFamily="34" charset="0"/>
              <a:cs typeface="Times New Roman" panose="02020603050405020304" pitchFamily="18" charset="0"/>
            </a:endParaRPr>
          </a:p>
          <a:p>
            <a:endParaRPr lang="en-US" sz="2200"/>
          </a:p>
        </p:txBody>
      </p:sp>
      <p:sp>
        <p:nvSpPr>
          <p:cNvPr id="4" name="Footer Placeholder 3">
            <a:extLst>
              <a:ext uri="{FF2B5EF4-FFF2-40B4-BE49-F238E27FC236}">
                <a16:creationId xmlns:a16="http://schemas.microsoft.com/office/drawing/2014/main" id="{1EBC52C0-E5CC-E3DC-0F6E-7D0DA5AA0FE6}"/>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90BCE600-4F97-38BA-A490-9EE9C08425A1}"/>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30</a:t>
            </a:fld>
            <a:endParaRPr lang="en-GB"/>
          </a:p>
        </p:txBody>
      </p:sp>
    </p:spTree>
    <p:extLst>
      <p:ext uri="{BB962C8B-B14F-4D97-AF65-F5344CB8AC3E}">
        <p14:creationId xmlns:p14="http://schemas.microsoft.com/office/powerpoint/2010/main" val="2445989092"/>
      </p:ext>
    </p:extLst>
  </p:cSld>
  <p:clrMapOvr>
    <a:masterClrMapping/>
  </p:clrMapOvr>
  <p:transition/>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1947" name="Rectangle 81946">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949" name="Freeform: Shape 81948">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D608FE1A-9896-4EB0-B79F-795A474FD24C}"/>
              </a:ext>
            </a:extLst>
          </p:cNvPr>
          <p:cNvSpPr>
            <a:spLocks noGrp="1"/>
          </p:cNvSpPr>
          <p:nvPr>
            <p:ph type="title"/>
          </p:nvPr>
        </p:nvSpPr>
        <p:spPr>
          <a:xfrm>
            <a:off x="555710" y="-1"/>
            <a:ext cx="10515600" cy="1325563"/>
          </a:xfrm>
        </p:spPr>
        <p:txBody>
          <a:bodyPr>
            <a:normAutofit/>
          </a:bodyPr>
          <a:lstStyle/>
          <a:p>
            <a:pPr>
              <a:defRPr/>
            </a:pPr>
            <a:r>
              <a:rPr lang="cy" sz="4000" b="0" i="0" u="none" strike="noStrike" cap="none" baseline="0">
                <a:solidFill>
                  <a:srgbClr val="000000"/>
                </a:solidFill>
                <a:effectLst/>
                <a:uFillTx/>
                <a:latin typeface="Arial"/>
              </a:rPr>
              <a:t>Sgiliau Cam Cyntaf ac Ail Gam</a:t>
            </a:r>
          </a:p>
        </p:txBody>
      </p:sp>
      <p:sp>
        <p:nvSpPr>
          <p:cNvPr id="81951" name="Arc 81950">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DF8A302-5819-4EFA-BD3F-0D57BAFEAF7C}"/>
              </a:ext>
            </a:extLst>
          </p:cNvPr>
          <p:cNvSpPr>
            <a:spLocks noGrp="1"/>
          </p:cNvSpPr>
          <p:nvPr>
            <p:ph idx="1"/>
          </p:nvPr>
        </p:nvSpPr>
        <p:spPr>
          <a:xfrm>
            <a:off x="641131" y="1082566"/>
            <a:ext cx="11204028" cy="5549462"/>
          </a:xfrm>
        </p:spPr>
        <p:txBody>
          <a:bodyPr>
            <a:normAutofit lnSpcReduction="10000"/>
          </a:bodyPr>
          <a:lstStyle/>
          <a:p>
            <a:pPr marL="109537" indent="0">
              <a:buNone/>
              <a:defRPr/>
            </a:pPr>
            <a:r>
              <a:rPr lang="cy" sz="2400" b="0" i="0" u="none" strike="noStrike" cap="none" baseline="0">
                <a:solidFill>
                  <a:srgbClr val="000000"/>
                </a:solidFill>
                <a:effectLst/>
                <a:uFillTx/>
                <a:latin typeface="Arial"/>
              </a:rPr>
              <a:t>Mae Koprowska (2010) yn cyfeirio at sgiliau ‘cam cyntaf’ ac ‘ail gam’:</a:t>
            </a:r>
          </a:p>
          <a:p>
            <a:pPr>
              <a:defRPr/>
            </a:pPr>
            <a:r>
              <a:rPr lang="cy" sz="2400" b="0" i="0" u="none" strike="noStrike" cap="none" baseline="0">
                <a:solidFill>
                  <a:srgbClr val="000000"/>
                </a:solidFill>
                <a:effectLst/>
                <a:uFillTx/>
                <a:latin typeface="Arial"/>
              </a:rPr>
              <a:t>Mae angen sgiliau cam cyntaf mewn cyfathrebu uniongyrchol</a:t>
            </a:r>
          </a:p>
          <a:p>
            <a:pPr>
              <a:defRPr/>
            </a:pPr>
            <a:r>
              <a:rPr lang="cy" sz="2400" b="0" i="0" u="none" strike="noStrike" cap="none" baseline="0">
                <a:solidFill>
                  <a:srgbClr val="000000"/>
                </a:solidFill>
                <a:effectLst/>
                <a:uFillTx/>
                <a:latin typeface="Arial"/>
              </a:rPr>
              <a:t>Defnyddir sgiliau ail gam wrth gynllunio sut y byddwn yn cyfathrebu; meddwl, arsylwi, cymryd adborth, adolygu ac addasu cyfathrebiadau yn y dyfodol yn unol â hynny</a:t>
            </a:r>
          </a:p>
          <a:p>
            <a:pPr>
              <a:defRPr/>
            </a:pPr>
            <a:r>
              <a:rPr lang="cy" sz="2400" b="0" i="0" u="none" strike="noStrike" cap="none" baseline="0">
                <a:solidFill>
                  <a:srgbClr val="000000"/>
                </a:solidFill>
                <a:effectLst/>
                <a:uFillTx/>
                <a:latin typeface="Arial"/>
              </a:rPr>
              <a:t>Cymharwch sgiliau ail gam gydag 'adfyfyrio-ar-waith' ac 'adfyfyrio-ar-weithredu' (Schon, 1984).  </a:t>
            </a:r>
          </a:p>
          <a:p>
            <a:pPr marL="0" indent="0">
              <a:buNone/>
              <a:defRPr/>
            </a:pPr>
            <a:endParaRPr lang="en-GB" sz="2400">
              <a:latin typeface="Arial" panose="020B0604020202020204" pitchFamily="34" charset="0"/>
              <a:cs typeface="Arial" panose="020B0604020202020204" pitchFamily="34" charset="0"/>
            </a:endParaRPr>
          </a:p>
          <a:p>
            <a:pPr>
              <a:defRPr/>
            </a:pPr>
            <a:r>
              <a:rPr lang="cy" sz="2400" b="0" i="0" u="none" strike="noStrike" cap="none" baseline="0">
                <a:solidFill>
                  <a:srgbClr val="000000"/>
                </a:solidFill>
                <a:effectLst/>
                <a:uFillTx/>
                <a:latin typeface="Arial"/>
              </a:rPr>
              <a:t>Fideos am sut mae gofalwyr di-dâl yn teimlo mewn gwirionedd yn rhoi persbectif i'r unigolion, gallai'r rhain fod o gymorth wrth ystyried technegau cyfathrebu</a:t>
            </a:r>
            <a:r>
              <a:rPr lang="cy" sz="2000" b="0" i="0" u="none" strike="noStrike" cap="none" baseline="0">
                <a:solidFill>
                  <a:srgbClr val="000000"/>
                </a:solidFill>
                <a:effectLst/>
                <a:uFillTx/>
                <a:latin typeface="Arial"/>
              </a:rPr>
              <a:t>. </a:t>
            </a:r>
          </a:p>
          <a:p>
            <a:pPr>
              <a:defRPr/>
            </a:pPr>
            <a:r>
              <a:rPr lang="cy" sz="2000" b="0" i="0" u="none" strike="noStrike" cap="none" baseline="0">
                <a:solidFill>
                  <a:srgbClr val="000000"/>
                </a:solidFill>
                <a:effectLst/>
                <a:uFillTx/>
                <a:latin typeface="Helvetica"/>
                <a:hlinkClick r:id="rId3" tooltip="https://www.youtube.com/watch?v=3OOJeAJbPlQ" history="0"/>
              </a:rPr>
              <a:t>https://www.youtube.com/watch?v=3OOJeAJbPlQ</a:t>
            </a:r>
            <a:br>
              <a:rPr sz="2000"/>
            </a:br>
            <a:r>
              <a:rPr lang="cy" sz="2000" b="0" i="0" u="none" strike="noStrike" cap="none" baseline="0">
                <a:solidFill>
                  <a:srgbClr val="000000"/>
                </a:solidFill>
                <a:effectLst/>
                <a:uFillTx/>
                <a:latin typeface="Helvetica"/>
                <a:hlinkClick r:id="rId3" tooltip="https://www.youtube.com/watch?v=3OOJeAJbPlQ" history="0"/>
              </a:rPr>
              <a:t>https://www.youtube.com/watch?v=6KN3PJjxhCQ</a:t>
            </a:r>
            <a:br>
              <a:rPr sz="2000"/>
            </a:br>
            <a:r>
              <a:rPr lang="cy" sz="2000" b="0" i="0" u="none" strike="noStrike" cap="none" baseline="0">
                <a:solidFill>
                  <a:srgbClr val="000000"/>
                </a:solidFill>
                <a:effectLst/>
                <a:uFillTx/>
                <a:latin typeface="Helvetica"/>
                <a:hlinkClick r:id="rId3" tooltip="https://www.youtube.com/watch?v=3OOJeAJbPlQ" history="0"/>
              </a:rPr>
              <a:t>https://www.youtube.com/watch?v=BjrMgGZifG8</a:t>
            </a:r>
            <a:br>
              <a:rPr sz="2000"/>
            </a:br>
            <a:r>
              <a:rPr lang="cy" sz="2000" b="0" i="0" u="none" strike="noStrike" cap="none" baseline="0">
                <a:solidFill>
                  <a:srgbClr val="000000"/>
                </a:solidFill>
                <a:effectLst/>
                <a:uFillTx/>
                <a:latin typeface="Helvetica"/>
                <a:hlinkClick r:id="rId3" tooltip="https://www.youtube.com/watch?v=3OOJeAJbPlQ" history="0"/>
              </a:rPr>
              <a:t>https://www.youtube.com/watch?v=gHQ6hQ3SQUM</a:t>
            </a:r>
          </a:p>
        </p:txBody>
      </p:sp>
      <p:sp>
        <p:nvSpPr>
          <p:cNvPr id="4" name="Footer Placeholder 3">
            <a:extLst>
              <a:ext uri="{FF2B5EF4-FFF2-40B4-BE49-F238E27FC236}">
                <a16:creationId xmlns:a16="http://schemas.microsoft.com/office/drawing/2014/main" id="{5E0AAC75-EF88-2128-9FE8-EE3EE9EFB1CD}"/>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a:solidFill>
                  <a:srgbClr val="898989"/>
                </a:solidFill>
                <a:effectLst/>
                <a:uFillTx/>
                <a:latin typeface="Calibri"/>
              </a:rPr>
              <a:t>PORTH AGORED - Cydgrynhoi'r Rhaglen Ymarfer Gwaith Cymdeithasol</a:t>
            </a:r>
          </a:p>
        </p:txBody>
      </p:sp>
      <p:sp>
        <p:nvSpPr>
          <p:cNvPr id="81924" name="Slide Number Placeholder 6">
            <a:extLst>
              <a:ext uri="{FF2B5EF4-FFF2-40B4-BE49-F238E27FC236}">
                <a16:creationId xmlns:a16="http://schemas.microsoft.com/office/drawing/2014/main" id="{1510B65B-AC77-4E20-90F3-EA4623E71B3F}"/>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8EEAAF8D-0969-4267-A3B9-0B4BDAABAE05}" type="slidenum">
              <a:rPr lang="en-GB" altLang="en-US" smtClean="0"/>
              <a:pPr>
                <a:spcAft>
                  <a:spcPts val="600"/>
                </a:spcAft>
              </a:pPr>
              <a:t>31</a:t>
            </a:fld>
            <a:endParaRPr lang="en-GB" altLang="en-US"/>
          </a:p>
        </p:txBody>
      </p:sp>
    </p:spTree>
  </p:cSld>
  <p:clrMapOvr>
    <a:masterClrMapping/>
  </p:clrMapOvr>
  <p:transition/>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3983" name="Rectangle 83982">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D9FB630-EEA1-4905-B8D6-F6E2EDEFBE65}"/>
              </a:ext>
            </a:extLst>
          </p:cNvPr>
          <p:cNvSpPr>
            <a:spLocks noGrp="1"/>
          </p:cNvSpPr>
          <p:nvPr>
            <p:ph type="title"/>
          </p:nvPr>
        </p:nvSpPr>
        <p:spPr>
          <a:xfrm>
            <a:off x="838200" y="557188"/>
            <a:ext cx="10515600" cy="1133499"/>
          </a:xfrm>
        </p:spPr>
        <p:txBody>
          <a:bodyPr vert="horz" lIns="91440" tIns="45720" rIns="91440" bIns="45720" rtlCol="0" anchor="ctr">
            <a:normAutofit/>
          </a:bodyPr>
          <a:lstStyle/>
          <a:p>
            <a:pPr algn="ctr">
              <a:defRPr/>
            </a:pPr>
            <a:r>
              <a:rPr lang="cy" sz="5200" b="0" i="0" u="none" strike="noStrike" cap="none" baseline="0">
                <a:solidFill>
                  <a:srgbClr val="000000"/>
                </a:solidFill>
                <a:effectLst/>
                <a:uFillTx/>
                <a:latin typeface="Calibri Light"/>
              </a:rPr>
              <a:t>Cyfathrebu di-eiriau</a:t>
            </a:r>
          </a:p>
        </p:txBody>
      </p:sp>
      <p:sp>
        <p:nvSpPr>
          <p:cNvPr id="8" name="Content Placeholder 7">
            <a:extLst>
              <a:ext uri="{FF2B5EF4-FFF2-40B4-BE49-F238E27FC236}">
                <a16:creationId xmlns:a16="http://schemas.microsoft.com/office/drawing/2014/main" id="{1D7F0C76-78CC-4476-ACF0-7B21399ED2E4}"/>
              </a:ext>
            </a:extLst>
          </p:cNvPr>
          <p:cNvSpPr/>
          <p:nvPr/>
        </p:nvSpPr>
        <p:spPr>
          <a:xfrm>
            <a:off x="6522720" y="1444295"/>
            <a:ext cx="5059681" cy="4758385"/>
          </a:xfrm>
          <a:prstGeom prst="rect">
            <a:avLst/>
          </a:prstGeom>
        </p:spPr>
        <p:txBody>
          <a:bodyPr>
            <a:normAutofit/>
          </a:bodyPr>
          <a:lstStyle/>
          <a:p>
            <a:endParaRPr lang="en-GB"/>
          </a:p>
        </p:txBody>
      </p:sp>
      <p:sp>
        <p:nvSpPr>
          <p:cNvPr id="3" name="Content Placeholder 2">
            <a:extLst>
              <a:ext uri="{FF2B5EF4-FFF2-40B4-BE49-F238E27FC236}">
                <a16:creationId xmlns:a16="http://schemas.microsoft.com/office/drawing/2014/main" id="{947395E5-1503-4BE6-B769-86DE771F6E0B}"/>
              </a:ext>
            </a:extLst>
          </p:cNvPr>
          <p:cNvSpPr/>
          <p:nvPr/>
        </p:nvSpPr>
        <p:spPr>
          <a:xfrm>
            <a:off x="479834" y="1690687"/>
            <a:ext cx="5555975" cy="4490657"/>
          </a:xfrm>
          <a:prstGeom prst="rect">
            <a:avLst/>
          </a:prstGeom>
        </p:spPr>
        <p:txBody>
          <a:bodyPr>
            <a:normAutofit fontScale="90000"/>
          </a:bodyPr>
          <a:lstStyle/>
          <a:p>
            <a:pPr defTabSz="749808">
              <a:spcAft>
                <a:spcPts val="600"/>
              </a:spcAft>
              <a:defRPr/>
            </a:pPr>
            <a:r>
              <a:rPr lang="cy" sz="2400" b="0" i="0" u="none" strike="noStrike" cap="none" baseline="0" dirty="0">
                <a:solidFill>
                  <a:srgbClr val="000000"/>
                </a:solidFill>
                <a:effectLst/>
                <a:uFillTx/>
                <a:latin typeface="Arial"/>
              </a:rPr>
              <a:t>Mae'r rhan fwyaf o gyfathrebu yn ddi-eiriau</a:t>
            </a:r>
          </a:p>
          <a:p>
            <a:pPr defTabSz="749808">
              <a:spcAft>
                <a:spcPts val="600"/>
              </a:spcAft>
              <a:defRPr/>
            </a:pPr>
            <a:r>
              <a:rPr lang="cy" sz="2400" b="0" i="0" u="none" strike="noStrike" cap="none" baseline="0" dirty="0">
                <a:solidFill>
                  <a:srgbClr val="000000"/>
                </a:solidFill>
                <a:effectLst/>
                <a:uFillTx/>
                <a:latin typeface="Arial"/>
              </a:rPr>
              <a:t>Felly mae angen lefel uwch o hunanymwybyddiaeth arnom</a:t>
            </a:r>
          </a:p>
          <a:p>
            <a:pPr defTabSz="749808">
              <a:spcAft>
                <a:spcPts val="600"/>
              </a:spcAft>
              <a:defRPr/>
            </a:pPr>
            <a:r>
              <a:rPr lang="cy" sz="2400" b="0" i="0" u="none" strike="noStrike" cap="none" baseline="0" dirty="0">
                <a:solidFill>
                  <a:srgbClr val="000000"/>
                </a:solidFill>
                <a:effectLst/>
                <a:uFillTx/>
                <a:latin typeface="Arial"/>
              </a:rPr>
              <a:t>Mae graddau cyswllt llygad derbyniol yn amrywio rhwng diwylliannau fel y mae dulliau eraill o gyfathrebu</a:t>
            </a:r>
          </a:p>
          <a:p>
            <a:pPr defTabSz="749808">
              <a:spcAft>
                <a:spcPts val="600"/>
              </a:spcAft>
              <a:defRPr/>
            </a:pPr>
            <a:r>
              <a:rPr lang="cy" sz="2400" b="0" i="0" u="none" strike="noStrike" cap="none" baseline="0" dirty="0">
                <a:solidFill>
                  <a:srgbClr val="000000"/>
                </a:solidFill>
                <a:effectLst/>
                <a:uFillTx/>
                <a:latin typeface="Arial"/>
              </a:rPr>
              <a:t>Mae ymchwil yn awgrymu gwahaniaethau posibl rhwng y rhywiau mewn cyfathrebu – mae menywod yn amgodio a dadgodio’n well na dynion ac yn meithrin cydberthynas a gwenu’n amlach?</a:t>
            </a:r>
          </a:p>
          <a:p>
            <a:pPr defTabSz="749808">
              <a:spcAft>
                <a:spcPts val="600"/>
              </a:spcAft>
              <a:defRPr/>
            </a:pPr>
            <a:r>
              <a:rPr lang="cy" sz="1804" b="0" i="0" u="none" strike="noStrike" cap="none" baseline="0" dirty="0">
                <a:solidFill>
                  <a:srgbClr val="000000"/>
                </a:solidFill>
                <a:effectLst/>
                <a:uFillTx/>
                <a:latin typeface="Arial"/>
              </a:rPr>
              <a:t>(Hall, 2006) </a:t>
            </a:r>
          </a:p>
          <a:p>
            <a:pPr marL="109537" indent="0">
              <a:spcAft>
                <a:spcPts val="600"/>
              </a:spcAft>
              <a:buNone/>
              <a:defRPr/>
            </a:pPr>
            <a:endParaRPr lang="en-GB" sz="1400" dirty="0">
              <a:latin typeface="Arial" panose="020B0604020202020204" pitchFamily="34" charset="0"/>
              <a:cs typeface="Arial" panose="020B0604020202020204" pitchFamily="34" charset="0"/>
            </a:endParaRPr>
          </a:p>
        </p:txBody>
      </p:sp>
      <p:sp>
        <p:nvSpPr>
          <p:cNvPr id="83972" name="Slide Number Placeholder 6">
            <a:extLst>
              <a:ext uri="{FF2B5EF4-FFF2-40B4-BE49-F238E27FC236}">
                <a16:creationId xmlns:a16="http://schemas.microsoft.com/office/drawing/2014/main" id="{DA64CCFF-4B69-4891-935B-8D5E0D949579}"/>
              </a:ext>
            </a:extLst>
          </p:cNvPr>
          <p:cNvSpPr/>
          <p:nvPr/>
        </p:nvSpPr>
        <p:spPr bwMode="auto">
          <a:xfrm>
            <a:off x="8109863" y="5767581"/>
            <a:ext cx="2262604" cy="301157"/>
          </a:xfrm>
          <a:prstGeom prst="rect">
            <a:avLst/>
          </a:prstGeo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defTabSz="749808">
              <a:spcAft>
                <a:spcPts val="600"/>
              </a:spcAft>
            </a:pPr>
            <a:endParaRPr lang="en-GB" altLang="en-US" dirty="0"/>
          </a:p>
        </p:txBody>
      </p:sp>
      <p:pic>
        <p:nvPicPr>
          <p:cNvPr id="5" name="Picture 4" descr="A picture containing drawing&#10;&#10;Description automatically generated">
            <a:extLst>
              <a:ext uri="{FF2B5EF4-FFF2-40B4-BE49-F238E27FC236}">
                <a16:creationId xmlns:a16="http://schemas.microsoft.com/office/drawing/2014/main" id="{185AA5C0-35DE-46BB-A9B2-DAF01CE5560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874010" y="1444295"/>
            <a:ext cx="4028436" cy="3698903"/>
          </a:xfrm>
          <a:prstGeom prst="rect">
            <a:avLst/>
          </a:prstGeom>
        </p:spPr>
      </p:pic>
      <p:sp>
        <p:nvSpPr>
          <p:cNvPr id="4" name="Footer Placeholder 3">
            <a:extLst>
              <a:ext uri="{FF2B5EF4-FFF2-40B4-BE49-F238E27FC236}">
                <a16:creationId xmlns:a16="http://schemas.microsoft.com/office/drawing/2014/main" id="{2C372758-5D8B-81E1-1232-770531579707}"/>
              </a:ext>
            </a:extLst>
          </p:cNvPr>
          <p:cNvSpPr/>
          <p:nvPr/>
        </p:nvSpPr>
        <p:spPr>
          <a:xfrm>
            <a:off x="2851842" y="6116734"/>
            <a:ext cx="5930019" cy="301157"/>
          </a:xfrm>
          <a:prstGeom prst="rect">
            <a:avLst/>
          </a:prstGeom>
        </p:spPr>
        <p:txBody>
          <a:bodyPr/>
          <a:lstStyle/>
          <a:p>
            <a:pPr defTabSz="749808">
              <a:spcAft>
                <a:spcPts val="600"/>
              </a:spcAft>
            </a:pPr>
            <a:r>
              <a:rPr lang="cy" sz="1476" b="0" i="0" u="none" strike="noStrike" cap="none" baseline="0" dirty="0">
                <a:solidFill>
                  <a:srgbClr val="000000"/>
                </a:solidFill>
                <a:effectLst/>
                <a:uFillTx/>
                <a:latin typeface="Calibri"/>
              </a:rPr>
              <a:t>PORTH AGORED - Cydgrynhoi'r Rhaglen Ymarfer Gwaith Cymdeithasol</a:t>
            </a:r>
          </a:p>
        </p:txBody>
      </p:sp>
      <p:sp>
        <p:nvSpPr>
          <p:cNvPr id="6" name="TextBox 5">
            <a:extLst>
              <a:ext uri="{FF2B5EF4-FFF2-40B4-BE49-F238E27FC236}">
                <a16:creationId xmlns:a16="http://schemas.microsoft.com/office/drawing/2014/main" id="{28610C81-BF97-7597-5976-0CDB95C40677}"/>
              </a:ext>
            </a:extLst>
          </p:cNvPr>
          <p:cNvSpPr txBox="1"/>
          <p:nvPr/>
        </p:nvSpPr>
        <p:spPr>
          <a:xfrm>
            <a:off x="9482186" y="5217562"/>
            <a:ext cx="3983421" cy="1200329"/>
          </a:xfrm>
          <a:prstGeom prst="rect">
            <a:avLst/>
          </a:prstGeom>
          <a:noFill/>
        </p:spPr>
        <p:txBody>
          <a:bodyPr wrap="square" rtlCol="0">
            <a:spAutoFit/>
          </a:bodyPr>
          <a:lstStyle/>
          <a:p>
            <a:r>
              <a:rPr lang="cy" sz="1800" b="0" i="0" u="none" strike="noStrike" cap="none" baseline="0" dirty="0">
                <a:solidFill>
                  <a:srgbClr val="000000"/>
                </a:solidFill>
                <a:effectLst/>
                <a:uFillTx/>
                <a:latin typeface="Calibri"/>
              </a:rPr>
              <a:t>CYFATHREBU DI-EIRIAU </a:t>
            </a:r>
          </a:p>
          <a:p>
            <a:r>
              <a:rPr lang="cy" sz="1800" b="0" i="0" u="none" strike="noStrike" cap="none" baseline="0" dirty="0">
                <a:solidFill>
                  <a:srgbClr val="000000"/>
                </a:solidFill>
                <a:effectLst/>
                <a:uFillTx/>
                <a:latin typeface="Calibri"/>
              </a:rPr>
              <a:t>Geiriau llafar 7% </a:t>
            </a:r>
          </a:p>
          <a:p>
            <a:r>
              <a:rPr lang="cy" sz="1800" b="0" i="0" u="none" strike="noStrike" cap="none" baseline="0" dirty="0">
                <a:solidFill>
                  <a:srgbClr val="000000"/>
                </a:solidFill>
                <a:effectLst/>
                <a:uFillTx/>
                <a:latin typeface="Calibri"/>
              </a:rPr>
              <a:t>Tôn y llais 38%  </a:t>
            </a:r>
          </a:p>
          <a:p>
            <a:r>
              <a:rPr lang="cy" sz="1800" b="0" i="0" u="none" strike="noStrike" cap="none" baseline="0" dirty="0">
                <a:solidFill>
                  <a:srgbClr val="000000"/>
                </a:solidFill>
                <a:effectLst/>
                <a:uFillTx/>
                <a:latin typeface="Calibri"/>
              </a:rPr>
              <a:t>Di-eiriau  55%</a:t>
            </a:r>
            <a:endParaRPr lang="en-US" dirty="0"/>
          </a:p>
        </p:txBody>
      </p:sp>
    </p:spTree>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6025" name="Rectangle 8602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EF8AC2C-C057-4020-96C8-808CB06CD7F2}"/>
              </a:ext>
            </a:extLst>
          </p:cNvPr>
          <p:cNvSpPr>
            <a:spLocks noGrp="1"/>
          </p:cNvSpPr>
          <p:nvPr>
            <p:ph type="title"/>
          </p:nvPr>
        </p:nvSpPr>
        <p:spPr>
          <a:xfrm>
            <a:off x="838200" y="365125"/>
            <a:ext cx="10515600" cy="1325563"/>
          </a:xfrm>
        </p:spPr>
        <p:txBody>
          <a:bodyPr>
            <a:normAutofit/>
          </a:bodyPr>
          <a:lstStyle/>
          <a:p>
            <a:pPr>
              <a:defRPr/>
            </a:pPr>
            <a:r>
              <a:rPr lang="cy" sz="5400" b="0" i="0" u="none" strike="noStrike" cap="none" baseline="0">
                <a:solidFill>
                  <a:srgbClr val="000000"/>
                </a:solidFill>
                <a:effectLst/>
                <a:uFillTx/>
                <a:latin typeface="Arial"/>
              </a:rPr>
              <a:t>Anghenion Gwahanol</a:t>
            </a:r>
          </a:p>
        </p:txBody>
      </p:sp>
      <p:sp>
        <p:nvSpPr>
          <p:cNvPr id="8602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AFF921A-1432-4F45-A0CC-A9EDC7CE36CD}"/>
              </a:ext>
            </a:extLst>
          </p:cNvPr>
          <p:cNvSpPr>
            <a:spLocks noGrp="1"/>
          </p:cNvSpPr>
          <p:nvPr>
            <p:ph idx="1"/>
          </p:nvPr>
        </p:nvSpPr>
        <p:spPr>
          <a:xfrm>
            <a:off x="838200" y="1929384"/>
            <a:ext cx="10515600" cy="4251960"/>
          </a:xfrm>
        </p:spPr>
        <p:txBody>
          <a:bodyPr>
            <a:normAutofit/>
          </a:bodyPr>
          <a:lstStyle/>
          <a:p>
            <a:pPr>
              <a:defRPr/>
            </a:pPr>
            <a:r>
              <a:rPr lang="cy" sz="2400" b="0" i="0" u="none" strike="noStrike" cap="none" baseline="0">
                <a:solidFill>
                  <a:srgbClr val="000000"/>
                </a:solidFill>
                <a:effectLst/>
                <a:uFillTx/>
                <a:latin typeface="Arial"/>
              </a:rPr>
              <a:t>Cyswllt wyneb yn wyneb ac agosrwydd at bobl â nam ar eu clyw (gall hyn fod yn hynod berthnasol wrth weithio gyda phobl â phroblemau iechyd meddwl)</a:t>
            </a:r>
          </a:p>
          <a:p>
            <a:pPr>
              <a:defRPr/>
            </a:pPr>
            <a:r>
              <a:rPr lang="cy" sz="2400" b="0" i="0" u="none" strike="noStrike" cap="none" baseline="0">
                <a:solidFill>
                  <a:srgbClr val="000000"/>
                </a:solidFill>
                <a:effectLst/>
                <a:uFillTx/>
                <a:latin typeface="Arial"/>
              </a:rPr>
              <a:t>Gall profiad o gam-drin emosiynol arwain at anawsterau a dryswch wrth ddarllen mynegiant wyneb/dehongli tôn llais ac ati.</a:t>
            </a:r>
          </a:p>
          <a:p>
            <a:pPr>
              <a:defRPr/>
            </a:pPr>
            <a:r>
              <a:rPr lang="cy" sz="2400" b="0" i="0" u="none" strike="noStrike" cap="none" baseline="0">
                <a:solidFill>
                  <a:srgbClr val="000000"/>
                </a:solidFill>
                <a:effectLst/>
                <a:uFillTx/>
                <a:latin typeface="Arial"/>
              </a:rPr>
              <a:t>Mae pobl â nam ar eu golwg yn fwy cyfarwydd â thôn llais, cyflymder lleferydd a symudiadau corff mwy y gallant eu clywed, eu gweld neu eu teimlo</a:t>
            </a:r>
          </a:p>
          <a:p>
            <a:pPr>
              <a:defRPr/>
            </a:pPr>
            <a:r>
              <a:rPr lang="cy" sz="2400" b="0" i="0" u="none" strike="noStrike" cap="none" baseline="0">
                <a:solidFill>
                  <a:srgbClr val="000000"/>
                </a:solidFill>
                <a:effectLst/>
                <a:uFillTx/>
                <a:latin typeface="Arial"/>
              </a:rPr>
              <a:t>Gall cyswllt wyneb yn wyneb aflonyddu ar bobl ag awtistiaeth a gall adnabod emosiwn fod yn anodd. </a:t>
            </a:r>
          </a:p>
          <a:p>
            <a:pPr>
              <a:defRPr/>
            </a:pPr>
            <a:endParaRPr lang="en-GB" sz="2400">
              <a:latin typeface="Arial" panose="020B0604020202020204" pitchFamily="34" charset="0"/>
              <a:cs typeface="Arial" panose="020B0604020202020204" pitchFamily="34" charset="0"/>
            </a:endParaRPr>
          </a:p>
        </p:txBody>
      </p:sp>
      <p:sp>
        <p:nvSpPr>
          <p:cNvPr id="4" name="Footer Placeholder 3">
            <a:extLst>
              <a:ext uri="{FF2B5EF4-FFF2-40B4-BE49-F238E27FC236}">
                <a16:creationId xmlns:a16="http://schemas.microsoft.com/office/drawing/2014/main" id="{0DFF9602-0D40-1AD5-7F98-67890D0E1312}"/>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a:solidFill>
                  <a:srgbClr val="898989"/>
                </a:solidFill>
                <a:effectLst/>
                <a:uFillTx/>
                <a:latin typeface="Calibri"/>
              </a:rPr>
              <a:t>PORTH AGORED - Cydgrynhoi'r Rhaglen Ymarfer Gwaith Cymdeithasol</a:t>
            </a:r>
          </a:p>
        </p:txBody>
      </p:sp>
      <p:sp>
        <p:nvSpPr>
          <p:cNvPr id="86020" name="Slide Number Placeholder 6">
            <a:extLst>
              <a:ext uri="{FF2B5EF4-FFF2-40B4-BE49-F238E27FC236}">
                <a16:creationId xmlns:a16="http://schemas.microsoft.com/office/drawing/2014/main" id="{1175EF6C-3E51-452B-B36E-531EC997EB84}"/>
              </a:ext>
            </a:extLst>
          </p:cNvPr>
          <p:cNvSpPr>
            <a:spLocks noGrp="1"/>
          </p:cNvSpPr>
          <p:nvPr>
            <p:ph type="sldNum" sz="quarter" idx="12"/>
          </p:nvPr>
        </p:nvSpPr>
        <p:spPr bwMode="auto">
          <a:xfrm>
            <a:off x="8610600" y="6356350"/>
            <a:ext cx="2743200" cy="365125"/>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D73B4D32-EE27-408D-995D-5F54DCD8D4AF}" type="slidenum">
              <a:rPr lang="en-GB" altLang="en-US" smtClean="0"/>
              <a:pPr>
                <a:spcAft>
                  <a:spcPts val="600"/>
                </a:spcAft>
              </a:pPr>
              <a:t>33</a:t>
            </a:fld>
            <a:endParaRPr lang="en-GB" altLang="en-US"/>
          </a:p>
        </p:txBody>
      </p:sp>
    </p:spTree>
  </p:cSld>
  <p:clrMapOvr>
    <a:masterClrMapping/>
  </p:clrMapOvr>
  <p:transition/>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50181609-9071-4AFD-BD25-A5FDE23649D3}"/>
              </a:ext>
            </a:extLst>
          </p:cNvPr>
          <p:cNvSpPr>
            <a:spLocks noGrp="1"/>
          </p:cNvSpPr>
          <p:nvPr>
            <p:ph type="body" idx="1"/>
          </p:nvPr>
        </p:nvSpPr>
        <p:spPr>
          <a:xfrm>
            <a:off x="609599" y="301131"/>
            <a:ext cx="5386917" cy="762000"/>
          </a:xfrm>
        </p:spPr>
        <p:txBody>
          <a:bodyPr>
            <a:normAutofit/>
          </a:bodyPr>
          <a:lstStyle/>
          <a:p>
            <a:r>
              <a:rPr lang="cy" sz="2800" b="1" i="0" u="none" strike="noStrike" cap="none" baseline="0">
                <a:solidFill>
                  <a:srgbClr val="000000"/>
                </a:solidFill>
                <a:effectLst/>
                <a:uFillTx/>
                <a:latin typeface="Arial"/>
              </a:rPr>
              <a:t>Diwylliant a Chyfathrebu</a:t>
            </a:r>
          </a:p>
        </p:txBody>
      </p:sp>
      <p:sp>
        <p:nvSpPr>
          <p:cNvPr id="46082" name="Content Placeholder 2">
            <a:extLst>
              <a:ext uri="{FF2B5EF4-FFF2-40B4-BE49-F238E27FC236}">
                <a16:creationId xmlns:a16="http://schemas.microsoft.com/office/drawing/2014/main" id="{85DE4165-A5FE-4B24-A0B2-EA7E10CD95E1}"/>
              </a:ext>
            </a:extLst>
          </p:cNvPr>
          <p:cNvSpPr>
            <a:spLocks noGrp="1"/>
          </p:cNvSpPr>
          <p:nvPr>
            <p:ph sz="half" idx="2"/>
          </p:nvPr>
        </p:nvSpPr>
        <p:spPr>
          <a:xfrm>
            <a:off x="609599" y="1211509"/>
            <a:ext cx="5290004" cy="4434981"/>
          </a:xfrm>
        </p:spPr>
        <p:txBody>
          <a:bodyPr wrap="square" anchor="t">
            <a:noAutofit/>
          </a:bodyPr>
          <a:lstStyle/>
          <a:p>
            <a:pPr marL="109537" indent="0">
              <a:lnSpc>
                <a:spcPct val="90000"/>
              </a:lnSpc>
              <a:buNone/>
              <a:defRPr/>
            </a:pPr>
            <a:r>
              <a:rPr lang="cy" sz="2000" b="0" i="0" u="none" strike="noStrike" cap="none" baseline="0">
                <a:solidFill>
                  <a:srgbClr val="000000"/>
                </a:solidFill>
                <a:effectLst/>
                <a:uFillTx/>
                <a:latin typeface="Calibri"/>
              </a:rPr>
              <a:t>Mae Gast a Patmore (2012) yn trafod ystyron a rennir o fewn cymunedau</a:t>
            </a:r>
          </a:p>
          <a:p>
            <a:pPr marL="109537" indent="0">
              <a:lnSpc>
                <a:spcPct val="90000"/>
              </a:lnSpc>
              <a:buNone/>
              <a:defRPr/>
            </a:pPr>
            <a:r>
              <a:rPr lang="cy" sz="2000" b="0" i="0" u="none" strike="noStrike" cap="none" baseline="0">
                <a:solidFill>
                  <a:srgbClr val="000000"/>
                </a:solidFill>
                <a:effectLst/>
                <a:uFillTx/>
                <a:latin typeface="Calibri"/>
              </a:rPr>
              <a:t>O ran 'grwpiau mewnol' a 'grwpiau allanol' y gellir eu cysylltu â'r iaith a siaredir:</a:t>
            </a:r>
          </a:p>
          <a:p>
            <a:pPr eaLnBrk="1" hangingPunct="1">
              <a:lnSpc>
                <a:spcPct val="90000"/>
              </a:lnSpc>
              <a:defRPr/>
            </a:pPr>
            <a:r>
              <a:rPr lang="cy" sz="2000" b="0" i="0" u="none" strike="noStrike" cap="none" baseline="0">
                <a:solidFill>
                  <a:srgbClr val="000000"/>
                </a:solidFill>
                <a:effectLst/>
                <a:uFillTx/>
                <a:latin typeface="Calibri"/>
              </a:rPr>
              <a:t>Mae ieithoedd cyffredin yn helpu i ddatblygu diwylliannau</a:t>
            </a:r>
          </a:p>
          <a:p>
            <a:pPr eaLnBrk="1" hangingPunct="1">
              <a:lnSpc>
                <a:spcPct val="90000"/>
              </a:lnSpc>
              <a:defRPr/>
            </a:pPr>
            <a:r>
              <a:rPr lang="cy" sz="2000" b="0" i="0" u="none" strike="noStrike" cap="none" baseline="0">
                <a:solidFill>
                  <a:srgbClr val="000000"/>
                </a:solidFill>
                <a:effectLst/>
                <a:uFillTx/>
                <a:latin typeface="Calibri"/>
              </a:rPr>
              <a:t>Gall diwylliant ac arddull cyfathrebu gweithwyr cymdeithasol eu hunain effeithio ar y gwasanaethau a ddarperir</a:t>
            </a:r>
          </a:p>
          <a:p>
            <a:pPr eaLnBrk="1" hangingPunct="1">
              <a:lnSpc>
                <a:spcPct val="90000"/>
              </a:lnSpc>
              <a:defRPr/>
            </a:pPr>
            <a:r>
              <a:rPr lang="cy" sz="2000" b="0" i="0" u="none" strike="noStrike" cap="none" baseline="0">
                <a:solidFill>
                  <a:srgbClr val="000000"/>
                </a:solidFill>
                <a:effectLst/>
                <a:uFillTx/>
                <a:latin typeface="Calibri"/>
              </a:rPr>
              <a:t>Gall iaith y lleoliad gwaith greu rhwystrau e.e. llaw-fer cyfathrebu – sut mae negeseuon yn cael eu cyfleu a’u derbyn ac ati.   </a:t>
            </a:r>
          </a:p>
        </p:txBody>
      </p:sp>
      <p:sp>
        <p:nvSpPr>
          <p:cNvPr id="3" name="Text Placeholder 2">
            <a:extLst>
              <a:ext uri="{FF2B5EF4-FFF2-40B4-BE49-F238E27FC236}">
                <a16:creationId xmlns:a16="http://schemas.microsoft.com/office/drawing/2014/main" id="{39B3EB87-47DD-4ED7-9755-FC02F95673E5}"/>
              </a:ext>
            </a:extLst>
          </p:cNvPr>
          <p:cNvSpPr>
            <a:spLocks noGrp="1"/>
          </p:cNvSpPr>
          <p:nvPr>
            <p:ph type="body" sz="quarter" idx="3"/>
          </p:nvPr>
        </p:nvSpPr>
        <p:spPr>
          <a:xfrm>
            <a:off x="6029529" y="301131"/>
            <a:ext cx="5389033" cy="762000"/>
          </a:xfrm>
        </p:spPr>
        <p:txBody>
          <a:bodyPr>
            <a:normAutofit fontScale="97500" lnSpcReduction="10000"/>
          </a:bodyPr>
          <a:lstStyle/>
          <a:p>
            <a:r>
              <a:rPr lang="cy" sz="2800" b="1" i="0" u="none" strike="noStrike" cap="none" baseline="0">
                <a:solidFill>
                  <a:srgbClr val="000000"/>
                </a:solidFill>
                <a:effectLst/>
                <a:uFillTx/>
                <a:latin typeface="Calibri"/>
              </a:rPr>
              <a:t>Gwaith Cymdeithasol mewn Cyd-destun Gwledig</a:t>
            </a:r>
          </a:p>
        </p:txBody>
      </p:sp>
      <p:sp>
        <p:nvSpPr>
          <p:cNvPr id="4" name="Content Placeholder 3">
            <a:extLst>
              <a:ext uri="{FF2B5EF4-FFF2-40B4-BE49-F238E27FC236}">
                <a16:creationId xmlns:a16="http://schemas.microsoft.com/office/drawing/2014/main" id="{16E737E4-A154-46B4-891D-CB0CAE44EAF1}"/>
              </a:ext>
            </a:extLst>
          </p:cNvPr>
          <p:cNvSpPr>
            <a:spLocks noGrp="1"/>
          </p:cNvSpPr>
          <p:nvPr>
            <p:ph sz="quarter" idx="4"/>
          </p:nvPr>
        </p:nvSpPr>
        <p:spPr>
          <a:xfrm>
            <a:off x="5821379" y="1211509"/>
            <a:ext cx="5576162" cy="4163767"/>
          </a:xfrm>
        </p:spPr>
        <p:txBody>
          <a:bodyPr>
            <a:normAutofit fontScale="92500" lnSpcReduction="10000"/>
          </a:bodyPr>
          <a:lstStyle/>
          <a:p>
            <a:pPr marL="109537" indent="0">
              <a:lnSpc>
                <a:spcPct val="90000"/>
              </a:lnSpc>
              <a:buNone/>
              <a:defRPr/>
            </a:pPr>
            <a:r>
              <a:rPr lang="cy" sz="2800" b="0" i="0" u="none" strike="noStrike" cap="none" baseline="0" dirty="0">
                <a:solidFill>
                  <a:srgbClr val="000000"/>
                </a:solidFill>
                <a:effectLst/>
                <a:uFillTx/>
                <a:latin typeface="Calibri"/>
              </a:rPr>
              <a:t>Gallech chi nodi:</a:t>
            </a:r>
          </a:p>
          <a:p>
            <a:pPr>
              <a:lnSpc>
                <a:spcPct val="90000"/>
              </a:lnSpc>
              <a:defRPr/>
            </a:pPr>
            <a:r>
              <a:rPr lang="cy" sz="2800" b="0" i="0" u="none" strike="noStrike" cap="none" baseline="0" dirty="0">
                <a:solidFill>
                  <a:srgbClr val="000000"/>
                </a:solidFill>
                <a:effectLst/>
                <a:uFillTx/>
                <a:latin typeface="Calibri"/>
              </a:rPr>
              <a:t>Materion yn ymwneud â byw a gweithio mewn ardal wledig</a:t>
            </a:r>
          </a:p>
          <a:p>
            <a:pPr>
              <a:lnSpc>
                <a:spcPct val="90000"/>
              </a:lnSpc>
              <a:defRPr/>
            </a:pPr>
            <a:r>
              <a:rPr lang="cy" sz="2800" b="0" i="0" u="none" strike="noStrike" cap="none" baseline="0" dirty="0">
                <a:solidFill>
                  <a:srgbClr val="000000"/>
                </a:solidFill>
                <a:effectLst/>
                <a:uFillTx/>
                <a:latin typeface="Calibri"/>
              </a:rPr>
              <a:t>Ymyleiddio</a:t>
            </a:r>
          </a:p>
          <a:p>
            <a:pPr>
              <a:lnSpc>
                <a:spcPct val="90000"/>
              </a:lnSpc>
              <a:defRPr/>
            </a:pPr>
            <a:r>
              <a:rPr lang="cy" sz="2800" b="0" i="0" u="none" strike="noStrike" cap="none" baseline="0" dirty="0">
                <a:solidFill>
                  <a:srgbClr val="000000"/>
                </a:solidFill>
                <a:effectLst/>
                <a:uFillTx/>
                <a:latin typeface="Calibri"/>
              </a:rPr>
              <a:t>Problemau unigol</a:t>
            </a:r>
          </a:p>
          <a:p>
            <a:pPr>
              <a:lnSpc>
                <a:spcPct val="90000"/>
              </a:lnSpc>
              <a:defRPr/>
            </a:pPr>
            <a:r>
              <a:rPr lang="cy" sz="2800" b="0" i="0" u="none" strike="noStrike" cap="none" baseline="0" dirty="0">
                <a:solidFill>
                  <a:srgbClr val="000000"/>
                </a:solidFill>
                <a:effectLst/>
                <a:uFillTx/>
                <a:latin typeface="Calibri"/>
              </a:rPr>
              <a:t>'Delfryd wledig'</a:t>
            </a:r>
          </a:p>
          <a:p>
            <a:pPr>
              <a:lnSpc>
                <a:spcPct val="90000"/>
              </a:lnSpc>
              <a:defRPr/>
            </a:pPr>
            <a:r>
              <a:rPr lang="cy" sz="2800" b="0" i="0" u="none" strike="noStrike" cap="none" baseline="0" dirty="0">
                <a:solidFill>
                  <a:srgbClr val="000000"/>
                </a:solidFill>
                <a:effectLst/>
                <a:uFillTx/>
                <a:latin typeface="Calibri"/>
              </a:rPr>
              <a:t>'Anweledigrwydd'</a:t>
            </a:r>
          </a:p>
          <a:p>
            <a:pPr>
              <a:lnSpc>
                <a:spcPct val="90000"/>
              </a:lnSpc>
              <a:defRPr/>
            </a:pPr>
            <a:r>
              <a:rPr lang="cy" sz="2800" b="0" i="0" u="none" strike="noStrike" cap="none" baseline="0" dirty="0">
                <a:solidFill>
                  <a:srgbClr val="000000"/>
                </a:solidFill>
                <a:effectLst/>
                <a:uFillTx/>
                <a:latin typeface="Calibri"/>
              </a:rPr>
              <a:t>Anghenion gwahanol </a:t>
            </a:r>
            <a:br>
              <a:rPr lang="cy" sz="2800" b="0" i="0" u="none" strike="noStrike" cap="none" baseline="0" dirty="0">
                <a:solidFill>
                  <a:srgbClr val="000000"/>
                </a:solidFill>
                <a:effectLst/>
                <a:uFillTx/>
                <a:latin typeface="Calibri"/>
              </a:rPr>
            </a:br>
            <a:r>
              <a:rPr lang="cy" sz="2800" b="0" i="0" u="none" strike="noStrike" cap="none" baseline="0" dirty="0">
                <a:solidFill>
                  <a:srgbClr val="000000"/>
                </a:solidFill>
                <a:effectLst/>
                <a:uFillTx/>
                <a:latin typeface="Calibri"/>
              </a:rPr>
              <a:t>ddiwylliannau ac ethnigrwydd</a:t>
            </a:r>
          </a:p>
          <a:p>
            <a:pPr>
              <a:lnSpc>
                <a:spcPct val="90000"/>
              </a:lnSpc>
              <a:defRPr/>
            </a:pPr>
            <a:r>
              <a:rPr lang="cy" sz="2800" b="0" i="0" u="none" strike="noStrike" cap="none" baseline="0" dirty="0">
                <a:solidFill>
                  <a:srgbClr val="000000"/>
                </a:solidFill>
                <a:effectLst/>
                <a:uFillTx/>
                <a:latin typeface="Calibri"/>
              </a:rPr>
              <a:t>Tlodi gwledig.</a:t>
            </a:r>
          </a:p>
          <a:p>
            <a:pPr>
              <a:lnSpc>
                <a:spcPct val="90000"/>
              </a:lnSpc>
              <a:defRPr/>
            </a:pPr>
            <a:endParaRPr lang="en-GB" altLang="en-US" dirty="0"/>
          </a:p>
          <a:p>
            <a:endParaRPr lang="en-GB" dirty="0"/>
          </a:p>
        </p:txBody>
      </p:sp>
      <p:sp>
        <p:nvSpPr>
          <p:cNvPr id="58372" name="Slide Number Placeholder 4" hidden="1">
            <a:extLst>
              <a:ext uri="{FF2B5EF4-FFF2-40B4-BE49-F238E27FC236}">
                <a16:creationId xmlns:a16="http://schemas.microsoft.com/office/drawing/2014/main" id="{E27A8801-597E-448F-A06B-0A25454A108A}"/>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pPr>
              <a:spcAft>
                <a:spcPts val="600"/>
              </a:spcAft>
            </a:pPr>
            <a:fld id="{704E70E2-13B0-4613-B7E2-58E65732504D}" type="slidenum">
              <a:rPr lang="en-GB" altLang="en-US" smtClean="0"/>
              <a:pPr>
                <a:spcAft>
                  <a:spcPts val="600"/>
                </a:spcAft>
              </a:pPr>
              <a:t>34</a:t>
            </a:fld>
            <a:endParaRPr lang="en-GB" altLang="en-US"/>
          </a:p>
        </p:txBody>
      </p:sp>
      <p:pic>
        <p:nvPicPr>
          <p:cNvPr id="5" name="Picture 4" descr="A close up of a logo&#10;&#10;Description automatically generated">
            <a:extLst>
              <a:ext uri="{FF2B5EF4-FFF2-40B4-BE49-F238E27FC236}">
                <a16:creationId xmlns:a16="http://schemas.microsoft.com/office/drawing/2014/main" id="{DC519F87-E337-4410-BD76-66E4E4A1AF2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330036" y="5278194"/>
            <a:ext cx="2935651" cy="1603020"/>
          </a:xfrm>
          <a:prstGeom prst="rect">
            <a:avLst/>
          </a:prstGeom>
          <a:noFill/>
          <a:ln>
            <a:noFill/>
            <a:prstDash val="sysDash"/>
            <a:miter lim="800000"/>
          </a:ln>
        </p:spPr>
      </p:pic>
      <p:sp>
        <p:nvSpPr>
          <p:cNvPr id="6" name="Footer Placeholder 5">
            <a:extLst>
              <a:ext uri="{FF2B5EF4-FFF2-40B4-BE49-F238E27FC236}">
                <a16:creationId xmlns:a16="http://schemas.microsoft.com/office/drawing/2014/main" id="{F464F28A-8A38-3138-9D15-AA1D10C6EA69}"/>
              </a:ext>
            </a:extLst>
          </p:cNvPr>
          <p:cNvSpPr>
            <a:spLocks noGrp="1"/>
          </p:cNvSpPr>
          <p:nvPr>
            <p:ph type="ftr" sz="quarter" idx="11"/>
          </p:nvPr>
        </p:nvSpPr>
        <p:spPr>
          <a:xfrm>
            <a:off x="4038599" y="6356350"/>
            <a:ext cx="4924331"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Tree>
  </p:cSld>
  <p:clrMapOvr>
    <a:masterClrMapping/>
  </p:clrMapOvr>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Content Placeholder 2">
            <a:extLst>
              <a:ext uri="{FF2B5EF4-FFF2-40B4-BE49-F238E27FC236}">
                <a16:creationId xmlns:a16="http://schemas.microsoft.com/office/drawing/2014/main" id="{BC987AE8-B830-4702-AED2-6E2D8A20F6BB}"/>
              </a:ext>
            </a:extLst>
          </p:cNvPr>
          <p:cNvSpPr>
            <a:spLocks noGrp="1"/>
          </p:cNvSpPr>
          <p:nvPr>
            <p:ph idx="1"/>
          </p:nvPr>
        </p:nvSpPr>
        <p:spPr>
          <a:xfrm>
            <a:off x="1981200" y="1628776"/>
            <a:ext cx="8229600" cy="4378325"/>
          </a:xfrm>
        </p:spPr>
        <p:txBody>
          <a:bodyPr/>
          <a:lstStyle/>
          <a:p>
            <a:pPr eaLnBrk="1" hangingPunct="1">
              <a:spcBef>
                <a:spcPct val="0"/>
              </a:spcBef>
              <a:buClrTx/>
              <a:buSzTx/>
              <a:buFontTx/>
              <a:buNone/>
            </a:pPr>
            <a:r>
              <a:rPr lang="cy" sz="2400" b="0" i="0" u="none" strike="noStrike" cap="none" baseline="0">
                <a:solidFill>
                  <a:srgbClr val="000000"/>
                </a:solidFill>
                <a:effectLst/>
                <a:uFillTx/>
                <a:latin typeface="Arial"/>
              </a:rPr>
              <a:t>...</a:t>
            </a:r>
            <a:r>
              <a:rPr lang="cy" sz="2400" b="0" i="1" u="none" strike="noStrike" cap="none" baseline="0">
                <a:solidFill>
                  <a:srgbClr val="000000"/>
                </a:solidFill>
                <a:effectLst/>
                <a:uFillTx/>
                <a:latin typeface="Arial"/>
              </a:rPr>
              <a:t>the majority of interviewees cited effectiveness ‘knowing what they’re doing’ and ‘doing what they say they’re going to do’ as being the most important qualities for effective social work practice. </a:t>
            </a:r>
          </a:p>
          <a:p>
            <a:pPr eaLnBrk="1" hangingPunct="1">
              <a:spcBef>
                <a:spcPct val="0"/>
              </a:spcBef>
              <a:buClrTx/>
              <a:buSzTx/>
              <a:buFontTx/>
              <a:buNone/>
            </a:pPr>
            <a:r>
              <a:rPr lang="en-GB" altLang="en-US" sz="2400" i="1">
                <a:latin typeface="Arial" panose="020B0604020202020204" pitchFamily="34" charset="0"/>
              </a:rPr>
              <a:t> </a:t>
            </a:r>
          </a:p>
          <a:p>
            <a:pPr eaLnBrk="1" hangingPunct="1">
              <a:spcBef>
                <a:spcPct val="0"/>
              </a:spcBef>
              <a:buClrTx/>
              <a:buSzTx/>
              <a:buFontTx/>
              <a:buNone/>
            </a:pPr>
            <a:r>
              <a:rPr lang="cy" sz="2400" b="0" i="1" u="none" strike="noStrike" cap="none" baseline="0">
                <a:solidFill>
                  <a:srgbClr val="000000"/>
                </a:solidFill>
                <a:effectLst/>
                <a:uFillTx/>
                <a:latin typeface="Arial"/>
              </a:rPr>
              <a:t>However, most interviewees did also see good communication skills, sensitivity and consideration as essential to forming a good collaborative working relationship with social work practitioners.</a:t>
            </a:r>
          </a:p>
          <a:p>
            <a:pPr eaLnBrk="1" hangingPunct="1">
              <a:spcBef>
                <a:spcPct val="0"/>
              </a:spcBef>
              <a:buClrTx/>
              <a:buSzTx/>
              <a:buFont typeface="Wingdings 3" panose="05040102010807070707" pitchFamily="18" charset="2"/>
              <a:buNone/>
            </a:pPr>
            <a:r>
              <a:rPr lang="cy" sz="2400" b="0" i="1" u="none" strike="noStrike" cap="none" baseline="0">
                <a:solidFill>
                  <a:srgbClr val="000000"/>
                </a:solidFill>
                <a:effectLst/>
                <a:uFillTx/>
                <a:latin typeface="Arial"/>
              </a:rPr>
              <a:t>Amanda Moss 2015</a:t>
            </a:r>
          </a:p>
          <a:p>
            <a:pPr eaLnBrk="1" hangingPunct="1">
              <a:spcBef>
                <a:spcPct val="0"/>
              </a:spcBef>
              <a:buClrTx/>
              <a:buSzTx/>
              <a:buFontTx/>
              <a:buNone/>
            </a:pPr>
            <a:r>
              <a:rPr lang="en-GB" altLang="en-US" sz="2400">
                <a:latin typeface="Arial" panose="020B0604020202020204" pitchFamily="34" charset="0"/>
              </a:rPr>
              <a:t>  </a:t>
            </a:r>
            <a:endParaRPr lang="en-GB" altLang="en-US" sz="2200">
              <a:latin typeface="Arial" panose="020B0604020202020204" pitchFamily="34" charset="0"/>
            </a:endParaRPr>
          </a:p>
          <a:p>
            <a:pPr eaLnBrk="1" hangingPunct="1">
              <a:spcBef>
                <a:spcPct val="0"/>
              </a:spcBef>
              <a:buClrTx/>
              <a:buSzTx/>
              <a:buFontTx/>
              <a:buNone/>
            </a:pPr>
            <a:endParaRPr lang="en-GB" altLang="en-US" sz="2400">
              <a:latin typeface="Arial" panose="020B0604020202020204" pitchFamily="34" charset="0"/>
            </a:endParaRPr>
          </a:p>
          <a:p>
            <a:endParaRPr lang="en-GB" altLang="en-US"/>
          </a:p>
        </p:txBody>
      </p:sp>
      <p:sp>
        <p:nvSpPr>
          <p:cNvPr id="2" name="Title 1">
            <a:extLst>
              <a:ext uri="{FF2B5EF4-FFF2-40B4-BE49-F238E27FC236}">
                <a16:creationId xmlns:a16="http://schemas.microsoft.com/office/drawing/2014/main" id="{EC4D5573-A473-4ECC-88B0-B4AB7AABC6EE}"/>
              </a:ext>
            </a:extLst>
          </p:cNvPr>
          <p:cNvSpPr>
            <a:spLocks noGrp="1"/>
          </p:cNvSpPr>
          <p:nvPr>
            <p:ph type="title"/>
          </p:nvPr>
        </p:nvSpPr>
        <p:spPr>
          <a:xfrm>
            <a:off x="1981200" y="274638"/>
            <a:ext cx="8229600" cy="1354162"/>
          </a:xfrm>
        </p:spPr>
        <p:txBody>
          <a:bodyPr/>
          <a:lstStyle/>
          <a:p>
            <a:pPr eaLnBrk="1" hangingPunct="1">
              <a:defRPr/>
            </a:pPr>
            <a:r>
              <a:rPr lang="cy" sz="2800" b="1" i="0" u="none" strike="noStrike" cap="none" baseline="0">
                <a:solidFill>
                  <a:srgbClr val="000000"/>
                </a:solidFill>
                <a:effectLst/>
                <a:uFillTx/>
                <a:latin typeface="Arial"/>
              </a:rPr>
              <a:t>Beth mae’r unigolion/teuluoedd/gofalwyr yr ydym yn gweithio â hwy yn ei ddweud:</a:t>
            </a:r>
          </a:p>
        </p:txBody>
      </p:sp>
      <p:sp>
        <p:nvSpPr>
          <p:cNvPr id="40965" name="Slide Number Placeholder 5">
            <a:extLst>
              <a:ext uri="{FF2B5EF4-FFF2-40B4-BE49-F238E27FC236}">
                <a16:creationId xmlns:a16="http://schemas.microsoft.com/office/drawing/2014/main" id="{DF9DF200-BA29-4C53-9B7C-7219DB32DB86}"/>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326610C9-B813-4B27-BDEF-45368893376E}" type="slidenum">
              <a:rPr lang="en-GB" altLang="en-US" smtClean="0"/>
              <a:t>35</a:t>
            </a:fld>
            <a:endParaRPr lang="en-GB" altLang="en-US"/>
          </a:p>
        </p:txBody>
      </p:sp>
      <p:pic>
        <p:nvPicPr>
          <p:cNvPr id="40964" name="Picture 3">
            <a:extLst>
              <a:ext uri="{FF2B5EF4-FFF2-40B4-BE49-F238E27FC236}">
                <a16:creationId xmlns:a16="http://schemas.microsoft.com/office/drawing/2014/main" id="{03F51779-6AE4-4B85-A6EA-558E89350889}"/>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bwMode="auto">
          <a:xfrm>
            <a:off x="9768946" y="5229224"/>
            <a:ext cx="2249487" cy="1687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TextBox 3">
            <a:extLst>
              <a:ext uri="{FF2B5EF4-FFF2-40B4-BE49-F238E27FC236}">
                <a16:creationId xmlns:a16="http://schemas.microsoft.com/office/drawing/2014/main" id="{5A11B93A-7C05-4C86-AA94-A418C6FAE08B}"/>
              </a:ext>
            </a:extLst>
          </p:cNvPr>
          <p:cNvSpPr txBox="1">
            <a:spLocks noChangeArrowheads="1"/>
          </p:cNvSpPr>
          <p:nvPr/>
        </p:nvSpPr>
        <p:spPr bwMode="auto">
          <a:xfrm>
            <a:off x="2347272" y="260350"/>
            <a:ext cx="7640333" cy="945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ts val="400"/>
              </a:spcBef>
              <a:buClr>
                <a:schemeClr val="accent1"/>
              </a:buClr>
              <a:buSzPct val="68000"/>
              <a:buFont typeface="Wingdings 3" panose="05040102010807070707" pitchFamily="18" charset="2"/>
              <a:buChar char=""/>
              <a:defRPr sz="2700">
                <a:solidFill>
                  <a:schemeClr val="tx1"/>
                </a:solidFill>
                <a:latin typeface="Lucida Sans Unicode" panose="020B0602030504020204" pitchFamily="34" charset="0"/>
              </a:defRPr>
            </a:lvl1pPr>
            <a:lvl2pPr marL="742950" indent="-285750">
              <a:spcBef>
                <a:spcPts val="325"/>
              </a:spcBef>
              <a:buClr>
                <a:schemeClr val="accent1"/>
              </a:buClr>
              <a:buFont typeface="Verdana" panose="020B0604030504040204" pitchFamily="34" charset="0"/>
              <a:buChar char="◦"/>
              <a:defRPr sz="2300">
                <a:solidFill>
                  <a:schemeClr val="tx1"/>
                </a:solidFill>
                <a:latin typeface="Lucida Sans Unicode" panose="020B0602030504020204" pitchFamily="34" charset="0"/>
              </a:defRPr>
            </a:lvl2pPr>
            <a:lvl3pPr marL="1143000" indent="-228600">
              <a:spcBef>
                <a:spcPts val="350"/>
              </a:spcBef>
              <a:buClr>
                <a:schemeClr val="accent2"/>
              </a:buClr>
              <a:buSzTx/>
              <a:buFont typeface="Wingdings 2" panose="05020102010507070707" pitchFamily="18" charset="2"/>
              <a:buChar char=""/>
              <a:defRPr sz="2100">
                <a:solidFill>
                  <a:schemeClr val="tx1"/>
                </a:solidFill>
                <a:latin typeface="Lucida Sans Unicode" panose="020B0602030504020204" pitchFamily="34" charset="0"/>
              </a:defRPr>
            </a:lvl3pPr>
            <a:lvl4pPr marL="1600200" indent="-228600">
              <a:spcBef>
                <a:spcPts val="350"/>
              </a:spcBef>
              <a:buClr>
                <a:schemeClr val="accent2"/>
              </a:buClr>
              <a:buFont typeface="Wingdings 2" panose="05020102010507070707" pitchFamily="18" charset="2"/>
              <a:buChar char=""/>
              <a:defRPr sz="1900">
                <a:solidFill>
                  <a:schemeClr val="tx1"/>
                </a:solidFill>
                <a:latin typeface="Lucida Sans Unicode" panose="020B0602030504020204" pitchFamily="34" charset="0"/>
              </a:defRPr>
            </a:lvl4pPr>
            <a:lvl5pPr marL="2057400" indent="-228600">
              <a:spcBef>
                <a:spcPts val="350"/>
              </a:spcBef>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5pPr>
            <a:lvl6pPr marL="25146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6pPr>
            <a:lvl7pPr marL="29718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7pPr>
            <a:lvl8pPr marL="34290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8pPr>
            <a:lvl9pPr marL="3886200" indent="-228600" eaLnBrk="0" fontAlgn="base" hangingPunct="0">
              <a:spcBef>
                <a:spcPts val="350"/>
              </a:spcBef>
              <a:spcAft>
                <a:spcPct val="0"/>
              </a:spcAft>
              <a:buClr>
                <a:schemeClr val="accent2"/>
              </a:buClr>
              <a:buFont typeface="Wingdings 2" panose="05020102010507070707" pitchFamily="18" charset="2"/>
              <a:buChar char=""/>
              <a:defRPr sz="2000">
                <a:solidFill>
                  <a:schemeClr val="tx1"/>
                </a:solidFill>
                <a:latin typeface="Lucida Sans Unicode" panose="020B0602030504020204" pitchFamily="34" charset="0"/>
              </a:defRPr>
            </a:lvl9pPr>
          </a:lstStyle>
          <a:p>
            <a:pPr algn="ctr" eaLnBrk="1" hangingPunct="1">
              <a:spcBef>
                <a:spcPct val="0"/>
              </a:spcBef>
              <a:buClrTx/>
              <a:buSzTx/>
              <a:buFontTx/>
              <a:buNone/>
            </a:pPr>
            <a:r>
              <a:rPr lang="cy" sz="2800" b="1" i="0" u="none" strike="noStrike" cap="none" baseline="0">
                <a:solidFill>
                  <a:srgbClr val="000000"/>
                </a:solidFill>
                <a:effectLst/>
                <a:uFillTx/>
                <a:latin typeface="Arial"/>
              </a:rPr>
              <a:t>Beth mae’r unigolion/teuluoedd/gofalwyr yr ydym yn gweithio â hwy yn ei ddweud:</a:t>
            </a:r>
          </a:p>
        </p:txBody>
      </p:sp>
      <p:sp>
        <p:nvSpPr>
          <p:cNvPr id="5" name="Rounded Rectangular Callout 4">
            <a:extLst>
              <a:ext uri="{FF2B5EF4-FFF2-40B4-BE49-F238E27FC236}">
                <a16:creationId xmlns:a16="http://schemas.microsoft.com/office/drawing/2014/main" id="{00FB22DB-E25F-46FE-8EB5-F032BFECF020}"/>
              </a:ext>
            </a:extLst>
          </p:cNvPr>
          <p:cNvSpPr/>
          <p:nvPr/>
        </p:nvSpPr>
        <p:spPr>
          <a:xfrm>
            <a:off x="2351089" y="1557338"/>
            <a:ext cx="2016125" cy="1655762"/>
          </a:xfrm>
          <a:prstGeom prst="wedgeRoundRectCallout">
            <a:avLst>
              <a:gd name="adj1" fmla="val 49101"/>
              <a:gd name="adj2" fmla="val 75199"/>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000000"/>
                </a:solidFill>
                <a:effectLst/>
                <a:uFillTx/>
                <a:latin typeface="Calibri"/>
              </a:rPr>
              <a:t>“Rwyf wedi dysgu llawer ynghylch sut i siarad gyda fy mab gan ei weithiwr cymdeithasol.”</a:t>
            </a:r>
          </a:p>
        </p:txBody>
      </p:sp>
      <p:sp>
        <p:nvSpPr>
          <p:cNvPr id="6" name="Rounded Rectangular Callout 5">
            <a:extLst>
              <a:ext uri="{FF2B5EF4-FFF2-40B4-BE49-F238E27FC236}">
                <a16:creationId xmlns:a16="http://schemas.microsoft.com/office/drawing/2014/main" id="{FF0C7EEB-F574-4569-8688-1D80F39435C0}"/>
              </a:ext>
            </a:extLst>
          </p:cNvPr>
          <p:cNvSpPr/>
          <p:nvPr/>
        </p:nvSpPr>
        <p:spPr>
          <a:xfrm>
            <a:off x="4943476" y="2565401"/>
            <a:ext cx="2016125" cy="1439863"/>
          </a:xfrm>
          <a:prstGeom prst="wedgeRoundRectCallout">
            <a:avLst>
              <a:gd name="adj1" fmla="val -20833"/>
              <a:gd name="adj2" fmla="val 64616"/>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000000"/>
                </a:solidFill>
                <a:effectLst/>
                <a:uFillTx/>
                <a:latin typeface="Calibri"/>
              </a:rPr>
              <a:t>“Fel arfer, mae fy ngweithiwr yn hwyr ac yn edrych ar ei oriawr pan mae gyda mi.”</a:t>
            </a:r>
          </a:p>
        </p:txBody>
      </p:sp>
      <p:sp>
        <p:nvSpPr>
          <p:cNvPr id="7" name="Rounded Rectangular Callout 6">
            <a:extLst>
              <a:ext uri="{FF2B5EF4-FFF2-40B4-BE49-F238E27FC236}">
                <a16:creationId xmlns:a16="http://schemas.microsoft.com/office/drawing/2014/main" id="{5BC7FD21-F43B-434D-B66D-411F2DDD7600}"/>
              </a:ext>
            </a:extLst>
          </p:cNvPr>
          <p:cNvSpPr/>
          <p:nvPr/>
        </p:nvSpPr>
        <p:spPr>
          <a:xfrm>
            <a:off x="2279650" y="4221163"/>
            <a:ext cx="2592388" cy="1511300"/>
          </a:xfrm>
          <a:prstGeom prst="wedgeRoundRectCallout">
            <a:avLst>
              <a:gd name="adj1" fmla="val 46892"/>
              <a:gd name="adj2" fmla="val -8565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“Y“</a:t>
            </a:r>
            <a:r>
              <a:rPr lang="cy" sz="1400" b="0" i="0" u="none" strike="noStrike" cap="none" baseline="0">
                <a:solidFill>
                  <a:srgbClr val="000000"/>
                </a:solidFill>
                <a:effectLst/>
                <a:uFillTx/>
                <a:latin typeface="Calibri"/>
              </a:rPr>
              <a:t>“Yr hyn yr wyf i eisiau fwyaf yw gweithiwr cymdeithasol sy’n gwybod ei waith ac sy’n medru cael yr help yr wyf i ei angen i mi”</a:t>
            </a:r>
          </a:p>
        </p:txBody>
      </p:sp>
      <p:sp>
        <p:nvSpPr>
          <p:cNvPr id="8" name="Rounded Rectangular Callout 7">
            <a:extLst>
              <a:ext uri="{FF2B5EF4-FFF2-40B4-BE49-F238E27FC236}">
                <a16:creationId xmlns:a16="http://schemas.microsoft.com/office/drawing/2014/main" id="{243B4975-AA07-45D6-92C5-F9D0340FD86B}"/>
              </a:ext>
            </a:extLst>
          </p:cNvPr>
          <p:cNvSpPr/>
          <p:nvPr/>
        </p:nvSpPr>
        <p:spPr>
          <a:xfrm>
            <a:off x="7464426" y="1700214"/>
            <a:ext cx="2232025" cy="1368425"/>
          </a:xfrm>
          <a:prstGeom prst="wedgeRoundRectCallout">
            <a:avLst>
              <a:gd name="adj1" fmla="val -51751"/>
              <a:gd name="adj2" fmla="val 80490"/>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a:t>
            </a:r>
            <a:r>
              <a:rPr lang="cy" sz="1400" b="0" i="0" u="none" strike="noStrike" cap="none" baseline="0">
                <a:solidFill>
                  <a:srgbClr val="000000"/>
                </a:solidFill>
                <a:effectLst/>
                <a:uFillTx/>
                <a:latin typeface="Calibri"/>
              </a:rPr>
              <a:t>“Mae gan fy ngweithiwr cymdeithasol ffordd hyfryd ac mae hi wastad yn fy nhrin gyda pharch.”</a:t>
            </a:r>
          </a:p>
        </p:txBody>
      </p:sp>
      <p:sp>
        <p:nvSpPr>
          <p:cNvPr id="9" name="Rounded Rectangular Callout 8">
            <a:extLst>
              <a:ext uri="{FF2B5EF4-FFF2-40B4-BE49-F238E27FC236}">
                <a16:creationId xmlns:a16="http://schemas.microsoft.com/office/drawing/2014/main" id="{7C52DF44-8218-46BF-B566-138B696F5B69}"/>
              </a:ext>
            </a:extLst>
          </p:cNvPr>
          <p:cNvSpPr/>
          <p:nvPr/>
        </p:nvSpPr>
        <p:spPr>
          <a:xfrm>
            <a:off x="7608889" y="4005263"/>
            <a:ext cx="2447925" cy="1727200"/>
          </a:xfrm>
          <a:prstGeom prst="wedgeRoundRectCallout">
            <a:avLst>
              <a:gd name="adj1" fmla="val -40709"/>
              <a:gd name="adj2" fmla="val -77185"/>
              <a:gd name="adj3" fmla="val 16667"/>
            </a:avLst>
          </a:prstGeom>
          <a:no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eaLnBrk="1" hangingPunct="1">
              <a:defRPr/>
            </a:pPr>
            <a:r>
              <a:rPr lang="cy" sz="1400" b="0" i="0" u="none" strike="noStrike" cap="none" baseline="0">
                <a:solidFill>
                  <a:srgbClr val="FFFFFF"/>
                </a:solidFill>
                <a:effectLst/>
                <a:uFillTx/>
                <a:latin typeface="Calibri"/>
              </a:rPr>
              <a:t>“</a:t>
            </a:r>
            <a:r>
              <a:rPr lang="cy" sz="1400" b="0" i="0" u="none" strike="noStrike" cap="none" baseline="0">
                <a:solidFill>
                  <a:srgbClr val="000000"/>
                </a:solidFill>
                <a:effectLst/>
                <a:uFillTx/>
                <a:latin typeface="Calibri"/>
              </a:rPr>
              <a:t>“Waeth pa bryd y byddaf yn gofyn am help, mae rhywun yn dweud wrthyf pa mor brysur yw’r gweithwyr cymdeithasol a pha mor galed yw eu gwaith.”</a:t>
            </a:r>
          </a:p>
        </p:txBody>
      </p:sp>
      <p:sp>
        <p:nvSpPr>
          <p:cNvPr id="38920" name="Slide Number Placeholder 9">
            <a:extLst>
              <a:ext uri="{FF2B5EF4-FFF2-40B4-BE49-F238E27FC236}">
                <a16:creationId xmlns:a16="http://schemas.microsoft.com/office/drawing/2014/main" id="{E600C00B-D596-4E58-96F2-4F0D918153C0}"/>
              </a:ext>
            </a:extLst>
          </p:cNvPr>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a:solidFill>
                  <a:schemeClr val="tx1"/>
                </a:solidFill>
                <a:latin typeface="Arial" panose="020B0604020202020204" pitchFamily="34" charset="0"/>
                <a:cs typeface="Arial" panose="020B0604020202020204" pitchFamily="34" charset="0"/>
              </a:defRPr>
            </a:lvl1pPr>
            <a:lvl2pPr marL="742950" indent="-285750">
              <a:defRPr>
                <a:solidFill>
                  <a:schemeClr val="tx1"/>
                </a:solidFill>
                <a:latin typeface="Arial" panose="020B0604020202020204" pitchFamily="34" charset="0"/>
                <a:cs typeface="Arial" panose="020B0604020202020204" pitchFamily="34" charset="0"/>
              </a:defRPr>
            </a:lvl2pPr>
            <a:lvl3pPr marL="1143000" indent="-228600">
              <a:defRPr>
                <a:solidFill>
                  <a:schemeClr val="tx1"/>
                </a:solidFill>
                <a:latin typeface="Arial" panose="020B0604020202020204" pitchFamily="34" charset="0"/>
                <a:cs typeface="Arial" panose="020B0604020202020204" pitchFamily="34" charset="0"/>
              </a:defRPr>
            </a:lvl3pPr>
            <a:lvl4pPr marL="1600200" indent="-228600">
              <a:defRPr>
                <a:solidFill>
                  <a:schemeClr val="tx1"/>
                </a:solidFill>
                <a:latin typeface="Arial" panose="020B0604020202020204" pitchFamily="34" charset="0"/>
                <a:cs typeface="Arial" panose="020B0604020202020204" pitchFamily="34" charset="0"/>
              </a:defRPr>
            </a:lvl4pPr>
            <a:lvl5pPr marL="2057400" indent="-228600">
              <a:defRPr>
                <a:solidFill>
                  <a:schemeClr val="tx1"/>
                </a:solidFill>
                <a:latin typeface="Arial" panose="020B0604020202020204" pitchFamily="34" charset="0"/>
                <a:cs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cs typeface="Arial" panose="020B0604020202020204" pitchFamily="34" charset="0"/>
              </a:defRPr>
            </a:lvl9pPr>
          </a:lstStyle>
          <a:p>
            <a:fld id="{4E823EB1-F706-48F0-AD4E-4A2FDD832A37}" type="slidenum">
              <a:rPr lang="en-GB" altLang="en-US" smtClean="0"/>
              <a:t>36</a:t>
            </a:fld>
            <a:endParaRPr lang="en-GB" altLang="en-US"/>
          </a:p>
        </p:txBody>
      </p:sp>
    </p:spTree>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Green dialogue boxes">
            <a:extLst>
              <a:ext uri="{FF2B5EF4-FFF2-40B4-BE49-F238E27FC236}">
                <a16:creationId xmlns:a16="http://schemas.microsoft.com/office/drawing/2014/main" id="{88A8C9BE-ACB9-A9B2-BC57-92D6913C7E33}"/>
              </a:ext>
            </a:extLst>
          </p:cNvPr>
          <p:cNvPicPr>
            <a:picLocks noChangeAspect="1"/>
          </p:cNvPicPr>
          <p:nvPr/>
        </p:nvPicPr>
        <p:blipFill>
          <a:blip r:embed="rId3"/>
          <a:srcRect t="8919" r="9091" b="29656"/>
          <a:stretch>
            <a:fillRect/>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505AF948-44D1-4318-8735-F5DCDBDB3AD4}"/>
              </a:ext>
            </a:extLst>
          </p:cNvPr>
          <p:cNvSpPr>
            <a:spLocks noGrp="1"/>
          </p:cNvSpPr>
          <p:nvPr>
            <p:ph type="title"/>
          </p:nvPr>
        </p:nvSpPr>
        <p:spPr>
          <a:xfrm>
            <a:off x="838200" y="365125"/>
            <a:ext cx="10515600" cy="1325563"/>
          </a:xfrm>
        </p:spPr>
        <p:txBody>
          <a:bodyPr>
            <a:normAutofit/>
          </a:bodyPr>
          <a:lstStyle/>
          <a:p>
            <a:pPr hangingPunct="0"/>
            <a:r>
              <a:rPr lang="cy" b="0" i="0" u="none" strike="noStrike" cap="none" baseline="0">
                <a:effectLst/>
                <a:uFillTx/>
              </a:rPr>
              <a:t>Adborth a sylwadau gan bobl sydd angen gofal a chymorth a/neu eu gofalwyr</a:t>
            </a:r>
          </a:p>
        </p:txBody>
      </p:sp>
      <p:sp>
        <p:nvSpPr>
          <p:cNvPr id="3" name="Content Placeholder 2">
            <a:extLst>
              <a:ext uri="{FF2B5EF4-FFF2-40B4-BE49-F238E27FC236}">
                <a16:creationId xmlns:a16="http://schemas.microsoft.com/office/drawing/2014/main" id="{64724BA5-4DBE-4D3F-95AC-143E8B289003}"/>
              </a:ext>
            </a:extLst>
          </p:cNvPr>
          <p:cNvSpPr>
            <a:spLocks noGrp="1"/>
          </p:cNvSpPr>
          <p:nvPr>
            <p:ph idx="1"/>
          </p:nvPr>
        </p:nvSpPr>
        <p:spPr>
          <a:xfrm>
            <a:off x="838200" y="1825625"/>
            <a:ext cx="10515600" cy="4351338"/>
          </a:xfrm>
        </p:spPr>
        <p:txBody>
          <a:bodyPr>
            <a:normAutofit lnSpcReduction="10000"/>
          </a:bodyPr>
          <a:lstStyle/>
          <a:p>
            <a:r>
              <a:rPr lang="cy" sz="2600" b="0" i="0" u="none" strike="noStrike" cap="none" baseline="0">
                <a:solidFill>
                  <a:srgbClr val="000000"/>
                </a:solidFill>
                <a:effectLst/>
                <a:uFillTx/>
                <a:latin typeface="Calibri"/>
              </a:rPr>
              <a:t>Ar ôl yr arsylwad, gofynnir i'r unigolyn a/neu ei ofalwr am adborth/safbwyntiau ar sut aeth pethau yn eu barn nhw </a:t>
            </a:r>
          </a:p>
          <a:p>
            <a:r>
              <a:rPr lang="cy" sz="2600" b="0" i="0" u="none" strike="noStrike" cap="none" baseline="0">
                <a:solidFill>
                  <a:srgbClr val="000000"/>
                </a:solidFill>
                <a:effectLst/>
                <a:uFillTx/>
                <a:latin typeface="Calibri"/>
              </a:rPr>
              <a:t>Cymerwch amser i drafod hyn gyda nhw ymlaen llaw</a:t>
            </a:r>
          </a:p>
          <a:p>
            <a:r>
              <a:rPr lang="cy" sz="2600" b="0" i="0" u="none" strike="noStrike" cap="none" baseline="0">
                <a:solidFill>
                  <a:srgbClr val="000000"/>
                </a:solidFill>
                <a:effectLst/>
                <a:uFillTx/>
                <a:latin typeface="Calibri"/>
              </a:rPr>
              <a:t>Os yw'r arsylwad yn un rhithwir neu drwy alwad ffôn efallai y bydd angen i chi ystyried ymlaen llaw y ffordd orau o gael adborth gan yr unigolyn. </a:t>
            </a:r>
          </a:p>
          <a:p>
            <a:r>
              <a:rPr lang="cy" sz="2600" b="0" i="0" u="none" strike="noStrike" cap="none" baseline="0">
                <a:solidFill>
                  <a:srgbClr val="000000"/>
                </a:solidFill>
                <a:effectLst/>
                <a:uFillTx/>
                <a:latin typeface="Calibri Light"/>
              </a:rPr>
              <a:t>Gallwch ddylunio eich dulliau adborth eich hun os yw hyn yn fwy priodol ar gyfer yr unigolyn yr ydych yn gweithio ag ef, yn wir, mae hyn yn cael ei annog.</a:t>
            </a:r>
          </a:p>
          <a:p>
            <a:r>
              <a:rPr lang="cy" sz="2600" b="0" i="0" u="none" strike="noStrike" cap="none" baseline="0">
                <a:solidFill>
                  <a:srgbClr val="000000"/>
                </a:solidFill>
                <a:effectLst/>
                <a:uFillTx/>
                <a:latin typeface="Calibri"/>
              </a:rPr>
              <a:t>Gellir defnyddio'r adborth hwn yn Nhasg 1 rhan b i adfyfyrio ar adborth gan unigolion rydych yn gweithio gyda nhw a sut mae wedi effeithio ar eich ymarfer. </a:t>
            </a:r>
          </a:p>
          <a:p>
            <a:endParaRPr lang="en-GB" sz="2600"/>
          </a:p>
          <a:p>
            <a:endParaRPr lang="en-GB" sz="2600"/>
          </a:p>
        </p:txBody>
      </p:sp>
      <p:sp>
        <p:nvSpPr>
          <p:cNvPr id="4" name="Footer Placeholder 3">
            <a:extLst>
              <a:ext uri="{FF2B5EF4-FFF2-40B4-BE49-F238E27FC236}">
                <a16:creationId xmlns:a16="http://schemas.microsoft.com/office/drawing/2014/main" id="{5D12028A-FF6F-321D-139C-63C5EED8C48C}"/>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a:solidFill>
                  <a:srgbClr val="808080"/>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12063080-3BC1-4A3C-BA36-AE46C41887D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a:solidFill>
                  <a:schemeClr val="tx1">
                    <a:lumMod val="50000"/>
                    <a:lumOff val="50000"/>
                  </a:schemeClr>
                </a:solidFill>
              </a:rPr>
              <a:pPr>
                <a:spcAft>
                  <a:spcPts val="600"/>
                </a:spcAft>
              </a:pPr>
              <a:t>37</a:t>
            </a:fld>
            <a:endParaRPr lang="en-GB">
              <a:solidFill>
                <a:schemeClr val="tx1">
                  <a:lumMod val="50000"/>
                  <a:lumOff val="50000"/>
                </a:schemeClr>
              </a:solidFill>
            </a:endParaRPr>
          </a:p>
        </p:txBody>
      </p:sp>
    </p:spTree>
    <p:extLst>
      <p:ext uri="{BB962C8B-B14F-4D97-AF65-F5344CB8AC3E}">
        <p14:creationId xmlns:p14="http://schemas.microsoft.com/office/powerpoint/2010/main" val="3831501047"/>
      </p:ext>
    </p:ext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D65D33EE-29A8-574C-95A7-CDA3F26AF505}"/>
              </a:ext>
            </a:extLst>
          </p:cNvPr>
          <p:cNvSpPr>
            <a:spLocks noGrp="1"/>
          </p:cNvSpPr>
          <p:nvPr>
            <p:ph sz="quarter" idx="2"/>
          </p:nvPr>
        </p:nvSpPr>
        <p:spPr>
          <a:xfrm>
            <a:off x="609600" y="914400"/>
            <a:ext cx="5386917" cy="5317958"/>
          </a:xfrm>
        </p:spPr>
        <p:txBody>
          <a:bodyPr/>
          <a:lstStyle/>
          <a:p>
            <a:pPr lvl="0"/>
            <a:r>
              <a:rPr lang="cy" sz="2800" b="0" i="0" u="none" strike="noStrike" cap="none" baseline="0">
                <a:solidFill>
                  <a:srgbClr val="000000"/>
                </a:solidFill>
                <a:effectLst/>
                <a:uFillTx/>
                <a:latin typeface="Calibri"/>
              </a:rPr>
              <a:t>Gallwch ddylunio eich dulliau adborth eich hun os yw hyn yn fwy priodol ar gyfer yr unigolyn yr ydych yn gweithio ag ef, yn wir, mae hyn yn cael ei annog.</a:t>
            </a:r>
          </a:p>
          <a:p>
            <a:pPr lvl="0"/>
            <a:r>
              <a:rPr lang="cy" sz="2800" b="0" i="0" u="none" strike="noStrike" cap="none" baseline="0">
                <a:solidFill>
                  <a:srgbClr val="000000"/>
                </a:solidFill>
                <a:effectLst/>
                <a:uFillTx/>
                <a:latin typeface="Calibri"/>
              </a:rPr>
              <a:t>Mae fersiwn hawdd ei darllen ar gael os ydych am anfon y cwestiynau at yr unigolyn</a:t>
            </a:r>
          </a:p>
        </p:txBody>
      </p:sp>
      <p:pic>
        <p:nvPicPr>
          <p:cNvPr id="7" name="Content Placeholder 6">
            <a:extLst>
              <a:ext uri="{FF2B5EF4-FFF2-40B4-BE49-F238E27FC236}">
                <a16:creationId xmlns:a16="http://schemas.microsoft.com/office/drawing/2014/main" id="{7202A20B-5993-3B43-A853-0D1C40708250}"/>
              </a:ext>
            </a:extLst>
          </p:cNvPr>
          <p:cNvPicPr>
            <a:picLocks noGrp="1" noChangeAspect="1"/>
          </p:cNvPicPr>
          <p:nvPr>
            <p:ph sz="quarter" idx="4"/>
          </p:nvPr>
        </p:nvPicPr>
        <p:blipFill>
          <a:blip r:embed="rId3">
            <a:extLst>
              <a:ext uri="{28A0092B-C50C-407E-A947-70E740481C1C}">
                <a14:useLocalDpi xmlns:a14="http://schemas.microsoft.com/office/drawing/2010/main" val="0"/>
              </a:ext>
            </a:extLst>
          </a:blip>
          <a:srcRect l="7596" r="7089" b="1834"/>
          <a:stretch>
            <a:fillRect/>
          </a:stretch>
        </p:blipFill>
        <p:spPr bwMode="auto">
          <a:xfrm>
            <a:off x="7085235" y="176068"/>
            <a:ext cx="1749732" cy="2013295"/>
          </a:xfrm>
          <a:prstGeom prst="rect">
            <a:avLst/>
          </a:prstGeom>
          <a:noFill/>
          <a:ln>
            <a:noFill/>
          </a:ln>
          <a:extLst>
            <a:ext uri="{53640926-AAD7-44D8-BBD7-CCE9431645EC}">
              <a14:shadowObscured xmlns:a14="http://schemas.microsoft.com/office/drawing/2010/main"/>
            </a:ext>
          </a:extLst>
        </p:spPr>
      </p:pic>
      <p:pic>
        <p:nvPicPr>
          <p:cNvPr id="8" name="Picture 7">
            <a:extLst>
              <a:ext uri="{FF2B5EF4-FFF2-40B4-BE49-F238E27FC236}">
                <a16:creationId xmlns:a16="http://schemas.microsoft.com/office/drawing/2014/main" id="{401A7006-A454-734F-8399-361DAA75EA39}"/>
              </a:ext>
            </a:extLst>
          </p:cNvPr>
          <p:cNvPicPr>
            <a:picLocks noChangeAspect="1"/>
          </p:cNvPicPr>
          <p:nvPr/>
        </p:nvPicPr>
        <p:blipFill>
          <a:blip r:embed="rId4">
            <a:extLst>
              <a:ext uri="{28A0092B-C50C-407E-A947-70E740481C1C}">
                <a14:useLocalDpi xmlns:a14="http://schemas.microsoft.com/office/drawing/2010/main" val="0"/>
              </a:ext>
            </a:extLst>
          </a:blip>
          <a:srcRect l="8168" t="1500" r="8333" b="2500"/>
          <a:stretch>
            <a:fillRect/>
          </a:stretch>
        </p:blipFill>
        <p:spPr bwMode="auto">
          <a:xfrm>
            <a:off x="9608820" y="633747"/>
            <a:ext cx="1432159" cy="1646281"/>
          </a:xfrm>
          <a:prstGeom prst="rect">
            <a:avLst/>
          </a:prstGeom>
          <a:noFill/>
          <a:ln>
            <a:noFill/>
          </a:ln>
          <a:extLst>
            <a:ext uri="{53640926-AAD7-44D8-BBD7-CCE9431645EC}">
              <a14:shadowObscured xmlns:a14="http://schemas.microsoft.com/office/drawing/2010/main"/>
            </a:ext>
          </a:extLst>
        </p:spPr>
      </p:pic>
      <p:pic>
        <p:nvPicPr>
          <p:cNvPr id="12" name="Picture 11">
            <a:extLst>
              <a:ext uri="{FF2B5EF4-FFF2-40B4-BE49-F238E27FC236}">
                <a16:creationId xmlns:a16="http://schemas.microsoft.com/office/drawing/2014/main" id="{0B268A39-9839-E148-9EA2-8E58CA2EDD7D}"/>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bwMode="auto">
          <a:xfrm>
            <a:off x="6858001" y="4695323"/>
            <a:ext cx="1798860" cy="1798860"/>
          </a:xfrm>
          <a:prstGeom prst="rect">
            <a:avLst/>
          </a:prstGeom>
          <a:noFill/>
          <a:ln>
            <a:noFill/>
          </a:ln>
        </p:spPr>
      </p:pic>
      <p:pic>
        <p:nvPicPr>
          <p:cNvPr id="13" name="Picture 12">
            <a:extLst>
              <a:ext uri="{FF2B5EF4-FFF2-40B4-BE49-F238E27FC236}">
                <a16:creationId xmlns:a16="http://schemas.microsoft.com/office/drawing/2014/main" id="{E049FE41-E36F-9646-9618-12C003C9E479}"/>
              </a:ext>
            </a:extLst>
          </p:cNvPr>
          <p:cNvPicPr>
            <a:picLocks noChangeAspect="1"/>
          </p:cNvPicPr>
          <p:nvPr/>
        </p:nvPicPr>
        <p:blipFill>
          <a:blip r:embed="rId6">
            <a:extLst>
              <a:ext uri="{28A0092B-C50C-407E-A947-70E740481C1C}">
                <a14:useLocalDpi xmlns:a14="http://schemas.microsoft.com/office/drawing/2010/main" val="0"/>
              </a:ext>
            </a:extLst>
          </a:blip>
          <a:srcRect t="14667" b="17667"/>
          <a:stretch>
            <a:fillRect/>
          </a:stretch>
        </p:blipFill>
        <p:spPr bwMode="auto">
          <a:xfrm>
            <a:off x="9608819" y="4735178"/>
            <a:ext cx="1571625" cy="1336032"/>
          </a:xfrm>
          <a:prstGeom prst="rect">
            <a:avLst/>
          </a:prstGeom>
          <a:noFill/>
          <a:ln>
            <a:noFill/>
          </a:ln>
          <a:extLst>
            <a:ext uri="{53640926-AAD7-44D8-BBD7-CCE9431645EC}">
              <a14:shadowObscured xmlns:a14="http://schemas.microsoft.com/office/drawing/2010/main"/>
            </a:ext>
          </a:extLst>
        </p:spPr>
      </p:pic>
      <p:pic>
        <p:nvPicPr>
          <p:cNvPr id="15" name="Picture 14">
            <a:extLst>
              <a:ext uri="{FF2B5EF4-FFF2-40B4-BE49-F238E27FC236}">
                <a16:creationId xmlns:a16="http://schemas.microsoft.com/office/drawing/2014/main" id="{E4434BC3-93A1-DF48-841C-49CF3819F00B}"/>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bwMode="auto">
          <a:xfrm>
            <a:off x="6039006" y="2605900"/>
            <a:ext cx="5552710" cy="1646281"/>
          </a:xfrm>
          <a:prstGeom prst="rect">
            <a:avLst/>
          </a:prstGeom>
          <a:noFill/>
          <a:ln>
            <a:noFill/>
          </a:ln>
        </p:spPr>
      </p:pic>
    </p:spTree>
    <p:extLst>
      <p:ext uri="{BB962C8B-B14F-4D97-AF65-F5344CB8AC3E}">
        <p14:creationId xmlns:p14="http://schemas.microsoft.com/office/powerpoint/2010/main" val="3537019320"/>
      </p:ext>
    </p:ext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B074D1B4-6382-49BF-AC6D-8E8EE9004FB2}"/>
              </a:ext>
            </a:extLst>
          </p:cNvPr>
          <p:cNvSpPr>
            <a:spLocks noGrp="1"/>
          </p:cNvSpPr>
          <p:nvPr>
            <p:ph type="title"/>
          </p:nvPr>
        </p:nvSpPr>
        <p:spPr>
          <a:xfrm>
            <a:off x="1095469" y="-38370"/>
            <a:ext cx="9519899" cy="1433433"/>
          </a:xfrm>
        </p:spPr>
        <p:txBody>
          <a:bodyPr anchor="b">
            <a:normAutofit fontScale="90000"/>
          </a:bodyPr>
          <a:lstStyle/>
          <a:p>
            <a:br>
              <a:rPr sz="4000" dirty="0"/>
            </a:br>
            <a:r>
              <a:rPr lang="cy" sz="4000" b="1" i="0" u="none" strike="noStrike" cap="none" baseline="0" dirty="0">
                <a:solidFill>
                  <a:srgbClr val="000000"/>
                </a:solidFill>
                <a:effectLst/>
                <a:uFillTx/>
                <a:latin typeface="Calibri Light"/>
              </a:rPr>
              <a:t>Adborth gan y bobl rydych chi'n gweithio gyda nhw</a:t>
            </a:r>
            <a:br>
              <a:rPr sz="2400" dirty="0"/>
            </a:br>
            <a:endParaRPr sz="2400" dirty="0"/>
          </a:p>
        </p:txBody>
      </p:sp>
      <p:pic>
        <p:nvPicPr>
          <p:cNvPr id="7" name="Picture 6" descr="Drawings on colourful paper">
            <a:extLst>
              <a:ext uri="{FF2B5EF4-FFF2-40B4-BE49-F238E27FC236}">
                <a16:creationId xmlns:a16="http://schemas.microsoft.com/office/drawing/2014/main" id="{8848610A-4F75-645E-708A-CB9D63AD320A}"/>
              </a:ext>
            </a:extLst>
          </p:cNvPr>
          <p:cNvPicPr>
            <a:picLocks noChangeAspect="1"/>
          </p:cNvPicPr>
          <p:nvPr/>
        </p:nvPicPr>
        <p:blipFill>
          <a:blip r:embed="rId3"/>
          <a:srcRect l="10105" r="30361" b="-1"/>
          <a:stretch>
            <a:fillRect/>
          </a:stretch>
        </p:blipFill>
        <p:spPr>
          <a:xfrm>
            <a:off x="1193336" y="1616193"/>
            <a:ext cx="3076142" cy="3449030"/>
          </a:xfrm>
          <a:prstGeom prst="rect">
            <a:avLst/>
          </a:prstGeom>
        </p:spPr>
      </p:pic>
      <p:sp>
        <p:nvSpPr>
          <p:cNvPr id="2" name="Content Placeholder 1">
            <a:extLst>
              <a:ext uri="{FF2B5EF4-FFF2-40B4-BE49-F238E27FC236}">
                <a16:creationId xmlns:a16="http://schemas.microsoft.com/office/drawing/2014/main" id="{68D841DB-9536-4AF1-98C3-0998659CA413}"/>
              </a:ext>
            </a:extLst>
          </p:cNvPr>
          <p:cNvSpPr>
            <a:spLocks noGrp="1"/>
          </p:cNvSpPr>
          <p:nvPr>
            <p:ph idx="1"/>
          </p:nvPr>
        </p:nvSpPr>
        <p:spPr>
          <a:xfrm>
            <a:off x="4711850" y="1377224"/>
            <a:ext cx="6641950" cy="4560769"/>
          </a:xfrm>
        </p:spPr>
        <p:txBody>
          <a:bodyPr anchor="t">
            <a:normAutofit fontScale="92500" lnSpcReduction="10000"/>
          </a:bodyPr>
          <a:lstStyle/>
          <a:p>
            <a:pPr marL="0" indent="0">
              <a:buNone/>
            </a:pPr>
            <a:r>
              <a:rPr lang="cy" sz="2800" b="1" i="0" u="none" strike="noStrike" cap="none" baseline="0">
                <a:solidFill>
                  <a:srgbClr val="000000"/>
                </a:solidFill>
                <a:effectLst/>
                <a:uFillTx/>
                <a:latin typeface="Calibri"/>
              </a:rPr>
              <a:t>Ymarfer 5 </a:t>
            </a:r>
          </a:p>
          <a:p>
            <a:pPr marL="0" indent="0">
              <a:buNone/>
            </a:pPr>
            <a:r>
              <a:rPr lang="cy" sz="2800" b="0" i="0" u="none" strike="noStrike" cap="none" baseline="0">
                <a:solidFill>
                  <a:srgbClr val="000000"/>
                </a:solidFill>
                <a:effectLst/>
                <a:uFillTx/>
                <a:latin typeface="Calibri"/>
              </a:rPr>
              <a:t>Gan ystyried yr adborth/sylwadau rydych chi wedi’u cael gan yr unigolion/teuluoedd rydych chi’n gweithio gyda nhw, defnyddiwch un gair neu frawddeg fer i ateb y cwestiynau isod. </a:t>
            </a:r>
          </a:p>
          <a:p>
            <a:r>
              <a:rPr lang="cy" sz="2800" b="0" i="0" u="none" strike="noStrike" cap="none" baseline="0">
                <a:solidFill>
                  <a:srgbClr val="000000"/>
                </a:solidFill>
                <a:effectLst/>
                <a:uFillTx/>
                <a:latin typeface="Calibri"/>
              </a:rPr>
              <a:t>Beth hoffech chi i bobl rydych chi'n gweithio gyda nhw ei ddweud amdanoch chi?</a:t>
            </a:r>
          </a:p>
          <a:p>
            <a:r>
              <a:rPr lang="cy" sz="2800" b="0" i="0" u="none" strike="noStrike" cap="none" baseline="0">
                <a:solidFill>
                  <a:srgbClr val="000000"/>
                </a:solidFill>
                <a:effectLst/>
                <a:uFillTx/>
                <a:latin typeface="Calibri"/>
              </a:rPr>
              <a:t>Beth hoffech chi i weithwyr proffesiynol eraill ei ddweud? </a:t>
            </a:r>
          </a:p>
          <a:p>
            <a:r>
              <a:rPr lang="cy" sz="2800" b="0" i="0" u="none" strike="noStrike" cap="none" baseline="0">
                <a:solidFill>
                  <a:srgbClr val="000000"/>
                </a:solidFill>
                <a:effectLst/>
                <a:uFillTx/>
                <a:latin typeface="Calibri"/>
              </a:rPr>
              <a:t>Os yw'r rhain yn wahanol, pam felly? </a:t>
            </a:r>
          </a:p>
          <a:p>
            <a:pPr marL="109537" indent="0">
              <a:buNone/>
            </a:pPr>
            <a:endParaRPr lang="en-GB" sz="2000"/>
          </a:p>
          <a:p>
            <a:pPr marL="109537" indent="0">
              <a:buNone/>
            </a:pPr>
            <a:r>
              <a:rPr lang="en-GB" sz="2000"/>
              <a:t> </a:t>
            </a:r>
          </a:p>
          <a:p>
            <a:endParaRPr lang="en-GB" sz="2000"/>
          </a:p>
        </p:txBody>
      </p:sp>
      <p:sp>
        <p:nvSpPr>
          <p:cNvPr id="4" name="Footer Placeholder 3">
            <a:extLst>
              <a:ext uri="{FF2B5EF4-FFF2-40B4-BE49-F238E27FC236}">
                <a16:creationId xmlns:a16="http://schemas.microsoft.com/office/drawing/2014/main" id="{2D179CD0-F7C7-26B6-2F87-E24AF432E7C0}"/>
              </a:ext>
            </a:extLst>
          </p:cNvPr>
          <p:cNvSpPr>
            <a:spLocks noGrp="1"/>
          </p:cNvSpPr>
          <p:nvPr>
            <p:ph type="ftr" sz="quarter" idx="11"/>
          </p:nvPr>
        </p:nvSpPr>
        <p:spPr>
          <a:xfrm>
            <a:off x="4038600" y="6356350"/>
            <a:ext cx="4114800" cy="365125"/>
          </a:xfrm>
        </p:spPr>
        <p:txBody>
          <a:bodyPr>
            <a:normAutofit fontScale="92500"/>
          </a:bodyPr>
          <a:lstStyle/>
          <a:p>
            <a:pPr>
              <a:spcAft>
                <a:spcPts val="600"/>
              </a:spcAft>
            </a:pPr>
            <a:r>
              <a:rPr lang="cy" sz="1100" b="0" i="0" u="none" strike="noStrike" cap="none" baseline="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CC102B70-4951-A99C-D382-D45FA71ABC12}"/>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39</a:t>
            </a:fld>
            <a:endParaRPr lang="en-GB"/>
          </a:p>
        </p:txBody>
      </p:sp>
    </p:spTree>
    <p:extLst>
      <p:ext uri="{BB962C8B-B14F-4D97-AF65-F5344CB8AC3E}">
        <p14:creationId xmlns:p14="http://schemas.microsoft.com/office/powerpoint/2010/main" val="722479265"/>
      </p:ext>
    </p:ext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C0E88-5B0F-40B4-B613-4C070004C5D8}"/>
              </a:ext>
            </a:extLst>
          </p:cNvPr>
          <p:cNvSpPr>
            <a:spLocks noGrp="1"/>
          </p:cNvSpPr>
          <p:nvPr>
            <p:ph type="title"/>
          </p:nvPr>
        </p:nvSpPr>
        <p:spPr>
          <a:xfrm>
            <a:off x="2382159" y="273050"/>
            <a:ext cx="9200241" cy="694359"/>
          </a:xfrm>
        </p:spPr>
        <p:txBody>
          <a:bodyPr>
            <a:normAutofit/>
          </a:bodyPr>
          <a:lstStyle/>
          <a:p>
            <a:r>
              <a:rPr lang="cy" sz="3600" b="0" i="0" u="none" strike="noStrike" cap="none" baseline="0">
                <a:solidFill>
                  <a:srgbClr val="000000"/>
                </a:solidFill>
                <a:effectLst/>
                <a:uFillTx/>
                <a:latin typeface="Calibri Light"/>
              </a:rPr>
              <a:t>             Arsylwadau Rhithwir</a:t>
            </a:r>
          </a:p>
        </p:txBody>
      </p:sp>
      <p:sp>
        <p:nvSpPr>
          <p:cNvPr id="3" name="Content Placeholder 2">
            <a:extLst>
              <a:ext uri="{FF2B5EF4-FFF2-40B4-BE49-F238E27FC236}">
                <a16:creationId xmlns:a16="http://schemas.microsoft.com/office/drawing/2014/main" id="{5B6A0340-7042-4782-8028-776D9519A35B}"/>
              </a:ext>
            </a:extLst>
          </p:cNvPr>
          <p:cNvSpPr>
            <a:spLocks noGrp="1"/>
          </p:cNvSpPr>
          <p:nvPr>
            <p:ph sz="half" idx="2"/>
          </p:nvPr>
        </p:nvSpPr>
        <p:spPr>
          <a:xfrm>
            <a:off x="609600" y="1444296"/>
            <a:ext cx="10292862" cy="4757722"/>
          </a:xfrm>
        </p:spPr>
        <p:txBody>
          <a:bodyPr>
            <a:normAutofit fontScale="92500" lnSpcReduction="10000"/>
          </a:bodyPr>
          <a:lstStyle/>
          <a:p>
            <a:pPr marL="0" indent="0">
              <a:buNone/>
            </a:pPr>
            <a:r>
              <a:rPr lang="cy" sz="2800" b="0" i="0" u="none" strike="noStrike" cap="none" baseline="0" dirty="0">
                <a:solidFill>
                  <a:srgbClr val="000000"/>
                </a:solidFill>
                <a:effectLst/>
                <a:uFillTx/>
                <a:latin typeface="Calibri"/>
              </a:rPr>
              <a:t>Lle bo modd, gwnewch yr arsylwad wyneb yn wyneb, fodd bynnag, os nad yw hyn yn bosibl mae arsylwi rhithwir yn caniatáu digon o le i fodloni'r canlyniadau dysgu</a:t>
            </a:r>
          </a:p>
          <a:p>
            <a:pPr marL="0" indent="0">
              <a:buNone/>
            </a:pPr>
            <a:r>
              <a:rPr lang="cy" sz="2800" b="0" i="0" u="none" strike="noStrike" cap="none" baseline="0" dirty="0">
                <a:solidFill>
                  <a:srgbClr val="000000"/>
                </a:solidFill>
                <a:effectLst/>
                <a:uFillTx/>
                <a:latin typeface="Calibri"/>
              </a:rPr>
              <a:t>Ystyriwch:</a:t>
            </a:r>
          </a:p>
          <a:p>
            <a:r>
              <a:rPr lang="cy" sz="2800" b="0" i="0" u="none" strike="noStrike" cap="none" baseline="0" dirty="0">
                <a:solidFill>
                  <a:srgbClr val="000000"/>
                </a:solidFill>
                <a:effectLst/>
                <a:uFillTx/>
                <a:latin typeface="Calibri"/>
              </a:rPr>
              <a:t>Dulliau a sgiliau cyfathrebu; goresgyn rhwystrau i hyn mewn sgwrs rithwir. Sut wnaethoch chi gefnogi pobl i gymryd rhan? </a:t>
            </a:r>
          </a:p>
          <a:p>
            <a:r>
              <a:rPr lang="cy" sz="2800" b="0" i="0" u="none" strike="noStrike" cap="none" baseline="0" dirty="0">
                <a:solidFill>
                  <a:srgbClr val="000000"/>
                </a:solidFill>
                <a:effectLst/>
                <a:uFillTx/>
                <a:latin typeface="Calibri"/>
              </a:rPr>
              <a:t>Amgylchedd - a yw'r unigolyn mewn lle diogel, a yw'n gallu canolbwyntio, a yw dylanwadau allanol yn effeithio ar y rhyngweithio?  A yw mynediad i'r rhyngrwyd yn effeithio ar y rhyngweithio? Sut allwch chi sicrhau cyfrinachedd a grymuso unigolyn i gymryd rhan? </a:t>
            </a:r>
          </a:p>
          <a:p>
            <a:r>
              <a:rPr lang="cy" sz="2800" b="0" i="0" u="none" strike="noStrike" cap="none" baseline="0" dirty="0">
                <a:solidFill>
                  <a:srgbClr val="000000"/>
                </a:solidFill>
                <a:effectLst/>
                <a:uFillTx/>
                <a:latin typeface="Calibri"/>
              </a:rPr>
              <a:t>Mae angen i chi adfyfyrio'n feirniadol ar y sgwrs gan ystyried yr heriau. Er enghraifft, sut wnaethoch chi wneud iawn am ddiffyg ciwiau di-eiriau ee defnyddio dull yn canolbwyntio ar ddatrysiad?</a:t>
            </a:r>
          </a:p>
          <a:p>
            <a:endParaRPr lang="en-GB" dirty="0"/>
          </a:p>
          <a:p>
            <a:endParaRPr lang="en-GB" dirty="0"/>
          </a:p>
        </p:txBody>
      </p:sp>
      <p:pic>
        <p:nvPicPr>
          <p:cNvPr id="5" name="Picture 4">
            <a:extLst>
              <a:ext uri="{FF2B5EF4-FFF2-40B4-BE49-F238E27FC236}">
                <a16:creationId xmlns:a16="http://schemas.microsoft.com/office/drawing/2014/main" id="{F1B3AB9D-8F97-4C0C-BA35-AB0C846EB7F6}"/>
              </a:ext>
            </a:extLst>
          </p:cNvPr>
          <p:cNvPicPr>
            <a:picLocks noChangeAspect="1"/>
          </p:cNvPicPr>
          <p:nvPr/>
        </p:nvPicPr>
        <p:blipFill>
          <a:blip r:embed="rId3"/>
          <a:stretch>
            <a:fillRect/>
          </a:stretch>
        </p:blipFill>
        <p:spPr>
          <a:xfrm>
            <a:off x="0" y="0"/>
            <a:ext cx="2382159" cy="1338470"/>
          </a:xfrm>
          <a:prstGeom prst="rect">
            <a:avLst/>
          </a:prstGeom>
        </p:spPr>
      </p:pic>
      <p:sp>
        <p:nvSpPr>
          <p:cNvPr id="6" name="Footer Placeholder 5">
            <a:extLst>
              <a:ext uri="{FF2B5EF4-FFF2-40B4-BE49-F238E27FC236}">
                <a16:creationId xmlns:a16="http://schemas.microsoft.com/office/drawing/2014/main" id="{36D1B67D-9757-C617-1D8C-F16B92A8858A}"/>
              </a:ext>
            </a:extLst>
          </p:cNvPr>
          <p:cNvSpPr>
            <a:spLocks noGrp="1"/>
          </p:cNvSpPr>
          <p:nvPr>
            <p:ph type="ftr" sz="quarter" idx="11"/>
          </p:nvPr>
        </p:nvSpPr>
        <p:spPr>
          <a:xfrm>
            <a:off x="4038600" y="6356350"/>
            <a:ext cx="4833796"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
        <p:nvSpPr>
          <p:cNvPr id="7" name="Slide Number Placeholder 6">
            <a:extLst>
              <a:ext uri="{FF2B5EF4-FFF2-40B4-BE49-F238E27FC236}">
                <a16:creationId xmlns:a16="http://schemas.microsoft.com/office/drawing/2014/main" id="{AE679245-C7E6-A949-C718-4123CDF0084F}"/>
              </a:ext>
            </a:extLst>
          </p:cNvPr>
          <p:cNvSpPr>
            <a:spLocks noGrp="1"/>
          </p:cNvSpPr>
          <p:nvPr>
            <p:ph type="sldNum" sz="quarter" idx="12"/>
          </p:nvPr>
        </p:nvSpPr>
        <p:spPr/>
        <p:txBody>
          <a:bodyPr/>
          <a:lstStyle/>
          <a:p>
            <a:fld id="{0B6AE6A0-3EF2-408A-870E-EF48D545FFB4}" type="slidenum">
              <a:rPr lang="en-GB" smtClean="0"/>
              <a:t>40</a:t>
            </a:fld>
            <a:endParaRPr lang="en-GB"/>
          </a:p>
        </p:txBody>
      </p:sp>
    </p:spTree>
    <p:extLst>
      <p:ext uri="{BB962C8B-B14F-4D97-AF65-F5344CB8AC3E}">
        <p14:creationId xmlns:p14="http://schemas.microsoft.com/office/powerpoint/2010/main" val="2314647058"/>
      </p:ext>
    </p:ext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Title 8">
            <a:extLst>
              <a:ext uri="{FF2B5EF4-FFF2-40B4-BE49-F238E27FC236}">
                <a16:creationId xmlns:a16="http://schemas.microsoft.com/office/drawing/2014/main" id="{9CA79672-6663-72E9-2E36-A27758EBB70D}"/>
              </a:ext>
            </a:extLst>
          </p:cNvPr>
          <p:cNvSpPr>
            <a:spLocks noGrp="1"/>
          </p:cNvSpPr>
          <p:nvPr>
            <p:ph type="title"/>
          </p:nvPr>
        </p:nvSpPr>
        <p:spPr>
          <a:xfrm>
            <a:off x="838200" y="365125"/>
            <a:ext cx="10515600" cy="1325563"/>
          </a:xfrm>
        </p:spPr>
        <p:txBody>
          <a:bodyPr>
            <a:normAutofit/>
          </a:bodyPr>
          <a:lstStyle/>
          <a:p>
            <a:r>
              <a:rPr lang="cy" sz="5400" b="0" i="0" u="none" strike="noStrike" cap="none" baseline="0">
                <a:solidFill>
                  <a:srgbClr val="000000"/>
                </a:solidFill>
                <a:effectLst/>
                <a:uFillTx/>
                <a:latin typeface="Calibri Light"/>
              </a:rPr>
              <a:t>Crynodeb</a:t>
            </a:r>
          </a:p>
        </p:txBody>
      </p:sp>
      <p:sp>
        <p:nvSpPr>
          <p:cNvPr id="17"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Content Placeholder 9">
            <a:extLst>
              <a:ext uri="{FF2B5EF4-FFF2-40B4-BE49-F238E27FC236}">
                <a16:creationId xmlns:a16="http://schemas.microsoft.com/office/drawing/2014/main" id="{BE231FFC-3397-4483-5499-E736F1A367F2}"/>
              </a:ext>
            </a:extLst>
          </p:cNvPr>
          <p:cNvSpPr>
            <a:spLocks noGrp="1"/>
          </p:cNvSpPr>
          <p:nvPr>
            <p:ph idx="1"/>
          </p:nvPr>
        </p:nvSpPr>
        <p:spPr>
          <a:xfrm>
            <a:off x="669036" y="1729667"/>
            <a:ext cx="11043352" cy="4582730"/>
          </a:xfrm>
        </p:spPr>
        <p:txBody>
          <a:bodyPr>
            <a:noAutofit/>
          </a:bodyPr>
          <a:lstStyle/>
          <a:p>
            <a:r>
              <a:rPr lang="cy" sz="2200" b="0" i="0" u="none" strike="noStrike" cap="none" baseline="0" dirty="0">
                <a:solidFill>
                  <a:srgbClr val="000000"/>
                </a:solidFill>
                <a:effectLst/>
                <a:uFillTx/>
                <a:latin typeface="Calibri"/>
              </a:rPr>
              <a:t>Gwnewch yr arsylwad cyn gynted â phosibl</a:t>
            </a:r>
          </a:p>
          <a:p>
            <a:r>
              <a:rPr lang="cy" sz="2200" b="0" i="0" u="none" strike="noStrike" cap="none" baseline="0" dirty="0">
                <a:solidFill>
                  <a:srgbClr val="000000"/>
                </a:solidFill>
                <a:effectLst/>
                <a:uFillTx/>
                <a:latin typeface="Calibri"/>
              </a:rPr>
              <a:t>Sicrhewch ganiatâd yr unigolyn ymlaen llaw ac ar adeg yr arsylwad</a:t>
            </a:r>
          </a:p>
          <a:p>
            <a:r>
              <a:rPr lang="cy" sz="2200" b="0" i="0" u="none" strike="noStrike" cap="none" baseline="0" dirty="0">
                <a:solidFill>
                  <a:srgbClr val="000000"/>
                </a:solidFill>
                <a:effectLst/>
                <a:uFillTx/>
                <a:latin typeface="Calibri"/>
              </a:rPr>
              <a:t>Ystyriwch ganlyniadau dysgu GCC ar gyfer y dasg hon a sut y byddwch yn eu cyflawni</a:t>
            </a:r>
          </a:p>
          <a:p>
            <a:r>
              <a:rPr lang="cy" sz="2200" b="0" i="0" u="none" strike="noStrike" cap="none" baseline="0" dirty="0">
                <a:solidFill>
                  <a:srgbClr val="000000"/>
                </a:solidFill>
                <a:effectLst/>
                <a:uFillTx/>
                <a:latin typeface="Calibri"/>
              </a:rPr>
              <a:t>Rhowch y manylion yn yr adran cyd-destun gan sicrhau eich bod yn cwmpasu amcanion, cyd-destun daearyddol a deddfwriaethol yn ogystal â diwylliant, ethnigrwydd, anghenion iaith a chael caniatâd</a:t>
            </a:r>
          </a:p>
          <a:p>
            <a:r>
              <a:rPr lang="cy" sz="2200" b="0" i="0" u="none" strike="noStrike" cap="none" baseline="0" dirty="0">
                <a:solidFill>
                  <a:srgbClr val="000000"/>
                </a:solidFill>
                <a:effectLst/>
                <a:uFillTx/>
                <a:latin typeface="Calibri"/>
              </a:rPr>
              <a:t>Defnyddiwch </a:t>
            </a:r>
            <a:r>
              <a:rPr lang="cy" sz="2200" b="1" i="0" u="none" strike="noStrike" cap="none" baseline="0" dirty="0">
                <a:solidFill>
                  <a:srgbClr val="000000"/>
                </a:solidFill>
                <a:effectLst/>
                <a:uFillTx/>
                <a:latin typeface="Calibri"/>
              </a:rPr>
              <a:t>adfyfyrio beirniadol </a:t>
            </a:r>
            <a:r>
              <a:rPr lang="cy" sz="2200" b="0" i="0" u="none" strike="noStrike" cap="none" baseline="0" dirty="0">
                <a:solidFill>
                  <a:srgbClr val="000000"/>
                </a:solidFill>
                <a:effectLst/>
                <a:uFillTx/>
                <a:latin typeface="Calibri"/>
              </a:rPr>
              <a:t>i ymdrin â'r prif themâu yng nghorff y gwaith. Dylai hyn gynnwys adfyfyrio ar; dulliau cyfathrebu, cydweithio, defnyddio dull sy’n canolbwyntio ar yr unigolyn, gwerthoedd a moeseg (gan gynnwys y Cod Ymarfer Proffesiynol) a’r “</a:t>
            </a:r>
            <a:r>
              <a:rPr lang="en-GB" sz="2200" b="0" i="0" u="none" strike="noStrike" cap="none" baseline="0" dirty="0" err="1">
                <a:solidFill>
                  <a:srgbClr val="000000"/>
                </a:solidFill>
                <a:effectLst/>
                <a:uFillTx/>
                <a:latin typeface="Calibri"/>
              </a:rPr>
              <a:t>Cynnig</a:t>
            </a:r>
            <a:r>
              <a:rPr lang="en-GB" sz="2200" b="0" i="0" u="none" strike="noStrike" cap="none" baseline="0" dirty="0">
                <a:solidFill>
                  <a:srgbClr val="000000"/>
                </a:solidFill>
                <a:effectLst/>
                <a:uFillTx/>
                <a:latin typeface="Calibri"/>
              </a:rPr>
              <a:t> </a:t>
            </a:r>
            <a:r>
              <a:rPr lang="en-GB" sz="2200" b="0" i="0" u="none" strike="noStrike" cap="none" baseline="0" dirty="0" err="1">
                <a:solidFill>
                  <a:srgbClr val="000000"/>
                </a:solidFill>
                <a:effectLst/>
                <a:uFillTx/>
                <a:latin typeface="Calibri"/>
              </a:rPr>
              <a:t>Gweithredol</a:t>
            </a:r>
            <a:r>
              <a:rPr lang="cy" sz="2200" b="0" i="0" u="none" strike="noStrike" cap="none" baseline="0" dirty="0">
                <a:solidFill>
                  <a:srgbClr val="000000"/>
                </a:solidFill>
                <a:effectLst/>
                <a:uFillTx/>
                <a:latin typeface="Calibri"/>
              </a:rPr>
              <a:t>”.</a:t>
            </a:r>
          </a:p>
          <a:p>
            <a:r>
              <a:rPr lang="cy" sz="2200" b="0" i="0" u="none" strike="noStrike" cap="none" baseline="0" dirty="0">
                <a:solidFill>
                  <a:srgbClr val="000000"/>
                </a:solidFill>
                <a:effectLst/>
                <a:uFillTx/>
                <a:latin typeface="Calibri"/>
              </a:rPr>
              <a:t>Gwnewch yn siŵr eich bod yn ateb y cwestiwn yn llawn ac yn rhoi cyfeiriadau </a:t>
            </a:r>
          </a:p>
          <a:p>
            <a:r>
              <a:rPr lang="cy" sz="2200" b="0" i="0" u="none" strike="noStrike" cap="none" baseline="0" dirty="0">
                <a:solidFill>
                  <a:srgbClr val="000000"/>
                </a:solidFill>
                <a:effectLst/>
                <a:uFillTx/>
                <a:latin typeface="Calibri"/>
              </a:rPr>
              <a:t>Sicrhewch eich bod yn trafod yr hoffai’r arsyllwr gael adborth ar ôl yr arsylwad gan yr unigolyn a chynnwys yr adborth hwn yn eich cyflwyniad terfynol. </a:t>
            </a:r>
          </a:p>
        </p:txBody>
      </p:sp>
      <p:sp>
        <p:nvSpPr>
          <p:cNvPr id="7" name="Footer Placeholder 6">
            <a:extLst>
              <a:ext uri="{FF2B5EF4-FFF2-40B4-BE49-F238E27FC236}">
                <a16:creationId xmlns:a16="http://schemas.microsoft.com/office/drawing/2014/main" id="{E72C465F-3E66-C871-6193-5010FD3496DB}"/>
              </a:ext>
            </a:extLst>
          </p:cNvPr>
          <p:cNvSpPr>
            <a:spLocks noGrp="1"/>
          </p:cNvSpPr>
          <p:nvPr>
            <p:ph type="ftr" sz="quarter" idx="11"/>
          </p:nvPr>
        </p:nvSpPr>
        <p:spPr>
          <a:xfrm>
            <a:off x="4038600" y="6492875"/>
            <a:ext cx="4114800" cy="228600"/>
          </a:xfrm>
        </p:spPr>
        <p:txBody>
          <a:bodyPr>
            <a:normAutofit fontScale="92500" lnSpcReduction="10000"/>
          </a:bodyPr>
          <a:lstStyle/>
          <a:p>
            <a:pPr>
              <a:spcAft>
                <a:spcPts val="600"/>
              </a:spcAft>
            </a:pPr>
            <a:r>
              <a:rPr lang="cy" sz="1100" b="0" i="0" u="none" strike="noStrike" cap="none" baseline="0" dirty="0">
                <a:solidFill>
                  <a:srgbClr val="898989"/>
                </a:solidFill>
                <a:effectLst/>
                <a:uFillTx/>
                <a:latin typeface="Calibri"/>
              </a:rPr>
              <a:t>PORTH AGORED - Cydgrynhoi'r Rhaglen Ymarfer Gwaith Cymdeithasol</a:t>
            </a:r>
          </a:p>
        </p:txBody>
      </p:sp>
      <p:sp>
        <p:nvSpPr>
          <p:cNvPr id="8" name="Slide Number Placeholder 7">
            <a:extLst>
              <a:ext uri="{FF2B5EF4-FFF2-40B4-BE49-F238E27FC236}">
                <a16:creationId xmlns:a16="http://schemas.microsoft.com/office/drawing/2014/main" id="{DCC244D7-2BDE-E2F4-B963-DE35BBFD87E7}"/>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mtClean="0"/>
              <a:pPr>
                <a:spcAft>
                  <a:spcPts val="600"/>
                </a:spcAft>
              </a:pPr>
              <a:t>41</a:t>
            </a:fld>
            <a:endParaRPr lang="en-GB" dirty="0"/>
          </a:p>
        </p:txBody>
      </p:sp>
    </p:spTree>
    <p:extLst>
      <p:ext uri="{BB962C8B-B14F-4D97-AF65-F5344CB8AC3E}">
        <p14:creationId xmlns:p14="http://schemas.microsoft.com/office/powerpoint/2010/main" val="1815672100"/>
      </p:ext>
    </p:ext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9A36457-A5F4-4103-A443-02581C0918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DC5FB7E8-B636-40FA-BE8D-48145C0F5C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
            <a:ext cx="12192000" cy="2295238"/>
          </a:xfrm>
          <a:custGeom>
            <a:avLst/>
            <a:gdLst>
              <a:gd name="connsiteX0" fmla="*/ 12160143 w 12192000"/>
              <a:gd name="connsiteY0" fmla="*/ 831692 h 2079137"/>
              <a:gd name="connsiteX1" fmla="*/ 12159112 w 12192000"/>
              <a:gd name="connsiteY1" fmla="*/ 833361 h 2079137"/>
              <a:gd name="connsiteX2" fmla="*/ 12158912 w 12192000"/>
              <a:gd name="connsiteY2" fmla="*/ 832430 h 2079137"/>
              <a:gd name="connsiteX3" fmla="*/ 0 w 12192000"/>
              <a:gd name="connsiteY3" fmla="*/ 0 h 2079137"/>
              <a:gd name="connsiteX4" fmla="*/ 12192000 w 12192000"/>
              <a:gd name="connsiteY4" fmla="*/ 0 h 2079137"/>
              <a:gd name="connsiteX5" fmla="*/ 12192000 w 12192000"/>
              <a:gd name="connsiteY5" fmla="*/ 558063 h 2079137"/>
              <a:gd name="connsiteX6" fmla="*/ 12189259 w 12192000"/>
              <a:gd name="connsiteY6" fmla="*/ 810508 h 2079137"/>
              <a:gd name="connsiteX7" fmla="*/ 12170847 w 12192000"/>
              <a:gd name="connsiteY7" fmla="*/ 825280 h 2079137"/>
              <a:gd name="connsiteX8" fmla="*/ 12160143 w 12192000"/>
              <a:gd name="connsiteY8" fmla="*/ 831692 h 2079137"/>
              <a:gd name="connsiteX9" fmla="*/ 12163806 w 12192000"/>
              <a:gd name="connsiteY9" fmla="*/ 825759 h 2079137"/>
              <a:gd name="connsiteX10" fmla="*/ 12056557 w 12192000"/>
              <a:gd name="connsiteY10" fmla="*/ 810176 h 2079137"/>
              <a:gd name="connsiteX11" fmla="*/ 11900316 w 12192000"/>
              <a:gd name="connsiteY11" fmla="*/ 789618 h 2079137"/>
              <a:gd name="connsiteX12" fmla="*/ 11791206 w 12192000"/>
              <a:gd name="connsiteY12" fmla="*/ 824176 h 2079137"/>
              <a:gd name="connsiteX13" fmla="*/ 11659257 w 12192000"/>
              <a:gd name="connsiteY13" fmla="*/ 800841 h 2079137"/>
              <a:gd name="connsiteX14" fmla="*/ 11569789 w 12192000"/>
              <a:gd name="connsiteY14" fmla="*/ 797135 h 2079137"/>
              <a:gd name="connsiteX15" fmla="*/ 11367885 w 12192000"/>
              <a:gd name="connsiteY15" fmla="*/ 791985 h 2079137"/>
              <a:gd name="connsiteX16" fmla="*/ 11174663 w 12192000"/>
              <a:gd name="connsiteY16" fmla="*/ 788721 h 2079137"/>
              <a:gd name="connsiteX17" fmla="*/ 11068220 w 12192000"/>
              <a:gd name="connsiteY17" fmla="*/ 786994 h 2079137"/>
              <a:gd name="connsiteX18" fmla="*/ 10893266 w 12192000"/>
              <a:gd name="connsiteY18" fmla="*/ 794013 h 2079137"/>
              <a:gd name="connsiteX19" fmla="*/ 10844025 w 12192000"/>
              <a:gd name="connsiteY19" fmla="*/ 789857 h 2079137"/>
              <a:gd name="connsiteX20" fmla="*/ 10814353 w 12192000"/>
              <a:gd name="connsiteY20" fmla="*/ 789010 h 2079137"/>
              <a:gd name="connsiteX21" fmla="*/ 10748393 w 12192000"/>
              <a:gd name="connsiteY21" fmla="*/ 806738 h 2079137"/>
              <a:gd name="connsiteX22" fmla="*/ 10468256 w 12192000"/>
              <a:gd name="connsiteY22" fmla="*/ 778733 h 2079137"/>
              <a:gd name="connsiteX23" fmla="*/ 10256131 w 12192000"/>
              <a:gd name="connsiteY23" fmla="*/ 788332 h 2079137"/>
              <a:gd name="connsiteX24" fmla="*/ 10177442 w 12192000"/>
              <a:gd name="connsiteY24" fmla="*/ 777371 h 2079137"/>
              <a:gd name="connsiteX25" fmla="*/ 10006086 w 12192000"/>
              <a:gd name="connsiteY25" fmla="*/ 792651 h 2079137"/>
              <a:gd name="connsiteX26" fmla="*/ 9952382 w 12192000"/>
              <a:gd name="connsiteY26" fmla="*/ 815411 h 2079137"/>
              <a:gd name="connsiteX27" fmla="*/ 9926457 w 12192000"/>
              <a:gd name="connsiteY27" fmla="*/ 827295 h 2079137"/>
              <a:gd name="connsiteX28" fmla="*/ 9843405 w 12192000"/>
              <a:gd name="connsiteY28" fmla="*/ 867046 h 2079137"/>
              <a:gd name="connsiteX29" fmla="*/ 9830866 w 12192000"/>
              <a:gd name="connsiteY29" fmla="*/ 875047 h 2079137"/>
              <a:gd name="connsiteX30" fmla="*/ 9801807 w 12192000"/>
              <a:gd name="connsiteY30" fmla="*/ 872272 h 2079137"/>
              <a:gd name="connsiteX31" fmla="*/ 9785653 w 12192000"/>
              <a:gd name="connsiteY31" fmla="*/ 861743 h 2079137"/>
              <a:gd name="connsiteX32" fmla="*/ 9781177 w 12192000"/>
              <a:gd name="connsiteY32" fmla="*/ 864820 h 2079137"/>
              <a:gd name="connsiteX33" fmla="*/ 9768640 w 12192000"/>
              <a:gd name="connsiteY33" fmla="*/ 869379 h 2079137"/>
              <a:gd name="connsiteX34" fmla="*/ 9712211 w 12192000"/>
              <a:gd name="connsiteY34" fmla="*/ 900283 h 2079137"/>
              <a:gd name="connsiteX35" fmla="*/ 9689465 w 12192000"/>
              <a:gd name="connsiteY35" fmla="*/ 899268 h 2079137"/>
              <a:gd name="connsiteX36" fmla="*/ 9600339 w 12192000"/>
              <a:gd name="connsiteY36" fmla="*/ 922112 h 2079137"/>
              <a:gd name="connsiteX37" fmla="*/ 9582850 w 12192000"/>
              <a:gd name="connsiteY37" fmla="*/ 925510 h 2079137"/>
              <a:gd name="connsiteX38" fmla="*/ 9549638 w 12192000"/>
              <a:gd name="connsiteY38" fmla="*/ 940845 h 2079137"/>
              <a:gd name="connsiteX39" fmla="*/ 9539471 w 12192000"/>
              <a:gd name="connsiteY39" fmla="*/ 941799 h 2079137"/>
              <a:gd name="connsiteX40" fmla="*/ 9505592 w 12192000"/>
              <a:gd name="connsiteY40" fmla="*/ 955533 h 2079137"/>
              <a:gd name="connsiteX41" fmla="*/ 9432569 w 12192000"/>
              <a:gd name="connsiteY41" fmla="*/ 985377 h 2079137"/>
              <a:gd name="connsiteX42" fmla="*/ 9414216 w 12192000"/>
              <a:gd name="connsiteY42" fmla="*/ 992655 h 2079137"/>
              <a:gd name="connsiteX43" fmla="*/ 9397106 w 12192000"/>
              <a:gd name="connsiteY43" fmla="*/ 992980 h 2079137"/>
              <a:gd name="connsiteX44" fmla="*/ 9305108 w 12192000"/>
              <a:gd name="connsiteY44" fmla="*/ 1007767 h 2079137"/>
              <a:gd name="connsiteX45" fmla="*/ 9282434 w 12192000"/>
              <a:gd name="connsiteY45" fmla="*/ 1007523 h 2079137"/>
              <a:gd name="connsiteX46" fmla="*/ 9271941 w 12192000"/>
              <a:gd name="connsiteY46" fmla="*/ 1002839 h 2079137"/>
              <a:gd name="connsiteX47" fmla="*/ 9238227 w 12192000"/>
              <a:gd name="connsiteY47" fmla="*/ 1017668 h 2079137"/>
              <a:gd name="connsiteX48" fmla="*/ 9184265 w 12192000"/>
              <a:gd name="connsiteY48" fmla="*/ 1031275 h 2079137"/>
              <a:gd name="connsiteX49" fmla="*/ 9159000 w 12192000"/>
              <a:gd name="connsiteY49" fmla="*/ 1039569 h 2079137"/>
              <a:gd name="connsiteX50" fmla="*/ 9137031 w 12192000"/>
              <a:gd name="connsiteY50" fmla="*/ 1038699 h 2079137"/>
              <a:gd name="connsiteX51" fmla="*/ 9015702 w 12192000"/>
              <a:gd name="connsiteY51" fmla="*/ 1051400 h 2079137"/>
              <a:gd name="connsiteX52" fmla="*/ 8971403 w 12192000"/>
              <a:gd name="connsiteY52" fmla="*/ 1040542 h 2079137"/>
              <a:gd name="connsiteX53" fmla="*/ 8961826 w 12192000"/>
              <a:gd name="connsiteY53" fmla="*/ 1045364 h 2079137"/>
              <a:gd name="connsiteX54" fmla="*/ 8888623 w 12192000"/>
              <a:gd name="connsiteY54" fmla="*/ 1053908 h 2079137"/>
              <a:gd name="connsiteX55" fmla="*/ 8841066 w 12192000"/>
              <a:gd name="connsiteY55" fmla="*/ 1060421 h 2079137"/>
              <a:gd name="connsiteX56" fmla="*/ 8752342 w 12192000"/>
              <a:gd name="connsiteY56" fmla="*/ 1080646 h 2079137"/>
              <a:gd name="connsiteX57" fmla="*/ 8699139 w 12192000"/>
              <a:gd name="connsiteY57" fmla="*/ 1087885 h 2079137"/>
              <a:gd name="connsiteX58" fmla="*/ 8667273 w 12192000"/>
              <a:gd name="connsiteY58" fmla="*/ 1092062 h 2079137"/>
              <a:gd name="connsiteX59" fmla="*/ 8586064 w 12192000"/>
              <a:gd name="connsiteY59" fmla="*/ 1114603 h 2079137"/>
              <a:gd name="connsiteX60" fmla="*/ 8460312 w 12192000"/>
              <a:gd name="connsiteY60" fmla="*/ 1179878 h 2079137"/>
              <a:gd name="connsiteX61" fmla="*/ 8419023 w 12192000"/>
              <a:gd name="connsiteY61" fmla="*/ 1191748 h 2079137"/>
              <a:gd name="connsiteX62" fmla="*/ 8410939 w 12192000"/>
              <a:gd name="connsiteY62" fmla="*/ 1189696 h 2079137"/>
              <a:gd name="connsiteX63" fmla="*/ 8362040 w 12192000"/>
              <a:gd name="connsiteY63" fmla="*/ 1220820 h 2079137"/>
              <a:gd name="connsiteX64" fmla="*/ 8273677 w 12192000"/>
              <a:gd name="connsiteY64" fmla="*/ 1236495 h 2079137"/>
              <a:gd name="connsiteX65" fmla="*/ 8204283 w 12192000"/>
              <a:gd name="connsiteY65" fmla="*/ 1243537 h 2079137"/>
              <a:gd name="connsiteX66" fmla="*/ 8166550 w 12192000"/>
              <a:gd name="connsiteY66" fmla="*/ 1249551 h 2079137"/>
              <a:gd name="connsiteX67" fmla="*/ 8137785 w 12192000"/>
              <a:gd name="connsiteY67" fmla="*/ 1251636 h 2079137"/>
              <a:gd name="connsiteX68" fmla="*/ 8071596 w 12192000"/>
              <a:gd name="connsiteY68" fmla="*/ 1269274 h 2079137"/>
              <a:gd name="connsiteX69" fmla="*/ 7964816 w 12192000"/>
              <a:gd name="connsiteY69" fmla="*/ 1303668 h 2079137"/>
              <a:gd name="connsiteX70" fmla="*/ 7941495 w 12192000"/>
              <a:gd name="connsiteY70" fmla="*/ 1309821 h 2079137"/>
              <a:gd name="connsiteX71" fmla="*/ 7919123 w 12192000"/>
              <a:gd name="connsiteY71" fmla="*/ 1310466 h 2079137"/>
              <a:gd name="connsiteX72" fmla="*/ 7911902 w 12192000"/>
              <a:gd name="connsiteY72" fmla="*/ 1306569 h 2079137"/>
              <a:gd name="connsiteX73" fmla="*/ 7898703 w 12192000"/>
              <a:gd name="connsiteY73" fmla="*/ 1309208 h 2079137"/>
              <a:gd name="connsiteX74" fmla="*/ 7894703 w 12192000"/>
              <a:gd name="connsiteY74" fmla="*/ 1308939 h 2079137"/>
              <a:gd name="connsiteX75" fmla="*/ 7872267 w 12192000"/>
              <a:gd name="connsiteY75" fmla="*/ 1308370 h 2079137"/>
              <a:gd name="connsiteX76" fmla="*/ 7836454 w 12192000"/>
              <a:gd name="connsiteY76" fmla="*/ 1331265 h 2079137"/>
              <a:gd name="connsiteX77" fmla="*/ 7782451 w 12192000"/>
              <a:gd name="connsiteY77" fmla="*/ 1339601 h 2079137"/>
              <a:gd name="connsiteX78" fmla="*/ 7542969 w 12192000"/>
              <a:gd name="connsiteY78" fmla="*/ 1372495 h 2079137"/>
              <a:gd name="connsiteX79" fmla="*/ 7476832 w 12192000"/>
              <a:gd name="connsiteY79" fmla="*/ 1431655 h 2079137"/>
              <a:gd name="connsiteX80" fmla="*/ 7370237 w 12192000"/>
              <a:gd name="connsiteY80" fmla="*/ 1474339 h 2079137"/>
              <a:gd name="connsiteX81" fmla="*/ 7222223 w 12192000"/>
              <a:gd name="connsiteY81" fmla="*/ 1510199 h 2079137"/>
              <a:gd name="connsiteX82" fmla="*/ 7215703 w 12192000"/>
              <a:gd name="connsiteY82" fmla="*/ 1520424 h 2079137"/>
              <a:gd name="connsiteX83" fmla="*/ 7204548 w 12192000"/>
              <a:gd name="connsiteY83" fmla="*/ 1528145 h 2079137"/>
              <a:gd name="connsiteX84" fmla="*/ 7202038 w 12192000"/>
              <a:gd name="connsiteY84" fmla="*/ 1527954 h 2079137"/>
              <a:gd name="connsiteX85" fmla="*/ 7173860 w 12192000"/>
              <a:gd name="connsiteY85" fmla="*/ 1541605 h 2079137"/>
              <a:gd name="connsiteX86" fmla="*/ 7155079 w 12192000"/>
              <a:gd name="connsiteY86" fmla="*/ 1552495 h 2079137"/>
              <a:gd name="connsiteX87" fmla="*/ 7149757 w 12192000"/>
              <a:gd name="connsiteY87" fmla="*/ 1552732 h 2079137"/>
              <a:gd name="connsiteX88" fmla="*/ 7104804 w 12192000"/>
              <a:gd name="connsiteY88" fmla="*/ 1565792 h 2079137"/>
              <a:gd name="connsiteX89" fmla="*/ 7082824 w 12192000"/>
              <a:gd name="connsiteY89" fmla="*/ 1567947 h 2079137"/>
              <a:gd name="connsiteX90" fmla="*/ 7021520 w 12192000"/>
              <a:gd name="connsiteY90" fmla="*/ 1562334 h 2079137"/>
              <a:gd name="connsiteX91" fmla="*/ 6988956 w 12192000"/>
              <a:gd name="connsiteY91" fmla="*/ 1576442 h 2079137"/>
              <a:gd name="connsiteX92" fmla="*/ 6981922 w 12192000"/>
              <a:gd name="connsiteY92" fmla="*/ 1578821 h 2079137"/>
              <a:gd name="connsiteX93" fmla="*/ 6981583 w 12192000"/>
              <a:gd name="connsiteY93" fmla="*/ 1578678 h 2079137"/>
              <a:gd name="connsiteX94" fmla="*/ 6973762 w 12192000"/>
              <a:gd name="connsiteY94" fmla="*/ 1580811 h 2079137"/>
              <a:gd name="connsiteX95" fmla="*/ 6969093 w 12192000"/>
              <a:gd name="connsiteY95" fmla="*/ 1583157 h 2079137"/>
              <a:gd name="connsiteX96" fmla="*/ 6890037 w 12192000"/>
              <a:gd name="connsiteY96" fmla="*/ 1575825 h 2079137"/>
              <a:gd name="connsiteX97" fmla="*/ 6785054 w 12192000"/>
              <a:gd name="connsiteY97" fmla="*/ 1582200 h 2079137"/>
              <a:gd name="connsiteX98" fmla="*/ 6681692 w 12192000"/>
              <a:gd name="connsiteY98" fmla="*/ 1591296 h 2079137"/>
              <a:gd name="connsiteX99" fmla="*/ 6644556 w 12192000"/>
              <a:gd name="connsiteY99" fmla="*/ 1595940 h 2079137"/>
              <a:gd name="connsiteX100" fmla="*/ 6577106 w 12192000"/>
              <a:gd name="connsiteY100" fmla="*/ 1598261 h 2079137"/>
              <a:gd name="connsiteX101" fmla="*/ 6544183 w 12192000"/>
              <a:gd name="connsiteY101" fmla="*/ 1596149 h 2079137"/>
              <a:gd name="connsiteX102" fmla="*/ 6540921 w 12192000"/>
              <a:gd name="connsiteY102" fmla="*/ 1593857 h 2079137"/>
              <a:gd name="connsiteX103" fmla="*/ 6535046 w 12192000"/>
              <a:gd name="connsiteY103" fmla="*/ 1593283 h 2079137"/>
              <a:gd name="connsiteX104" fmla="*/ 6519853 w 12192000"/>
              <a:gd name="connsiteY104" fmla="*/ 1595771 h 2079137"/>
              <a:gd name="connsiteX105" fmla="*/ 6514280 w 12192000"/>
              <a:gd name="connsiteY105" fmla="*/ 1597376 h 2079137"/>
              <a:gd name="connsiteX106" fmla="*/ 6505824 w 12192000"/>
              <a:gd name="connsiteY106" fmla="*/ 1598298 h 2079137"/>
              <a:gd name="connsiteX107" fmla="*/ 6505573 w 12192000"/>
              <a:gd name="connsiteY107" fmla="*/ 1598109 h 2079137"/>
              <a:gd name="connsiteX108" fmla="*/ 6497741 w 12192000"/>
              <a:gd name="connsiteY108" fmla="*/ 1599392 h 2079137"/>
              <a:gd name="connsiteX109" fmla="*/ 6459992 w 12192000"/>
              <a:gd name="connsiteY109" fmla="*/ 1608358 h 2079137"/>
              <a:gd name="connsiteX110" fmla="*/ 6404572 w 12192000"/>
              <a:gd name="connsiteY110" fmla="*/ 1593771 h 2079137"/>
              <a:gd name="connsiteX111" fmla="*/ 6382671 w 12192000"/>
              <a:gd name="connsiteY111" fmla="*/ 1592612 h 2079137"/>
              <a:gd name="connsiteX112" fmla="*/ 6369843 w 12192000"/>
              <a:gd name="connsiteY112" fmla="*/ 1590015 h 2079137"/>
              <a:gd name="connsiteX113" fmla="*/ 6269740 w 12192000"/>
              <a:gd name="connsiteY113" fmla="*/ 1614633 h 2079137"/>
              <a:gd name="connsiteX114" fmla="*/ 6255405 w 12192000"/>
              <a:gd name="connsiteY114" fmla="*/ 1620529 h 2079137"/>
              <a:gd name="connsiteX115" fmla="*/ 6244248 w 12192000"/>
              <a:gd name="connsiteY115" fmla="*/ 1629561 h 2079137"/>
              <a:gd name="connsiteX116" fmla="*/ 6086396 w 12192000"/>
              <a:gd name="connsiteY116" fmla="*/ 1642666 h 2079137"/>
              <a:gd name="connsiteX117" fmla="*/ 5867429 w 12192000"/>
              <a:gd name="connsiteY117" fmla="*/ 1695554 h 2079137"/>
              <a:gd name="connsiteX118" fmla="*/ 5772864 w 12192000"/>
              <a:gd name="connsiteY118" fmla="*/ 1689002 h 2079137"/>
              <a:gd name="connsiteX119" fmla="*/ 5629833 w 12192000"/>
              <a:gd name="connsiteY119" fmla="*/ 1713273 h 2079137"/>
              <a:gd name="connsiteX120" fmla="*/ 5504771 w 12192000"/>
              <a:gd name="connsiteY120" fmla="*/ 1725744 h 2079137"/>
              <a:gd name="connsiteX121" fmla="*/ 5490967 w 12192000"/>
              <a:gd name="connsiteY121" fmla="*/ 1726367 h 2079137"/>
              <a:gd name="connsiteX122" fmla="*/ 5486015 w 12192000"/>
              <a:gd name="connsiteY122" fmla="*/ 1721481 h 2079137"/>
              <a:gd name="connsiteX123" fmla="*/ 5439364 w 12192000"/>
              <a:gd name="connsiteY123" fmla="*/ 1721349 h 2079137"/>
              <a:gd name="connsiteX124" fmla="*/ 5350025 w 12192000"/>
              <a:gd name="connsiteY124" fmla="*/ 1729885 h 2079137"/>
              <a:gd name="connsiteX125" fmla="*/ 5336104 w 12192000"/>
              <a:gd name="connsiteY125" fmla="*/ 1734377 h 2079137"/>
              <a:gd name="connsiteX126" fmla="*/ 5245234 w 12192000"/>
              <a:gd name="connsiteY126" fmla="*/ 1738520 h 2079137"/>
              <a:gd name="connsiteX127" fmla="*/ 5182955 w 12192000"/>
              <a:gd name="connsiteY127" fmla="*/ 1744622 h 2079137"/>
              <a:gd name="connsiteX128" fmla="*/ 5169506 w 12192000"/>
              <a:gd name="connsiteY128" fmla="*/ 1748993 h 2079137"/>
              <a:gd name="connsiteX129" fmla="*/ 5154299 w 12192000"/>
              <a:gd name="connsiteY129" fmla="*/ 1744080 h 2079137"/>
              <a:gd name="connsiteX130" fmla="*/ 5149917 w 12192000"/>
              <a:gd name="connsiteY130" fmla="*/ 1739727 h 2079137"/>
              <a:gd name="connsiteX131" fmla="*/ 5100319 w 12192000"/>
              <a:gd name="connsiteY131" fmla="*/ 1745797 h 2079137"/>
              <a:gd name="connsiteX132" fmla="*/ 5094361 w 12192000"/>
              <a:gd name="connsiteY132" fmla="*/ 1745767 h 2079137"/>
              <a:gd name="connsiteX133" fmla="*/ 5053410 w 12192000"/>
              <a:gd name="connsiteY133" fmla="*/ 1742790 h 2079137"/>
              <a:gd name="connsiteX134" fmla="*/ 4992711 w 12192000"/>
              <a:gd name="connsiteY134" fmla="*/ 1734075 h 2079137"/>
              <a:gd name="connsiteX135" fmla="*/ 4930098 w 12192000"/>
              <a:gd name="connsiteY135" fmla="*/ 1717312 h 2079137"/>
              <a:gd name="connsiteX136" fmla="*/ 4893834 w 12192000"/>
              <a:gd name="connsiteY136" fmla="*/ 1710028 h 2079137"/>
              <a:gd name="connsiteX137" fmla="*/ 4868730 w 12192000"/>
              <a:gd name="connsiteY137" fmla="*/ 1702384 h 2079137"/>
              <a:gd name="connsiteX138" fmla="*/ 4797925 w 12192000"/>
              <a:gd name="connsiteY138" fmla="*/ 1695535 h 2079137"/>
              <a:gd name="connsiteX139" fmla="*/ 4677670 w 12192000"/>
              <a:gd name="connsiteY139" fmla="*/ 1689453 h 2079137"/>
              <a:gd name="connsiteX140" fmla="*/ 4634248 w 12192000"/>
              <a:gd name="connsiteY140" fmla="*/ 1680227 h 2079137"/>
              <a:gd name="connsiteX141" fmla="*/ 4632434 w 12192000"/>
              <a:gd name="connsiteY141" fmla="*/ 1674607 h 2079137"/>
              <a:gd name="connsiteX142" fmla="*/ 4619204 w 12192000"/>
              <a:gd name="connsiteY142" fmla="*/ 1672507 h 2079137"/>
              <a:gd name="connsiteX143" fmla="*/ 4616283 w 12192000"/>
              <a:gd name="connsiteY143" fmla="*/ 1670977 h 2079137"/>
              <a:gd name="connsiteX144" fmla="*/ 4598926 w 12192000"/>
              <a:gd name="connsiteY144" fmla="*/ 1663178 h 2079137"/>
              <a:gd name="connsiteX145" fmla="*/ 4547069 w 12192000"/>
              <a:gd name="connsiteY145" fmla="*/ 1670642 h 2079137"/>
              <a:gd name="connsiteX146" fmla="*/ 4523516 w 12192000"/>
              <a:gd name="connsiteY146" fmla="*/ 1669785 h 2079137"/>
              <a:gd name="connsiteX147" fmla="*/ 4500586 w 12192000"/>
              <a:gd name="connsiteY147" fmla="*/ 1675912 h 2079137"/>
              <a:gd name="connsiteX148" fmla="*/ 4488196 w 12192000"/>
              <a:gd name="connsiteY148" fmla="*/ 1683463 h 2079137"/>
              <a:gd name="connsiteX149" fmla="*/ 4445463 w 12192000"/>
              <a:gd name="connsiteY149" fmla="*/ 1695634 h 2079137"/>
              <a:gd name="connsiteX150" fmla="*/ 4446550 w 12192000"/>
              <a:gd name="connsiteY150" fmla="*/ 1680538 h 2079137"/>
              <a:gd name="connsiteX151" fmla="*/ 4365375 w 12192000"/>
              <a:gd name="connsiteY151" fmla="*/ 1697935 h 2079137"/>
              <a:gd name="connsiteX152" fmla="*/ 4305123 w 12192000"/>
              <a:gd name="connsiteY152" fmla="*/ 1714185 h 2079137"/>
              <a:gd name="connsiteX153" fmla="*/ 4292665 w 12192000"/>
              <a:gd name="connsiteY153" fmla="*/ 1720703 h 2079137"/>
              <a:gd name="connsiteX154" fmla="*/ 4276789 w 12192000"/>
              <a:gd name="connsiteY154" fmla="*/ 1718367 h 2079137"/>
              <a:gd name="connsiteX155" fmla="*/ 4271683 w 12192000"/>
              <a:gd name="connsiteY155" fmla="*/ 1714801 h 2079137"/>
              <a:gd name="connsiteX156" fmla="*/ 4223918 w 12192000"/>
              <a:gd name="connsiteY156" fmla="*/ 1728936 h 2079137"/>
              <a:gd name="connsiteX157" fmla="*/ 4218039 w 12192000"/>
              <a:gd name="connsiteY157" fmla="*/ 1729885 h 2079137"/>
              <a:gd name="connsiteX158" fmla="*/ 4177153 w 12192000"/>
              <a:gd name="connsiteY158" fmla="*/ 1733691 h 2079137"/>
              <a:gd name="connsiteX159" fmla="*/ 4051032 w 12192000"/>
              <a:gd name="connsiteY159" fmla="*/ 1728886 h 2079137"/>
              <a:gd name="connsiteX160" fmla="*/ 4013978 w 12192000"/>
              <a:gd name="connsiteY160" fmla="*/ 1727679 h 2079137"/>
              <a:gd name="connsiteX161" fmla="*/ 3987857 w 12192000"/>
              <a:gd name="connsiteY161" fmla="*/ 1724282 h 2079137"/>
              <a:gd name="connsiteX162" fmla="*/ 3916852 w 12192000"/>
              <a:gd name="connsiteY162" fmla="*/ 1729184 h 2079137"/>
              <a:gd name="connsiteX163" fmla="*/ 3797263 w 12192000"/>
              <a:gd name="connsiteY163" fmla="*/ 1742976 h 2079137"/>
              <a:gd name="connsiteX164" fmla="*/ 3752806 w 12192000"/>
              <a:gd name="connsiteY164" fmla="*/ 1741033 h 2079137"/>
              <a:gd name="connsiteX165" fmla="*/ 3749997 w 12192000"/>
              <a:gd name="connsiteY165" fmla="*/ 1735799 h 2079137"/>
              <a:gd name="connsiteX166" fmla="*/ 3736582 w 12192000"/>
              <a:gd name="connsiteY166" fmla="*/ 1735907 h 2079137"/>
              <a:gd name="connsiteX167" fmla="*/ 3733428 w 12192000"/>
              <a:gd name="connsiteY167" fmla="*/ 1734881 h 2079137"/>
              <a:gd name="connsiteX168" fmla="*/ 3714911 w 12192000"/>
              <a:gd name="connsiteY168" fmla="*/ 1730056 h 2079137"/>
              <a:gd name="connsiteX169" fmla="*/ 3665172 w 12192000"/>
              <a:gd name="connsiteY169" fmla="*/ 1745936 h 2079137"/>
              <a:gd name="connsiteX170" fmla="*/ 3552006 w 12192000"/>
              <a:gd name="connsiteY170" fmla="*/ 1755220 h 2079137"/>
              <a:gd name="connsiteX171" fmla="*/ 3390301 w 12192000"/>
              <a:gd name="connsiteY171" fmla="*/ 1762546 h 2079137"/>
              <a:gd name="connsiteX172" fmla="*/ 3264312 w 12192000"/>
              <a:gd name="connsiteY172" fmla="*/ 1774620 h 2079137"/>
              <a:gd name="connsiteX173" fmla="*/ 3106901 w 12192000"/>
              <a:gd name="connsiteY173" fmla="*/ 1804264 h 2079137"/>
              <a:gd name="connsiteX174" fmla="*/ 2993303 w 12192000"/>
              <a:gd name="connsiteY174" fmla="*/ 1806542 h 2079137"/>
              <a:gd name="connsiteX175" fmla="*/ 2979115 w 12192000"/>
              <a:gd name="connsiteY175" fmla="*/ 1815432 h 2079137"/>
              <a:gd name="connsiteX176" fmla="*/ 2963118 w 12192000"/>
              <a:gd name="connsiteY176" fmla="*/ 1820962 h 2079137"/>
              <a:gd name="connsiteX177" fmla="*/ 2961156 w 12192000"/>
              <a:gd name="connsiteY177" fmla="*/ 1820297 h 2079137"/>
              <a:gd name="connsiteX178" fmla="*/ 2925719 w 12192000"/>
              <a:gd name="connsiteY178" fmla="*/ 1828468 h 2079137"/>
              <a:gd name="connsiteX179" fmla="*/ 2857951 w 12192000"/>
              <a:gd name="connsiteY179" fmla="*/ 1842496 h 2079137"/>
              <a:gd name="connsiteX180" fmla="*/ 2857427 w 12192000"/>
              <a:gd name="connsiteY180" fmla="*/ 1841591 h 2079137"/>
              <a:gd name="connsiteX181" fmla="*/ 2846731 w 12192000"/>
              <a:gd name="connsiteY181" fmla="*/ 1839316 h 2079137"/>
              <a:gd name="connsiteX182" fmla="*/ 2826290 w 12192000"/>
              <a:gd name="connsiteY182" fmla="*/ 1837274 h 2079137"/>
              <a:gd name="connsiteX183" fmla="*/ 2779146 w 12192000"/>
              <a:gd name="connsiteY183" fmla="*/ 1820071 h 2079137"/>
              <a:gd name="connsiteX184" fmla="*/ 2739608 w 12192000"/>
              <a:gd name="connsiteY184" fmla="*/ 1827861 h 2079137"/>
              <a:gd name="connsiteX185" fmla="*/ 2731631 w 12192000"/>
              <a:gd name="connsiteY185" fmla="*/ 1828881 h 2079137"/>
              <a:gd name="connsiteX186" fmla="*/ 2731464 w 12192000"/>
              <a:gd name="connsiteY186" fmla="*/ 1828677 h 2079137"/>
              <a:gd name="connsiteX187" fmla="*/ 2723037 w 12192000"/>
              <a:gd name="connsiteY187" fmla="*/ 1829303 h 2079137"/>
              <a:gd name="connsiteX188" fmla="*/ 2701616 w 12192000"/>
              <a:gd name="connsiteY188" fmla="*/ 1832725 h 2079137"/>
              <a:gd name="connsiteX189" fmla="*/ 2696239 w 12192000"/>
              <a:gd name="connsiteY189" fmla="*/ 1831904 h 2079137"/>
              <a:gd name="connsiteX190" fmla="*/ 2663445 w 12192000"/>
              <a:gd name="connsiteY190" fmla="*/ 1825958 h 2079137"/>
              <a:gd name="connsiteX191" fmla="*/ 2560925 w 12192000"/>
              <a:gd name="connsiteY191" fmla="*/ 1829094 h 2079137"/>
              <a:gd name="connsiteX192" fmla="*/ 2458739 w 12192000"/>
              <a:gd name="connsiteY192" fmla="*/ 1834479 h 2079137"/>
              <a:gd name="connsiteX193" fmla="*/ 2356074 w 12192000"/>
              <a:gd name="connsiteY193" fmla="*/ 1836991 h 2079137"/>
              <a:gd name="connsiteX194" fmla="*/ 2304241 w 12192000"/>
              <a:gd name="connsiteY194" fmla="*/ 1822021 h 2079137"/>
              <a:gd name="connsiteX195" fmla="*/ 2298362 w 12192000"/>
              <a:gd name="connsiteY195" fmla="*/ 1822125 h 2079137"/>
              <a:gd name="connsiteX196" fmla="*/ 2283527 w 12192000"/>
              <a:gd name="connsiteY196" fmla="*/ 1826361 h 2079137"/>
              <a:gd name="connsiteX197" fmla="*/ 2278150 w 12192000"/>
              <a:gd name="connsiteY197" fmla="*/ 1828604 h 2079137"/>
              <a:gd name="connsiteX198" fmla="*/ 2269853 w 12192000"/>
              <a:gd name="connsiteY198" fmla="*/ 1830502 h 2079137"/>
              <a:gd name="connsiteX199" fmla="*/ 2269585 w 12192000"/>
              <a:gd name="connsiteY199" fmla="*/ 1830341 h 2079137"/>
              <a:gd name="connsiteX200" fmla="*/ 2225332 w 12192000"/>
              <a:gd name="connsiteY200" fmla="*/ 1845825 h 2079137"/>
              <a:gd name="connsiteX201" fmla="*/ 2169048 w 12192000"/>
              <a:gd name="connsiteY201" fmla="*/ 1837658 h 2079137"/>
              <a:gd name="connsiteX202" fmla="*/ 2147231 w 12192000"/>
              <a:gd name="connsiteY202" fmla="*/ 1839027 h 2079137"/>
              <a:gd name="connsiteX203" fmla="*/ 2135241 w 12192000"/>
              <a:gd name="connsiteY203" fmla="*/ 1838652 h 2079137"/>
              <a:gd name="connsiteX204" fmla="*/ 2099215 w 12192000"/>
              <a:gd name="connsiteY204" fmla="*/ 1850768 h 2079137"/>
              <a:gd name="connsiteX205" fmla="*/ 2094046 w 12192000"/>
              <a:gd name="connsiteY205" fmla="*/ 1850806 h 2079137"/>
              <a:gd name="connsiteX206" fmla="*/ 2071850 w 12192000"/>
              <a:gd name="connsiteY206" fmla="*/ 1861319 h 2079137"/>
              <a:gd name="connsiteX207" fmla="*/ 2039607 w 12192000"/>
              <a:gd name="connsiteY207" fmla="*/ 1874318 h 2079137"/>
              <a:gd name="connsiteX208" fmla="*/ 2037289 w 12192000"/>
              <a:gd name="connsiteY208" fmla="*/ 1874025 h 2079137"/>
              <a:gd name="connsiteX209" fmla="*/ 2023615 w 12192000"/>
              <a:gd name="connsiteY209" fmla="*/ 1881562 h 2079137"/>
              <a:gd name="connsiteX210" fmla="*/ 1957176 w 12192000"/>
              <a:gd name="connsiteY210" fmla="*/ 1898709 h 2079137"/>
              <a:gd name="connsiteX211" fmla="*/ 1858081 w 12192000"/>
              <a:gd name="connsiteY211" fmla="*/ 1923144 h 2079137"/>
              <a:gd name="connsiteX212" fmla="*/ 1738865 w 12192000"/>
              <a:gd name="connsiteY212" fmla="*/ 1944965 h 2079137"/>
              <a:gd name="connsiteX213" fmla="*/ 1616692 w 12192000"/>
              <a:gd name="connsiteY213" fmla="*/ 1989107 h 2079137"/>
              <a:gd name="connsiteX214" fmla="*/ 1411898 w 12192000"/>
              <a:gd name="connsiteY214" fmla="*/ 2046254 h 2079137"/>
              <a:gd name="connsiteX215" fmla="*/ 1375780 w 12192000"/>
              <a:gd name="connsiteY215" fmla="*/ 2047961 h 2079137"/>
              <a:gd name="connsiteX216" fmla="*/ 1375707 w 12192000"/>
              <a:gd name="connsiteY216" fmla="*/ 2047981 h 2079137"/>
              <a:gd name="connsiteX217" fmla="*/ 1285585 w 12192000"/>
              <a:gd name="connsiteY217" fmla="*/ 2047113 h 2079137"/>
              <a:gd name="connsiteX218" fmla="*/ 1263658 w 12192000"/>
              <a:gd name="connsiteY218" fmla="*/ 2041397 h 2079137"/>
              <a:gd name="connsiteX219" fmla="*/ 1170403 w 12192000"/>
              <a:gd name="connsiteY219" fmla="*/ 2033399 h 2079137"/>
              <a:gd name="connsiteX220" fmla="*/ 1153718 w 12192000"/>
              <a:gd name="connsiteY220" fmla="*/ 2029576 h 2079137"/>
              <a:gd name="connsiteX221" fmla="*/ 1133937 w 12192000"/>
              <a:gd name="connsiteY221" fmla="*/ 2032149 h 2079137"/>
              <a:gd name="connsiteX222" fmla="*/ 1054999 w 12192000"/>
              <a:gd name="connsiteY222" fmla="*/ 2043242 h 2079137"/>
              <a:gd name="connsiteX223" fmla="*/ 1018405 w 12192000"/>
              <a:gd name="connsiteY223" fmla="*/ 2048281 h 2079137"/>
              <a:gd name="connsiteX224" fmla="*/ 1016563 w 12192000"/>
              <a:gd name="connsiteY224" fmla="*/ 2051718 h 2079137"/>
              <a:gd name="connsiteX225" fmla="*/ 1008284 w 12192000"/>
              <a:gd name="connsiteY225" fmla="*/ 2046742 h 2079137"/>
              <a:gd name="connsiteX226" fmla="*/ 981974 w 12192000"/>
              <a:gd name="connsiteY226" fmla="*/ 2048363 h 2079137"/>
              <a:gd name="connsiteX227" fmla="*/ 971903 w 12192000"/>
              <a:gd name="connsiteY227" fmla="*/ 2053484 h 2079137"/>
              <a:gd name="connsiteX228" fmla="*/ 954015 w 12192000"/>
              <a:gd name="connsiteY228" fmla="*/ 2052529 h 2079137"/>
              <a:gd name="connsiteX229" fmla="*/ 839571 w 12192000"/>
              <a:gd name="connsiteY229" fmla="*/ 2046509 h 2079137"/>
              <a:gd name="connsiteX230" fmla="*/ 823321 w 12192000"/>
              <a:gd name="connsiteY230" fmla="*/ 2054296 h 2079137"/>
              <a:gd name="connsiteX231" fmla="*/ 800990 w 12192000"/>
              <a:gd name="connsiteY231" fmla="*/ 2051523 h 2079137"/>
              <a:gd name="connsiteX232" fmla="*/ 776439 w 12192000"/>
              <a:gd name="connsiteY232" fmla="*/ 2062634 h 2079137"/>
              <a:gd name="connsiteX233" fmla="*/ 763041 w 12192000"/>
              <a:gd name="connsiteY233" fmla="*/ 2063995 h 2079137"/>
              <a:gd name="connsiteX234" fmla="*/ 757863 w 12192000"/>
              <a:gd name="connsiteY234" fmla="*/ 2065877 h 2079137"/>
              <a:gd name="connsiteX235" fmla="*/ 745053 w 12192000"/>
              <a:gd name="connsiteY235" fmla="*/ 2051831 h 2079137"/>
              <a:gd name="connsiteX236" fmla="*/ 722609 w 12192000"/>
              <a:gd name="connsiteY236" fmla="*/ 2049504 h 2079137"/>
              <a:gd name="connsiteX237" fmla="*/ 717618 w 12192000"/>
              <a:gd name="connsiteY237" fmla="*/ 2042131 h 2079137"/>
              <a:gd name="connsiteX238" fmla="*/ 703285 w 12192000"/>
              <a:gd name="connsiteY238" fmla="*/ 2046808 h 2079137"/>
              <a:gd name="connsiteX239" fmla="*/ 680199 w 12192000"/>
              <a:gd name="connsiteY239" fmla="*/ 2051947 h 2079137"/>
              <a:gd name="connsiteX240" fmla="*/ 667351 w 12192000"/>
              <a:gd name="connsiteY240" fmla="*/ 2054469 h 2079137"/>
              <a:gd name="connsiteX241" fmla="*/ 660961 w 12192000"/>
              <a:gd name="connsiteY241" fmla="*/ 2049404 h 2079137"/>
              <a:gd name="connsiteX242" fmla="*/ 638282 w 12192000"/>
              <a:gd name="connsiteY242" fmla="*/ 2060093 h 2079137"/>
              <a:gd name="connsiteX243" fmla="*/ 583551 w 12192000"/>
              <a:gd name="connsiteY243" fmla="*/ 2070197 h 2079137"/>
              <a:gd name="connsiteX244" fmla="*/ 525274 w 12192000"/>
              <a:gd name="connsiteY244" fmla="*/ 2079137 h 2079137"/>
              <a:gd name="connsiteX245" fmla="*/ 405635 w 12192000"/>
              <a:gd name="connsiteY245" fmla="*/ 2059339 h 2079137"/>
              <a:gd name="connsiteX246" fmla="*/ 281555 w 12192000"/>
              <a:gd name="connsiteY246" fmla="*/ 2022847 h 2079137"/>
              <a:gd name="connsiteX247" fmla="*/ 98513 w 12192000"/>
              <a:gd name="connsiteY247" fmla="*/ 1969504 h 2079137"/>
              <a:gd name="connsiteX248" fmla="*/ 56191 w 12192000"/>
              <a:gd name="connsiteY248" fmla="*/ 1950709 h 2079137"/>
              <a:gd name="connsiteX249" fmla="*/ 0 w 12192000"/>
              <a:gd name="connsiteY249" fmla="*/ 1935789 h 207913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Lst>
            <a:rect l="l" t="t" r="r" b="b"/>
            <a:pathLst>
              <a:path w="12192000" h="2079137">
                <a:moveTo>
                  <a:pt x="12160143" y="831692"/>
                </a:moveTo>
                <a:lnTo>
                  <a:pt x="12159112" y="833361"/>
                </a:lnTo>
                <a:cubicBezTo>
                  <a:pt x="12157915" y="833832"/>
                  <a:pt x="12157402" y="833649"/>
                  <a:pt x="12158912" y="832430"/>
                </a:cubicBezTo>
                <a:close/>
                <a:moveTo>
                  <a:pt x="0" y="0"/>
                </a:moveTo>
                <a:lnTo>
                  <a:pt x="12192000" y="0"/>
                </a:lnTo>
                <a:lnTo>
                  <a:pt x="12192000" y="558063"/>
                </a:lnTo>
                <a:lnTo>
                  <a:pt x="12189259" y="810508"/>
                </a:lnTo>
                <a:lnTo>
                  <a:pt x="12170847" y="825280"/>
                </a:lnTo>
                <a:lnTo>
                  <a:pt x="12160143" y="831692"/>
                </a:lnTo>
                <a:lnTo>
                  <a:pt x="12163806" y="825759"/>
                </a:lnTo>
                <a:cubicBezTo>
                  <a:pt x="12125449" y="821525"/>
                  <a:pt x="12082203" y="824698"/>
                  <a:pt x="12056557" y="810176"/>
                </a:cubicBezTo>
                <a:cubicBezTo>
                  <a:pt x="12050902" y="790976"/>
                  <a:pt x="11923731" y="799312"/>
                  <a:pt x="11900316" y="789618"/>
                </a:cubicBezTo>
                <a:cubicBezTo>
                  <a:pt x="11841702" y="803374"/>
                  <a:pt x="11823963" y="832645"/>
                  <a:pt x="11791206" y="824176"/>
                </a:cubicBezTo>
                <a:cubicBezTo>
                  <a:pt x="11768977" y="817380"/>
                  <a:pt x="11683857" y="828947"/>
                  <a:pt x="11659257" y="800841"/>
                </a:cubicBezTo>
                <a:cubicBezTo>
                  <a:pt x="11617173" y="818107"/>
                  <a:pt x="11602556" y="790694"/>
                  <a:pt x="11569789" y="797135"/>
                </a:cubicBezTo>
                <a:cubicBezTo>
                  <a:pt x="11498310" y="795094"/>
                  <a:pt x="11458472" y="819882"/>
                  <a:pt x="11367885" y="791985"/>
                </a:cubicBezTo>
                <a:cubicBezTo>
                  <a:pt x="11325508" y="798158"/>
                  <a:pt x="11266580" y="755023"/>
                  <a:pt x="11174663" y="788721"/>
                </a:cubicBezTo>
                <a:cubicBezTo>
                  <a:pt x="11122703" y="792192"/>
                  <a:pt x="11150009" y="775410"/>
                  <a:pt x="11068220" y="786994"/>
                </a:cubicBezTo>
                <a:cubicBezTo>
                  <a:pt x="11046931" y="759861"/>
                  <a:pt x="10919185" y="793102"/>
                  <a:pt x="10893266" y="794013"/>
                </a:cubicBezTo>
                <a:cubicBezTo>
                  <a:pt x="10874184" y="776189"/>
                  <a:pt x="10862860" y="788743"/>
                  <a:pt x="10844025" y="789857"/>
                </a:cubicBezTo>
                <a:cubicBezTo>
                  <a:pt x="10836453" y="779294"/>
                  <a:pt x="10820690" y="778184"/>
                  <a:pt x="10814353" y="789010"/>
                </a:cubicBezTo>
                <a:cubicBezTo>
                  <a:pt x="10819669" y="816016"/>
                  <a:pt x="10754019" y="789067"/>
                  <a:pt x="10748393" y="806738"/>
                </a:cubicBezTo>
                <a:cubicBezTo>
                  <a:pt x="10687156" y="807873"/>
                  <a:pt x="10550299" y="781800"/>
                  <a:pt x="10468256" y="778733"/>
                </a:cubicBezTo>
                <a:cubicBezTo>
                  <a:pt x="10436666" y="770025"/>
                  <a:pt x="10371995" y="797252"/>
                  <a:pt x="10256131" y="788332"/>
                </a:cubicBezTo>
                <a:cubicBezTo>
                  <a:pt x="10240995" y="781626"/>
                  <a:pt x="10182664" y="765742"/>
                  <a:pt x="10177442" y="777371"/>
                </a:cubicBezTo>
                <a:cubicBezTo>
                  <a:pt x="10141447" y="775683"/>
                  <a:pt x="10030323" y="810071"/>
                  <a:pt x="10006086" y="792651"/>
                </a:cubicBezTo>
                <a:cubicBezTo>
                  <a:pt x="10009448" y="818833"/>
                  <a:pt x="9960389" y="791426"/>
                  <a:pt x="9952382" y="815411"/>
                </a:cubicBezTo>
                <a:lnTo>
                  <a:pt x="9926457" y="827295"/>
                </a:lnTo>
                <a:lnTo>
                  <a:pt x="9843405" y="867046"/>
                </a:lnTo>
                <a:lnTo>
                  <a:pt x="9830866" y="875047"/>
                </a:lnTo>
                <a:lnTo>
                  <a:pt x="9801807" y="872272"/>
                </a:lnTo>
                <a:lnTo>
                  <a:pt x="9785653" y="861743"/>
                </a:lnTo>
                <a:lnTo>
                  <a:pt x="9781177" y="864820"/>
                </a:lnTo>
                <a:cubicBezTo>
                  <a:pt x="9776153" y="871003"/>
                  <a:pt x="9773556" y="874842"/>
                  <a:pt x="9768640" y="869379"/>
                </a:cubicBezTo>
                <a:lnTo>
                  <a:pt x="9712211" y="900283"/>
                </a:lnTo>
                <a:cubicBezTo>
                  <a:pt x="9706243" y="902750"/>
                  <a:pt x="9698952" y="902954"/>
                  <a:pt x="9689465" y="899268"/>
                </a:cubicBezTo>
                <a:cubicBezTo>
                  <a:pt x="9670819" y="902906"/>
                  <a:pt x="9618108" y="917739"/>
                  <a:pt x="9600339" y="922112"/>
                </a:cubicBezTo>
                <a:lnTo>
                  <a:pt x="9582850" y="925510"/>
                </a:lnTo>
                <a:cubicBezTo>
                  <a:pt x="9574400" y="928631"/>
                  <a:pt x="9556868" y="938130"/>
                  <a:pt x="9549638" y="940845"/>
                </a:cubicBezTo>
                <a:cubicBezTo>
                  <a:pt x="9543792" y="942327"/>
                  <a:pt x="9546812" y="939351"/>
                  <a:pt x="9539471" y="941799"/>
                </a:cubicBezTo>
                <a:cubicBezTo>
                  <a:pt x="9538994" y="947702"/>
                  <a:pt x="9536009" y="953248"/>
                  <a:pt x="9505592" y="955533"/>
                </a:cubicBezTo>
                <a:cubicBezTo>
                  <a:pt x="9486013" y="968563"/>
                  <a:pt x="9460860" y="978842"/>
                  <a:pt x="9432569" y="985377"/>
                </a:cubicBezTo>
                <a:cubicBezTo>
                  <a:pt x="9426990" y="980335"/>
                  <a:pt x="9418918" y="990185"/>
                  <a:pt x="9414216" y="992655"/>
                </a:cubicBezTo>
                <a:cubicBezTo>
                  <a:pt x="9412644" y="989014"/>
                  <a:pt x="9400057" y="989255"/>
                  <a:pt x="9397106" y="992980"/>
                </a:cubicBezTo>
                <a:cubicBezTo>
                  <a:pt x="9314093" y="1020862"/>
                  <a:pt x="9349678" y="978420"/>
                  <a:pt x="9305108" y="1007767"/>
                </a:cubicBezTo>
                <a:cubicBezTo>
                  <a:pt x="9296670" y="1010324"/>
                  <a:pt x="9289251" y="1009612"/>
                  <a:pt x="9282434" y="1007523"/>
                </a:cubicBezTo>
                <a:lnTo>
                  <a:pt x="9271941" y="1002839"/>
                </a:lnTo>
                <a:lnTo>
                  <a:pt x="9238227" y="1017668"/>
                </a:lnTo>
                <a:cubicBezTo>
                  <a:pt x="9221294" y="1023415"/>
                  <a:pt x="9203166" y="1027997"/>
                  <a:pt x="9184265" y="1031275"/>
                </a:cubicBezTo>
                <a:cubicBezTo>
                  <a:pt x="9178371" y="1024135"/>
                  <a:pt x="9165618" y="1036637"/>
                  <a:pt x="9159000" y="1039569"/>
                </a:cubicBezTo>
                <a:cubicBezTo>
                  <a:pt x="9157881" y="1034602"/>
                  <a:pt x="9141725" y="1033964"/>
                  <a:pt x="9137031" y="1038699"/>
                </a:cubicBezTo>
                <a:cubicBezTo>
                  <a:pt x="9023973" y="1069523"/>
                  <a:pt x="9079946" y="1015706"/>
                  <a:pt x="9015702" y="1051400"/>
                </a:cubicBezTo>
                <a:lnTo>
                  <a:pt x="8971403" y="1040542"/>
                </a:lnTo>
                <a:lnTo>
                  <a:pt x="8961826" y="1045364"/>
                </a:lnTo>
                <a:cubicBezTo>
                  <a:pt x="8922837" y="1050010"/>
                  <a:pt x="8909116" y="1040754"/>
                  <a:pt x="8888623" y="1053908"/>
                </a:cubicBezTo>
                <a:cubicBezTo>
                  <a:pt x="8850424" y="1035587"/>
                  <a:pt x="8865892" y="1054194"/>
                  <a:pt x="8841066" y="1060421"/>
                </a:cubicBezTo>
                <a:cubicBezTo>
                  <a:pt x="8818353" y="1064878"/>
                  <a:pt x="8775995" y="1076068"/>
                  <a:pt x="8752342" y="1080646"/>
                </a:cubicBezTo>
                <a:cubicBezTo>
                  <a:pt x="8736966" y="1099406"/>
                  <a:pt x="8723186" y="1079948"/>
                  <a:pt x="8699139" y="1087885"/>
                </a:cubicBezTo>
                <a:cubicBezTo>
                  <a:pt x="8688630" y="1095506"/>
                  <a:pt x="8680324" y="1097539"/>
                  <a:pt x="8667273" y="1092062"/>
                </a:cubicBezTo>
                <a:cubicBezTo>
                  <a:pt x="8619205" y="1128818"/>
                  <a:pt x="8634590" y="1097116"/>
                  <a:pt x="8586064" y="1114603"/>
                </a:cubicBezTo>
                <a:cubicBezTo>
                  <a:pt x="8544721" y="1131913"/>
                  <a:pt x="8496602" y="1145520"/>
                  <a:pt x="8460312" y="1179878"/>
                </a:cubicBezTo>
                <a:cubicBezTo>
                  <a:pt x="8454266" y="1189140"/>
                  <a:pt x="8435781" y="1194455"/>
                  <a:pt x="8419023" y="1191748"/>
                </a:cubicBezTo>
                <a:cubicBezTo>
                  <a:pt x="8416138" y="1191283"/>
                  <a:pt x="8413416" y="1190591"/>
                  <a:pt x="8410939" y="1189696"/>
                </a:cubicBezTo>
                <a:cubicBezTo>
                  <a:pt x="8390077" y="1213458"/>
                  <a:pt x="8370324" y="1205397"/>
                  <a:pt x="8362040" y="1220820"/>
                </a:cubicBezTo>
                <a:cubicBezTo>
                  <a:pt x="8320616" y="1231942"/>
                  <a:pt x="8281663" y="1222882"/>
                  <a:pt x="8273677" y="1236495"/>
                </a:cubicBezTo>
                <a:cubicBezTo>
                  <a:pt x="8251358" y="1238573"/>
                  <a:pt x="8216738" y="1228341"/>
                  <a:pt x="8204283" y="1243537"/>
                </a:cubicBezTo>
                <a:cubicBezTo>
                  <a:pt x="8198634" y="1233135"/>
                  <a:pt x="8181550" y="1254947"/>
                  <a:pt x="8166550" y="1249551"/>
                </a:cubicBezTo>
                <a:cubicBezTo>
                  <a:pt x="8155570" y="1244572"/>
                  <a:pt x="8147825" y="1250027"/>
                  <a:pt x="8137785" y="1251636"/>
                </a:cubicBezTo>
                <a:cubicBezTo>
                  <a:pt x="8123427" y="1248361"/>
                  <a:pt x="8081662" y="1261833"/>
                  <a:pt x="8071596" y="1269274"/>
                </a:cubicBezTo>
                <a:cubicBezTo>
                  <a:pt x="8048949" y="1293759"/>
                  <a:pt x="7983924" y="1284712"/>
                  <a:pt x="7964816" y="1303668"/>
                </a:cubicBezTo>
                <a:cubicBezTo>
                  <a:pt x="7957137" y="1306992"/>
                  <a:pt x="7949335" y="1308861"/>
                  <a:pt x="7941495" y="1309821"/>
                </a:cubicBezTo>
                <a:lnTo>
                  <a:pt x="7919123" y="1310466"/>
                </a:lnTo>
                <a:lnTo>
                  <a:pt x="7911902" y="1306569"/>
                </a:lnTo>
                <a:lnTo>
                  <a:pt x="7898703" y="1309208"/>
                </a:lnTo>
                <a:lnTo>
                  <a:pt x="7894703" y="1308939"/>
                </a:lnTo>
                <a:lnTo>
                  <a:pt x="7872267" y="1308370"/>
                </a:lnTo>
                <a:cubicBezTo>
                  <a:pt x="7886550" y="1330359"/>
                  <a:pt x="7812648" y="1314851"/>
                  <a:pt x="7836454" y="1331265"/>
                </a:cubicBezTo>
                <a:cubicBezTo>
                  <a:pt x="7798907" y="1336933"/>
                  <a:pt x="7831419" y="1351068"/>
                  <a:pt x="7782451" y="1339601"/>
                </a:cubicBezTo>
                <a:cubicBezTo>
                  <a:pt x="7727636" y="1365002"/>
                  <a:pt x="7583002" y="1338768"/>
                  <a:pt x="7542969" y="1372495"/>
                </a:cubicBezTo>
                <a:cubicBezTo>
                  <a:pt x="7546396" y="1360942"/>
                  <a:pt x="7492851" y="1424323"/>
                  <a:pt x="7476832" y="1431655"/>
                </a:cubicBezTo>
                <a:cubicBezTo>
                  <a:pt x="7439619" y="1443703"/>
                  <a:pt x="7425596" y="1454661"/>
                  <a:pt x="7370237" y="1474339"/>
                </a:cubicBezTo>
                <a:cubicBezTo>
                  <a:pt x="7316246" y="1485928"/>
                  <a:pt x="7281903" y="1512712"/>
                  <a:pt x="7222223" y="1510199"/>
                </a:cubicBezTo>
                <a:cubicBezTo>
                  <a:pt x="7221190" y="1514030"/>
                  <a:pt x="7218885" y="1517398"/>
                  <a:pt x="7215703" y="1520424"/>
                </a:cubicBezTo>
                <a:lnTo>
                  <a:pt x="7204548" y="1528145"/>
                </a:lnTo>
                <a:lnTo>
                  <a:pt x="7202038" y="1527954"/>
                </a:lnTo>
                <a:lnTo>
                  <a:pt x="7173860" y="1541605"/>
                </a:lnTo>
                <a:lnTo>
                  <a:pt x="7155079" y="1552495"/>
                </a:lnTo>
                <a:lnTo>
                  <a:pt x="7149757" y="1552732"/>
                </a:lnTo>
                <a:cubicBezTo>
                  <a:pt x="7141378" y="1554948"/>
                  <a:pt x="7115959" y="1563256"/>
                  <a:pt x="7104804" y="1565792"/>
                </a:cubicBezTo>
                <a:cubicBezTo>
                  <a:pt x="7099811" y="1550850"/>
                  <a:pt x="7096935" y="1561973"/>
                  <a:pt x="7082824" y="1567947"/>
                </a:cubicBezTo>
                <a:cubicBezTo>
                  <a:pt x="7071919" y="1546070"/>
                  <a:pt x="7039417" y="1570606"/>
                  <a:pt x="7021520" y="1562334"/>
                </a:cubicBezTo>
                <a:cubicBezTo>
                  <a:pt x="7011400" y="1567217"/>
                  <a:pt x="7000495" y="1571981"/>
                  <a:pt x="6988956" y="1576442"/>
                </a:cubicBezTo>
                <a:lnTo>
                  <a:pt x="6981922" y="1578821"/>
                </a:lnTo>
                <a:lnTo>
                  <a:pt x="6981583" y="1578678"/>
                </a:lnTo>
                <a:cubicBezTo>
                  <a:pt x="6979627" y="1578791"/>
                  <a:pt x="6977153" y="1579421"/>
                  <a:pt x="6973762" y="1580811"/>
                </a:cubicBezTo>
                <a:lnTo>
                  <a:pt x="6969093" y="1583157"/>
                </a:lnTo>
                <a:lnTo>
                  <a:pt x="6890037" y="1575825"/>
                </a:lnTo>
                <a:cubicBezTo>
                  <a:pt x="6849459" y="1579997"/>
                  <a:pt x="6820022" y="1566922"/>
                  <a:pt x="6785054" y="1582200"/>
                </a:cubicBezTo>
                <a:cubicBezTo>
                  <a:pt x="6747047" y="1586037"/>
                  <a:pt x="6712794" y="1582954"/>
                  <a:pt x="6681692" y="1591296"/>
                </a:cubicBezTo>
                <a:cubicBezTo>
                  <a:pt x="6667557" y="1587501"/>
                  <a:pt x="6654822" y="1586753"/>
                  <a:pt x="6644556" y="1595940"/>
                </a:cubicBezTo>
                <a:cubicBezTo>
                  <a:pt x="6608615" y="1597269"/>
                  <a:pt x="6597697" y="1587005"/>
                  <a:pt x="6577106" y="1598261"/>
                </a:cubicBezTo>
                <a:lnTo>
                  <a:pt x="6544183" y="1596149"/>
                </a:lnTo>
                <a:lnTo>
                  <a:pt x="6540921" y="1593857"/>
                </a:lnTo>
                <a:lnTo>
                  <a:pt x="6535046" y="1593283"/>
                </a:lnTo>
                <a:lnTo>
                  <a:pt x="6519853" y="1595771"/>
                </a:lnTo>
                <a:lnTo>
                  <a:pt x="6514280" y="1597376"/>
                </a:lnTo>
                <a:cubicBezTo>
                  <a:pt x="6510385" y="1598232"/>
                  <a:pt x="6507735" y="1598481"/>
                  <a:pt x="6505824" y="1598298"/>
                </a:cubicBezTo>
                <a:lnTo>
                  <a:pt x="6505573" y="1598109"/>
                </a:lnTo>
                <a:lnTo>
                  <a:pt x="6497741" y="1599392"/>
                </a:lnTo>
                <a:cubicBezTo>
                  <a:pt x="6484628" y="1602044"/>
                  <a:pt x="6471968" y="1605085"/>
                  <a:pt x="6459992" y="1608358"/>
                </a:cubicBezTo>
                <a:cubicBezTo>
                  <a:pt x="6447037" y="1597612"/>
                  <a:pt x="6404274" y="1616787"/>
                  <a:pt x="6404572" y="1593771"/>
                </a:cubicBezTo>
                <a:cubicBezTo>
                  <a:pt x="6388277" y="1597519"/>
                  <a:pt x="6380141" y="1607970"/>
                  <a:pt x="6382671" y="1592612"/>
                </a:cubicBezTo>
                <a:lnTo>
                  <a:pt x="6369843" y="1590015"/>
                </a:lnTo>
                <a:lnTo>
                  <a:pt x="6269740" y="1614633"/>
                </a:lnTo>
                <a:lnTo>
                  <a:pt x="6255405" y="1620529"/>
                </a:lnTo>
                <a:cubicBezTo>
                  <a:pt x="6250911" y="1623016"/>
                  <a:pt x="6247090" y="1625968"/>
                  <a:pt x="6244248" y="1629561"/>
                </a:cubicBezTo>
                <a:cubicBezTo>
                  <a:pt x="6188859" y="1618246"/>
                  <a:pt x="6143250" y="1639346"/>
                  <a:pt x="6086396" y="1642666"/>
                </a:cubicBezTo>
                <a:cubicBezTo>
                  <a:pt x="6024311" y="1653696"/>
                  <a:pt x="5889522" y="1686499"/>
                  <a:pt x="5867429" y="1695554"/>
                </a:cubicBezTo>
                <a:cubicBezTo>
                  <a:pt x="5848669" y="1700350"/>
                  <a:pt x="5763994" y="1699795"/>
                  <a:pt x="5772864" y="1689002"/>
                </a:cubicBezTo>
                <a:cubicBezTo>
                  <a:pt x="5718480" y="1716048"/>
                  <a:pt x="5694188" y="1696562"/>
                  <a:pt x="5629833" y="1713273"/>
                </a:cubicBezTo>
                <a:lnTo>
                  <a:pt x="5504771" y="1725744"/>
                </a:lnTo>
                <a:lnTo>
                  <a:pt x="5490967" y="1726367"/>
                </a:lnTo>
                <a:lnTo>
                  <a:pt x="5486015" y="1721481"/>
                </a:lnTo>
                <a:lnTo>
                  <a:pt x="5439364" y="1721349"/>
                </a:lnTo>
                <a:cubicBezTo>
                  <a:pt x="5418850" y="1733129"/>
                  <a:pt x="5381503" y="1725668"/>
                  <a:pt x="5350025" y="1729885"/>
                </a:cubicBezTo>
                <a:lnTo>
                  <a:pt x="5336104" y="1734377"/>
                </a:lnTo>
                <a:lnTo>
                  <a:pt x="5245234" y="1738520"/>
                </a:lnTo>
                <a:lnTo>
                  <a:pt x="5182955" y="1744622"/>
                </a:lnTo>
                <a:lnTo>
                  <a:pt x="5169506" y="1748993"/>
                </a:lnTo>
                <a:lnTo>
                  <a:pt x="5154299" y="1744080"/>
                </a:lnTo>
                <a:cubicBezTo>
                  <a:pt x="5152463" y="1742751"/>
                  <a:pt x="5150989" y="1741283"/>
                  <a:pt x="5149917" y="1739727"/>
                </a:cubicBezTo>
                <a:lnTo>
                  <a:pt x="5100319" y="1745797"/>
                </a:lnTo>
                <a:lnTo>
                  <a:pt x="5094361" y="1745767"/>
                </a:lnTo>
                <a:lnTo>
                  <a:pt x="5053410" y="1742790"/>
                </a:lnTo>
                <a:lnTo>
                  <a:pt x="4992711" y="1734075"/>
                </a:lnTo>
                <a:cubicBezTo>
                  <a:pt x="4972764" y="1728527"/>
                  <a:pt x="4955480" y="1708667"/>
                  <a:pt x="4930098" y="1717312"/>
                </a:cubicBezTo>
                <a:cubicBezTo>
                  <a:pt x="4936142" y="1706767"/>
                  <a:pt x="4900350" y="1719438"/>
                  <a:pt x="4893834" y="1710028"/>
                </a:cubicBezTo>
                <a:cubicBezTo>
                  <a:pt x="4890113" y="1702277"/>
                  <a:pt x="4878389" y="1704314"/>
                  <a:pt x="4868730" y="1702384"/>
                </a:cubicBezTo>
                <a:cubicBezTo>
                  <a:pt x="4860577" y="1694955"/>
                  <a:pt x="4813519" y="1692594"/>
                  <a:pt x="4797925" y="1695535"/>
                </a:cubicBezTo>
                <a:cubicBezTo>
                  <a:pt x="4754973" y="1708626"/>
                  <a:pt x="4712186" y="1679830"/>
                  <a:pt x="4677670" y="1689453"/>
                </a:cubicBezTo>
                <a:cubicBezTo>
                  <a:pt x="4650390" y="1686902"/>
                  <a:pt x="4641786" y="1682702"/>
                  <a:pt x="4634248" y="1680227"/>
                </a:cubicBezTo>
                <a:lnTo>
                  <a:pt x="4632434" y="1674607"/>
                </a:lnTo>
                <a:lnTo>
                  <a:pt x="4619204" y="1672507"/>
                </a:lnTo>
                <a:lnTo>
                  <a:pt x="4616283" y="1670977"/>
                </a:lnTo>
                <a:cubicBezTo>
                  <a:pt x="4610716" y="1668036"/>
                  <a:pt x="4605090" y="1665277"/>
                  <a:pt x="4598926" y="1663178"/>
                </a:cubicBezTo>
                <a:cubicBezTo>
                  <a:pt x="4588025" y="1686237"/>
                  <a:pt x="4544698" y="1649138"/>
                  <a:pt x="4547069" y="1670642"/>
                </a:cubicBezTo>
                <a:lnTo>
                  <a:pt x="4523516" y="1669785"/>
                </a:lnTo>
                <a:lnTo>
                  <a:pt x="4500586" y="1675912"/>
                </a:lnTo>
                <a:lnTo>
                  <a:pt x="4488196" y="1683463"/>
                </a:lnTo>
                <a:lnTo>
                  <a:pt x="4445463" y="1695634"/>
                </a:lnTo>
                <a:lnTo>
                  <a:pt x="4446550" y="1680538"/>
                </a:lnTo>
                <a:lnTo>
                  <a:pt x="4365375" y="1697935"/>
                </a:lnTo>
                <a:lnTo>
                  <a:pt x="4305123" y="1714185"/>
                </a:lnTo>
                <a:lnTo>
                  <a:pt x="4292665" y="1720703"/>
                </a:lnTo>
                <a:lnTo>
                  <a:pt x="4276789" y="1718367"/>
                </a:lnTo>
                <a:cubicBezTo>
                  <a:pt x="4274740" y="1717359"/>
                  <a:pt x="4273021" y="1716157"/>
                  <a:pt x="4271683" y="1714801"/>
                </a:cubicBezTo>
                <a:lnTo>
                  <a:pt x="4223918" y="1728936"/>
                </a:lnTo>
                <a:lnTo>
                  <a:pt x="4218039" y="1729885"/>
                </a:lnTo>
                <a:lnTo>
                  <a:pt x="4177153" y="1733691"/>
                </a:lnTo>
                <a:lnTo>
                  <a:pt x="4051032" y="1728886"/>
                </a:lnTo>
                <a:cubicBezTo>
                  <a:pt x="4055072" y="1717510"/>
                  <a:pt x="4022108" y="1735873"/>
                  <a:pt x="4013978" y="1727679"/>
                </a:cubicBezTo>
                <a:cubicBezTo>
                  <a:pt x="4008905" y="1720660"/>
                  <a:pt x="3997723" y="1724594"/>
                  <a:pt x="3987857" y="1724282"/>
                </a:cubicBezTo>
                <a:cubicBezTo>
                  <a:pt x="3978476" y="1718309"/>
                  <a:pt x="3931683" y="1723723"/>
                  <a:pt x="3916852" y="1729184"/>
                </a:cubicBezTo>
                <a:cubicBezTo>
                  <a:pt x="3876910" y="1749138"/>
                  <a:pt x="3829523" y="1727824"/>
                  <a:pt x="3797263" y="1742976"/>
                </a:cubicBezTo>
                <a:cubicBezTo>
                  <a:pt x="3769922" y="1744951"/>
                  <a:pt x="3760682" y="1742230"/>
                  <a:pt x="3752806" y="1741033"/>
                </a:cubicBezTo>
                <a:lnTo>
                  <a:pt x="3749997" y="1735799"/>
                </a:lnTo>
                <a:lnTo>
                  <a:pt x="3736582" y="1735907"/>
                </a:lnTo>
                <a:lnTo>
                  <a:pt x="3733428" y="1734881"/>
                </a:lnTo>
                <a:cubicBezTo>
                  <a:pt x="3727408" y="1732899"/>
                  <a:pt x="3721365" y="1731108"/>
                  <a:pt x="3714911" y="1730056"/>
                </a:cubicBezTo>
                <a:cubicBezTo>
                  <a:pt x="3708355" y="1754554"/>
                  <a:pt x="3658933" y="1725152"/>
                  <a:pt x="3665172" y="1745936"/>
                </a:cubicBezTo>
                <a:cubicBezTo>
                  <a:pt x="3628569" y="1744420"/>
                  <a:pt x="3583742" y="1775884"/>
                  <a:pt x="3552006" y="1755220"/>
                </a:cubicBezTo>
                <a:cubicBezTo>
                  <a:pt x="3497522" y="1758390"/>
                  <a:pt x="3448310" y="1757433"/>
                  <a:pt x="3390301" y="1762546"/>
                </a:cubicBezTo>
                <a:cubicBezTo>
                  <a:pt x="3345266" y="1774524"/>
                  <a:pt x="3297039" y="1758531"/>
                  <a:pt x="3264312" y="1774620"/>
                </a:cubicBezTo>
                <a:cubicBezTo>
                  <a:pt x="3212634" y="1771139"/>
                  <a:pt x="3147905" y="1780248"/>
                  <a:pt x="3106901" y="1804264"/>
                </a:cubicBezTo>
                <a:cubicBezTo>
                  <a:pt x="3051355" y="1805490"/>
                  <a:pt x="3041708" y="1820368"/>
                  <a:pt x="2993303" y="1806542"/>
                </a:cubicBezTo>
                <a:cubicBezTo>
                  <a:pt x="2989182" y="1810139"/>
                  <a:pt x="2984377" y="1813039"/>
                  <a:pt x="2979115" y="1815432"/>
                </a:cubicBezTo>
                <a:lnTo>
                  <a:pt x="2963118" y="1820962"/>
                </a:lnTo>
                <a:lnTo>
                  <a:pt x="2961156" y="1820297"/>
                </a:lnTo>
                <a:lnTo>
                  <a:pt x="2925719" y="1828468"/>
                </a:lnTo>
                <a:lnTo>
                  <a:pt x="2857951" y="1842496"/>
                </a:lnTo>
                <a:lnTo>
                  <a:pt x="2857427" y="1841591"/>
                </a:lnTo>
                <a:cubicBezTo>
                  <a:pt x="2855386" y="1839734"/>
                  <a:pt x="2852250" y="1838690"/>
                  <a:pt x="2846731" y="1839316"/>
                </a:cubicBezTo>
                <a:cubicBezTo>
                  <a:pt x="2855175" y="1823564"/>
                  <a:pt x="2843311" y="1834035"/>
                  <a:pt x="2826290" y="1837274"/>
                </a:cubicBezTo>
                <a:cubicBezTo>
                  <a:pt x="2835609" y="1813530"/>
                  <a:pt x="2787284" y="1831665"/>
                  <a:pt x="2779146" y="1820071"/>
                </a:cubicBezTo>
                <a:cubicBezTo>
                  <a:pt x="2766432" y="1822985"/>
                  <a:pt x="2753158" y="1825635"/>
                  <a:pt x="2739608" y="1827861"/>
                </a:cubicBezTo>
                <a:lnTo>
                  <a:pt x="2731631" y="1828881"/>
                </a:lnTo>
                <a:cubicBezTo>
                  <a:pt x="2731575" y="1828813"/>
                  <a:pt x="2731521" y="1828744"/>
                  <a:pt x="2731464" y="1828677"/>
                </a:cubicBezTo>
                <a:cubicBezTo>
                  <a:pt x="2729715" y="1828415"/>
                  <a:pt x="2727085" y="1828569"/>
                  <a:pt x="2723037" y="1829303"/>
                </a:cubicBezTo>
                <a:lnTo>
                  <a:pt x="2701616" y="1832725"/>
                </a:lnTo>
                <a:lnTo>
                  <a:pt x="2696239" y="1831904"/>
                </a:lnTo>
                <a:lnTo>
                  <a:pt x="2663445" y="1825958"/>
                </a:lnTo>
                <a:cubicBezTo>
                  <a:pt x="2641260" y="1825904"/>
                  <a:pt x="2595040" y="1827674"/>
                  <a:pt x="2560925" y="1829094"/>
                </a:cubicBezTo>
                <a:cubicBezTo>
                  <a:pt x="2527977" y="1836499"/>
                  <a:pt x="2496507" y="1831991"/>
                  <a:pt x="2458739" y="1834479"/>
                </a:cubicBezTo>
                <a:cubicBezTo>
                  <a:pt x="2419379" y="1848893"/>
                  <a:pt x="2396428" y="1834257"/>
                  <a:pt x="2356074" y="1836991"/>
                </a:cubicBezTo>
                <a:cubicBezTo>
                  <a:pt x="2323435" y="1857644"/>
                  <a:pt x="2325610" y="1826053"/>
                  <a:pt x="2304241" y="1822021"/>
                </a:cubicBezTo>
                <a:lnTo>
                  <a:pt x="2298362" y="1822125"/>
                </a:lnTo>
                <a:lnTo>
                  <a:pt x="2283527" y="1826361"/>
                </a:lnTo>
                <a:lnTo>
                  <a:pt x="2278150" y="1828604"/>
                </a:lnTo>
                <a:cubicBezTo>
                  <a:pt x="2274371" y="1829907"/>
                  <a:pt x="2271762" y="1830461"/>
                  <a:pt x="2269853" y="1830502"/>
                </a:cubicBezTo>
                <a:lnTo>
                  <a:pt x="2269585" y="1830341"/>
                </a:lnTo>
                <a:lnTo>
                  <a:pt x="2225332" y="1845825"/>
                </a:lnTo>
                <a:cubicBezTo>
                  <a:pt x="2211505" y="1836594"/>
                  <a:pt x="2170867" y="1860661"/>
                  <a:pt x="2169048" y="1837658"/>
                </a:cubicBezTo>
                <a:cubicBezTo>
                  <a:pt x="2153238" y="1843278"/>
                  <a:pt x="2146132" y="1854645"/>
                  <a:pt x="2147231" y="1839027"/>
                </a:cubicBezTo>
                <a:cubicBezTo>
                  <a:pt x="2141901" y="1840465"/>
                  <a:pt x="2138205" y="1840014"/>
                  <a:pt x="2135241" y="1838652"/>
                </a:cubicBezTo>
                <a:lnTo>
                  <a:pt x="2099215" y="1850768"/>
                </a:lnTo>
                <a:lnTo>
                  <a:pt x="2094046" y="1850806"/>
                </a:lnTo>
                <a:lnTo>
                  <a:pt x="2071850" y="1861319"/>
                </a:lnTo>
                <a:lnTo>
                  <a:pt x="2039607" y="1874318"/>
                </a:lnTo>
                <a:lnTo>
                  <a:pt x="2037289" y="1874025"/>
                </a:lnTo>
                <a:lnTo>
                  <a:pt x="2023615" y="1881562"/>
                </a:lnTo>
                <a:cubicBezTo>
                  <a:pt x="2019390" y="1884562"/>
                  <a:pt x="1959668" y="1894795"/>
                  <a:pt x="1957176" y="1898709"/>
                </a:cubicBezTo>
                <a:cubicBezTo>
                  <a:pt x="1901224" y="1893805"/>
                  <a:pt x="1914145" y="1913274"/>
                  <a:pt x="1858081" y="1923144"/>
                </a:cubicBezTo>
                <a:cubicBezTo>
                  <a:pt x="1819487" y="1923227"/>
                  <a:pt x="1798952" y="1929741"/>
                  <a:pt x="1738865" y="1944965"/>
                </a:cubicBezTo>
                <a:cubicBezTo>
                  <a:pt x="1698633" y="1955957"/>
                  <a:pt x="1670491" y="1978862"/>
                  <a:pt x="1616692" y="1989107"/>
                </a:cubicBezTo>
                <a:cubicBezTo>
                  <a:pt x="1565257" y="2022368"/>
                  <a:pt x="1474172" y="2022156"/>
                  <a:pt x="1411898" y="2046254"/>
                </a:cubicBezTo>
                <a:cubicBezTo>
                  <a:pt x="1380237" y="2035952"/>
                  <a:pt x="1386648" y="2042292"/>
                  <a:pt x="1375780" y="2047961"/>
                </a:cubicBezTo>
                <a:cubicBezTo>
                  <a:pt x="1375756" y="2047968"/>
                  <a:pt x="1375731" y="2047974"/>
                  <a:pt x="1375707" y="2047981"/>
                </a:cubicBezTo>
                <a:lnTo>
                  <a:pt x="1285585" y="2047113"/>
                </a:lnTo>
                <a:cubicBezTo>
                  <a:pt x="1279541" y="2043453"/>
                  <a:pt x="1272537" y="2040974"/>
                  <a:pt x="1263658" y="2041397"/>
                </a:cubicBezTo>
                <a:cubicBezTo>
                  <a:pt x="1212454" y="2058890"/>
                  <a:pt x="1258499" y="2026611"/>
                  <a:pt x="1170403" y="2033399"/>
                </a:cubicBezTo>
                <a:cubicBezTo>
                  <a:pt x="1166530" y="2036274"/>
                  <a:pt x="1154254" y="2033463"/>
                  <a:pt x="1153718" y="2029576"/>
                </a:cubicBezTo>
                <a:cubicBezTo>
                  <a:pt x="1148486" y="2030819"/>
                  <a:pt x="1137980" y="2038354"/>
                  <a:pt x="1133937" y="2032149"/>
                </a:cubicBezTo>
                <a:cubicBezTo>
                  <a:pt x="1104720" y="2031606"/>
                  <a:pt x="1077532" y="2035424"/>
                  <a:pt x="1054999" y="2043242"/>
                </a:cubicBezTo>
                <a:cubicBezTo>
                  <a:pt x="1024875" y="2038090"/>
                  <a:pt x="1020473" y="2042711"/>
                  <a:pt x="1018405" y="2048281"/>
                </a:cubicBezTo>
                <a:lnTo>
                  <a:pt x="1016563" y="2051718"/>
                </a:lnTo>
                <a:lnTo>
                  <a:pt x="1008284" y="2046742"/>
                </a:lnTo>
                <a:cubicBezTo>
                  <a:pt x="999244" y="2043620"/>
                  <a:pt x="990505" y="2044937"/>
                  <a:pt x="981974" y="2048363"/>
                </a:cubicBezTo>
                <a:lnTo>
                  <a:pt x="971903" y="2053484"/>
                </a:lnTo>
                <a:lnTo>
                  <a:pt x="954015" y="2052529"/>
                </a:lnTo>
                <a:cubicBezTo>
                  <a:pt x="931960" y="2051365"/>
                  <a:pt x="861352" y="2046214"/>
                  <a:pt x="839571" y="2046509"/>
                </a:cubicBezTo>
                <a:lnTo>
                  <a:pt x="823321" y="2054296"/>
                </a:lnTo>
                <a:lnTo>
                  <a:pt x="800990" y="2051523"/>
                </a:lnTo>
                <a:cubicBezTo>
                  <a:pt x="790723" y="2052171"/>
                  <a:pt x="782268" y="2055403"/>
                  <a:pt x="776439" y="2062634"/>
                </a:cubicBezTo>
                <a:cubicBezTo>
                  <a:pt x="773155" y="2056184"/>
                  <a:pt x="769593" y="2059253"/>
                  <a:pt x="763041" y="2063995"/>
                </a:cubicBezTo>
                <a:lnTo>
                  <a:pt x="757863" y="2065877"/>
                </a:lnTo>
                <a:lnTo>
                  <a:pt x="745053" y="2051831"/>
                </a:lnTo>
                <a:lnTo>
                  <a:pt x="722609" y="2049504"/>
                </a:lnTo>
                <a:lnTo>
                  <a:pt x="717618" y="2042131"/>
                </a:lnTo>
                <a:lnTo>
                  <a:pt x="703285" y="2046808"/>
                </a:lnTo>
                <a:cubicBezTo>
                  <a:pt x="698219" y="2048137"/>
                  <a:pt x="690058" y="2049926"/>
                  <a:pt x="680199" y="2051947"/>
                </a:cubicBezTo>
                <a:lnTo>
                  <a:pt x="667351" y="2054469"/>
                </a:lnTo>
                <a:lnTo>
                  <a:pt x="660961" y="2049404"/>
                </a:lnTo>
                <a:lnTo>
                  <a:pt x="638282" y="2060093"/>
                </a:lnTo>
                <a:lnTo>
                  <a:pt x="583551" y="2070197"/>
                </a:lnTo>
                <a:cubicBezTo>
                  <a:pt x="569268" y="2091365"/>
                  <a:pt x="529124" y="2053106"/>
                  <a:pt x="525274" y="2079137"/>
                </a:cubicBezTo>
                <a:cubicBezTo>
                  <a:pt x="506495" y="2056498"/>
                  <a:pt x="440091" y="2069666"/>
                  <a:pt x="405635" y="2059339"/>
                </a:cubicBezTo>
                <a:cubicBezTo>
                  <a:pt x="397410" y="2069278"/>
                  <a:pt x="294416" y="2032966"/>
                  <a:pt x="281555" y="2022847"/>
                </a:cubicBezTo>
                <a:cubicBezTo>
                  <a:pt x="171589" y="1986245"/>
                  <a:pt x="126791" y="1985528"/>
                  <a:pt x="98513" y="1969504"/>
                </a:cubicBezTo>
                <a:cubicBezTo>
                  <a:pt x="85544" y="1965247"/>
                  <a:pt x="73324" y="1958000"/>
                  <a:pt x="56191" y="1950709"/>
                </a:cubicBezTo>
                <a:lnTo>
                  <a:pt x="0" y="193578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Title 2">
            <a:extLst>
              <a:ext uri="{FF2B5EF4-FFF2-40B4-BE49-F238E27FC236}">
                <a16:creationId xmlns:a16="http://schemas.microsoft.com/office/drawing/2014/main" id="{54A32648-21A9-401B-A8BD-55FFC9DB25BF}"/>
              </a:ext>
            </a:extLst>
          </p:cNvPr>
          <p:cNvSpPr>
            <a:spLocks noGrp="1"/>
          </p:cNvSpPr>
          <p:nvPr>
            <p:ph type="title"/>
          </p:nvPr>
        </p:nvSpPr>
        <p:spPr>
          <a:xfrm>
            <a:off x="1137036" y="548640"/>
            <a:ext cx="9543405" cy="1188720"/>
          </a:xfrm>
        </p:spPr>
        <p:txBody>
          <a:bodyPr>
            <a:normAutofit/>
          </a:bodyPr>
          <a:lstStyle/>
          <a:p>
            <a:r>
              <a:rPr lang="cy" sz="4400" b="0" i="0" u="none" strike="noStrike" cap="none" baseline="0">
                <a:solidFill>
                  <a:srgbClr val="262626"/>
                </a:solidFill>
                <a:effectLst/>
                <a:uFillTx/>
                <a:latin typeface="Calibri Light"/>
              </a:rPr>
              <a:t>Gofynion Gweithdy 3 </a:t>
            </a:r>
          </a:p>
        </p:txBody>
      </p:sp>
      <p:sp>
        <p:nvSpPr>
          <p:cNvPr id="2" name="Content Placeholder 1">
            <a:extLst>
              <a:ext uri="{FF2B5EF4-FFF2-40B4-BE49-F238E27FC236}">
                <a16:creationId xmlns:a16="http://schemas.microsoft.com/office/drawing/2014/main" id="{91300F12-BA15-4D18-ADBF-7AA6299D4FD2}"/>
              </a:ext>
            </a:extLst>
          </p:cNvPr>
          <p:cNvSpPr>
            <a:spLocks noGrp="1"/>
          </p:cNvSpPr>
          <p:nvPr>
            <p:ph idx="1"/>
          </p:nvPr>
        </p:nvSpPr>
        <p:spPr>
          <a:xfrm>
            <a:off x="1264024" y="1737360"/>
            <a:ext cx="9790940" cy="4618989"/>
          </a:xfrm>
        </p:spPr>
        <p:txBody>
          <a:bodyPr anchor="ctr">
            <a:normAutofit lnSpcReduction="10000"/>
          </a:bodyPr>
          <a:lstStyle/>
          <a:p>
            <a:r>
              <a:rPr lang="cy" sz="2800" b="0" i="0" u="none" strike="noStrike" cap="none" baseline="0">
                <a:solidFill>
                  <a:srgbClr val="262626"/>
                </a:solidFill>
                <a:effectLst/>
                <a:uFillTx/>
                <a:latin typeface="Calibri"/>
              </a:rPr>
              <a:t>Cwblhewch, mewn trafodaeth â'ch mentoriaid, ddrafft o Dasg 1 rhan a o'r portffolio</a:t>
            </a:r>
          </a:p>
          <a:p>
            <a:r>
              <a:rPr lang="cy" sz="2800" b="0" i="0" u="none" strike="noStrike" cap="none" baseline="0">
                <a:solidFill>
                  <a:srgbClr val="262626"/>
                </a:solidFill>
                <a:effectLst/>
                <a:uFillTx/>
                <a:latin typeface="Calibri"/>
              </a:rPr>
              <a:t>Mewn trafodaeth â’ch mentor/goruchwyliwr, ystyriwch achos addas ar gyfer yr aseiniad diogelu i’w drafod yn y gweithdy nesaf. </a:t>
            </a:r>
          </a:p>
          <a:p>
            <a:r>
              <a:rPr lang="cy" sz="2800" b="0" i="0" u="none" strike="noStrike" cap="none" baseline="0">
                <a:solidFill>
                  <a:srgbClr val="262626"/>
                </a:solidFill>
                <a:effectLst/>
                <a:uFillTx/>
                <a:latin typeface="Calibri"/>
              </a:rPr>
              <a:t>Gweler Tasg 3 y portffolio a'r canlyniadau dysgu yn y llawlyfr am fanylion pellach</a:t>
            </a:r>
          </a:p>
          <a:p>
            <a:r>
              <a:rPr lang="cy" sz="2800" b="0" i="0" u="none" strike="noStrike" cap="none" baseline="0">
                <a:solidFill>
                  <a:srgbClr val="262626"/>
                </a:solidFill>
                <a:effectLst/>
                <a:uFillTx/>
                <a:latin typeface="Calibri"/>
              </a:rPr>
              <a:t>Ewch i hyb Gofal Cymdeithasol Cymru ac edrychwch ar Ddeddf Gwasanaethau Cymdeithasol a Llesiant (Cymru) 2014 mewn perthynas ag Asesu a Diogelu (Cod Ymarfer) </a:t>
            </a:r>
            <a:r>
              <a:rPr lang="cy" sz="2800" b="0" i="0" u="none" strike="noStrike" cap="none" baseline="0">
                <a:solidFill>
                  <a:srgbClr val="262626"/>
                </a:solidFill>
                <a:effectLst/>
                <a:uFillTx/>
                <a:latin typeface="Calibri"/>
                <a:hlinkClick r:id="rId3" history="0"/>
              </a:rPr>
              <a:t>https://gofalcymdeithasol.cymru/adnoddau/hyb- gwybodaeth-a-dysgu</a:t>
            </a:r>
          </a:p>
          <a:p>
            <a:pPr marL="109537" indent="0">
              <a:buNone/>
            </a:pPr>
            <a:endParaRPr lang="en-GB" sz="2000">
              <a:solidFill>
                <a:schemeClr val="tx1">
                  <a:lumMod val="85000"/>
                  <a:lumOff val="15000"/>
                </a:schemeClr>
              </a:solidFill>
            </a:endParaRPr>
          </a:p>
        </p:txBody>
      </p:sp>
      <p:sp>
        <p:nvSpPr>
          <p:cNvPr id="14" name="Freeform: Shape 13">
            <a:extLst>
              <a:ext uri="{FF2B5EF4-FFF2-40B4-BE49-F238E27FC236}">
                <a16:creationId xmlns:a16="http://schemas.microsoft.com/office/drawing/2014/main" id="{142DCE2C-2863-46FA-9BE7-24365A24D9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224586" y="5970896"/>
            <a:ext cx="9967416" cy="887104"/>
          </a:xfrm>
          <a:custGeom>
            <a:avLst/>
            <a:gdLst>
              <a:gd name="connsiteX0" fmla="*/ 4686423 w 9517857"/>
              <a:gd name="connsiteY0" fmla="*/ 247919 h 918356"/>
              <a:gd name="connsiteX1" fmla="*/ 4689051 w 9517857"/>
              <a:gd name="connsiteY1" fmla="*/ 250968 h 918356"/>
              <a:gd name="connsiteX2" fmla="*/ 4687244 w 9517857"/>
              <a:gd name="connsiteY2" fmla="*/ 251298 h 918356"/>
              <a:gd name="connsiteX3" fmla="*/ 4685225 w 9517857"/>
              <a:gd name="connsiteY3" fmla="*/ 246530 h 918356"/>
              <a:gd name="connsiteX4" fmla="*/ 4686133 w 9517857"/>
              <a:gd name="connsiteY4" fmla="*/ 246727 h 918356"/>
              <a:gd name="connsiteX5" fmla="*/ 4686423 w 9517857"/>
              <a:gd name="connsiteY5" fmla="*/ 247919 h 918356"/>
              <a:gd name="connsiteX6" fmla="*/ 9517856 w 9517857"/>
              <a:gd name="connsiteY6" fmla="*/ 0 h 918356"/>
              <a:gd name="connsiteX7" fmla="*/ 9517857 w 9517857"/>
              <a:gd name="connsiteY7" fmla="*/ 12 h 918356"/>
              <a:gd name="connsiteX8" fmla="*/ 9517857 w 9517857"/>
              <a:gd name="connsiteY8" fmla="*/ 918356 h 918356"/>
              <a:gd name="connsiteX9" fmla="*/ 14604 w 9517857"/>
              <a:gd name="connsiteY9" fmla="*/ 918356 h 918356"/>
              <a:gd name="connsiteX10" fmla="*/ 12841 w 9517857"/>
              <a:gd name="connsiteY10" fmla="*/ 917763 h 918356"/>
              <a:gd name="connsiteX11" fmla="*/ 93 w 9517857"/>
              <a:gd name="connsiteY11" fmla="*/ 912471 h 918356"/>
              <a:gd name="connsiteX12" fmla="*/ 58674 w 9517857"/>
              <a:gd name="connsiteY12" fmla="*/ 890322 h 918356"/>
              <a:gd name="connsiteX13" fmla="*/ 275005 w 9517857"/>
              <a:gd name="connsiteY13" fmla="*/ 807229 h 918356"/>
              <a:gd name="connsiteX14" fmla="*/ 587824 w 9517857"/>
              <a:gd name="connsiteY14" fmla="*/ 798195 h 918356"/>
              <a:gd name="connsiteX15" fmla="*/ 651826 w 9517857"/>
              <a:gd name="connsiteY15" fmla="*/ 738338 h 918356"/>
              <a:gd name="connsiteX16" fmla="*/ 727985 w 9517857"/>
              <a:gd name="connsiteY16" fmla="*/ 719826 h 918356"/>
              <a:gd name="connsiteX17" fmla="*/ 778982 w 9517857"/>
              <a:gd name="connsiteY17" fmla="*/ 710142 h 918356"/>
              <a:gd name="connsiteX18" fmla="*/ 849944 w 9517857"/>
              <a:gd name="connsiteY18" fmla="*/ 717987 h 918356"/>
              <a:gd name="connsiteX19" fmla="*/ 921659 w 9517857"/>
              <a:gd name="connsiteY19" fmla="*/ 712695 h 918356"/>
              <a:gd name="connsiteX20" fmla="*/ 930946 w 9517857"/>
              <a:gd name="connsiteY20" fmla="*/ 734046 h 918356"/>
              <a:gd name="connsiteX21" fmla="*/ 986250 w 9517857"/>
              <a:gd name="connsiteY21" fmla="*/ 713530 h 918356"/>
              <a:gd name="connsiteX22" fmla="*/ 1013752 w 9517857"/>
              <a:gd name="connsiteY22" fmla="*/ 713361 h 918356"/>
              <a:gd name="connsiteX23" fmla="*/ 1023734 w 9517857"/>
              <a:gd name="connsiteY23" fmla="*/ 718571 h 918356"/>
              <a:gd name="connsiteX24" fmla="*/ 1063207 w 9517857"/>
              <a:gd name="connsiteY24" fmla="*/ 715651 h 918356"/>
              <a:gd name="connsiteX25" fmla="*/ 1081980 w 9517857"/>
              <a:gd name="connsiteY25" fmla="*/ 738455 h 918356"/>
              <a:gd name="connsiteX26" fmla="*/ 1218120 w 9517857"/>
              <a:gd name="connsiteY26" fmla="*/ 713280 h 918356"/>
              <a:gd name="connsiteX27" fmla="*/ 1397459 w 9517857"/>
              <a:gd name="connsiteY27" fmla="*/ 691190 h 918356"/>
              <a:gd name="connsiteX28" fmla="*/ 1580688 w 9517857"/>
              <a:gd name="connsiteY28" fmla="*/ 693697 h 918356"/>
              <a:gd name="connsiteX29" fmla="*/ 1772334 w 9517857"/>
              <a:gd name="connsiteY29" fmla="*/ 710640 h 918356"/>
              <a:gd name="connsiteX30" fmla="*/ 2002561 w 9517857"/>
              <a:gd name="connsiteY30" fmla="*/ 659917 h 918356"/>
              <a:gd name="connsiteX31" fmla="*/ 2135144 w 9517857"/>
              <a:gd name="connsiteY31" fmla="*/ 636501 h 918356"/>
              <a:gd name="connsiteX32" fmla="*/ 2440292 w 9517857"/>
              <a:gd name="connsiteY32" fmla="*/ 593862 h 918356"/>
              <a:gd name="connsiteX33" fmla="*/ 2547829 w 9517857"/>
              <a:gd name="connsiteY33" fmla="*/ 566150 h 918356"/>
              <a:gd name="connsiteX34" fmla="*/ 2658055 w 9517857"/>
              <a:gd name="connsiteY34" fmla="*/ 578727 h 918356"/>
              <a:gd name="connsiteX35" fmla="*/ 2693698 w 9517857"/>
              <a:gd name="connsiteY35" fmla="*/ 560029 h 918356"/>
              <a:gd name="connsiteX36" fmla="*/ 2699673 w 9517857"/>
              <a:gd name="connsiteY36" fmla="*/ 556400 h 918356"/>
              <a:gd name="connsiteX37" fmla="*/ 2727306 w 9517857"/>
              <a:gd name="connsiteY37" fmla="*/ 550698 h 918356"/>
              <a:gd name="connsiteX38" fmla="*/ 2730451 w 9517857"/>
              <a:gd name="connsiteY38" fmla="*/ 538058 h 918356"/>
              <a:gd name="connsiteX39" fmla="*/ 2768713 w 9517857"/>
              <a:gd name="connsiteY39" fmla="*/ 521575 h 918356"/>
              <a:gd name="connsiteX40" fmla="*/ 2820868 w 9517857"/>
              <a:gd name="connsiteY40" fmla="*/ 514160 h 918356"/>
              <a:gd name="connsiteX41" fmla="*/ 3073635 w 9517857"/>
              <a:gd name="connsiteY41" fmla="*/ 491294 h 918356"/>
              <a:gd name="connsiteX42" fmla="*/ 3222071 w 9517857"/>
              <a:gd name="connsiteY42" fmla="*/ 470559 h 918356"/>
              <a:gd name="connsiteX43" fmla="*/ 3274069 w 9517857"/>
              <a:gd name="connsiteY43" fmla="*/ 451605 h 918356"/>
              <a:gd name="connsiteX44" fmla="*/ 3349632 w 9517857"/>
              <a:gd name="connsiteY44" fmla="*/ 432583 h 918356"/>
              <a:gd name="connsiteX45" fmla="*/ 3479593 w 9517857"/>
              <a:gd name="connsiteY45" fmla="*/ 390437 h 918356"/>
              <a:gd name="connsiteX46" fmla="*/ 3660110 w 9517857"/>
              <a:gd name="connsiteY46" fmla="*/ 348726 h 918356"/>
              <a:gd name="connsiteX47" fmla="*/ 3750023 w 9517857"/>
              <a:gd name="connsiteY47" fmla="*/ 370678 h 918356"/>
              <a:gd name="connsiteX48" fmla="*/ 3844133 w 9517857"/>
              <a:gd name="connsiteY48" fmla="*/ 360648 h 918356"/>
              <a:gd name="connsiteX49" fmla="*/ 3913545 w 9517857"/>
              <a:gd name="connsiteY49" fmla="*/ 344235 h 918356"/>
              <a:gd name="connsiteX50" fmla="*/ 4266740 w 9517857"/>
              <a:gd name="connsiteY50" fmla="*/ 361454 h 918356"/>
              <a:gd name="connsiteX51" fmla="*/ 4430770 w 9517857"/>
              <a:gd name="connsiteY51" fmla="*/ 342643 h 918356"/>
              <a:gd name="connsiteX52" fmla="*/ 4512664 w 9517857"/>
              <a:gd name="connsiteY52" fmla="*/ 319948 h 918356"/>
              <a:gd name="connsiteX53" fmla="*/ 4616423 w 9517857"/>
              <a:gd name="connsiteY53" fmla="*/ 290914 h 918356"/>
              <a:gd name="connsiteX54" fmla="*/ 4691675 w 9517857"/>
              <a:gd name="connsiteY54" fmla="*/ 254011 h 918356"/>
              <a:gd name="connsiteX55" fmla="*/ 4689051 w 9517857"/>
              <a:gd name="connsiteY55" fmla="*/ 250968 h 918356"/>
              <a:gd name="connsiteX56" fmla="*/ 4719994 w 9517857"/>
              <a:gd name="connsiteY56" fmla="*/ 245307 h 918356"/>
              <a:gd name="connsiteX57" fmla="*/ 4752894 w 9517857"/>
              <a:gd name="connsiteY57" fmla="*/ 239875 h 918356"/>
              <a:gd name="connsiteX58" fmla="*/ 4769329 w 9517857"/>
              <a:gd name="connsiteY58" fmla="*/ 233585 h 918356"/>
              <a:gd name="connsiteX59" fmla="*/ 4775634 w 9517857"/>
              <a:gd name="connsiteY59" fmla="*/ 234063 h 918356"/>
              <a:gd name="connsiteX60" fmla="*/ 4790452 w 9517857"/>
              <a:gd name="connsiteY60" fmla="*/ 233572 h 918356"/>
              <a:gd name="connsiteX61" fmla="*/ 4789062 w 9517857"/>
              <a:gd name="connsiteY61" fmla="*/ 241924 h 918356"/>
              <a:gd name="connsiteX62" fmla="*/ 4827826 w 9517857"/>
              <a:gd name="connsiteY62" fmla="*/ 246977 h 918356"/>
              <a:gd name="connsiteX63" fmla="*/ 4892569 w 9517857"/>
              <a:gd name="connsiteY63" fmla="*/ 249933 h 918356"/>
              <a:gd name="connsiteX64" fmla="*/ 4896611 w 9517857"/>
              <a:gd name="connsiteY64" fmla="*/ 240448 h 918356"/>
              <a:gd name="connsiteX65" fmla="*/ 4917286 w 9517857"/>
              <a:gd name="connsiteY65" fmla="*/ 243659 h 918356"/>
              <a:gd name="connsiteX66" fmla="*/ 4981173 w 9517857"/>
              <a:gd name="connsiteY66" fmla="*/ 247103 h 918356"/>
              <a:gd name="connsiteX67" fmla="*/ 5060397 w 9517857"/>
              <a:gd name="connsiteY67" fmla="*/ 263688 h 918356"/>
              <a:gd name="connsiteX68" fmla="*/ 5252996 w 9517857"/>
              <a:gd name="connsiteY68" fmla="*/ 270655 h 918356"/>
              <a:gd name="connsiteX69" fmla="*/ 5358056 w 9517857"/>
              <a:gd name="connsiteY69" fmla="*/ 247248 h 918356"/>
              <a:gd name="connsiteX70" fmla="*/ 5426496 w 9517857"/>
              <a:gd name="connsiteY70" fmla="*/ 235142 h 918356"/>
              <a:gd name="connsiteX71" fmla="*/ 5497161 w 9517857"/>
              <a:gd name="connsiteY71" fmla="*/ 228808 h 918356"/>
              <a:gd name="connsiteX72" fmla="*/ 5826043 w 9517857"/>
              <a:gd name="connsiteY72" fmla="*/ 148073 h 918356"/>
              <a:gd name="connsiteX73" fmla="*/ 6013415 w 9517857"/>
              <a:gd name="connsiteY73" fmla="*/ 137316 h 918356"/>
              <a:gd name="connsiteX74" fmla="*/ 6080994 w 9517857"/>
              <a:gd name="connsiteY74" fmla="*/ 142938 h 918356"/>
              <a:gd name="connsiteX75" fmla="*/ 6194152 w 9517857"/>
              <a:gd name="connsiteY75" fmla="*/ 151772 h 918356"/>
              <a:gd name="connsiteX76" fmla="*/ 6281379 w 9517857"/>
              <a:gd name="connsiteY76" fmla="*/ 181626 h 918356"/>
              <a:gd name="connsiteX77" fmla="*/ 6374947 w 9517857"/>
              <a:gd name="connsiteY77" fmla="*/ 179799 h 918356"/>
              <a:gd name="connsiteX78" fmla="*/ 6448518 w 9517857"/>
              <a:gd name="connsiteY78" fmla="*/ 164378 h 918356"/>
              <a:gd name="connsiteX79" fmla="*/ 6544700 w 9517857"/>
              <a:gd name="connsiteY79" fmla="*/ 167161 h 918356"/>
              <a:gd name="connsiteX80" fmla="*/ 6648353 w 9517857"/>
              <a:gd name="connsiteY80" fmla="*/ 172250 h 918356"/>
              <a:gd name="connsiteX81" fmla="*/ 6736227 w 9517857"/>
              <a:gd name="connsiteY81" fmla="*/ 173216 h 918356"/>
              <a:gd name="connsiteX82" fmla="*/ 6977218 w 9517857"/>
              <a:gd name="connsiteY82" fmla="*/ 184289 h 918356"/>
              <a:gd name="connsiteX83" fmla="*/ 7065221 w 9517857"/>
              <a:gd name="connsiteY83" fmla="*/ 227531 h 918356"/>
              <a:gd name="connsiteX84" fmla="*/ 7366876 w 9517857"/>
              <a:gd name="connsiteY84" fmla="*/ 248468 h 918356"/>
              <a:gd name="connsiteX85" fmla="*/ 7565449 w 9517857"/>
              <a:gd name="connsiteY85" fmla="*/ 258950 h 918356"/>
              <a:gd name="connsiteX86" fmla="*/ 7599285 w 9517857"/>
              <a:gd name="connsiteY86" fmla="*/ 266021 h 918356"/>
              <a:gd name="connsiteX87" fmla="*/ 7644411 w 9517857"/>
              <a:gd name="connsiteY87" fmla="*/ 258986 h 918356"/>
              <a:gd name="connsiteX88" fmla="*/ 7825110 w 9517857"/>
              <a:gd name="connsiteY88" fmla="*/ 229109 h 918356"/>
              <a:gd name="connsiteX89" fmla="*/ 7965804 w 9517857"/>
              <a:gd name="connsiteY89" fmla="*/ 190545 h 918356"/>
              <a:gd name="connsiteX90" fmla="*/ 8147401 w 9517857"/>
              <a:gd name="connsiteY90" fmla="*/ 205617 h 918356"/>
              <a:gd name="connsiteX91" fmla="*/ 8256033 w 9517857"/>
              <a:gd name="connsiteY91" fmla="*/ 193713 h 918356"/>
              <a:gd name="connsiteX92" fmla="*/ 8410677 w 9517857"/>
              <a:gd name="connsiteY92" fmla="*/ 172167 h 918356"/>
              <a:gd name="connsiteX93" fmla="*/ 8617841 w 9517857"/>
              <a:gd name="connsiteY93" fmla="*/ 155167 h 918356"/>
              <a:gd name="connsiteX94" fmla="*/ 8715976 w 9517857"/>
              <a:gd name="connsiteY94" fmla="*/ 178374 h 918356"/>
              <a:gd name="connsiteX95" fmla="*/ 8778827 w 9517857"/>
              <a:gd name="connsiteY95" fmla="*/ 172936 h 918356"/>
              <a:gd name="connsiteX96" fmla="*/ 8840778 w 9517857"/>
              <a:gd name="connsiteY96" fmla="*/ 143149 h 918356"/>
              <a:gd name="connsiteX97" fmla="*/ 9010380 w 9517857"/>
              <a:gd name="connsiteY97" fmla="*/ 91891 h 918356"/>
              <a:gd name="connsiteX98" fmla="*/ 9110856 w 9517857"/>
              <a:gd name="connsiteY98" fmla="*/ 70997 h 918356"/>
              <a:gd name="connsiteX99" fmla="*/ 9268817 w 9517857"/>
              <a:gd name="connsiteY99" fmla="*/ 53082 h 918356"/>
              <a:gd name="connsiteX100" fmla="*/ 9316667 w 9517857"/>
              <a:gd name="connsiteY100" fmla="*/ 45047 h 918356"/>
              <a:gd name="connsiteX101" fmla="*/ 9428209 w 9517857"/>
              <a:gd name="connsiteY101" fmla="*/ 29923 h 9183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Lst>
            <a:rect l="l" t="t" r="r" b="b"/>
            <a:pathLst>
              <a:path w="9517857" h="918355">
                <a:moveTo>
                  <a:pt x="4686423" y="247919"/>
                </a:moveTo>
                <a:lnTo>
                  <a:pt x="4689051" y="250968"/>
                </a:lnTo>
                <a:lnTo>
                  <a:pt x="4687244" y="251298"/>
                </a:lnTo>
                <a:close/>
                <a:moveTo>
                  <a:pt x="4685225" y="246530"/>
                </a:moveTo>
                <a:cubicBezTo>
                  <a:pt x="4688837" y="243198"/>
                  <a:pt x="4687468" y="244598"/>
                  <a:pt x="4686133" y="246727"/>
                </a:cubicBezTo>
                <a:lnTo>
                  <a:pt x="4686423" y="247919"/>
                </a:lnTo>
                <a:close/>
                <a:moveTo>
                  <a:pt x="9517856" y="0"/>
                </a:moveTo>
                <a:lnTo>
                  <a:pt x="9517857" y="12"/>
                </a:lnTo>
                <a:lnTo>
                  <a:pt x="9517857" y="918356"/>
                </a:lnTo>
                <a:lnTo>
                  <a:pt x="14604" y="918356"/>
                </a:lnTo>
                <a:lnTo>
                  <a:pt x="12841" y="917763"/>
                </a:lnTo>
                <a:cubicBezTo>
                  <a:pt x="4532" y="914864"/>
                  <a:pt x="-773" y="912807"/>
                  <a:pt x="93" y="912471"/>
                </a:cubicBezTo>
                <a:cubicBezTo>
                  <a:pt x="172" y="912298"/>
                  <a:pt x="58594" y="890495"/>
                  <a:pt x="58674" y="890322"/>
                </a:cubicBezTo>
                <a:cubicBezTo>
                  <a:pt x="127436" y="929614"/>
                  <a:pt x="206243" y="828226"/>
                  <a:pt x="275005" y="807229"/>
                </a:cubicBezTo>
                <a:cubicBezTo>
                  <a:pt x="303983" y="806087"/>
                  <a:pt x="504960" y="777375"/>
                  <a:pt x="587824" y="798195"/>
                </a:cubicBezTo>
                <a:cubicBezTo>
                  <a:pt x="598733" y="769348"/>
                  <a:pt x="682904" y="785924"/>
                  <a:pt x="651826" y="738338"/>
                </a:cubicBezTo>
                <a:cubicBezTo>
                  <a:pt x="688440" y="737862"/>
                  <a:pt x="753255" y="750396"/>
                  <a:pt x="727985" y="719826"/>
                </a:cubicBezTo>
                <a:cubicBezTo>
                  <a:pt x="739648" y="718749"/>
                  <a:pt x="775717" y="715087"/>
                  <a:pt x="778982" y="710142"/>
                </a:cubicBezTo>
                <a:cubicBezTo>
                  <a:pt x="779189" y="709407"/>
                  <a:pt x="849736" y="718721"/>
                  <a:pt x="849944" y="717987"/>
                </a:cubicBezTo>
                <a:lnTo>
                  <a:pt x="921659" y="712695"/>
                </a:lnTo>
                <a:lnTo>
                  <a:pt x="930946" y="734046"/>
                </a:lnTo>
                <a:lnTo>
                  <a:pt x="986250" y="713530"/>
                </a:lnTo>
                <a:lnTo>
                  <a:pt x="1013752" y="713361"/>
                </a:lnTo>
                <a:lnTo>
                  <a:pt x="1023734" y="718571"/>
                </a:lnTo>
                <a:cubicBezTo>
                  <a:pt x="1033291" y="721276"/>
                  <a:pt x="1045398" y="721394"/>
                  <a:pt x="1063207" y="715651"/>
                </a:cubicBezTo>
                <a:lnTo>
                  <a:pt x="1081980" y="738455"/>
                </a:lnTo>
                <a:lnTo>
                  <a:pt x="1218120" y="713280"/>
                </a:lnTo>
                <a:cubicBezTo>
                  <a:pt x="1230137" y="716162"/>
                  <a:pt x="1387179" y="685179"/>
                  <a:pt x="1397459" y="691190"/>
                </a:cubicBezTo>
                <a:cubicBezTo>
                  <a:pt x="1490025" y="704984"/>
                  <a:pt x="1465878" y="715604"/>
                  <a:pt x="1580688" y="693697"/>
                </a:cubicBezTo>
                <a:cubicBezTo>
                  <a:pt x="1607067" y="704379"/>
                  <a:pt x="1719477" y="658239"/>
                  <a:pt x="1772334" y="710640"/>
                </a:cubicBezTo>
                <a:cubicBezTo>
                  <a:pt x="1745536" y="644824"/>
                  <a:pt x="1976078" y="716436"/>
                  <a:pt x="2002561" y="659917"/>
                </a:cubicBezTo>
                <a:cubicBezTo>
                  <a:pt x="2045346" y="660357"/>
                  <a:pt x="2166676" y="654391"/>
                  <a:pt x="2135144" y="636501"/>
                </a:cubicBezTo>
                <a:cubicBezTo>
                  <a:pt x="2276591" y="665055"/>
                  <a:pt x="2293173" y="591792"/>
                  <a:pt x="2440292" y="593862"/>
                </a:cubicBezTo>
                <a:cubicBezTo>
                  <a:pt x="2495160" y="534824"/>
                  <a:pt x="2473343" y="585644"/>
                  <a:pt x="2547829" y="566150"/>
                </a:cubicBezTo>
                <a:cubicBezTo>
                  <a:pt x="2545438" y="614169"/>
                  <a:pt x="2632278" y="528280"/>
                  <a:pt x="2658055" y="578727"/>
                </a:cubicBezTo>
                <a:cubicBezTo>
                  <a:pt x="2670795" y="573581"/>
                  <a:pt x="2682322" y="567005"/>
                  <a:pt x="2693698" y="560029"/>
                </a:cubicBezTo>
                <a:lnTo>
                  <a:pt x="2699673" y="556400"/>
                </a:lnTo>
                <a:lnTo>
                  <a:pt x="2727306" y="550698"/>
                </a:lnTo>
                <a:lnTo>
                  <a:pt x="2730451" y="538058"/>
                </a:lnTo>
                <a:lnTo>
                  <a:pt x="2768713" y="521575"/>
                </a:lnTo>
                <a:cubicBezTo>
                  <a:pt x="2783756" y="517104"/>
                  <a:pt x="2800788" y="514291"/>
                  <a:pt x="2820868" y="514160"/>
                </a:cubicBezTo>
                <a:cubicBezTo>
                  <a:pt x="2894791" y="532885"/>
                  <a:pt x="2981506" y="465507"/>
                  <a:pt x="3073635" y="491294"/>
                </a:cubicBezTo>
                <a:cubicBezTo>
                  <a:pt x="3106872" y="496624"/>
                  <a:pt x="3205785" y="487718"/>
                  <a:pt x="3222071" y="470559"/>
                </a:cubicBezTo>
                <a:cubicBezTo>
                  <a:pt x="3242193" y="465514"/>
                  <a:pt x="3267163" y="469136"/>
                  <a:pt x="3274069" y="451605"/>
                </a:cubicBezTo>
                <a:cubicBezTo>
                  <a:pt x="3286659" y="430165"/>
                  <a:pt x="3363648" y="455571"/>
                  <a:pt x="3349632" y="432583"/>
                </a:cubicBezTo>
                <a:cubicBezTo>
                  <a:pt x="3404182" y="449847"/>
                  <a:pt x="3438210" y="404323"/>
                  <a:pt x="3479593" y="390437"/>
                </a:cubicBezTo>
                <a:cubicBezTo>
                  <a:pt x="3523240" y="408403"/>
                  <a:pt x="3567027" y="361554"/>
                  <a:pt x="3660110" y="348726"/>
                </a:cubicBezTo>
                <a:cubicBezTo>
                  <a:pt x="3708299" y="369683"/>
                  <a:pt x="3662447" y="344775"/>
                  <a:pt x="3750023" y="370678"/>
                </a:cubicBezTo>
                <a:cubicBezTo>
                  <a:pt x="3752092" y="367132"/>
                  <a:pt x="3816880" y="365055"/>
                  <a:pt x="3844133" y="360648"/>
                </a:cubicBezTo>
                <a:cubicBezTo>
                  <a:pt x="3871386" y="356240"/>
                  <a:pt x="3882848" y="332490"/>
                  <a:pt x="3913545" y="344235"/>
                </a:cubicBezTo>
                <a:cubicBezTo>
                  <a:pt x="4050255" y="376864"/>
                  <a:pt x="4159924" y="363190"/>
                  <a:pt x="4266740" y="361454"/>
                </a:cubicBezTo>
                <a:cubicBezTo>
                  <a:pt x="4385770" y="354374"/>
                  <a:pt x="4314535" y="340143"/>
                  <a:pt x="4430770" y="342643"/>
                </a:cubicBezTo>
                <a:cubicBezTo>
                  <a:pt x="4439969" y="322594"/>
                  <a:pt x="4478290" y="314645"/>
                  <a:pt x="4512664" y="319948"/>
                </a:cubicBezTo>
                <a:cubicBezTo>
                  <a:pt x="4570011" y="315138"/>
                  <a:pt x="4549085" y="269599"/>
                  <a:pt x="4616423" y="290914"/>
                </a:cubicBezTo>
                <a:cubicBezTo>
                  <a:pt x="4599641" y="270277"/>
                  <a:pt x="4692085" y="269216"/>
                  <a:pt x="4691675" y="254011"/>
                </a:cubicBezTo>
                <a:lnTo>
                  <a:pt x="4689051" y="250968"/>
                </a:lnTo>
                <a:lnTo>
                  <a:pt x="4719994" y="245307"/>
                </a:lnTo>
                <a:cubicBezTo>
                  <a:pt x="4732635" y="242775"/>
                  <a:pt x="4745300" y="240335"/>
                  <a:pt x="4752894" y="239875"/>
                </a:cubicBezTo>
                <a:lnTo>
                  <a:pt x="4769329" y="233585"/>
                </a:lnTo>
                <a:lnTo>
                  <a:pt x="4775634" y="234063"/>
                </a:lnTo>
                <a:lnTo>
                  <a:pt x="4790452" y="233572"/>
                </a:lnTo>
                <a:cubicBezTo>
                  <a:pt x="4789989" y="236356"/>
                  <a:pt x="4789525" y="239141"/>
                  <a:pt x="4789062" y="241924"/>
                </a:cubicBezTo>
                <a:cubicBezTo>
                  <a:pt x="4786342" y="249932"/>
                  <a:pt x="4804560" y="248631"/>
                  <a:pt x="4827826" y="246977"/>
                </a:cubicBezTo>
                <a:cubicBezTo>
                  <a:pt x="4875782" y="239569"/>
                  <a:pt x="4874112" y="283413"/>
                  <a:pt x="4892569" y="249933"/>
                </a:cubicBezTo>
                <a:lnTo>
                  <a:pt x="4896611" y="240448"/>
                </a:lnTo>
                <a:lnTo>
                  <a:pt x="4917286" y="243659"/>
                </a:lnTo>
                <a:cubicBezTo>
                  <a:pt x="4923060" y="243799"/>
                  <a:pt x="4981729" y="240979"/>
                  <a:pt x="4981173" y="247103"/>
                </a:cubicBezTo>
                <a:cubicBezTo>
                  <a:pt x="5024880" y="220690"/>
                  <a:pt x="5014146" y="257963"/>
                  <a:pt x="5060397" y="263688"/>
                </a:cubicBezTo>
                <a:cubicBezTo>
                  <a:pt x="5093356" y="238589"/>
                  <a:pt x="5157892" y="275351"/>
                  <a:pt x="5252996" y="270655"/>
                </a:cubicBezTo>
                <a:cubicBezTo>
                  <a:pt x="5288840" y="241872"/>
                  <a:pt x="5287005" y="287921"/>
                  <a:pt x="5358056" y="247248"/>
                </a:cubicBezTo>
                <a:cubicBezTo>
                  <a:pt x="5361752" y="250257"/>
                  <a:pt x="5403312" y="238215"/>
                  <a:pt x="5426496" y="235142"/>
                </a:cubicBezTo>
                <a:cubicBezTo>
                  <a:pt x="5449679" y="232069"/>
                  <a:pt x="5473549" y="245611"/>
                  <a:pt x="5497161" y="228808"/>
                </a:cubicBezTo>
                <a:cubicBezTo>
                  <a:pt x="5611861" y="172767"/>
                  <a:pt x="5723211" y="165860"/>
                  <a:pt x="5826043" y="148073"/>
                </a:cubicBezTo>
                <a:cubicBezTo>
                  <a:pt x="5943127" y="133166"/>
                  <a:pt x="5872659" y="193078"/>
                  <a:pt x="6013415" y="137316"/>
                </a:cubicBezTo>
                <a:cubicBezTo>
                  <a:pt x="6031924" y="154783"/>
                  <a:pt x="6050745" y="154258"/>
                  <a:pt x="6080994" y="142938"/>
                </a:cubicBezTo>
                <a:cubicBezTo>
                  <a:pt x="6138083" y="137090"/>
                  <a:pt x="6140195" y="184383"/>
                  <a:pt x="6194152" y="151772"/>
                </a:cubicBezTo>
                <a:cubicBezTo>
                  <a:pt x="6187280" y="177783"/>
                  <a:pt x="6304222" y="153410"/>
                  <a:pt x="6281379" y="181626"/>
                </a:cubicBezTo>
                <a:cubicBezTo>
                  <a:pt x="6321899" y="201819"/>
                  <a:pt x="6335111" y="162590"/>
                  <a:pt x="6374947" y="179799"/>
                </a:cubicBezTo>
                <a:cubicBezTo>
                  <a:pt x="6417404" y="181336"/>
                  <a:pt x="6402484" y="169694"/>
                  <a:pt x="6448518" y="164378"/>
                </a:cubicBezTo>
                <a:cubicBezTo>
                  <a:pt x="6504958" y="162488"/>
                  <a:pt x="6493438" y="111203"/>
                  <a:pt x="6544700" y="167161"/>
                </a:cubicBezTo>
                <a:cubicBezTo>
                  <a:pt x="6601507" y="148697"/>
                  <a:pt x="6566269" y="164386"/>
                  <a:pt x="6648353" y="172250"/>
                </a:cubicBezTo>
                <a:cubicBezTo>
                  <a:pt x="6680008" y="155223"/>
                  <a:pt x="6707960" y="160673"/>
                  <a:pt x="6736227" y="173216"/>
                </a:cubicBezTo>
                <a:cubicBezTo>
                  <a:pt x="6813963" y="164284"/>
                  <a:pt x="6888143" y="181296"/>
                  <a:pt x="6977218" y="184289"/>
                </a:cubicBezTo>
                <a:cubicBezTo>
                  <a:pt x="7040424" y="188318"/>
                  <a:pt x="7000278" y="216835"/>
                  <a:pt x="7065221" y="227531"/>
                </a:cubicBezTo>
                <a:cubicBezTo>
                  <a:pt x="7130163" y="238228"/>
                  <a:pt x="7291878" y="238208"/>
                  <a:pt x="7366876" y="248468"/>
                </a:cubicBezTo>
                <a:cubicBezTo>
                  <a:pt x="7491356" y="206752"/>
                  <a:pt x="7367734" y="280166"/>
                  <a:pt x="7565449" y="258950"/>
                </a:cubicBezTo>
                <a:cubicBezTo>
                  <a:pt x="7575959" y="252432"/>
                  <a:pt x="7600854" y="257628"/>
                  <a:pt x="7599285" y="266021"/>
                </a:cubicBezTo>
                <a:cubicBezTo>
                  <a:pt x="7611616" y="262940"/>
                  <a:pt x="7639946" y="245819"/>
                  <a:pt x="7644411" y="258986"/>
                </a:cubicBezTo>
                <a:cubicBezTo>
                  <a:pt x="7708015" y="258012"/>
                  <a:pt x="7770249" y="247724"/>
                  <a:pt x="7825110" y="229109"/>
                </a:cubicBezTo>
                <a:cubicBezTo>
                  <a:pt x="7949762" y="247028"/>
                  <a:pt x="7921956" y="197757"/>
                  <a:pt x="7965804" y="190545"/>
                </a:cubicBezTo>
                <a:cubicBezTo>
                  <a:pt x="8039439" y="213878"/>
                  <a:pt x="8063651" y="191475"/>
                  <a:pt x="8147401" y="205617"/>
                </a:cubicBezTo>
                <a:cubicBezTo>
                  <a:pt x="8166453" y="196610"/>
                  <a:pt x="8225048" y="207099"/>
                  <a:pt x="8256033" y="193713"/>
                </a:cubicBezTo>
                <a:cubicBezTo>
                  <a:pt x="8311388" y="242017"/>
                  <a:pt x="8350376" y="178592"/>
                  <a:pt x="8410677" y="172167"/>
                </a:cubicBezTo>
                <a:cubicBezTo>
                  <a:pt x="8470978" y="165743"/>
                  <a:pt x="8572470" y="206385"/>
                  <a:pt x="8617841" y="155167"/>
                </a:cubicBezTo>
                <a:cubicBezTo>
                  <a:pt x="8646050" y="160448"/>
                  <a:pt x="8664949" y="183631"/>
                  <a:pt x="8715976" y="178374"/>
                </a:cubicBezTo>
                <a:cubicBezTo>
                  <a:pt x="8737194" y="188216"/>
                  <a:pt x="8738009" y="189511"/>
                  <a:pt x="8778827" y="172936"/>
                </a:cubicBezTo>
                <a:cubicBezTo>
                  <a:pt x="8725277" y="146372"/>
                  <a:pt x="8850819" y="175612"/>
                  <a:pt x="8840778" y="143149"/>
                </a:cubicBezTo>
                <a:cubicBezTo>
                  <a:pt x="8903519" y="121096"/>
                  <a:pt x="9021861" y="150359"/>
                  <a:pt x="9010380" y="91891"/>
                </a:cubicBezTo>
                <a:cubicBezTo>
                  <a:pt x="9027103" y="56852"/>
                  <a:pt x="9112524" y="108357"/>
                  <a:pt x="9110856" y="70997"/>
                </a:cubicBezTo>
                <a:cubicBezTo>
                  <a:pt x="9148189" y="94250"/>
                  <a:pt x="9209809" y="53285"/>
                  <a:pt x="9268817" y="53082"/>
                </a:cubicBezTo>
                <a:cubicBezTo>
                  <a:pt x="9279135" y="35997"/>
                  <a:pt x="9292736" y="36520"/>
                  <a:pt x="9316667" y="45047"/>
                </a:cubicBezTo>
                <a:cubicBezTo>
                  <a:pt x="9352186" y="45862"/>
                  <a:pt x="9390008" y="39799"/>
                  <a:pt x="9428209" y="29923"/>
                </a:cubicBez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Footer Placeholder 3">
            <a:extLst>
              <a:ext uri="{FF2B5EF4-FFF2-40B4-BE49-F238E27FC236}">
                <a16:creationId xmlns:a16="http://schemas.microsoft.com/office/drawing/2014/main" id="{756EB185-F431-DF04-286B-24E7D8D0A3E2}"/>
              </a:ext>
            </a:extLst>
          </p:cNvPr>
          <p:cNvSpPr>
            <a:spLocks noGrp="1"/>
          </p:cNvSpPr>
          <p:nvPr>
            <p:ph type="ftr" sz="quarter" idx="11"/>
          </p:nvPr>
        </p:nvSpPr>
        <p:spPr>
          <a:xfrm>
            <a:off x="4038600" y="6356350"/>
            <a:ext cx="4114800" cy="365125"/>
          </a:xfrm>
        </p:spPr>
        <p:txBody>
          <a:bodyPr>
            <a:normAutofit/>
          </a:bodyPr>
          <a:lstStyle/>
          <a:p>
            <a:pPr>
              <a:spcAft>
                <a:spcPts val="600"/>
              </a:spcAft>
            </a:pPr>
            <a:r>
              <a:rPr lang="cy" sz="1000" b="0" i="0" u="none" strike="noStrike" cap="none" baseline="0">
                <a:solidFill>
                  <a:srgbClr val="898989"/>
                </a:solidFill>
                <a:effectLst/>
                <a:uFillTx/>
                <a:latin typeface="Calibri"/>
              </a:rPr>
              <a:t>PORTH AGORED - Cydgrynhoi'r Rhaglen Ymarfer Gwaith Cymdeithasol</a:t>
            </a:r>
          </a:p>
        </p:txBody>
      </p:sp>
      <p:sp>
        <p:nvSpPr>
          <p:cNvPr id="5" name="Slide Number Placeholder 4">
            <a:extLst>
              <a:ext uri="{FF2B5EF4-FFF2-40B4-BE49-F238E27FC236}">
                <a16:creationId xmlns:a16="http://schemas.microsoft.com/office/drawing/2014/main" id="{CC2797C0-BB70-99A5-3AE5-648DF0DC9626}"/>
              </a:ext>
            </a:extLst>
          </p:cNvPr>
          <p:cNvSpPr>
            <a:spLocks noGrp="1"/>
          </p:cNvSpPr>
          <p:nvPr>
            <p:ph type="sldNum" sz="quarter" idx="12"/>
          </p:nvPr>
        </p:nvSpPr>
        <p:spPr>
          <a:xfrm>
            <a:off x="8610600" y="6356350"/>
            <a:ext cx="2743200" cy="365125"/>
          </a:xfrm>
        </p:spPr>
        <p:txBody>
          <a:bodyPr>
            <a:normAutofit/>
          </a:bodyPr>
          <a:lstStyle/>
          <a:p>
            <a:pPr>
              <a:spcAft>
                <a:spcPts val="600"/>
              </a:spcAft>
            </a:pPr>
            <a:fld id="{0B6AE6A0-3EF2-408A-870E-EF48D545FFB4}" type="slidenum">
              <a:rPr lang="en-GB" sz="1000"/>
              <a:pPr>
                <a:spcAft>
                  <a:spcPts val="600"/>
                </a:spcAft>
              </a:pPr>
              <a:t>42</a:t>
            </a:fld>
            <a:endParaRPr lang="en-GB" sz="1000"/>
          </a:p>
        </p:txBody>
      </p:sp>
    </p:spTree>
    <p:extLst>
      <p:ext uri="{BB962C8B-B14F-4D97-AF65-F5344CB8AC3E}">
        <p14:creationId xmlns:p14="http://schemas.microsoft.com/office/powerpoint/2010/main" val="2015288732"/>
      </p:ext>
    </p:ext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FB89A842-16B8-4A2C-E12C-FF3E0627B52B}"/>
              </a:ext>
            </a:extLst>
          </p:cNvPr>
          <p:cNvSpPr>
            <a:spLocks noGrp="1"/>
          </p:cNvSpPr>
          <p:nvPr>
            <p:ph type="title"/>
          </p:nvPr>
        </p:nvSpPr>
        <p:spPr/>
        <p:txBody>
          <a:bodyPr anchor="ctr">
            <a:normAutofit/>
          </a:bodyPr>
          <a:lstStyle/>
          <a:p>
            <a:r>
              <a:rPr lang="cy" sz="4400" b="0" i="0" u="none" strike="noStrike" cap="none" baseline="0">
                <a:solidFill>
                  <a:srgbClr val="000000"/>
                </a:solidFill>
                <a:effectLst/>
                <a:uFillTx/>
                <a:latin typeface="Calibri Light"/>
              </a:rPr>
              <a:t>Gwerthusiad </a:t>
            </a:r>
          </a:p>
        </p:txBody>
      </p:sp>
      <p:graphicFrame>
        <p:nvGraphicFramePr>
          <p:cNvPr id="5" name="Content Placeholder 4">
            <a:extLst>
              <a:ext uri="{FF2B5EF4-FFF2-40B4-BE49-F238E27FC236}">
                <a16:creationId xmlns:a16="http://schemas.microsoft.com/office/drawing/2014/main" id="{E7A38FB7-598C-CE86-7799-75F86697BD24}"/>
              </a:ext>
            </a:extLst>
          </p:cNvPr>
          <p:cNvGraphicFramePr>
            <a:graphicFrameLocks noGrp="1"/>
          </p:cNvGraphicFramePr>
          <p:nvPr>
            <p:ph sz="quarter" idx="2"/>
          </p:nvPr>
        </p:nvGraphicFramePr>
        <p:xfrm>
          <a:off x="609600" y="1416050"/>
          <a:ext cx="5386917" cy="4624985"/>
        </p:xfrm>
        <a:graphic>
          <a:graphicData uri="http://schemas.openxmlformats.org/drawingml/2006/table">
            <a:tbl>
              <a:tblPr firstRow="1" firstCol="1" bandRow="1">
                <a:noFill/>
                <a:tableStyleId>{5C22544A-7EE6-4342-B048-85BDC9FD1C3A}</a:tableStyleId>
              </a:tblPr>
              <a:tblGrid>
                <a:gridCol w="5386917">
                  <a:extLst>
                    <a:ext uri="{9D8B030D-6E8A-4147-A177-3AD203B41FA5}">
                      <a16:colId xmlns:a16="http://schemas.microsoft.com/office/drawing/2014/main" val="3659162764"/>
                    </a:ext>
                  </a:extLst>
                </a:gridCol>
              </a:tblGrid>
              <a:tr h="1399510">
                <a:tc>
                  <a:txBody>
                    <a:bodyPr/>
                    <a:lstStyle/>
                    <a:p>
                      <a:r>
                        <a:rPr lang="cy" sz="1900" b="1" i="0" u="none" strike="noStrike" cap="none" baseline="0">
                          <a:solidFill>
                            <a:srgbClr val="FFFFFF"/>
                          </a:solidFill>
                          <a:effectLst/>
                          <a:uFillTx/>
                          <a:latin typeface="Calibri"/>
                        </a:rPr>
                        <a:t>Beth yn eich barn chi weithiodd yn dda yn y gweithdy/beth oedd yn ddefnyddiol i chi heddiw?</a:t>
                      </a:r>
                    </a:p>
                  </a:txBody>
                  <a:tcPr marL="265784" marR="159470" marT="159470" marB="159470" anchor="ctr">
                    <a:lnL w="38100" cap="flat" cmpd="sng" algn="ctr">
                      <a:noFill/>
                      <a:prstDash val="solid"/>
                    </a:lnL>
                    <a:lnR w="38100" cap="flat" cmpd="sng" algn="ctr">
                      <a:noFill/>
                      <a:prstDash val="solid"/>
                    </a:lnR>
                    <a:lnT w="38100" cap="flat" cmpd="sng" algn="ctr">
                      <a:no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2454308226"/>
                  </a:ext>
                </a:extLst>
              </a:tr>
              <a:tr h="1442194">
                <a:tc>
                  <a:txBody>
                    <a:bodyPr/>
                    <a:lstStyle/>
                    <a:p>
                      <a:r>
                        <a:rPr lang="cy" sz="1900" b="1" i="0" u="none" strike="noStrike" cap="none" baseline="0">
                          <a:solidFill>
                            <a:srgbClr val="FFFFFF"/>
                          </a:solidFill>
                          <a:effectLst/>
                          <a:uFillTx/>
                          <a:latin typeface="Calibri"/>
                        </a:rPr>
                        <a:t>A oedd unrhyw beth nad oeddech yn meddwl a weithiodd cystal? </a:t>
                      </a:r>
                    </a:p>
                    <a:p>
                      <a:r>
                        <a:rPr lang="en-GB" sz="1900" b="1">
                          <a:solidFill>
                            <a:srgbClr val="FFFFFF"/>
                          </a:solidFill>
                          <a:effectLst/>
                        </a:rPr>
                        <a:t> </a:t>
                      </a:r>
                      <a:endParaRPr lang="en-GB" sz="19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solidFill>
                        <a:srgbClr val="FFFFFF"/>
                      </a:solidFill>
                      <a:prstDash val="solid"/>
                    </a:lnB>
                    <a:solidFill>
                      <a:srgbClr val="636B68">
                        <a:alpha val="69804"/>
                      </a:srgbClr>
                    </a:solidFill>
                  </a:tcPr>
                </a:tc>
                <a:extLst>
                  <a:ext uri="{0D108BD9-81ED-4DB2-BD59-A6C34878D82A}">
                    <a16:rowId xmlns:a16="http://schemas.microsoft.com/office/drawing/2014/main" val="1567399577"/>
                  </a:ext>
                </a:extLst>
              </a:tr>
              <a:tr h="1783281">
                <a:tc>
                  <a:txBody>
                    <a:bodyPr/>
                    <a:lstStyle/>
                    <a:p>
                      <a:r>
                        <a:rPr lang="cy" sz="1900" b="1" i="0" u="none" strike="noStrike" cap="none" baseline="0">
                          <a:solidFill>
                            <a:srgbClr val="FFFFFF"/>
                          </a:solidFill>
                          <a:effectLst/>
                          <a:uFillTx/>
                          <a:latin typeface="Calibri"/>
                        </a:rPr>
                        <a:t>A oes gennych unrhyw awgrymiadau am ffyrdd y gallwn wella'r gweithdai hyn?</a:t>
                      </a:r>
                    </a:p>
                    <a:p>
                      <a:br>
                        <a:rPr lang="en-GB" sz="1900" b="1">
                          <a:solidFill>
                            <a:srgbClr val="FFFFFF"/>
                          </a:solidFill>
                          <a:effectLst/>
                        </a:rPr>
                      </a:br>
                      <a:endParaRPr lang="en-GB" sz="1900" b="1">
                        <a:solidFill>
                          <a:srgbClr val="FFFFFF"/>
                        </a:solidFill>
                        <a:effectLst/>
                        <a:latin typeface="Calibri" panose="020F0502020204030204" pitchFamily="34" charset="0"/>
                        <a:ea typeface="Calibri" panose="020F0502020204030204" pitchFamily="34" charset="0"/>
                        <a:cs typeface="Times New Roman" panose="02020603050405020304" pitchFamily="18" charset="0"/>
                      </a:endParaRPr>
                    </a:p>
                  </a:txBody>
                  <a:tcPr marL="265784" marR="159470" marT="159470" marB="159470" anchor="ctr">
                    <a:lnL w="38100" cap="flat" cmpd="sng" algn="ctr">
                      <a:noFill/>
                      <a:prstDash val="solid"/>
                    </a:lnL>
                    <a:lnR w="38100" cap="flat" cmpd="sng" algn="ctr">
                      <a:solidFill>
                        <a:srgbClr val="FFFFFF"/>
                      </a:solidFill>
                      <a:prstDash val="solid"/>
                    </a:lnR>
                    <a:lnT w="38100" cap="flat" cmpd="sng" algn="ctr">
                      <a:solidFill>
                        <a:srgbClr val="FFFFFF"/>
                      </a:solidFill>
                      <a:prstDash val="solid"/>
                    </a:lnT>
                    <a:lnB w="38100" cap="flat" cmpd="sng" algn="ctr">
                      <a:noFill/>
                      <a:prstDash val="solid"/>
                    </a:lnB>
                    <a:solidFill>
                      <a:srgbClr val="636B68">
                        <a:alpha val="69804"/>
                      </a:srgbClr>
                    </a:solidFill>
                  </a:tcPr>
                </a:tc>
                <a:extLst>
                  <a:ext uri="{0D108BD9-81ED-4DB2-BD59-A6C34878D82A}">
                    <a16:rowId xmlns:a16="http://schemas.microsoft.com/office/drawing/2014/main" val="2856407520"/>
                  </a:ext>
                </a:extLst>
              </a:tr>
            </a:tbl>
          </a:graphicData>
        </a:graphic>
      </p:graphicFrame>
      <p:sp>
        <p:nvSpPr>
          <p:cNvPr id="14" name="Content Placeholder 4">
            <a:extLst>
              <a:ext uri="{FF2B5EF4-FFF2-40B4-BE49-F238E27FC236}">
                <a16:creationId xmlns:a16="http://schemas.microsoft.com/office/drawing/2014/main" id="{4CB5EB5F-DB26-4B3C-3E16-7A512836BD90}"/>
              </a:ext>
            </a:extLst>
          </p:cNvPr>
          <p:cNvSpPr>
            <a:spLocks noGrp="1"/>
          </p:cNvSpPr>
          <p:nvPr>
            <p:ph sz="quarter" idx="4"/>
          </p:nvPr>
        </p:nvSpPr>
        <p:spPr>
          <a:xfrm>
            <a:off x="6399212" y="1690688"/>
            <a:ext cx="5183188" cy="3684588"/>
          </a:xfrm>
        </p:spPr>
        <p:txBody>
          <a:bodyPr wrap="square" anchor="t">
            <a:normAutofit fontScale="92500" lnSpcReduction="10000"/>
          </a:bodyPr>
          <a:lstStyle/>
          <a:p>
            <a:pPr>
              <a:spcAft>
                <a:spcPts val="600"/>
              </a:spcAft>
            </a:pPr>
            <a:r>
              <a:rPr lang="cy" sz="2800" b="0" i="0" u="none" strike="noStrike" cap="none" baseline="0" dirty="0">
                <a:solidFill>
                  <a:srgbClr val="000000"/>
                </a:solidFill>
                <a:effectLst/>
                <a:uFillTx/>
                <a:latin typeface="Calibri"/>
              </a:rPr>
              <a:t>Bydd yr hyfforddwyr yn eich gadael am 5 munud i wneud gwerthusiad o'r diwrnod. </a:t>
            </a:r>
          </a:p>
          <a:p>
            <a:pPr>
              <a:spcAft>
                <a:spcPts val="600"/>
              </a:spcAft>
            </a:pPr>
            <a:r>
              <a:rPr lang="cy" sz="2800" b="0" i="0" u="none" strike="noStrike" cap="none" baseline="0">
                <a:solidFill>
                  <a:srgbClr val="000000"/>
                </a:solidFill>
                <a:effectLst/>
                <a:uFillTx/>
                <a:latin typeface="Calibri"/>
              </a:rPr>
              <a:t>A fyddai modd i un ohonoch gymryd nodiadau o'r adborth gan y grŵp a'i drosglwyddo i'r hyfforddwr (naill ai teipiwch yn y blwch trafod/sgwrsio os ar-lein neu ar siart droi os wyneb yn wyneb). </a:t>
            </a:r>
          </a:p>
          <a:p>
            <a:pPr marL="109537" indent="0">
              <a:spcAft>
                <a:spcPts val="600"/>
              </a:spcAft>
              <a:buNone/>
            </a:pPr>
            <a:r>
              <a:rPr lang="cy" sz="2800" b="0" i="0" u="none" strike="noStrike" cap="none" baseline="0" dirty="0">
                <a:solidFill>
                  <a:srgbClr val="000000"/>
                </a:solidFill>
                <a:effectLst/>
                <a:uFillTx/>
                <a:latin typeface="Calibri"/>
              </a:rPr>
              <a:t>                 Diolch. </a:t>
            </a:r>
          </a:p>
        </p:txBody>
      </p:sp>
      <p:sp>
        <p:nvSpPr>
          <p:cNvPr id="4" name="Slide Number Placeholder 3">
            <a:extLst>
              <a:ext uri="{FF2B5EF4-FFF2-40B4-BE49-F238E27FC236}">
                <a16:creationId xmlns:a16="http://schemas.microsoft.com/office/drawing/2014/main" id="{3E6CBAF6-033B-BDF6-9B93-FE7FF3A54AF2}"/>
              </a:ext>
            </a:extLst>
          </p:cNvPr>
          <p:cNvSpPr>
            <a:spLocks noGrp="1"/>
          </p:cNvSpPr>
          <p:nvPr>
            <p:ph type="sldNum" sz="quarter" idx="12"/>
          </p:nvPr>
        </p:nvSpPr>
        <p:spPr/>
        <p:txBody>
          <a:bodyPr wrap="square" anchor="b">
            <a:normAutofit/>
          </a:bodyPr>
          <a:lstStyle/>
          <a:p>
            <a:pPr>
              <a:spcAft>
                <a:spcPts val="600"/>
              </a:spcAft>
              <a:defRPr/>
            </a:pPr>
            <a:fld id="{7774C298-7B0E-45D6-A1A1-14F34D0A5FD3}" type="slidenum">
              <a:rPr lang="en-GB" altLang="en-US" smtClean="0"/>
              <a:pPr>
                <a:spcAft>
                  <a:spcPts val="600"/>
                </a:spcAft>
                <a:defRPr/>
              </a:pPr>
              <a:t>43</a:t>
            </a:fld>
            <a:endParaRPr lang="en-GB" altLang="en-US"/>
          </a:p>
        </p:txBody>
      </p:sp>
      <p:sp>
        <p:nvSpPr>
          <p:cNvPr id="2" name="Footer Placeholder 1">
            <a:extLst>
              <a:ext uri="{FF2B5EF4-FFF2-40B4-BE49-F238E27FC236}">
                <a16:creationId xmlns:a16="http://schemas.microsoft.com/office/drawing/2014/main" id="{53F1443E-543F-1AFA-D985-EED3A3C3D3C5}"/>
              </a:ext>
            </a:extLst>
          </p:cNvPr>
          <p:cNvSpPr>
            <a:spLocks noGrp="1"/>
          </p:cNvSpPr>
          <p:nvPr>
            <p:ph type="ftr" sz="quarter" idx="11"/>
          </p:nvPr>
        </p:nvSpPr>
        <p:spPr>
          <a:xfrm>
            <a:off x="4038600" y="6356350"/>
            <a:ext cx="4870010" cy="365125"/>
          </a:xfrm>
        </p:spPr>
        <p:txBody>
          <a:bodyPr/>
          <a:lstStyle/>
          <a:p>
            <a:r>
              <a:rPr lang="cy" sz="1200" b="0" i="0" u="none" strike="noStrike" cap="none" baseline="0" dirty="0">
                <a:solidFill>
                  <a:srgbClr val="898989"/>
                </a:solidFill>
                <a:effectLst/>
                <a:uFillTx/>
                <a:latin typeface="Calibri"/>
              </a:rPr>
              <a:t>PORTH AGORED - Cydgrynhoi'r Rhaglen Ymarfer Gwaith Cymdeithasol</a:t>
            </a:r>
          </a:p>
        </p:txBody>
      </p:sp>
    </p:spTree>
    <p:extLst>
      <p:ext uri="{BB962C8B-B14F-4D97-AF65-F5344CB8AC3E}">
        <p14:creationId xmlns:p14="http://schemas.microsoft.com/office/powerpoint/2010/main" val="2182308461"/>
      </p:ext>
    </p:extLst>
  </p:cSld>
  <p:clrMapOvr>
    <a:masterClrMapping/>
  </p:clrMapOvr>
  <p:transition/>
</p:sld>
</file>

<file path=ppt/tags/tag1.xml><?xml version="1.0" encoding="utf-8"?>
<p:tagLst xmlns:a="http://schemas.openxmlformats.org/drawingml/2006/main" xmlns:r="http://schemas.openxmlformats.org/officeDocument/2006/relationships" xmlns:p="http://schemas.openxmlformats.org/presentationml/2006/main">
  <p:tag name="AS_OS" val="Microsoft Windows NT 10.0"/>
  <p:tag name="AS_RELEASE_DATE" val="2017.10.31"/>
  <p:tag name="AS_TITLE" val="Aspose.Slides for Java"/>
  <p:tag name="AS_VERSION" val="17.10"/>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4923</Words>
  <Application>Microsoft Office PowerPoint</Application>
  <PresentationFormat>Widescreen</PresentationFormat>
  <Paragraphs>456</Paragraphs>
  <Slides>43</Slides>
  <Notes>41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43</vt:i4>
      </vt:variant>
    </vt:vector>
  </HeadingPairs>
  <TitlesOfParts>
    <vt:vector size="51" baseType="lpstr">
      <vt:lpstr>canada-type-gibson</vt:lpstr>
      <vt:lpstr>Arial</vt:lpstr>
      <vt:lpstr>Calibri</vt:lpstr>
      <vt:lpstr>Calibri Light</vt:lpstr>
      <vt:lpstr>Euphemia</vt:lpstr>
      <vt:lpstr>Helvetica</vt:lpstr>
      <vt:lpstr>Wingdings 3</vt:lpstr>
      <vt:lpstr>Office Theme</vt:lpstr>
      <vt:lpstr>Porth Agored Tystysgrif i Raddedigion</vt:lpstr>
      <vt:lpstr>Rheolau Sylfaenol/Disgwyliadau</vt:lpstr>
      <vt:lpstr>Nodau</vt:lpstr>
      <vt:lpstr>Arsylwad o ymarfer - Tasg 2</vt:lpstr>
      <vt:lpstr>Cwestiwn - Tasg 2</vt:lpstr>
      <vt:lpstr>Caniatâd/Cydsyniad</vt:lpstr>
      <vt:lpstr>Canlyniadau Dysgu GCC  Tasg 2 - Arsylwi ac adborth</vt:lpstr>
      <vt:lpstr>Canlyniad Dysgu 1</vt:lpstr>
      <vt:lpstr>Cydweithio/Cydgynhyrchu</vt:lpstr>
      <vt:lpstr>Diffiniad o Gydweithio, Cydgynhyrchu a Phartneriaeth</vt:lpstr>
      <vt:lpstr>Canolbwyntio ar y Dinesydd/Canolbwyntio ar Ganlyniadau </vt:lpstr>
      <vt:lpstr>Meddwl yn Feirniadol mewn Ymarfer Cydweithredol Effeithiol</vt:lpstr>
      <vt:lpstr>PowerPoint Presentation</vt:lpstr>
      <vt:lpstr>Modelau Cyfranogiad</vt:lpstr>
      <vt:lpstr> Ymarfer 2  Modelau Cyfranogiad </vt:lpstr>
      <vt:lpstr>Yr Hyn sy'n Wirioneddol Bwysig </vt:lpstr>
      <vt:lpstr>Cyd-destun Cymreig o fewn Tasg 2 - Arsylwad  </vt:lpstr>
      <vt:lpstr>Canran y bobl 3 oed neu hŷn sy’n gallu siarad Cymraeg, yn ôl ACEHI, 2021 </vt:lpstr>
      <vt:lpstr>Deddf Gwasanaethau Cymdeithasol a Llesiant (Cymru) 2014  Y Cynnig Gweithredol - Mwy Na Geiriau</vt:lpstr>
      <vt:lpstr>Mwy na Geiriau</vt:lpstr>
      <vt:lpstr>Trafodaeth grŵp </vt:lpstr>
      <vt:lpstr>Mesur y Gymraeg (Cymru), 2011</vt:lpstr>
      <vt:lpstr> Dimensiynau Gweithio yng Nghymru </vt:lpstr>
      <vt:lpstr>Anghenion Ychwanegol  Grwpiau Lleiafrifoedd Ethnig yng Nghymru</vt:lpstr>
      <vt:lpstr>Canlyniad Dysgu 2 – Dadansoddiad Manwl  </vt:lpstr>
      <vt:lpstr>Cyfathrebu Effeithiol </vt:lpstr>
      <vt:lpstr>Cyfathrebu Effeithiol </vt:lpstr>
      <vt:lpstr>Rhwystrau i Gyfathrebu</vt:lpstr>
      <vt:lpstr>Ymarfer 4 – Arsylwad o Ymarfer</vt:lpstr>
      <vt:lpstr>Model adfyfyrio SHARE  (Maclean, Finch a Tedam, 2018) </vt:lpstr>
      <vt:lpstr>Sgiliau Cam Cyntaf ac Ail Gam</vt:lpstr>
      <vt:lpstr>Cyfathrebu di-eiriau</vt:lpstr>
      <vt:lpstr>Anghenion Gwahanol</vt:lpstr>
      <vt:lpstr>PowerPoint Presentation</vt:lpstr>
      <vt:lpstr>Beth mae’r unigolion/teuluoedd/gofalwyr yr ydym yn gweithio â hwy yn ei ddweud:</vt:lpstr>
      <vt:lpstr>PowerPoint Presentation</vt:lpstr>
      <vt:lpstr>Adborth a sylwadau gan bobl sydd angen gofal a chymorth a/neu eu gofalwyr</vt:lpstr>
      <vt:lpstr>PowerPoint Presentation</vt:lpstr>
      <vt:lpstr> Adborth gan y bobl rydych chi'n gweithio gyda nhw </vt:lpstr>
      <vt:lpstr>             Arsylwadau Rhithwir</vt:lpstr>
      <vt:lpstr>Crynodeb</vt:lpstr>
      <vt:lpstr>Gofynion Gweithdy 3 </vt:lpstr>
      <vt:lpstr>Gwerthusiad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Porth Agored Graduate Certificate Consolidation  Workshop 2</dc:title>
  <dc:creator>Paula Mccreary</dc:creator>
  <cp:lastModifiedBy>Sarah Loxdale</cp:lastModifiedBy>
  <cp:revision>70</cp:revision>
  <dcterms:created xsi:type="dcterms:W3CDTF">2020-10-12T10:48:29Z</dcterms:created>
  <dcterms:modified xsi:type="dcterms:W3CDTF">2026-07-22T08:29:37Z</dcterms:modified>
</cp:coreProperties>
</file>