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1.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 id="2147483662" r:id="rId5"/>
    <p:sldMasterId id="2147483680" r:id="rId6"/>
  </p:sldMasterIdLst>
  <p:notesMasterIdLst>
    <p:notesMasterId r:id="rId61"/>
  </p:notesMasterIdLst>
  <p:sldIdLst>
    <p:sldId id="304" r:id="rId7"/>
    <p:sldId id="305" r:id="rId8"/>
    <p:sldId id="306" r:id="rId9"/>
    <p:sldId id="307" r:id="rId10"/>
    <p:sldId id="308" r:id="rId11"/>
    <p:sldId id="309" r:id="rId12"/>
    <p:sldId id="310" r:id="rId13"/>
    <p:sldId id="311" r:id="rId14"/>
    <p:sldId id="312" r:id="rId15"/>
    <p:sldId id="313" r:id="rId16"/>
    <p:sldId id="349" r:id="rId17"/>
    <p:sldId id="296" r:id="rId18"/>
    <p:sldId id="279" r:id="rId19"/>
    <p:sldId id="316" r:id="rId20"/>
    <p:sldId id="285" r:id="rId21"/>
    <p:sldId id="286" r:id="rId22"/>
    <p:sldId id="293" r:id="rId23"/>
    <p:sldId id="335" r:id="rId24"/>
    <p:sldId id="350" r:id="rId25"/>
    <p:sldId id="315" r:id="rId26"/>
    <p:sldId id="351" r:id="rId27"/>
    <p:sldId id="317" r:id="rId28"/>
    <p:sldId id="294" r:id="rId29"/>
    <p:sldId id="318" r:id="rId30"/>
    <p:sldId id="343" r:id="rId31"/>
    <p:sldId id="352" r:id="rId32"/>
    <p:sldId id="299" r:id="rId33"/>
    <p:sldId id="302" r:id="rId34"/>
    <p:sldId id="301" r:id="rId35"/>
    <p:sldId id="342" r:id="rId36"/>
    <p:sldId id="345" r:id="rId37"/>
    <p:sldId id="283" r:id="rId38"/>
    <p:sldId id="336" r:id="rId39"/>
    <p:sldId id="348" r:id="rId40"/>
    <p:sldId id="337" r:id="rId41"/>
    <p:sldId id="353" r:id="rId42"/>
    <p:sldId id="339" r:id="rId43"/>
    <p:sldId id="338" r:id="rId44"/>
    <p:sldId id="325" r:id="rId45"/>
    <p:sldId id="314" r:id="rId46"/>
    <p:sldId id="328" r:id="rId47"/>
    <p:sldId id="329" r:id="rId48"/>
    <p:sldId id="320" r:id="rId49"/>
    <p:sldId id="330" r:id="rId50"/>
    <p:sldId id="331" r:id="rId51"/>
    <p:sldId id="332" r:id="rId52"/>
    <p:sldId id="333" r:id="rId53"/>
    <p:sldId id="334" r:id="rId54"/>
    <p:sldId id="321" r:id="rId55"/>
    <p:sldId id="326" r:id="rId56"/>
    <p:sldId id="327" r:id="rId57"/>
    <p:sldId id="354" r:id="rId58"/>
    <p:sldId id="347" r:id="rId59"/>
    <p:sldId id="346"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3E5B"/>
    <a:srgbClr val="D9F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738C7-F90A-4485-A16D-8B522E3A5790}" v="60" dt="2023-10-02T15:25:20.576"/>
    <p1510:client id="{0CA35A41-8D40-450D-A4B3-AA727F36F8FC}" v="11" dt="2023-10-20T08:40:11.337"/>
    <p1510:client id="{0D65CE24-A9FA-452A-A627-4CD6BE0EB22B}" v="136" dt="2023-10-02T15:10:26.225"/>
    <p1510:client id="{0E58513A-9419-4142-83F4-BF248B7437B5}" v="109" dt="2023-10-20T08:33:52.655"/>
    <p1510:client id="{8B5BF25D-5B17-C292-BEAA-523D01B24A76}" v="5" dt="2023-10-02T15:20:20.047"/>
    <p1510:client id="{D8F216EA-76E7-45C2-8FB7-E65B271A1763}" v="21" dt="2023-10-23T08:17:11.494"/>
    <p1510:client id="{E884D88E-75BC-4CE9-BFA2-373D447A3345}" v="6" dt="2023-10-23T07:14:01.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6B01B-CD5A-45C2-8219-C9772E932963}" type="datetimeFigureOut">
              <a:rPr lang="en-GB" smtClean="0"/>
              <a:t>24/10/2023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F38600-3538-44B5-9AF1-0DF25A2B67C2}" type="slidenum">
              <a:rPr lang="en-GB" smtClean="0"/>
              <a:t>‹#›</a:t>
            </a:fld>
            <a:endParaRPr lang="en-GB"/>
          </a:p>
        </p:txBody>
      </p:sp>
    </p:spTree>
    <p:extLst>
      <p:ext uri="{BB962C8B-B14F-4D97-AF65-F5344CB8AC3E}">
        <p14:creationId xmlns:p14="http://schemas.microsoft.com/office/powerpoint/2010/main" val="4249061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mailto:1234567@student.uwtsd.ac.uk"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Calibri" panose="020F0502020204030204" pitchFamily="34" charset="0"/>
                <a:ea typeface="Calibri" panose="020F0502020204030204" pitchFamily="34" charset="0"/>
                <a:cs typeface="Calibri" panose="020F0502020204030204" pitchFamily="34" charset="0"/>
              </a:rPr>
              <a:t>A very warm welcome to you, we’re delighted that you are joining us at the University of Wales Trinity Saint David.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923241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My name is Rina Evans and I am the Student HWB manager here at UWTSD. I am here to tell you about the HWB and the team and how we can help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450522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Hwb is your first point of contact regarding any queries you may have during your studies. We support all our students regardless of where they study.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Calibri" panose="020F0502020204030204" pitchFamily="34" charset="0"/>
                <a:ea typeface="Calibri" panose="020F0502020204030204" pitchFamily="34" charset="0"/>
              </a:rPr>
              <a:t>We’re a small team who are always happy to help and you can contact us by phone, email, live chat. I will show you shortly how to access us via live chat.</a:t>
            </a:r>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60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We are a small team who are always happy to help you. We deal with any queries.  If we can, we will deal with it there and then if we can’t solve it we will find out who can and get back to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410442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This is our team the human faces of the Hwb. We have desks in Cardiff, Lampeter, Carmarthen and 3 desks currently in Swansea in the IQ Building, Dylan Thomas Centre, Dynevor House and shortly we will be opening a Hwb desk in the Swansea Business Campus. This is if you want to see someone in person.</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426644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rtl="0" fontAlgn="base"/>
            <a:endParaRPr lang="en-US" sz="1800" b="0" i="0">
              <a:solidFill>
                <a:srgbClr val="000000"/>
              </a:solidFill>
              <a:effectLst/>
              <a:latin typeface="Calibri" panose="020F050202020403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best advice I can give you if you haven’t already done so please download the app available on the app store or Google Play or access via the website:</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r>
              <a:rPr lang="en-GB" sz="1800">
                <a:effectLst/>
                <a:latin typeface="Calibri" panose="020F0502020204030204" pitchFamily="34" charset="0"/>
                <a:ea typeface="DengXian" panose="02010600030101010101" pitchFamily="2" charset="-122"/>
                <a:cs typeface="Times New Roman" panose="02020603050405020304" pitchFamily="18" charset="0"/>
              </a:rPr>
              <a:t> . Everything you need will be in your hand.</a:t>
            </a:r>
          </a:p>
          <a:p>
            <a:pPr algn="l" rtl="0" fontAlgn="base"/>
            <a:endParaRPr lang="en-US" sz="1800" b="0" i="0">
              <a:solidFill>
                <a:srgbClr val="000000"/>
              </a:solidFill>
              <a:effectLst/>
              <a:latin typeface="Calibri" panose="020F0502020204030204" pitchFamily="34" charset="0"/>
            </a:endParaRPr>
          </a:p>
          <a:p>
            <a:pPr algn="l" rtl="0" fontAlgn="base"/>
            <a:r>
              <a:rPr lang="en-US" sz="1800" b="0" i="0">
                <a:solidFill>
                  <a:srgbClr val="000000"/>
                </a:solidFill>
                <a:effectLst/>
                <a:latin typeface="Calibri" panose="020F0502020204030204" pitchFamily="34" charset="0"/>
              </a:rPr>
              <a:t>Your logins for all your University student accounts will be the same each time – your username will be your student number @student.uwtsd.ac.uk and your default password is your date of birth – an example of a login is on screen now: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Username: </a:t>
            </a:r>
            <a:r>
              <a:rPr lang="en-US" sz="1800" b="0" i="0" u="sng" strike="noStrike">
                <a:solidFill>
                  <a:srgbClr val="0563C1"/>
                </a:solidFill>
                <a:effectLst/>
                <a:latin typeface="Calibri" panose="020F0502020204030204" pitchFamily="34" charset="0"/>
                <a:hlinkClick r:id="rId4"/>
              </a:rPr>
              <a:t>1234567@student.uwtsd.ac.uk</a:t>
            </a:r>
            <a:r>
              <a:rPr lang="en-US" sz="1800" b="0" i="0">
                <a:solidFill>
                  <a:srgbClr val="000000"/>
                </a:solidFill>
                <a:effectLst/>
                <a:latin typeface="Calibri" panose="020F0502020204030204" pitchFamily="34" charset="0"/>
              </a:rPr>
              <a:t> (which is also your student email address)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Password: dob00.00.00 </a:t>
            </a:r>
            <a:endParaRPr lang="en-US"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35829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app is your portal to a wealth of resources that you can access from your phone or laptop. Services such as:</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Moodle – need to get familiar with this range of resources to support your learning virtually. Not that you want to think about this today but it is where you will submit your assignments, staff may contact you via the forum so check it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Mail - The university will now contact you via your university email address not your personal one so please again check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Teams you will be using for your online learning.</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One drive up to 1 TB(terabyte) of storage.</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Apps – There are a range of free apps available to you and some great exclusive offers so remember to check that out.</a:t>
            </a: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Students should access their timetable via the ‘</a:t>
            </a: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Timetable</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tile on the ‘</a:t>
            </a:r>
            <a:r>
              <a:rPr lang="en-GB" sz="1800" b="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UWTSD Hwb</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and check this regularly as small adjustments are likely.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Library – This shows any books you have out and any fines.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TSD – This is your student portal where you log in to enrol, where you find exam results. </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Other things you will find here so if you are studying full time you maybe eligible for council tax exception in the letters section you will find the council tax exemption letter also letters if you need evidence to set up a bank account.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457200">
              <a:lnSpc>
                <a:spcPct val="107000"/>
              </a:lnSpc>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Also here you will find an extenuating circumstances form. So in the university a deadline is a deadline and the University has strict policies around this but occasionally things can happen and you may need to request an extension. You can find the form here which you can submit to request and extension with the required evidence.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effectLst/>
                <a:latin typeface="Calibri" panose="020F0502020204030204" pitchFamily="34" charset="0"/>
                <a:ea typeface="DengXian" panose="02010600030101010101" pitchFamily="2" charset="-122"/>
                <a:cs typeface="Times New Roman" panose="02020603050405020304" pitchFamily="18" charset="0"/>
              </a:rPr>
              <a:t>Student services tab – Advise you take some time looking at these.</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Financial support  - Details on scholarships and bursaries that you may be entitled to </a:t>
            </a:r>
            <a:r>
              <a:rPr lang="en-GB" sz="1800" err="1">
                <a:effectLst/>
                <a:latin typeface="Calibri" panose="020F0502020204030204" pitchFamily="34" charset="0"/>
                <a:ea typeface="DengXian" panose="02010600030101010101" pitchFamily="2" charset="-122"/>
                <a:cs typeface="Times New Roman" panose="02020603050405020304" pitchFamily="18" charset="0"/>
              </a:rPr>
              <a:t>e.g</a:t>
            </a:r>
            <a:r>
              <a:rPr lang="en-GB" sz="1800">
                <a:effectLst/>
                <a:latin typeface="Calibri" panose="020F0502020204030204" pitchFamily="34" charset="0"/>
                <a:ea typeface="DengXian" panose="02010600030101010101" pitchFamily="2" charset="-122"/>
                <a:cs typeface="Times New Roman" panose="02020603050405020304" pitchFamily="18" charset="0"/>
              </a:rPr>
              <a:t> digital connectivity bursary. If you don’t have access to a laptop not practical to write your assignments on your phone. Means tested but if you qualify could loan a laptop while you study.</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Student life  - Accommodation, reporting issues. Campus maps, local amenities, where to eat, student parking etc.</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Academic support – book study support sessions. Details on our disability team who can support you if you have a long term physical or mental health condition. </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Digital ID – You will need to upload a photo any issues the HWB team can help with this. Useful for student discounts money off retail, days out, subscriptions etc.</a:t>
            </a:r>
          </a:p>
          <a:p>
            <a:r>
              <a:rPr lang="en-GB"/>
              <a:t>Also I mentioned live chat and you can contact us via the tab between 9 and 4.30pm.</a:t>
            </a:r>
          </a:p>
          <a:p>
            <a:endParaRPr lang="en-GB"/>
          </a:p>
          <a:p>
            <a:r>
              <a:rPr lang="en-GB"/>
              <a:t>I also want to talk about the Welcome tile.</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976622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This year we have put together a series of resources to make getting started with us as easy as possible and help you settle in.</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699146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Calibri" panose="020F0502020204030204" pitchFamily="34" charset="0"/>
              </a:rPr>
              <a:t>If you click on these tiles you will find our </a:t>
            </a:r>
            <a:r>
              <a:rPr lang="en-GB" sz="1800" err="1">
                <a:effectLst/>
                <a:latin typeface="Calibri" panose="020F0502020204030204" pitchFamily="34" charset="0"/>
                <a:ea typeface="Calibri" panose="020F0502020204030204" pitchFamily="34" charset="0"/>
                <a:cs typeface="Calibri" panose="020F0502020204030204" pitchFamily="34" charset="0"/>
              </a:rPr>
              <a:t>Hwbcasts</a:t>
            </a:r>
            <a:r>
              <a:rPr lang="en-GB" sz="1800">
                <a:effectLst/>
                <a:latin typeface="Calibri" panose="020F0502020204030204" pitchFamily="34" charset="0"/>
                <a:ea typeface="Calibri" panose="020F0502020204030204" pitchFamily="34" charset="0"/>
                <a:cs typeface="Calibri" panose="020F0502020204030204" pitchFamily="34" charset="0"/>
              </a:rPr>
              <a:t>. These are a range of communications that have been created to provide you with a snapshot of the information and services available to you as a new or returning student. If you haven’t done so already go and check them out on the App.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299373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Calibri" panose="020F0502020204030204" pitchFamily="34" charset="0"/>
              </a:rPr>
              <a:t>If you have any questions, please feel free to contact the team on the methods I described above. We look forward to speaking to you and supporting you as you progress on your journey with the University.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970821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12</a:t>
            </a:fld>
            <a:endParaRPr lang="en-GB"/>
          </a:p>
        </p:txBody>
      </p:sp>
    </p:spTree>
    <p:extLst>
      <p:ext uri="{BB962C8B-B14F-4D97-AF65-F5344CB8AC3E}">
        <p14:creationId xmlns:p14="http://schemas.microsoft.com/office/powerpoint/2010/main" val="2132899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22</a:t>
            </a:fld>
            <a:endParaRPr lang="en-GB"/>
          </a:p>
        </p:txBody>
      </p:sp>
    </p:spTree>
    <p:extLst>
      <p:ext uri="{BB962C8B-B14F-4D97-AF65-F5344CB8AC3E}">
        <p14:creationId xmlns:p14="http://schemas.microsoft.com/office/powerpoint/2010/main" val="109519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23</a:t>
            </a:fld>
            <a:endParaRPr lang="en-GB"/>
          </a:p>
        </p:txBody>
      </p:sp>
    </p:spTree>
    <p:extLst>
      <p:ext uri="{BB962C8B-B14F-4D97-AF65-F5344CB8AC3E}">
        <p14:creationId xmlns:p14="http://schemas.microsoft.com/office/powerpoint/2010/main" val="2813221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32</a:t>
            </a:fld>
            <a:endParaRPr lang="en-GB"/>
          </a:p>
        </p:txBody>
      </p:sp>
    </p:spTree>
    <p:extLst>
      <p:ext uri="{BB962C8B-B14F-4D97-AF65-F5344CB8AC3E}">
        <p14:creationId xmlns:p14="http://schemas.microsoft.com/office/powerpoint/2010/main" val="222754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34</a:t>
            </a:fld>
            <a:endParaRPr lang="en-GB"/>
          </a:p>
        </p:txBody>
      </p:sp>
    </p:spTree>
    <p:extLst>
      <p:ext uri="{BB962C8B-B14F-4D97-AF65-F5344CB8AC3E}">
        <p14:creationId xmlns:p14="http://schemas.microsoft.com/office/powerpoint/2010/main" val="730267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37</a:t>
            </a:fld>
            <a:endParaRPr lang="en-GB"/>
          </a:p>
        </p:txBody>
      </p:sp>
    </p:spTree>
    <p:extLst>
      <p:ext uri="{BB962C8B-B14F-4D97-AF65-F5344CB8AC3E}">
        <p14:creationId xmlns:p14="http://schemas.microsoft.com/office/powerpoint/2010/main" val="998685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38</a:t>
            </a:fld>
            <a:endParaRPr lang="en-GB"/>
          </a:p>
        </p:txBody>
      </p:sp>
    </p:spTree>
    <p:extLst>
      <p:ext uri="{BB962C8B-B14F-4D97-AF65-F5344CB8AC3E}">
        <p14:creationId xmlns:p14="http://schemas.microsoft.com/office/powerpoint/2010/main" val="1458779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39</a:t>
            </a:fld>
            <a:endParaRPr lang="en-GB"/>
          </a:p>
        </p:txBody>
      </p:sp>
    </p:spTree>
    <p:extLst>
      <p:ext uri="{BB962C8B-B14F-4D97-AF65-F5344CB8AC3E}">
        <p14:creationId xmlns:p14="http://schemas.microsoft.com/office/powerpoint/2010/main" val="41252351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38600-3538-44B5-9AF1-0DF25A2B67C2}" type="slidenum">
              <a:rPr lang="en-GB" smtClean="0"/>
              <a:t>53</a:t>
            </a:fld>
            <a:endParaRPr lang="en-GB"/>
          </a:p>
        </p:txBody>
      </p:sp>
    </p:spTree>
    <p:extLst>
      <p:ext uri="{BB962C8B-B14F-4D97-AF65-F5344CB8AC3E}">
        <p14:creationId xmlns:p14="http://schemas.microsoft.com/office/powerpoint/2010/main" val="3326376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0B63-3391-E71E-9459-1C6EFD402797}"/>
              </a:ext>
            </a:extLst>
          </p:cNvPr>
          <p:cNvSpPr>
            <a:spLocks noGrp="1"/>
          </p:cNvSpPr>
          <p:nvPr>
            <p:ph type="title"/>
          </p:nvPr>
        </p:nvSpPr>
        <p:spPr>
          <a:xfrm>
            <a:off x="623887" y="365125"/>
            <a:ext cx="10944225" cy="1325563"/>
          </a:xfrm>
          <a:prstGeom prst="rect">
            <a:avLst/>
          </a:prstGeom>
        </p:spPr>
        <p:txBody>
          <a:bodyPr>
            <a:normAutofit/>
          </a:bodyPr>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4BABBD-357F-BAF6-A597-B6E359911AB7}"/>
              </a:ext>
            </a:extLst>
          </p:cNvPr>
          <p:cNvSpPr>
            <a:spLocks noGrp="1"/>
          </p:cNvSpPr>
          <p:nvPr>
            <p:ph idx="1"/>
          </p:nvPr>
        </p:nvSpPr>
        <p:spPr>
          <a:xfrm>
            <a:off x="623888" y="1847850"/>
            <a:ext cx="10944224" cy="3867150"/>
          </a:xfrm>
        </p:spPr>
        <p:txBody>
          <a:bodyPr/>
          <a:lstStyle>
            <a:lvl1pPr>
              <a:lnSpc>
                <a:spcPct val="114000"/>
              </a:lnSpc>
              <a:defRPr/>
            </a:lvl1pPr>
            <a:lvl2pPr>
              <a:lnSpc>
                <a:spcPct val="114000"/>
              </a:lnSpc>
              <a:defRPr/>
            </a:lvl2pPr>
            <a:lvl3pPr>
              <a:lnSpc>
                <a:spcPct val="114000"/>
              </a:lnSpc>
              <a:defRPr/>
            </a:lvl3pPr>
            <a:lvl4pPr>
              <a:lnSpc>
                <a:spcPct val="114000"/>
              </a:lnSpc>
              <a:defRPr/>
            </a:lvl4pPr>
            <a:lvl5pPr>
              <a:lnSpc>
                <a:spcPct val="114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BEE42-5883-AF75-1E4F-C53036DFE6B0}"/>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5" name="Footer Placeholder 4">
            <a:extLst>
              <a:ext uri="{FF2B5EF4-FFF2-40B4-BE49-F238E27FC236}">
                <a16:creationId xmlns:a16="http://schemas.microsoft.com/office/drawing/2014/main" id="{D12615F0-08CC-EFE2-CB68-93F1D3D545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2CF72-D11F-6BB7-1913-655CF398C5DF}"/>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1338378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7B26-FFEF-845F-2953-1DCB444781F7}"/>
              </a:ext>
            </a:extLst>
          </p:cNvPr>
          <p:cNvSpPr>
            <a:spLocks noGrp="1"/>
          </p:cNvSpPr>
          <p:nvPr>
            <p:ph type="title"/>
          </p:nvPr>
        </p:nvSpPr>
        <p:spPr>
          <a:xfrm>
            <a:off x="623887" y="365125"/>
            <a:ext cx="10944225" cy="1325563"/>
          </a:xfrm>
          <a:prstGeom prst="rect">
            <a:avLst/>
          </a:prstGeom>
        </p:spPr>
        <p:txBody>
          <a:bodyPr>
            <a:normAutofit/>
          </a:bodyPr>
          <a:lstStyle>
            <a:lvl1pPr>
              <a:defRPr sz="4800"/>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10787DA5-9F19-9650-E113-21B920E96882}"/>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4" name="Footer Placeholder 3">
            <a:extLst>
              <a:ext uri="{FF2B5EF4-FFF2-40B4-BE49-F238E27FC236}">
                <a16:creationId xmlns:a16="http://schemas.microsoft.com/office/drawing/2014/main" id="{4451072E-BE1E-FC1A-63F3-8A0523D95B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6F49BA-D21B-2F2F-3410-E117D1F975AD}"/>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153882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2A1C8-B8AF-8231-D3B3-967A36041B86}"/>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3" name="Footer Placeholder 2">
            <a:extLst>
              <a:ext uri="{FF2B5EF4-FFF2-40B4-BE49-F238E27FC236}">
                <a16:creationId xmlns:a16="http://schemas.microsoft.com/office/drawing/2014/main" id="{E4A4E447-138D-28BF-99F3-3D5F865498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BED8B4-B671-EBA7-FD8C-92F71B04E3FA}"/>
              </a:ext>
            </a:extLst>
          </p:cNvPr>
          <p:cNvSpPr>
            <a:spLocks noGrp="1"/>
          </p:cNvSpPr>
          <p:nvPr>
            <p:ph type="sldNum" sz="quarter" idx="12"/>
          </p:nvPr>
        </p:nvSpPr>
        <p:spPr/>
        <p:txBody>
          <a:bodyPr/>
          <a:lstStyle/>
          <a:p>
            <a:fld id="{A2061BDF-B68E-4366-A2B5-9F55BDCBD935}" type="slidenum">
              <a:rPr lang="en-GB" smtClean="0"/>
              <a:t>‹#›</a:t>
            </a:fld>
            <a:endParaRPr lang="en-GB"/>
          </a:p>
        </p:txBody>
      </p:sp>
      <p:sp>
        <p:nvSpPr>
          <p:cNvPr id="7" name="Title 6">
            <a:extLst>
              <a:ext uri="{FF2B5EF4-FFF2-40B4-BE49-F238E27FC236}">
                <a16:creationId xmlns:a16="http://schemas.microsoft.com/office/drawing/2014/main" id="{A2B743FA-B211-45F0-A5D8-3DC3E560EE73}"/>
              </a:ext>
            </a:extLst>
          </p:cNvPr>
          <p:cNvSpPr>
            <a:spLocks noGrp="1"/>
          </p:cNvSpPr>
          <p:nvPr>
            <p:ph type="title"/>
          </p:nvPr>
        </p:nvSpPr>
        <p:spPr>
          <a:xfrm>
            <a:off x="637032" y="2537618"/>
            <a:ext cx="5458968" cy="2107534"/>
          </a:xfrm>
          <a:prstGeom prst="rect">
            <a:avLst/>
          </a:prstGeom>
        </p:spPr>
        <p:txBody>
          <a:bodyPr>
            <a:noAutofit/>
          </a:bodyPr>
          <a:lstStyle>
            <a:lvl1pPr>
              <a:defRPr sz="4800">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14281738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93" userDrawn="1">
          <p15:clr>
            <a:srgbClr val="FBAE40"/>
          </p15:clr>
        </p15:guide>
        <p15:guide id="3" pos="4203" userDrawn="1">
          <p15:clr>
            <a:srgbClr val="FBAE40"/>
          </p15:clr>
        </p15:guide>
        <p15:guide id="4" pos="728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picTx" preserve="1">
  <p:cSld name="Text with small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8" y="457200"/>
            <a:ext cx="5472112" cy="1600200"/>
          </a:xfrm>
          <a:prstGeom prst="rect">
            <a:avLst/>
          </a:prstGeom>
        </p:spPr>
        <p:txBody>
          <a:bodyPr anchor="t">
            <a:noAutofit/>
          </a:bodyPr>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719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8" y="20574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562317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Text with small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096001" y="622300"/>
            <a:ext cx="5472112" cy="1600200"/>
          </a:xfrm>
          <a:prstGeom prst="rect">
            <a:avLst/>
          </a:prstGeom>
        </p:spPr>
        <p:txBody>
          <a:bodyPr anchor="t">
            <a:noAutofit/>
          </a:bodyPr>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23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096001" y="22225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3431276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Thin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4038600" y="622300"/>
            <a:ext cx="7529513" cy="1600200"/>
          </a:xfrm>
          <a:prstGeom prst="rect">
            <a:avLst/>
          </a:prstGeom>
        </p:spPr>
        <p:txBody>
          <a:bodyPr anchor="t">
            <a:noAutofit/>
          </a:bodyPr>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1"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4038600"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422996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hin image on righ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hasCustomPrompt="1"/>
          </p:nvPr>
        </p:nvSpPr>
        <p:spPr>
          <a:xfrm>
            <a:off x="1633385" y="1461719"/>
            <a:ext cx="7529513" cy="3401568"/>
          </a:xfrm>
        </p:spPr>
        <p:txBody>
          <a:bodyPr>
            <a:normAutofit/>
          </a:bodyPr>
          <a:lstStyle>
            <a:lvl1pPr marL="0" indent="0" algn="ctr">
              <a:lnSpc>
                <a:spcPct val="114000"/>
              </a:lnSpc>
              <a:buNone/>
              <a:defRPr sz="13800">
                <a:solidFill>
                  <a:schemeClr val="bg1">
                    <a:lumMod val="8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Draft </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3466664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xt on right- Dar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
        <p:nvSpPr>
          <p:cNvPr id="8" name="Rectangle 7">
            <a:extLst>
              <a:ext uri="{FF2B5EF4-FFF2-40B4-BE49-F238E27FC236}">
                <a16:creationId xmlns:a16="http://schemas.microsoft.com/office/drawing/2014/main" id="{68AEF338-557D-4D14-A79F-488939A825F0}"/>
              </a:ext>
            </a:extLst>
          </p:cNvPr>
          <p:cNvSpPr/>
          <p:nvPr userDrawn="1"/>
        </p:nvSpPr>
        <p:spPr>
          <a:xfrm>
            <a:off x="6096000" y="11"/>
            <a:ext cx="6096000" cy="6857989"/>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466904" y="457200"/>
            <a:ext cx="5101209" cy="1600200"/>
          </a:xfrm>
          <a:prstGeom prst="rect">
            <a:avLst/>
          </a:prstGeom>
        </p:spPr>
        <p:txBody>
          <a:bodyPr anchor="t">
            <a:noAutofit/>
          </a:bodyPr>
          <a:lstStyle>
            <a:lvl1pPr>
              <a:defRPr sz="4800">
                <a:solidFill>
                  <a:schemeClr val="bg1"/>
                </a:solidFill>
              </a:defRPr>
            </a:lvl1pPr>
          </a:lstStyle>
          <a:p>
            <a:r>
              <a:rPr lang="en-US"/>
              <a:t>Click to edit Master title style</a:t>
            </a:r>
            <a:endParaRPr lang="en-GB"/>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466904" y="2057400"/>
            <a:ext cx="5101209" cy="3401568"/>
          </a:xfrm>
        </p:spPr>
        <p:txBody>
          <a:bodyPr>
            <a:normAutofit/>
          </a:bodyPr>
          <a:lstStyle>
            <a:lvl1pPr marL="0" indent="0">
              <a:lnSpc>
                <a:spcPct val="114000"/>
              </a:lnSpc>
              <a:buNone/>
              <a:defRPr sz="24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468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a:p>
        </p:txBody>
      </p:sp>
    </p:spTree>
    <p:extLst>
      <p:ext uri="{BB962C8B-B14F-4D97-AF65-F5344CB8AC3E}">
        <p14:creationId xmlns:p14="http://schemas.microsoft.com/office/powerpoint/2010/main" val="35221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2A1C8-B8AF-8231-D3B3-967A36041B86}"/>
              </a:ext>
            </a:extLst>
          </p:cNvPr>
          <p:cNvSpPr>
            <a:spLocks noGrp="1"/>
          </p:cNvSpPr>
          <p:nvPr>
            <p:ph type="dt" sz="half" idx="10"/>
          </p:nvPr>
        </p:nvSpPr>
        <p:spPr/>
        <p:txBody>
          <a:bodyPr/>
          <a:lstStyle/>
          <a:p>
            <a:fld id="{3FC1D638-489A-418B-AA0C-4E7EDA570E54}" type="datetimeFigureOut">
              <a:rPr lang="en-GB" smtClean="0"/>
              <a:t>24/10/2023</a:t>
            </a:fld>
            <a:endParaRPr lang="en-GB"/>
          </a:p>
        </p:txBody>
      </p:sp>
      <p:sp>
        <p:nvSpPr>
          <p:cNvPr id="3" name="Footer Placeholder 2">
            <a:extLst>
              <a:ext uri="{FF2B5EF4-FFF2-40B4-BE49-F238E27FC236}">
                <a16:creationId xmlns:a16="http://schemas.microsoft.com/office/drawing/2014/main" id="{E4A4E447-138D-28BF-99F3-3D5F865498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BED8B4-B671-EBA7-FD8C-92F71B04E3FA}"/>
              </a:ext>
            </a:extLst>
          </p:cNvPr>
          <p:cNvSpPr>
            <a:spLocks noGrp="1"/>
          </p:cNvSpPr>
          <p:nvPr>
            <p:ph type="sldNum" sz="quarter" idx="12"/>
          </p:nvPr>
        </p:nvSpPr>
        <p:spPr/>
        <p:txBody>
          <a:bodyPr/>
          <a:lstStyle/>
          <a:p>
            <a:fld id="{A2061BDF-B68E-4366-A2B5-9F55BDCBD935}" type="slidenum">
              <a:rPr lang="en-GB" smtClean="0"/>
              <a:t>‹#›</a:t>
            </a:fld>
            <a:endParaRPr lang="en-GB"/>
          </a:p>
        </p:txBody>
      </p:sp>
      <p:sp>
        <p:nvSpPr>
          <p:cNvPr id="7" name="Title 6">
            <a:extLst>
              <a:ext uri="{FF2B5EF4-FFF2-40B4-BE49-F238E27FC236}">
                <a16:creationId xmlns:a16="http://schemas.microsoft.com/office/drawing/2014/main" id="{A2B743FA-B211-45F0-A5D8-3DC3E560EE73}"/>
              </a:ext>
            </a:extLst>
          </p:cNvPr>
          <p:cNvSpPr>
            <a:spLocks noGrp="1"/>
          </p:cNvSpPr>
          <p:nvPr>
            <p:ph type="title"/>
          </p:nvPr>
        </p:nvSpPr>
        <p:spPr>
          <a:xfrm>
            <a:off x="637032" y="2537618"/>
            <a:ext cx="5458968" cy="2107534"/>
          </a:xfrm>
        </p:spPr>
        <p:txBody>
          <a:bodyPr>
            <a:noAutofit/>
          </a:bodyPr>
          <a:lstStyle>
            <a:lvl1pPr>
              <a:defRPr sz="4800">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992147086"/>
      </p:ext>
    </p:extLst>
  </p:cSld>
  <p:clrMapOvr>
    <a:masterClrMapping/>
  </p:clrMapOvr>
  <p:extLst>
    <p:ext uri="{DCECCB84-F9BA-43D5-87BE-67443E8EF086}">
      <p15:sldGuideLst xmlns:p15="http://schemas.microsoft.com/office/powerpoint/2012/main">
        <p15:guide id="1" orient="horz" pos="2160">
          <p15:clr>
            <a:srgbClr val="FBAE40"/>
          </p15:clr>
        </p15:guide>
        <p15:guide id="2" pos="393">
          <p15:clr>
            <a:srgbClr val="FBAE40"/>
          </p15:clr>
        </p15:guide>
        <p15:guide id="3" pos="4203">
          <p15:clr>
            <a:srgbClr val="FBAE40"/>
          </p15:clr>
        </p15:guide>
        <p15:guide id="4" pos="728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29A46F-F100-4809-A3A4-7AEE522E7734}"/>
              </a:ext>
            </a:extLst>
          </p:cNvPr>
          <p:cNvSpPr/>
          <p:nvPr userDrawn="1"/>
        </p:nvSpPr>
        <p:spPr>
          <a:xfrm>
            <a:off x="0" y="5713730"/>
            <a:ext cx="12192000" cy="1144270"/>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B21B7E54-B2FA-99F0-472D-AC03B60FAF72}"/>
              </a:ext>
            </a:extLst>
          </p:cNvPr>
          <p:cNvSpPr>
            <a:spLocks noGrp="1"/>
          </p:cNvSpPr>
          <p:nvPr>
            <p:ph type="body" idx="1"/>
          </p:nvPr>
        </p:nvSpPr>
        <p:spPr>
          <a:xfrm>
            <a:off x="142240" y="1031540"/>
            <a:ext cx="10944224" cy="3624199"/>
          </a:xfrm>
          <a:prstGeom prst="rect">
            <a:avLst/>
          </a:prstGeom>
        </p:spPr>
        <p:txBody>
          <a:bodyPr vert="horz" lIns="91440" tIns="45720" rIns="91440" bIns="45720" rtlCol="0">
            <a:normAutofit/>
          </a:bodyPr>
          <a:lstStyle/>
          <a:p>
            <a:pPr lvl="0"/>
            <a:r>
              <a:rPr lang="en-US"/>
              <a:t>Draft</a:t>
            </a:r>
          </a:p>
          <a:p>
            <a:pPr lvl="1"/>
            <a:endParaRPr lang="en-GB"/>
          </a:p>
        </p:txBody>
      </p:sp>
      <p:sp>
        <p:nvSpPr>
          <p:cNvPr id="4" name="Date Placeholder 3">
            <a:extLst>
              <a:ext uri="{FF2B5EF4-FFF2-40B4-BE49-F238E27FC236}">
                <a16:creationId xmlns:a16="http://schemas.microsoft.com/office/drawing/2014/main" id="{9DF88E16-D8CE-C4C5-8B2C-8F80997415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C1D638-489A-418B-AA0C-4E7EDA570E54}" type="datetimeFigureOut">
              <a:rPr lang="en-GB" smtClean="0"/>
              <a:t>24/10/2023</a:t>
            </a:fld>
            <a:endParaRPr lang="en-GB"/>
          </a:p>
        </p:txBody>
      </p:sp>
      <p:sp>
        <p:nvSpPr>
          <p:cNvPr id="5" name="Footer Placeholder 4">
            <a:extLst>
              <a:ext uri="{FF2B5EF4-FFF2-40B4-BE49-F238E27FC236}">
                <a16:creationId xmlns:a16="http://schemas.microsoft.com/office/drawing/2014/main" id="{BF585C68-E63E-00A6-94A9-CE987C56AD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38BC29-2BAF-4BB2-23CB-D7CB34C9E3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061BDF-B68E-4366-A2B5-9F55BDCBD935}" type="slidenum">
              <a:rPr lang="en-GB" smtClean="0"/>
              <a:t>‹#›</a:t>
            </a:fld>
            <a:endParaRPr lang="en-GB"/>
          </a:p>
        </p:txBody>
      </p:sp>
      <p:pic>
        <p:nvPicPr>
          <p:cNvPr id="7" name="Picture 6" descr="Shape, rectangle&#10;&#10;Description automatically generated">
            <a:extLst>
              <a:ext uri="{FF2B5EF4-FFF2-40B4-BE49-F238E27FC236}">
                <a16:creationId xmlns:a16="http://schemas.microsoft.com/office/drawing/2014/main" id="{4778C039-CCC5-4DF3-B137-D01C9E70AC0A}"/>
              </a:ext>
            </a:extLst>
          </p:cNvPr>
          <p:cNvPicPr>
            <a:picLocks noChangeAspect="1"/>
          </p:cNvPicPr>
          <p:nvPr userDrawn="1"/>
        </p:nvPicPr>
        <p:blipFill rotWithShape="1">
          <a:blip r:embed="rId11">
            <a:extLst>
              <a:ext uri="{28A0092B-C50C-407E-A947-70E740481C1C}">
                <a14:useLocalDpi xmlns:a14="http://schemas.microsoft.com/office/drawing/2010/main" val="0"/>
              </a:ext>
            </a:extLst>
          </a:blip>
          <a:srcRect t="74960" r="14683"/>
          <a:stretch/>
        </p:blipFill>
        <p:spPr>
          <a:xfrm>
            <a:off x="142240" y="5713730"/>
            <a:ext cx="6931152" cy="1144270"/>
          </a:xfrm>
          <a:prstGeom prst="rect">
            <a:avLst/>
          </a:prstGeom>
        </p:spPr>
      </p:pic>
      <p:pic>
        <p:nvPicPr>
          <p:cNvPr id="9" name="Picture 8" descr="Shape, rectangle&#10;&#10;Description automatically generated">
            <a:extLst>
              <a:ext uri="{FF2B5EF4-FFF2-40B4-BE49-F238E27FC236}">
                <a16:creationId xmlns:a16="http://schemas.microsoft.com/office/drawing/2014/main" id="{D88B5C93-EC47-4A9B-8C2D-E439DA2EDE66}"/>
              </a:ext>
            </a:extLst>
          </p:cNvPr>
          <p:cNvPicPr>
            <a:picLocks noChangeAspect="1"/>
          </p:cNvPicPr>
          <p:nvPr userDrawn="1"/>
        </p:nvPicPr>
        <p:blipFill rotWithShape="1">
          <a:blip r:embed="rId11">
            <a:extLst>
              <a:ext uri="{28A0092B-C50C-407E-A947-70E740481C1C}">
                <a14:useLocalDpi xmlns:a14="http://schemas.microsoft.com/office/drawing/2010/main" val="0"/>
              </a:ext>
            </a:extLst>
          </a:blip>
          <a:srcRect l="23249" t="74960"/>
          <a:stretch/>
        </p:blipFill>
        <p:spPr>
          <a:xfrm>
            <a:off x="5814568" y="5713730"/>
            <a:ext cx="6235192" cy="1144270"/>
          </a:xfrm>
          <a:prstGeom prst="rect">
            <a:avLst/>
          </a:prstGeom>
        </p:spPr>
      </p:pic>
    </p:spTree>
    <p:extLst>
      <p:ext uri="{BB962C8B-B14F-4D97-AF65-F5344CB8AC3E}">
        <p14:creationId xmlns:p14="http://schemas.microsoft.com/office/powerpoint/2010/main" val="2265822246"/>
      </p:ext>
    </p:extLst>
  </p:cSld>
  <p:clrMap bg1="lt1" tx1="dk1" bg2="lt2" tx2="dk2" accent1="accent1" accent2="accent2" accent3="accent3" accent4="accent4" accent5="accent5" accent6="accent6" hlink="hlink" folHlink="folHlink"/>
  <p:sldLayoutIdLst>
    <p:sldLayoutId id="2147483650" r:id="rId1"/>
    <p:sldLayoutId id="2147483654" r:id="rId2"/>
    <p:sldLayoutId id="2147483655" r:id="rId3"/>
    <p:sldLayoutId id="2147483657" r:id="rId4"/>
    <p:sldLayoutId id="2147483664" r:id="rId5"/>
    <p:sldLayoutId id="2147483661" r:id="rId6"/>
    <p:sldLayoutId id="2147483663" r:id="rId7"/>
    <p:sldLayoutId id="2147483658" r:id="rId8"/>
    <p:sldLayoutId id="2147483665" r:id="rId9"/>
  </p:sldLayoutIdLst>
  <p:txStyles>
    <p:titleStyle>
      <a:lvl1pPr algn="l" defTabSz="914400" rtl="0" eaLnBrk="1" latinLnBrk="0" hangingPunct="1">
        <a:lnSpc>
          <a:spcPct val="90000"/>
        </a:lnSpc>
        <a:spcBef>
          <a:spcPct val="0"/>
        </a:spcBef>
        <a:buNone/>
        <a:defRPr sz="4400" b="1" kern="1200">
          <a:solidFill>
            <a:srgbClr val="013E5B"/>
          </a:solidFill>
          <a:latin typeface="+mn-lt"/>
          <a:ea typeface="+mj-ea"/>
          <a:cs typeface="+mj-cs"/>
        </a:defRPr>
      </a:lvl1pPr>
    </p:titleStyle>
    <p:bodyStyle>
      <a:lvl1pPr marL="0" indent="0" algn="ctr" defTabSz="914400" rtl="0" eaLnBrk="1" latinLnBrk="0" hangingPunct="1">
        <a:lnSpc>
          <a:spcPct val="90000"/>
        </a:lnSpc>
        <a:spcBef>
          <a:spcPts val="1000"/>
        </a:spcBef>
        <a:buFont typeface="Arial" panose="020B0604020202020204" pitchFamily="34" charset="0"/>
        <a:buNone/>
        <a:defRPr sz="23900" kern="1200">
          <a:solidFill>
            <a:schemeClr val="bg1">
              <a:lumMod val="8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 userDrawn="1">
          <p15:clr>
            <a:srgbClr val="F26B43"/>
          </p15:clr>
        </p15:guide>
        <p15:guide id="2" pos="7287" userDrawn="1">
          <p15:clr>
            <a:srgbClr val="F26B43"/>
          </p15:clr>
        </p15:guide>
        <p15:guide id="3"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8" r:id="rId1"/>
    <p:sldLayoutId id="2147483682" r:id="rId2"/>
    <p:sldLayoutId id="2147483686" r:id="rId3"/>
    <p:sldLayoutId id="2147483689" r:id="rId4"/>
    <p:sldLayoutId id="2147483687" r:id="rId5"/>
    <p:sldLayoutId id="214748369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mailto:hwb@uwtsd.ac.u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6.png"/><Relationship Id="rId4" Type="http://schemas.openxmlformats.org/officeDocument/2006/relationships/hyperlink" Target="mailto:1234567@student.uwtsd.ac.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1.xml"/><Relationship Id="rId1" Type="http://schemas.openxmlformats.org/officeDocument/2006/relationships/video" Target="https://player.vimeo.com/video/846220117?app_id=122963" TargetMode="External"/><Relationship Id="rId5" Type="http://schemas.openxmlformats.org/officeDocument/2006/relationships/image" Target="../media/image19.jpe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2.jpeg"/><Relationship Id="rId4" Type="http://schemas.openxmlformats.org/officeDocument/2006/relationships/hyperlink" Target="https://www.uwtsd.ac.uk/student-services/safeguardin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mailto:c.thomas@uwtsd.ac.uk" TargetMode="External"/><Relationship Id="rId2" Type="http://schemas.openxmlformats.org/officeDocument/2006/relationships/hyperlink" Target="mailto:d.holley@uwtsd.ac.uk" TargetMode="External"/><Relationship Id="rId1" Type="http://schemas.openxmlformats.org/officeDocument/2006/relationships/slideLayout" Target="../slideLayouts/slideLayout7.xml"/><Relationship Id="rId5" Type="http://schemas.openxmlformats.org/officeDocument/2006/relationships/hyperlink" Target="mailto:t.bourne@uwtsd.ac.uk" TargetMode="External"/><Relationship Id="rId4" Type="http://schemas.openxmlformats.org/officeDocument/2006/relationships/hyperlink" Target="mailto:e.moseley@uwtsd.ac.u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sway.office.com/t5jz2nrG55WOAthq?ref=email"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course/view.php?id=8021" TargetMode="External"/><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26.png"/><Relationship Id="rId1" Type="http://schemas.openxmlformats.org/officeDocument/2006/relationships/slideLayout" Target="../slideLayouts/slideLayout1.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gZ0lbvTsvnI" TargetMode="External"/><Relationship Id="rId2" Type="http://schemas.openxmlformats.org/officeDocument/2006/relationships/slideLayout" Target="../slideLayouts/slideLayout7.xml"/><Relationship Id="rId1" Type="http://schemas.openxmlformats.org/officeDocument/2006/relationships/video" Target="https://www.youtube.com/embed/gZ0lbvTsvnI?feature=oembed" TargetMode="External"/><Relationship Id="rId4" Type="http://schemas.openxmlformats.org/officeDocument/2006/relationships/image" Target="../media/image27.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hyperlink" Target="https://uowtsd-my.sharepoint.com/personal/emma_davies_uwtsd_ac_uk/Documents/Desktop/Induction/Prevent%20and%20British%20Values.pdf" TargetMode="External"/><Relationship Id="rId5" Type="http://schemas.openxmlformats.org/officeDocument/2006/relationships/image" Target="../media/image22.jpeg"/><Relationship Id="rId4" Type="http://schemas.openxmlformats.org/officeDocument/2006/relationships/hyperlink" Target="https://www.uwtsd.ac.uk/student-services/safeguarding/"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22.jpeg"/><Relationship Id="rId4" Type="http://schemas.openxmlformats.org/officeDocument/2006/relationships/hyperlink" Target="https://www.uwtsd.ac.uk/student-services/safeguarding/"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16.xml"/><Relationship Id="rId5" Type="http://schemas.openxmlformats.org/officeDocument/2006/relationships/image" Target="../media/image22.jpeg"/><Relationship Id="rId4" Type="http://schemas.openxmlformats.org/officeDocument/2006/relationships/hyperlink" Target="https://www.uwtsd.ac.uk/student-services/safeguarding/"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instituteforapprenticeships.org/apprenticeship-standards/ordnance-munitions-and-explosives-(ome)-professional-(integrated-degree)-v1-0"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hyperlink" Target="https://www.instituteforapprenticeships.org/media/4185/st0833_ordnance-munitions-explosives-technician_l4_ap-for-publication_20032020.pdf" TargetMode="External"/><Relationship Id="rId5" Type="http://schemas.openxmlformats.org/officeDocument/2006/relationships/hyperlink" Target="https://www.instituteforapprenticeships.org/apprenticeship-standards/ordnance-munitions-explosives-technician-v1-0" TargetMode="External"/><Relationship Id="rId4" Type="http://schemas.openxmlformats.org/officeDocument/2006/relationships/hyperlink" Target="https://www.instituteforapprenticeships.org/media/1975/st0574_ordnance-munitions-explosives-professional_l6_ap-for-publication_24072018.pdf"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instituteforapprenticeships.org/media/1975/st0574_ordnance-munitions-explosives-professional_l6_ap-for-publication_24072018.pdf"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4.xml"/><Relationship Id="rId4" Type="http://schemas.openxmlformats.org/officeDocument/2006/relationships/image" Target="../media/image30.jpeg"/></Relationships>
</file>

<file path=ppt/slides/_rels/slide48.xml.rels><?xml version="1.0" encoding="UTF-8" standalone="yes"?>
<Relationships xmlns="http://schemas.openxmlformats.org/package/2006/relationships"><Relationship Id="rId8" Type="http://schemas.openxmlformats.org/officeDocument/2006/relationships/image" Target="../media/image34.emf"/><Relationship Id="rId3" Type="http://schemas.openxmlformats.org/officeDocument/2006/relationships/image" Target="../media/image28.jpeg"/><Relationship Id="rId7" Type="http://schemas.openxmlformats.org/officeDocument/2006/relationships/image" Target="../media/image33.jpeg"/><Relationship Id="rId2" Type="http://schemas.openxmlformats.org/officeDocument/2006/relationships/image" Target="../media/image31.png"/><Relationship Id="rId1" Type="http://schemas.openxmlformats.org/officeDocument/2006/relationships/slideLayout" Target="../slideLayouts/slideLayout14.xml"/><Relationship Id="rId6" Type="http://schemas.openxmlformats.org/officeDocument/2006/relationships/image" Target="../media/image32.png"/><Relationship Id="rId5" Type="http://schemas.openxmlformats.org/officeDocument/2006/relationships/image" Target="../media/image30.jpeg"/><Relationship Id="rId4" Type="http://schemas.openxmlformats.org/officeDocument/2006/relationships/image" Target="../media/image29.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uowtsd-my.sharepoint.com/personal/emma_davies_uwtsd_ac_uk/Documents/Desktop/Induction/Prevent%20and%20British%20Values.pdf" TargetMode="External"/><Relationship Id="rId5" Type="http://schemas.openxmlformats.org/officeDocument/2006/relationships/image" Target="../media/image22.jpeg"/><Relationship Id="rId4" Type="http://schemas.openxmlformats.org/officeDocument/2006/relationships/hyperlink" Target="https://www.uwtsd.ac.uk/student-services/safeguarding/"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DACE-3AD8-41B7-108A-1C6529A5A244}"/>
              </a:ext>
            </a:extLst>
          </p:cNvPr>
          <p:cNvSpPr>
            <a:spLocks noGrp="1"/>
          </p:cNvSpPr>
          <p:nvPr>
            <p:ph type="title"/>
          </p:nvPr>
        </p:nvSpPr>
        <p:spPr/>
        <p:txBody>
          <a:bodyPr/>
          <a:lstStyle/>
          <a:p>
            <a:br>
              <a:rPr lang="en-US"/>
            </a:br>
            <a:r>
              <a:rPr lang="en-US"/>
              <a:t>Introduction to the Student Hwb 2023</a:t>
            </a:r>
          </a:p>
        </p:txBody>
      </p:sp>
    </p:spTree>
    <p:extLst>
      <p:ext uri="{BB962C8B-B14F-4D97-AF65-F5344CB8AC3E}">
        <p14:creationId xmlns:p14="http://schemas.microsoft.com/office/powerpoint/2010/main" val="896423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ee A Welcome Sign  Stock Photo">
            <a:extLst>
              <a:ext uri="{FF2B5EF4-FFF2-40B4-BE49-F238E27FC236}">
                <a16:creationId xmlns:a16="http://schemas.microsoft.com/office/drawing/2014/main" id="{EB96E9DC-281C-E45A-4610-9F6658551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052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3222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270C-3B3E-6364-04F9-92FF84169BB5}"/>
              </a:ext>
            </a:extLst>
          </p:cNvPr>
          <p:cNvSpPr>
            <a:spLocks noGrp="1"/>
          </p:cNvSpPr>
          <p:nvPr>
            <p:ph type="title"/>
          </p:nvPr>
        </p:nvSpPr>
        <p:spPr>
          <a:xfrm>
            <a:off x="1961323" y="457200"/>
            <a:ext cx="3142491" cy="876300"/>
          </a:xfrm>
        </p:spPr>
        <p:txBody>
          <a:bodyPr/>
          <a:lstStyle/>
          <a:p>
            <a:r>
              <a:rPr lang="en-GB" sz="3600" b="1"/>
              <a:t>Student Hwb </a:t>
            </a:r>
          </a:p>
        </p:txBody>
      </p:sp>
      <p:pic>
        <p:nvPicPr>
          <p:cNvPr id="7" name="Picture Placeholder 6">
            <a:extLst>
              <a:ext uri="{FF2B5EF4-FFF2-40B4-BE49-F238E27FC236}">
                <a16:creationId xmlns:a16="http://schemas.microsoft.com/office/drawing/2014/main" id="{6BD9308B-50AD-21F0-A091-C64434F6FB7F}"/>
              </a:ext>
            </a:extLst>
          </p:cNvPr>
          <p:cNvPicPr>
            <a:picLocks noGrp="1" noChangeAspect="1"/>
          </p:cNvPicPr>
          <p:nvPr>
            <p:ph type="pic" idx="1"/>
          </p:nvPr>
        </p:nvPicPr>
        <p:blipFill>
          <a:blip r:embed="rId3"/>
          <a:srcRect l="2508" r="2508"/>
          <a:stretch>
            <a:fillRect/>
          </a:stretch>
        </p:blipFill>
        <p:spPr>
          <a:prstGeom prst="rect">
            <a:avLst/>
          </a:prstGeom>
        </p:spPr>
      </p:pic>
      <p:sp>
        <p:nvSpPr>
          <p:cNvPr id="4" name="Text Placeholder 3">
            <a:extLst>
              <a:ext uri="{FF2B5EF4-FFF2-40B4-BE49-F238E27FC236}">
                <a16:creationId xmlns:a16="http://schemas.microsoft.com/office/drawing/2014/main" id="{5274FA6F-A46C-072B-7284-500B81F1F13F}"/>
              </a:ext>
            </a:extLst>
          </p:cNvPr>
          <p:cNvSpPr>
            <a:spLocks noGrp="1"/>
          </p:cNvSpPr>
          <p:nvPr>
            <p:ph type="body" sz="half" idx="2"/>
          </p:nvPr>
        </p:nvSpPr>
        <p:spPr>
          <a:xfrm>
            <a:off x="1881809" y="1518443"/>
            <a:ext cx="3222004" cy="3811588"/>
          </a:xfrm>
        </p:spPr>
        <p:txBody>
          <a:bodyPr/>
          <a:lstStyle/>
          <a:p>
            <a:pPr marL="342900" indent="-342900">
              <a:buFont typeface="Arial" panose="020B0604020202020204" pitchFamily="34" charset="0"/>
              <a:buChar char="•"/>
            </a:pPr>
            <a:r>
              <a:rPr lang="en-GB" sz="2400"/>
              <a:t>First point of contact.</a:t>
            </a:r>
          </a:p>
          <a:p>
            <a:pPr marL="342900" indent="-342900">
              <a:buFont typeface="Arial" panose="020B0604020202020204" pitchFamily="34" charset="0"/>
              <a:buChar char="•"/>
            </a:pPr>
            <a:r>
              <a:rPr lang="en-GB" sz="2400"/>
              <a:t>Support all students</a:t>
            </a:r>
          </a:p>
          <a:p>
            <a:pPr marL="342900" indent="-342900">
              <a:buFont typeface="Arial" panose="020B0604020202020204" pitchFamily="34" charset="0"/>
              <a:buChar char="•"/>
            </a:pPr>
            <a:r>
              <a:rPr lang="en-GB" sz="2400"/>
              <a:t>Contact us by phone, live chat, email or by visiting one of our Hwb desks.</a:t>
            </a:r>
          </a:p>
          <a:p>
            <a:pPr marL="342900" indent="-342900">
              <a:buFont typeface="Arial" panose="020B0604020202020204" pitchFamily="34" charset="0"/>
              <a:buChar char="•"/>
            </a:pPr>
            <a:r>
              <a:rPr lang="en-GB" sz="2400">
                <a:ea typeface="DengXian" panose="02010600030101010101" pitchFamily="2" charset="-122"/>
                <a:cs typeface="Times New Roman" panose="02020603050405020304" pitchFamily="18" charset="0"/>
              </a:rPr>
              <a:t>E</a:t>
            </a:r>
            <a:r>
              <a:rPr lang="en-GB" sz="2400">
                <a:effectLst/>
                <a:ea typeface="DengXian" panose="02010600030101010101" pitchFamily="2" charset="-122"/>
                <a:cs typeface="Times New Roman" panose="02020603050405020304" pitchFamily="18" charset="0"/>
              </a:rPr>
              <a:t>mail: </a:t>
            </a:r>
            <a:r>
              <a:rPr lang="en-GB" sz="2400" u="sng">
                <a:solidFill>
                  <a:srgbClr val="0563C1"/>
                </a:solidFill>
                <a:effectLst/>
                <a:ea typeface="DengXian" panose="02010600030101010101" pitchFamily="2" charset="-122"/>
                <a:cs typeface="Times New Roman" panose="02020603050405020304" pitchFamily="18" charset="0"/>
                <a:hlinkClick r:id="rId4"/>
              </a:rPr>
              <a:t>hwb@uwtsd.ac.uk</a:t>
            </a:r>
            <a:r>
              <a:rPr lang="en-GB" sz="2400">
                <a:effectLst/>
                <a:ea typeface="DengXian" panose="02010600030101010101" pitchFamily="2" charset="-122"/>
                <a:cs typeface="Times New Roman" panose="02020603050405020304" pitchFamily="18" charset="0"/>
              </a:rPr>
              <a:t> . </a:t>
            </a:r>
          </a:p>
          <a:p>
            <a:pPr marL="342900" indent="-342900">
              <a:buFont typeface="Arial" panose="020B0604020202020204" pitchFamily="34" charset="0"/>
              <a:buChar char="•"/>
            </a:pPr>
            <a:r>
              <a:rPr lang="en-GB" sz="2400">
                <a:ea typeface="DengXian" panose="02010600030101010101" pitchFamily="2" charset="-122"/>
                <a:cs typeface="Times New Roman" panose="02020603050405020304" pitchFamily="18" charset="0"/>
              </a:rPr>
              <a:t>C</a:t>
            </a:r>
            <a:r>
              <a:rPr lang="en-GB" sz="2400">
                <a:effectLst/>
                <a:ea typeface="DengXian" panose="02010600030101010101" pitchFamily="2" charset="-122"/>
                <a:cs typeface="Times New Roman" panose="02020603050405020304" pitchFamily="18" charset="0"/>
              </a:rPr>
              <a:t>all us 0331313030.</a:t>
            </a:r>
          </a:p>
          <a:p>
            <a:pPr marL="342900" indent="-342900">
              <a:buFont typeface="Arial" panose="020B0604020202020204" pitchFamily="34" charset="0"/>
              <a:buChar char="•"/>
            </a:pPr>
            <a:endParaRPr lang="en-GB" sz="2400"/>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57205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E73107-9EB0-D360-D1D0-E7E84C5CBDB9}"/>
              </a:ext>
            </a:extLst>
          </p:cNvPr>
          <p:cNvPicPr>
            <a:picLocks noChangeAspect="1"/>
          </p:cNvPicPr>
          <p:nvPr/>
        </p:nvPicPr>
        <p:blipFill>
          <a:blip r:embed="rId3"/>
          <a:stretch>
            <a:fillRect/>
          </a:stretch>
        </p:blipFill>
        <p:spPr>
          <a:xfrm>
            <a:off x="1524000" y="1"/>
            <a:ext cx="9144000" cy="6089041"/>
          </a:xfrm>
          <a:prstGeom prst="rect">
            <a:avLst/>
          </a:prstGeom>
        </p:spPr>
      </p:pic>
    </p:spTree>
    <p:extLst>
      <p:ext uri="{BB962C8B-B14F-4D97-AF65-F5344CB8AC3E}">
        <p14:creationId xmlns:p14="http://schemas.microsoft.com/office/powerpoint/2010/main" val="1844024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E11A8B08-6A15-2A09-9FF4-D4EC7FDB3B6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800"/>
          </a:p>
        </p:txBody>
      </p:sp>
      <p:pic>
        <p:nvPicPr>
          <p:cNvPr id="3" name="Picture 2">
            <a:extLst>
              <a:ext uri="{FF2B5EF4-FFF2-40B4-BE49-F238E27FC236}">
                <a16:creationId xmlns:a16="http://schemas.microsoft.com/office/drawing/2014/main" id="{C142DEBD-CF9F-060B-1B32-FD4F6A2C35C2}"/>
              </a:ext>
            </a:extLst>
          </p:cNvPr>
          <p:cNvPicPr>
            <a:picLocks noChangeAspect="1"/>
          </p:cNvPicPr>
          <p:nvPr/>
        </p:nvPicPr>
        <p:blipFill>
          <a:blip r:embed="rId3"/>
          <a:stretch>
            <a:fillRect/>
          </a:stretch>
        </p:blipFill>
        <p:spPr>
          <a:xfrm>
            <a:off x="1851992" y="695741"/>
            <a:ext cx="1530627" cy="2017642"/>
          </a:xfrm>
          <a:prstGeom prst="rect">
            <a:avLst/>
          </a:prstGeom>
        </p:spPr>
      </p:pic>
      <p:sp>
        <p:nvSpPr>
          <p:cNvPr id="4" name="TextBox 3">
            <a:extLst>
              <a:ext uri="{FF2B5EF4-FFF2-40B4-BE49-F238E27FC236}">
                <a16:creationId xmlns:a16="http://schemas.microsoft.com/office/drawing/2014/main" id="{78BCC675-B53F-783D-4944-9D1CFCA0015F}"/>
              </a:ext>
            </a:extLst>
          </p:cNvPr>
          <p:cNvSpPr txBox="1"/>
          <p:nvPr/>
        </p:nvSpPr>
        <p:spPr>
          <a:xfrm>
            <a:off x="1851992" y="2814936"/>
            <a:ext cx="1610139" cy="461665"/>
          </a:xfrm>
          <a:prstGeom prst="rect">
            <a:avLst/>
          </a:prstGeom>
          <a:noFill/>
        </p:spPr>
        <p:txBody>
          <a:bodyPr wrap="square" rtlCol="0">
            <a:spAutoFit/>
          </a:bodyPr>
          <a:lstStyle/>
          <a:p>
            <a:r>
              <a:rPr lang="en-GB" sz="1200"/>
              <a:t>Rina Evans</a:t>
            </a:r>
          </a:p>
          <a:p>
            <a:r>
              <a:rPr lang="en-GB" sz="1200"/>
              <a:t>Student Hwb Manager</a:t>
            </a:r>
          </a:p>
        </p:txBody>
      </p:sp>
      <p:sp>
        <p:nvSpPr>
          <p:cNvPr id="5" name="Title 4">
            <a:extLst>
              <a:ext uri="{FF2B5EF4-FFF2-40B4-BE49-F238E27FC236}">
                <a16:creationId xmlns:a16="http://schemas.microsoft.com/office/drawing/2014/main" id="{FC154B5E-63B6-83F8-8FEA-DCD8854E30C1}"/>
              </a:ext>
            </a:extLst>
          </p:cNvPr>
          <p:cNvSpPr>
            <a:spLocks noGrp="1"/>
          </p:cNvSpPr>
          <p:nvPr>
            <p:ph type="title"/>
          </p:nvPr>
        </p:nvSpPr>
        <p:spPr>
          <a:xfrm>
            <a:off x="1705389" y="37135"/>
            <a:ext cx="8853281" cy="658607"/>
          </a:xfrm>
        </p:spPr>
        <p:txBody>
          <a:bodyPr/>
          <a:lstStyle/>
          <a:p>
            <a:r>
              <a:rPr lang="en-GB" sz="3600" b="1"/>
              <a:t>Meet The Hwb Team</a:t>
            </a:r>
          </a:p>
        </p:txBody>
      </p:sp>
      <p:pic>
        <p:nvPicPr>
          <p:cNvPr id="6" name="Picture 5">
            <a:extLst>
              <a:ext uri="{FF2B5EF4-FFF2-40B4-BE49-F238E27FC236}">
                <a16:creationId xmlns:a16="http://schemas.microsoft.com/office/drawing/2014/main" id="{8B87BD49-2D9D-0EB1-C8A0-346A649CB8F7}"/>
              </a:ext>
            </a:extLst>
          </p:cNvPr>
          <p:cNvPicPr>
            <a:picLocks noChangeAspect="1"/>
          </p:cNvPicPr>
          <p:nvPr/>
        </p:nvPicPr>
        <p:blipFill>
          <a:blip r:embed="rId4"/>
          <a:stretch>
            <a:fillRect/>
          </a:stretch>
        </p:blipFill>
        <p:spPr>
          <a:xfrm>
            <a:off x="3665884" y="695741"/>
            <a:ext cx="1610139" cy="2017642"/>
          </a:xfrm>
          <a:prstGeom prst="rect">
            <a:avLst/>
          </a:prstGeom>
        </p:spPr>
      </p:pic>
      <p:sp>
        <p:nvSpPr>
          <p:cNvPr id="7" name="TextBox 6">
            <a:extLst>
              <a:ext uri="{FF2B5EF4-FFF2-40B4-BE49-F238E27FC236}">
                <a16:creationId xmlns:a16="http://schemas.microsoft.com/office/drawing/2014/main" id="{9B731233-610B-6FD5-BA71-B6352B20E88C}"/>
              </a:ext>
            </a:extLst>
          </p:cNvPr>
          <p:cNvSpPr txBox="1"/>
          <p:nvPr/>
        </p:nvSpPr>
        <p:spPr>
          <a:xfrm>
            <a:off x="3702949" y="2797219"/>
            <a:ext cx="1714636" cy="461665"/>
          </a:xfrm>
          <a:prstGeom prst="rect">
            <a:avLst/>
          </a:prstGeom>
          <a:noFill/>
        </p:spPr>
        <p:txBody>
          <a:bodyPr wrap="square" rtlCol="0">
            <a:spAutoFit/>
          </a:bodyPr>
          <a:lstStyle/>
          <a:p>
            <a:r>
              <a:rPr lang="en-GB" sz="1200"/>
              <a:t>Jo Price</a:t>
            </a:r>
          </a:p>
          <a:p>
            <a:r>
              <a:rPr lang="en-GB" sz="1200"/>
              <a:t>Principal Admin Officer</a:t>
            </a:r>
          </a:p>
        </p:txBody>
      </p:sp>
      <p:pic>
        <p:nvPicPr>
          <p:cNvPr id="8" name="Picture 7">
            <a:extLst>
              <a:ext uri="{FF2B5EF4-FFF2-40B4-BE49-F238E27FC236}">
                <a16:creationId xmlns:a16="http://schemas.microsoft.com/office/drawing/2014/main" id="{989BC370-307A-39ED-5207-571205808741}"/>
              </a:ext>
            </a:extLst>
          </p:cNvPr>
          <p:cNvPicPr>
            <a:picLocks noChangeAspect="1"/>
          </p:cNvPicPr>
          <p:nvPr/>
        </p:nvPicPr>
        <p:blipFill>
          <a:blip r:embed="rId5"/>
          <a:stretch>
            <a:fillRect/>
          </a:stretch>
        </p:blipFill>
        <p:spPr>
          <a:xfrm>
            <a:off x="5456306" y="695741"/>
            <a:ext cx="1610139" cy="2017643"/>
          </a:xfrm>
          <a:prstGeom prst="rect">
            <a:avLst/>
          </a:prstGeom>
        </p:spPr>
      </p:pic>
      <p:sp>
        <p:nvSpPr>
          <p:cNvPr id="9" name="TextBox 8">
            <a:extLst>
              <a:ext uri="{FF2B5EF4-FFF2-40B4-BE49-F238E27FC236}">
                <a16:creationId xmlns:a16="http://schemas.microsoft.com/office/drawing/2014/main" id="{21546849-9184-7DBD-CAD9-DD3F47E10154}"/>
              </a:ext>
            </a:extLst>
          </p:cNvPr>
          <p:cNvSpPr txBox="1"/>
          <p:nvPr/>
        </p:nvSpPr>
        <p:spPr>
          <a:xfrm>
            <a:off x="5506000" y="2797219"/>
            <a:ext cx="1510749" cy="646331"/>
          </a:xfrm>
          <a:prstGeom prst="rect">
            <a:avLst/>
          </a:prstGeom>
          <a:noFill/>
        </p:spPr>
        <p:txBody>
          <a:bodyPr wrap="square" rtlCol="0">
            <a:spAutoFit/>
          </a:bodyPr>
          <a:lstStyle/>
          <a:p>
            <a:r>
              <a:rPr lang="en-GB" sz="1200"/>
              <a:t>Marlene Tobias</a:t>
            </a:r>
          </a:p>
          <a:p>
            <a:r>
              <a:rPr lang="en-GB" sz="1200"/>
              <a:t>Senior Admin Officer - Cardiff</a:t>
            </a:r>
          </a:p>
        </p:txBody>
      </p:sp>
      <p:pic>
        <p:nvPicPr>
          <p:cNvPr id="10" name="Picture 9">
            <a:extLst>
              <a:ext uri="{FF2B5EF4-FFF2-40B4-BE49-F238E27FC236}">
                <a16:creationId xmlns:a16="http://schemas.microsoft.com/office/drawing/2014/main" id="{E3B935DF-CEE2-B854-B264-1DFE3120F44F}"/>
              </a:ext>
            </a:extLst>
          </p:cNvPr>
          <p:cNvPicPr>
            <a:picLocks noChangeAspect="1"/>
          </p:cNvPicPr>
          <p:nvPr/>
        </p:nvPicPr>
        <p:blipFill>
          <a:blip r:embed="rId6"/>
          <a:stretch>
            <a:fillRect/>
          </a:stretch>
        </p:blipFill>
        <p:spPr>
          <a:xfrm>
            <a:off x="9026940" y="695740"/>
            <a:ext cx="1446005" cy="2017642"/>
          </a:xfrm>
          <a:prstGeom prst="rect">
            <a:avLst/>
          </a:prstGeom>
        </p:spPr>
      </p:pic>
      <p:sp>
        <p:nvSpPr>
          <p:cNvPr id="11" name="TextBox 10">
            <a:extLst>
              <a:ext uri="{FF2B5EF4-FFF2-40B4-BE49-F238E27FC236}">
                <a16:creationId xmlns:a16="http://schemas.microsoft.com/office/drawing/2014/main" id="{F2A83CFC-ED74-549A-1CD0-CAF1E6668E8A}"/>
              </a:ext>
            </a:extLst>
          </p:cNvPr>
          <p:cNvSpPr txBox="1"/>
          <p:nvPr/>
        </p:nvSpPr>
        <p:spPr>
          <a:xfrm>
            <a:off x="8922517" y="2779361"/>
            <a:ext cx="1446005" cy="646331"/>
          </a:xfrm>
          <a:prstGeom prst="rect">
            <a:avLst/>
          </a:prstGeom>
          <a:noFill/>
        </p:spPr>
        <p:txBody>
          <a:bodyPr wrap="square" rtlCol="0">
            <a:spAutoFit/>
          </a:bodyPr>
          <a:lstStyle/>
          <a:p>
            <a:r>
              <a:rPr lang="en-GB" sz="1200"/>
              <a:t>Lorraine Jones</a:t>
            </a:r>
          </a:p>
          <a:p>
            <a:r>
              <a:rPr lang="en-GB" sz="1200"/>
              <a:t>Admin Officer </a:t>
            </a:r>
          </a:p>
          <a:p>
            <a:r>
              <a:rPr lang="en-GB" sz="1200"/>
              <a:t>Lampeter</a:t>
            </a:r>
          </a:p>
        </p:txBody>
      </p:sp>
      <p:pic>
        <p:nvPicPr>
          <p:cNvPr id="12" name="Picture 11">
            <a:extLst>
              <a:ext uri="{FF2B5EF4-FFF2-40B4-BE49-F238E27FC236}">
                <a16:creationId xmlns:a16="http://schemas.microsoft.com/office/drawing/2014/main" id="{E7225B1B-8A24-746F-DE64-7F526BFDCE02}"/>
              </a:ext>
            </a:extLst>
          </p:cNvPr>
          <p:cNvPicPr>
            <a:picLocks noChangeAspect="1"/>
          </p:cNvPicPr>
          <p:nvPr/>
        </p:nvPicPr>
        <p:blipFill>
          <a:blip r:embed="rId7"/>
          <a:stretch>
            <a:fillRect/>
          </a:stretch>
        </p:blipFill>
        <p:spPr>
          <a:xfrm>
            <a:off x="7349709" y="695741"/>
            <a:ext cx="1446005" cy="2017642"/>
          </a:xfrm>
          <a:prstGeom prst="rect">
            <a:avLst/>
          </a:prstGeom>
        </p:spPr>
      </p:pic>
      <p:sp>
        <p:nvSpPr>
          <p:cNvPr id="13" name="TextBox 12">
            <a:extLst>
              <a:ext uri="{FF2B5EF4-FFF2-40B4-BE49-F238E27FC236}">
                <a16:creationId xmlns:a16="http://schemas.microsoft.com/office/drawing/2014/main" id="{AA9FCB6A-F012-3BE7-CA52-65F0835E98CB}"/>
              </a:ext>
            </a:extLst>
          </p:cNvPr>
          <p:cNvSpPr txBox="1"/>
          <p:nvPr/>
        </p:nvSpPr>
        <p:spPr>
          <a:xfrm>
            <a:off x="7318930" y="2767419"/>
            <a:ext cx="1510749" cy="646331"/>
          </a:xfrm>
          <a:prstGeom prst="rect">
            <a:avLst/>
          </a:prstGeom>
          <a:noFill/>
        </p:spPr>
        <p:txBody>
          <a:bodyPr wrap="square" rtlCol="0">
            <a:spAutoFit/>
          </a:bodyPr>
          <a:lstStyle/>
          <a:p>
            <a:r>
              <a:rPr lang="en-GB" sz="1200"/>
              <a:t>Bruce McSloy</a:t>
            </a:r>
          </a:p>
          <a:p>
            <a:r>
              <a:rPr lang="en-GB" sz="1200"/>
              <a:t>Admin Officer</a:t>
            </a:r>
          </a:p>
          <a:p>
            <a:r>
              <a:rPr lang="en-GB" sz="1200"/>
              <a:t>Dynevor</a:t>
            </a:r>
          </a:p>
        </p:txBody>
      </p:sp>
      <p:pic>
        <p:nvPicPr>
          <p:cNvPr id="14" name="Picture 13">
            <a:extLst>
              <a:ext uri="{FF2B5EF4-FFF2-40B4-BE49-F238E27FC236}">
                <a16:creationId xmlns:a16="http://schemas.microsoft.com/office/drawing/2014/main" id="{5638241B-814B-DDD3-A023-CC8F402BA2EC}"/>
              </a:ext>
            </a:extLst>
          </p:cNvPr>
          <p:cNvPicPr>
            <a:picLocks noChangeAspect="1"/>
          </p:cNvPicPr>
          <p:nvPr/>
        </p:nvPicPr>
        <p:blipFill>
          <a:blip r:embed="rId8"/>
          <a:stretch>
            <a:fillRect/>
          </a:stretch>
        </p:blipFill>
        <p:spPr>
          <a:xfrm>
            <a:off x="2201382" y="3366231"/>
            <a:ext cx="1714637" cy="1901508"/>
          </a:xfrm>
          <a:prstGeom prst="rect">
            <a:avLst/>
          </a:prstGeom>
        </p:spPr>
      </p:pic>
      <p:sp>
        <p:nvSpPr>
          <p:cNvPr id="15" name="TextBox 14">
            <a:extLst>
              <a:ext uri="{FF2B5EF4-FFF2-40B4-BE49-F238E27FC236}">
                <a16:creationId xmlns:a16="http://schemas.microsoft.com/office/drawing/2014/main" id="{9C058537-5D64-CA20-99D2-2BDCF786ABCF}"/>
              </a:ext>
            </a:extLst>
          </p:cNvPr>
          <p:cNvSpPr txBox="1"/>
          <p:nvPr/>
        </p:nvSpPr>
        <p:spPr>
          <a:xfrm>
            <a:off x="2201382" y="5350360"/>
            <a:ext cx="2358886" cy="646331"/>
          </a:xfrm>
          <a:prstGeom prst="rect">
            <a:avLst/>
          </a:prstGeom>
          <a:noFill/>
        </p:spPr>
        <p:txBody>
          <a:bodyPr wrap="square" rtlCol="0">
            <a:spAutoFit/>
          </a:bodyPr>
          <a:lstStyle/>
          <a:p>
            <a:r>
              <a:rPr lang="en-GB" sz="1200"/>
              <a:t>Jonathan Jones</a:t>
            </a:r>
          </a:p>
          <a:p>
            <a:r>
              <a:rPr lang="en-GB" sz="1200"/>
              <a:t>Student Comms Advisor  Carmarthen</a:t>
            </a:r>
          </a:p>
        </p:txBody>
      </p:sp>
      <p:pic>
        <p:nvPicPr>
          <p:cNvPr id="17" name="Picture 16">
            <a:extLst>
              <a:ext uri="{FF2B5EF4-FFF2-40B4-BE49-F238E27FC236}">
                <a16:creationId xmlns:a16="http://schemas.microsoft.com/office/drawing/2014/main" id="{5F4F9AD6-9734-4BFC-200F-A495F4E2BBED}"/>
              </a:ext>
            </a:extLst>
          </p:cNvPr>
          <p:cNvPicPr>
            <a:picLocks noChangeAspect="1"/>
          </p:cNvPicPr>
          <p:nvPr/>
        </p:nvPicPr>
        <p:blipFill>
          <a:blip r:embed="rId9"/>
          <a:stretch>
            <a:fillRect/>
          </a:stretch>
        </p:blipFill>
        <p:spPr>
          <a:xfrm>
            <a:off x="4353620" y="3393142"/>
            <a:ext cx="1714637" cy="1895749"/>
          </a:xfrm>
          <a:prstGeom prst="rect">
            <a:avLst/>
          </a:prstGeom>
        </p:spPr>
      </p:pic>
      <p:pic>
        <p:nvPicPr>
          <p:cNvPr id="18" name="Picture 17">
            <a:extLst>
              <a:ext uri="{FF2B5EF4-FFF2-40B4-BE49-F238E27FC236}">
                <a16:creationId xmlns:a16="http://schemas.microsoft.com/office/drawing/2014/main" id="{9649A9B3-465A-8B65-E385-83CF6B708B16}"/>
              </a:ext>
            </a:extLst>
          </p:cNvPr>
          <p:cNvPicPr>
            <a:picLocks noChangeAspect="1"/>
          </p:cNvPicPr>
          <p:nvPr/>
        </p:nvPicPr>
        <p:blipFill>
          <a:blip r:embed="rId10"/>
          <a:stretch>
            <a:fillRect/>
          </a:stretch>
        </p:blipFill>
        <p:spPr>
          <a:xfrm>
            <a:off x="6494944" y="3383949"/>
            <a:ext cx="1591021" cy="1883791"/>
          </a:xfrm>
          <a:prstGeom prst="rect">
            <a:avLst/>
          </a:prstGeom>
        </p:spPr>
      </p:pic>
      <p:pic>
        <p:nvPicPr>
          <p:cNvPr id="20" name="Picture 19">
            <a:extLst>
              <a:ext uri="{FF2B5EF4-FFF2-40B4-BE49-F238E27FC236}">
                <a16:creationId xmlns:a16="http://schemas.microsoft.com/office/drawing/2014/main" id="{19095B31-F5A6-DF53-2FBE-2286C374CE37}"/>
              </a:ext>
            </a:extLst>
          </p:cNvPr>
          <p:cNvPicPr>
            <a:picLocks noChangeAspect="1"/>
          </p:cNvPicPr>
          <p:nvPr/>
        </p:nvPicPr>
        <p:blipFill>
          <a:blip r:embed="rId11"/>
          <a:stretch>
            <a:fillRect/>
          </a:stretch>
        </p:blipFill>
        <p:spPr>
          <a:xfrm>
            <a:off x="8424109" y="3393142"/>
            <a:ext cx="1606269" cy="1856881"/>
          </a:xfrm>
          <a:prstGeom prst="rect">
            <a:avLst/>
          </a:prstGeom>
        </p:spPr>
      </p:pic>
      <p:sp>
        <p:nvSpPr>
          <p:cNvPr id="21" name="TextBox 20">
            <a:extLst>
              <a:ext uri="{FF2B5EF4-FFF2-40B4-BE49-F238E27FC236}">
                <a16:creationId xmlns:a16="http://schemas.microsoft.com/office/drawing/2014/main" id="{F3B6C989-E73F-865D-6B00-43A3D33B16A1}"/>
              </a:ext>
            </a:extLst>
          </p:cNvPr>
          <p:cNvSpPr txBox="1"/>
          <p:nvPr/>
        </p:nvSpPr>
        <p:spPr>
          <a:xfrm>
            <a:off x="4276726" y="5350359"/>
            <a:ext cx="1791531" cy="923330"/>
          </a:xfrm>
          <a:prstGeom prst="rect">
            <a:avLst/>
          </a:prstGeom>
          <a:noFill/>
        </p:spPr>
        <p:txBody>
          <a:bodyPr wrap="square" rtlCol="0">
            <a:spAutoFit/>
          </a:bodyPr>
          <a:lstStyle/>
          <a:p>
            <a:r>
              <a:rPr lang="en-GB" sz="1200"/>
              <a:t>Rachel Randall</a:t>
            </a:r>
          </a:p>
          <a:p>
            <a:r>
              <a:rPr lang="en-GB" sz="1200"/>
              <a:t>Admin Officer</a:t>
            </a:r>
          </a:p>
          <a:p>
            <a:r>
              <a:rPr lang="en-GB" sz="1200"/>
              <a:t>DTC</a:t>
            </a:r>
          </a:p>
          <a:p>
            <a:endParaRPr lang="en-GB" sz="1800"/>
          </a:p>
        </p:txBody>
      </p:sp>
      <p:sp>
        <p:nvSpPr>
          <p:cNvPr id="22" name="TextBox 21">
            <a:extLst>
              <a:ext uri="{FF2B5EF4-FFF2-40B4-BE49-F238E27FC236}">
                <a16:creationId xmlns:a16="http://schemas.microsoft.com/office/drawing/2014/main" id="{9294BFCB-2086-E4F3-D708-63A6EB18BCB3}"/>
              </a:ext>
            </a:extLst>
          </p:cNvPr>
          <p:cNvSpPr txBox="1"/>
          <p:nvPr/>
        </p:nvSpPr>
        <p:spPr>
          <a:xfrm>
            <a:off x="6452851" y="5288891"/>
            <a:ext cx="1714637" cy="646331"/>
          </a:xfrm>
          <a:prstGeom prst="rect">
            <a:avLst/>
          </a:prstGeom>
          <a:noFill/>
        </p:spPr>
        <p:txBody>
          <a:bodyPr wrap="square" rtlCol="0">
            <a:spAutoFit/>
          </a:bodyPr>
          <a:lstStyle/>
          <a:p>
            <a:r>
              <a:rPr lang="en-GB" sz="1200"/>
              <a:t>Claire Tregembo</a:t>
            </a:r>
          </a:p>
          <a:p>
            <a:r>
              <a:rPr lang="en-GB" sz="1200"/>
              <a:t>Admin Officer </a:t>
            </a:r>
          </a:p>
          <a:p>
            <a:r>
              <a:rPr lang="en-GB" sz="1200"/>
              <a:t>IQ</a:t>
            </a:r>
          </a:p>
        </p:txBody>
      </p:sp>
      <p:sp>
        <p:nvSpPr>
          <p:cNvPr id="23" name="TextBox 22">
            <a:extLst>
              <a:ext uri="{FF2B5EF4-FFF2-40B4-BE49-F238E27FC236}">
                <a16:creationId xmlns:a16="http://schemas.microsoft.com/office/drawing/2014/main" id="{BAF9FF63-654E-591F-E8F5-E8CC897FD8E3}"/>
              </a:ext>
            </a:extLst>
          </p:cNvPr>
          <p:cNvSpPr txBox="1"/>
          <p:nvPr/>
        </p:nvSpPr>
        <p:spPr>
          <a:xfrm>
            <a:off x="8414030" y="5267740"/>
            <a:ext cx="1635962" cy="646331"/>
          </a:xfrm>
          <a:prstGeom prst="rect">
            <a:avLst/>
          </a:prstGeom>
          <a:noFill/>
        </p:spPr>
        <p:txBody>
          <a:bodyPr wrap="square" rtlCol="0">
            <a:spAutoFit/>
          </a:bodyPr>
          <a:lstStyle/>
          <a:p>
            <a:r>
              <a:rPr lang="en-GB" sz="1200"/>
              <a:t>Suzanne Hutchinson</a:t>
            </a:r>
          </a:p>
          <a:p>
            <a:r>
              <a:rPr lang="en-GB" sz="1200"/>
              <a:t>Admin Officer</a:t>
            </a:r>
          </a:p>
          <a:p>
            <a:r>
              <a:rPr lang="en-GB" sz="1200"/>
              <a:t>IQ</a:t>
            </a:r>
          </a:p>
        </p:txBody>
      </p:sp>
    </p:spTree>
    <p:extLst>
      <p:ext uri="{BB962C8B-B14F-4D97-AF65-F5344CB8AC3E}">
        <p14:creationId xmlns:p14="http://schemas.microsoft.com/office/powerpoint/2010/main" val="599033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3682-7DBC-BD41-D228-72A8E8D301E9}"/>
              </a:ext>
            </a:extLst>
          </p:cNvPr>
          <p:cNvSpPr>
            <a:spLocks noGrp="1"/>
          </p:cNvSpPr>
          <p:nvPr>
            <p:ph type="title"/>
          </p:nvPr>
        </p:nvSpPr>
        <p:spPr/>
        <p:txBody>
          <a:bodyPr/>
          <a:lstStyle/>
          <a:p>
            <a:r>
              <a:rPr lang="en-GB" sz="3600" b="1"/>
              <a:t>Hwb App</a:t>
            </a:r>
          </a:p>
        </p:txBody>
      </p:sp>
      <p:sp>
        <p:nvSpPr>
          <p:cNvPr id="6" name="TextBox 5">
            <a:extLst>
              <a:ext uri="{FF2B5EF4-FFF2-40B4-BE49-F238E27FC236}">
                <a16:creationId xmlns:a16="http://schemas.microsoft.com/office/drawing/2014/main" id="{560F4A59-2907-994D-6E5D-D6C2B8963AEA}"/>
              </a:ext>
            </a:extLst>
          </p:cNvPr>
          <p:cNvSpPr txBox="1"/>
          <p:nvPr/>
        </p:nvSpPr>
        <p:spPr>
          <a:xfrm flipH="1">
            <a:off x="2152651" y="1297858"/>
            <a:ext cx="3736873" cy="4483728"/>
          </a:xfrm>
          <a:prstGeom prst="rect">
            <a:avLst/>
          </a:prstGeom>
          <a:noFill/>
        </p:spPr>
        <p:txBody>
          <a:bodyPr wrap="square" rtlCol="0">
            <a:spAutoFit/>
          </a:bodyPr>
          <a:lstStyle/>
          <a:p>
            <a:pPr>
              <a:lnSpc>
                <a:spcPct val="107000"/>
              </a:lnSpc>
              <a:spcAft>
                <a:spcPts val="800"/>
              </a:spcAft>
            </a:pPr>
            <a:r>
              <a:rPr lang="en-GB" sz="1800" b="1" u="sng">
                <a:effectLst/>
                <a:latin typeface="Calibri" panose="020F0502020204030204" pitchFamily="34" charset="0"/>
                <a:ea typeface="DengXian" panose="02010600030101010101" pitchFamily="2" charset="-122"/>
                <a:cs typeface="Times New Roman" panose="02020603050405020304" pitchFamily="18" charset="0"/>
              </a:rPr>
              <a:t>Top Tip</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endParaRPr lang="en-GB" sz="1800" u="sng">
              <a:solidFill>
                <a:srgbClr val="0563C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u="sng">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gn="l" rtl="0" fontAlgn="base"/>
            <a:r>
              <a:rPr lang="en-US" sz="1800" b="0" i="0">
                <a:solidFill>
                  <a:srgbClr val="000000"/>
                </a:solidFill>
                <a:effectLst/>
                <a:latin typeface="Calibri" panose="020F0502020204030204" pitchFamily="34" charset="0"/>
              </a:rPr>
              <a:t>Your logins for all your University student accounts will be the same each time </a:t>
            </a:r>
            <a:endParaRPr lang="en-US" sz="1800"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Username: </a:t>
            </a:r>
            <a:r>
              <a:rPr lang="en-US" sz="1800" b="0" i="0" u="sng" strike="noStrike">
                <a:solidFill>
                  <a:srgbClr val="0563C1"/>
                </a:solidFill>
                <a:effectLst/>
                <a:latin typeface="Calibri" panose="020F0502020204030204" pitchFamily="34" charset="0"/>
                <a:hlinkClick r:id="rId4"/>
              </a:rPr>
              <a:t>1234567@student.uwtsd.ac.uk</a:t>
            </a:r>
            <a:r>
              <a:rPr lang="en-US" sz="1800" b="0" i="0">
                <a:solidFill>
                  <a:srgbClr val="000000"/>
                </a:solidFill>
                <a:effectLst/>
                <a:latin typeface="Calibri" panose="020F0502020204030204" pitchFamily="34" charset="0"/>
              </a:rPr>
              <a:t> (which is also your student email address) </a:t>
            </a:r>
            <a:endParaRPr lang="en-US" sz="1800"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Password: dob00.00.00 </a:t>
            </a:r>
            <a:endParaRPr lang="en-US" sz="1800" b="0" i="0">
              <a:solidFill>
                <a:srgbClr val="000000"/>
              </a:solidFill>
              <a:effectLst/>
              <a:latin typeface="Segoe UI" panose="020B0502040204020203" pitchFamily="34" charset="0"/>
            </a:endParaRPr>
          </a:p>
          <a:p>
            <a:pPr>
              <a:lnSpc>
                <a:spcPct val="107000"/>
              </a:lnSpc>
              <a:spcAft>
                <a:spcPts val="800"/>
              </a:spcAft>
            </a:pPr>
            <a:endParaRPr lang="en-GB" sz="1800" u="sng">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9" name="Content Placeholder 4">
            <a:extLst>
              <a:ext uri="{FF2B5EF4-FFF2-40B4-BE49-F238E27FC236}">
                <a16:creationId xmlns:a16="http://schemas.microsoft.com/office/drawing/2014/main" id="{89308702-CC24-2830-5913-B7CBFD53F462}"/>
              </a:ext>
            </a:extLst>
          </p:cNvPr>
          <p:cNvPicPr>
            <a:picLocks noGrp="1" noChangeAspect="1"/>
          </p:cNvPicPr>
          <p:nvPr>
            <p:ph idx="1"/>
          </p:nvPr>
        </p:nvPicPr>
        <p:blipFill>
          <a:blip r:embed="rId5"/>
          <a:stretch>
            <a:fillRect/>
          </a:stretch>
        </p:blipFill>
        <p:spPr>
          <a:xfrm>
            <a:off x="6489292" y="860754"/>
            <a:ext cx="3362631" cy="43940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6925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AC6CD-7CA4-D9EB-F021-A742D59CB7B1}"/>
              </a:ext>
            </a:extLst>
          </p:cNvPr>
          <p:cNvSpPr>
            <a:spLocks noGrp="1"/>
          </p:cNvSpPr>
          <p:nvPr>
            <p:ph type="title"/>
          </p:nvPr>
        </p:nvSpPr>
        <p:spPr>
          <a:xfrm>
            <a:off x="1643269" y="116647"/>
            <a:ext cx="7886700" cy="1325563"/>
          </a:xfrm>
        </p:spPr>
        <p:txBody>
          <a:bodyPr/>
          <a:lstStyle/>
          <a:p>
            <a:r>
              <a:rPr lang="en-GB" sz="3600" b="1"/>
              <a:t>Hwb App</a:t>
            </a:r>
          </a:p>
        </p:txBody>
      </p:sp>
      <p:pic>
        <p:nvPicPr>
          <p:cNvPr id="5" name="Content Placeholder 4">
            <a:extLst>
              <a:ext uri="{FF2B5EF4-FFF2-40B4-BE49-F238E27FC236}">
                <a16:creationId xmlns:a16="http://schemas.microsoft.com/office/drawing/2014/main" id="{7B099DF1-460E-FF79-CF12-7ACD72F3A9AE}"/>
              </a:ext>
            </a:extLst>
          </p:cNvPr>
          <p:cNvPicPr>
            <a:picLocks noGrp="1" noChangeAspect="1"/>
          </p:cNvPicPr>
          <p:nvPr>
            <p:ph idx="1"/>
          </p:nvPr>
        </p:nvPicPr>
        <p:blipFill>
          <a:blip r:embed="rId3"/>
          <a:stretch>
            <a:fillRect/>
          </a:stretch>
        </p:blipFill>
        <p:spPr>
          <a:xfrm>
            <a:off x="1643270" y="1003852"/>
            <a:ext cx="8825947" cy="487017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06199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D103-E5F0-C01E-ECD8-D13CCCC4FA51}"/>
              </a:ext>
            </a:extLst>
          </p:cNvPr>
          <p:cNvSpPr>
            <a:spLocks noGrp="1"/>
          </p:cNvSpPr>
          <p:nvPr>
            <p:ph type="title"/>
          </p:nvPr>
        </p:nvSpPr>
        <p:spPr/>
        <p:txBody>
          <a:bodyPr/>
          <a:lstStyle/>
          <a:p>
            <a:r>
              <a:rPr lang="en-GB" sz="3600" b="1"/>
              <a:t>Hwb Welcome Tile</a:t>
            </a:r>
          </a:p>
        </p:txBody>
      </p:sp>
      <p:pic>
        <p:nvPicPr>
          <p:cNvPr id="5" name="Content Placeholder 4">
            <a:extLst>
              <a:ext uri="{FF2B5EF4-FFF2-40B4-BE49-F238E27FC236}">
                <a16:creationId xmlns:a16="http://schemas.microsoft.com/office/drawing/2014/main" id="{E1C5DF36-08A9-55C4-A931-CEC3DB99E010}"/>
              </a:ext>
            </a:extLst>
          </p:cNvPr>
          <p:cNvPicPr>
            <a:picLocks noGrp="1" noChangeAspect="1"/>
          </p:cNvPicPr>
          <p:nvPr>
            <p:ph idx="1"/>
          </p:nvPr>
        </p:nvPicPr>
        <p:blipFill>
          <a:blip r:embed="rId3"/>
          <a:stretch>
            <a:fillRect/>
          </a:stretch>
        </p:blipFill>
        <p:spPr>
          <a:xfrm>
            <a:off x="2711557" y="1253331"/>
            <a:ext cx="6411079" cy="4351338"/>
          </a:xfrm>
        </p:spPr>
      </p:pic>
    </p:spTree>
    <p:extLst>
      <p:ext uri="{BB962C8B-B14F-4D97-AF65-F5344CB8AC3E}">
        <p14:creationId xmlns:p14="http://schemas.microsoft.com/office/powerpoint/2010/main" val="3246103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9ADFF5-EBF4-A62D-4815-3F3E65ED004F}"/>
              </a:ext>
            </a:extLst>
          </p:cNvPr>
          <p:cNvSpPr>
            <a:spLocks noGrp="1"/>
          </p:cNvSpPr>
          <p:nvPr>
            <p:ph type="title"/>
          </p:nvPr>
        </p:nvSpPr>
        <p:spPr>
          <a:xfrm>
            <a:off x="2154239" y="-612775"/>
            <a:ext cx="2949575" cy="1600200"/>
          </a:xfrm>
        </p:spPr>
        <p:txBody>
          <a:bodyPr/>
          <a:lstStyle/>
          <a:p>
            <a:r>
              <a:rPr lang="en-GB" sz="3600" b="1" err="1"/>
              <a:t>Hwbcasts</a:t>
            </a:r>
            <a:endParaRPr lang="en-GB" sz="3600" b="1"/>
          </a:p>
        </p:txBody>
      </p:sp>
      <p:pic>
        <p:nvPicPr>
          <p:cNvPr id="9" name="Content Placeholder 8">
            <a:extLst>
              <a:ext uri="{FF2B5EF4-FFF2-40B4-BE49-F238E27FC236}">
                <a16:creationId xmlns:a16="http://schemas.microsoft.com/office/drawing/2014/main" id="{AAF17EB2-3761-DAC9-9E68-5132D367A6EA}"/>
              </a:ext>
            </a:extLst>
          </p:cNvPr>
          <p:cNvPicPr>
            <a:picLocks noGrp="1" noChangeAspect="1"/>
          </p:cNvPicPr>
          <p:nvPr>
            <p:ph idx="1"/>
          </p:nvPr>
        </p:nvPicPr>
        <p:blipFill>
          <a:blip r:embed="rId4"/>
          <a:stretch>
            <a:fillRect/>
          </a:stretch>
        </p:blipFill>
        <p:spPr>
          <a:xfrm>
            <a:off x="2035279" y="1189703"/>
            <a:ext cx="7914967" cy="4473678"/>
          </a:xfrm>
          <a:prstGeom prst="rect">
            <a:avLst/>
          </a:prstGeom>
        </p:spPr>
      </p:pic>
      <p:pic>
        <p:nvPicPr>
          <p:cNvPr id="2" name="Online Media 1" title="Hwbcast - Welcome Episode 1 - Welcome to The Hwb">
            <a:hlinkClick r:id="" action="ppaction://media"/>
            <a:extLst>
              <a:ext uri="{FF2B5EF4-FFF2-40B4-BE49-F238E27FC236}">
                <a16:creationId xmlns:a16="http://schemas.microsoft.com/office/drawing/2014/main" id="{576E9D61-B277-A9FC-A409-17055AC8A623}"/>
              </a:ext>
            </a:extLst>
          </p:cNvPr>
          <p:cNvPicPr>
            <a:picLocks noRot="1" noChangeAspect="1"/>
          </p:cNvPicPr>
          <p:nvPr>
            <a:videoFile r:link="rId1"/>
          </p:nvPr>
        </p:nvPicPr>
        <p:blipFill>
          <a:blip r:embed="rId5"/>
          <a:stretch>
            <a:fillRect/>
          </a:stretch>
        </p:blipFill>
        <p:spPr>
          <a:xfrm>
            <a:off x="3279059" y="2064774"/>
            <a:ext cx="6341807" cy="2888226"/>
          </a:xfrm>
          <a:prstGeom prst="rect">
            <a:avLst/>
          </a:prstGeom>
        </p:spPr>
      </p:pic>
    </p:spTree>
    <p:extLst>
      <p:ext uri="{BB962C8B-B14F-4D97-AF65-F5344CB8AC3E}">
        <p14:creationId xmlns:p14="http://schemas.microsoft.com/office/powerpoint/2010/main" val="300076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ree Thank You Lettering on White Surface Stock Photo">
            <a:extLst>
              <a:ext uri="{FF2B5EF4-FFF2-40B4-BE49-F238E27FC236}">
                <a16:creationId xmlns:a16="http://schemas.microsoft.com/office/drawing/2014/main" id="{305267EB-633E-4663-1221-592365DEF0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9143999" cy="6042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03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4422588" y="2359861"/>
            <a:ext cx="3346823" cy="830997"/>
          </a:xfrm>
          <a:prstGeom prst="rect">
            <a:avLst/>
          </a:prstGeom>
          <a:noFill/>
        </p:spPr>
        <p:txBody>
          <a:bodyPr wrap="square" rtlCol="0">
            <a:spAutoFit/>
          </a:bodyPr>
          <a:lstStyle/>
          <a:p>
            <a:r>
              <a:rPr lang="en-GB" sz="4800">
                <a:solidFill>
                  <a:schemeClr val="accent1">
                    <a:lumMod val="50000"/>
                  </a:schemeClr>
                </a:solidFill>
              </a:rPr>
              <a:t>Questions?</a:t>
            </a:r>
          </a:p>
        </p:txBody>
      </p:sp>
    </p:spTree>
    <p:extLst>
      <p:ext uri="{BB962C8B-B14F-4D97-AF65-F5344CB8AC3E}">
        <p14:creationId xmlns:p14="http://schemas.microsoft.com/office/powerpoint/2010/main" val="2481164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327921" y="1977672"/>
            <a:ext cx="5859206" cy="3662541"/>
          </a:xfrm>
          <a:prstGeom prst="rect">
            <a:avLst/>
          </a:prstGeom>
          <a:noFill/>
        </p:spPr>
        <p:txBody>
          <a:bodyPr wrap="square" rtlCol="0">
            <a:spAutoFit/>
          </a:bodyPr>
          <a:lstStyle/>
          <a:p>
            <a:pPr>
              <a:spcAft>
                <a:spcPts val="1200"/>
              </a:spcAft>
            </a:pPr>
            <a:r>
              <a:rPr lang="en-GB" sz="3600" b="1">
                <a:solidFill>
                  <a:schemeClr val="bg1"/>
                </a:solidFill>
              </a:rPr>
              <a:t>Next up...</a:t>
            </a:r>
          </a:p>
          <a:p>
            <a:pPr>
              <a:spcAft>
                <a:spcPts val="1200"/>
              </a:spcAft>
            </a:pPr>
            <a:r>
              <a:rPr lang="en-GB" sz="3600" b="1">
                <a:solidFill>
                  <a:schemeClr val="bg1"/>
                </a:solidFill>
              </a:rPr>
              <a:t>ID Cards </a:t>
            </a:r>
          </a:p>
          <a:p>
            <a:pPr>
              <a:spcAft>
                <a:spcPts val="1200"/>
              </a:spcAft>
            </a:pPr>
            <a:r>
              <a:rPr lang="en-GB" sz="2800" b="1">
                <a:solidFill>
                  <a:schemeClr val="bg1"/>
                </a:solidFill>
              </a:rPr>
              <a:t>Please split into your groups</a:t>
            </a:r>
          </a:p>
          <a:p>
            <a:pPr>
              <a:spcAft>
                <a:spcPts val="1200"/>
              </a:spcAft>
            </a:pPr>
            <a:endParaRPr lang="en-GB" sz="2800" b="1">
              <a:solidFill>
                <a:schemeClr val="bg1"/>
              </a:solidFill>
            </a:endParaRPr>
          </a:p>
          <a:p>
            <a:pPr>
              <a:spcAft>
                <a:spcPts val="1200"/>
              </a:spcAft>
            </a:pPr>
            <a:endParaRPr lang="en-GB"/>
          </a:p>
          <a:p>
            <a:endParaRPr lang="en-GB"/>
          </a:p>
          <a:p>
            <a:endParaRPr lang="en-GB"/>
          </a:p>
        </p:txBody>
      </p:sp>
      <p:sp>
        <p:nvSpPr>
          <p:cNvPr id="5" name="TextBox 4">
            <a:extLst>
              <a:ext uri="{FF2B5EF4-FFF2-40B4-BE49-F238E27FC236}">
                <a16:creationId xmlns:a16="http://schemas.microsoft.com/office/drawing/2014/main" id="{99C86927-1F94-F045-8766-1530D4C2A223}"/>
              </a:ext>
            </a:extLst>
          </p:cNvPr>
          <p:cNvSpPr txBox="1"/>
          <p:nvPr/>
        </p:nvSpPr>
        <p:spPr>
          <a:xfrm>
            <a:off x="523857" y="6169461"/>
            <a:ext cx="5341844" cy="461665"/>
          </a:xfrm>
          <a:prstGeom prst="rect">
            <a:avLst/>
          </a:prstGeom>
          <a:noFill/>
        </p:spPr>
        <p:txBody>
          <a:bodyPr wrap="square" rtlCol="0">
            <a:spAutoFit/>
          </a:bodyPr>
          <a:lstStyle/>
          <a:p>
            <a:r>
              <a:rPr lang="en-GB" sz="2400">
                <a:solidFill>
                  <a:schemeClr val="bg1"/>
                </a:solidFill>
              </a:rPr>
              <a:t>See you back here at 2:00 pm</a:t>
            </a:r>
          </a:p>
        </p:txBody>
      </p:sp>
    </p:spTree>
    <p:extLst>
      <p:ext uri="{BB962C8B-B14F-4D97-AF65-F5344CB8AC3E}">
        <p14:creationId xmlns:p14="http://schemas.microsoft.com/office/powerpoint/2010/main" val="3965318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sitting at tables&#10;&#10;Description automatically generated with low confidence">
            <a:extLst>
              <a:ext uri="{FF2B5EF4-FFF2-40B4-BE49-F238E27FC236}">
                <a16:creationId xmlns:a16="http://schemas.microsoft.com/office/drawing/2014/main" id="{873EC631-28BA-4E89-A24E-966CBD96304D}"/>
              </a:ext>
            </a:extLst>
          </p:cNvPr>
          <p:cNvPicPr>
            <a:picLocks noChangeAspect="1"/>
          </p:cNvPicPr>
          <p:nvPr/>
        </p:nvPicPr>
        <p:blipFill rotWithShape="1">
          <a:blip r:embed="rId2">
            <a:extLst>
              <a:ext uri="{28A0092B-C50C-407E-A947-70E740481C1C}">
                <a14:useLocalDpi xmlns:a14="http://schemas.microsoft.com/office/drawing/2010/main" val="0"/>
              </a:ext>
            </a:extLst>
          </a:blip>
          <a:srcRect t="16119" b="16119"/>
          <a:stretch/>
        </p:blipFill>
        <p:spPr>
          <a:xfrm>
            <a:off x="5456111" y="1"/>
            <a:ext cx="6735889" cy="6858000"/>
          </a:xfrm>
          <a:prstGeom prst="rect">
            <a:avLst/>
          </a:prstGeom>
        </p:spPr>
      </p:pic>
      <p:sp>
        <p:nvSpPr>
          <p:cNvPr id="9" name="Freeform: Shape 8">
            <a:extLst>
              <a:ext uri="{FF2B5EF4-FFF2-40B4-BE49-F238E27FC236}">
                <a16:creationId xmlns:a16="http://schemas.microsoft.com/office/drawing/2014/main" id="{D698E764-52E9-4A64-99A3-78EB6C44D4FE}"/>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0" name="Picture 9" descr="Graphical user interface&#10;&#10;Description automatically generated">
            <a:extLst>
              <a:ext uri="{FF2B5EF4-FFF2-40B4-BE49-F238E27FC236}">
                <a16:creationId xmlns:a16="http://schemas.microsoft.com/office/drawing/2014/main" id="{5548FCD1-83E5-4A53-AB96-4E6288C22A47}"/>
              </a:ext>
            </a:extLst>
          </p:cNvPr>
          <p:cNvPicPr>
            <a:picLocks noChangeAspect="1"/>
          </p:cNvPicPr>
          <p:nvPr/>
        </p:nvPicPr>
        <p:blipFill rotWithShape="1">
          <a:blip r:embed="rId3">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6" name="TextBox 5">
            <a:extLst>
              <a:ext uri="{FF2B5EF4-FFF2-40B4-BE49-F238E27FC236}">
                <a16:creationId xmlns:a16="http://schemas.microsoft.com/office/drawing/2014/main" id="{1ADAE285-3FDF-4D36-901E-A93CD65E2A36}"/>
              </a:ext>
            </a:extLst>
          </p:cNvPr>
          <p:cNvSpPr txBox="1"/>
          <p:nvPr/>
        </p:nvSpPr>
        <p:spPr>
          <a:xfrm>
            <a:off x="530352" y="2478024"/>
            <a:ext cx="5221224" cy="1433918"/>
          </a:xfrm>
          <a:prstGeom prst="rect">
            <a:avLst/>
          </a:prstGeom>
          <a:noFill/>
        </p:spPr>
        <p:txBody>
          <a:bodyPr wrap="square" rtlCol="0">
            <a:spAutoFit/>
          </a:bodyPr>
          <a:lstStyle/>
          <a:p>
            <a:endParaRPr lang="en-GB"/>
          </a:p>
        </p:txBody>
      </p:sp>
      <p:sp>
        <p:nvSpPr>
          <p:cNvPr id="8" name="Title 7">
            <a:extLst>
              <a:ext uri="{FF2B5EF4-FFF2-40B4-BE49-F238E27FC236}">
                <a16:creationId xmlns:a16="http://schemas.microsoft.com/office/drawing/2014/main" id="{4F95A021-7669-4212-BD62-8407B3A7596F}"/>
              </a:ext>
            </a:extLst>
          </p:cNvPr>
          <p:cNvSpPr>
            <a:spLocks noGrp="1"/>
          </p:cNvSpPr>
          <p:nvPr>
            <p:ph type="title"/>
          </p:nvPr>
        </p:nvSpPr>
        <p:spPr>
          <a:xfrm>
            <a:off x="260637" y="1867008"/>
            <a:ext cx="5565648" cy="2797879"/>
          </a:xfrm>
        </p:spPr>
        <p:txBody>
          <a:bodyPr/>
          <a:lstStyle/>
          <a:p>
            <a:r>
              <a:rPr lang="en-GB" sz="3200" b="1">
                <a:latin typeface="Arial" panose="020B0604020202020204" pitchFamily="34" charset="0"/>
                <a:cs typeface="Arial" panose="020B0604020202020204" pitchFamily="34" charset="0"/>
              </a:rPr>
              <a:t>Welcome to your OME Degree/HNC</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Apprenticeship Programme</a:t>
            </a:r>
          </a:p>
        </p:txBody>
      </p:sp>
    </p:spTree>
    <p:extLst>
      <p:ext uri="{BB962C8B-B14F-4D97-AF65-F5344CB8AC3E}">
        <p14:creationId xmlns:p14="http://schemas.microsoft.com/office/powerpoint/2010/main" val="1631996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623887" y="622300"/>
            <a:ext cx="11055844" cy="904748"/>
          </a:xfrm>
          <a:prstGeom prst="rect">
            <a:avLst/>
          </a:prstGeom>
        </p:spPr>
        <p:txBody>
          <a:bodyPr/>
          <a:lstStyle/>
          <a:p>
            <a:r>
              <a:rPr lang="en-GB" sz="320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378693" y="341745"/>
            <a:ext cx="9625920" cy="5031417"/>
          </a:xfrm>
        </p:spPr>
        <p:txBody>
          <a:bodyPr>
            <a:normAutofit/>
          </a:bodyPr>
          <a:lstStyle/>
          <a:p>
            <a:r>
              <a:rPr lang="en-GB" sz="2000" b="1">
                <a:solidFill>
                  <a:schemeClr val="bg1"/>
                </a:solidFill>
              </a:rPr>
              <a:t>Introduction to the ALO’s </a:t>
            </a:r>
          </a:p>
          <a:p>
            <a:endParaRPr lang="en-GB" sz="2000" b="1">
              <a:solidFill>
                <a:schemeClr val="bg1"/>
              </a:solidFill>
            </a:endParaRPr>
          </a:p>
          <a:p>
            <a:r>
              <a:rPr lang="en-GB" sz="2000">
                <a:solidFill>
                  <a:schemeClr val="bg1"/>
                </a:solidFill>
              </a:rPr>
              <a:t>We have an experienced industry led team of Apprentice Liaison Officers (ALO’s)</a:t>
            </a:r>
            <a:br>
              <a:rPr lang="en-GB" sz="2000">
                <a:solidFill>
                  <a:schemeClr val="bg1"/>
                </a:solidFill>
              </a:rPr>
            </a:br>
            <a:br>
              <a:rPr lang="en-GB" sz="2000">
                <a:solidFill>
                  <a:schemeClr val="bg1"/>
                </a:solidFill>
              </a:rPr>
            </a:br>
            <a:r>
              <a:rPr lang="en-GB" sz="2000">
                <a:solidFill>
                  <a:schemeClr val="bg1"/>
                </a:solidFill>
              </a:rPr>
              <a:t>All have supported and or mentored employees through apprenticeship programmes</a:t>
            </a:r>
            <a:br>
              <a:rPr lang="en-GB" sz="2000">
                <a:solidFill>
                  <a:schemeClr val="bg1"/>
                </a:solidFill>
              </a:rPr>
            </a:br>
            <a:br>
              <a:rPr lang="en-GB" sz="2000">
                <a:solidFill>
                  <a:schemeClr val="bg1"/>
                </a:solidFill>
              </a:rPr>
            </a:br>
            <a:r>
              <a:rPr lang="en-GB" sz="2000">
                <a:solidFill>
                  <a:schemeClr val="bg1"/>
                </a:solidFill>
              </a:rPr>
              <a:t>Each Company will be appointed a dedicated ALO once a student has started the programme</a:t>
            </a:r>
            <a:endParaRPr lang="en-GB" sz="2000"/>
          </a:p>
          <a:p>
            <a:endParaRPr lang="en-GB" sz="1800"/>
          </a:p>
        </p:txBody>
      </p:sp>
      <p:sp>
        <p:nvSpPr>
          <p:cNvPr id="7" name="TextBox 6">
            <a:extLst>
              <a:ext uri="{FF2B5EF4-FFF2-40B4-BE49-F238E27FC236}">
                <a16:creationId xmlns:a16="http://schemas.microsoft.com/office/drawing/2014/main" id="{384C630E-DD0C-40BB-675C-468955BC5C73}"/>
              </a:ext>
            </a:extLst>
          </p:cNvPr>
          <p:cNvSpPr txBox="1"/>
          <p:nvPr/>
        </p:nvSpPr>
        <p:spPr>
          <a:xfrm>
            <a:off x="512269" y="508747"/>
            <a:ext cx="8772236" cy="4493538"/>
          </a:xfrm>
          <a:prstGeom prst="rect">
            <a:avLst/>
          </a:prstGeom>
          <a:noFill/>
        </p:spPr>
        <p:txBody>
          <a:bodyPr wrap="square" lIns="91440" tIns="45720" rIns="91440" bIns="45720" anchor="t">
            <a:spAutoFit/>
          </a:bodyPr>
          <a:lstStyle/>
          <a:p>
            <a:r>
              <a:rPr lang="en-GB" sz="2000" b="1" dirty="0">
                <a:solidFill>
                  <a:schemeClr val="accent1">
                    <a:lumMod val="50000"/>
                  </a:schemeClr>
                </a:solidFill>
              </a:rPr>
              <a:t>Welcome &amp; Introduction to the OME ALO’s </a:t>
            </a:r>
          </a:p>
          <a:p>
            <a:endParaRPr lang="en-GB" sz="2000" b="1">
              <a:solidFill>
                <a:schemeClr val="accent1">
                  <a:lumMod val="50000"/>
                </a:schemeClr>
              </a:solidFill>
            </a:endParaRPr>
          </a:p>
          <a:p>
            <a:r>
              <a:rPr lang="en-GB" dirty="0">
                <a:solidFill>
                  <a:schemeClr val="accent1">
                    <a:lumMod val="50000"/>
                  </a:schemeClr>
                </a:solidFill>
              </a:rPr>
              <a:t>We have an experienced industry led team of Apprentice Liaison Officers (ALO’s).</a:t>
            </a:r>
            <a:br>
              <a:rPr lang="en-GB" dirty="0"/>
            </a:br>
            <a:br>
              <a:rPr lang="en-GB" dirty="0"/>
            </a:br>
            <a:r>
              <a:rPr lang="en-GB" dirty="0">
                <a:solidFill>
                  <a:schemeClr val="accent1">
                    <a:lumMod val="50000"/>
                  </a:schemeClr>
                </a:solidFill>
              </a:rPr>
              <a:t>All have supported and or mentored employees through apprenticeship programmes.</a:t>
            </a:r>
            <a:br>
              <a:rPr lang="en-GB" dirty="0"/>
            </a:br>
            <a:br>
              <a:rPr lang="en-GB" dirty="0"/>
            </a:br>
            <a:r>
              <a:rPr lang="en-GB" dirty="0">
                <a:solidFill>
                  <a:schemeClr val="accent1">
                    <a:lumMod val="50000"/>
                  </a:schemeClr>
                </a:solidFill>
              </a:rPr>
              <a:t>Each Company will be appointed a dedicated ALO once a student has started the programme:</a:t>
            </a:r>
            <a:endParaRPr lang="en-GB" dirty="0">
              <a:solidFill>
                <a:schemeClr val="accent1">
                  <a:lumMod val="50000"/>
                </a:schemeClr>
              </a:solidFill>
              <a:cs typeface="Arial"/>
            </a:endParaRPr>
          </a:p>
          <a:p>
            <a:endParaRPr lang="en-GB" sz="2000">
              <a:solidFill>
                <a:schemeClr val="accent1">
                  <a:lumMod val="50000"/>
                </a:schemeClr>
              </a:solidFill>
            </a:endParaRPr>
          </a:p>
          <a:p>
            <a:pPr marL="342900" indent="-342900">
              <a:buFont typeface="Arial" panose="020B0604020202020204" pitchFamily="34" charset="0"/>
              <a:buChar char="•"/>
            </a:pPr>
            <a:r>
              <a:rPr lang="en-GB" dirty="0">
                <a:solidFill>
                  <a:schemeClr val="accent1">
                    <a:lumMod val="50000"/>
                  </a:schemeClr>
                </a:solidFill>
              </a:rPr>
              <a:t>Dave Holley </a:t>
            </a:r>
            <a:r>
              <a:rPr lang="en-GB" sz="1600" dirty="0">
                <a:solidFill>
                  <a:schemeClr val="accent1">
                    <a:lumMod val="50000"/>
                  </a:schemeClr>
                </a:solidFill>
                <a:hlinkClick r:id="rId2">
                  <a:extLst>
                    <a:ext uri="{A12FA001-AC4F-418D-AE19-62706E023703}">
                      <ahyp:hlinkClr xmlns:ahyp="http://schemas.microsoft.com/office/drawing/2018/hyperlinkcolor" val="tx"/>
                    </a:ext>
                  </a:extLst>
                </a:hlinkClick>
              </a:rPr>
              <a:t>d.holley@uwtsd.ac.uk</a:t>
            </a:r>
            <a:r>
              <a:rPr lang="en-GB" sz="1600" dirty="0">
                <a:solidFill>
                  <a:schemeClr val="accent1">
                    <a:lumMod val="50000"/>
                  </a:schemeClr>
                </a:solidFill>
              </a:rPr>
              <a:t> </a:t>
            </a:r>
            <a:endParaRPr lang="en-GB" sz="1600" dirty="0">
              <a:solidFill>
                <a:schemeClr val="accent1">
                  <a:lumMod val="50000"/>
                </a:schemeClr>
              </a:solidFill>
              <a:cs typeface="Arial"/>
            </a:endParaRPr>
          </a:p>
          <a:p>
            <a:pPr marL="342900" indent="-342900">
              <a:buFont typeface="Arial" panose="020B0604020202020204" pitchFamily="34" charset="0"/>
              <a:buChar char="•"/>
            </a:pPr>
            <a:r>
              <a:rPr lang="en-GB" dirty="0">
                <a:solidFill>
                  <a:schemeClr val="accent1">
                    <a:lumMod val="50000"/>
                  </a:schemeClr>
                </a:solidFill>
              </a:rPr>
              <a:t>Carl Thomas </a:t>
            </a:r>
            <a:r>
              <a:rPr lang="en-GB" sz="1600" u="sng" dirty="0">
                <a:solidFill>
                  <a:srgbClr val="0070C0"/>
                </a:solidFill>
                <a:effectLst/>
                <a:latin typeface="Arial"/>
                <a:ea typeface="DengXian"/>
                <a:cs typeface="Arial"/>
                <a:hlinkClick r:id="rId3"/>
              </a:rPr>
              <a:t>c.thomas@uwtsd.ac.uk</a:t>
            </a:r>
            <a:endParaRPr lang="en-GB" sz="1600" dirty="0">
              <a:solidFill>
                <a:schemeClr val="accent1">
                  <a:lumMod val="50000"/>
                </a:schemeClr>
              </a:solidFill>
              <a:latin typeface="Arial"/>
              <a:ea typeface="DengXian"/>
              <a:cs typeface="Arial"/>
            </a:endParaRPr>
          </a:p>
          <a:p>
            <a:pPr marL="342900" indent="-342900">
              <a:buFont typeface="Arial" panose="020B0604020202020204" pitchFamily="34" charset="0"/>
              <a:buChar char="•"/>
            </a:pPr>
            <a:r>
              <a:rPr lang="en-GB" dirty="0">
                <a:solidFill>
                  <a:schemeClr val="accent1">
                    <a:lumMod val="50000"/>
                  </a:schemeClr>
                </a:solidFill>
              </a:rPr>
              <a:t>Emma Moseley </a:t>
            </a:r>
            <a:r>
              <a:rPr lang="en-GB" sz="1600" u="sng" dirty="0">
                <a:solidFill>
                  <a:srgbClr val="000000"/>
                </a:solidFill>
                <a:effectLst/>
                <a:latin typeface="Calibri"/>
                <a:ea typeface="DengXian"/>
                <a:cs typeface="Calibri"/>
                <a:hlinkClick r:id="rId4"/>
              </a:rPr>
              <a:t>e.moseley@uwtsd.ac.uk</a:t>
            </a:r>
            <a:endParaRPr lang="en-GB" sz="1600" dirty="0">
              <a:solidFill>
                <a:schemeClr val="accent1">
                  <a:lumMod val="50000"/>
                </a:schemeClr>
              </a:solidFill>
              <a:latin typeface="Calibri"/>
              <a:ea typeface="DengXian"/>
              <a:cs typeface="Calibri"/>
            </a:endParaRPr>
          </a:p>
          <a:p>
            <a:pPr marL="342900" indent="-342900">
              <a:buFont typeface="Arial" panose="020B0604020202020204" pitchFamily="34" charset="0"/>
              <a:buChar char="•"/>
            </a:pPr>
            <a:r>
              <a:rPr lang="en-GB" dirty="0">
                <a:solidFill>
                  <a:schemeClr val="accent1">
                    <a:lumMod val="50000"/>
                  </a:schemeClr>
                </a:solidFill>
              </a:rPr>
              <a:t>Tony Bourne </a:t>
            </a:r>
            <a:r>
              <a:rPr lang="en-GB" sz="1600" dirty="0">
                <a:hlinkClick r:id="rId5"/>
              </a:rPr>
              <a:t>t.bourne@uwtsd.ac.uk</a:t>
            </a:r>
            <a:endParaRPr lang="en-GB" sz="1600" dirty="0"/>
          </a:p>
          <a:p>
            <a:pPr marL="342900" indent="-342900">
              <a:buFont typeface="Arial" panose="020B0604020202020204" pitchFamily="34" charset="0"/>
              <a:buChar char="•"/>
            </a:pPr>
            <a:endParaRPr lang="en-GB" sz="2000">
              <a:solidFill>
                <a:schemeClr val="accent1">
                  <a:lumMod val="50000"/>
                </a:schemeClr>
              </a:solidFill>
            </a:endParaRPr>
          </a:p>
        </p:txBody>
      </p:sp>
    </p:spTree>
    <p:extLst>
      <p:ext uri="{BB962C8B-B14F-4D97-AF65-F5344CB8AC3E}">
        <p14:creationId xmlns:p14="http://schemas.microsoft.com/office/powerpoint/2010/main" val="2251451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568078" y="566134"/>
            <a:ext cx="11055844" cy="1277666"/>
          </a:xfrm>
          <a:prstGeom prst="rect">
            <a:avLst/>
          </a:prstGeom>
        </p:spPr>
        <p:txBody>
          <a:bodyPr/>
          <a:lstStyle/>
          <a:p>
            <a:r>
              <a:rPr lang="en-GB" sz="2000"/>
              <a:t>Role of the ALO (Apprentice Liaison Officer)</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568077" y="953099"/>
            <a:ext cx="10102115" cy="4583409"/>
          </a:xfrm>
        </p:spPr>
        <p:txBody>
          <a:bodyPr vert="horz" lIns="91440" tIns="45720" rIns="91440" bIns="45720" rtlCol="0" anchor="t">
            <a:normAutofit fontScale="25000" lnSpcReduction="20000"/>
          </a:bodyPr>
          <a:lstStyle/>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We have a tripartite relationship between - Apprentice – ALO - Manager/Mentor/Team Leader.</a:t>
            </a:r>
            <a:endParaRPr lang="en-US" sz="7200">
              <a:solidFill>
                <a:schemeClr val="accent1">
                  <a:lumMod val="50000"/>
                </a:schemeClr>
              </a:solidFill>
              <a:ea typeface="DengXian"/>
              <a:cs typeface="Arial"/>
            </a:endParaRP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We will have review meetings every 8 - 12 weeks – This a mandated event.</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Agreement of format depending on the company systems in use – F2F – MS Teams – Webex.</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Review progress within the workplace and with the academic commitments.</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Ensure the right levels of support are being provided by the ALO and employer.</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Opportunity for everyone to provide feedback – All to contribute – Come prepared.</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Ensure the programme is meeting your needs and your employer's needs.</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Notes will be taken and provided – The Apprentice and Manager/Team Leader contribute.</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Non-attendance at meetings of more than one session will be escalated to senior members of the team to review continuation on the programme. You have signed the Training Plan.</a:t>
            </a:r>
          </a:p>
          <a:p>
            <a:pPr marL="742950" lvl="1" indent="-285750">
              <a:lnSpc>
                <a:spcPct val="107000"/>
              </a:lnSpc>
              <a:spcAft>
                <a:spcPts val="800"/>
              </a:spcAft>
              <a:buFont typeface="Arial" panose="020B0604020202020204" pitchFamily="34" charset="0"/>
              <a:buChar char="•"/>
            </a:pPr>
            <a:endParaRPr lang="en-GB" sz="7200">
              <a:solidFill>
                <a:schemeClr val="accent1">
                  <a:lumMod val="50000"/>
                </a:schemeClr>
              </a:solidFill>
              <a:ea typeface="DengXian" panose="02010600030101010101" pitchFamily="2" charset="-122"/>
              <a:cs typeface="Arial" panose="020B0604020202020204" pitchFamily="34" charset="0"/>
            </a:endParaRPr>
          </a:p>
          <a:p>
            <a:endParaRPr lang="en-GB" sz="8000">
              <a:ea typeface="DengXian" panose="02010600030101010101" pitchFamily="2" charset="-122"/>
              <a:cs typeface="Arial" panose="020B0604020202020204" pitchFamily="34" charset="0"/>
            </a:endParaRPr>
          </a:p>
          <a:p>
            <a:endParaRPr lang="en-GB" sz="8000"/>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p>
        </p:txBody>
      </p:sp>
    </p:spTree>
    <p:extLst>
      <p:ext uri="{BB962C8B-B14F-4D97-AF65-F5344CB8AC3E}">
        <p14:creationId xmlns:p14="http://schemas.microsoft.com/office/powerpoint/2010/main" val="134299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568078" y="560743"/>
            <a:ext cx="11055844" cy="904748"/>
          </a:xfrm>
          <a:prstGeom prst="rect">
            <a:avLst/>
          </a:prstGeom>
        </p:spPr>
        <p:txBody>
          <a:bodyPr lIns="91440" tIns="45720" rIns="91440" bIns="45720" anchor="t"/>
          <a:lstStyle/>
          <a:p>
            <a:r>
              <a:rPr lang="en-GB" sz="2000"/>
              <a:t>Once allocated your ALO they will - Cont’d</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614723" y="937216"/>
            <a:ext cx="11168543" cy="4317835"/>
          </a:xfrm>
        </p:spPr>
        <p:txBody>
          <a:bodyPr vert="horz" lIns="91440" tIns="45720" rIns="91440" bIns="45720" rtlCol="0" anchor="t">
            <a:normAutofit fontScale="25000" lnSpcReduction="20000"/>
          </a:bodyPr>
          <a:lstStyle/>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Full time role recognition – unable to attend a progress review – communicate it to the ALO.</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Resolve any initial onboarding issues such as access, enrolment etc.</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ALO’s are available in-between meetings to help with any issues.</a:t>
            </a:r>
          </a:p>
          <a:p>
            <a:pPr marL="742950" lvl="1" indent="-285750">
              <a:lnSpc>
                <a:spcPct val="107000"/>
              </a:lnSpc>
              <a:spcAft>
                <a:spcPts val="800"/>
              </a:spcAft>
              <a:buFont typeface="Arial" panose="020B0604020202020204" pitchFamily="34" charset="0"/>
              <a:buChar char="•"/>
            </a:pPr>
            <a:r>
              <a:rPr lang="en-GB" sz="7200">
                <a:solidFill>
                  <a:schemeClr val="accent1">
                    <a:lumMod val="50000"/>
                  </a:schemeClr>
                </a:solidFill>
                <a:ea typeface="DengXian"/>
                <a:cs typeface="Arial"/>
              </a:rPr>
              <a:t>Hold discussions with you on:</a:t>
            </a:r>
          </a:p>
          <a:p>
            <a:pPr marL="1428750" lvl="2" indent="-285750">
              <a:lnSpc>
                <a:spcPct val="107000"/>
              </a:lnSpc>
              <a:spcAft>
                <a:spcPts val="800"/>
              </a:spcAft>
              <a:buFont typeface="Arial" panose="020B0604020202020204" pitchFamily="34" charset="0"/>
              <a:buChar char="•"/>
            </a:pPr>
            <a:r>
              <a:rPr lang="en-GB" sz="6400">
                <a:solidFill>
                  <a:schemeClr val="accent1">
                    <a:lumMod val="50000"/>
                  </a:schemeClr>
                </a:solidFill>
                <a:ea typeface="DengXian"/>
                <a:cs typeface="Arial"/>
              </a:rPr>
              <a:t>Access, lectures, attendance, relevance to the workplace.</a:t>
            </a:r>
          </a:p>
          <a:p>
            <a:pPr marL="1428750" lvl="2" indent="-285750">
              <a:lnSpc>
                <a:spcPct val="107000"/>
              </a:lnSpc>
              <a:spcAft>
                <a:spcPts val="800"/>
              </a:spcAft>
              <a:buFont typeface="Arial" panose="020B0604020202020204" pitchFamily="34" charset="0"/>
              <a:buChar char="•"/>
            </a:pPr>
            <a:r>
              <a:rPr lang="en-GB" sz="6400">
                <a:solidFill>
                  <a:schemeClr val="accent1">
                    <a:lumMod val="50000"/>
                  </a:schemeClr>
                </a:solidFill>
                <a:ea typeface="DengXian"/>
                <a:cs typeface="Arial"/>
              </a:rPr>
              <a:t>Learning support, safeguarding and prevent.</a:t>
            </a:r>
          </a:p>
          <a:p>
            <a:pPr marL="1428750" lvl="2" indent="-285750">
              <a:lnSpc>
                <a:spcPct val="107000"/>
              </a:lnSpc>
              <a:spcAft>
                <a:spcPts val="800"/>
              </a:spcAft>
              <a:buFont typeface="Arial" panose="020B0604020202020204" pitchFamily="34" charset="0"/>
              <a:buChar char="•"/>
            </a:pPr>
            <a:r>
              <a:rPr lang="en-GB" sz="6400">
                <a:solidFill>
                  <a:schemeClr val="accent1">
                    <a:lumMod val="50000"/>
                  </a:schemeClr>
                </a:solidFill>
                <a:ea typeface="DengXian"/>
                <a:cs typeface="Arial"/>
              </a:rPr>
              <a:t>Timetables and assessment dates, results and feedback from lecturers.</a:t>
            </a:r>
          </a:p>
          <a:p>
            <a:pPr marL="1428750" lvl="2" indent="-285750">
              <a:lnSpc>
                <a:spcPct val="107000"/>
              </a:lnSpc>
              <a:spcAft>
                <a:spcPts val="800"/>
              </a:spcAft>
              <a:buFont typeface="Arial" panose="020B0604020202020204" pitchFamily="34" charset="0"/>
              <a:buChar char="•"/>
            </a:pPr>
            <a:r>
              <a:rPr lang="en-GB" sz="6400">
                <a:solidFill>
                  <a:schemeClr val="accent1">
                    <a:lumMod val="50000"/>
                  </a:schemeClr>
                </a:solidFill>
                <a:ea typeface="DengXian"/>
                <a:cs typeface="Arial"/>
              </a:rPr>
              <a:t>Student - end of level reflection on what skills and knowledge they have gained.</a:t>
            </a:r>
          </a:p>
          <a:p>
            <a:pPr marL="1428750" lvl="2" indent="-285750">
              <a:lnSpc>
                <a:spcPct val="107000"/>
              </a:lnSpc>
              <a:spcAft>
                <a:spcPts val="800"/>
              </a:spcAft>
              <a:buFont typeface="Arial" panose="020B0604020202020204" pitchFamily="34" charset="0"/>
              <a:buChar char="•"/>
            </a:pPr>
            <a:r>
              <a:rPr lang="en-GB" sz="6400">
                <a:solidFill>
                  <a:schemeClr val="accent1">
                    <a:lumMod val="50000"/>
                  </a:schemeClr>
                </a:solidFill>
                <a:ea typeface="DengXian"/>
                <a:cs typeface="Arial"/>
              </a:rPr>
              <a:t>Employer – how the knowledge and experience has impacted on their role and on the business.</a:t>
            </a: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p>
        </p:txBody>
      </p:sp>
    </p:spTree>
    <p:extLst>
      <p:ext uri="{BB962C8B-B14F-4D97-AF65-F5344CB8AC3E}">
        <p14:creationId xmlns:p14="http://schemas.microsoft.com/office/powerpoint/2010/main" val="3295444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630082" y="585129"/>
            <a:ext cx="11055844" cy="390553"/>
          </a:xfrm>
          <a:prstGeom prst="rect">
            <a:avLst/>
          </a:prstGeom>
        </p:spPr>
        <p:txBody>
          <a:bodyPr/>
          <a:lstStyle/>
          <a:p>
            <a:r>
              <a:rPr lang="en-GB" sz="2000"/>
              <a:t>Your responsibilities</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1124400" y="925697"/>
            <a:ext cx="11168543" cy="3751471"/>
          </a:xfrm>
        </p:spPr>
        <p:txBody>
          <a:bodyPr vert="horz" lIns="91440" tIns="45720" rIns="91440" bIns="45720" rtlCol="0" anchor="t">
            <a:normAutofit/>
          </a:bodyPr>
          <a:lstStyle/>
          <a:p>
            <a:pPr marL="285750" indent="-285750" algn="l">
              <a:lnSpc>
                <a:spcPct val="104000"/>
              </a:lnSpc>
              <a:buFont typeface="Arial" panose="020B0604020202020204" pitchFamily="34" charset="0"/>
              <a:buChar char="•"/>
              <a:tabLst>
                <a:tab pos="360363" algn="l"/>
              </a:tabLst>
            </a:pPr>
            <a:r>
              <a:rPr lang="en-GB" sz="1800">
                <a:solidFill>
                  <a:schemeClr val="accent1">
                    <a:lumMod val="50000"/>
                  </a:schemeClr>
                </a:solidFill>
                <a:ea typeface="DengXian"/>
                <a:cs typeface="Arial"/>
              </a:rPr>
              <a:t>We want you to attend and commit to your learning activities as well as completing all your coursework     to achieve your apprenticeship.</a:t>
            </a:r>
            <a:endParaRPr lang="en-US" sz="1800">
              <a:solidFill>
                <a:schemeClr val="accent1">
                  <a:lumMod val="50000"/>
                </a:schemeClr>
              </a:solidFill>
              <a:ea typeface="DengXian"/>
              <a:cs typeface="Arial"/>
            </a:endParaRP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Attend and contribute to your progress review meetings with your ALO.</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Take ownership and responsibility for your own learning and development.</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Take ownership and responsibility for arranging meetings with your Manager/Team Leader.</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Behave in a considerate and responsible manner with due regard to your own and others equality of opportunity and to the health and safety of others and self in working and learning environment.</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Bring any issues to the attention of your ALO including any learning support or health issues that affect your learning.</a:t>
            </a:r>
            <a:endParaRPr lang="en-GB" sz="180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p>
        </p:txBody>
      </p:sp>
    </p:spTree>
    <p:extLst>
      <p:ext uri="{BB962C8B-B14F-4D97-AF65-F5344CB8AC3E}">
        <p14:creationId xmlns:p14="http://schemas.microsoft.com/office/powerpoint/2010/main" val="3847594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623887" y="622300"/>
            <a:ext cx="11055844" cy="904748"/>
          </a:xfrm>
          <a:prstGeom prst="rect">
            <a:avLst/>
          </a:prstGeom>
        </p:spPr>
        <p:txBody>
          <a:bodyPr/>
          <a:lstStyle/>
          <a:p>
            <a:r>
              <a:rPr lang="en-GB" sz="2000"/>
              <a:t>Your responsibilities</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1136790" y="756832"/>
            <a:ext cx="11168543" cy="4317835"/>
          </a:xfrm>
        </p:spPr>
        <p:txBody>
          <a:bodyPr vert="horz" lIns="91440" tIns="45720" rIns="91440" bIns="45720" rtlCol="0" anchor="t">
            <a:normAutofit fontScale="25000" lnSpcReduction="20000"/>
          </a:bodyPr>
          <a:lstStyle/>
          <a:p>
            <a:pPr algn="l"/>
            <a:endParaRPr lang="en-GB" sz="1800" b="0" i="0" u="none" strike="noStrike" baseline="0">
              <a:solidFill>
                <a:srgbClr val="000000"/>
              </a:solidFill>
              <a:latin typeface="Helvetica Neue"/>
            </a:endParaRP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Provide UWTSD with the relevant information and documentation to verify that apprenticeship and programme eligibility checks are met.</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Provide evidence that you hold any mandatory qualifications required.</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Comply with the policies and procedures as defined in the Training Plan/Individual learning Agreement.</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Attend all required off-the-job lectures, tutorials, seminars and workshops (or notify UWTSD/employer of non-attendance (in advance where possible).</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Complete skills assessments when requested. </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Commit to the learning activities required for each module, including any self-study and research.</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Complete all coursework, assignments, presentations, vivas and exams required to achieve the apprenticeship.</a:t>
            </a:r>
          </a:p>
          <a:p>
            <a:pPr marL="285750" indent="-285750" algn="l">
              <a:lnSpc>
                <a:spcPct val="124000"/>
              </a:lnSpc>
              <a:buFont typeface="Arial" panose="020B0604020202020204" pitchFamily="34" charset="0"/>
              <a:buChar char="•"/>
            </a:pPr>
            <a:r>
              <a:rPr lang="en-GB" sz="7200">
                <a:solidFill>
                  <a:schemeClr val="accent1">
                    <a:lumMod val="50000"/>
                  </a:schemeClr>
                </a:solidFill>
                <a:ea typeface="DengXian" panose="02010600030101010101" pitchFamily="2" charset="-122"/>
                <a:cs typeface="Arial" panose="020B0604020202020204" pitchFamily="34" charset="0"/>
              </a:rPr>
              <a:t>Agree, with employer and UWTSD, when learning is complete, and they are ready to undertake the end-point assessment.</a:t>
            </a:r>
          </a:p>
        </p:txBody>
      </p:sp>
    </p:spTree>
    <p:extLst>
      <p:ext uri="{BB962C8B-B14F-4D97-AF65-F5344CB8AC3E}">
        <p14:creationId xmlns:p14="http://schemas.microsoft.com/office/powerpoint/2010/main" val="1003369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776886" y="607578"/>
            <a:ext cx="10992536" cy="3970318"/>
          </a:xfrm>
          <a:prstGeom prst="rect">
            <a:avLst/>
          </a:prstGeom>
          <a:noFill/>
        </p:spPr>
        <p:txBody>
          <a:bodyPr wrap="square" lIns="91440" tIns="45720" rIns="91440" bIns="45720" rtlCol="0" anchor="t">
            <a:spAutoFit/>
          </a:bodyPr>
          <a:lstStyle/>
          <a:p>
            <a:pPr>
              <a:lnSpc>
                <a:spcPct val="90000"/>
              </a:lnSpc>
              <a:spcBef>
                <a:spcPct val="0"/>
              </a:spcBef>
            </a:pPr>
            <a:r>
              <a:rPr lang="en-GB" sz="2000" b="1">
                <a:solidFill>
                  <a:srgbClr val="013E5B"/>
                </a:solidFill>
                <a:ea typeface="+mj-ea"/>
                <a:cs typeface="+mj-cs"/>
              </a:rPr>
              <a:t>Mentoring </a:t>
            </a:r>
          </a:p>
          <a:p>
            <a:pPr>
              <a:lnSpc>
                <a:spcPct val="90000"/>
              </a:lnSpc>
              <a:spcBef>
                <a:spcPct val="0"/>
              </a:spcBef>
            </a:pPr>
            <a:endParaRPr lang="en-GB" sz="2000" b="1">
              <a:solidFill>
                <a:srgbClr val="013E5B"/>
              </a:solidFill>
              <a:ea typeface="+mj-ea"/>
              <a:cs typeface="+mj-cs"/>
            </a:endParaRPr>
          </a:p>
          <a:p>
            <a:r>
              <a:rPr lang="en-GB">
                <a:solidFill>
                  <a:srgbClr val="013E5B"/>
                </a:solidFill>
                <a:ea typeface="+mj-ea"/>
                <a:cs typeface="+mj-cs"/>
              </a:rPr>
              <a:t>Your employer is asked to nominate someone as your workplace mentor to support your development, this may be your line manager, a training manager, or someone else. </a:t>
            </a:r>
          </a:p>
          <a:p>
            <a:endParaRPr lang="en-GB">
              <a:solidFill>
                <a:srgbClr val="013E5B"/>
              </a:solidFill>
              <a:ea typeface="+mj-ea"/>
              <a:cs typeface="+mj-cs"/>
            </a:endParaRPr>
          </a:p>
          <a:p>
            <a:r>
              <a:rPr lang="en-GB">
                <a:solidFill>
                  <a:srgbClr val="013E5B"/>
                </a:solidFill>
                <a:ea typeface="+mj-ea"/>
                <a:cs typeface="+mj-cs"/>
              </a:rPr>
              <a:t>Mentoring is an important part of an apprenticeship and can provide much needed additional work-place support to an apprentice, helping them understand their role in the organisation, develop their career path, and provide a listening ear if they’re facing any problems and challenges.</a:t>
            </a:r>
          </a:p>
          <a:p>
            <a:endParaRPr lang="en-GB">
              <a:solidFill>
                <a:srgbClr val="013E5B"/>
              </a:solidFill>
              <a:ea typeface="+mj-ea"/>
              <a:cs typeface="+mj-cs"/>
            </a:endParaRPr>
          </a:p>
          <a:p>
            <a:r>
              <a:rPr lang="en-GB">
                <a:solidFill>
                  <a:srgbClr val="013E5B"/>
                </a:solidFill>
                <a:ea typeface="+mj-ea"/>
                <a:cs typeface="+mj-cs"/>
              </a:rPr>
              <a:t>The role of the mentor is particularly important for apprentices. The relationship provides additional support, guidance and pastoral care through the programme, outside of the more formal line management relationship.</a:t>
            </a:r>
          </a:p>
          <a:p>
            <a:endParaRPr lang="en-GB">
              <a:solidFill>
                <a:srgbClr val="013E5B"/>
              </a:solidFill>
              <a:ea typeface="+mj-ea"/>
              <a:cs typeface="+mj-cs"/>
            </a:endParaRPr>
          </a:p>
          <a:p>
            <a:r>
              <a:rPr lang="en-GB">
                <a:solidFill>
                  <a:srgbClr val="013E5B"/>
                </a:solidFill>
                <a:ea typeface="+mj-ea"/>
                <a:cs typeface="+mj-cs"/>
              </a:rPr>
              <a:t>Further information can be obtained through </a:t>
            </a:r>
            <a:r>
              <a:rPr lang="en-GB">
                <a:hlinkClick r:id="rId2"/>
              </a:rPr>
              <a:t>Apprenticeships at UWTSD: A Guide for Mentors (office.com)</a:t>
            </a:r>
            <a:endParaRPr lang="en-GB">
              <a:solidFill>
                <a:srgbClr val="013E5B"/>
              </a:solidFill>
              <a:ea typeface="+mj-ea"/>
              <a:cs typeface="+mj-cs"/>
            </a:endParaRPr>
          </a:p>
        </p:txBody>
      </p:sp>
    </p:spTree>
    <p:extLst>
      <p:ext uri="{BB962C8B-B14F-4D97-AF65-F5344CB8AC3E}">
        <p14:creationId xmlns:p14="http://schemas.microsoft.com/office/powerpoint/2010/main" val="1035722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623887" y="622300"/>
            <a:ext cx="11055844" cy="904748"/>
          </a:xfrm>
          <a:prstGeom prst="rect">
            <a:avLst/>
          </a:prstGeom>
        </p:spPr>
        <p:txBody>
          <a:bodyPr/>
          <a:lstStyle/>
          <a:p>
            <a:r>
              <a:rPr lang="en-GB" sz="320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471370" y="2110923"/>
            <a:ext cx="10493237" cy="2423390"/>
          </a:xfrm>
        </p:spPr>
        <p:txBody>
          <a:bodyPr vert="horz" lIns="91440" tIns="45720" rIns="91440" bIns="45720" rtlCol="0" anchor="t">
            <a:normAutofit/>
          </a:bodyPr>
          <a:lstStyle/>
          <a:p>
            <a:pPr marL="742950" lvl="1" indent="-285750" fontAlgn="base">
              <a:lnSpc>
                <a:spcPct val="124000"/>
              </a:lnSpc>
              <a:buChar char="•"/>
            </a:pPr>
            <a:r>
              <a:rPr lang="en-GB" sz="1800">
                <a:solidFill>
                  <a:schemeClr val="accent1">
                    <a:lumMod val="50000"/>
                  </a:schemeClr>
                </a:solidFill>
                <a:ea typeface="DengXian"/>
                <a:cs typeface="Arial"/>
              </a:rPr>
              <a:t>To help explain the workings and requirements of the Apprenticeship programme the university has prepared several handbooks.</a:t>
            </a:r>
            <a:endParaRPr lang="en-US" sz="1800">
              <a:solidFill>
                <a:schemeClr val="accent1">
                  <a:lumMod val="50000"/>
                </a:schemeClr>
              </a:solidFill>
              <a:ea typeface="DengXian"/>
              <a:cs typeface="Arial"/>
            </a:endParaRPr>
          </a:p>
          <a:p>
            <a:pPr fontAlgn="base"/>
            <a:endParaRPr lang="en-GB" sz="1800"/>
          </a:p>
          <a:p>
            <a:endParaRPr lang="en-GB" sz="2000" b="1">
              <a:solidFill>
                <a:schemeClr val="accent1">
                  <a:lumMod val="50000"/>
                </a:schemeClr>
              </a:solidFill>
            </a:endParaRPr>
          </a:p>
          <a:p>
            <a:r>
              <a:rPr lang="en-GB" sz="2000">
                <a:solidFill>
                  <a:schemeClr val="bg1"/>
                </a:solidFill>
              </a:rPr>
              <a:t>We have an experienced industry led team of Apprentice Liaison Officers (ALO’</a:t>
            </a:r>
            <a:endParaRPr lang="en-GB" sz="1800"/>
          </a:p>
        </p:txBody>
      </p:sp>
      <p:sp>
        <p:nvSpPr>
          <p:cNvPr id="7" name="TextBox 6">
            <a:extLst>
              <a:ext uri="{FF2B5EF4-FFF2-40B4-BE49-F238E27FC236}">
                <a16:creationId xmlns:a16="http://schemas.microsoft.com/office/drawing/2014/main" id="{384C630E-DD0C-40BB-675C-468955BC5C73}"/>
              </a:ext>
            </a:extLst>
          </p:cNvPr>
          <p:cNvSpPr txBox="1"/>
          <p:nvPr/>
        </p:nvSpPr>
        <p:spPr>
          <a:xfrm>
            <a:off x="859196" y="648103"/>
            <a:ext cx="8772236" cy="2031325"/>
          </a:xfrm>
          <a:prstGeom prst="rect">
            <a:avLst/>
          </a:prstGeom>
          <a:noFill/>
        </p:spPr>
        <p:txBody>
          <a:bodyPr wrap="square" lIns="91440" tIns="45720" rIns="91440" bIns="45720" anchor="t">
            <a:spAutoFit/>
          </a:bodyPr>
          <a:lstStyle/>
          <a:p>
            <a:r>
              <a:rPr lang="en-GB" b="1">
                <a:solidFill>
                  <a:schemeClr val="accent1">
                    <a:lumMod val="50000"/>
                  </a:schemeClr>
                </a:solidFill>
              </a:rPr>
              <a:t>OME Degree Apprenticeships General Info via Moodle</a:t>
            </a:r>
          </a:p>
          <a:p>
            <a:endParaRPr lang="en-GB" b="1">
              <a:solidFill>
                <a:schemeClr val="accent1">
                  <a:lumMod val="50000"/>
                </a:schemeClr>
              </a:solidFill>
            </a:endParaRPr>
          </a:p>
          <a:p>
            <a:r>
              <a:rPr lang="en-GB">
                <a:hlinkClick r:id="rId3"/>
              </a:rPr>
              <a:t>Course: OME Degree Apprenticeships General Info (uwtsd.ac.uk)</a:t>
            </a:r>
            <a:endParaRPr lang="en-GB" b="1">
              <a:solidFill>
                <a:schemeClr val="accent1">
                  <a:lumMod val="50000"/>
                </a:schemeClr>
              </a:solidFill>
            </a:endParaRPr>
          </a:p>
          <a:p>
            <a:endParaRPr lang="en-GB">
              <a:solidFill>
                <a:srgbClr val="000000"/>
              </a:solidFill>
              <a:cs typeface="Arial"/>
            </a:endParaRPr>
          </a:p>
          <a:p>
            <a:r>
              <a:rPr lang="en-GB" b="1">
                <a:solidFill>
                  <a:schemeClr val="accent1">
                    <a:lumMod val="50000"/>
                  </a:schemeClr>
                </a:solidFill>
              </a:rPr>
              <a:t>Handbooks</a:t>
            </a:r>
          </a:p>
          <a:p>
            <a:endParaRPr lang="en-GB">
              <a:solidFill>
                <a:srgbClr val="000000"/>
              </a:solidFill>
              <a:cs typeface="Arial"/>
            </a:endParaRPr>
          </a:p>
          <a:p>
            <a:endParaRPr lang="en-GB" b="1">
              <a:solidFill>
                <a:srgbClr val="203864"/>
              </a:solidFill>
              <a:cs typeface="Arial"/>
            </a:endParaRPr>
          </a:p>
        </p:txBody>
      </p:sp>
    </p:spTree>
    <p:extLst>
      <p:ext uri="{BB962C8B-B14F-4D97-AF65-F5344CB8AC3E}">
        <p14:creationId xmlns:p14="http://schemas.microsoft.com/office/powerpoint/2010/main" val="88798684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572323" y="2359861"/>
            <a:ext cx="10992536" cy="830997"/>
          </a:xfrm>
          <a:prstGeom prst="rect">
            <a:avLst/>
          </a:prstGeom>
          <a:noFill/>
        </p:spPr>
        <p:txBody>
          <a:bodyPr wrap="square" rtlCol="0">
            <a:spAutoFit/>
          </a:bodyPr>
          <a:lstStyle/>
          <a:p>
            <a:pPr algn="ctr"/>
            <a:r>
              <a:rPr lang="en-GB" sz="4800">
                <a:solidFill>
                  <a:schemeClr val="accent1">
                    <a:lumMod val="50000"/>
                  </a:schemeClr>
                </a:solidFill>
              </a:rPr>
              <a:t>Questions?</a:t>
            </a:r>
          </a:p>
        </p:txBody>
      </p:sp>
    </p:spTree>
    <p:extLst>
      <p:ext uri="{BB962C8B-B14F-4D97-AF65-F5344CB8AC3E}">
        <p14:creationId xmlns:p14="http://schemas.microsoft.com/office/powerpoint/2010/main" val="926156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idx="4294967295"/>
          </p:nvPr>
        </p:nvSpPr>
        <p:spPr>
          <a:xfrm>
            <a:off x="623887" y="216816"/>
            <a:ext cx="11055844" cy="636462"/>
          </a:xfrm>
          <a:prstGeom prst="rect">
            <a:avLst/>
          </a:prstGeom>
        </p:spPr>
        <p:txBody>
          <a:bodyPr/>
          <a:lstStyle/>
          <a:p>
            <a:r>
              <a:rPr lang="en-GB" sz="2000"/>
              <a:t>Progress Review Form </a:t>
            </a:r>
            <a:endParaRPr lang="en-GB" sz="1600"/>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4294967295"/>
          </p:nvPr>
        </p:nvSpPr>
        <p:spPr>
          <a:xfrm>
            <a:off x="399570" y="1283825"/>
            <a:ext cx="11168543" cy="4317835"/>
          </a:xfrm>
        </p:spPr>
        <p:txBody>
          <a:bodyPr>
            <a:normAutofit/>
          </a:bodyPr>
          <a:lstStyle/>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endParaRPr lang="en-GB" sz="1800"/>
          </a:p>
        </p:txBody>
      </p:sp>
      <p:pic>
        <p:nvPicPr>
          <p:cNvPr id="6" name="Picture 5">
            <a:extLst>
              <a:ext uri="{FF2B5EF4-FFF2-40B4-BE49-F238E27FC236}">
                <a16:creationId xmlns:a16="http://schemas.microsoft.com/office/drawing/2014/main" id="{30BD73A0-0FB2-2DDD-00F5-94CEFE0AEEC6}"/>
              </a:ext>
            </a:extLst>
          </p:cNvPr>
          <p:cNvPicPr>
            <a:picLocks noChangeAspect="1"/>
          </p:cNvPicPr>
          <p:nvPr/>
        </p:nvPicPr>
        <p:blipFill rotWithShape="1">
          <a:blip r:embed="rId3"/>
          <a:srcRect l="5871" t="21481" r="79291" b="17261"/>
          <a:stretch/>
        </p:blipFill>
        <p:spPr>
          <a:xfrm>
            <a:off x="3414371" y="735463"/>
            <a:ext cx="5138940" cy="4925962"/>
          </a:xfrm>
          <a:prstGeom prst="rect">
            <a:avLst/>
          </a:prstGeom>
          <a:ln w="15875">
            <a:solidFill>
              <a:schemeClr val="tx1"/>
            </a:solidFill>
          </a:ln>
        </p:spPr>
      </p:pic>
    </p:spTree>
    <p:extLst>
      <p:ext uri="{BB962C8B-B14F-4D97-AF65-F5344CB8AC3E}">
        <p14:creationId xmlns:p14="http://schemas.microsoft.com/office/powerpoint/2010/main" val="111999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B3D69C-A6BF-2674-9BD5-F359AE5617DB}"/>
              </a:ext>
            </a:extLst>
          </p:cNvPr>
          <p:cNvPicPr>
            <a:picLocks noChangeAspect="1"/>
          </p:cNvPicPr>
          <p:nvPr/>
        </p:nvPicPr>
        <p:blipFill rotWithShape="1">
          <a:blip r:embed="rId3"/>
          <a:srcRect l="6011" t="21341" r="73278" b="53088"/>
          <a:stretch/>
        </p:blipFill>
        <p:spPr>
          <a:xfrm>
            <a:off x="617679" y="1378877"/>
            <a:ext cx="10768667" cy="3087106"/>
          </a:xfrm>
          <a:prstGeom prst="rect">
            <a:avLst/>
          </a:prstGeom>
          <a:ln w="15875">
            <a:solidFill>
              <a:schemeClr val="tx1"/>
            </a:solidFill>
          </a:ln>
        </p:spPr>
      </p:pic>
      <p:sp>
        <p:nvSpPr>
          <p:cNvPr id="4" name="Title 1">
            <a:extLst>
              <a:ext uri="{FF2B5EF4-FFF2-40B4-BE49-F238E27FC236}">
                <a16:creationId xmlns:a16="http://schemas.microsoft.com/office/drawing/2014/main" id="{9D3E96D1-9FE5-A9F8-282B-7FDF057DD53F}"/>
              </a:ext>
            </a:extLst>
          </p:cNvPr>
          <p:cNvSpPr>
            <a:spLocks noGrp="1"/>
          </p:cNvSpPr>
          <p:nvPr>
            <p:ph type="title" idx="4294967295"/>
          </p:nvPr>
        </p:nvSpPr>
        <p:spPr>
          <a:xfrm>
            <a:off x="414710" y="479781"/>
            <a:ext cx="11055844" cy="636462"/>
          </a:xfrm>
          <a:prstGeom prst="rect">
            <a:avLst/>
          </a:prstGeom>
        </p:spPr>
        <p:txBody>
          <a:bodyPr/>
          <a:lstStyle/>
          <a:p>
            <a:r>
              <a:rPr lang="en-GB" sz="2000"/>
              <a:t>Progress Review Form - continued</a:t>
            </a:r>
            <a:endParaRPr lang="en-GB" sz="1600"/>
          </a:p>
        </p:txBody>
      </p:sp>
    </p:spTree>
    <p:extLst>
      <p:ext uri="{BB962C8B-B14F-4D97-AF65-F5344CB8AC3E}">
        <p14:creationId xmlns:p14="http://schemas.microsoft.com/office/powerpoint/2010/main" val="337652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572323" y="2359861"/>
            <a:ext cx="10992536" cy="830997"/>
          </a:xfrm>
          <a:prstGeom prst="rect">
            <a:avLst/>
          </a:prstGeom>
          <a:noFill/>
        </p:spPr>
        <p:txBody>
          <a:bodyPr wrap="square" rtlCol="0">
            <a:spAutoFit/>
          </a:bodyPr>
          <a:lstStyle/>
          <a:p>
            <a:pPr algn="ctr"/>
            <a:r>
              <a:rPr lang="en-GB" sz="4800">
                <a:solidFill>
                  <a:schemeClr val="accent1">
                    <a:lumMod val="50000"/>
                  </a:schemeClr>
                </a:solidFill>
              </a:rPr>
              <a:t>Questions?</a:t>
            </a:r>
          </a:p>
        </p:txBody>
      </p:sp>
    </p:spTree>
    <p:extLst>
      <p:ext uri="{BB962C8B-B14F-4D97-AF65-F5344CB8AC3E}">
        <p14:creationId xmlns:p14="http://schemas.microsoft.com/office/powerpoint/2010/main" val="2653123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F8D21F-4BDD-E556-3971-636C0621CA73}"/>
              </a:ext>
            </a:extLst>
          </p:cNvPr>
          <p:cNvSpPr txBox="1"/>
          <p:nvPr/>
        </p:nvSpPr>
        <p:spPr>
          <a:xfrm>
            <a:off x="782832" y="2359861"/>
            <a:ext cx="10907015" cy="830997"/>
          </a:xfrm>
          <a:prstGeom prst="rect">
            <a:avLst/>
          </a:prstGeom>
          <a:noFill/>
        </p:spPr>
        <p:txBody>
          <a:bodyPr wrap="square" rtlCol="0">
            <a:spAutoFit/>
          </a:bodyPr>
          <a:lstStyle/>
          <a:p>
            <a:pPr algn="ctr"/>
            <a:r>
              <a:rPr lang="en-GB" sz="4800">
                <a:solidFill>
                  <a:schemeClr val="accent1">
                    <a:lumMod val="50000"/>
                  </a:schemeClr>
                </a:solidFill>
              </a:rPr>
              <a:t>24 and 25 Oct – OME Safety Course</a:t>
            </a:r>
          </a:p>
        </p:txBody>
      </p:sp>
    </p:spTree>
    <p:extLst>
      <p:ext uri="{BB962C8B-B14F-4D97-AF65-F5344CB8AC3E}">
        <p14:creationId xmlns:p14="http://schemas.microsoft.com/office/powerpoint/2010/main" val="932518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F8D21F-4BDD-E556-3971-636C0621CA73}"/>
              </a:ext>
            </a:extLst>
          </p:cNvPr>
          <p:cNvSpPr txBox="1"/>
          <p:nvPr/>
        </p:nvSpPr>
        <p:spPr>
          <a:xfrm>
            <a:off x="782832" y="2359861"/>
            <a:ext cx="10907015" cy="1569660"/>
          </a:xfrm>
          <a:prstGeom prst="rect">
            <a:avLst/>
          </a:prstGeom>
          <a:noFill/>
        </p:spPr>
        <p:txBody>
          <a:bodyPr wrap="square" rtlCol="0">
            <a:spAutoFit/>
          </a:bodyPr>
          <a:lstStyle/>
          <a:p>
            <a:pPr algn="ctr"/>
            <a:r>
              <a:rPr lang="en-GB" sz="4800">
                <a:solidFill>
                  <a:schemeClr val="accent1">
                    <a:lumMod val="50000"/>
                  </a:schemeClr>
                </a:solidFill>
              </a:rPr>
              <a:t>26 Oct 9:00 am to 1100 am – Kapilan</a:t>
            </a:r>
          </a:p>
          <a:p>
            <a:pPr algn="ctr"/>
            <a:r>
              <a:rPr lang="en-GB" sz="4800">
                <a:solidFill>
                  <a:schemeClr val="accent1">
                    <a:lumMod val="50000"/>
                  </a:schemeClr>
                </a:solidFill>
              </a:rPr>
              <a:t>Academic Regulations etc </a:t>
            </a:r>
          </a:p>
        </p:txBody>
      </p:sp>
    </p:spTree>
    <p:extLst>
      <p:ext uri="{BB962C8B-B14F-4D97-AF65-F5344CB8AC3E}">
        <p14:creationId xmlns:p14="http://schemas.microsoft.com/office/powerpoint/2010/main" val="25066149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11F9-3320-C9A3-34EE-C94AAE71F3ED}"/>
              </a:ext>
            </a:extLst>
          </p:cNvPr>
          <p:cNvSpPr>
            <a:spLocks noGrp="1"/>
          </p:cNvSpPr>
          <p:nvPr>
            <p:ph type="title" idx="4294967295"/>
          </p:nvPr>
        </p:nvSpPr>
        <p:spPr>
          <a:xfrm>
            <a:off x="623887" y="622300"/>
            <a:ext cx="7529513" cy="1600200"/>
          </a:xfrm>
          <a:prstGeom prst="rect">
            <a:avLst/>
          </a:prstGeom>
        </p:spPr>
        <p:txBody>
          <a:bodyPr/>
          <a:lstStyle/>
          <a:p>
            <a:r>
              <a:rPr lang="en-GB" sz="1800"/>
              <a:t>Academic Guidelines – </a:t>
            </a:r>
            <a:endParaRPr lang="en-GB" sz="1800">
              <a:solidFill>
                <a:srgbClr val="FF0000"/>
              </a:solidFill>
            </a:endParaRPr>
          </a:p>
        </p:txBody>
      </p:sp>
      <p:sp>
        <p:nvSpPr>
          <p:cNvPr id="4" name="Text Placeholder 3">
            <a:extLst>
              <a:ext uri="{FF2B5EF4-FFF2-40B4-BE49-F238E27FC236}">
                <a16:creationId xmlns:a16="http://schemas.microsoft.com/office/drawing/2014/main" id="{D98C481E-42E0-54AA-0A00-1ADD34F24CB4}"/>
              </a:ext>
            </a:extLst>
          </p:cNvPr>
          <p:cNvSpPr>
            <a:spLocks noGrp="1"/>
          </p:cNvSpPr>
          <p:nvPr>
            <p:ph type="body" sz="half" idx="4294967295"/>
          </p:nvPr>
        </p:nvSpPr>
        <p:spPr>
          <a:xfrm>
            <a:off x="623887" y="1394691"/>
            <a:ext cx="7529513" cy="4229377"/>
          </a:xfrm>
        </p:spPr>
        <p:txBody>
          <a:bodyPr vert="horz" lIns="91440" tIns="45720" rIns="91440" bIns="45720" rtlCol="0" anchor="t">
            <a:normAutofit/>
          </a:bodyPr>
          <a:lstStyle/>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Student Code of Conduct.</a:t>
            </a:r>
            <a:endParaRPr lang="en-US"/>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Academic Misconduct.</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Non-Academic Misconduct.</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Attendance and Engagement.</a:t>
            </a:r>
          </a:p>
          <a:p>
            <a:pPr marL="285750" indent="-285750" algn="l">
              <a:lnSpc>
                <a:spcPct val="104000"/>
              </a:lnSpc>
              <a:buFont typeface="Arial" panose="020B0604020202020204" pitchFamily="34" charset="0"/>
              <a:buChar char="•"/>
            </a:pPr>
            <a:r>
              <a:rPr lang="en-GB" sz="1800">
                <a:solidFill>
                  <a:schemeClr val="accent1">
                    <a:lumMod val="50000"/>
                  </a:schemeClr>
                </a:solidFill>
                <a:ea typeface="DengXian" panose="02010600030101010101" pitchFamily="2" charset="-122"/>
                <a:cs typeface="Arial" panose="020B0604020202020204" pitchFamily="34" charset="0"/>
              </a:rPr>
              <a:t>Processes, EC, IOS, Withdrawal.</a:t>
            </a:r>
          </a:p>
          <a:p>
            <a:pPr marL="342900" indent="-342900">
              <a:buFont typeface="Arial" panose="020B0604020202020204" pitchFamily="34" charset="0"/>
              <a:buChar char="•"/>
            </a:pPr>
            <a:endParaRPr lang="en-GB"/>
          </a:p>
        </p:txBody>
      </p:sp>
    </p:spTree>
    <p:extLst>
      <p:ext uri="{BB962C8B-B14F-4D97-AF65-F5344CB8AC3E}">
        <p14:creationId xmlns:p14="http://schemas.microsoft.com/office/powerpoint/2010/main" val="3421690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a:solidFill>
                  <a:schemeClr val="bg1"/>
                </a:solidFill>
              </a:rPr>
              <a:t>UWTSD </a:t>
            </a:r>
            <a:r>
              <a:rPr lang="en-GB" sz="280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a:effectLst/>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a:latin typeface="Arial" panose="020B0604020202020204" pitchFamily="34" charset="0"/>
                <a:ea typeface="Calibri" panose="020F0502020204030204" pitchFamily="34" charset="0"/>
                <a:cs typeface="Times New Roman" panose="02020603050405020304" pitchFamily="18" charset="0"/>
              </a:rPr>
            </a:br>
            <a:r>
              <a:rPr lang="en-GB" sz="700">
                <a:effectLst/>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a:effectLst/>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a:effectLst/>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a:effectLst/>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act in an honest way and that you will abide by the law.</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familiarise yourself with and adhere to approved University policies and regulations.</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a:solidFill>
                  <a:srgbClr val="0563C1"/>
                </a:solidFill>
                <a:effectLst/>
                <a:ea typeface="Calibri" panose="020F0502020204030204" pitchFamily="34" charset="0"/>
                <a:cs typeface="Times New Roman" panose="02020603050405020304" pitchFamily="18" charset="0"/>
                <a:hlinkClick r:id="rId4"/>
              </a:rPr>
              <a:t>Student Charter</a:t>
            </a:r>
            <a:r>
              <a:rPr lang="en-GB" sz="800" u="sng">
                <a:solidFill>
                  <a:srgbClr val="0563C1"/>
                </a:solidFill>
                <a:effectLst/>
                <a:ea typeface="Calibri" panose="020F0502020204030204" pitchFamily="34" charset="0"/>
                <a:cs typeface="Times New Roman" panose="02020603050405020304" pitchFamily="18" charset="0"/>
              </a:rPr>
              <a:t>.</a:t>
            </a:r>
            <a:endParaRPr lang="en-GB" sz="800">
              <a:effectLst/>
              <a:ea typeface="Calibri" panose="020F0502020204030204" pitchFamily="34" charset="0"/>
              <a:cs typeface="Times New Roman" panose="02020603050405020304" pitchFamily="18" charset="0"/>
            </a:endParaRP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a:effectLst/>
                <a:ea typeface="Calibri" panose="020F0502020204030204" pitchFamily="34" charset="0"/>
                <a:cs typeface="Times New Roman" panose="02020603050405020304" pitchFamily="18" charset="0"/>
                <a:hlinkClick r:id="rId5"/>
              </a:rPr>
              <a:t>Fitness to Practise Policy</a:t>
            </a:r>
            <a:r>
              <a:rPr lang="en-GB" sz="800">
                <a:ea typeface="Calibri" panose="020F0502020204030204" pitchFamily="34" charset="0"/>
                <a:cs typeface="Times New Roman" panose="02020603050405020304" pitchFamily="18" charset="0"/>
              </a:rPr>
              <a:t>.</a:t>
            </a:r>
            <a:r>
              <a:rPr lang="en-GB" sz="800">
                <a:effectLst/>
                <a:ea typeface="Calibri" panose="020F0502020204030204" pitchFamily="34" charset="0"/>
                <a:cs typeface="Times New Roman" panose="02020603050405020304" pitchFamily="18" charset="0"/>
              </a:rPr>
              <a:t> </a:t>
            </a: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a:ea typeface="Calibri" panose="020F0502020204030204" pitchFamily="34" charset="0"/>
                <a:cs typeface="Times New Roman" panose="02020603050405020304" pitchFamily="18" charset="0"/>
                <a:hlinkClick r:id="rId5"/>
              </a:rPr>
              <a:t>Fitness to Practise Policy. </a:t>
            </a:r>
            <a:endParaRPr lang="en-GB" sz="800">
              <a:effectLst/>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a:effectLst/>
                <a:ea typeface="Calibri" panose="020F0502020204030204" pitchFamily="34" charset="0"/>
                <a:cs typeface="Times New Roman" panose="02020603050405020304" pitchFamily="18" charset="0"/>
                <a:hlinkClick r:id="rId6"/>
              </a:rPr>
              <a:t>the Hwb </a:t>
            </a:r>
            <a:r>
              <a:rPr lang="en-GB" sz="800">
                <a:effectLst/>
                <a:ea typeface="Calibri" panose="020F0502020204030204" pitchFamily="34" charset="0"/>
                <a:cs typeface="Times New Roman" panose="02020603050405020304" pitchFamily="18" charset="0"/>
              </a:rPr>
              <a:t>or </a:t>
            </a:r>
            <a:r>
              <a:rPr lang="en-GB" sz="800">
                <a:effectLst/>
                <a:ea typeface="Calibri" panose="020F0502020204030204" pitchFamily="34" charset="0"/>
                <a:cs typeface="Times New Roman" panose="02020603050405020304" pitchFamily="18" charset="0"/>
                <a:hlinkClick r:id="rId7"/>
              </a:rPr>
              <a:t>Student Services</a:t>
            </a:r>
            <a:r>
              <a:rPr lang="en-GB" sz="800">
                <a:effectLst/>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act responsibly and courteously towards others.</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a:effectLst/>
                <a:ea typeface="Calibri" panose="020F0502020204030204" pitchFamily="34" charset="0"/>
                <a:cs typeface="Times New Roman" panose="02020603050405020304" pitchFamily="18" charset="0"/>
              </a:rPr>
              <a:t>Activities which foster blame narratives.</a:t>
            </a: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a:solidFill>
                  <a:srgbClr val="0563C1"/>
                </a:solidFill>
                <a:effectLst/>
                <a:ea typeface="Calibri" panose="020F0502020204030204" pitchFamily="34" charset="0"/>
                <a:cs typeface="Times New Roman" panose="02020603050405020304" pitchFamily="18" charset="0"/>
                <a:hlinkClick r:id="rId8"/>
              </a:rPr>
              <a:t>IT Acceptable Use Policy</a:t>
            </a:r>
            <a:r>
              <a:rPr lang="en-GB" sz="800">
                <a:effectLst/>
                <a:ea typeface="Calibri" panose="020F0502020204030204" pitchFamily="34" charset="0"/>
                <a:cs typeface="Times New Roman" panose="02020603050405020304" pitchFamily="18" charset="0"/>
              </a:rPr>
              <a:t>).</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a:ea typeface="Calibri" panose="020F0502020204030204" pitchFamily="34" charset="0"/>
                <a:cs typeface="Times New Roman" panose="02020603050405020304" pitchFamily="18" charset="0"/>
                <a:hlinkClick r:id="rId9"/>
              </a:rPr>
              <a:t>University Smoke Free policy. </a:t>
            </a:r>
            <a:endParaRPr lang="en-GB" sz="800">
              <a:effectLst/>
              <a:ea typeface="Calibri" panose="020F0502020204030204" pitchFamily="34" charset="0"/>
              <a:cs typeface="Times New Roman" panose="02020603050405020304" pitchFamily="18" charset="0"/>
            </a:endParaRP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show good sportsmanship whilst representing the University in sporting events.</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lvl="0" indent="-72000">
              <a:lnSpc>
                <a:spcPct val="107000"/>
              </a:lnSpc>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lvl="0" indent="-72000">
              <a:lnSpc>
                <a:spcPct val="107000"/>
              </a:lnSpc>
              <a:spcAft>
                <a:spcPts val="800"/>
              </a:spcAft>
              <a:buFont typeface="Symbol" panose="05050102010706020507" pitchFamily="18" charset="2"/>
              <a:buChar char=""/>
            </a:pPr>
            <a:r>
              <a:rPr lang="en-GB" sz="800">
                <a:effectLst/>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October 2022 v3.0</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a:solidFill>
                  <a:schemeClr val="bg1"/>
                </a:solidFill>
              </a:rPr>
              <a:t>Professionalism</a:t>
            </a:r>
            <a:endParaRPr lang="en-GB" sz="100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a:solidFill>
                  <a:schemeClr val="bg1"/>
                </a:solidFill>
              </a:rPr>
              <a:t>Representing the University</a:t>
            </a:r>
            <a:endParaRPr lang="en-GB" sz="100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a:solidFill>
                  <a:schemeClr val="bg1"/>
                </a:solidFill>
              </a:rPr>
              <a:t>Respect for Others</a:t>
            </a:r>
            <a:endParaRPr lang="en-GB" sz="100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a:solidFill>
                  <a:schemeClr val="bg1"/>
                </a:solidFill>
              </a:rPr>
              <a:t>Respect for the community</a:t>
            </a:r>
            <a:endParaRPr lang="en-GB" sz="100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a:solidFill>
                  <a:schemeClr val="bg1"/>
                </a:solidFill>
              </a:rPr>
              <a:t>Caring for each other</a:t>
            </a:r>
            <a:endParaRPr lang="en-GB" sz="100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a:solidFill>
                  <a:schemeClr val="bg1"/>
                </a:solidFill>
              </a:rPr>
              <a:t>Respect for the University Environment</a:t>
            </a:r>
            <a:endParaRPr lang="en-GB" sz="1000">
              <a:solidFill>
                <a:schemeClr val="bg1"/>
              </a:solidFill>
            </a:endParaRPr>
          </a:p>
        </p:txBody>
      </p:sp>
    </p:spTree>
    <p:extLst>
      <p:ext uri="{BB962C8B-B14F-4D97-AF65-F5344CB8AC3E}">
        <p14:creationId xmlns:p14="http://schemas.microsoft.com/office/powerpoint/2010/main" val="1419283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9DFB-94E5-0717-B7A9-B7E2E01975F1}"/>
              </a:ext>
            </a:extLst>
          </p:cNvPr>
          <p:cNvSpPr>
            <a:spLocks noGrp="1"/>
          </p:cNvSpPr>
          <p:nvPr>
            <p:ph type="title" idx="4294967295"/>
          </p:nvPr>
        </p:nvSpPr>
        <p:spPr>
          <a:xfrm>
            <a:off x="623887" y="99391"/>
            <a:ext cx="7529513" cy="2123109"/>
          </a:xfrm>
          <a:prstGeom prst="rect">
            <a:avLst/>
          </a:prstGeom>
        </p:spPr>
        <p:txBody>
          <a:bodyPr/>
          <a:lstStyle/>
          <a:p>
            <a:r>
              <a:rPr lang="en-GB" sz="3600">
                <a:hlinkClick r:id="rId3"/>
              </a:rPr>
              <a:t>Academic Misconduct</a:t>
            </a:r>
            <a:br>
              <a:rPr lang="en-GB"/>
            </a:br>
            <a:endParaRPr lang="en-GB"/>
          </a:p>
        </p:txBody>
      </p:sp>
      <p:sp>
        <p:nvSpPr>
          <p:cNvPr id="4" name="Text Placeholder 3">
            <a:extLst>
              <a:ext uri="{FF2B5EF4-FFF2-40B4-BE49-F238E27FC236}">
                <a16:creationId xmlns:a16="http://schemas.microsoft.com/office/drawing/2014/main" id="{B429C12F-6551-6AAB-8B01-4C724DBBD653}"/>
              </a:ext>
            </a:extLst>
          </p:cNvPr>
          <p:cNvSpPr>
            <a:spLocks noGrp="1"/>
          </p:cNvSpPr>
          <p:nvPr>
            <p:ph type="body" sz="half" idx="4294967295"/>
          </p:nvPr>
        </p:nvSpPr>
        <p:spPr>
          <a:xfrm>
            <a:off x="623887" y="2222500"/>
            <a:ext cx="7529513" cy="3401568"/>
          </a:xfrm>
        </p:spPr>
        <p:txBody>
          <a:bodyPr/>
          <a:lstStyle/>
          <a:p>
            <a:endParaRPr lang="en-GB"/>
          </a:p>
        </p:txBody>
      </p:sp>
      <p:pic>
        <p:nvPicPr>
          <p:cNvPr id="5" name="Online Media 4" title="Academic Misconduct | UWTSD">
            <a:hlinkClick r:id="" action="ppaction://media"/>
            <a:extLst>
              <a:ext uri="{FF2B5EF4-FFF2-40B4-BE49-F238E27FC236}">
                <a16:creationId xmlns:a16="http://schemas.microsoft.com/office/drawing/2014/main" id="{483DB810-1865-7450-BBB8-D8516D72AD58}"/>
              </a:ext>
            </a:extLst>
          </p:cNvPr>
          <p:cNvPicPr>
            <a:picLocks noRot="1" noChangeAspect="1"/>
          </p:cNvPicPr>
          <p:nvPr>
            <a:videoFile r:link="rId1"/>
          </p:nvPr>
        </p:nvPicPr>
        <p:blipFill>
          <a:blip r:embed="rId4"/>
          <a:stretch>
            <a:fillRect/>
          </a:stretch>
        </p:blipFill>
        <p:spPr>
          <a:xfrm>
            <a:off x="623887" y="914400"/>
            <a:ext cx="9901238" cy="4807172"/>
          </a:xfrm>
          <a:prstGeom prst="rect">
            <a:avLst/>
          </a:prstGeom>
        </p:spPr>
      </p:pic>
    </p:spTree>
    <p:extLst>
      <p:ext uri="{BB962C8B-B14F-4D97-AF65-F5344CB8AC3E}">
        <p14:creationId xmlns:p14="http://schemas.microsoft.com/office/powerpoint/2010/main" val="358925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F8D21F-4BDD-E556-3971-636C0621CA73}"/>
              </a:ext>
            </a:extLst>
          </p:cNvPr>
          <p:cNvSpPr txBox="1"/>
          <p:nvPr/>
        </p:nvSpPr>
        <p:spPr>
          <a:xfrm>
            <a:off x="407862" y="2359861"/>
            <a:ext cx="11281985" cy="1569660"/>
          </a:xfrm>
          <a:prstGeom prst="rect">
            <a:avLst/>
          </a:prstGeom>
          <a:noFill/>
        </p:spPr>
        <p:txBody>
          <a:bodyPr wrap="square" rtlCol="0">
            <a:spAutoFit/>
          </a:bodyPr>
          <a:lstStyle/>
          <a:p>
            <a:pPr algn="ctr"/>
            <a:r>
              <a:rPr lang="en-GB" sz="4800">
                <a:solidFill>
                  <a:schemeClr val="accent1">
                    <a:lumMod val="50000"/>
                  </a:schemeClr>
                </a:solidFill>
              </a:rPr>
              <a:t>26 Oct 11:15 to 12:30 – Gareth and Ewa</a:t>
            </a:r>
          </a:p>
          <a:p>
            <a:pPr algn="ctr"/>
            <a:r>
              <a:rPr lang="en-GB" sz="4800">
                <a:solidFill>
                  <a:schemeClr val="accent1">
                    <a:lumMod val="50000"/>
                  </a:schemeClr>
                </a:solidFill>
              </a:rPr>
              <a:t>Introduction to OME Apprenticeship</a:t>
            </a:r>
          </a:p>
        </p:txBody>
      </p:sp>
    </p:spTree>
    <p:extLst>
      <p:ext uri="{BB962C8B-B14F-4D97-AF65-F5344CB8AC3E}">
        <p14:creationId xmlns:p14="http://schemas.microsoft.com/office/powerpoint/2010/main" val="3042897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F8D21F-4BDD-E556-3971-636C0621CA73}"/>
              </a:ext>
            </a:extLst>
          </p:cNvPr>
          <p:cNvSpPr txBox="1"/>
          <p:nvPr/>
        </p:nvSpPr>
        <p:spPr>
          <a:xfrm>
            <a:off x="407862" y="2359861"/>
            <a:ext cx="11281985" cy="2308324"/>
          </a:xfrm>
          <a:prstGeom prst="rect">
            <a:avLst/>
          </a:prstGeom>
          <a:noFill/>
        </p:spPr>
        <p:txBody>
          <a:bodyPr wrap="square" rtlCol="0">
            <a:spAutoFit/>
          </a:bodyPr>
          <a:lstStyle/>
          <a:p>
            <a:pPr algn="ctr"/>
            <a:r>
              <a:rPr lang="en-GB" sz="4800">
                <a:solidFill>
                  <a:schemeClr val="accent1">
                    <a:lumMod val="50000"/>
                  </a:schemeClr>
                </a:solidFill>
              </a:rPr>
              <a:t>26 Oct 3:00 to 5:30 – Val and Mark</a:t>
            </a:r>
          </a:p>
          <a:p>
            <a:pPr algn="ctr"/>
            <a:r>
              <a:rPr lang="en-GB" sz="4800">
                <a:solidFill>
                  <a:schemeClr val="accent1">
                    <a:lumMod val="50000"/>
                  </a:schemeClr>
                </a:solidFill>
              </a:rPr>
              <a:t>Student Services/Safeguarding – Campus, Library and Laboratory Tours</a:t>
            </a:r>
          </a:p>
        </p:txBody>
      </p:sp>
    </p:spTree>
    <p:extLst>
      <p:ext uri="{BB962C8B-B14F-4D97-AF65-F5344CB8AC3E}">
        <p14:creationId xmlns:p14="http://schemas.microsoft.com/office/powerpoint/2010/main" val="774380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5328856" cy="4001095"/>
          </a:xfrm>
          <a:prstGeom prst="rect">
            <a:avLst/>
          </a:prstGeom>
          <a:noFill/>
        </p:spPr>
        <p:txBody>
          <a:bodyPr wrap="square" rtlCol="0">
            <a:spAutoFit/>
          </a:bodyPr>
          <a:lstStyle/>
          <a:p>
            <a:pPr>
              <a:spcAft>
                <a:spcPts val="1200"/>
              </a:spcAft>
            </a:pPr>
            <a:r>
              <a:rPr lang="en-GB" sz="3600" b="1">
                <a:solidFill>
                  <a:schemeClr val="bg1"/>
                </a:solidFill>
              </a:rPr>
              <a:t>Next up...</a:t>
            </a:r>
          </a:p>
          <a:p>
            <a:pPr>
              <a:spcAft>
                <a:spcPts val="1200"/>
              </a:spcAft>
            </a:pPr>
            <a:r>
              <a:rPr lang="en-GB" sz="3600" b="1">
                <a:solidFill>
                  <a:schemeClr val="bg1"/>
                </a:solidFill>
              </a:rPr>
              <a:t>Safeguarding</a:t>
            </a:r>
          </a:p>
          <a:p>
            <a:r>
              <a:rPr lang="en-GB">
                <a:hlinkClick r:id="rId4"/>
              </a:rPr>
              <a:t>https://www.uwtsd.ac.uk/student-services/safeguarding/</a:t>
            </a:r>
            <a:endParaRPr lang="en-GB"/>
          </a:p>
          <a:p>
            <a:endParaRPr lang="en-GB"/>
          </a:p>
          <a:p>
            <a:r>
              <a:rPr lang="en-GB">
                <a:hlinkClick r:id="rId6"/>
              </a:rPr>
              <a:t>https://uowtsd-my.sharepoint.com/personal/emma_davies_uwtsd_ac_uk/Documents/Desktop/Induction/Prevent%20and%20British%20Values.pdf</a:t>
            </a:r>
            <a:endParaRPr lang="en-GB"/>
          </a:p>
          <a:p>
            <a:endParaRPr lang="en-GB"/>
          </a:p>
          <a:p>
            <a:endParaRPr lang="en-GB"/>
          </a:p>
        </p:txBody>
      </p:sp>
    </p:spTree>
    <p:extLst>
      <p:ext uri="{BB962C8B-B14F-4D97-AF65-F5344CB8AC3E}">
        <p14:creationId xmlns:p14="http://schemas.microsoft.com/office/powerpoint/2010/main" val="3299751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3603812" y="2359861"/>
            <a:ext cx="3346823" cy="830997"/>
          </a:xfrm>
          <a:prstGeom prst="rect">
            <a:avLst/>
          </a:prstGeom>
          <a:noFill/>
        </p:spPr>
        <p:txBody>
          <a:bodyPr wrap="square" rtlCol="0">
            <a:spAutoFit/>
          </a:bodyPr>
          <a:lstStyle/>
          <a:p>
            <a:r>
              <a:rPr lang="en-GB" sz="4800">
                <a:solidFill>
                  <a:schemeClr val="accent1">
                    <a:lumMod val="50000"/>
                  </a:schemeClr>
                </a:solidFill>
              </a:rPr>
              <a:t>Questions?</a:t>
            </a:r>
          </a:p>
        </p:txBody>
      </p:sp>
    </p:spTree>
    <p:extLst>
      <p:ext uri="{BB962C8B-B14F-4D97-AF65-F5344CB8AC3E}">
        <p14:creationId xmlns:p14="http://schemas.microsoft.com/office/powerpoint/2010/main" val="3843711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327921" y="1977672"/>
            <a:ext cx="5859206" cy="4216539"/>
          </a:xfrm>
          <a:prstGeom prst="rect">
            <a:avLst/>
          </a:prstGeom>
          <a:noFill/>
        </p:spPr>
        <p:txBody>
          <a:bodyPr wrap="square" rtlCol="0">
            <a:spAutoFit/>
          </a:bodyPr>
          <a:lstStyle/>
          <a:p>
            <a:pPr>
              <a:spcAft>
                <a:spcPts val="1200"/>
              </a:spcAft>
            </a:pPr>
            <a:r>
              <a:rPr lang="en-GB" sz="3600" b="1">
                <a:solidFill>
                  <a:schemeClr val="bg1"/>
                </a:solidFill>
              </a:rPr>
              <a:t>Next up...</a:t>
            </a:r>
          </a:p>
          <a:p>
            <a:pPr>
              <a:spcAft>
                <a:spcPts val="1200"/>
              </a:spcAft>
            </a:pPr>
            <a:r>
              <a:rPr lang="en-GB" sz="3600" b="1">
                <a:solidFill>
                  <a:schemeClr val="bg1"/>
                </a:solidFill>
              </a:rPr>
              <a:t>Campus, Library and Laboratory Tours </a:t>
            </a:r>
          </a:p>
          <a:p>
            <a:pPr>
              <a:spcAft>
                <a:spcPts val="1200"/>
              </a:spcAft>
            </a:pPr>
            <a:r>
              <a:rPr lang="en-GB" sz="2800" b="1">
                <a:solidFill>
                  <a:schemeClr val="bg1"/>
                </a:solidFill>
              </a:rPr>
              <a:t>Please split into your groups</a:t>
            </a:r>
          </a:p>
          <a:p>
            <a:pPr>
              <a:spcAft>
                <a:spcPts val="1200"/>
              </a:spcAft>
            </a:pPr>
            <a:endParaRPr lang="en-GB" sz="2800" b="1">
              <a:solidFill>
                <a:schemeClr val="bg1"/>
              </a:solidFill>
            </a:endParaRPr>
          </a:p>
          <a:p>
            <a:pPr>
              <a:spcAft>
                <a:spcPts val="1200"/>
              </a:spcAft>
            </a:pPr>
            <a:endParaRPr lang="en-GB"/>
          </a:p>
          <a:p>
            <a:endParaRPr lang="en-GB"/>
          </a:p>
          <a:p>
            <a:endParaRPr lang="en-GB"/>
          </a:p>
        </p:txBody>
      </p:sp>
    </p:spTree>
    <p:extLst>
      <p:ext uri="{BB962C8B-B14F-4D97-AF65-F5344CB8AC3E}">
        <p14:creationId xmlns:p14="http://schemas.microsoft.com/office/powerpoint/2010/main" val="17875000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3603812" y="2359861"/>
            <a:ext cx="3346823" cy="830997"/>
          </a:xfrm>
          <a:prstGeom prst="rect">
            <a:avLst/>
          </a:prstGeom>
          <a:noFill/>
        </p:spPr>
        <p:txBody>
          <a:bodyPr wrap="square" rtlCol="0">
            <a:spAutoFit/>
          </a:bodyPr>
          <a:lstStyle/>
          <a:p>
            <a:r>
              <a:rPr lang="en-GB" sz="4800">
                <a:solidFill>
                  <a:schemeClr val="accent1">
                    <a:lumMod val="50000"/>
                  </a:schemeClr>
                </a:solidFill>
              </a:rPr>
              <a:t>Questions?</a:t>
            </a:r>
          </a:p>
        </p:txBody>
      </p:sp>
    </p:spTree>
    <p:extLst>
      <p:ext uri="{BB962C8B-B14F-4D97-AF65-F5344CB8AC3E}">
        <p14:creationId xmlns:p14="http://schemas.microsoft.com/office/powerpoint/2010/main" val="27400695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3124748" y="2359861"/>
            <a:ext cx="6308702" cy="830997"/>
          </a:xfrm>
          <a:prstGeom prst="rect">
            <a:avLst/>
          </a:prstGeom>
          <a:noFill/>
        </p:spPr>
        <p:txBody>
          <a:bodyPr wrap="square" rtlCol="0">
            <a:spAutoFit/>
          </a:bodyPr>
          <a:lstStyle/>
          <a:p>
            <a:pPr algn="ctr"/>
            <a:r>
              <a:rPr lang="en-GB" sz="4800">
                <a:solidFill>
                  <a:schemeClr val="accent1">
                    <a:lumMod val="50000"/>
                  </a:schemeClr>
                </a:solidFill>
              </a:rPr>
              <a:t>Friday 27</a:t>
            </a:r>
            <a:r>
              <a:rPr lang="en-GB" sz="4800" baseline="30000">
                <a:solidFill>
                  <a:schemeClr val="accent1">
                    <a:lumMod val="50000"/>
                  </a:schemeClr>
                </a:solidFill>
              </a:rPr>
              <a:t>th</a:t>
            </a:r>
            <a:r>
              <a:rPr lang="en-GB" sz="4800">
                <a:solidFill>
                  <a:schemeClr val="accent1">
                    <a:lumMod val="50000"/>
                  </a:schemeClr>
                </a:solidFill>
              </a:rPr>
              <a:t> October</a:t>
            </a:r>
          </a:p>
        </p:txBody>
      </p:sp>
    </p:spTree>
    <p:extLst>
      <p:ext uri="{BB962C8B-B14F-4D97-AF65-F5344CB8AC3E}">
        <p14:creationId xmlns:p14="http://schemas.microsoft.com/office/powerpoint/2010/main" val="1358729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5328856" cy="1785104"/>
          </a:xfrm>
          <a:prstGeom prst="rect">
            <a:avLst/>
          </a:prstGeom>
          <a:noFill/>
        </p:spPr>
        <p:txBody>
          <a:bodyPr wrap="square" rtlCol="0">
            <a:spAutoFit/>
          </a:bodyPr>
          <a:lstStyle/>
          <a:p>
            <a:pPr>
              <a:spcAft>
                <a:spcPts val="1200"/>
              </a:spcAft>
            </a:pPr>
            <a:r>
              <a:rPr lang="en-GB" sz="3600" b="1">
                <a:solidFill>
                  <a:schemeClr val="bg1"/>
                </a:solidFill>
              </a:rPr>
              <a:t>Next up...</a:t>
            </a:r>
          </a:p>
          <a:p>
            <a:pPr>
              <a:spcAft>
                <a:spcPts val="1200"/>
              </a:spcAft>
            </a:pPr>
            <a:r>
              <a:rPr lang="en-GB" sz="3600" b="1">
                <a:solidFill>
                  <a:schemeClr val="bg1"/>
                </a:solidFill>
              </a:rPr>
              <a:t>Introduction to OME</a:t>
            </a:r>
            <a:endParaRPr lang="en-GB"/>
          </a:p>
          <a:p>
            <a:endParaRPr lang="en-GB"/>
          </a:p>
        </p:txBody>
      </p:sp>
    </p:spTree>
    <p:extLst>
      <p:ext uri="{BB962C8B-B14F-4D97-AF65-F5344CB8AC3E}">
        <p14:creationId xmlns:p14="http://schemas.microsoft.com/office/powerpoint/2010/main" val="41945965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78693" y="341745"/>
            <a:ext cx="9625920" cy="5031417"/>
          </a:xfrm>
        </p:spPr>
        <p:txBody>
          <a:bodyPr>
            <a:normAutofit/>
          </a:bodyPr>
          <a:lstStyle/>
          <a:p>
            <a:r>
              <a:rPr lang="en-GB" sz="2000" b="1">
                <a:solidFill>
                  <a:schemeClr val="bg1"/>
                </a:solidFill>
              </a:rPr>
              <a:t>Introduction to the ALO’s </a:t>
            </a:r>
          </a:p>
          <a:p>
            <a:endParaRPr lang="en-GB" sz="2000" b="1">
              <a:solidFill>
                <a:schemeClr val="bg1"/>
              </a:solidFill>
            </a:endParaRPr>
          </a:p>
          <a:p>
            <a:r>
              <a:rPr lang="en-GB" sz="2000">
                <a:solidFill>
                  <a:schemeClr val="bg1"/>
                </a:solidFill>
              </a:rPr>
              <a:t>We have an experienced industry led team of Apprentice Liaison Officers (ALO’s)</a:t>
            </a:r>
            <a:br>
              <a:rPr lang="en-GB" sz="2000">
                <a:solidFill>
                  <a:schemeClr val="bg1"/>
                </a:solidFill>
              </a:rPr>
            </a:br>
            <a:br>
              <a:rPr lang="en-GB" sz="2000">
                <a:solidFill>
                  <a:schemeClr val="bg1"/>
                </a:solidFill>
              </a:rPr>
            </a:br>
            <a:r>
              <a:rPr lang="en-GB" sz="2000">
                <a:solidFill>
                  <a:schemeClr val="bg1"/>
                </a:solidFill>
              </a:rPr>
              <a:t>All have supported and or mentored employees through apprenticeship programmes</a:t>
            </a:r>
            <a:br>
              <a:rPr lang="en-GB" sz="2000">
                <a:solidFill>
                  <a:schemeClr val="bg1"/>
                </a:solidFill>
              </a:rPr>
            </a:br>
            <a:br>
              <a:rPr lang="en-GB" sz="2000">
                <a:solidFill>
                  <a:schemeClr val="bg1"/>
                </a:solidFill>
              </a:rPr>
            </a:br>
            <a:r>
              <a:rPr lang="en-GB" sz="2000">
                <a:solidFill>
                  <a:schemeClr val="bg1"/>
                </a:solidFill>
              </a:rPr>
              <a:t>Each Company will be appointed a dedicated ALO once a student has started the programme</a:t>
            </a:r>
            <a:endParaRPr lang="en-GB" sz="2000"/>
          </a:p>
          <a:p>
            <a:endParaRPr lang="en-GB" sz="1800"/>
          </a:p>
        </p:txBody>
      </p:sp>
      <p:sp>
        <p:nvSpPr>
          <p:cNvPr id="7" name="TextBox 6">
            <a:extLst>
              <a:ext uri="{FF2B5EF4-FFF2-40B4-BE49-F238E27FC236}">
                <a16:creationId xmlns:a16="http://schemas.microsoft.com/office/drawing/2014/main" id="{384C630E-DD0C-40BB-675C-468955BC5C73}"/>
              </a:ext>
            </a:extLst>
          </p:cNvPr>
          <p:cNvSpPr txBox="1"/>
          <p:nvPr/>
        </p:nvSpPr>
        <p:spPr>
          <a:xfrm>
            <a:off x="378693" y="418723"/>
            <a:ext cx="10859150" cy="5539978"/>
          </a:xfrm>
          <a:prstGeom prst="rect">
            <a:avLst/>
          </a:prstGeom>
          <a:noFill/>
        </p:spPr>
        <p:txBody>
          <a:bodyPr wrap="square">
            <a:spAutoFit/>
          </a:bodyPr>
          <a:lstStyle/>
          <a:p>
            <a:pPr lvl="1"/>
            <a:r>
              <a:rPr lang="en-GB" sz="2000" b="1">
                <a:solidFill>
                  <a:schemeClr val="accent1">
                    <a:lumMod val="50000"/>
                  </a:schemeClr>
                </a:solidFill>
              </a:rPr>
              <a:t>Apprenticeships Available - </a:t>
            </a:r>
            <a:r>
              <a:rPr lang="en-GB" sz="2000">
                <a:solidFill>
                  <a:schemeClr val="accent1">
                    <a:lumMod val="50000"/>
                  </a:schemeClr>
                </a:solidFill>
              </a:rPr>
              <a:t>Institute for Apprenticeships Links:</a:t>
            </a:r>
          </a:p>
          <a:p>
            <a:pPr marL="0" indent="0">
              <a:buNone/>
            </a:pPr>
            <a:endParaRPr lang="en-GB"/>
          </a:p>
          <a:p>
            <a:pPr marL="742950" lvl="1" indent="-285750">
              <a:buFont typeface="Arial" panose="020B0604020202020204" pitchFamily="34" charset="0"/>
              <a:buChar char="•"/>
            </a:pPr>
            <a:r>
              <a:rPr lang="en-GB" sz="2000">
                <a:solidFill>
                  <a:schemeClr val="accent1">
                    <a:lumMod val="50000"/>
                  </a:schemeClr>
                </a:solidFill>
              </a:rPr>
              <a:t>Ordnance Munitions and Explosives (OME) Professional (Integrated Degree, Level 6)</a:t>
            </a:r>
          </a:p>
          <a:p>
            <a:pPr lvl="2"/>
            <a:r>
              <a:rPr lang="en-GB">
                <a:hlinkClick r:id="rId3"/>
              </a:rPr>
              <a:t>Ordnance munitions and explosives (OME) professional (integrated degree) / Institute for Apprenticeships and Technical Education</a:t>
            </a:r>
            <a:endParaRPr lang="en-GB"/>
          </a:p>
          <a:p>
            <a:pPr lvl="2"/>
            <a:endParaRPr lang="en-GB"/>
          </a:p>
          <a:p>
            <a:pPr marL="742950" lvl="1" indent="-285750">
              <a:buFont typeface="Arial" panose="020B0604020202020204" pitchFamily="34" charset="0"/>
              <a:buChar char="•"/>
            </a:pPr>
            <a:r>
              <a:rPr lang="en-GB" sz="2000">
                <a:solidFill>
                  <a:schemeClr val="accent1">
                    <a:lumMod val="50000"/>
                  </a:schemeClr>
                </a:solidFill>
              </a:rPr>
              <a:t>End Point Assessment (EPA)</a:t>
            </a:r>
          </a:p>
          <a:p>
            <a:pPr lvl="2"/>
            <a:r>
              <a:rPr lang="en-GB">
                <a:hlinkClick r:id="rId4"/>
              </a:rPr>
              <a:t>st0574_ordnance-munitions-explosives-professional_l6_ap-for-publication_24072018.pdf (instituteforapprenticeships.org)</a:t>
            </a:r>
            <a:endParaRPr lang="en-GB"/>
          </a:p>
          <a:p>
            <a:pPr lvl="2"/>
            <a:endParaRPr lang="en-GB"/>
          </a:p>
          <a:p>
            <a:pPr marL="742950" lvl="1" indent="-285750">
              <a:buFont typeface="Arial" panose="020B0604020202020204" pitchFamily="34" charset="0"/>
              <a:buChar char="•"/>
            </a:pPr>
            <a:r>
              <a:rPr lang="en-GB" sz="2000">
                <a:solidFill>
                  <a:schemeClr val="accent1">
                    <a:lumMod val="50000"/>
                  </a:schemeClr>
                </a:solidFill>
              </a:rPr>
              <a:t>Ordnance, Munitions and Explosives (OEM) Technician (Level 4)</a:t>
            </a:r>
          </a:p>
          <a:p>
            <a:pPr lvl="2"/>
            <a:r>
              <a:rPr lang="en-GB">
                <a:hlinkClick r:id="rId5"/>
              </a:rPr>
              <a:t>Ordnance munitions explosives technician / Institute for Apprenticeships and Technical Education</a:t>
            </a:r>
            <a:endParaRPr lang="en-GB"/>
          </a:p>
          <a:p>
            <a:pPr lvl="2"/>
            <a:endParaRPr lang="en-GB"/>
          </a:p>
          <a:p>
            <a:pPr marL="742950" lvl="1" indent="-285750">
              <a:buFont typeface="Arial" panose="020B0604020202020204" pitchFamily="34" charset="0"/>
              <a:buChar char="•"/>
            </a:pPr>
            <a:r>
              <a:rPr lang="en-GB" sz="2000">
                <a:solidFill>
                  <a:schemeClr val="accent1">
                    <a:lumMod val="50000"/>
                  </a:schemeClr>
                </a:solidFill>
              </a:rPr>
              <a:t>End Point Assessment (EPA)</a:t>
            </a:r>
          </a:p>
          <a:p>
            <a:pPr lvl="2"/>
            <a:r>
              <a:rPr lang="en-GB">
                <a:hlinkClick r:id="rId6"/>
              </a:rPr>
              <a:t>st0833_ordnance-munitions-explosives-technician_l4_ap-for-publication_20032020.pdf (instituteforapprenticeships.org)</a:t>
            </a:r>
            <a:endParaRPr lang="en-GB"/>
          </a:p>
          <a:p>
            <a:pPr lvl="2"/>
            <a:endParaRPr lang="en-GB"/>
          </a:p>
          <a:p>
            <a:endParaRPr lang="en-GB" sz="2000" b="1">
              <a:solidFill>
                <a:schemeClr val="accent1">
                  <a:lumMod val="50000"/>
                </a:schemeClr>
              </a:solidFill>
            </a:endParaRPr>
          </a:p>
        </p:txBody>
      </p:sp>
    </p:spTree>
    <p:extLst>
      <p:ext uri="{BB962C8B-B14F-4D97-AF65-F5344CB8AC3E}">
        <p14:creationId xmlns:p14="http://schemas.microsoft.com/office/powerpoint/2010/main" val="28613331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78693" y="341745"/>
            <a:ext cx="9625920" cy="5031417"/>
          </a:xfrm>
        </p:spPr>
        <p:txBody>
          <a:bodyPr>
            <a:normAutofit/>
          </a:bodyPr>
          <a:lstStyle/>
          <a:p>
            <a:r>
              <a:rPr lang="en-GB" sz="2000" b="1">
                <a:solidFill>
                  <a:schemeClr val="bg1"/>
                </a:solidFill>
              </a:rPr>
              <a:t>Introduction to the ALO’s </a:t>
            </a:r>
          </a:p>
          <a:p>
            <a:endParaRPr lang="en-GB" sz="2000" b="1">
              <a:solidFill>
                <a:schemeClr val="bg1"/>
              </a:solidFill>
            </a:endParaRPr>
          </a:p>
          <a:p>
            <a:r>
              <a:rPr lang="en-GB" sz="2000">
                <a:solidFill>
                  <a:schemeClr val="bg1"/>
                </a:solidFill>
              </a:rPr>
              <a:t>We have an experienced industry led team of Apprentice Liaison Officers (ALO’s)</a:t>
            </a:r>
            <a:br>
              <a:rPr lang="en-GB" sz="2000">
                <a:solidFill>
                  <a:schemeClr val="bg1"/>
                </a:solidFill>
              </a:rPr>
            </a:br>
            <a:br>
              <a:rPr lang="en-GB" sz="2000">
                <a:solidFill>
                  <a:schemeClr val="bg1"/>
                </a:solidFill>
              </a:rPr>
            </a:br>
            <a:r>
              <a:rPr lang="en-GB" sz="2000">
                <a:solidFill>
                  <a:schemeClr val="bg1"/>
                </a:solidFill>
              </a:rPr>
              <a:t>All have supported and or mentored employees through apprenticeship programmes</a:t>
            </a:r>
            <a:br>
              <a:rPr lang="en-GB" sz="2000">
                <a:solidFill>
                  <a:schemeClr val="bg1"/>
                </a:solidFill>
              </a:rPr>
            </a:br>
            <a:br>
              <a:rPr lang="en-GB" sz="2000">
                <a:solidFill>
                  <a:schemeClr val="bg1"/>
                </a:solidFill>
              </a:rPr>
            </a:br>
            <a:r>
              <a:rPr lang="en-GB" sz="2000">
                <a:solidFill>
                  <a:schemeClr val="bg1"/>
                </a:solidFill>
              </a:rPr>
              <a:t>Each Company will be appointed a dedicated ALO once a student has started the programme</a:t>
            </a:r>
            <a:endParaRPr lang="en-GB" sz="2000"/>
          </a:p>
          <a:p>
            <a:endParaRPr lang="en-GB" sz="1800"/>
          </a:p>
        </p:txBody>
      </p:sp>
      <p:sp>
        <p:nvSpPr>
          <p:cNvPr id="7" name="TextBox 6">
            <a:extLst>
              <a:ext uri="{FF2B5EF4-FFF2-40B4-BE49-F238E27FC236}">
                <a16:creationId xmlns:a16="http://schemas.microsoft.com/office/drawing/2014/main" id="{384C630E-DD0C-40BB-675C-468955BC5C73}"/>
              </a:ext>
            </a:extLst>
          </p:cNvPr>
          <p:cNvSpPr txBox="1"/>
          <p:nvPr/>
        </p:nvSpPr>
        <p:spPr>
          <a:xfrm>
            <a:off x="378693" y="418723"/>
            <a:ext cx="10859150" cy="6095515"/>
          </a:xfrm>
          <a:prstGeom prst="rect">
            <a:avLst/>
          </a:prstGeom>
          <a:noFill/>
        </p:spPr>
        <p:txBody>
          <a:bodyPr wrap="square">
            <a:spAutoFit/>
          </a:bodyPr>
          <a:lstStyle/>
          <a:p>
            <a:pPr marL="177800" lvl="1">
              <a:lnSpc>
                <a:spcPct val="90000"/>
              </a:lnSpc>
              <a:spcBef>
                <a:spcPct val="0"/>
              </a:spcBef>
              <a:tabLst>
                <a:tab pos="539750" algn="l"/>
              </a:tabLst>
            </a:pPr>
            <a:endParaRPr lang="en-GB" sz="2000" b="1">
              <a:solidFill>
                <a:srgbClr val="013E5B"/>
              </a:solidFill>
              <a:ea typeface="+mj-ea"/>
              <a:cs typeface="+mj-cs"/>
            </a:endParaRPr>
          </a:p>
          <a:p>
            <a:pPr marL="177800" lvl="1">
              <a:lnSpc>
                <a:spcPct val="90000"/>
              </a:lnSpc>
              <a:spcBef>
                <a:spcPct val="0"/>
              </a:spcBef>
              <a:tabLst>
                <a:tab pos="539750" algn="l"/>
              </a:tabLst>
            </a:pPr>
            <a:endParaRPr lang="en-GB" sz="2000" b="1">
              <a:solidFill>
                <a:srgbClr val="013E5B"/>
              </a:solidFill>
              <a:ea typeface="+mj-ea"/>
              <a:cs typeface="+mj-cs"/>
            </a:endParaRP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Always a good start!</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Steven Covey, 7 habits of the successful person…….(Paraphrasing)</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 End Point Assessment. (OME Level 6 - Degree) - </a:t>
            </a:r>
            <a:r>
              <a:rPr lang="en-GB">
                <a:solidFill>
                  <a:schemeClr val="accent1">
                    <a:lumMod val="50000"/>
                  </a:schemeClr>
                </a:solidFill>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OME L6 Degree EPA</a:t>
            </a:r>
            <a:endParaRPr lang="en-GB">
              <a:solidFill>
                <a:schemeClr val="accent1">
                  <a:lumMod val="50000"/>
                </a:schemeClr>
              </a:solidFill>
              <a:ea typeface="DengXian" panose="02010600030101010101" pitchFamily="2" charset="-122"/>
              <a:cs typeface="Arial" panose="020B0604020202020204" pitchFamily="34" charset="0"/>
            </a:endParaRP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We have an integrated degree. Therefore, students will have to pass both the academic content (Exams, Assignments. Presentations, etc.)</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 EPA is split into three parts.</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Assessment method 1: Practical demonstration with question-and-answer session.</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Assessment method 2: Professional discussion underpinned by portfolio of evidence.</a:t>
            </a:r>
          </a:p>
          <a:p>
            <a:pPr lvl="1"/>
            <a:endParaRPr lang="en-GB"/>
          </a:p>
          <a:p>
            <a:pPr lvl="1"/>
            <a:endParaRPr lang="en-GB"/>
          </a:p>
          <a:p>
            <a:pPr lvl="1"/>
            <a:endParaRPr lang="en-GB"/>
          </a:p>
          <a:p>
            <a:pPr lvl="1"/>
            <a:endParaRPr lang="en-GB"/>
          </a:p>
          <a:p>
            <a:pPr lvl="1"/>
            <a:endParaRPr lang="en-GB"/>
          </a:p>
          <a:p>
            <a:pPr lvl="1"/>
            <a:endParaRPr lang="en-GB"/>
          </a:p>
          <a:p>
            <a:pPr lvl="2"/>
            <a:endParaRPr lang="en-GB"/>
          </a:p>
          <a:p>
            <a:endParaRPr lang="en-GB" sz="2000" b="1">
              <a:solidFill>
                <a:schemeClr val="accent1">
                  <a:lumMod val="50000"/>
                </a:schemeClr>
              </a:solidFill>
            </a:endParaRPr>
          </a:p>
        </p:txBody>
      </p:sp>
      <p:sp>
        <p:nvSpPr>
          <p:cNvPr id="3" name="Title 1">
            <a:extLst>
              <a:ext uri="{FF2B5EF4-FFF2-40B4-BE49-F238E27FC236}">
                <a16:creationId xmlns:a16="http://schemas.microsoft.com/office/drawing/2014/main" id="{76BB58A1-BCB7-C235-79CE-033F6F8BFE72}"/>
              </a:ext>
            </a:extLst>
          </p:cNvPr>
          <p:cNvSpPr txBox="1">
            <a:spLocks/>
          </p:cNvSpPr>
          <p:nvPr/>
        </p:nvSpPr>
        <p:spPr>
          <a:xfrm>
            <a:off x="623887" y="622300"/>
            <a:ext cx="11055844" cy="904748"/>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b="1" kern="1200">
                <a:solidFill>
                  <a:srgbClr val="013E5B"/>
                </a:solidFill>
                <a:latin typeface="+mn-lt"/>
                <a:ea typeface="+mj-ea"/>
                <a:cs typeface="+mj-cs"/>
              </a:defRPr>
            </a:lvl1pPr>
          </a:lstStyle>
          <a:p>
            <a:r>
              <a:rPr lang="en-GB" sz="1800"/>
              <a:t>The End Point Assessment – Begin with the end in mind! </a:t>
            </a:r>
            <a:r>
              <a:rPr lang="en-GB" sz="2000"/>
              <a:t>– </a:t>
            </a:r>
            <a:endParaRPr lang="en-GB" sz="2000">
              <a:solidFill>
                <a:srgbClr val="FF0000"/>
              </a:solidFill>
            </a:endParaRPr>
          </a:p>
        </p:txBody>
      </p:sp>
    </p:spTree>
    <p:extLst>
      <p:ext uri="{BB962C8B-B14F-4D97-AF65-F5344CB8AC3E}">
        <p14:creationId xmlns:p14="http://schemas.microsoft.com/office/powerpoint/2010/main" val="3452016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5" name="Text Placeholder 4">
            <a:extLst>
              <a:ext uri="{FF2B5EF4-FFF2-40B4-BE49-F238E27FC236}">
                <a16:creationId xmlns:a16="http://schemas.microsoft.com/office/drawing/2014/main" id="{E5A07C82-D82F-450D-80D0-A444374FA095}"/>
              </a:ext>
            </a:extLst>
          </p:cNvPr>
          <p:cNvSpPr>
            <a:spLocks noGrp="1"/>
          </p:cNvSpPr>
          <p:nvPr>
            <p:ph type="body" sz="half" idx="2"/>
          </p:nvPr>
        </p:nvSpPr>
        <p:spPr>
          <a:xfrm>
            <a:off x="378693" y="341745"/>
            <a:ext cx="9625920" cy="5031417"/>
          </a:xfrm>
        </p:spPr>
        <p:txBody>
          <a:bodyPr>
            <a:normAutofit/>
          </a:bodyPr>
          <a:lstStyle/>
          <a:p>
            <a:r>
              <a:rPr lang="en-GB" sz="2000" b="1">
                <a:solidFill>
                  <a:schemeClr val="bg1"/>
                </a:solidFill>
              </a:rPr>
              <a:t>Introduction to the ALO’s </a:t>
            </a:r>
          </a:p>
          <a:p>
            <a:endParaRPr lang="en-GB" sz="2000" b="1">
              <a:solidFill>
                <a:schemeClr val="bg1"/>
              </a:solidFill>
            </a:endParaRPr>
          </a:p>
          <a:p>
            <a:r>
              <a:rPr lang="en-GB" sz="2000">
                <a:solidFill>
                  <a:schemeClr val="bg1"/>
                </a:solidFill>
              </a:rPr>
              <a:t>We have an experienced industry led team of Apprentice Liaison Officers (ALO’s)</a:t>
            </a:r>
            <a:br>
              <a:rPr lang="en-GB" sz="2000">
                <a:solidFill>
                  <a:schemeClr val="bg1"/>
                </a:solidFill>
              </a:rPr>
            </a:br>
            <a:br>
              <a:rPr lang="en-GB" sz="2000">
                <a:solidFill>
                  <a:schemeClr val="bg1"/>
                </a:solidFill>
              </a:rPr>
            </a:br>
            <a:r>
              <a:rPr lang="en-GB" sz="2000">
                <a:solidFill>
                  <a:schemeClr val="bg1"/>
                </a:solidFill>
              </a:rPr>
              <a:t>All have supported and or mentored employees through apprenticeship programmes</a:t>
            </a:r>
            <a:br>
              <a:rPr lang="en-GB" sz="2000">
                <a:solidFill>
                  <a:schemeClr val="bg1"/>
                </a:solidFill>
              </a:rPr>
            </a:br>
            <a:br>
              <a:rPr lang="en-GB" sz="2000">
                <a:solidFill>
                  <a:schemeClr val="bg1"/>
                </a:solidFill>
              </a:rPr>
            </a:br>
            <a:r>
              <a:rPr lang="en-GB" sz="2000">
                <a:solidFill>
                  <a:schemeClr val="bg1"/>
                </a:solidFill>
              </a:rPr>
              <a:t>Each Company will be appointed a dedicated ALO once a student has started the programme</a:t>
            </a:r>
            <a:endParaRPr lang="en-GB" sz="2000"/>
          </a:p>
          <a:p>
            <a:endParaRPr lang="en-GB" sz="1800"/>
          </a:p>
        </p:txBody>
      </p:sp>
      <p:sp>
        <p:nvSpPr>
          <p:cNvPr id="7" name="TextBox 6">
            <a:extLst>
              <a:ext uri="{FF2B5EF4-FFF2-40B4-BE49-F238E27FC236}">
                <a16:creationId xmlns:a16="http://schemas.microsoft.com/office/drawing/2014/main" id="{384C630E-DD0C-40BB-675C-468955BC5C73}"/>
              </a:ext>
            </a:extLst>
          </p:cNvPr>
          <p:cNvSpPr txBox="1"/>
          <p:nvPr/>
        </p:nvSpPr>
        <p:spPr>
          <a:xfrm>
            <a:off x="378692" y="622300"/>
            <a:ext cx="8772236" cy="2770117"/>
          </a:xfrm>
          <a:prstGeom prst="rect">
            <a:avLst/>
          </a:prstGeom>
          <a:noFill/>
        </p:spPr>
        <p:txBody>
          <a:bodyPr wrap="square">
            <a:spAutoFit/>
          </a:bodyPr>
          <a:lstStyle/>
          <a:p>
            <a:r>
              <a:rPr lang="en-GB" b="1">
                <a:solidFill>
                  <a:schemeClr val="accent1">
                    <a:lumMod val="50000"/>
                  </a:schemeClr>
                </a:solidFill>
              </a:rPr>
              <a:t>Put very simply -</a:t>
            </a:r>
          </a:p>
          <a:p>
            <a:endParaRPr lang="en-GB" sz="2000" b="1">
              <a:solidFill>
                <a:schemeClr val="accent1">
                  <a:lumMod val="50000"/>
                </a:schemeClr>
              </a:solidFill>
            </a:endParaRP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 apprenticeships are in two parts.</a:t>
            </a:r>
          </a:p>
          <a:p>
            <a:pPr marL="742950" lvl="2"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What you learn at University.</a:t>
            </a:r>
          </a:p>
          <a:p>
            <a:pPr marL="742950" lvl="2"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Evidence of how the learning has been applied in the workplace.</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You are required to pass BOTH PARTS to be awarded your Degree or HNC</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 EPA knowledge!</a:t>
            </a:r>
          </a:p>
        </p:txBody>
      </p:sp>
    </p:spTree>
    <p:extLst>
      <p:ext uri="{BB962C8B-B14F-4D97-AF65-F5344CB8AC3E}">
        <p14:creationId xmlns:p14="http://schemas.microsoft.com/office/powerpoint/2010/main" val="26945985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69244510-EC66-56BB-4FAD-E6AB693E062F}"/>
              </a:ext>
            </a:extLst>
          </p:cNvPr>
          <p:cNvSpPr txBox="1"/>
          <p:nvPr/>
        </p:nvSpPr>
        <p:spPr>
          <a:xfrm>
            <a:off x="512269" y="514723"/>
            <a:ext cx="8772236" cy="369332"/>
          </a:xfrm>
          <a:prstGeom prst="rect">
            <a:avLst/>
          </a:prstGeom>
          <a:noFill/>
        </p:spPr>
        <p:txBody>
          <a:bodyPr wrap="square">
            <a:spAutoFit/>
          </a:bodyPr>
          <a:lstStyle/>
          <a:p>
            <a:r>
              <a:rPr lang="en-GB" b="1">
                <a:solidFill>
                  <a:schemeClr val="accent1">
                    <a:lumMod val="50000"/>
                  </a:schemeClr>
                </a:solidFill>
              </a:rPr>
              <a:t>Portfolio of Evidence</a:t>
            </a:r>
          </a:p>
        </p:txBody>
      </p:sp>
      <p:sp>
        <p:nvSpPr>
          <p:cNvPr id="4" name="TextBox 3">
            <a:extLst>
              <a:ext uri="{FF2B5EF4-FFF2-40B4-BE49-F238E27FC236}">
                <a16:creationId xmlns:a16="http://schemas.microsoft.com/office/drawing/2014/main" id="{F6F90898-F4C5-D3D2-1514-B3D791F3737A}"/>
              </a:ext>
            </a:extLst>
          </p:cNvPr>
          <p:cNvSpPr txBox="1"/>
          <p:nvPr/>
        </p:nvSpPr>
        <p:spPr>
          <a:xfrm>
            <a:off x="512269" y="1022410"/>
            <a:ext cx="10892772" cy="3785652"/>
          </a:xfrm>
          <a:prstGeom prst="rect">
            <a:avLst/>
          </a:prstGeom>
          <a:noFill/>
        </p:spPr>
        <p:txBody>
          <a:bodyPr wrap="square">
            <a:spAutoFit/>
          </a:bodyPr>
          <a:lstStyle/>
          <a:p>
            <a:r>
              <a:rPr lang="en-GB" sz="1200"/>
              <a:t>For the Professional discussion underpinned by portfolio of evidence, the apprentice will be required to submit a portfolio of evidence</a:t>
            </a:r>
          </a:p>
          <a:p>
            <a:r>
              <a:rPr lang="en-GB" sz="1200"/>
              <a:t> The portfolio of evidence requirements are as follows: </a:t>
            </a:r>
          </a:p>
          <a:p>
            <a:endParaRPr lang="en-GB" sz="1200"/>
          </a:p>
          <a:p>
            <a:pPr marL="628650" lvl="1" indent="-171450">
              <a:buFont typeface="Arial" panose="020B0604020202020204" pitchFamily="34" charset="0"/>
              <a:buChar char="•"/>
            </a:pPr>
            <a:r>
              <a:rPr lang="en-GB" sz="1200"/>
              <a:t>The apprentice will have prepared a portfolio of evidence during the on-programme phase to support the professional discussion. The format and structure of the portfolio must be agreed between the employer and apprentice and will be presented electronically. </a:t>
            </a:r>
          </a:p>
          <a:p>
            <a:pPr marL="628650" lvl="1" indent="-171450">
              <a:buFont typeface="Arial" panose="020B0604020202020204" pitchFamily="34" charset="0"/>
              <a:buChar char="•"/>
            </a:pPr>
            <a:r>
              <a:rPr lang="en-GB" sz="1200"/>
              <a:t>The portfolio of evidence will be submitted to the EPAO at the gateway. </a:t>
            </a:r>
          </a:p>
          <a:p>
            <a:pPr marL="628650" lvl="1" indent="-171450">
              <a:buFont typeface="Arial" panose="020B0604020202020204" pitchFamily="34" charset="0"/>
              <a:buChar char="•"/>
            </a:pPr>
            <a:r>
              <a:rPr lang="en-GB" sz="1200" b="1"/>
              <a:t>Reflective accounts and self-evaluation cannot be included as evidence. </a:t>
            </a:r>
          </a:p>
          <a:p>
            <a:pPr marL="628650" lvl="1" indent="-171450">
              <a:buFont typeface="Arial" panose="020B0604020202020204" pitchFamily="34" charset="0"/>
              <a:buChar char="•"/>
            </a:pPr>
            <a:r>
              <a:rPr lang="en-GB" sz="1200"/>
              <a:t>The portfolio should contain written accounts of activities that have been completed and referenced against the knowledge, skills and behaviours, supported by appropriate evidence, such as written statements; project plans; reports; minutes; observation reports; presentations; feedback from managers, supervisors or peers (any employer or peer contributions should focus only direct observation of evidence (for example witness statements) rather than opinions); papers or reports written by the apprentices; performance reviews. This is not a definitive list; other evidence sources are allowable. </a:t>
            </a:r>
          </a:p>
          <a:p>
            <a:pPr marL="628650" lvl="1" indent="-171450">
              <a:buFont typeface="Arial" panose="020B0604020202020204" pitchFamily="34" charset="0"/>
              <a:buChar char="•"/>
            </a:pPr>
            <a:r>
              <a:rPr lang="en-GB" sz="1200"/>
              <a:t>The content must be sufficient to evidence the apprentice can apply the knowledge, skills and behaviours required as mapped to assessment method 2 (Professional Discussion). There must be at least one piece of evidence relating to each knowledge, skill and behaviour mapped to assessment method 2. One piece of evidence can be referenced against more than one knowledge, skill or behavioural requirement. It is expected that there will be typically be a minimum of 13 pieces and a maximum of 18 pieces of evidence. </a:t>
            </a:r>
          </a:p>
          <a:p>
            <a:pPr marL="628650" lvl="1" indent="-171450">
              <a:buFont typeface="Arial" panose="020B0604020202020204" pitchFamily="34" charset="0"/>
              <a:buChar char="•"/>
            </a:pPr>
            <a:r>
              <a:rPr lang="en-GB" sz="1200"/>
              <a:t>The evidence provided must be valid and attributable to the apprentice; the portfolio of evidence must contain a statement from the employer confirming this </a:t>
            </a:r>
          </a:p>
          <a:p>
            <a:r>
              <a:rPr lang="en-GB" sz="1200"/>
              <a:t>The portfolio of evidence is not directly assessed. It underpins the professional discussion and therefore should not be marked by the EPAO. EPAOs should review the portfolio of evidence in preparation for the professional discussion but are not required to provide feedback after this review. </a:t>
            </a:r>
          </a:p>
        </p:txBody>
      </p:sp>
    </p:spTree>
    <p:extLst>
      <p:ext uri="{BB962C8B-B14F-4D97-AF65-F5344CB8AC3E}">
        <p14:creationId xmlns:p14="http://schemas.microsoft.com/office/powerpoint/2010/main" val="15503954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69244510-EC66-56BB-4FAD-E6AB693E062F}"/>
              </a:ext>
            </a:extLst>
          </p:cNvPr>
          <p:cNvSpPr txBox="1"/>
          <p:nvPr/>
        </p:nvSpPr>
        <p:spPr>
          <a:xfrm>
            <a:off x="512269" y="514723"/>
            <a:ext cx="8772236" cy="369332"/>
          </a:xfrm>
          <a:prstGeom prst="rect">
            <a:avLst/>
          </a:prstGeom>
          <a:noFill/>
        </p:spPr>
        <p:txBody>
          <a:bodyPr wrap="square">
            <a:spAutoFit/>
          </a:bodyPr>
          <a:lstStyle/>
          <a:p>
            <a:r>
              <a:rPr lang="en-GB" b="1">
                <a:solidFill>
                  <a:schemeClr val="accent1">
                    <a:lumMod val="50000"/>
                  </a:schemeClr>
                </a:solidFill>
              </a:rPr>
              <a:t>What is a Professional Discussion?</a:t>
            </a:r>
          </a:p>
        </p:txBody>
      </p:sp>
      <p:sp>
        <p:nvSpPr>
          <p:cNvPr id="4" name="TextBox 3">
            <a:extLst>
              <a:ext uri="{FF2B5EF4-FFF2-40B4-BE49-F238E27FC236}">
                <a16:creationId xmlns:a16="http://schemas.microsoft.com/office/drawing/2014/main" id="{F6F90898-F4C5-D3D2-1514-B3D791F3737A}"/>
              </a:ext>
            </a:extLst>
          </p:cNvPr>
          <p:cNvSpPr txBox="1"/>
          <p:nvPr/>
        </p:nvSpPr>
        <p:spPr>
          <a:xfrm>
            <a:off x="512269" y="1397675"/>
            <a:ext cx="10892772" cy="2031325"/>
          </a:xfrm>
          <a:prstGeom prst="rect">
            <a:avLst/>
          </a:prstGeom>
          <a:noFill/>
        </p:spPr>
        <p:txBody>
          <a:bodyPr wrap="square">
            <a:spAutoFit/>
          </a:bodyPr>
          <a:lstStyle/>
          <a:p>
            <a:r>
              <a:rPr lang="en-GB" sz="1400"/>
              <a:t>A professional discussion is a two-way discussion which involves both the independent assessor and the apprentice actively listening and participating in a formal conversation. </a:t>
            </a:r>
          </a:p>
          <a:p>
            <a:r>
              <a:rPr lang="en-GB" sz="1400"/>
              <a:t>The apprentice is leading, giving them the opportunity to make detailed and proactive contributions to confirm their competency across the </a:t>
            </a:r>
            <a:r>
              <a:rPr lang="en-GB" sz="1400" b="1">
                <a:solidFill>
                  <a:srgbClr val="FFC000"/>
                </a:solidFill>
              </a:rPr>
              <a:t>KSBs mapped to this method. </a:t>
            </a:r>
          </a:p>
          <a:p>
            <a:r>
              <a:rPr lang="en-GB" sz="1400"/>
              <a:t>It will be undertaken in an appropriate environment (a quiet room free from distraction). </a:t>
            </a:r>
          </a:p>
          <a:p>
            <a:r>
              <a:rPr lang="en-GB" sz="1400"/>
              <a:t>Evidence must be captured using documentation produced by the EPAO. The assessor will ask a minimum of 12 open questions taken from an EPAO question bank and those generated by the assessor. Follow up questions can be used to draw out further evidence. </a:t>
            </a:r>
          </a:p>
          <a:p>
            <a:r>
              <a:rPr lang="en-GB" sz="1400"/>
              <a:t>The apprentice should be encouraged to refer to their portfolio of evidence during the professional discussion to support their responses.</a:t>
            </a:r>
          </a:p>
          <a:p>
            <a:r>
              <a:rPr lang="en-GB" sz="1400"/>
              <a:t>The assessor should have a minimum of 10 days to review the contents of the portfolio in order to generate appropriate questions </a:t>
            </a:r>
            <a:r>
              <a:rPr lang="en-GB" sz="1200"/>
              <a:t>view. </a:t>
            </a:r>
          </a:p>
        </p:txBody>
      </p:sp>
    </p:spTree>
    <p:extLst>
      <p:ext uri="{BB962C8B-B14F-4D97-AF65-F5344CB8AC3E}">
        <p14:creationId xmlns:p14="http://schemas.microsoft.com/office/powerpoint/2010/main" val="38054619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400110"/>
          </a:xfrm>
          <a:prstGeom prst="rect">
            <a:avLst/>
          </a:prstGeom>
          <a:noFill/>
        </p:spPr>
        <p:txBody>
          <a:bodyPr wrap="square">
            <a:spAutoFit/>
          </a:bodyPr>
          <a:lstStyle/>
          <a:p>
            <a:r>
              <a:rPr lang="en-GB" sz="2000" b="1">
                <a:solidFill>
                  <a:schemeClr val="accent1">
                    <a:lumMod val="50000"/>
                  </a:schemeClr>
                </a:solidFill>
              </a:rPr>
              <a:t>KSB List - Knowledge</a:t>
            </a:r>
          </a:p>
        </p:txBody>
      </p:sp>
      <p:graphicFrame>
        <p:nvGraphicFramePr>
          <p:cNvPr id="8" name="Table 7">
            <a:extLst>
              <a:ext uri="{FF2B5EF4-FFF2-40B4-BE49-F238E27FC236}">
                <a16:creationId xmlns:a16="http://schemas.microsoft.com/office/drawing/2014/main" id="{089FFE28-6DCF-EE71-D326-2C099F73D642}"/>
              </a:ext>
            </a:extLst>
          </p:cNvPr>
          <p:cNvGraphicFramePr>
            <a:graphicFrameLocks noGrp="1"/>
          </p:cNvGraphicFramePr>
          <p:nvPr/>
        </p:nvGraphicFramePr>
        <p:xfrm>
          <a:off x="878541" y="914833"/>
          <a:ext cx="10191512" cy="4560330"/>
        </p:xfrm>
        <a:graphic>
          <a:graphicData uri="http://schemas.openxmlformats.org/drawingml/2006/table">
            <a:tbl>
              <a:tblPr>
                <a:tableStyleId>{5C22544A-7EE6-4342-B048-85BDC9FD1C3A}</a:tableStyleId>
              </a:tblPr>
              <a:tblGrid>
                <a:gridCol w="1163415">
                  <a:extLst>
                    <a:ext uri="{9D8B030D-6E8A-4147-A177-3AD203B41FA5}">
                      <a16:colId xmlns:a16="http://schemas.microsoft.com/office/drawing/2014/main" val="2145844608"/>
                    </a:ext>
                  </a:extLst>
                </a:gridCol>
                <a:gridCol w="6561659">
                  <a:extLst>
                    <a:ext uri="{9D8B030D-6E8A-4147-A177-3AD203B41FA5}">
                      <a16:colId xmlns:a16="http://schemas.microsoft.com/office/drawing/2014/main" val="781124152"/>
                    </a:ext>
                  </a:extLst>
                </a:gridCol>
                <a:gridCol w="2466438">
                  <a:extLst>
                    <a:ext uri="{9D8B030D-6E8A-4147-A177-3AD203B41FA5}">
                      <a16:colId xmlns:a16="http://schemas.microsoft.com/office/drawing/2014/main" val="2544032045"/>
                    </a:ext>
                  </a:extLst>
                </a:gridCol>
              </a:tblGrid>
              <a:tr h="399641">
                <a:tc>
                  <a:txBody>
                    <a:bodyPr/>
                    <a:lstStyle/>
                    <a:p>
                      <a:pPr algn="ctr" fontAlgn="ctr"/>
                      <a:r>
                        <a:rPr lang="en-GB" sz="1050" u="none" strike="noStrike">
                          <a:effectLst/>
                        </a:rPr>
                        <a:t>Ref</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ctr" fontAlgn="ctr"/>
                      <a:r>
                        <a:rPr lang="en-GB" sz="1050" u="none" strike="noStrike">
                          <a:effectLst/>
                        </a:rPr>
                        <a:t>Core knowledge to be assessed</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ctr" fontAlgn="ctr"/>
                      <a:r>
                        <a:rPr lang="en-GB" sz="1050" u="none" strike="noStrike">
                          <a:effectLst/>
                        </a:rPr>
                        <a:t>Assessment Method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2203460273"/>
                  </a:ext>
                </a:extLst>
              </a:tr>
              <a:tr h="399641">
                <a:tc>
                  <a:txBody>
                    <a:bodyPr/>
                    <a:lstStyle/>
                    <a:p>
                      <a:pPr algn="ctr" fontAlgn="ctr"/>
                      <a:r>
                        <a:rPr lang="en-GB" sz="1050" u="none" strike="noStrike">
                          <a:effectLst/>
                        </a:rPr>
                        <a:t>K1.</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requirement to prevent fire or explosion, limit the extent of fire or explosion and protect persons from the effects of fire or explosion.</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3945099383"/>
                  </a:ext>
                </a:extLst>
              </a:tr>
              <a:tr h="399641">
                <a:tc>
                  <a:txBody>
                    <a:bodyPr/>
                    <a:lstStyle/>
                    <a:p>
                      <a:pPr algn="ctr" fontAlgn="ctr"/>
                      <a:r>
                        <a:rPr lang="en-GB" sz="1050" u="none" strike="noStrike">
                          <a:effectLst/>
                        </a:rPr>
                        <a:t>K2.</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Security provisions relating to explosives; including preventing the unauthorised access and acquisition of explosives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1799967655"/>
                  </a:ext>
                </a:extLst>
              </a:tr>
              <a:tr h="266428">
                <a:tc>
                  <a:txBody>
                    <a:bodyPr/>
                    <a:lstStyle/>
                    <a:p>
                      <a:pPr algn="ctr" fontAlgn="ctr"/>
                      <a:r>
                        <a:rPr lang="en-GB" sz="1050" u="none" strike="noStrike">
                          <a:effectLst/>
                        </a:rPr>
                        <a:t>K3.</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requirements for traceability, record keeping and reporting a loss of explosives.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2580010448"/>
                  </a:ext>
                </a:extLst>
              </a:tr>
              <a:tr h="266428">
                <a:tc>
                  <a:txBody>
                    <a:bodyPr/>
                    <a:lstStyle/>
                    <a:p>
                      <a:pPr algn="ctr" fontAlgn="ctr"/>
                      <a:r>
                        <a:rPr lang="en-GB" sz="1050" u="none" strike="noStrike">
                          <a:effectLst/>
                        </a:rPr>
                        <a:t>K4.</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Environmental requirements associated with an OME lifecycle.</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2522159085"/>
                  </a:ext>
                </a:extLst>
              </a:tr>
              <a:tr h="266428">
                <a:tc>
                  <a:txBody>
                    <a:bodyPr/>
                    <a:lstStyle/>
                    <a:p>
                      <a:pPr algn="ctr" fontAlgn="ctr"/>
                      <a:r>
                        <a:rPr lang="en-GB" sz="1050" u="none" strike="noStrike">
                          <a:effectLst/>
                        </a:rPr>
                        <a:t>K6.</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Underlying engineering/material science to implement product lifecycle processes.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1278386978"/>
                  </a:ext>
                </a:extLst>
              </a:tr>
              <a:tr h="151606">
                <a:tc>
                  <a:txBody>
                    <a:bodyPr/>
                    <a:lstStyle/>
                    <a:p>
                      <a:pPr algn="ctr" fontAlgn="ctr"/>
                      <a:r>
                        <a:rPr lang="en-GB" sz="1050" u="none" strike="noStrike">
                          <a:effectLst/>
                        </a:rPr>
                        <a:t>K8.</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evaluation of OME concepts and designs.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1844172862"/>
                  </a:ext>
                </a:extLst>
              </a:tr>
              <a:tr h="399641">
                <a:tc>
                  <a:txBody>
                    <a:bodyPr/>
                    <a:lstStyle/>
                    <a:p>
                      <a:pPr algn="ctr" fontAlgn="ctr"/>
                      <a:r>
                        <a:rPr lang="en-GB" sz="1050" u="none" strike="noStrike">
                          <a:effectLst/>
                        </a:rPr>
                        <a:t>K9.</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implications of change in design and/or manufacturing processes of both energetic materials and items to ensure product quality and safety.</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3762500500"/>
                  </a:ext>
                </a:extLst>
              </a:tr>
              <a:tr h="266428">
                <a:tc>
                  <a:txBody>
                    <a:bodyPr/>
                    <a:lstStyle/>
                    <a:p>
                      <a:pPr algn="ctr" fontAlgn="ctr"/>
                      <a:r>
                        <a:rPr lang="en-GB" sz="1050" u="none" strike="noStrike">
                          <a:effectLst/>
                        </a:rPr>
                        <a:t>K11.</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Implement safety and environmental requirements to the OME industry lifecycle and all other tasks.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1089361651"/>
                  </a:ext>
                </a:extLst>
              </a:tr>
              <a:tr h="266428">
                <a:tc>
                  <a:txBody>
                    <a:bodyPr/>
                    <a:lstStyle/>
                    <a:p>
                      <a:pPr algn="ctr" fontAlgn="ctr"/>
                      <a:r>
                        <a:rPr lang="en-GB" sz="1050" u="none" strike="noStrike">
                          <a:effectLst/>
                        </a:rPr>
                        <a:t>K12.</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internal and external regulatory environment pertinent to the sector.</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2123200864"/>
                  </a:ext>
                </a:extLst>
              </a:tr>
              <a:tr h="399641">
                <a:tc>
                  <a:txBody>
                    <a:bodyPr/>
                    <a:lstStyle/>
                    <a:p>
                      <a:pPr algn="ctr" fontAlgn="ctr"/>
                      <a:r>
                        <a:rPr lang="en-GB" sz="1050" u="none" strike="noStrike">
                          <a:effectLst/>
                        </a:rPr>
                        <a:t>K13.</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business environment in which their company operates including their role within the organisation, ethical practice and codes of conduct.</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996731254"/>
                  </a:ext>
                </a:extLst>
              </a:tr>
              <a:tr h="399641">
                <a:tc>
                  <a:txBody>
                    <a:bodyPr/>
                    <a:lstStyle/>
                    <a:p>
                      <a:pPr algn="ctr" fontAlgn="ctr"/>
                      <a:r>
                        <a:rPr lang="en-GB" sz="1050" u="none" strike="noStrike">
                          <a:effectLst/>
                        </a:rPr>
                        <a:t>K15.</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requirements of internal or external customers and how to recommend the appropriate workflows, improvements or OME solutions</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591556034"/>
                  </a:ext>
                </a:extLst>
              </a:tr>
              <a:tr h="399641">
                <a:tc>
                  <a:txBody>
                    <a:bodyPr/>
                    <a:lstStyle/>
                    <a:p>
                      <a:pPr algn="ctr" fontAlgn="ctr"/>
                      <a:r>
                        <a:rPr lang="en-GB" sz="1050" u="none" strike="noStrike">
                          <a:effectLst/>
                        </a:rPr>
                        <a:t>K39.</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science of energetic materials/articles and how they behave under trial or test conditions. (e.g. temperature of ignition, friction).</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1699619621"/>
                  </a:ext>
                </a:extLst>
              </a:tr>
              <a:tr h="266428">
                <a:tc>
                  <a:txBody>
                    <a:bodyPr/>
                    <a:lstStyle/>
                    <a:p>
                      <a:pPr algn="ctr" fontAlgn="ctr"/>
                      <a:r>
                        <a:rPr lang="en-GB" sz="1050" u="none" strike="noStrike">
                          <a:effectLst/>
                        </a:rPr>
                        <a:t>K41.</a:t>
                      </a:r>
                      <a:endParaRPr lang="en-GB" sz="1050" b="0" i="0" u="none" strike="noStrike">
                        <a:solidFill>
                          <a:srgbClr val="000000"/>
                        </a:solidFill>
                        <a:effectLst/>
                        <a:latin typeface="Calibri" panose="020F0502020204030204" pitchFamily="34" charset="0"/>
                      </a:endParaRPr>
                    </a:p>
                  </a:txBody>
                  <a:tcPr marL="4255" marR="4255" marT="4255" marB="0" anchor="ctr"/>
                </a:tc>
                <a:tc>
                  <a:txBody>
                    <a:bodyPr/>
                    <a:lstStyle/>
                    <a:p>
                      <a:pPr algn="l" fontAlgn="t"/>
                      <a:r>
                        <a:rPr lang="en-GB" sz="1050" u="none" strike="noStrike">
                          <a:effectLst/>
                        </a:rPr>
                        <a:t>The range of large-scale tests and trials (e.g., climatic trials, vibration testing, flight trial).</a:t>
                      </a:r>
                      <a:endParaRPr lang="en-GB" sz="1050" b="0" i="0" u="none" strike="noStrike">
                        <a:solidFill>
                          <a:srgbClr val="000000"/>
                        </a:solidFill>
                        <a:effectLst/>
                        <a:latin typeface="Calibri" panose="020F0502020204030204" pitchFamily="34" charset="0"/>
                      </a:endParaRPr>
                    </a:p>
                  </a:txBody>
                  <a:tcPr marL="4255" marR="4255" marT="4255"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255" marR="4255" marT="4255" marB="0" anchor="ctr"/>
                </a:tc>
                <a:extLst>
                  <a:ext uri="{0D108BD9-81ED-4DB2-BD59-A6C34878D82A}">
                    <a16:rowId xmlns:a16="http://schemas.microsoft.com/office/drawing/2014/main" val="2342251363"/>
                  </a:ext>
                </a:extLst>
              </a:tr>
            </a:tbl>
          </a:graphicData>
        </a:graphic>
      </p:graphicFrame>
    </p:spTree>
    <p:extLst>
      <p:ext uri="{BB962C8B-B14F-4D97-AF65-F5344CB8AC3E}">
        <p14:creationId xmlns:p14="http://schemas.microsoft.com/office/powerpoint/2010/main" val="39000780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400110"/>
          </a:xfrm>
          <a:prstGeom prst="rect">
            <a:avLst/>
          </a:prstGeom>
          <a:noFill/>
        </p:spPr>
        <p:txBody>
          <a:bodyPr wrap="square">
            <a:spAutoFit/>
          </a:bodyPr>
          <a:lstStyle/>
          <a:p>
            <a:r>
              <a:rPr lang="en-GB" sz="2000" b="1">
                <a:solidFill>
                  <a:schemeClr val="accent1">
                    <a:lumMod val="50000"/>
                  </a:schemeClr>
                </a:solidFill>
              </a:rPr>
              <a:t>KSB List – Skills </a:t>
            </a:r>
          </a:p>
        </p:txBody>
      </p:sp>
      <p:graphicFrame>
        <p:nvGraphicFramePr>
          <p:cNvPr id="3" name="Table 2">
            <a:extLst>
              <a:ext uri="{FF2B5EF4-FFF2-40B4-BE49-F238E27FC236}">
                <a16:creationId xmlns:a16="http://schemas.microsoft.com/office/drawing/2014/main" id="{A8A0B551-8326-9610-ECEC-796774A9349C}"/>
              </a:ext>
            </a:extLst>
          </p:cNvPr>
          <p:cNvGraphicFramePr>
            <a:graphicFrameLocks noGrp="1"/>
          </p:cNvGraphicFramePr>
          <p:nvPr/>
        </p:nvGraphicFramePr>
        <p:xfrm>
          <a:off x="884519" y="914833"/>
          <a:ext cx="10351790" cy="4583518"/>
        </p:xfrm>
        <a:graphic>
          <a:graphicData uri="http://schemas.openxmlformats.org/drawingml/2006/table">
            <a:tbl>
              <a:tblPr>
                <a:tableStyleId>{5C22544A-7EE6-4342-B048-85BDC9FD1C3A}</a:tableStyleId>
              </a:tblPr>
              <a:tblGrid>
                <a:gridCol w="1236035">
                  <a:extLst>
                    <a:ext uri="{9D8B030D-6E8A-4147-A177-3AD203B41FA5}">
                      <a16:colId xmlns:a16="http://schemas.microsoft.com/office/drawing/2014/main" val="836598751"/>
                    </a:ext>
                  </a:extLst>
                </a:gridCol>
                <a:gridCol w="6901193">
                  <a:extLst>
                    <a:ext uri="{9D8B030D-6E8A-4147-A177-3AD203B41FA5}">
                      <a16:colId xmlns:a16="http://schemas.microsoft.com/office/drawing/2014/main" val="4281532773"/>
                    </a:ext>
                  </a:extLst>
                </a:gridCol>
                <a:gridCol w="2214562">
                  <a:extLst>
                    <a:ext uri="{9D8B030D-6E8A-4147-A177-3AD203B41FA5}">
                      <a16:colId xmlns:a16="http://schemas.microsoft.com/office/drawing/2014/main" val="2037602058"/>
                    </a:ext>
                  </a:extLst>
                </a:gridCol>
              </a:tblGrid>
              <a:tr h="443566">
                <a:tc>
                  <a:txBody>
                    <a:bodyPr/>
                    <a:lstStyle/>
                    <a:p>
                      <a:pPr algn="ctr" fontAlgn="ctr"/>
                      <a:r>
                        <a:rPr lang="en-GB" sz="1050" u="none" strike="noStrike">
                          <a:effectLst/>
                        </a:rPr>
                        <a:t>REF</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ctr" fontAlgn="ctr"/>
                      <a:r>
                        <a:rPr lang="en-GB" sz="1050" u="none" strike="noStrike">
                          <a:effectLst/>
                        </a:rPr>
                        <a:t>Core Skills to be assessed</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ctr" fontAlgn="ctr"/>
                      <a:r>
                        <a:rPr lang="en-GB" sz="1050" u="none" strike="noStrike">
                          <a:effectLst/>
                        </a:rPr>
                        <a:t>Assessment Method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1729920641"/>
                  </a:ext>
                </a:extLst>
              </a:tr>
              <a:tr h="443566">
                <a:tc>
                  <a:txBody>
                    <a:bodyPr/>
                    <a:lstStyle/>
                    <a:p>
                      <a:pPr algn="ctr" fontAlgn="ctr"/>
                      <a:r>
                        <a:rPr lang="en-GB" sz="1050" u="none" strike="noStrike">
                          <a:effectLst/>
                        </a:rPr>
                        <a:t>S1.</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Implement measures to prevent unplanned fire or explosion, limit the extent of fire or explosion and protect people from the effects of a fire or explosion.</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343214315"/>
                  </a:ext>
                </a:extLst>
              </a:tr>
              <a:tr h="591422">
                <a:tc>
                  <a:txBody>
                    <a:bodyPr/>
                    <a:lstStyle/>
                    <a:p>
                      <a:pPr algn="ctr" fontAlgn="ctr"/>
                      <a:r>
                        <a:rPr lang="en-GB" sz="1050" u="none" strike="noStrike">
                          <a:effectLst/>
                        </a:rPr>
                        <a:t>S2.</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Implement measures to prevent unauthorised people having access to locations where explosives are manufactured, stored or kept or to explosives themselves.</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600345393"/>
                  </a:ext>
                </a:extLst>
              </a:tr>
              <a:tr h="295711">
                <a:tc>
                  <a:txBody>
                    <a:bodyPr/>
                    <a:lstStyle/>
                    <a:p>
                      <a:pPr algn="ctr" fontAlgn="ctr"/>
                      <a:r>
                        <a:rPr lang="en-GB" sz="1050" u="none" strike="noStrike">
                          <a:effectLst/>
                        </a:rPr>
                        <a:t>S3.</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Implement measures to protect the environment throughout the OME lifecycle.</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1518374317"/>
                  </a:ext>
                </a:extLst>
              </a:tr>
              <a:tr h="295711">
                <a:tc>
                  <a:txBody>
                    <a:bodyPr/>
                    <a:lstStyle/>
                    <a:p>
                      <a:pPr algn="ctr" fontAlgn="ctr"/>
                      <a:r>
                        <a:rPr lang="en-GB" sz="1050" u="none" strike="noStrike">
                          <a:effectLst/>
                        </a:rPr>
                        <a:t>S5.</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Use scientific/engineering and commercial knowledge to take an OME idea from concept to implementation.</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2222585348"/>
                  </a:ext>
                </a:extLst>
              </a:tr>
              <a:tr h="295711">
                <a:tc>
                  <a:txBody>
                    <a:bodyPr/>
                    <a:lstStyle/>
                    <a:p>
                      <a:pPr algn="ctr" fontAlgn="ctr"/>
                      <a:r>
                        <a:rPr lang="en-GB" sz="1050" u="none" strike="noStrike">
                          <a:effectLst/>
                        </a:rPr>
                        <a:t>S11.</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Procure and operate OME according to explosives regulations.</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935732991"/>
                  </a:ext>
                </a:extLst>
              </a:tr>
              <a:tr h="443566">
                <a:tc>
                  <a:txBody>
                    <a:bodyPr/>
                    <a:lstStyle/>
                    <a:p>
                      <a:pPr algn="ctr" fontAlgn="ctr"/>
                      <a:r>
                        <a:rPr lang="en-GB" sz="1050" u="none" strike="noStrike">
                          <a:effectLst/>
                        </a:rPr>
                        <a:t>S12.</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Develop and implement business directed plans and strategies to time, cost and quality requirements using the knowledge of relevant aspects of their company.</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220394273"/>
                  </a:ext>
                </a:extLst>
              </a:tr>
              <a:tr h="591422">
                <a:tc>
                  <a:txBody>
                    <a:bodyPr/>
                    <a:lstStyle/>
                    <a:p>
                      <a:pPr algn="ctr" fontAlgn="ctr"/>
                      <a:r>
                        <a:rPr lang="en-GB" sz="1050" u="none" strike="noStrike">
                          <a:effectLst/>
                        </a:rPr>
                        <a:t>S39.</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Apply the concepts of the one area / capability / technology to another by working from first principles to establish clear pathways to goals. (e.g. by identifying connections, sequences and common relationships).</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3847390273"/>
                  </a:ext>
                </a:extLst>
              </a:tr>
              <a:tr h="443566">
                <a:tc>
                  <a:txBody>
                    <a:bodyPr/>
                    <a:lstStyle/>
                    <a:p>
                      <a:pPr algn="ctr" fontAlgn="ctr"/>
                      <a:r>
                        <a:rPr lang="en-GB" sz="1050" u="none" strike="noStrike">
                          <a:effectLst/>
                        </a:rPr>
                        <a:t>S42.</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Interpret customer requirements in order to formulate the appropriate trials and tests to meet their expectations.</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3455363923"/>
                  </a:ext>
                </a:extLst>
              </a:tr>
              <a:tr h="295711">
                <a:tc>
                  <a:txBody>
                    <a:bodyPr/>
                    <a:lstStyle/>
                    <a:p>
                      <a:pPr algn="ctr" fontAlgn="ctr"/>
                      <a:r>
                        <a:rPr lang="en-GB" sz="1050" u="none" strike="noStrike">
                          <a:effectLst/>
                        </a:rPr>
                        <a:t>S43.</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Interpret the association between hazards and risks and can apply sound judgement to manage appropriately.</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3710486250"/>
                  </a:ext>
                </a:extLst>
              </a:tr>
              <a:tr h="443566">
                <a:tc>
                  <a:txBody>
                    <a:bodyPr/>
                    <a:lstStyle/>
                    <a:p>
                      <a:pPr algn="ctr" fontAlgn="ctr"/>
                      <a:r>
                        <a:rPr lang="en-GB" sz="1050" u="none" strike="noStrike" err="1">
                          <a:effectLst/>
                        </a:rPr>
                        <a:t>S44</a:t>
                      </a:r>
                      <a:r>
                        <a:rPr lang="en-GB" sz="1050" u="none" strike="noStrike">
                          <a:effectLst/>
                        </a:rPr>
                        <a:t>.</a:t>
                      </a:r>
                      <a:endParaRPr lang="en-GB" sz="1050" b="0" i="0" u="none" strike="noStrike">
                        <a:solidFill>
                          <a:srgbClr val="000000"/>
                        </a:solidFill>
                        <a:effectLst/>
                        <a:latin typeface="Calibri" panose="020F0502020204030204" pitchFamily="34" charset="0"/>
                      </a:endParaRPr>
                    </a:p>
                  </a:txBody>
                  <a:tcPr marL="4667" marR="4667" marT="4667" marB="0" anchor="ctr"/>
                </a:tc>
                <a:tc>
                  <a:txBody>
                    <a:bodyPr/>
                    <a:lstStyle/>
                    <a:p>
                      <a:pPr algn="l" fontAlgn="t"/>
                      <a:r>
                        <a:rPr lang="en-GB" sz="1050" u="none" strike="noStrike">
                          <a:effectLst/>
                        </a:rPr>
                        <a:t>Safely and methodically conduct trials and tests in accordance with approved processes. (e.g. safety procedures and documentation)</a:t>
                      </a:r>
                      <a:endParaRPr lang="en-GB" sz="1050" b="0" i="0" u="none" strike="noStrike">
                        <a:solidFill>
                          <a:srgbClr val="000000"/>
                        </a:solidFill>
                        <a:effectLst/>
                        <a:latin typeface="Calibri" panose="020F0502020204030204" pitchFamily="34" charset="0"/>
                      </a:endParaRPr>
                    </a:p>
                  </a:txBody>
                  <a:tcPr marL="4667" marR="4667" marT="4667" marB="0"/>
                </a:tc>
                <a:tc>
                  <a:txBody>
                    <a:bodyPr/>
                    <a:lstStyle/>
                    <a:p>
                      <a:pPr algn="ctr" fontAlgn="ctr"/>
                      <a:r>
                        <a:rPr lang="en-GB" sz="1050" u="none" strike="noStrike">
                          <a:effectLst/>
                        </a:rPr>
                        <a:t>PD</a:t>
                      </a:r>
                      <a:endParaRPr lang="en-GB" sz="1050" b="0" i="0" u="none" strike="noStrike">
                        <a:solidFill>
                          <a:srgbClr val="000000"/>
                        </a:solidFill>
                        <a:effectLst/>
                        <a:latin typeface="Calibri" panose="020F0502020204030204" pitchFamily="34" charset="0"/>
                      </a:endParaRPr>
                    </a:p>
                  </a:txBody>
                  <a:tcPr marL="4667" marR="4667" marT="4667" marB="0" anchor="ctr"/>
                </a:tc>
                <a:extLst>
                  <a:ext uri="{0D108BD9-81ED-4DB2-BD59-A6C34878D82A}">
                    <a16:rowId xmlns:a16="http://schemas.microsoft.com/office/drawing/2014/main" val="696379376"/>
                  </a:ext>
                </a:extLst>
              </a:tr>
            </a:tbl>
          </a:graphicData>
        </a:graphic>
      </p:graphicFrame>
    </p:spTree>
    <p:extLst>
      <p:ext uri="{BB962C8B-B14F-4D97-AF65-F5344CB8AC3E}">
        <p14:creationId xmlns:p14="http://schemas.microsoft.com/office/powerpoint/2010/main" val="10959006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400110"/>
          </a:xfrm>
          <a:prstGeom prst="rect">
            <a:avLst/>
          </a:prstGeom>
          <a:noFill/>
        </p:spPr>
        <p:txBody>
          <a:bodyPr wrap="square">
            <a:spAutoFit/>
          </a:bodyPr>
          <a:lstStyle/>
          <a:p>
            <a:r>
              <a:rPr lang="en-GB" sz="2000" b="1">
                <a:solidFill>
                  <a:schemeClr val="accent1">
                    <a:lumMod val="50000"/>
                  </a:schemeClr>
                </a:solidFill>
              </a:rPr>
              <a:t>KSB List - Behaviours</a:t>
            </a:r>
          </a:p>
        </p:txBody>
      </p:sp>
      <p:graphicFrame>
        <p:nvGraphicFramePr>
          <p:cNvPr id="3" name="Table 2">
            <a:extLst>
              <a:ext uri="{FF2B5EF4-FFF2-40B4-BE49-F238E27FC236}">
                <a16:creationId xmlns:a16="http://schemas.microsoft.com/office/drawing/2014/main" id="{2D58AAA1-40D3-D587-9B12-63CFF8098B9A}"/>
              </a:ext>
            </a:extLst>
          </p:cNvPr>
          <p:cNvGraphicFramePr>
            <a:graphicFrameLocks noGrp="1"/>
          </p:cNvGraphicFramePr>
          <p:nvPr/>
        </p:nvGraphicFramePr>
        <p:xfrm>
          <a:off x="1064255" y="1634625"/>
          <a:ext cx="9827489" cy="2632362"/>
        </p:xfrm>
        <a:graphic>
          <a:graphicData uri="http://schemas.openxmlformats.org/drawingml/2006/table">
            <a:tbl>
              <a:tblPr>
                <a:tableStyleId>{5C22544A-7EE6-4342-B048-85BDC9FD1C3A}</a:tableStyleId>
              </a:tblPr>
              <a:tblGrid>
                <a:gridCol w="1222071">
                  <a:extLst>
                    <a:ext uri="{9D8B030D-6E8A-4147-A177-3AD203B41FA5}">
                      <a16:colId xmlns:a16="http://schemas.microsoft.com/office/drawing/2014/main" val="1325678510"/>
                    </a:ext>
                  </a:extLst>
                </a:gridCol>
                <a:gridCol w="6746851">
                  <a:extLst>
                    <a:ext uri="{9D8B030D-6E8A-4147-A177-3AD203B41FA5}">
                      <a16:colId xmlns:a16="http://schemas.microsoft.com/office/drawing/2014/main" val="3298070673"/>
                    </a:ext>
                  </a:extLst>
                </a:gridCol>
                <a:gridCol w="1858567">
                  <a:extLst>
                    <a:ext uri="{9D8B030D-6E8A-4147-A177-3AD203B41FA5}">
                      <a16:colId xmlns:a16="http://schemas.microsoft.com/office/drawing/2014/main" val="661042785"/>
                    </a:ext>
                  </a:extLst>
                </a:gridCol>
              </a:tblGrid>
              <a:tr h="649544">
                <a:tc>
                  <a:txBody>
                    <a:bodyPr/>
                    <a:lstStyle/>
                    <a:p>
                      <a:pPr algn="ctr" fontAlgn="ctr"/>
                      <a:r>
                        <a:rPr lang="en-GB" sz="1400" u="none" strike="noStrike">
                          <a:effectLst/>
                        </a:rPr>
                        <a:t>REF</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l" fontAlgn="ctr"/>
                      <a:r>
                        <a:rPr lang="en-GB" sz="1400" u="none" strike="noStrike">
                          <a:effectLst/>
                        </a:rPr>
                        <a:t>Core behaviour’s to be assessed</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r>
                        <a:rPr lang="en-GB" sz="1400" u="none" strike="noStrike">
                          <a:effectLst/>
                        </a:rPr>
                        <a:t>Assessment Method</a:t>
                      </a:r>
                      <a:endParaRPr lang="en-GB" sz="14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3264295314"/>
                  </a:ext>
                </a:extLst>
              </a:tr>
              <a:tr h="660939">
                <a:tc>
                  <a:txBody>
                    <a:bodyPr/>
                    <a:lstStyle/>
                    <a:p>
                      <a:pPr algn="ctr" fontAlgn="ctr"/>
                      <a:r>
                        <a:rPr lang="en-GB" sz="1400" u="none" strike="noStrike">
                          <a:effectLst/>
                        </a:rPr>
                        <a:t>B1.</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l" fontAlgn="t"/>
                      <a:r>
                        <a:rPr lang="en-GB" sz="1400" u="none" strike="noStrike">
                          <a:effectLst/>
                        </a:rPr>
                        <a:t>Innovate and adapt within the boundaries of your responsibilities</a:t>
                      </a:r>
                      <a:endParaRPr lang="en-GB" sz="1400" b="0" i="0" u="none" strike="noStrike">
                        <a:solidFill>
                          <a:srgbClr val="000000"/>
                        </a:solidFill>
                        <a:effectLst/>
                        <a:latin typeface="Calibri" panose="020F0502020204030204" pitchFamily="34" charset="0"/>
                      </a:endParaRPr>
                    </a:p>
                  </a:txBody>
                  <a:tcPr marL="6350" marR="6350" marT="6350" marB="0"/>
                </a:tc>
                <a:tc>
                  <a:txBody>
                    <a:bodyPr/>
                    <a:lstStyle/>
                    <a:p>
                      <a:pPr algn="ctr" fontAlgn="ctr"/>
                      <a:r>
                        <a:rPr lang="en-GB" sz="1400" u="none" strike="noStrike">
                          <a:effectLst/>
                        </a:rPr>
                        <a:t>PD</a:t>
                      </a:r>
                      <a:endParaRPr lang="en-GB" sz="14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699914533"/>
                  </a:ext>
                </a:extLst>
              </a:tr>
              <a:tr h="330470">
                <a:tc>
                  <a:txBody>
                    <a:bodyPr/>
                    <a:lstStyle/>
                    <a:p>
                      <a:pPr algn="ctr" fontAlgn="ctr"/>
                      <a:r>
                        <a:rPr lang="en-GB" sz="1400" u="none" strike="noStrike">
                          <a:effectLst/>
                        </a:rPr>
                        <a:t>B2.</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l" fontAlgn="t"/>
                      <a:r>
                        <a:rPr lang="en-GB" sz="1400" u="none" strike="noStrike">
                          <a:effectLst/>
                        </a:rPr>
                        <a:t>Act ethically and with integrity.</a:t>
                      </a:r>
                      <a:endParaRPr lang="en-GB" sz="1400" b="0" i="0" u="none" strike="noStrike">
                        <a:solidFill>
                          <a:srgbClr val="000000"/>
                        </a:solidFill>
                        <a:effectLst/>
                        <a:latin typeface="Calibri" panose="020F0502020204030204" pitchFamily="34" charset="0"/>
                      </a:endParaRPr>
                    </a:p>
                  </a:txBody>
                  <a:tcPr marL="6350" marR="6350" marT="6350" marB="0"/>
                </a:tc>
                <a:tc>
                  <a:txBody>
                    <a:bodyPr/>
                    <a:lstStyle/>
                    <a:p>
                      <a:pPr algn="ctr" fontAlgn="ctr"/>
                      <a:r>
                        <a:rPr lang="en-GB" sz="1400" u="none" strike="noStrike">
                          <a:effectLst/>
                        </a:rPr>
                        <a:t>PD</a:t>
                      </a:r>
                      <a:endParaRPr lang="en-GB" sz="14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3351405732"/>
                  </a:ext>
                </a:extLst>
              </a:tr>
              <a:tr h="660939">
                <a:tc>
                  <a:txBody>
                    <a:bodyPr/>
                    <a:lstStyle/>
                    <a:p>
                      <a:pPr algn="ctr" fontAlgn="ctr"/>
                      <a:r>
                        <a:rPr lang="en-GB" sz="1400" u="none" strike="noStrike">
                          <a:effectLst/>
                        </a:rPr>
                        <a:t>B3.</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l" fontAlgn="t"/>
                      <a:r>
                        <a:rPr lang="en-GB" sz="1400" u="none" strike="noStrike">
                          <a:effectLst/>
                        </a:rPr>
                        <a:t>Engage and take responsibility for your personal development</a:t>
                      </a:r>
                      <a:endParaRPr lang="en-GB" sz="1400" b="0" i="0" u="none" strike="noStrike">
                        <a:solidFill>
                          <a:srgbClr val="000000"/>
                        </a:solidFill>
                        <a:effectLst/>
                        <a:latin typeface="Calibri" panose="020F0502020204030204" pitchFamily="34" charset="0"/>
                      </a:endParaRPr>
                    </a:p>
                  </a:txBody>
                  <a:tcPr marL="6350" marR="6350" marT="6350" marB="0"/>
                </a:tc>
                <a:tc>
                  <a:txBody>
                    <a:bodyPr/>
                    <a:lstStyle/>
                    <a:p>
                      <a:pPr algn="ctr" fontAlgn="ctr"/>
                      <a:r>
                        <a:rPr lang="en-GB" sz="1400" u="none" strike="noStrike">
                          <a:effectLst/>
                        </a:rPr>
                        <a:t>PD</a:t>
                      </a:r>
                      <a:endParaRPr lang="en-GB" sz="14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239072546"/>
                  </a:ext>
                </a:extLst>
              </a:tr>
              <a:tr h="330470">
                <a:tc>
                  <a:txBody>
                    <a:bodyPr/>
                    <a:lstStyle/>
                    <a:p>
                      <a:pPr algn="ctr" fontAlgn="ctr"/>
                      <a:r>
                        <a:rPr lang="en-GB" sz="1400" u="none" strike="noStrike">
                          <a:effectLst/>
                        </a:rPr>
                        <a:t>B7.</a:t>
                      </a:r>
                      <a:endParaRPr lang="en-GB" sz="1400" b="0" i="0" u="none" strike="noStrike">
                        <a:solidFill>
                          <a:srgbClr val="000000"/>
                        </a:solidFill>
                        <a:effectLst/>
                        <a:latin typeface="Calibri" panose="020F0502020204030204" pitchFamily="34" charset="0"/>
                      </a:endParaRPr>
                    </a:p>
                  </a:txBody>
                  <a:tcPr marL="6350" marR="6350" marT="6350" marB="0" anchor="ctr"/>
                </a:tc>
                <a:tc>
                  <a:txBody>
                    <a:bodyPr/>
                    <a:lstStyle/>
                    <a:p>
                      <a:pPr algn="l" fontAlgn="t"/>
                      <a:r>
                        <a:rPr lang="en-GB" sz="1400" u="none" strike="noStrike">
                          <a:effectLst/>
                        </a:rPr>
                        <a:t>Environmentally responsible approach.</a:t>
                      </a:r>
                      <a:endParaRPr lang="en-GB" sz="1400" b="0" i="0" u="none" strike="noStrike">
                        <a:solidFill>
                          <a:srgbClr val="000000"/>
                        </a:solidFill>
                        <a:effectLst/>
                        <a:latin typeface="Calibri" panose="020F0502020204030204" pitchFamily="34" charset="0"/>
                      </a:endParaRPr>
                    </a:p>
                  </a:txBody>
                  <a:tcPr marL="6350" marR="6350" marT="6350" marB="0"/>
                </a:tc>
                <a:tc>
                  <a:txBody>
                    <a:bodyPr/>
                    <a:lstStyle/>
                    <a:p>
                      <a:pPr algn="ctr" fontAlgn="ctr"/>
                      <a:r>
                        <a:rPr lang="en-GB" sz="1400" u="none" strike="noStrike">
                          <a:effectLst/>
                        </a:rPr>
                        <a:t>PD</a:t>
                      </a:r>
                      <a:endParaRPr lang="en-GB" sz="14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090067864"/>
                  </a:ext>
                </a:extLst>
              </a:tr>
            </a:tbl>
          </a:graphicData>
        </a:graphic>
      </p:graphicFrame>
    </p:spTree>
    <p:extLst>
      <p:ext uri="{BB962C8B-B14F-4D97-AF65-F5344CB8AC3E}">
        <p14:creationId xmlns:p14="http://schemas.microsoft.com/office/powerpoint/2010/main" val="21804840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369332"/>
          </a:xfrm>
          <a:prstGeom prst="rect">
            <a:avLst/>
          </a:prstGeom>
          <a:noFill/>
        </p:spPr>
        <p:txBody>
          <a:bodyPr wrap="square">
            <a:spAutoFit/>
          </a:bodyPr>
          <a:lstStyle/>
          <a:p>
            <a:r>
              <a:rPr lang="en-GB" b="1">
                <a:solidFill>
                  <a:schemeClr val="accent1">
                    <a:lumMod val="50000"/>
                  </a:schemeClr>
                </a:solidFill>
              </a:rPr>
              <a:t>Portfolio Content</a:t>
            </a:r>
          </a:p>
        </p:txBody>
      </p:sp>
      <p:sp>
        <p:nvSpPr>
          <p:cNvPr id="5" name="TextBox 4">
            <a:extLst>
              <a:ext uri="{FF2B5EF4-FFF2-40B4-BE49-F238E27FC236}">
                <a16:creationId xmlns:a16="http://schemas.microsoft.com/office/drawing/2014/main" id="{D24F076D-AB31-21A7-2609-46236B77610B}"/>
              </a:ext>
            </a:extLst>
          </p:cNvPr>
          <p:cNvSpPr txBox="1"/>
          <p:nvPr/>
        </p:nvSpPr>
        <p:spPr>
          <a:xfrm>
            <a:off x="347593" y="1291499"/>
            <a:ext cx="11055844" cy="2762359"/>
          </a:xfrm>
          <a:prstGeom prst="rect">
            <a:avLst/>
          </a:prstGeom>
          <a:noFill/>
        </p:spPr>
        <p:txBody>
          <a:bodyPr wrap="square">
            <a:spAutoFit/>
          </a:bodyPr>
          <a:lstStyle/>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 content must be sufficient to evidence the apprentice can apply the knowledge, skills and behaviours required as mapped to assessment method 2 (Professional Discussion). </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There must be at least one piece of evidence relating to each knowledge, skill and behaviour mapped to assessment method 2.</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One piece of evidence can be referenced against more than one knowledge, skill or behavioural requirement. </a:t>
            </a:r>
          </a:p>
          <a:p>
            <a:pPr marL="285750"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It is expected that there will be typically be a minimum of 10 pieces and a maximum of 15 pieces of evidence. </a:t>
            </a:r>
          </a:p>
        </p:txBody>
      </p:sp>
    </p:spTree>
    <p:extLst>
      <p:ext uri="{BB962C8B-B14F-4D97-AF65-F5344CB8AC3E}">
        <p14:creationId xmlns:p14="http://schemas.microsoft.com/office/powerpoint/2010/main" val="33751337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400110"/>
          </a:xfrm>
          <a:prstGeom prst="rect">
            <a:avLst/>
          </a:prstGeom>
          <a:noFill/>
        </p:spPr>
        <p:txBody>
          <a:bodyPr wrap="square">
            <a:spAutoFit/>
          </a:bodyPr>
          <a:lstStyle/>
          <a:p>
            <a:r>
              <a:rPr lang="en-GB" sz="2000" b="1">
                <a:solidFill>
                  <a:schemeClr val="accent1">
                    <a:lumMod val="50000"/>
                  </a:schemeClr>
                </a:solidFill>
              </a:rPr>
              <a:t>Documentary Evidence</a:t>
            </a:r>
          </a:p>
        </p:txBody>
      </p:sp>
      <p:grpSp>
        <p:nvGrpSpPr>
          <p:cNvPr id="3" name="Group 2">
            <a:extLst>
              <a:ext uri="{FF2B5EF4-FFF2-40B4-BE49-F238E27FC236}">
                <a16:creationId xmlns:a16="http://schemas.microsoft.com/office/drawing/2014/main" id="{A64627FC-F40C-08AF-42D0-2F0906877083}"/>
              </a:ext>
            </a:extLst>
          </p:cNvPr>
          <p:cNvGrpSpPr/>
          <p:nvPr/>
        </p:nvGrpSpPr>
        <p:grpSpPr>
          <a:xfrm>
            <a:off x="7788846" y="912052"/>
            <a:ext cx="3779267" cy="4475671"/>
            <a:chOff x="4486686" y="1951350"/>
            <a:chExt cx="3724442" cy="3735655"/>
          </a:xfrm>
        </p:grpSpPr>
        <p:pic>
          <p:nvPicPr>
            <p:cNvPr id="4" name="Picture 3" descr="Document - First Quarterly progress Report -Education Sector">
              <a:extLst>
                <a:ext uri="{FF2B5EF4-FFF2-40B4-BE49-F238E27FC236}">
                  <a16:creationId xmlns:a16="http://schemas.microsoft.com/office/drawing/2014/main" id="{90DD4423-BF08-9AC9-097E-23F18B3EBC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9230" y="1951350"/>
              <a:ext cx="1656707" cy="2344306"/>
            </a:xfrm>
            <a:prstGeom prst="rect">
              <a:avLst/>
            </a:prstGeom>
          </p:spPr>
        </p:pic>
        <p:pic>
          <p:nvPicPr>
            <p:cNvPr id="7" name="Picture 6" descr="Document - UN SC: Report of the Secretary-General on the ...">
              <a:extLst>
                <a:ext uri="{FF2B5EF4-FFF2-40B4-BE49-F238E27FC236}">
                  <a16:creationId xmlns:a16="http://schemas.microsoft.com/office/drawing/2014/main" id="{EE01E68A-6F6F-3FA2-6267-838204F124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486686" y="3287950"/>
              <a:ext cx="1854062" cy="2399055"/>
            </a:xfrm>
            <a:prstGeom prst="rect">
              <a:avLst/>
            </a:prstGeom>
          </p:spPr>
        </p:pic>
        <p:pic>
          <p:nvPicPr>
            <p:cNvPr id="8" name="Picture 7" descr="Composing Business Reports and Proposals | Technical Writing">
              <a:extLst>
                <a:ext uri="{FF2B5EF4-FFF2-40B4-BE49-F238E27FC236}">
                  <a16:creationId xmlns:a16="http://schemas.microsoft.com/office/drawing/2014/main" id="{E69C27D4-EACA-2534-8834-EABF7E1584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1008" y="3874126"/>
              <a:ext cx="2060120" cy="1374486"/>
            </a:xfrm>
            <a:prstGeom prst="rect">
              <a:avLst/>
            </a:prstGeom>
          </p:spPr>
        </p:pic>
      </p:grpSp>
      <p:sp>
        <p:nvSpPr>
          <p:cNvPr id="10" name="TextBox 9">
            <a:extLst>
              <a:ext uri="{FF2B5EF4-FFF2-40B4-BE49-F238E27FC236}">
                <a16:creationId xmlns:a16="http://schemas.microsoft.com/office/drawing/2014/main" id="{3332184C-6824-2F04-A96C-EF09A17FB21F}"/>
              </a:ext>
            </a:extLst>
          </p:cNvPr>
          <p:cNvSpPr txBox="1"/>
          <p:nvPr/>
        </p:nvSpPr>
        <p:spPr>
          <a:xfrm>
            <a:off x="512269" y="912053"/>
            <a:ext cx="7352607" cy="4267835"/>
          </a:xfrm>
          <a:prstGeom prst="rect">
            <a:avLst/>
          </a:prstGeom>
          <a:noFill/>
        </p:spPr>
        <p:txBody>
          <a:bodyPr wrap="square">
            <a:spAutoFit/>
          </a:bodyPr>
          <a:lstStyle/>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Written statements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Project plans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Reports/Minutes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Observation reports/Papers or reports written by the apprentices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Presentations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Feedback from managers, supervisors or peers </a:t>
            </a:r>
          </a:p>
          <a:p>
            <a:pPr marL="285750" lvl="3"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Any employer or peer contributions should focus only direct observation of evidence (for example witness statements) rather than opinions</a:t>
            </a:r>
          </a:p>
          <a:p>
            <a:pPr marL="285750" lvl="1" indent="-285750">
              <a:lnSpc>
                <a:spcPct val="104000"/>
              </a:lnSpc>
              <a:spcBef>
                <a:spcPts val="1000"/>
              </a:spcBef>
              <a:buFont typeface="Arial" panose="020B0604020202020204" pitchFamily="34" charset="0"/>
              <a:buChar char="•"/>
            </a:pPr>
            <a:r>
              <a:rPr lang="en-GB">
                <a:solidFill>
                  <a:schemeClr val="accent1">
                    <a:lumMod val="50000"/>
                  </a:schemeClr>
                </a:solidFill>
                <a:ea typeface="DengXian" panose="02010600030101010101" pitchFamily="2" charset="-122"/>
                <a:cs typeface="Arial" panose="020B0604020202020204" pitchFamily="34" charset="0"/>
              </a:rPr>
              <a:t>Performance reviews. </a:t>
            </a:r>
          </a:p>
          <a:p>
            <a:pPr marL="0" lvl="1">
              <a:lnSpc>
                <a:spcPct val="104000"/>
              </a:lnSpc>
              <a:spcBef>
                <a:spcPts val="1000"/>
              </a:spcBef>
            </a:pPr>
            <a:r>
              <a:rPr lang="en-GB" b="1">
                <a:solidFill>
                  <a:schemeClr val="accent1">
                    <a:lumMod val="50000"/>
                  </a:schemeClr>
                </a:solidFill>
                <a:ea typeface="DengXian" panose="02010600030101010101" pitchFamily="2" charset="-122"/>
                <a:cs typeface="Arial" panose="020B0604020202020204" pitchFamily="34" charset="0"/>
              </a:rPr>
              <a:t>This is not a definitive list; other evidence sources are allowable. </a:t>
            </a:r>
          </a:p>
        </p:txBody>
      </p:sp>
    </p:spTree>
    <p:extLst>
      <p:ext uri="{BB962C8B-B14F-4D97-AF65-F5344CB8AC3E}">
        <p14:creationId xmlns:p14="http://schemas.microsoft.com/office/powerpoint/2010/main" val="12528712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B7792796-A78F-7E49-AA88-F0648F5716E5}"/>
              </a:ext>
            </a:extLst>
          </p:cNvPr>
          <p:cNvSpPr txBox="1"/>
          <p:nvPr/>
        </p:nvSpPr>
        <p:spPr>
          <a:xfrm>
            <a:off x="512269" y="514723"/>
            <a:ext cx="8772236" cy="400110"/>
          </a:xfrm>
          <a:prstGeom prst="rect">
            <a:avLst/>
          </a:prstGeom>
          <a:noFill/>
        </p:spPr>
        <p:txBody>
          <a:bodyPr wrap="square">
            <a:spAutoFit/>
          </a:bodyPr>
          <a:lstStyle/>
          <a:p>
            <a:r>
              <a:rPr lang="en-GB" sz="2000" b="1">
                <a:solidFill>
                  <a:schemeClr val="accent1">
                    <a:lumMod val="50000"/>
                  </a:schemeClr>
                </a:solidFill>
              </a:rPr>
              <a:t>Suggested Process</a:t>
            </a:r>
          </a:p>
        </p:txBody>
      </p:sp>
      <p:pic>
        <p:nvPicPr>
          <p:cNvPr id="9" name="Picture 8" descr="Copy of Core KSB Mapping (2) - Excel">
            <a:extLst>
              <a:ext uri="{FF2B5EF4-FFF2-40B4-BE49-F238E27FC236}">
                <a16:creationId xmlns:a16="http://schemas.microsoft.com/office/drawing/2014/main" id="{4D018E1F-89F9-53F9-9903-24297F706AC4}"/>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273550" y="970305"/>
            <a:ext cx="2513598" cy="2109288"/>
          </a:xfrm>
          <a:prstGeom prst="rect">
            <a:avLst/>
          </a:prstGeom>
          <a:ln w="12700">
            <a:solidFill>
              <a:schemeClr val="accent1">
                <a:shade val="50000"/>
              </a:schemeClr>
            </a:solidFill>
          </a:ln>
        </p:spPr>
      </p:pic>
      <p:grpSp>
        <p:nvGrpSpPr>
          <p:cNvPr id="11" name="Group 10">
            <a:extLst>
              <a:ext uri="{FF2B5EF4-FFF2-40B4-BE49-F238E27FC236}">
                <a16:creationId xmlns:a16="http://schemas.microsoft.com/office/drawing/2014/main" id="{B7EA0488-00CD-4C69-7CD2-E262AC51EFE2}"/>
              </a:ext>
            </a:extLst>
          </p:cNvPr>
          <p:cNvGrpSpPr/>
          <p:nvPr/>
        </p:nvGrpSpPr>
        <p:grpSpPr>
          <a:xfrm>
            <a:off x="5444697" y="1158219"/>
            <a:ext cx="2290619" cy="2223369"/>
            <a:chOff x="4486686" y="1951350"/>
            <a:chExt cx="3724442" cy="3735655"/>
          </a:xfrm>
        </p:grpSpPr>
        <p:pic>
          <p:nvPicPr>
            <p:cNvPr id="12" name="Picture 11" descr="Document - First Quarterly progress Report -Education Sector">
              <a:extLst>
                <a:ext uri="{FF2B5EF4-FFF2-40B4-BE49-F238E27FC236}">
                  <a16:creationId xmlns:a16="http://schemas.microsoft.com/office/drawing/2014/main" id="{478108FD-36AF-F8E4-D0C7-4AAE382A5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9230" y="1951350"/>
              <a:ext cx="1656707" cy="2344306"/>
            </a:xfrm>
            <a:prstGeom prst="rect">
              <a:avLst/>
            </a:prstGeom>
            <a:ln w="12700">
              <a:solidFill>
                <a:schemeClr val="tx1"/>
              </a:solidFill>
            </a:ln>
          </p:spPr>
        </p:pic>
        <p:pic>
          <p:nvPicPr>
            <p:cNvPr id="13" name="Picture 12" descr="Document - UN SC: Report of the Secretary-General on the ...">
              <a:extLst>
                <a:ext uri="{FF2B5EF4-FFF2-40B4-BE49-F238E27FC236}">
                  <a16:creationId xmlns:a16="http://schemas.microsoft.com/office/drawing/2014/main" id="{298F6F4E-5E4F-52D2-9317-CC2248D3CF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4486686" y="3287950"/>
              <a:ext cx="1854062" cy="2399055"/>
            </a:xfrm>
            <a:prstGeom prst="rect">
              <a:avLst/>
            </a:prstGeom>
            <a:ln w="12700">
              <a:solidFill>
                <a:schemeClr val="tx1"/>
              </a:solidFill>
            </a:ln>
          </p:spPr>
        </p:pic>
        <p:pic>
          <p:nvPicPr>
            <p:cNvPr id="14" name="Picture 13" descr="Composing Business Reports and Proposals | Technical Writing">
              <a:extLst>
                <a:ext uri="{FF2B5EF4-FFF2-40B4-BE49-F238E27FC236}">
                  <a16:creationId xmlns:a16="http://schemas.microsoft.com/office/drawing/2014/main" id="{41C0D0EE-7B24-13C1-4121-CBF5FA9080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1008" y="3874126"/>
              <a:ext cx="2060120" cy="1374486"/>
            </a:xfrm>
            <a:prstGeom prst="rect">
              <a:avLst/>
            </a:prstGeom>
            <a:ln w="12700">
              <a:solidFill>
                <a:schemeClr val="tx1"/>
              </a:solidFill>
            </a:ln>
          </p:spPr>
        </p:pic>
      </p:grpSp>
      <p:pic>
        <p:nvPicPr>
          <p:cNvPr id="15" name="Picture 14" descr="Portfolio of Work - Peter Down (Protected View) - Word">
            <a:extLst>
              <a:ext uri="{FF2B5EF4-FFF2-40B4-BE49-F238E27FC236}">
                <a16:creationId xmlns:a16="http://schemas.microsoft.com/office/drawing/2014/main" id="{7A57333A-8DEC-DB89-BB69-9634C0ADF967}"/>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10003282" y="1613578"/>
            <a:ext cx="1830336" cy="2606533"/>
          </a:xfrm>
          <a:prstGeom prst="rect">
            <a:avLst/>
          </a:prstGeom>
          <a:ln w="12700">
            <a:solidFill>
              <a:schemeClr val="tx1"/>
            </a:solidFill>
          </a:ln>
        </p:spPr>
      </p:pic>
      <p:pic>
        <p:nvPicPr>
          <p:cNvPr id="16" name="Picture 15" descr="Engineering Log Book | Flickr - Photo Sharing!">
            <a:extLst>
              <a:ext uri="{FF2B5EF4-FFF2-40B4-BE49-F238E27FC236}">
                <a16:creationId xmlns:a16="http://schemas.microsoft.com/office/drawing/2014/main" id="{F2172B91-056F-BFDF-D2D0-21087BA90385}"/>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598808" y="4215230"/>
            <a:ext cx="2043452" cy="1460269"/>
          </a:xfrm>
          <a:prstGeom prst="rect">
            <a:avLst/>
          </a:prstGeom>
          <a:ln w="12700">
            <a:solidFill>
              <a:schemeClr val="accent1">
                <a:shade val="50000"/>
              </a:schemeClr>
            </a:solidFill>
          </a:ln>
        </p:spPr>
      </p:pic>
      <p:pic>
        <p:nvPicPr>
          <p:cNvPr id="17" name="Picture 16">
            <a:extLst>
              <a:ext uri="{FF2B5EF4-FFF2-40B4-BE49-F238E27FC236}">
                <a16:creationId xmlns:a16="http://schemas.microsoft.com/office/drawing/2014/main" id="{BBAE0E6A-5A23-9108-E55C-751B2632D104}"/>
              </a:ext>
            </a:extLst>
          </p:cNvPr>
          <p:cNvPicPr>
            <a:picLocks noChangeAspect="1"/>
          </p:cNvPicPr>
          <p:nvPr/>
        </p:nvPicPr>
        <p:blipFill>
          <a:blip r:embed="rId8"/>
          <a:stretch>
            <a:fillRect/>
          </a:stretch>
        </p:blipFill>
        <p:spPr>
          <a:xfrm>
            <a:off x="5181795" y="3959481"/>
            <a:ext cx="3042259" cy="1710959"/>
          </a:xfrm>
          <a:prstGeom prst="rect">
            <a:avLst/>
          </a:prstGeom>
          <a:ln w="12700">
            <a:solidFill>
              <a:schemeClr val="accent1">
                <a:shade val="50000"/>
              </a:schemeClr>
            </a:solidFill>
          </a:ln>
        </p:spPr>
      </p:pic>
      <p:sp>
        <p:nvSpPr>
          <p:cNvPr id="18" name="TextBox 17">
            <a:extLst>
              <a:ext uri="{FF2B5EF4-FFF2-40B4-BE49-F238E27FC236}">
                <a16:creationId xmlns:a16="http://schemas.microsoft.com/office/drawing/2014/main" id="{692C2002-F84C-02E8-6C57-2FD90353E2BF}"/>
              </a:ext>
            </a:extLst>
          </p:cNvPr>
          <p:cNvSpPr txBox="1"/>
          <p:nvPr/>
        </p:nvSpPr>
        <p:spPr>
          <a:xfrm>
            <a:off x="279205" y="1678114"/>
            <a:ext cx="1003337" cy="738664"/>
          </a:xfrm>
          <a:prstGeom prst="rect">
            <a:avLst/>
          </a:prstGeom>
          <a:noFill/>
          <a:ln w="12700">
            <a:solidFill>
              <a:schemeClr val="accent1">
                <a:shade val="50000"/>
              </a:schemeClr>
            </a:solidFill>
          </a:ln>
        </p:spPr>
        <p:txBody>
          <a:bodyPr wrap="square" rtlCol="0">
            <a:spAutoFit/>
          </a:bodyPr>
          <a:lstStyle/>
          <a:p>
            <a:pPr algn="ctr"/>
            <a:r>
              <a:rPr lang="en-GB" sz="1400"/>
              <a:t>KSB Mapping Tool</a:t>
            </a:r>
          </a:p>
        </p:txBody>
      </p:sp>
      <p:sp>
        <p:nvSpPr>
          <p:cNvPr id="19" name="TextBox 18">
            <a:extLst>
              <a:ext uri="{FF2B5EF4-FFF2-40B4-BE49-F238E27FC236}">
                <a16:creationId xmlns:a16="http://schemas.microsoft.com/office/drawing/2014/main" id="{41191D54-42AD-44EC-E704-263F97754CCA}"/>
              </a:ext>
            </a:extLst>
          </p:cNvPr>
          <p:cNvSpPr txBox="1"/>
          <p:nvPr/>
        </p:nvSpPr>
        <p:spPr>
          <a:xfrm>
            <a:off x="1164228" y="6040050"/>
            <a:ext cx="1701107" cy="307777"/>
          </a:xfrm>
          <a:prstGeom prst="rect">
            <a:avLst/>
          </a:prstGeom>
          <a:noFill/>
        </p:spPr>
        <p:txBody>
          <a:bodyPr wrap="none" rtlCol="0">
            <a:spAutoFit/>
          </a:bodyPr>
          <a:lstStyle/>
          <a:p>
            <a:r>
              <a:rPr lang="en-GB" sz="1400"/>
              <a:t>Student Log Book</a:t>
            </a:r>
          </a:p>
        </p:txBody>
      </p:sp>
      <p:sp>
        <p:nvSpPr>
          <p:cNvPr id="20" name="TextBox 19">
            <a:extLst>
              <a:ext uri="{FF2B5EF4-FFF2-40B4-BE49-F238E27FC236}">
                <a16:creationId xmlns:a16="http://schemas.microsoft.com/office/drawing/2014/main" id="{25402CB8-107D-0442-F135-47021B303A7C}"/>
              </a:ext>
            </a:extLst>
          </p:cNvPr>
          <p:cNvSpPr txBox="1"/>
          <p:nvPr/>
        </p:nvSpPr>
        <p:spPr>
          <a:xfrm>
            <a:off x="5673059" y="3392804"/>
            <a:ext cx="2250937" cy="307777"/>
          </a:xfrm>
          <a:prstGeom prst="rect">
            <a:avLst/>
          </a:prstGeom>
          <a:noFill/>
        </p:spPr>
        <p:txBody>
          <a:bodyPr wrap="none" rtlCol="0">
            <a:spAutoFit/>
          </a:bodyPr>
          <a:lstStyle/>
          <a:p>
            <a:r>
              <a:rPr lang="en-GB" sz="1400"/>
              <a:t>Documentary Evidence</a:t>
            </a:r>
          </a:p>
        </p:txBody>
      </p:sp>
      <p:sp>
        <p:nvSpPr>
          <p:cNvPr id="21" name="TextBox 20">
            <a:extLst>
              <a:ext uri="{FF2B5EF4-FFF2-40B4-BE49-F238E27FC236}">
                <a16:creationId xmlns:a16="http://schemas.microsoft.com/office/drawing/2014/main" id="{003F37C8-17F9-3D43-9482-EB3B7ACC1E30}"/>
              </a:ext>
            </a:extLst>
          </p:cNvPr>
          <p:cNvSpPr txBox="1"/>
          <p:nvPr/>
        </p:nvSpPr>
        <p:spPr>
          <a:xfrm>
            <a:off x="6119422" y="6366766"/>
            <a:ext cx="2023311" cy="307777"/>
          </a:xfrm>
          <a:prstGeom prst="rect">
            <a:avLst/>
          </a:prstGeom>
          <a:noFill/>
        </p:spPr>
        <p:txBody>
          <a:bodyPr wrap="none" rtlCol="0">
            <a:spAutoFit/>
          </a:bodyPr>
          <a:lstStyle/>
          <a:p>
            <a:r>
              <a:rPr lang="en-GB" sz="1400"/>
              <a:t>Assessment Standard</a:t>
            </a:r>
          </a:p>
        </p:txBody>
      </p:sp>
      <p:sp>
        <p:nvSpPr>
          <p:cNvPr id="22" name="Right Arrow 15">
            <a:extLst>
              <a:ext uri="{FF2B5EF4-FFF2-40B4-BE49-F238E27FC236}">
                <a16:creationId xmlns:a16="http://schemas.microsoft.com/office/drawing/2014/main" id="{C2C85B4A-69FF-D64F-1BE9-B2C68722CBF5}"/>
              </a:ext>
            </a:extLst>
          </p:cNvPr>
          <p:cNvSpPr/>
          <p:nvPr/>
        </p:nvSpPr>
        <p:spPr>
          <a:xfrm rot="19635043">
            <a:off x="1007597" y="3353473"/>
            <a:ext cx="1400833" cy="5245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Map KSB</a:t>
            </a:r>
          </a:p>
        </p:txBody>
      </p:sp>
      <p:sp>
        <p:nvSpPr>
          <p:cNvPr id="23" name="Right Arrow 18">
            <a:extLst>
              <a:ext uri="{FF2B5EF4-FFF2-40B4-BE49-F238E27FC236}">
                <a16:creationId xmlns:a16="http://schemas.microsoft.com/office/drawing/2014/main" id="{8CFFEED7-33EF-AFA7-B152-8B1E41ADE4BD}"/>
              </a:ext>
            </a:extLst>
          </p:cNvPr>
          <p:cNvSpPr/>
          <p:nvPr/>
        </p:nvSpPr>
        <p:spPr>
          <a:xfrm>
            <a:off x="3898767" y="963996"/>
            <a:ext cx="2095634" cy="6706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Link to evidence</a:t>
            </a:r>
          </a:p>
        </p:txBody>
      </p:sp>
      <p:sp>
        <p:nvSpPr>
          <p:cNvPr id="24" name="Right Arrow 19">
            <a:extLst>
              <a:ext uri="{FF2B5EF4-FFF2-40B4-BE49-F238E27FC236}">
                <a16:creationId xmlns:a16="http://schemas.microsoft.com/office/drawing/2014/main" id="{D22DFBE1-A48B-9E6F-FAC5-576D57EA4FAB}"/>
              </a:ext>
            </a:extLst>
          </p:cNvPr>
          <p:cNvSpPr/>
          <p:nvPr/>
        </p:nvSpPr>
        <p:spPr>
          <a:xfrm>
            <a:off x="7502830" y="1447201"/>
            <a:ext cx="2285831" cy="7193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Select for portfolio</a:t>
            </a:r>
          </a:p>
        </p:txBody>
      </p:sp>
      <p:sp>
        <p:nvSpPr>
          <p:cNvPr id="25" name="Left-Right Arrow 21">
            <a:extLst>
              <a:ext uri="{FF2B5EF4-FFF2-40B4-BE49-F238E27FC236}">
                <a16:creationId xmlns:a16="http://schemas.microsoft.com/office/drawing/2014/main" id="{64D947EF-FCD5-29C0-916A-101F1FA603C2}"/>
              </a:ext>
            </a:extLst>
          </p:cNvPr>
          <p:cNvSpPr/>
          <p:nvPr/>
        </p:nvSpPr>
        <p:spPr>
          <a:xfrm rot="2722160">
            <a:off x="3614155" y="3013507"/>
            <a:ext cx="1761813" cy="5925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t>Cross reference with Standard</a:t>
            </a:r>
          </a:p>
        </p:txBody>
      </p:sp>
      <p:sp>
        <p:nvSpPr>
          <p:cNvPr id="26" name="TextBox 25">
            <a:extLst>
              <a:ext uri="{FF2B5EF4-FFF2-40B4-BE49-F238E27FC236}">
                <a16:creationId xmlns:a16="http://schemas.microsoft.com/office/drawing/2014/main" id="{34E5E07E-DF57-5ECB-3EB7-7A43D28C8017}"/>
              </a:ext>
            </a:extLst>
          </p:cNvPr>
          <p:cNvSpPr txBox="1"/>
          <p:nvPr/>
        </p:nvSpPr>
        <p:spPr>
          <a:xfrm flipH="1">
            <a:off x="9135990" y="4384077"/>
            <a:ext cx="1941571" cy="1169551"/>
          </a:xfrm>
          <a:prstGeom prst="rect">
            <a:avLst/>
          </a:prstGeom>
          <a:noFill/>
          <a:ln w="12700">
            <a:solidFill>
              <a:schemeClr val="tx1"/>
            </a:solidFill>
          </a:ln>
        </p:spPr>
        <p:txBody>
          <a:bodyPr wrap="square" rtlCol="0">
            <a:spAutoFit/>
          </a:bodyPr>
          <a:lstStyle/>
          <a:p>
            <a:pPr algn="ctr"/>
            <a:r>
              <a:rPr lang="en-GB" sz="1400"/>
              <a:t>10 to 15 pieces of documentary evidence which must cover the KSB laid out in the EPA document.</a:t>
            </a:r>
          </a:p>
        </p:txBody>
      </p:sp>
      <p:sp>
        <p:nvSpPr>
          <p:cNvPr id="27" name="Left-Right Arrow 23">
            <a:extLst>
              <a:ext uri="{FF2B5EF4-FFF2-40B4-BE49-F238E27FC236}">
                <a16:creationId xmlns:a16="http://schemas.microsoft.com/office/drawing/2014/main" id="{956BFBBC-4F11-4099-8E60-F33F5E9EA8E4}"/>
              </a:ext>
            </a:extLst>
          </p:cNvPr>
          <p:cNvSpPr/>
          <p:nvPr/>
        </p:nvSpPr>
        <p:spPr>
          <a:xfrm rot="18931292">
            <a:off x="8101525" y="3056433"/>
            <a:ext cx="2103073" cy="828096"/>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t>Cross reference with Standard</a:t>
            </a:r>
          </a:p>
        </p:txBody>
      </p:sp>
    </p:spTree>
    <p:extLst>
      <p:ext uri="{BB962C8B-B14F-4D97-AF65-F5344CB8AC3E}">
        <p14:creationId xmlns:p14="http://schemas.microsoft.com/office/powerpoint/2010/main" val="23286712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1FDC373D-06BF-D6C8-C91D-B254FA1CB58A}"/>
              </a:ext>
            </a:extLst>
          </p:cNvPr>
          <p:cNvSpPr txBox="1"/>
          <p:nvPr/>
        </p:nvSpPr>
        <p:spPr>
          <a:xfrm>
            <a:off x="512269" y="674564"/>
            <a:ext cx="8772236" cy="2862322"/>
          </a:xfrm>
          <a:prstGeom prst="rect">
            <a:avLst/>
          </a:prstGeom>
          <a:noFill/>
        </p:spPr>
        <p:txBody>
          <a:bodyPr wrap="square">
            <a:spAutoFit/>
          </a:bodyPr>
          <a:lstStyle/>
          <a:p>
            <a:r>
              <a:rPr lang="en-GB" sz="2000" b="1">
                <a:solidFill>
                  <a:schemeClr val="accent1">
                    <a:lumMod val="50000"/>
                  </a:schemeClr>
                </a:solidFill>
              </a:rPr>
              <a:t>Mapping to Modules – </a:t>
            </a:r>
            <a:r>
              <a:rPr lang="en-GB" sz="2000" b="1">
                <a:solidFill>
                  <a:srgbClr val="FF0000"/>
                </a:solidFill>
              </a:rPr>
              <a:t>Needs detail!</a:t>
            </a:r>
          </a:p>
          <a:p>
            <a:endParaRPr lang="en-GB" sz="2000" b="1">
              <a:solidFill>
                <a:srgbClr val="FF0000"/>
              </a:solidFill>
            </a:endParaRPr>
          </a:p>
          <a:p>
            <a:endParaRPr lang="en-GB" sz="2000" b="1">
              <a:solidFill>
                <a:srgbClr val="FF0000"/>
              </a:solidFill>
            </a:endParaRPr>
          </a:p>
          <a:p>
            <a:endParaRPr lang="en-GB" sz="2000" b="1">
              <a:solidFill>
                <a:srgbClr val="FF0000"/>
              </a:solidFill>
            </a:endParaRPr>
          </a:p>
          <a:p>
            <a:endParaRPr lang="en-GB" sz="2000" b="1">
              <a:solidFill>
                <a:srgbClr val="FF0000"/>
              </a:solidFill>
            </a:endParaRPr>
          </a:p>
          <a:p>
            <a:endParaRPr lang="en-GB" sz="2000" b="1">
              <a:solidFill>
                <a:srgbClr val="FF0000"/>
              </a:solidFill>
            </a:endParaRPr>
          </a:p>
          <a:p>
            <a:pPr algn="ctr"/>
            <a:r>
              <a:rPr lang="en-GB" sz="6000" b="1">
                <a:solidFill>
                  <a:srgbClr val="FF0000"/>
                </a:solidFill>
              </a:rPr>
              <a:t>?</a:t>
            </a:r>
            <a:endParaRPr lang="en-GB" sz="2000" b="1">
              <a:solidFill>
                <a:srgbClr val="FF0000"/>
              </a:solidFill>
            </a:endParaRPr>
          </a:p>
        </p:txBody>
      </p:sp>
    </p:spTree>
    <p:extLst>
      <p:ext uri="{BB962C8B-B14F-4D97-AF65-F5344CB8AC3E}">
        <p14:creationId xmlns:p14="http://schemas.microsoft.com/office/powerpoint/2010/main" val="32175043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031-7041-41D5-8E47-EA9547EC6013}"/>
              </a:ext>
            </a:extLst>
          </p:cNvPr>
          <p:cNvSpPr>
            <a:spLocks noGrp="1"/>
          </p:cNvSpPr>
          <p:nvPr>
            <p:ph type="title"/>
          </p:nvPr>
        </p:nvSpPr>
        <p:spPr>
          <a:xfrm>
            <a:off x="623887" y="622300"/>
            <a:ext cx="11055844" cy="904748"/>
          </a:xfrm>
        </p:spPr>
        <p:txBody>
          <a:bodyPr/>
          <a:lstStyle/>
          <a:p>
            <a:r>
              <a:rPr lang="en-GB" sz="3200"/>
              <a:t> </a:t>
            </a:r>
          </a:p>
        </p:txBody>
      </p:sp>
      <p:sp>
        <p:nvSpPr>
          <p:cNvPr id="6" name="TextBox 5">
            <a:extLst>
              <a:ext uri="{FF2B5EF4-FFF2-40B4-BE49-F238E27FC236}">
                <a16:creationId xmlns:a16="http://schemas.microsoft.com/office/drawing/2014/main" id="{1FDC373D-06BF-D6C8-C91D-B254FA1CB58A}"/>
              </a:ext>
            </a:extLst>
          </p:cNvPr>
          <p:cNvSpPr txBox="1"/>
          <p:nvPr/>
        </p:nvSpPr>
        <p:spPr>
          <a:xfrm>
            <a:off x="512269" y="514723"/>
            <a:ext cx="8772236" cy="2585323"/>
          </a:xfrm>
          <a:prstGeom prst="rect">
            <a:avLst/>
          </a:prstGeom>
          <a:noFill/>
        </p:spPr>
        <p:txBody>
          <a:bodyPr wrap="square">
            <a:spAutoFit/>
          </a:bodyPr>
          <a:lstStyle/>
          <a:p>
            <a:r>
              <a:rPr lang="en-GB" b="1">
                <a:solidFill>
                  <a:schemeClr val="accent1">
                    <a:lumMod val="50000"/>
                  </a:schemeClr>
                </a:solidFill>
              </a:rPr>
              <a:t>Tracking </a:t>
            </a:r>
            <a:r>
              <a:rPr lang="en-GB" sz="1800" b="1">
                <a:solidFill>
                  <a:srgbClr val="FF0000"/>
                </a:solidFill>
              </a:rPr>
              <a:t>Needs detail!</a:t>
            </a:r>
          </a:p>
          <a:p>
            <a:endParaRPr lang="en-GB" sz="1800" b="1">
              <a:solidFill>
                <a:srgbClr val="FF0000"/>
              </a:solidFill>
            </a:endParaRPr>
          </a:p>
          <a:p>
            <a:endParaRPr lang="en-GB" sz="1800" b="1">
              <a:solidFill>
                <a:srgbClr val="FF0000"/>
              </a:solidFill>
            </a:endParaRPr>
          </a:p>
          <a:p>
            <a:endParaRPr lang="en-GB" sz="1800" b="1">
              <a:solidFill>
                <a:srgbClr val="FF0000"/>
              </a:solidFill>
            </a:endParaRPr>
          </a:p>
          <a:p>
            <a:endParaRPr lang="en-GB" sz="1800" b="1">
              <a:solidFill>
                <a:srgbClr val="FF0000"/>
              </a:solidFill>
            </a:endParaRPr>
          </a:p>
          <a:p>
            <a:endParaRPr lang="en-GB" sz="1800" b="1">
              <a:solidFill>
                <a:srgbClr val="FF0000"/>
              </a:solidFill>
            </a:endParaRPr>
          </a:p>
          <a:p>
            <a:pPr algn="ctr"/>
            <a:r>
              <a:rPr lang="en-GB" sz="5400" b="1">
                <a:solidFill>
                  <a:srgbClr val="FF0000"/>
                </a:solidFill>
              </a:rPr>
              <a:t>?</a:t>
            </a:r>
            <a:endParaRPr lang="en-GB" b="1">
              <a:solidFill>
                <a:schemeClr val="accent1">
                  <a:lumMod val="50000"/>
                </a:schemeClr>
              </a:solidFill>
            </a:endParaRPr>
          </a:p>
        </p:txBody>
      </p:sp>
    </p:spTree>
    <p:extLst>
      <p:ext uri="{BB962C8B-B14F-4D97-AF65-F5344CB8AC3E}">
        <p14:creationId xmlns:p14="http://schemas.microsoft.com/office/powerpoint/2010/main" val="34977476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3603812" y="2359861"/>
            <a:ext cx="3346823" cy="830997"/>
          </a:xfrm>
          <a:prstGeom prst="rect">
            <a:avLst/>
          </a:prstGeom>
          <a:noFill/>
        </p:spPr>
        <p:txBody>
          <a:bodyPr wrap="square" rtlCol="0">
            <a:spAutoFit/>
          </a:bodyPr>
          <a:lstStyle/>
          <a:p>
            <a:r>
              <a:rPr lang="en-GB" sz="4800">
                <a:solidFill>
                  <a:schemeClr val="accent1">
                    <a:lumMod val="50000"/>
                  </a:schemeClr>
                </a:solidFill>
              </a:rPr>
              <a:t>Questions?</a:t>
            </a:r>
          </a:p>
        </p:txBody>
      </p:sp>
    </p:spTree>
    <p:extLst>
      <p:ext uri="{BB962C8B-B14F-4D97-AF65-F5344CB8AC3E}">
        <p14:creationId xmlns:p14="http://schemas.microsoft.com/office/powerpoint/2010/main" val="20973410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24266C0-26B2-464B-3537-E8FCE63E4FB6}"/>
              </a:ext>
            </a:extLst>
          </p:cNvPr>
          <p:cNvSpPr txBox="1"/>
          <p:nvPr/>
        </p:nvSpPr>
        <p:spPr>
          <a:xfrm>
            <a:off x="3603812" y="2359861"/>
            <a:ext cx="5329679" cy="830997"/>
          </a:xfrm>
          <a:prstGeom prst="rect">
            <a:avLst/>
          </a:prstGeom>
          <a:noFill/>
        </p:spPr>
        <p:txBody>
          <a:bodyPr wrap="square" rtlCol="0">
            <a:spAutoFit/>
          </a:bodyPr>
          <a:lstStyle/>
          <a:p>
            <a:r>
              <a:rPr lang="en-GB" sz="4800">
                <a:solidFill>
                  <a:schemeClr val="accent1">
                    <a:lumMod val="50000"/>
                  </a:schemeClr>
                </a:solidFill>
              </a:rPr>
              <a:t>Friday 27</a:t>
            </a:r>
            <a:r>
              <a:rPr lang="en-GB" sz="4800" baseline="30000">
                <a:solidFill>
                  <a:schemeClr val="accent1">
                    <a:lumMod val="50000"/>
                  </a:schemeClr>
                </a:solidFill>
              </a:rPr>
              <a:t>th</a:t>
            </a:r>
            <a:r>
              <a:rPr lang="en-GB" sz="4800">
                <a:solidFill>
                  <a:schemeClr val="accent1">
                    <a:lumMod val="50000"/>
                  </a:schemeClr>
                </a:solidFill>
              </a:rPr>
              <a:t> October </a:t>
            </a:r>
          </a:p>
        </p:txBody>
      </p:sp>
    </p:spTree>
    <p:extLst>
      <p:ext uri="{BB962C8B-B14F-4D97-AF65-F5344CB8AC3E}">
        <p14:creationId xmlns:p14="http://schemas.microsoft.com/office/powerpoint/2010/main" val="2976660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5A3A34A-5AF3-48B8-8B77-F63FEA15F1A9}"/>
              </a:ext>
            </a:extLst>
          </p:cNvPr>
          <p:cNvPicPr>
            <a:picLocks noChangeAspect="1"/>
          </p:cNvPicPr>
          <p:nvPr/>
        </p:nvPicPr>
        <p:blipFill>
          <a:blip r:embed="rId3">
            <a:extLst>
              <a:ext uri="{28A0092B-C50C-407E-A947-70E740481C1C}">
                <a14:useLocalDpi xmlns:a14="http://schemas.microsoft.com/office/drawing/2010/main" val="0"/>
              </a:ext>
            </a:extLst>
          </a:blip>
          <a:srcRect l="21161" r="21161"/>
          <a:stretch/>
        </p:blipFill>
        <p:spPr>
          <a:xfrm>
            <a:off x="4925759" y="0"/>
            <a:ext cx="7266241" cy="6858000"/>
          </a:xfrm>
          <a:prstGeom prst="rect">
            <a:avLst/>
          </a:prstGeom>
        </p:spPr>
      </p:pic>
      <p:sp>
        <p:nvSpPr>
          <p:cNvPr id="12" name="Freeform: Shape 11">
            <a:hlinkClick r:id="rId4"/>
            <a:extLst>
              <a:ext uri="{FF2B5EF4-FFF2-40B4-BE49-F238E27FC236}">
                <a16:creationId xmlns:a16="http://schemas.microsoft.com/office/drawing/2014/main" id="{6BD9EFFD-1F4D-43AD-9E66-218B022AFC4C}"/>
              </a:ext>
            </a:extLst>
          </p:cNvPr>
          <p:cNvSpPr/>
          <p:nvPr/>
        </p:nvSpPr>
        <p:spPr>
          <a:xfrm>
            <a:off x="0" y="0"/>
            <a:ext cx="6686086" cy="6858000"/>
          </a:xfrm>
          <a:custGeom>
            <a:avLst/>
            <a:gdLst>
              <a:gd name="connsiteX0" fmla="*/ 0 w 6686086"/>
              <a:gd name="connsiteY0" fmla="*/ 0 h 6858000"/>
              <a:gd name="connsiteX1" fmla="*/ 6686086 w 6686086"/>
              <a:gd name="connsiteY1" fmla="*/ 0 h 6858000"/>
              <a:gd name="connsiteX2" fmla="*/ 5466665 w 6686086"/>
              <a:gd name="connsiteY2" fmla="*/ 6858000 h 6858000"/>
              <a:gd name="connsiteX3" fmla="*/ 0 w 6686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86086" h="6858000">
                <a:moveTo>
                  <a:pt x="0" y="0"/>
                </a:moveTo>
                <a:lnTo>
                  <a:pt x="6686086" y="0"/>
                </a:lnTo>
                <a:lnTo>
                  <a:pt x="5466665" y="6858000"/>
                </a:lnTo>
                <a:lnTo>
                  <a:pt x="0" y="6858000"/>
                </a:lnTo>
                <a:close/>
              </a:path>
            </a:pathLst>
          </a:custGeom>
          <a:solidFill>
            <a:srgbClr val="013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descr="Graphical user interface&#10;&#10;Description automatically generated">
            <a:extLst>
              <a:ext uri="{FF2B5EF4-FFF2-40B4-BE49-F238E27FC236}">
                <a16:creationId xmlns:a16="http://schemas.microsoft.com/office/drawing/2014/main" id="{7855984F-40A9-45A3-ACC9-88B3AC1B1A95}"/>
              </a:ext>
            </a:extLst>
          </p:cNvPr>
          <p:cNvPicPr>
            <a:picLocks noChangeAspect="1"/>
          </p:cNvPicPr>
          <p:nvPr/>
        </p:nvPicPr>
        <p:blipFill rotWithShape="1">
          <a:blip r:embed="rId5">
            <a:extLst>
              <a:ext uri="{28A0092B-C50C-407E-A947-70E740481C1C}">
                <a14:useLocalDpi xmlns:a14="http://schemas.microsoft.com/office/drawing/2010/main" val="0"/>
              </a:ext>
            </a:extLst>
          </a:blip>
          <a:srcRect l="32850" t="27467" r="32200" b="28666"/>
          <a:stretch/>
        </p:blipFill>
        <p:spPr>
          <a:xfrm>
            <a:off x="530352" y="455510"/>
            <a:ext cx="1826188" cy="1289304"/>
          </a:xfrm>
          <a:prstGeom prst="rect">
            <a:avLst/>
          </a:prstGeom>
        </p:spPr>
      </p:pic>
      <p:sp>
        <p:nvSpPr>
          <p:cNvPr id="3" name="TextBox 2">
            <a:extLst>
              <a:ext uri="{FF2B5EF4-FFF2-40B4-BE49-F238E27FC236}">
                <a16:creationId xmlns:a16="http://schemas.microsoft.com/office/drawing/2014/main" id="{A1C74199-1FAC-4B4D-987D-5D8C3E6CD368}"/>
              </a:ext>
            </a:extLst>
          </p:cNvPr>
          <p:cNvSpPr txBox="1"/>
          <p:nvPr/>
        </p:nvSpPr>
        <p:spPr>
          <a:xfrm>
            <a:off x="530352" y="1951358"/>
            <a:ext cx="5328856" cy="4555093"/>
          </a:xfrm>
          <a:prstGeom prst="rect">
            <a:avLst/>
          </a:prstGeom>
          <a:noFill/>
        </p:spPr>
        <p:txBody>
          <a:bodyPr wrap="square" rtlCol="0">
            <a:spAutoFit/>
          </a:bodyPr>
          <a:lstStyle/>
          <a:p>
            <a:pPr>
              <a:spcAft>
                <a:spcPts val="1200"/>
              </a:spcAft>
            </a:pPr>
            <a:r>
              <a:rPr lang="en-GB" sz="3600" b="1">
                <a:solidFill>
                  <a:schemeClr val="bg1"/>
                </a:solidFill>
              </a:rPr>
              <a:t>Next up...</a:t>
            </a:r>
          </a:p>
          <a:p>
            <a:pPr>
              <a:spcAft>
                <a:spcPts val="1200"/>
              </a:spcAft>
            </a:pPr>
            <a:r>
              <a:rPr lang="en-GB" sz="3600" b="1">
                <a:solidFill>
                  <a:schemeClr val="bg1"/>
                </a:solidFill>
              </a:rPr>
              <a:t>Prevent &amp; British Values</a:t>
            </a:r>
          </a:p>
          <a:p>
            <a:r>
              <a:rPr lang="en-GB">
                <a:hlinkClick r:id="rId4"/>
              </a:rPr>
              <a:t>https://www.uwtsd.ac.uk/student-services/safeguarding/</a:t>
            </a:r>
            <a:endParaRPr lang="en-GB"/>
          </a:p>
          <a:p>
            <a:endParaRPr lang="en-GB"/>
          </a:p>
          <a:p>
            <a:r>
              <a:rPr lang="en-GB">
                <a:hlinkClick r:id="rId6"/>
              </a:rPr>
              <a:t>https://uowtsd-my.sharepoint.com/personal/emma_davies_uwtsd_ac_uk/Documents/Desktop/Induction/Prevent%20and%20British%20Values.pdf</a:t>
            </a:r>
            <a:endParaRPr lang="en-GB"/>
          </a:p>
          <a:p>
            <a:endParaRPr lang="en-GB"/>
          </a:p>
          <a:p>
            <a:endParaRPr lang="en-GB"/>
          </a:p>
        </p:txBody>
      </p:sp>
    </p:spTree>
    <p:extLst>
      <p:ext uri="{BB962C8B-B14F-4D97-AF65-F5344CB8AC3E}">
        <p14:creationId xmlns:p14="http://schemas.microsoft.com/office/powerpoint/2010/main" val="7718596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8384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a6b66b20b08f608a602c1e7a13cf472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6683f55ecff5abfdec03527cca3f9ab5"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OCR" ma:index="32" nillable="true" ma:displayName="Extracted Text" ma:internalName="MediaServiceOCR" ma:readOnly="true">
      <xsd:simpleType>
        <xsd:restriction base="dms:Note">
          <xsd:maxLength value="255"/>
        </xsd:restriction>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EventHashCode" ma:index="34" nillable="true" ma:displayName="MediaServiceEventHashCode" ma:hidden="true" ma:internalName="MediaServiceEventHashCode" ma:readOnly="true">
      <xsd:simpleType>
        <xsd:restriction base="dms:Text"/>
      </xsd:simpleType>
    </xsd:element>
    <xsd:element name="MediaServiceDateTaken" ma:index="35" nillable="true" ma:displayName="MediaServiceDateTaken" ma:hidden="true" ma:internalName="MediaServiceDateTaken" ma:readOnly="true">
      <xsd:simpleType>
        <xsd:restriction base="dms:Text"/>
      </xsd:simpleType>
    </xsd:element>
    <xsd:element name="MediaServiceLocation" ma:index="36" nillable="true" ma:displayName="Location" ma:internalName="MediaServiceLocation" ma:readOnly="true">
      <xsd:simpleType>
        <xsd:restriction base="dms:Text"/>
      </xsd:simpleType>
    </xsd:element>
    <xsd:element name="MediaLengthInSeconds" ma:index="39" nillable="true" ma:displayName="MediaLengthInSeconds" ma:hidden="true" ma:internalName="MediaLengthInSeconds" ma:readOnly="true">
      <xsd:simpleType>
        <xsd:restriction base="dms:Unknown"/>
      </xsd:simpleType>
    </xsd:element>
    <xsd:element name="lcf76f155ced4ddcb4097134ff3c332f" ma:index="4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3" nillable="true" ma:displayName="MediaServiceSearchProperties" ma:hidden="true" ma:internalName="MediaServiceSearchProperties" ma:readOnly="true">
      <xsd:simpleType>
        <xsd:restriction base="dms:Note"/>
      </xsd:simpleType>
    </xsd:element>
    <xsd:element name="MediaServiceObjectDetectorVersions" ma:index="4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3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8" nillable="true" ma:displayName="Shared With Details" ma:internalName="SharedWithDetails" ma:readOnly="true">
      <xsd:simpleType>
        <xsd:restriction base="dms:Note">
          <xsd:maxLength value="255"/>
        </xsd:restriction>
      </xsd:simpleType>
    </xsd:element>
    <xsd:element name="TaxCatchAll" ma:index="42" nillable="true" ma:displayName="Taxonomy Catch All Column" ma:hidden="true" ma:list="{07727ba1-9cf6-48c4-8f2b-c1f8f1e5cd03}"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2046B7-A462-427F-809B-DB7B3D639A6C}">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F0774EB-C085-4274-B050-ACF585D695F0}">
  <ds:schemaRefs>
    <ds:schemaRef ds:uri="http://schemas.microsoft.com/sharepoint/v3/contenttype/forms"/>
  </ds:schemaRefs>
</ds:datastoreItem>
</file>

<file path=customXml/itemProps3.xml><?xml version="1.0" encoding="utf-8"?>
<ds:datastoreItem xmlns:ds="http://schemas.openxmlformats.org/officeDocument/2006/customXml" ds:itemID="{B9E809BF-5A7D-4703-9D86-59C6630C1172}">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54</Slides>
  <Notes>19</Notes>
  <HiddenSlides>0</HiddenSlides>
  <ScaleCrop>false</ScaleCrop>
  <HeadingPairs>
    <vt:vector size="4" baseType="variant">
      <vt:variant>
        <vt:lpstr>Theme</vt:lpstr>
      </vt:variant>
      <vt:variant>
        <vt:i4>3</vt:i4>
      </vt:variant>
      <vt:variant>
        <vt:lpstr>Slide Titles</vt:lpstr>
      </vt:variant>
      <vt:variant>
        <vt:i4>54</vt:i4>
      </vt:variant>
    </vt:vector>
  </HeadingPairs>
  <TitlesOfParts>
    <vt:vector size="57" baseType="lpstr">
      <vt:lpstr>Office Theme</vt:lpstr>
      <vt:lpstr>Title Slide 1</vt:lpstr>
      <vt:lpstr>Text 1</vt:lpstr>
      <vt:lpstr> Introduction to the Student Hwb 2023</vt:lpstr>
      <vt:lpstr>PowerPoint Presentation</vt:lpstr>
      <vt:lpstr>Student Hwb </vt:lpstr>
      <vt:lpstr>PowerPoint Presentation</vt:lpstr>
      <vt:lpstr>Meet The Hwb Team</vt:lpstr>
      <vt:lpstr>Hwb App</vt:lpstr>
      <vt:lpstr>Hwb App</vt:lpstr>
      <vt:lpstr>Hwb Welcome Tile</vt:lpstr>
      <vt:lpstr>Hwbcasts</vt:lpstr>
      <vt:lpstr>PowerPoint Presentation</vt:lpstr>
      <vt:lpstr>PowerPoint Presentation</vt:lpstr>
      <vt:lpstr>PowerPoint Presentation</vt:lpstr>
      <vt:lpstr>Welcome to your OME Degree/HNC Apprenticeship Programme</vt:lpstr>
      <vt:lpstr> </vt:lpstr>
      <vt:lpstr>Role of the ALO (Apprentice Liaison Officer)</vt:lpstr>
      <vt:lpstr>Once allocated your ALO they will - Cont’d</vt:lpstr>
      <vt:lpstr>Your responsibilities</vt:lpstr>
      <vt:lpstr>Your responsibilities</vt:lpstr>
      <vt:lpstr>PowerPoint Presentation</vt:lpstr>
      <vt:lpstr> </vt:lpstr>
      <vt:lpstr>PowerPoint Presentation</vt:lpstr>
      <vt:lpstr>Progress Review Form </vt:lpstr>
      <vt:lpstr>Progress Review Form - continued</vt:lpstr>
      <vt:lpstr>PowerPoint Presentation</vt:lpstr>
      <vt:lpstr>PowerPoint Presentation</vt:lpstr>
      <vt:lpstr>PowerPoint Presentation</vt:lpstr>
      <vt:lpstr>Academic Guidelines – </vt:lpstr>
      <vt:lpstr>PowerPoint Presentation</vt:lpstr>
      <vt:lpstr>Academic Misconduct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 </vt:lpstr>
      <vt:lpstr> </vt:lpstr>
      <vt:lpstr> </vt:lpstr>
      <vt:lpstr> </vt:lpstr>
      <vt:lpstr> </vt:lpstr>
      <vt:lpstr> </vt:lpstr>
      <vt:lpstr> </vt:lpstr>
      <vt:lpstr> </vt:lpstr>
      <vt:lpstr> </vt:lpstr>
      <vt:lpstr> </vt:lpstr>
      <vt:lpstr>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Miles Lloyd</dc:creator>
  <cp:revision>9</cp:revision>
  <dcterms:created xsi:type="dcterms:W3CDTF">2022-05-06T08:08:02Z</dcterms:created>
  <dcterms:modified xsi:type="dcterms:W3CDTF">2023-10-24T07:02:33Z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