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1" r:id="rId8"/>
    <p:sldId id="262" r:id="rId9"/>
    <p:sldId id="260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BF03DD-AC50-4D3F-A7ED-2B75F76973E3}" v="5" dt="2026-03-13T12:54:52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85" autoAdjust="0"/>
    <p:restoredTop sz="94660"/>
  </p:normalViewPr>
  <p:slideViewPr>
    <p:cSldViewPr snapToGrid="0">
      <p:cViewPr varScale="1">
        <p:scale>
          <a:sx n="73" d="100"/>
          <a:sy n="73" d="100"/>
        </p:scale>
        <p:origin x="1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CC457B-2C15-4F7E-8AD6-2FDF13BBEF2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DF29387-02B2-4271-9712-17729CBA41A0}">
      <dgm:prSet/>
      <dgm:spPr/>
      <dgm:t>
        <a:bodyPr/>
        <a:lstStyle/>
        <a:p>
          <a:r>
            <a:rPr lang="en-GB" i="0"/>
            <a:t>Jenny’s past 5 years:</a:t>
          </a:r>
          <a:endParaRPr lang="en-US"/>
        </a:p>
      </dgm:t>
    </dgm:pt>
    <dgm:pt modelId="{F7A2A8A9-B9BC-4C34-A79F-14228F0E8745}" type="parTrans" cxnId="{7C5294AF-1F5A-4B70-AA55-2C0107D9B476}">
      <dgm:prSet/>
      <dgm:spPr/>
      <dgm:t>
        <a:bodyPr/>
        <a:lstStyle/>
        <a:p>
          <a:endParaRPr lang="en-US"/>
        </a:p>
      </dgm:t>
    </dgm:pt>
    <dgm:pt modelId="{6ADFE5D9-8C59-45EF-AC55-A297D81505F5}" type="sibTrans" cxnId="{7C5294AF-1F5A-4B70-AA55-2C0107D9B476}">
      <dgm:prSet/>
      <dgm:spPr/>
      <dgm:t>
        <a:bodyPr/>
        <a:lstStyle/>
        <a:p>
          <a:endParaRPr lang="en-US"/>
        </a:p>
      </dgm:t>
    </dgm:pt>
    <dgm:pt modelId="{16DD4F5B-C7BD-4C39-83C4-995D965FF228}">
      <dgm:prSet/>
      <dgm:spPr/>
      <dgm:t>
        <a:bodyPr/>
        <a:lstStyle/>
        <a:p>
          <a:r>
            <a:rPr lang="en-GB" b="0" i="0"/>
            <a:t>Father died </a:t>
          </a:r>
          <a:r>
            <a:rPr lang="en-GB"/>
            <a:t>which resulted in major</a:t>
          </a:r>
          <a:r>
            <a:rPr lang="en-GB" b="0" i="0"/>
            <a:t> attachment disruption (Bowlby, 1988).</a:t>
          </a:r>
          <a:endParaRPr lang="en-US"/>
        </a:p>
      </dgm:t>
    </dgm:pt>
    <dgm:pt modelId="{FA09E012-6B9B-4BE6-91ED-AE3E974370E8}" type="parTrans" cxnId="{FE5E07B5-9711-4D00-B7B4-5BD777EE35F6}">
      <dgm:prSet/>
      <dgm:spPr/>
      <dgm:t>
        <a:bodyPr/>
        <a:lstStyle/>
        <a:p>
          <a:endParaRPr lang="en-US"/>
        </a:p>
      </dgm:t>
    </dgm:pt>
    <dgm:pt modelId="{766BE1B2-DF43-43BC-B808-5B5687ADFB9F}" type="sibTrans" cxnId="{FE5E07B5-9711-4D00-B7B4-5BD777EE35F6}">
      <dgm:prSet/>
      <dgm:spPr/>
      <dgm:t>
        <a:bodyPr/>
        <a:lstStyle/>
        <a:p>
          <a:endParaRPr lang="en-US"/>
        </a:p>
      </dgm:t>
    </dgm:pt>
    <dgm:pt modelId="{14DA4378-9FFA-43BB-8DBC-EB0FF7AFC5A0}">
      <dgm:prSet/>
      <dgm:spPr/>
      <dgm:t>
        <a:bodyPr/>
        <a:lstStyle/>
        <a:p>
          <a:r>
            <a:rPr lang="en-GB" b="0" i="0"/>
            <a:t>Mother’s </a:t>
          </a:r>
          <a:r>
            <a:rPr lang="en-GB"/>
            <a:t>illness which reduced</a:t>
          </a:r>
          <a:r>
            <a:rPr lang="en-GB" b="0" i="0"/>
            <a:t> emotional availability (Howe, 2011).</a:t>
          </a:r>
          <a:endParaRPr lang="en-US"/>
        </a:p>
      </dgm:t>
    </dgm:pt>
    <dgm:pt modelId="{CDACEB6B-4367-4E22-93D7-03185DC29427}" type="parTrans" cxnId="{BCF60FF3-681B-48C1-A8CC-0299B53B079F}">
      <dgm:prSet/>
      <dgm:spPr/>
      <dgm:t>
        <a:bodyPr/>
        <a:lstStyle/>
        <a:p>
          <a:endParaRPr lang="en-US"/>
        </a:p>
      </dgm:t>
    </dgm:pt>
    <dgm:pt modelId="{2874728D-C395-428D-B54F-426B1D5518FB}" type="sibTrans" cxnId="{BCF60FF3-681B-48C1-A8CC-0299B53B079F}">
      <dgm:prSet/>
      <dgm:spPr/>
      <dgm:t>
        <a:bodyPr/>
        <a:lstStyle/>
        <a:p>
          <a:endParaRPr lang="en-US"/>
        </a:p>
      </dgm:t>
    </dgm:pt>
    <dgm:pt modelId="{5D8F5391-F8DD-4700-869A-7850009F24D3}">
      <dgm:prSet/>
      <dgm:spPr/>
      <dgm:t>
        <a:bodyPr/>
        <a:lstStyle/>
        <a:p>
          <a:r>
            <a:rPr lang="en-GB" b="0" i="0"/>
            <a:t>Jenny became a caregiver</a:t>
          </a:r>
          <a:r>
            <a:rPr lang="en-GB"/>
            <a:t> indicating </a:t>
          </a:r>
          <a:r>
            <a:rPr lang="en-GB" i="0"/>
            <a:t>role reversal</a:t>
          </a:r>
          <a:r>
            <a:rPr lang="en-GB" b="0" i="0"/>
            <a:t> (parentification).</a:t>
          </a:r>
          <a:endParaRPr lang="en-US"/>
        </a:p>
      </dgm:t>
    </dgm:pt>
    <dgm:pt modelId="{00981236-BE20-472F-BFC9-EBC4CB5053A8}" type="parTrans" cxnId="{12384384-2B43-43D2-BFB0-02B19404D6F4}">
      <dgm:prSet/>
      <dgm:spPr/>
      <dgm:t>
        <a:bodyPr/>
        <a:lstStyle/>
        <a:p>
          <a:endParaRPr lang="en-US"/>
        </a:p>
      </dgm:t>
    </dgm:pt>
    <dgm:pt modelId="{29D596A7-DA5E-411B-93B6-33A4AC619C54}" type="sibTrans" cxnId="{12384384-2B43-43D2-BFB0-02B19404D6F4}">
      <dgm:prSet/>
      <dgm:spPr/>
      <dgm:t>
        <a:bodyPr/>
        <a:lstStyle/>
        <a:p>
          <a:endParaRPr lang="en-US"/>
        </a:p>
      </dgm:t>
    </dgm:pt>
    <dgm:pt modelId="{D75D90D2-FC56-4055-9266-72BC5A32ECFB}">
      <dgm:prSet/>
      <dgm:spPr/>
      <dgm:t>
        <a:bodyPr/>
        <a:lstStyle/>
        <a:p>
          <a:r>
            <a:rPr lang="en-GB" b="0" i="0"/>
            <a:t>Limited peer interaction and normal adolescent autonomy (Falkner and Tarleton, 2020).</a:t>
          </a:r>
          <a:endParaRPr lang="en-US"/>
        </a:p>
      </dgm:t>
    </dgm:pt>
    <dgm:pt modelId="{A3C6E930-2954-4BA8-B4CB-EA53B53E27E5}" type="parTrans" cxnId="{99AB8F61-C6D7-4817-8923-0DCA5A1DDF2C}">
      <dgm:prSet/>
      <dgm:spPr/>
      <dgm:t>
        <a:bodyPr/>
        <a:lstStyle/>
        <a:p>
          <a:endParaRPr lang="en-US"/>
        </a:p>
      </dgm:t>
    </dgm:pt>
    <dgm:pt modelId="{97890247-1EE8-4B49-9D05-633B3518C045}" type="sibTrans" cxnId="{99AB8F61-C6D7-4817-8923-0DCA5A1DDF2C}">
      <dgm:prSet/>
      <dgm:spPr/>
      <dgm:t>
        <a:bodyPr/>
        <a:lstStyle/>
        <a:p>
          <a:endParaRPr lang="en-US"/>
        </a:p>
      </dgm:t>
    </dgm:pt>
    <dgm:pt modelId="{7FB4B60C-98F8-4E3D-AEC8-D72A2047B2E5}">
      <dgm:prSet/>
      <dgm:spPr/>
      <dgm:t>
        <a:bodyPr/>
        <a:lstStyle/>
        <a:p>
          <a:r>
            <a:rPr lang="en-GB" i="0"/>
            <a:t>Potential developmental impacts:</a:t>
          </a:r>
          <a:endParaRPr lang="en-US"/>
        </a:p>
      </dgm:t>
    </dgm:pt>
    <dgm:pt modelId="{44918BA2-1849-45F0-AF4A-E698F026A62E}" type="parTrans" cxnId="{1523154A-6FE8-4C22-83D0-AF547E3C7223}">
      <dgm:prSet/>
      <dgm:spPr/>
      <dgm:t>
        <a:bodyPr/>
        <a:lstStyle/>
        <a:p>
          <a:endParaRPr lang="en-US"/>
        </a:p>
      </dgm:t>
    </dgm:pt>
    <dgm:pt modelId="{14B8A400-B76F-48DC-9DE9-05D537EF0EF4}" type="sibTrans" cxnId="{1523154A-6FE8-4C22-83D0-AF547E3C7223}">
      <dgm:prSet/>
      <dgm:spPr/>
      <dgm:t>
        <a:bodyPr/>
        <a:lstStyle/>
        <a:p>
          <a:endParaRPr lang="en-US"/>
        </a:p>
      </dgm:t>
    </dgm:pt>
    <dgm:pt modelId="{D3210995-4853-47C2-B34C-A2397FF08F77}">
      <dgm:prSet/>
      <dgm:spPr/>
      <dgm:t>
        <a:bodyPr/>
        <a:lstStyle/>
        <a:p>
          <a:r>
            <a:rPr lang="en-GB" b="0" i="0"/>
            <a:t>Heightened anxiety, hyper-independence, or emotional suppression.</a:t>
          </a:r>
          <a:endParaRPr lang="en-US"/>
        </a:p>
      </dgm:t>
    </dgm:pt>
    <dgm:pt modelId="{85B155B5-A4B7-4D84-B0F0-5C0699125274}" type="parTrans" cxnId="{8BE84930-0C8C-4302-9F43-606FB4B3AC83}">
      <dgm:prSet/>
      <dgm:spPr/>
      <dgm:t>
        <a:bodyPr/>
        <a:lstStyle/>
        <a:p>
          <a:endParaRPr lang="en-US"/>
        </a:p>
      </dgm:t>
    </dgm:pt>
    <dgm:pt modelId="{97CB293F-C6D9-400B-96B8-7643E683775F}" type="sibTrans" cxnId="{8BE84930-0C8C-4302-9F43-606FB4B3AC83}">
      <dgm:prSet/>
      <dgm:spPr/>
      <dgm:t>
        <a:bodyPr/>
        <a:lstStyle/>
        <a:p>
          <a:endParaRPr lang="en-US"/>
        </a:p>
      </dgm:t>
    </dgm:pt>
    <dgm:pt modelId="{70681954-0CDA-4F0F-949C-7ED6C2EEEA58}">
      <dgm:prSet/>
      <dgm:spPr/>
      <dgm:t>
        <a:bodyPr/>
        <a:lstStyle/>
        <a:p>
          <a:r>
            <a:rPr lang="en-GB" b="0" i="0"/>
            <a:t>Difficulty trusting others or seeking help.</a:t>
          </a:r>
          <a:endParaRPr lang="en-US"/>
        </a:p>
      </dgm:t>
    </dgm:pt>
    <dgm:pt modelId="{48DA882D-1018-4E3D-9DCD-EFB4C7FC9CC8}" type="parTrans" cxnId="{EAAFA19A-F0CD-4EB1-B4BC-B3D08AB888F2}">
      <dgm:prSet/>
      <dgm:spPr/>
      <dgm:t>
        <a:bodyPr/>
        <a:lstStyle/>
        <a:p>
          <a:endParaRPr lang="en-US"/>
        </a:p>
      </dgm:t>
    </dgm:pt>
    <dgm:pt modelId="{39C27FB1-E20A-40A7-B051-1382891EF60F}" type="sibTrans" cxnId="{EAAFA19A-F0CD-4EB1-B4BC-B3D08AB888F2}">
      <dgm:prSet/>
      <dgm:spPr/>
      <dgm:t>
        <a:bodyPr/>
        <a:lstStyle/>
        <a:p>
          <a:endParaRPr lang="en-US"/>
        </a:p>
      </dgm:t>
    </dgm:pt>
    <dgm:pt modelId="{400A0438-AC94-4B40-9F5F-AE740FA50A56}">
      <dgm:prSet/>
      <dgm:spPr/>
      <dgm:t>
        <a:bodyPr/>
        <a:lstStyle/>
        <a:p>
          <a:r>
            <a:rPr lang="en-GB" b="0" i="0"/>
            <a:t>Increased risk of low mood or stress-related symptoms.</a:t>
          </a:r>
          <a:endParaRPr lang="en-US"/>
        </a:p>
      </dgm:t>
    </dgm:pt>
    <dgm:pt modelId="{49BA3562-9091-4D60-9D62-9D1BE3AA510C}" type="parTrans" cxnId="{870E4841-DFCC-4AA7-AD5C-BC6490CA2943}">
      <dgm:prSet/>
      <dgm:spPr/>
      <dgm:t>
        <a:bodyPr/>
        <a:lstStyle/>
        <a:p>
          <a:endParaRPr lang="en-US"/>
        </a:p>
      </dgm:t>
    </dgm:pt>
    <dgm:pt modelId="{A2F687E7-3156-4BAF-ADB9-17B3A5891083}" type="sibTrans" cxnId="{870E4841-DFCC-4AA7-AD5C-BC6490CA2943}">
      <dgm:prSet/>
      <dgm:spPr/>
      <dgm:t>
        <a:bodyPr/>
        <a:lstStyle/>
        <a:p>
          <a:endParaRPr lang="en-US"/>
        </a:p>
      </dgm:t>
    </dgm:pt>
    <dgm:pt modelId="{E67E7BD4-0524-4931-BF90-6DB32DBDB394}">
      <dgm:prSet/>
      <dgm:spPr/>
      <dgm:t>
        <a:bodyPr/>
        <a:lstStyle/>
        <a:p>
          <a:r>
            <a:rPr lang="en-GB" b="0" i="0"/>
            <a:t>Academic disruption due to caring responsibilities (Department of Health and Social Care, 2021).</a:t>
          </a:r>
          <a:endParaRPr lang="en-US"/>
        </a:p>
      </dgm:t>
    </dgm:pt>
    <dgm:pt modelId="{66A1063C-C2DF-482D-A0E4-90F56DA0A3F2}" type="parTrans" cxnId="{D467BD95-EBB7-431C-A4C0-D29514DE6444}">
      <dgm:prSet/>
      <dgm:spPr/>
      <dgm:t>
        <a:bodyPr/>
        <a:lstStyle/>
        <a:p>
          <a:endParaRPr lang="en-US"/>
        </a:p>
      </dgm:t>
    </dgm:pt>
    <dgm:pt modelId="{23DC85BE-8C21-49CE-BAA4-28808A1B4481}" type="sibTrans" cxnId="{D467BD95-EBB7-431C-A4C0-D29514DE6444}">
      <dgm:prSet/>
      <dgm:spPr/>
      <dgm:t>
        <a:bodyPr/>
        <a:lstStyle/>
        <a:p>
          <a:endParaRPr lang="en-US"/>
        </a:p>
      </dgm:t>
    </dgm:pt>
    <dgm:pt modelId="{689D5B54-5D6D-4509-A7F5-89C5E1ECBC34}" type="pres">
      <dgm:prSet presAssocID="{8BCC457B-2C15-4F7E-8AD6-2FDF13BBEF22}" presName="Name0" presStyleCnt="0">
        <dgm:presLayoutVars>
          <dgm:dir/>
          <dgm:resizeHandles val="exact"/>
        </dgm:presLayoutVars>
      </dgm:prSet>
      <dgm:spPr/>
    </dgm:pt>
    <dgm:pt modelId="{FD307529-E17C-4B5F-B3CE-346DCE43FAC7}" type="pres">
      <dgm:prSet presAssocID="{5DF29387-02B2-4271-9712-17729CBA41A0}" presName="node" presStyleLbl="node1" presStyleIdx="0" presStyleCnt="10">
        <dgm:presLayoutVars>
          <dgm:bulletEnabled val="1"/>
        </dgm:presLayoutVars>
      </dgm:prSet>
      <dgm:spPr/>
    </dgm:pt>
    <dgm:pt modelId="{13AB2EC4-A4EC-40AD-ABD0-BCE26E62B843}" type="pres">
      <dgm:prSet presAssocID="{6ADFE5D9-8C59-45EF-AC55-A297D81505F5}" presName="sibTrans" presStyleLbl="sibTrans1D1" presStyleIdx="0" presStyleCnt="9"/>
      <dgm:spPr/>
    </dgm:pt>
    <dgm:pt modelId="{FA58E07A-462E-408F-B16E-1ADF38D14EF6}" type="pres">
      <dgm:prSet presAssocID="{6ADFE5D9-8C59-45EF-AC55-A297D81505F5}" presName="connectorText" presStyleLbl="sibTrans1D1" presStyleIdx="0" presStyleCnt="9"/>
      <dgm:spPr/>
    </dgm:pt>
    <dgm:pt modelId="{639F7591-9E3C-4B34-B519-CA50768A820C}" type="pres">
      <dgm:prSet presAssocID="{16DD4F5B-C7BD-4C39-83C4-995D965FF228}" presName="node" presStyleLbl="node1" presStyleIdx="1" presStyleCnt="10">
        <dgm:presLayoutVars>
          <dgm:bulletEnabled val="1"/>
        </dgm:presLayoutVars>
      </dgm:prSet>
      <dgm:spPr/>
    </dgm:pt>
    <dgm:pt modelId="{7CCB8D05-3CA0-4BE2-B62E-ED90A5A12FBF}" type="pres">
      <dgm:prSet presAssocID="{766BE1B2-DF43-43BC-B808-5B5687ADFB9F}" presName="sibTrans" presStyleLbl="sibTrans1D1" presStyleIdx="1" presStyleCnt="9"/>
      <dgm:spPr/>
    </dgm:pt>
    <dgm:pt modelId="{32C007AF-26B1-40C9-85BC-6D0803078E9F}" type="pres">
      <dgm:prSet presAssocID="{766BE1B2-DF43-43BC-B808-5B5687ADFB9F}" presName="connectorText" presStyleLbl="sibTrans1D1" presStyleIdx="1" presStyleCnt="9"/>
      <dgm:spPr/>
    </dgm:pt>
    <dgm:pt modelId="{AF200060-5EF4-42AD-983C-F8DB63040D10}" type="pres">
      <dgm:prSet presAssocID="{14DA4378-9FFA-43BB-8DBC-EB0FF7AFC5A0}" presName="node" presStyleLbl="node1" presStyleIdx="2" presStyleCnt="10">
        <dgm:presLayoutVars>
          <dgm:bulletEnabled val="1"/>
        </dgm:presLayoutVars>
      </dgm:prSet>
      <dgm:spPr/>
    </dgm:pt>
    <dgm:pt modelId="{71F3C2E2-1012-40D9-ACE1-B27510879468}" type="pres">
      <dgm:prSet presAssocID="{2874728D-C395-428D-B54F-426B1D5518FB}" presName="sibTrans" presStyleLbl="sibTrans1D1" presStyleIdx="2" presStyleCnt="9"/>
      <dgm:spPr/>
    </dgm:pt>
    <dgm:pt modelId="{DEAC04F8-6818-4526-A0BE-999C33AC4DFA}" type="pres">
      <dgm:prSet presAssocID="{2874728D-C395-428D-B54F-426B1D5518FB}" presName="connectorText" presStyleLbl="sibTrans1D1" presStyleIdx="2" presStyleCnt="9"/>
      <dgm:spPr/>
    </dgm:pt>
    <dgm:pt modelId="{2F82ABCB-D807-4598-8D91-9F6E38C60D43}" type="pres">
      <dgm:prSet presAssocID="{5D8F5391-F8DD-4700-869A-7850009F24D3}" presName="node" presStyleLbl="node1" presStyleIdx="3" presStyleCnt="10">
        <dgm:presLayoutVars>
          <dgm:bulletEnabled val="1"/>
        </dgm:presLayoutVars>
      </dgm:prSet>
      <dgm:spPr/>
    </dgm:pt>
    <dgm:pt modelId="{64B8B3F7-9DD8-4166-AC3A-09D464BC8789}" type="pres">
      <dgm:prSet presAssocID="{29D596A7-DA5E-411B-93B6-33A4AC619C54}" presName="sibTrans" presStyleLbl="sibTrans1D1" presStyleIdx="3" presStyleCnt="9"/>
      <dgm:spPr/>
    </dgm:pt>
    <dgm:pt modelId="{46D957A8-FF87-41DF-81E0-C0FE0EE01A92}" type="pres">
      <dgm:prSet presAssocID="{29D596A7-DA5E-411B-93B6-33A4AC619C54}" presName="connectorText" presStyleLbl="sibTrans1D1" presStyleIdx="3" presStyleCnt="9"/>
      <dgm:spPr/>
    </dgm:pt>
    <dgm:pt modelId="{DD260874-7923-4987-81F9-3737B8893229}" type="pres">
      <dgm:prSet presAssocID="{D75D90D2-FC56-4055-9266-72BC5A32ECFB}" presName="node" presStyleLbl="node1" presStyleIdx="4" presStyleCnt="10">
        <dgm:presLayoutVars>
          <dgm:bulletEnabled val="1"/>
        </dgm:presLayoutVars>
      </dgm:prSet>
      <dgm:spPr/>
    </dgm:pt>
    <dgm:pt modelId="{AE7FA4B6-9B95-4042-A211-4A7ECB53B4AB}" type="pres">
      <dgm:prSet presAssocID="{97890247-1EE8-4B49-9D05-633B3518C045}" presName="sibTrans" presStyleLbl="sibTrans1D1" presStyleIdx="4" presStyleCnt="9"/>
      <dgm:spPr/>
    </dgm:pt>
    <dgm:pt modelId="{0842B8A1-23DF-44DF-B49F-F9FD936AAA99}" type="pres">
      <dgm:prSet presAssocID="{97890247-1EE8-4B49-9D05-633B3518C045}" presName="connectorText" presStyleLbl="sibTrans1D1" presStyleIdx="4" presStyleCnt="9"/>
      <dgm:spPr/>
    </dgm:pt>
    <dgm:pt modelId="{7403D930-6D02-4FD0-A4BC-9C8DE97F8255}" type="pres">
      <dgm:prSet presAssocID="{7FB4B60C-98F8-4E3D-AEC8-D72A2047B2E5}" presName="node" presStyleLbl="node1" presStyleIdx="5" presStyleCnt="10">
        <dgm:presLayoutVars>
          <dgm:bulletEnabled val="1"/>
        </dgm:presLayoutVars>
      </dgm:prSet>
      <dgm:spPr/>
    </dgm:pt>
    <dgm:pt modelId="{11EC69BD-4518-4CA8-8B94-FE3622E443C1}" type="pres">
      <dgm:prSet presAssocID="{14B8A400-B76F-48DC-9DE9-05D537EF0EF4}" presName="sibTrans" presStyleLbl="sibTrans1D1" presStyleIdx="5" presStyleCnt="9"/>
      <dgm:spPr/>
    </dgm:pt>
    <dgm:pt modelId="{25B9E440-4DF0-4652-98D8-E34427419388}" type="pres">
      <dgm:prSet presAssocID="{14B8A400-B76F-48DC-9DE9-05D537EF0EF4}" presName="connectorText" presStyleLbl="sibTrans1D1" presStyleIdx="5" presStyleCnt="9"/>
      <dgm:spPr/>
    </dgm:pt>
    <dgm:pt modelId="{75D9BCB1-27AA-42B5-8758-1B1154687FDB}" type="pres">
      <dgm:prSet presAssocID="{D3210995-4853-47C2-B34C-A2397FF08F77}" presName="node" presStyleLbl="node1" presStyleIdx="6" presStyleCnt="10">
        <dgm:presLayoutVars>
          <dgm:bulletEnabled val="1"/>
        </dgm:presLayoutVars>
      </dgm:prSet>
      <dgm:spPr/>
    </dgm:pt>
    <dgm:pt modelId="{A9540D4E-9C81-4BC9-9E9A-F93FAC25CD3E}" type="pres">
      <dgm:prSet presAssocID="{97CB293F-C6D9-400B-96B8-7643E683775F}" presName="sibTrans" presStyleLbl="sibTrans1D1" presStyleIdx="6" presStyleCnt="9"/>
      <dgm:spPr/>
    </dgm:pt>
    <dgm:pt modelId="{C65D30FA-4AFF-4C4D-840A-FC9555836001}" type="pres">
      <dgm:prSet presAssocID="{97CB293F-C6D9-400B-96B8-7643E683775F}" presName="connectorText" presStyleLbl="sibTrans1D1" presStyleIdx="6" presStyleCnt="9"/>
      <dgm:spPr/>
    </dgm:pt>
    <dgm:pt modelId="{5235C913-FF52-499E-B82E-495D53EE7672}" type="pres">
      <dgm:prSet presAssocID="{70681954-0CDA-4F0F-949C-7ED6C2EEEA58}" presName="node" presStyleLbl="node1" presStyleIdx="7" presStyleCnt="10">
        <dgm:presLayoutVars>
          <dgm:bulletEnabled val="1"/>
        </dgm:presLayoutVars>
      </dgm:prSet>
      <dgm:spPr/>
    </dgm:pt>
    <dgm:pt modelId="{85546CFD-CAD9-4780-9B4D-5054AAEBF65D}" type="pres">
      <dgm:prSet presAssocID="{39C27FB1-E20A-40A7-B051-1382891EF60F}" presName="sibTrans" presStyleLbl="sibTrans1D1" presStyleIdx="7" presStyleCnt="9"/>
      <dgm:spPr/>
    </dgm:pt>
    <dgm:pt modelId="{63606D9B-399A-4D03-9C39-921E25B53E47}" type="pres">
      <dgm:prSet presAssocID="{39C27FB1-E20A-40A7-B051-1382891EF60F}" presName="connectorText" presStyleLbl="sibTrans1D1" presStyleIdx="7" presStyleCnt="9"/>
      <dgm:spPr/>
    </dgm:pt>
    <dgm:pt modelId="{1FFD2523-CD48-40C3-9413-4F29AA740DB9}" type="pres">
      <dgm:prSet presAssocID="{400A0438-AC94-4B40-9F5F-AE740FA50A56}" presName="node" presStyleLbl="node1" presStyleIdx="8" presStyleCnt="10">
        <dgm:presLayoutVars>
          <dgm:bulletEnabled val="1"/>
        </dgm:presLayoutVars>
      </dgm:prSet>
      <dgm:spPr/>
    </dgm:pt>
    <dgm:pt modelId="{68D71DCE-B182-4E24-BB22-3E4CAD00A27B}" type="pres">
      <dgm:prSet presAssocID="{A2F687E7-3156-4BAF-ADB9-17B3A5891083}" presName="sibTrans" presStyleLbl="sibTrans1D1" presStyleIdx="8" presStyleCnt="9"/>
      <dgm:spPr/>
    </dgm:pt>
    <dgm:pt modelId="{199B95B2-6136-42F1-A7FE-02AABAA14E74}" type="pres">
      <dgm:prSet presAssocID="{A2F687E7-3156-4BAF-ADB9-17B3A5891083}" presName="connectorText" presStyleLbl="sibTrans1D1" presStyleIdx="8" presStyleCnt="9"/>
      <dgm:spPr/>
    </dgm:pt>
    <dgm:pt modelId="{E71DC232-FC33-44F0-BCCA-BAC6A54281E9}" type="pres">
      <dgm:prSet presAssocID="{E67E7BD4-0524-4931-BF90-6DB32DBDB394}" presName="node" presStyleLbl="node1" presStyleIdx="9" presStyleCnt="10">
        <dgm:presLayoutVars>
          <dgm:bulletEnabled val="1"/>
        </dgm:presLayoutVars>
      </dgm:prSet>
      <dgm:spPr/>
    </dgm:pt>
  </dgm:ptLst>
  <dgm:cxnLst>
    <dgm:cxn modelId="{9F7EC407-C30F-4C3E-907A-0285AB305A36}" type="presOf" srcId="{2874728D-C395-428D-B54F-426B1D5518FB}" destId="{DEAC04F8-6818-4526-A0BE-999C33AC4DFA}" srcOrd="1" destOrd="0" presId="urn:microsoft.com/office/officeart/2016/7/layout/RepeatingBendingProcessNew"/>
    <dgm:cxn modelId="{88737618-773E-40BC-8F8C-E0501C9AC412}" type="presOf" srcId="{5DF29387-02B2-4271-9712-17729CBA41A0}" destId="{FD307529-E17C-4B5F-B3CE-346DCE43FAC7}" srcOrd="0" destOrd="0" presId="urn:microsoft.com/office/officeart/2016/7/layout/RepeatingBendingProcessNew"/>
    <dgm:cxn modelId="{068BD71C-8D02-405B-B1D4-505B216AEFF1}" type="presOf" srcId="{7FB4B60C-98F8-4E3D-AEC8-D72A2047B2E5}" destId="{7403D930-6D02-4FD0-A4BC-9C8DE97F8255}" srcOrd="0" destOrd="0" presId="urn:microsoft.com/office/officeart/2016/7/layout/RepeatingBendingProcessNew"/>
    <dgm:cxn modelId="{44A2EA1D-C846-4600-ACC8-0479F80E7223}" type="presOf" srcId="{5D8F5391-F8DD-4700-869A-7850009F24D3}" destId="{2F82ABCB-D807-4598-8D91-9F6E38C60D43}" srcOrd="0" destOrd="0" presId="urn:microsoft.com/office/officeart/2016/7/layout/RepeatingBendingProcessNew"/>
    <dgm:cxn modelId="{07CB0725-985D-4F7D-82A5-ED06D53D91D0}" type="presOf" srcId="{39C27FB1-E20A-40A7-B051-1382891EF60F}" destId="{63606D9B-399A-4D03-9C39-921E25B53E47}" srcOrd="1" destOrd="0" presId="urn:microsoft.com/office/officeart/2016/7/layout/RepeatingBendingProcessNew"/>
    <dgm:cxn modelId="{C87BF62A-BDA5-4455-AF16-862186863D2C}" type="presOf" srcId="{29D596A7-DA5E-411B-93B6-33A4AC619C54}" destId="{46D957A8-FF87-41DF-81E0-C0FE0EE01A92}" srcOrd="1" destOrd="0" presId="urn:microsoft.com/office/officeart/2016/7/layout/RepeatingBendingProcessNew"/>
    <dgm:cxn modelId="{B5C7662D-3A7F-4746-8151-856D527496B5}" type="presOf" srcId="{6ADFE5D9-8C59-45EF-AC55-A297D81505F5}" destId="{13AB2EC4-A4EC-40AD-ABD0-BCE26E62B843}" srcOrd="0" destOrd="0" presId="urn:microsoft.com/office/officeart/2016/7/layout/RepeatingBendingProcessNew"/>
    <dgm:cxn modelId="{8BE84930-0C8C-4302-9F43-606FB4B3AC83}" srcId="{8BCC457B-2C15-4F7E-8AD6-2FDF13BBEF22}" destId="{D3210995-4853-47C2-B34C-A2397FF08F77}" srcOrd="6" destOrd="0" parTransId="{85B155B5-A4B7-4D84-B0F0-5C0699125274}" sibTransId="{97CB293F-C6D9-400B-96B8-7643E683775F}"/>
    <dgm:cxn modelId="{89C98736-B019-46B4-9E73-E2CCB1B052D0}" type="presOf" srcId="{D3210995-4853-47C2-B34C-A2397FF08F77}" destId="{75D9BCB1-27AA-42B5-8758-1B1154687FDB}" srcOrd="0" destOrd="0" presId="urn:microsoft.com/office/officeart/2016/7/layout/RepeatingBendingProcessNew"/>
    <dgm:cxn modelId="{6EE6BE5B-8F41-40BF-9485-FAB54AA39C21}" type="presOf" srcId="{8BCC457B-2C15-4F7E-8AD6-2FDF13BBEF22}" destId="{689D5B54-5D6D-4509-A7F5-89C5E1ECBC34}" srcOrd="0" destOrd="0" presId="urn:microsoft.com/office/officeart/2016/7/layout/RepeatingBendingProcessNew"/>
    <dgm:cxn modelId="{870E4841-DFCC-4AA7-AD5C-BC6490CA2943}" srcId="{8BCC457B-2C15-4F7E-8AD6-2FDF13BBEF22}" destId="{400A0438-AC94-4B40-9F5F-AE740FA50A56}" srcOrd="8" destOrd="0" parTransId="{49BA3562-9091-4D60-9D62-9D1BE3AA510C}" sibTransId="{A2F687E7-3156-4BAF-ADB9-17B3A5891083}"/>
    <dgm:cxn modelId="{99AB8F61-C6D7-4817-8923-0DCA5A1DDF2C}" srcId="{8BCC457B-2C15-4F7E-8AD6-2FDF13BBEF22}" destId="{D75D90D2-FC56-4055-9266-72BC5A32ECFB}" srcOrd="4" destOrd="0" parTransId="{A3C6E930-2954-4BA8-B4CB-EA53B53E27E5}" sibTransId="{97890247-1EE8-4B49-9D05-633B3518C045}"/>
    <dgm:cxn modelId="{1523154A-6FE8-4C22-83D0-AF547E3C7223}" srcId="{8BCC457B-2C15-4F7E-8AD6-2FDF13BBEF22}" destId="{7FB4B60C-98F8-4E3D-AEC8-D72A2047B2E5}" srcOrd="5" destOrd="0" parTransId="{44918BA2-1849-45F0-AF4A-E698F026A62E}" sibTransId="{14B8A400-B76F-48DC-9DE9-05D537EF0EF4}"/>
    <dgm:cxn modelId="{17EF486F-7613-43AF-980B-87958FB6086C}" type="presOf" srcId="{766BE1B2-DF43-43BC-B808-5B5687ADFB9F}" destId="{32C007AF-26B1-40C9-85BC-6D0803078E9F}" srcOrd="1" destOrd="0" presId="urn:microsoft.com/office/officeart/2016/7/layout/RepeatingBendingProcessNew"/>
    <dgm:cxn modelId="{D1445A50-3C1C-4891-97A3-6552E684DF6C}" type="presOf" srcId="{766BE1B2-DF43-43BC-B808-5B5687ADFB9F}" destId="{7CCB8D05-3CA0-4BE2-B62E-ED90A5A12FBF}" srcOrd="0" destOrd="0" presId="urn:microsoft.com/office/officeart/2016/7/layout/RepeatingBendingProcessNew"/>
    <dgm:cxn modelId="{B7270D75-F3BD-4196-8A97-97631B8C37D1}" type="presOf" srcId="{39C27FB1-E20A-40A7-B051-1382891EF60F}" destId="{85546CFD-CAD9-4780-9B4D-5054AAEBF65D}" srcOrd="0" destOrd="0" presId="urn:microsoft.com/office/officeart/2016/7/layout/RepeatingBendingProcessNew"/>
    <dgm:cxn modelId="{8C974378-A165-483B-B178-896398AEFD15}" type="presOf" srcId="{29D596A7-DA5E-411B-93B6-33A4AC619C54}" destId="{64B8B3F7-9DD8-4166-AC3A-09D464BC8789}" srcOrd="0" destOrd="0" presId="urn:microsoft.com/office/officeart/2016/7/layout/RepeatingBendingProcessNew"/>
    <dgm:cxn modelId="{12384384-2B43-43D2-BFB0-02B19404D6F4}" srcId="{8BCC457B-2C15-4F7E-8AD6-2FDF13BBEF22}" destId="{5D8F5391-F8DD-4700-869A-7850009F24D3}" srcOrd="3" destOrd="0" parTransId="{00981236-BE20-472F-BFC9-EBC4CB5053A8}" sibTransId="{29D596A7-DA5E-411B-93B6-33A4AC619C54}"/>
    <dgm:cxn modelId="{9A2B4485-9127-48AD-8A0E-D80CDFF7906E}" type="presOf" srcId="{14B8A400-B76F-48DC-9DE9-05D537EF0EF4}" destId="{25B9E440-4DF0-4652-98D8-E34427419388}" srcOrd="1" destOrd="0" presId="urn:microsoft.com/office/officeart/2016/7/layout/RepeatingBendingProcessNew"/>
    <dgm:cxn modelId="{FFC93988-DDD0-49F3-8608-92BCE76E0D1B}" type="presOf" srcId="{14DA4378-9FFA-43BB-8DBC-EB0FF7AFC5A0}" destId="{AF200060-5EF4-42AD-983C-F8DB63040D10}" srcOrd="0" destOrd="0" presId="urn:microsoft.com/office/officeart/2016/7/layout/RepeatingBendingProcessNew"/>
    <dgm:cxn modelId="{F08F7390-9B70-4916-B078-C9EF47F717E0}" type="presOf" srcId="{97CB293F-C6D9-400B-96B8-7643E683775F}" destId="{C65D30FA-4AFF-4C4D-840A-FC9555836001}" srcOrd="1" destOrd="0" presId="urn:microsoft.com/office/officeart/2016/7/layout/RepeatingBendingProcessNew"/>
    <dgm:cxn modelId="{D467BD95-EBB7-431C-A4C0-D29514DE6444}" srcId="{8BCC457B-2C15-4F7E-8AD6-2FDF13BBEF22}" destId="{E67E7BD4-0524-4931-BF90-6DB32DBDB394}" srcOrd="9" destOrd="0" parTransId="{66A1063C-C2DF-482D-A0E4-90F56DA0A3F2}" sibTransId="{23DC85BE-8C21-49CE-BAA4-28808A1B4481}"/>
    <dgm:cxn modelId="{EAAFA19A-F0CD-4EB1-B4BC-B3D08AB888F2}" srcId="{8BCC457B-2C15-4F7E-8AD6-2FDF13BBEF22}" destId="{70681954-0CDA-4F0F-949C-7ED6C2EEEA58}" srcOrd="7" destOrd="0" parTransId="{48DA882D-1018-4E3D-9DCD-EFB4C7FC9CC8}" sibTransId="{39C27FB1-E20A-40A7-B051-1382891EF60F}"/>
    <dgm:cxn modelId="{7C5294AF-1F5A-4B70-AA55-2C0107D9B476}" srcId="{8BCC457B-2C15-4F7E-8AD6-2FDF13BBEF22}" destId="{5DF29387-02B2-4271-9712-17729CBA41A0}" srcOrd="0" destOrd="0" parTransId="{F7A2A8A9-B9BC-4C34-A79F-14228F0E8745}" sibTransId="{6ADFE5D9-8C59-45EF-AC55-A297D81505F5}"/>
    <dgm:cxn modelId="{2A9FBAB4-3E3B-4DF1-8618-41ECF2BBF65A}" type="presOf" srcId="{14B8A400-B76F-48DC-9DE9-05D537EF0EF4}" destId="{11EC69BD-4518-4CA8-8B94-FE3622E443C1}" srcOrd="0" destOrd="0" presId="urn:microsoft.com/office/officeart/2016/7/layout/RepeatingBendingProcessNew"/>
    <dgm:cxn modelId="{FE5E07B5-9711-4D00-B7B4-5BD777EE35F6}" srcId="{8BCC457B-2C15-4F7E-8AD6-2FDF13BBEF22}" destId="{16DD4F5B-C7BD-4C39-83C4-995D965FF228}" srcOrd="1" destOrd="0" parTransId="{FA09E012-6B9B-4BE6-91ED-AE3E974370E8}" sibTransId="{766BE1B2-DF43-43BC-B808-5B5687ADFB9F}"/>
    <dgm:cxn modelId="{80F0B4B5-1B99-4C67-B837-BBFDB688BD47}" type="presOf" srcId="{E67E7BD4-0524-4931-BF90-6DB32DBDB394}" destId="{E71DC232-FC33-44F0-BCCA-BAC6A54281E9}" srcOrd="0" destOrd="0" presId="urn:microsoft.com/office/officeart/2016/7/layout/RepeatingBendingProcessNew"/>
    <dgm:cxn modelId="{D1FDD8BB-883D-4D5C-A3C4-19E0B0F847A1}" type="presOf" srcId="{2874728D-C395-428D-B54F-426B1D5518FB}" destId="{71F3C2E2-1012-40D9-ACE1-B27510879468}" srcOrd="0" destOrd="0" presId="urn:microsoft.com/office/officeart/2016/7/layout/RepeatingBendingProcessNew"/>
    <dgm:cxn modelId="{F2C35ABD-85EC-48F1-8D37-AF1D08FC173B}" type="presOf" srcId="{70681954-0CDA-4F0F-949C-7ED6C2EEEA58}" destId="{5235C913-FF52-499E-B82E-495D53EE7672}" srcOrd="0" destOrd="0" presId="urn:microsoft.com/office/officeart/2016/7/layout/RepeatingBendingProcessNew"/>
    <dgm:cxn modelId="{FE8A7FD9-D119-4B44-8AB1-5A12A260D044}" type="presOf" srcId="{16DD4F5B-C7BD-4C39-83C4-995D965FF228}" destId="{639F7591-9E3C-4B34-B519-CA50768A820C}" srcOrd="0" destOrd="0" presId="urn:microsoft.com/office/officeart/2016/7/layout/RepeatingBendingProcessNew"/>
    <dgm:cxn modelId="{A7D281D9-723A-4978-9534-8FDFA8E732AB}" type="presOf" srcId="{A2F687E7-3156-4BAF-ADB9-17B3A5891083}" destId="{199B95B2-6136-42F1-A7FE-02AABAA14E74}" srcOrd="1" destOrd="0" presId="urn:microsoft.com/office/officeart/2016/7/layout/RepeatingBendingProcessNew"/>
    <dgm:cxn modelId="{57FD9EDB-13C2-4098-B15E-A854B5F1DEC0}" type="presOf" srcId="{97890247-1EE8-4B49-9D05-633B3518C045}" destId="{0842B8A1-23DF-44DF-B49F-F9FD936AAA99}" srcOrd="1" destOrd="0" presId="urn:microsoft.com/office/officeart/2016/7/layout/RepeatingBendingProcessNew"/>
    <dgm:cxn modelId="{7CA99CDF-31F0-44F4-B85B-A79682B8AE59}" type="presOf" srcId="{D75D90D2-FC56-4055-9266-72BC5A32ECFB}" destId="{DD260874-7923-4987-81F9-3737B8893229}" srcOrd="0" destOrd="0" presId="urn:microsoft.com/office/officeart/2016/7/layout/RepeatingBendingProcessNew"/>
    <dgm:cxn modelId="{471501E5-3736-4971-8C15-954890957ED5}" type="presOf" srcId="{6ADFE5D9-8C59-45EF-AC55-A297D81505F5}" destId="{FA58E07A-462E-408F-B16E-1ADF38D14EF6}" srcOrd="1" destOrd="0" presId="urn:microsoft.com/office/officeart/2016/7/layout/RepeatingBendingProcessNew"/>
    <dgm:cxn modelId="{48E822E9-0509-4300-859F-A50B7F334CCA}" type="presOf" srcId="{A2F687E7-3156-4BAF-ADB9-17B3A5891083}" destId="{68D71DCE-B182-4E24-BB22-3E4CAD00A27B}" srcOrd="0" destOrd="0" presId="urn:microsoft.com/office/officeart/2016/7/layout/RepeatingBendingProcessNew"/>
    <dgm:cxn modelId="{BCF60FF3-681B-48C1-A8CC-0299B53B079F}" srcId="{8BCC457B-2C15-4F7E-8AD6-2FDF13BBEF22}" destId="{14DA4378-9FFA-43BB-8DBC-EB0FF7AFC5A0}" srcOrd="2" destOrd="0" parTransId="{CDACEB6B-4367-4E22-93D7-03185DC29427}" sibTransId="{2874728D-C395-428D-B54F-426B1D5518FB}"/>
    <dgm:cxn modelId="{599853F6-F1BC-480A-9ADE-A048E5EC9F56}" type="presOf" srcId="{97CB293F-C6D9-400B-96B8-7643E683775F}" destId="{A9540D4E-9C81-4BC9-9E9A-F93FAC25CD3E}" srcOrd="0" destOrd="0" presId="urn:microsoft.com/office/officeart/2016/7/layout/RepeatingBendingProcessNew"/>
    <dgm:cxn modelId="{F88CC0F7-684B-42F6-837C-A937F905F2BD}" type="presOf" srcId="{97890247-1EE8-4B49-9D05-633B3518C045}" destId="{AE7FA4B6-9B95-4042-A211-4A7ECB53B4AB}" srcOrd="0" destOrd="0" presId="urn:microsoft.com/office/officeart/2016/7/layout/RepeatingBendingProcessNew"/>
    <dgm:cxn modelId="{3084FDFD-B7C7-47A8-B65B-047BC2D96B8D}" type="presOf" srcId="{400A0438-AC94-4B40-9F5F-AE740FA50A56}" destId="{1FFD2523-CD48-40C3-9413-4F29AA740DB9}" srcOrd="0" destOrd="0" presId="urn:microsoft.com/office/officeart/2016/7/layout/RepeatingBendingProcessNew"/>
    <dgm:cxn modelId="{986BDE2A-981C-4741-9F84-A5073D3061B8}" type="presParOf" srcId="{689D5B54-5D6D-4509-A7F5-89C5E1ECBC34}" destId="{FD307529-E17C-4B5F-B3CE-346DCE43FAC7}" srcOrd="0" destOrd="0" presId="urn:microsoft.com/office/officeart/2016/7/layout/RepeatingBendingProcessNew"/>
    <dgm:cxn modelId="{6D606403-B29E-45FB-A323-FCC9D39C931A}" type="presParOf" srcId="{689D5B54-5D6D-4509-A7F5-89C5E1ECBC34}" destId="{13AB2EC4-A4EC-40AD-ABD0-BCE26E62B843}" srcOrd="1" destOrd="0" presId="urn:microsoft.com/office/officeart/2016/7/layout/RepeatingBendingProcessNew"/>
    <dgm:cxn modelId="{BD3A9B60-A56B-460F-9975-5E6758D448AB}" type="presParOf" srcId="{13AB2EC4-A4EC-40AD-ABD0-BCE26E62B843}" destId="{FA58E07A-462E-408F-B16E-1ADF38D14EF6}" srcOrd="0" destOrd="0" presId="urn:microsoft.com/office/officeart/2016/7/layout/RepeatingBendingProcessNew"/>
    <dgm:cxn modelId="{0798CA86-FE0E-499F-AFAE-C015C118E033}" type="presParOf" srcId="{689D5B54-5D6D-4509-A7F5-89C5E1ECBC34}" destId="{639F7591-9E3C-4B34-B519-CA50768A820C}" srcOrd="2" destOrd="0" presId="urn:microsoft.com/office/officeart/2016/7/layout/RepeatingBendingProcessNew"/>
    <dgm:cxn modelId="{27EB1ED9-94E1-456E-8D04-FFD2A33CDD18}" type="presParOf" srcId="{689D5B54-5D6D-4509-A7F5-89C5E1ECBC34}" destId="{7CCB8D05-3CA0-4BE2-B62E-ED90A5A12FBF}" srcOrd="3" destOrd="0" presId="urn:microsoft.com/office/officeart/2016/7/layout/RepeatingBendingProcessNew"/>
    <dgm:cxn modelId="{E2D8D010-989B-4C47-BE04-69176D7AEB5F}" type="presParOf" srcId="{7CCB8D05-3CA0-4BE2-B62E-ED90A5A12FBF}" destId="{32C007AF-26B1-40C9-85BC-6D0803078E9F}" srcOrd="0" destOrd="0" presId="urn:microsoft.com/office/officeart/2016/7/layout/RepeatingBendingProcessNew"/>
    <dgm:cxn modelId="{9C1510A4-BBD4-4F0E-9272-15E20F5C85E1}" type="presParOf" srcId="{689D5B54-5D6D-4509-A7F5-89C5E1ECBC34}" destId="{AF200060-5EF4-42AD-983C-F8DB63040D10}" srcOrd="4" destOrd="0" presId="urn:microsoft.com/office/officeart/2016/7/layout/RepeatingBendingProcessNew"/>
    <dgm:cxn modelId="{8EA101DD-4948-42FD-923F-E1680513D125}" type="presParOf" srcId="{689D5B54-5D6D-4509-A7F5-89C5E1ECBC34}" destId="{71F3C2E2-1012-40D9-ACE1-B27510879468}" srcOrd="5" destOrd="0" presId="urn:microsoft.com/office/officeart/2016/7/layout/RepeatingBendingProcessNew"/>
    <dgm:cxn modelId="{47E92CE9-7D19-4C80-8C91-89B1605E6617}" type="presParOf" srcId="{71F3C2E2-1012-40D9-ACE1-B27510879468}" destId="{DEAC04F8-6818-4526-A0BE-999C33AC4DFA}" srcOrd="0" destOrd="0" presId="urn:microsoft.com/office/officeart/2016/7/layout/RepeatingBendingProcessNew"/>
    <dgm:cxn modelId="{99B11B1B-B6EC-4D01-9C4A-0ECE429D82A6}" type="presParOf" srcId="{689D5B54-5D6D-4509-A7F5-89C5E1ECBC34}" destId="{2F82ABCB-D807-4598-8D91-9F6E38C60D43}" srcOrd="6" destOrd="0" presId="urn:microsoft.com/office/officeart/2016/7/layout/RepeatingBendingProcessNew"/>
    <dgm:cxn modelId="{B7F2AD49-BBE3-4950-9237-9A3F2885910A}" type="presParOf" srcId="{689D5B54-5D6D-4509-A7F5-89C5E1ECBC34}" destId="{64B8B3F7-9DD8-4166-AC3A-09D464BC8789}" srcOrd="7" destOrd="0" presId="urn:microsoft.com/office/officeart/2016/7/layout/RepeatingBendingProcessNew"/>
    <dgm:cxn modelId="{5E569117-86DA-4147-83CE-CBB4F97BAFCD}" type="presParOf" srcId="{64B8B3F7-9DD8-4166-AC3A-09D464BC8789}" destId="{46D957A8-FF87-41DF-81E0-C0FE0EE01A92}" srcOrd="0" destOrd="0" presId="urn:microsoft.com/office/officeart/2016/7/layout/RepeatingBendingProcessNew"/>
    <dgm:cxn modelId="{4772ACFE-FE56-453C-BC45-19387C00926B}" type="presParOf" srcId="{689D5B54-5D6D-4509-A7F5-89C5E1ECBC34}" destId="{DD260874-7923-4987-81F9-3737B8893229}" srcOrd="8" destOrd="0" presId="urn:microsoft.com/office/officeart/2016/7/layout/RepeatingBendingProcessNew"/>
    <dgm:cxn modelId="{A930795A-CC17-410E-B16B-EA9A2A6701E0}" type="presParOf" srcId="{689D5B54-5D6D-4509-A7F5-89C5E1ECBC34}" destId="{AE7FA4B6-9B95-4042-A211-4A7ECB53B4AB}" srcOrd="9" destOrd="0" presId="urn:microsoft.com/office/officeart/2016/7/layout/RepeatingBendingProcessNew"/>
    <dgm:cxn modelId="{E26EC5A1-BFEC-4EE8-B59E-A3F9ED2DE9D3}" type="presParOf" srcId="{AE7FA4B6-9B95-4042-A211-4A7ECB53B4AB}" destId="{0842B8A1-23DF-44DF-B49F-F9FD936AAA99}" srcOrd="0" destOrd="0" presId="urn:microsoft.com/office/officeart/2016/7/layout/RepeatingBendingProcessNew"/>
    <dgm:cxn modelId="{9B607CC9-384A-4956-9D8A-17D9F32E72A5}" type="presParOf" srcId="{689D5B54-5D6D-4509-A7F5-89C5E1ECBC34}" destId="{7403D930-6D02-4FD0-A4BC-9C8DE97F8255}" srcOrd="10" destOrd="0" presId="urn:microsoft.com/office/officeart/2016/7/layout/RepeatingBendingProcessNew"/>
    <dgm:cxn modelId="{B412311E-9361-4CD8-BDF5-9535257FB87B}" type="presParOf" srcId="{689D5B54-5D6D-4509-A7F5-89C5E1ECBC34}" destId="{11EC69BD-4518-4CA8-8B94-FE3622E443C1}" srcOrd="11" destOrd="0" presId="urn:microsoft.com/office/officeart/2016/7/layout/RepeatingBendingProcessNew"/>
    <dgm:cxn modelId="{3B0D221F-E3AE-407E-8BB4-377E0BE091A4}" type="presParOf" srcId="{11EC69BD-4518-4CA8-8B94-FE3622E443C1}" destId="{25B9E440-4DF0-4652-98D8-E34427419388}" srcOrd="0" destOrd="0" presId="urn:microsoft.com/office/officeart/2016/7/layout/RepeatingBendingProcessNew"/>
    <dgm:cxn modelId="{116A1399-2941-4B5E-8791-79320CADFFC3}" type="presParOf" srcId="{689D5B54-5D6D-4509-A7F5-89C5E1ECBC34}" destId="{75D9BCB1-27AA-42B5-8758-1B1154687FDB}" srcOrd="12" destOrd="0" presId="urn:microsoft.com/office/officeart/2016/7/layout/RepeatingBendingProcessNew"/>
    <dgm:cxn modelId="{7CEA3689-4D85-4AC4-BD91-81DBCDA7D2F9}" type="presParOf" srcId="{689D5B54-5D6D-4509-A7F5-89C5E1ECBC34}" destId="{A9540D4E-9C81-4BC9-9E9A-F93FAC25CD3E}" srcOrd="13" destOrd="0" presId="urn:microsoft.com/office/officeart/2016/7/layout/RepeatingBendingProcessNew"/>
    <dgm:cxn modelId="{5B9307BA-5FA2-46A9-A31C-B9AAFB835797}" type="presParOf" srcId="{A9540D4E-9C81-4BC9-9E9A-F93FAC25CD3E}" destId="{C65D30FA-4AFF-4C4D-840A-FC9555836001}" srcOrd="0" destOrd="0" presId="urn:microsoft.com/office/officeart/2016/7/layout/RepeatingBendingProcessNew"/>
    <dgm:cxn modelId="{5155BBBA-49D1-4CC1-AC60-3B3530E28A42}" type="presParOf" srcId="{689D5B54-5D6D-4509-A7F5-89C5E1ECBC34}" destId="{5235C913-FF52-499E-B82E-495D53EE7672}" srcOrd="14" destOrd="0" presId="urn:microsoft.com/office/officeart/2016/7/layout/RepeatingBendingProcessNew"/>
    <dgm:cxn modelId="{BC110418-6E81-4ECD-A494-722CA5124769}" type="presParOf" srcId="{689D5B54-5D6D-4509-A7F5-89C5E1ECBC34}" destId="{85546CFD-CAD9-4780-9B4D-5054AAEBF65D}" srcOrd="15" destOrd="0" presId="urn:microsoft.com/office/officeart/2016/7/layout/RepeatingBendingProcessNew"/>
    <dgm:cxn modelId="{4161E84C-C63C-411A-8616-C1DE08625AB2}" type="presParOf" srcId="{85546CFD-CAD9-4780-9B4D-5054AAEBF65D}" destId="{63606D9B-399A-4D03-9C39-921E25B53E47}" srcOrd="0" destOrd="0" presId="urn:microsoft.com/office/officeart/2016/7/layout/RepeatingBendingProcessNew"/>
    <dgm:cxn modelId="{94FAF472-914A-412C-8FC0-EF51BD4269C5}" type="presParOf" srcId="{689D5B54-5D6D-4509-A7F5-89C5E1ECBC34}" destId="{1FFD2523-CD48-40C3-9413-4F29AA740DB9}" srcOrd="16" destOrd="0" presId="urn:microsoft.com/office/officeart/2016/7/layout/RepeatingBendingProcessNew"/>
    <dgm:cxn modelId="{D7512181-7287-49A4-9914-AF05763560F7}" type="presParOf" srcId="{689D5B54-5D6D-4509-A7F5-89C5E1ECBC34}" destId="{68D71DCE-B182-4E24-BB22-3E4CAD00A27B}" srcOrd="17" destOrd="0" presId="urn:microsoft.com/office/officeart/2016/7/layout/RepeatingBendingProcessNew"/>
    <dgm:cxn modelId="{1EC9744B-26FB-4603-A24D-C735E23EB727}" type="presParOf" srcId="{68D71DCE-B182-4E24-BB22-3E4CAD00A27B}" destId="{199B95B2-6136-42F1-A7FE-02AABAA14E74}" srcOrd="0" destOrd="0" presId="urn:microsoft.com/office/officeart/2016/7/layout/RepeatingBendingProcessNew"/>
    <dgm:cxn modelId="{196C9D50-7B7A-4ACC-8222-42925E93A600}" type="presParOf" srcId="{689D5B54-5D6D-4509-A7F5-89C5E1ECBC34}" destId="{E71DC232-FC33-44F0-BCCA-BAC6A54281E9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D0995-11C3-4568-9374-D2536C28E09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BA3BE8-45A2-44E0-9A20-E10F1459EECD}">
      <dgm:prSet/>
      <dgm:spPr/>
      <dgm:t>
        <a:bodyPr/>
        <a:lstStyle/>
        <a:p>
          <a:r>
            <a:rPr lang="en-GB"/>
            <a:t>Jenny’s caring role has likely shaped her emotional, social, and cognitive development.</a:t>
          </a:r>
          <a:endParaRPr lang="en-US"/>
        </a:p>
      </dgm:t>
    </dgm:pt>
    <dgm:pt modelId="{AE20964C-A16F-4BB2-A07C-6094EBF5F3E6}" type="parTrans" cxnId="{F56239CA-9C77-4E71-922C-30551C40AE16}">
      <dgm:prSet/>
      <dgm:spPr/>
      <dgm:t>
        <a:bodyPr/>
        <a:lstStyle/>
        <a:p>
          <a:endParaRPr lang="en-US"/>
        </a:p>
      </dgm:t>
    </dgm:pt>
    <dgm:pt modelId="{A78019A7-33E6-48D8-A2FF-A5D697205D90}" type="sibTrans" cxnId="{F56239CA-9C77-4E71-922C-30551C40AE16}">
      <dgm:prSet/>
      <dgm:spPr/>
      <dgm:t>
        <a:bodyPr/>
        <a:lstStyle/>
        <a:p>
          <a:endParaRPr lang="en-US"/>
        </a:p>
      </dgm:t>
    </dgm:pt>
    <dgm:pt modelId="{1B47FB8F-3983-4433-8C15-930B87FA4140}">
      <dgm:prSet/>
      <dgm:spPr/>
      <dgm:t>
        <a:bodyPr/>
        <a:lstStyle/>
        <a:p>
          <a:r>
            <a:rPr lang="en-GB"/>
            <a:t>Bowlby’s theory helps explain the impact of disrupted attachment and chronic stress.</a:t>
          </a:r>
          <a:endParaRPr lang="en-US"/>
        </a:p>
      </dgm:t>
    </dgm:pt>
    <dgm:pt modelId="{EC50D860-D353-4A14-8BAF-8CA7BA108048}" type="parTrans" cxnId="{BC1D1397-0C71-4C46-90D3-266577A98F68}">
      <dgm:prSet/>
      <dgm:spPr/>
      <dgm:t>
        <a:bodyPr/>
        <a:lstStyle/>
        <a:p>
          <a:endParaRPr lang="en-US"/>
        </a:p>
      </dgm:t>
    </dgm:pt>
    <dgm:pt modelId="{E6FD9C28-BE23-4A16-A2E4-CEDE1C560056}" type="sibTrans" cxnId="{BC1D1397-0C71-4C46-90D3-266577A98F68}">
      <dgm:prSet/>
      <dgm:spPr/>
      <dgm:t>
        <a:bodyPr/>
        <a:lstStyle/>
        <a:p>
          <a:endParaRPr lang="en-US"/>
        </a:p>
      </dgm:t>
    </dgm:pt>
    <dgm:pt modelId="{3656485C-F2A2-4689-9885-2EBEB6E5A711}">
      <dgm:prSet/>
      <dgm:spPr/>
      <dgm:t>
        <a:bodyPr/>
        <a:lstStyle/>
        <a:p>
          <a:r>
            <a:rPr lang="en-GB"/>
            <a:t>A support plan must reduce her caring burden, strengthen emotional support, and promote autonomy.</a:t>
          </a:r>
          <a:endParaRPr lang="en-US"/>
        </a:p>
      </dgm:t>
    </dgm:pt>
    <dgm:pt modelId="{9D2432A8-A80F-44E1-B256-2EA3233B81A6}" type="parTrans" cxnId="{A6237DB4-5FA0-4E31-B1A4-417D451AADE1}">
      <dgm:prSet/>
      <dgm:spPr/>
      <dgm:t>
        <a:bodyPr/>
        <a:lstStyle/>
        <a:p>
          <a:endParaRPr lang="en-US"/>
        </a:p>
      </dgm:t>
    </dgm:pt>
    <dgm:pt modelId="{43CB106E-E10F-4B6D-9B0F-53CE7FBBCA6D}" type="sibTrans" cxnId="{A6237DB4-5FA0-4E31-B1A4-417D451AADE1}">
      <dgm:prSet/>
      <dgm:spPr/>
      <dgm:t>
        <a:bodyPr/>
        <a:lstStyle/>
        <a:p>
          <a:endParaRPr lang="en-US"/>
        </a:p>
      </dgm:t>
    </dgm:pt>
    <dgm:pt modelId="{C2CE7324-A100-4F4F-A576-C75DD09FE67A}">
      <dgm:prSet/>
      <dgm:spPr/>
      <dgm:t>
        <a:bodyPr/>
        <a:lstStyle/>
        <a:p>
          <a:r>
            <a:rPr lang="en-GB"/>
            <a:t>Evidence-based, holistic interventions can improve her wellbeing and future development.</a:t>
          </a:r>
          <a:endParaRPr lang="en-US"/>
        </a:p>
      </dgm:t>
    </dgm:pt>
    <dgm:pt modelId="{0E5BECDA-76A6-4BED-B8E3-F524FD73F135}" type="parTrans" cxnId="{31F3F245-7FF8-4274-8D2F-9D47418C86A4}">
      <dgm:prSet/>
      <dgm:spPr/>
      <dgm:t>
        <a:bodyPr/>
        <a:lstStyle/>
        <a:p>
          <a:endParaRPr lang="en-US"/>
        </a:p>
      </dgm:t>
    </dgm:pt>
    <dgm:pt modelId="{975EAAD4-7EF3-4496-B292-96E4E7FBDC98}" type="sibTrans" cxnId="{31F3F245-7FF8-4274-8D2F-9D47418C86A4}">
      <dgm:prSet/>
      <dgm:spPr/>
      <dgm:t>
        <a:bodyPr/>
        <a:lstStyle/>
        <a:p>
          <a:endParaRPr lang="en-US"/>
        </a:p>
      </dgm:t>
    </dgm:pt>
    <dgm:pt modelId="{7B0DDF8C-93F7-45CA-B2B3-0328416E5737}" type="pres">
      <dgm:prSet presAssocID="{EA7D0995-11C3-4568-9374-D2536C28E09C}" presName="vert0" presStyleCnt="0">
        <dgm:presLayoutVars>
          <dgm:dir/>
          <dgm:animOne val="branch"/>
          <dgm:animLvl val="lvl"/>
        </dgm:presLayoutVars>
      </dgm:prSet>
      <dgm:spPr/>
    </dgm:pt>
    <dgm:pt modelId="{2135AE62-755A-4E84-961D-5DAB02BF11A8}" type="pres">
      <dgm:prSet presAssocID="{F8BA3BE8-45A2-44E0-9A20-E10F1459EECD}" presName="thickLine" presStyleLbl="alignNode1" presStyleIdx="0" presStyleCnt="4"/>
      <dgm:spPr/>
    </dgm:pt>
    <dgm:pt modelId="{73250200-EC0B-49A0-9B18-CF39E1D3DFAF}" type="pres">
      <dgm:prSet presAssocID="{F8BA3BE8-45A2-44E0-9A20-E10F1459EECD}" presName="horz1" presStyleCnt="0"/>
      <dgm:spPr/>
    </dgm:pt>
    <dgm:pt modelId="{023F8BF6-D4FC-4788-A178-75B91C9E8D11}" type="pres">
      <dgm:prSet presAssocID="{F8BA3BE8-45A2-44E0-9A20-E10F1459EECD}" presName="tx1" presStyleLbl="revTx" presStyleIdx="0" presStyleCnt="4"/>
      <dgm:spPr/>
    </dgm:pt>
    <dgm:pt modelId="{FE70A70A-9E43-4935-9E69-8D3E963479F0}" type="pres">
      <dgm:prSet presAssocID="{F8BA3BE8-45A2-44E0-9A20-E10F1459EECD}" presName="vert1" presStyleCnt="0"/>
      <dgm:spPr/>
    </dgm:pt>
    <dgm:pt modelId="{C391FE39-0FC8-448B-B379-53C407C0E170}" type="pres">
      <dgm:prSet presAssocID="{1B47FB8F-3983-4433-8C15-930B87FA4140}" presName="thickLine" presStyleLbl="alignNode1" presStyleIdx="1" presStyleCnt="4"/>
      <dgm:spPr/>
    </dgm:pt>
    <dgm:pt modelId="{8C63A54E-9D8E-4E73-A069-92897A00F4D5}" type="pres">
      <dgm:prSet presAssocID="{1B47FB8F-3983-4433-8C15-930B87FA4140}" presName="horz1" presStyleCnt="0"/>
      <dgm:spPr/>
    </dgm:pt>
    <dgm:pt modelId="{8BD6F5EE-773F-41C5-B91F-B79DA21FC881}" type="pres">
      <dgm:prSet presAssocID="{1B47FB8F-3983-4433-8C15-930B87FA4140}" presName="tx1" presStyleLbl="revTx" presStyleIdx="1" presStyleCnt="4"/>
      <dgm:spPr/>
    </dgm:pt>
    <dgm:pt modelId="{77EB4341-1486-4948-93E0-DA8EE240E17D}" type="pres">
      <dgm:prSet presAssocID="{1B47FB8F-3983-4433-8C15-930B87FA4140}" presName="vert1" presStyleCnt="0"/>
      <dgm:spPr/>
    </dgm:pt>
    <dgm:pt modelId="{4FB6D992-87A4-46D7-AA64-716AF2F3AB72}" type="pres">
      <dgm:prSet presAssocID="{3656485C-F2A2-4689-9885-2EBEB6E5A711}" presName="thickLine" presStyleLbl="alignNode1" presStyleIdx="2" presStyleCnt="4"/>
      <dgm:spPr/>
    </dgm:pt>
    <dgm:pt modelId="{3C68520D-9B46-428E-A524-A3A34C5E9AFB}" type="pres">
      <dgm:prSet presAssocID="{3656485C-F2A2-4689-9885-2EBEB6E5A711}" presName="horz1" presStyleCnt="0"/>
      <dgm:spPr/>
    </dgm:pt>
    <dgm:pt modelId="{E5119A11-49F3-4AD2-91D4-CA87C61B8896}" type="pres">
      <dgm:prSet presAssocID="{3656485C-F2A2-4689-9885-2EBEB6E5A711}" presName="tx1" presStyleLbl="revTx" presStyleIdx="2" presStyleCnt="4"/>
      <dgm:spPr/>
    </dgm:pt>
    <dgm:pt modelId="{B49F69F0-B8A4-4259-9B2A-3392385E9327}" type="pres">
      <dgm:prSet presAssocID="{3656485C-F2A2-4689-9885-2EBEB6E5A711}" presName="vert1" presStyleCnt="0"/>
      <dgm:spPr/>
    </dgm:pt>
    <dgm:pt modelId="{724BF395-1E39-4FFA-AC86-917FC068E171}" type="pres">
      <dgm:prSet presAssocID="{C2CE7324-A100-4F4F-A576-C75DD09FE67A}" presName="thickLine" presStyleLbl="alignNode1" presStyleIdx="3" presStyleCnt="4"/>
      <dgm:spPr/>
    </dgm:pt>
    <dgm:pt modelId="{F3021D05-AC03-4A48-A760-5582CDA9651A}" type="pres">
      <dgm:prSet presAssocID="{C2CE7324-A100-4F4F-A576-C75DD09FE67A}" presName="horz1" presStyleCnt="0"/>
      <dgm:spPr/>
    </dgm:pt>
    <dgm:pt modelId="{33060465-28F0-4161-B4E8-0EA1FDBD77CE}" type="pres">
      <dgm:prSet presAssocID="{C2CE7324-A100-4F4F-A576-C75DD09FE67A}" presName="tx1" presStyleLbl="revTx" presStyleIdx="3" presStyleCnt="4"/>
      <dgm:spPr/>
    </dgm:pt>
    <dgm:pt modelId="{75FA3EAB-10C2-42D3-9190-74EC3AB25422}" type="pres">
      <dgm:prSet presAssocID="{C2CE7324-A100-4F4F-A576-C75DD09FE67A}" presName="vert1" presStyleCnt="0"/>
      <dgm:spPr/>
    </dgm:pt>
  </dgm:ptLst>
  <dgm:cxnLst>
    <dgm:cxn modelId="{31F3F245-7FF8-4274-8D2F-9D47418C86A4}" srcId="{EA7D0995-11C3-4568-9374-D2536C28E09C}" destId="{C2CE7324-A100-4F4F-A576-C75DD09FE67A}" srcOrd="3" destOrd="0" parTransId="{0E5BECDA-76A6-4BED-B8E3-F524FD73F135}" sibTransId="{975EAAD4-7EF3-4496-B292-96E4E7FBDC98}"/>
    <dgm:cxn modelId="{A2AB7D48-AA97-4B9F-92BA-06EE50716279}" type="presOf" srcId="{EA7D0995-11C3-4568-9374-D2536C28E09C}" destId="{7B0DDF8C-93F7-45CA-B2B3-0328416E5737}" srcOrd="0" destOrd="0" presId="urn:microsoft.com/office/officeart/2008/layout/LinedList"/>
    <dgm:cxn modelId="{90C22782-C15C-4AB3-8506-9501777D4A46}" type="presOf" srcId="{F8BA3BE8-45A2-44E0-9A20-E10F1459EECD}" destId="{023F8BF6-D4FC-4788-A178-75B91C9E8D11}" srcOrd="0" destOrd="0" presId="urn:microsoft.com/office/officeart/2008/layout/LinedList"/>
    <dgm:cxn modelId="{BC1D1397-0C71-4C46-90D3-266577A98F68}" srcId="{EA7D0995-11C3-4568-9374-D2536C28E09C}" destId="{1B47FB8F-3983-4433-8C15-930B87FA4140}" srcOrd="1" destOrd="0" parTransId="{EC50D860-D353-4A14-8BAF-8CA7BA108048}" sibTransId="{E6FD9C28-BE23-4A16-A2E4-CEDE1C560056}"/>
    <dgm:cxn modelId="{3097AB9B-7D11-4EFE-8C53-460E6C4F7DA4}" type="presOf" srcId="{3656485C-F2A2-4689-9885-2EBEB6E5A711}" destId="{E5119A11-49F3-4AD2-91D4-CA87C61B8896}" srcOrd="0" destOrd="0" presId="urn:microsoft.com/office/officeart/2008/layout/LinedList"/>
    <dgm:cxn modelId="{56068DA8-EEF0-4BBC-A58B-B6591216F4EF}" type="presOf" srcId="{C2CE7324-A100-4F4F-A576-C75DD09FE67A}" destId="{33060465-28F0-4161-B4E8-0EA1FDBD77CE}" srcOrd="0" destOrd="0" presId="urn:microsoft.com/office/officeart/2008/layout/LinedList"/>
    <dgm:cxn modelId="{A6237DB4-5FA0-4E31-B1A4-417D451AADE1}" srcId="{EA7D0995-11C3-4568-9374-D2536C28E09C}" destId="{3656485C-F2A2-4689-9885-2EBEB6E5A711}" srcOrd="2" destOrd="0" parTransId="{9D2432A8-A80F-44E1-B256-2EA3233B81A6}" sibTransId="{43CB106E-E10F-4B6D-9B0F-53CE7FBBCA6D}"/>
    <dgm:cxn modelId="{E22936BD-1077-4895-9525-DA752881FE3F}" type="presOf" srcId="{1B47FB8F-3983-4433-8C15-930B87FA4140}" destId="{8BD6F5EE-773F-41C5-B91F-B79DA21FC881}" srcOrd="0" destOrd="0" presId="urn:microsoft.com/office/officeart/2008/layout/LinedList"/>
    <dgm:cxn modelId="{F56239CA-9C77-4E71-922C-30551C40AE16}" srcId="{EA7D0995-11C3-4568-9374-D2536C28E09C}" destId="{F8BA3BE8-45A2-44E0-9A20-E10F1459EECD}" srcOrd="0" destOrd="0" parTransId="{AE20964C-A16F-4BB2-A07C-6094EBF5F3E6}" sibTransId="{A78019A7-33E6-48D8-A2FF-A5D697205D90}"/>
    <dgm:cxn modelId="{8F3B4F49-A5C2-4213-82AA-9AD57AE5D38D}" type="presParOf" srcId="{7B0DDF8C-93F7-45CA-B2B3-0328416E5737}" destId="{2135AE62-755A-4E84-961D-5DAB02BF11A8}" srcOrd="0" destOrd="0" presId="urn:microsoft.com/office/officeart/2008/layout/LinedList"/>
    <dgm:cxn modelId="{AA6573D5-1EBE-4157-B188-29E95DB25426}" type="presParOf" srcId="{7B0DDF8C-93F7-45CA-B2B3-0328416E5737}" destId="{73250200-EC0B-49A0-9B18-CF39E1D3DFAF}" srcOrd="1" destOrd="0" presId="urn:microsoft.com/office/officeart/2008/layout/LinedList"/>
    <dgm:cxn modelId="{EE7D2CD6-5D8F-4551-B6FA-8A8E7DE4406D}" type="presParOf" srcId="{73250200-EC0B-49A0-9B18-CF39E1D3DFAF}" destId="{023F8BF6-D4FC-4788-A178-75B91C9E8D11}" srcOrd="0" destOrd="0" presId="urn:microsoft.com/office/officeart/2008/layout/LinedList"/>
    <dgm:cxn modelId="{58AF75E1-D541-4182-8D32-2A0666473735}" type="presParOf" srcId="{73250200-EC0B-49A0-9B18-CF39E1D3DFAF}" destId="{FE70A70A-9E43-4935-9E69-8D3E963479F0}" srcOrd="1" destOrd="0" presId="urn:microsoft.com/office/officeart/2008/layout/LinedList"/>
    <dgm:cxn modelId="{3C4BAE14-CED4-4079-A8CC-1A5AC14ADEA0}" type="presParOf" srcId="{7B0DDF8C-93F7-45CA-B2B3-0328416E5737}" destId="{C391FE39-0FC8-448B-B379-53C407C0E170}" srcOrd="2" destOrd="0" presId="urn:microsoft.com/office/officeart/2008/layout/LinedList"/>
    <dgm:cxn modelId="{21FC4E89-A15E-4365-B685-60DD45C76E71}" type="presParOf" srcId="{7B0DDF8C-93F7-45CA-B2B3-0328416E5737}" destId="{8C63A54E-9D8E-4E73-A069-92897A00F4D5}" srcOrd="3" destOrd="0" presId="urn:microsoft.com/office/officeart/2008/layout/LinedList"/>
    <dgm:cxn modelId="{3101E5DA-EED2-4979-86A6-697877C73CA5}" type="presParOf" srcId="{8C63A54E-9D8E-4E73-A069-92897A00F4D5}" destId="{8BD6F5EE-773F-41C5-B91F-B79DA21FC881}" srcOrd="0" destOrd="0" presId="urn:microsoft.com/office/officeart/2008/layout/LinedList"/>
    <dgm:cxn modelId="{9DC27E8C-0049-4616-A5E5-C9DBFCCF9FBC}" type="presParOf" srcId="{8C63A54E-9D8E-4E73-A069-92897A00F4D5}" destId="{77EB4341-1486-4948-93E0-DA8EE240E17D}" srcOrd="1" destOrd="0" presId="urn:microsoft.com/office/officeart/2008/layout/LinedList"/>
    <dgm:cxn modelId="{948528F6-2B46-4AD3-B850-924DF6EABA79}" type="presParOf" srcId="{7B0DDF8C-93F7-45CA-B2B3-0328416E5737}" destId="{4FB6D992-87A4-46D7-AA64-716AF2F3AB72}" srcOrd="4" destOrd="0" presId="urn:microsoft.com/office/officeart/2008/layout/LinedList"/>
    <dgm:cxn modelId="{95B7FF8E-6B21-46C2-A94D-7D7F6BBF0AA9}" type="presParOf" srcId="{7B0DDF8C-93F7-45CA-B2B3-0328416E5737}" destId="{3C68520D-9B46-428E-A524-A3A34C5E9AFB}" srcOrd="5" destOrd="0" presId="urn:microsoft.com/office/officeart/2008/layout/LinedList"/>
    <dgm:cxn modelId="{4058A5CC-14DB-4EDD-B0A6-44DFECB227B4}" type="presParOf" srcId="{3C68520D-9B46-428E-A524-A3A34C5E9AFB}" destId="{E5119A11-49F3-4AD2-91D4-CA87C61B8896}" srcOrd="0" destOrd="0" presId="urn:microsoft.com/office/officeart/2008/layout/LinedList"/>
    <dgm:cxn modelId="{843AEA5C-DF78-4F74-BD0D-8FA8C7155DD9}" type="presParOf" srcId="{3C68520D-9B46-428E-A524-A3A34C5E9AFB}" destId="{B49F69F0-B8A4-4259-9B2A-3392385E9327}" srcOrd="1" destOrd="0" presId="urn:microsoft.com/office/officeart/2008/layout/LinedList"/>
    <dgm:cxn modelId="{23A771E6-8F5D-497D-ABEC-5DD068146FAB}" type="presParOf" srcId="{7B0DDF8C-93F7-45CA-B2B3-0328416E5737}" destId="{724BF395-1E39-4FFA-AC86-917FC068E171}" srcOrd="6" destOrd="0" presId="urn:microsoft.com/office/officeart/2008/layout/LinedList"/>
    <dgm:cxn modelId="{8EB523AF-0A5B-466E-B411-F21A546C8989}" type="presParOf" srcId="{7B0DDF8C-93F7-45CA-B2B3-0328416E5737}" destId="{F3021D05-AC03-4A48-A760-5582CDA9651A}" srcOrd="7" destOrd="0" presId="urn:microsoft.com/office/officeart/2008/layout/LinedList"/>
    <dgm:cxn modelId="{296DE991-4F42-4DC3-BEC8-C46180775780}" type="presParOf" srcId="{F3021D05-AC03-4A48-A760-5582CDA9651A}" destId="{33060465-28F0-4161-B4E8-0EA1FDBD77CE}" srcOrd="0" destOrd="0" presId="urn:microsoft.com/office/officeart/2008/layout/LinedList"/>
    <dgm:cxn modelId="{01574276-A28F-494E-9CC2-EB3BAE43AE18}" type="presParOf" srcId="{F3021D05-AC03-4A48-A760-5582CDA9651A}" destId="{75FA3EAB-10C2-42D3-9190-74EC3AB2542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B2EC4-A4EC-40AD-ABD0-BCE26E62B843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FD307529-E17C-4B5F-B3CE-346DCE43FAC7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0" kern="1200"/>
            <a:t>Jenny’s past 5 years:</a:t>
          </a:r>
          <a:endParaRPr lang="en-US" sz="1300" kern="1200"/>
        </a:p>
      </dsp:txBody>
      <dsp:txXfrm>
        <a:off x="748607" y="2795"/>
        <a:ext cx="1922896" cy="1153737"/>
      </dsp:txXfrm>
    </dsp:sp>
    <dsp:sp modelId="{7CCB8D05-3CA0-4BE2-B62E-ED90A5A12FBF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1519019"/>
              <a:satOff val="-103"/>
              <a:lumOff val="24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639F7591-9E3C-4B34-B519-CA50768A820C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solidFill>
          <a:schemeClr val="accent5">
            <a:hueOff val="-1350239"/>
            <a:satOff val="-92"/>
            <a:lumOff val="21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Father died </a:t>
          </a:r>
          <a:r>
            <a:rPr lang="en-GB" sz="1300" kern="1200"/>
            <a:t>which resulted in major</a:t>
          </a:r>
          <a:r>
            <a:rPr lang="en-GB" sz="1300" b="0" i="0" kern="1200"/>
            <a:t> attachment disruption (Bowlby, 1988).</a:t>
          </a:r>
          <a:endParaRPr lang="en-US" sz="1300" kern="1200"/>
        </a:p>
      </dsp:txBody>
      <dsp:txXfrm>
        <a:off x="3113770" y="2795"/>
        <a:ext cx="1922896" cy="1153737"/>
      </dsp:txXfrm>
    </dsp:sp>
    <dsp:sp modelId="{71F3C2E2-1012-40D9-ACE1-B27510879468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AF200060-5EF4-42AD-983C-F8DB63040D10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solidFill>
          <a:schemeClr val="accent5">
            <a:hueOff val="-2700478"/>
            <a:satOff val="-184"/>
            <a:lumOff val="4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Mother’s </a:t>
          </a:r>
          <a:r>
            <a:rPr lang="en-GB" sz="1300" kern="1200"/>
            <a:t>illness which reduced</a:t>
          </a:r>
          <a:r>
            <a:rPr lang="en-GB" sz="1300" b="0" i="0" kern="1200"/>
            <a:t> emotional availability (Howe, 2011).</a:t>
          </a:r>
          <a:endParaRPr lang="en-US" sz="1300" kern="1200"/>
        </a:p>
      </dsp:txBody>
      <dsp:txXfrm>
        <a:off x="5478933" y="2795"/>
        <a:ext cx="1922896" cy="1153737"/>
      </dsp:txXfrm>
    </dsp:sp>
    <dsp:sp modelId="{64B8B3F7-9DD8-4166-AC3A-09D464BC8789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-4557056"/>
              <a:satOff val="-310"/>
              <a:lumOff val="7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2F82ABCB-D807-4598-8D91-9F6E38C60D43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Jenny became a caregiver</a:t>
          </a:r>
          <a:r>
            <a:rPr lang="en-GB" sz="1300" kern="1200"/>
            <a:t> indicating </a:t>
          </a:r>
          <a:r>
            <a:rPr lang="en-GB" sz="1300" i="0" kern="1200"/>
            <a:t>role reversal</a:t>
          </a:r>
          <a:r>
            <a:rPr lang="en-GB" sz="1300" b="0" i="0" kern="1200"/>
            <a:t> (parentification).</a:t>
          </a:r>
          <a:endParaRPr lang="en-US" sz="1300" kern="1200"/>
        </a:p>
      </dsp:txBody>
      <dsp:txXfrm>
        <a:off x="7844095" y="2795"/>
        <a:ext cx="1922896" cy="1153737"/>
      </dsp:txXfrm>
    </dsp:sp>
    <dsp:sp modelId="{AE7FA4B6-9B95-4042-A211-4A7ECB53B4AB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DD260874-7923-4987-81F9-3737B8893229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solidFill>
          <a:schemeClr val="accent5">
            <a:hueOff val="-5400955"/>
            <a:satOff val="-367"/>
            <a:lumOff val="8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Limited peer interaction and normal adolescent autonomy (Falkner and Tarleton, 2020).</a:t>
          </a:r>
          <a:endParaRPr lang="en-US" sz="1300" kern="1200"/>
        </a:p>
      </dsp:txBody>
      <dsp:txXfrm>
        <a:off x="748607" y="1598800"/>
        <a:ext cx="1922896" cy="1153737"/>
      </dsp:txXfrm>
    </dsp:sp>
    <dsp:sp modelId="{11EC69BD-4518-4CA8-8B94-FE3622E443C1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7595094"/>
              <a:satOff val="-516"/>
              <a:lumOff val="122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7403D930-6D02-4FD0-A4BC-9C8DE97F8255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solidFill>
          <a:schemeClr val="accent5">
            <a:hueOff val="-6751195"/>
            <a:satOff val="-459"/>
            <a:lumOff val="10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0" kern="1200"/>
            <a:t>Potential developmental impacts:</a:t>
          </a:r>
          <a:endParaRPr lang="en-US" sz="1300" kern="1200"/>
        </a:p>
      </dsp:txBody>
      <dsp:txXfrm>
        <a:off x="3113770" y="1598800"/>
        <a:ext cx="1922896" cy="1153737"/>
      </dsp:txXfrm>
    </dsp:sp>
    <dsp:sp modelId="{A9540D4E-9C81-4BC9-9E9A-F93FAC25CD3E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75D9BCB1-27AA-42B5-8758-1B1154687FDB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Heightened anxiety, hyper-independence, or emotional suppression.</a:t>
          </a:r>
          <a:endParaRPr lang="en-US" sz="1300" kern="1200"/>
        </a:p>
      </dsp:txBody>
      <dsp:txXfrm>
        <a:off x="5478933" y="1598800"/>
        <a:ext cx="1922896" cy="1153737"/>
      </dsp:txXfrm>
    </dsp:sp>
    <dsp:sp modelId="{85546CFD-CAD9-4780-9B4D-5054AAEBF65D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-10633130"/>
              <a:satOff val="-723"/>
              <a:lumOff val="171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5235C913-FF52-499E-B82E-495D53EE7672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solidFill>
          <a:schemeClr val="accent5">
            <a:hueOff val="-9451672"/>
            <a:satOff val="-642"/>
            <a:lumOff val="15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Difficulty trusting others or seeking help.</a:t>
          </a:r>
          <a:endParaRPr lang="en-US" sz="1300" kern="1200"/>
        </a:p>
      </dsp:txBody>
      <dsp:txXfrm>
        <a:off x="7844095" y="1598800"/>
        <a:ext cx="1922896" cy="1153737"/>
      </dsp:txXfrm>
    </dsp:sp>
    <dsp:sp modelId="{68D71DCE-B182-4E24-BB22-3E4CAD00A27B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1FFD2523-CD48-40C3-9413-4F29AA740DB9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solidFill>
          <a:schemeClr val="accent5">
            <a:hueOff val="-10801911"/>
            <a:satOff val="-734"/>
            <a:lumOff val="17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Increased risk of low mood or stress-related symptoms.</a:t>
          </a:r>
          <a:endParaRPr lang="en-US" sz="1300" kern="1200"/>
        </a:p>
      </dsp:txBody>
      <dsp:txXfrm>
        <a:off x="748607" y="3194804"/>
        <a:ext cx="1922896" cy="1153737"/>
      </dsp:txXfrm>
    </dsp:sp>
    <dsp:sp modelId="{E71DC232-FC33-44F0-BCCA-BAC6A54281E9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Academic disruption due to caring responsibilities (Department of Health and Social Care, 2021).</a:t>
          </a:r>
          <a:endParaRPr lang="en-US" sz="1300" kern="1200"/>
        </a:p>
      </dsp:txBody>
      <dsp:txXfrm>
        <a:off x="3113770" y="3194804"/>
        <a:ext cx="1922896" cy="1153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5AE62-755A-4E84-961D-5DAB02BF11A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F8BF6-D4FC-4788-A178-75B91C9E8D11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Jenny’s caring role has likely shaped her emotional, social, and cognitive development.</a:t>
          </a:r>
          <a:endParaRPr lang="en-US" sz="3000" kern="1200"/>
        </a:p>
      </dsp:txBody>
      <dsp:txXfrm>
        <a:off x="0" y="0"/>
        <a:ext cx="10515600" cy="1087834"/>
      </dsp:txXfrm>
    </dsp:sp>
    <dsp:sp modelId="{C391FE39-0FC8-448B-B379-53C407C0E170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6F5EE-773F-41C5-B91F-B79DA21FC881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Bowlby’s theory helps explain the impact of disrupted attachment and chronic stress.</a:t>
          </a:r>
          <a:endParaRPr lang="en-US" sz="3000" kern="1200"/>
        </a:p>
      </dsp:txBody>
      <dsp:txXfrm>
        <a:off x="0" y="1087834"/>
        <a:ext cx="10515600" cy="1087834"/>
      </dsp:txXfrm>
    </dsp:sp>
    <dsp:sp modelId="{4FB6D992-87A4-46D7-AA64-716AF2F3AB7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19A11-49F3-4AD2-91D4-CA87C61B8896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support plan must reduce her caring burden, strengthen emotional support, and promote autonomy.</a:t>
          </a:r>
          <a:endParaRPr lang="en-US" sz="3000" kern="1200"/>
        </a:p>
      </dsp:txBody>
      <dsp:txXfrm>
        <a:off x="0" y="2175669"/>
        <a:ext cx="10515600" cy="1087834"/>
      </dsp:txXfrm>
    </dsp:sp>
    <dsp:sp modelId="{724BF395-1E39-4FFA-AC86-917FC068E171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60465-28F0-4161-B4E8-0EA1FDBD77CE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Evidence-based, holistic interventions can improve her wellbeing and future development.</a:t>
          </a:r>
          <a:endParaRPr lang="en-US" sz="3000" kern="1200"/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EE041-A3E7-1834-5B18-910FA595CA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AFAF1F-469F-F719-9C9F-CFD514A65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DF127-382A-0C85-06E6-76DDF5176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81F26-37E8-504D-51EF-65389FE52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12EBE-405E-9D43-C6B9-3D2DF30B3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90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8C78C-90D7-FDBE-5561-BC86FE03A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9DC98-F1FC-1148-0004-3A9011075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27B3A-9094-689D-5A41-41D672A4E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27284-596B-C64A-65CE-1928AC77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7FE9D-A36A-9FE5-96E0-0D7C31F11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814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C5F5-E03C-1CEB-02F5-1B03FB746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45349-4C67-C459-BF4B-B9DEB57BD5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A4703-FDD4-A76D-125B-3840DBA2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B83D3-DD72-75F9-4E68-CAD3124E6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686E9-92A9-B836-AA03-68F38FF4D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58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90D00-0720-982F-47E8-7F771B945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D3E3B-9820-404A-E7D6-A5453C272E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AC4BE-05F3-F8F9-CEC5-0D58525208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A28562-3C43-18C0-7F59-EA536D627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CEEC28-7DE3-3F7F-B20F-5687FDF7E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093997-6279-53D2-37E3-13B964083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64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710E2-48E2-B755-94D3-337E73A96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783B12-FEF8-7C82-9F59-93E6EA1178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7E0AC-9EEF-1E2D-E509-57D9176F32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FD8CC5-786C-2D44-B14F-EF56D328AF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5DA00A-7FCE-B6D9-3C9F-C38407186B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0BAD3D-EC5A-CFDC-680A-5AF7E2A62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B9907C-7189-77A5-FA86-C1CB9C962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84D965-9E22-36D5-C968-CA4336A2B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28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A8A5-B2BD-A39D-82F1-E317C04AB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0783F1-7925-9AE5-24AE-67D9258E9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5EA54D-7710-1247-E197-213A49A66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6AF400-3692-D7CB-B3FE-EE8CF3B4D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70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9FE053-48FA-E287-A79A-C97A452ED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FAAF41-89EE-1041-5B38-6DF4240E7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D4F9C-66AE-6647-0D73-C2C6B5D6A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878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E45E-DE59-6689-DD16-6AC6FB5F9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69ECC-559D-B8B2-4DA9-1CA2B8E70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F1F05-A639-CE53-B3D1-7CC47A816F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4E631-10F7-4776-03D1-DD1AB5378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B4B5C-FD98-36B2-5493-AB7701E6E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CE341C-7906-668C-0AD1-29C37181F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E68C0-53B3-B9DB-1ED6-68DB47516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798EF9-029A-84E0-331C-097660F98C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A92EC8-125C-1059-C127-2C62B8895A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E814B-8E21-E1F4-37B0-ADE7C31A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22AEB0-EF63-AF96-605A-8B0DB46C6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893C0-D8CE-5406-A373-5BC51DB1D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75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F16EF-022C-1FE2-547F-DB3594FAB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D73F10-7BBF-6015-448A-504E077C9E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AF6E07-B7A7-CA27-6A8F-3B3D4BEA3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69E92-6C86-934A-CE8D-23D89989E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18261-FEC1-D223-2950-04A2F8723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271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CF5D61-8D87-DA28-C5DF-8279060673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D00126-1AB7-2BF7-133D-508CC02B3D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B43A3-2991-27A0-9AB0-B5CE7DDAE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13A34-1F01-3D3F-95D5-4FA39CD8F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AA677-80C7-A9ED-5C66-65DC3E703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077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6A1CF4-829C-7CEA-B55C-2390969AE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1A8F7A-F02E-E9E9-9B27-DF595A6BCF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86E6A-3CD3-C5D4-D58C-C5CBD6D070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CC38A-DD7D-9D32-8C84-D41ADA1EEC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4AA96-BA4F-FFA2-B6EF-D3A193D40D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10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CE18AA-C82C-600C-C348-F6B115E714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005" b="2"/>
          <a:stretch>
            <a:fillRect/>
          </a:stretch>
        </p:blipFill>
        <p:spPr>
          <a:xfrm>
            <a:off x="6781799" y="1714500"/>
            <a:ext cx="5410201" cy="51435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1ED8A68-A582-AC62-104E-E319E9DB3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25DFA-F00A-B6E1-BA2F-80A09E692D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1" y="250409"/>
            <a:ext cx="10222952" cy="12282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Psychological perspective on lifespan development: Jenny’s case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1C3CCC-DD60-B3AA-AF04-6A10257FD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1" y="2183642"/>
            <a:ext cx="5334199" cy="41150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TITLE: PSYCHOLOGY 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ASSIGNMENT 1: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NAME: RACQUEAL ABIGAIL COLLINS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ID: 2442244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LECTURERS NAME: DR FARAH WIITA</a:t>
            </a:r>
          </a:p>
        </p:txBody>
      </p:sp>
      <p:sp>
        <p:nvSpPr>
          <p:cNvPr id="4" name="AutoShape 2" descr="14 Informative Facts, Diagram &amp; Parts Of Human Brain For Kids">
            <a:extLst>
              <a:ext uri="{FF2B5EF4-FFF2-40B4-BE49-F238E27FC236}">
                <a16:creationId xmlns:a16="http://schemas.microsoft.com/office/drawing/2014/main" id="{F21A47D3-0629-11CF-0CC8-711A3EB9A2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5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19DFB-D2BD-D397-DCBF-AEB567633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Acknowledge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695C-9277-0161-1941-D5A621E5F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  can confirm  that there is no use of AI.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049C2AD-49CA-53DD-C79C-05D5E424B5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Head with Gears">
            <a:extLst>
              <a:ext uri="{FF2B5EF4-FFF2-40B4-BE49-F238E27FC236}">
                <a16:creationId xmlns:a16="http://schemas.microsoft.com/office/drawing/2014/main" id="{7E784E04-9C84-4AD7-8763-F0F645C5D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638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27924" y="991261"/>
            <a:ext cx="5754696" cy="18373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Supporting Jenny: A lifespan Development Perspective 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Applying Bowlby's Attachment Theory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Key Points: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Jenny, 16 years old, young carer for 5 years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Mother has mobility, memory and mood difficulties 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Father died from when she was a young age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Aim: To explore developmental impact and propose a support plan using this lifespan theory.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6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ertificate in Object Relations and Attachment Theory &amp; Practice">
            <a:extLst>
              <a:ext uri="{FF2B5EF4-FFF2-40B4-BE49-F238E27FC236}">
                <a16:creationId xmlns:a16="http://schemas.microsoft.com/office/drawing/2014/main" id="{5AE7D014-C58E-64F4-82F3-D211A2ABCA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31" r="1218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D2E03-A5D4-27CF-4D26-8EA18B451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latin typeface="Calibri"/>
                <a:ea typeface="Calibri"/>
                <a:cs typeface="Calibri"/>
              </a:rPr>
              <a:t>Why Bowlby's Attachment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8E14F-D062-D3D8-FE07-B63368873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300" dirty="0">
                <a:latin typeface="Calibri"/>
                <a:ea typeface="Calibri"/>
                <a:cs typeface="Calibri"/>
              </a:rPr>
              <a:t>Focuses on early relationships shaping emotional, social and cognitive development (Bowlby, 1998; Ainsworth, 2015).</a:t>
            </a:r>
          </a:p>
          <a:p>
            <a:r>
              <a:rPr lang="en-GB" sz="2300" dirty="0">
                <a:latin typeface="Calibri"/>
                <a:ea typeface="Calibri"/>
                <a:cs typeface="Calibri"/>
              </a:rPr>
              <a:t>Relevant because Jenny's caregiving role may have disrupted typical attachment processes.</a:t>
            </a:r>
          </a:p>
          <a:p>
            <a:r>
              <a:rPr lang="en-GB" sz="2300" dirty="0">
                <a:latin typeface="Calibri"/>
                <a:ea typeface="Calibri"/>
                <a:cs typeface="Calibri"/>
              </a:rPr>
              <a:t>Explains how prolonged stress and role reversal can affect adolescence (Howe, 2011).</a:t>
            </a:r>
          </a:p>
        </p:txBody>
      </p:sp>
    </p:spTree>
    <p:extLst>
      <p:ext uri="{BB962C8B-B14F-4D97-AF65-F5344CB8AC3E}">
        <p14:creationId xmlns:p14="http://schemas.microsoft.com/office/powerpoint/2010/main" val="169545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42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45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9E7058-E1A2-C78B-9D7B-63069CAAE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Key Concepts of Bowlby's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7E2AF-5BF4-F704-4A69-A52EA6F06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At</a:t>
            </a:r>
            <a:r>
              <a:rPr lang="en-GB" sz="180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tachment: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 A deep emotional bond between child and caregiver.</a:t>
            </a:r>
          </a:p>
          <a:p>
            <a:r>
              <a:rPr lang="en-GB" sz="180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Internal Working Model: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 Mental blueprint for relationships and self-worth.</a:t>
            </a:r>
          </a:p>
          <a:p>
            <a:r>
              <a:rPr lang="en-GB" sz="180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Secure vs Insecure Attachment: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 Impacts emotional regulation and resilience.</a:t>
            </a:r>
          </a:p>
          <a:p>
            <a:r>
              <a:rPr lang="en-GB" sz="180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Maternal Sensitivity: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 Consistent, responsive caregiving supports secure attachment.</a:t>
            </a:r>
          </a:p>
          <a:p>
            <a:r>
              <a:rPr lang="en-GB" sz="180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Separation &amp; Loss: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Calibri"/>
                <a:ea typeface="Calibri"/>
                <a:cs typeface="Calibri"/>
              </a:rPr>
              <a:t> Long-term caregiving stress can mimic chronic emotional strain.</a:t>
            </a:r>
          </a:p>
        </p:txBody>
      </p:sp>
    </p:spTree>
    <p:extLst>
      <p:ext uri="{BB962C8B-B14F-4D97-AF65-F5344CB8AC3E}">
        <p14:creationId xmlns:p14="http://schemas.microsoft.com/office/powerpoint/2010/main" val="278673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360D44A-7280-FBAA-2B59-F9E79F4D27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6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F3371-8C81-5C38-11FF-7141E92FB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Relevance to Jenny's History</a:t>
            </a:r>
            <a:endParaRPr lang="en-GB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19EE71-FE91-5029-530D-D16DFF7CC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59029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2913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CE6D9-835C-F96B-FC09-2EE40A82C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209" y="2065951"/>
            <a:ext cx="4511280" cy="2726098"/>
          </a:xfrm>
        </p:spPr>
        <p:txBody>
          <a:bodyPr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>
                <a:latin typeface="Calibri"/>
                <a:ea typeface="Calibri"/>
                <a:cs typeface="Calibri"/>
              </a:rPr>
              <a:t>Applying Attachment Theory to Jenny's 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618C5-9221-4A5E-1C29-71973D8C6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0151" y="847770"/>
            <a:ext cx="4297038" cy="5210130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500" i="0" dirty="0">
                <a:effectLst/>
                <a:latin typeface="Calibri"/>
                <a:ea typeface="Calibri"/>
                <a:cs typeface="Calibri"/>
              </a:rPr>
              <a:t>How the theory explains her needs now:</a:t>
            </a:r>
            <a:endParaRPr lang="en-US" sz="2500" dirty="0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Jenny may struggle to express her own needs due to long-term caregiving.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She may avoid seeking help because she feels responsible for her mother’s wellbeing.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She may have internalised beliefs such as “I must cope alone” or “My needs don’t matter.” (Bowlby, 1988; Howe, 2011)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500" i="0" dirty="0">
                <a:effectLst/>
                <a:latin typeface="Calibri"/>
                <a:ea typeface="Calibri"/>
                <a:cs typeface="Calibri"/>
              </a:rPr>
              <a:t>Attachment-informed interpretation: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Jenny requires </a:t>
            </a:r>
            <a:r>
              <a:rPr lang="en-GB" sz="2500" i="0" dirty="0">
                <a:effectLst/>
                <a:latin typeface="Calibri"/>
                <a:ea typeface="Calibri"/>
                <a:cs typeface="Calibri"/>
              </a:rPr>
              <a:t>consistent, reliable support</a:t>
            </a: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 from adults and services.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She needs opportunities to rebuild trust, autonomy (ability to make decisions), and emotional safety</a:t>
            </a:r>
            <a:r>
              <a:rPr lang="en-GB" sz="2500" dirty="0">
                <a:latin typeface="Calibri"/>
                <a:ea typeface="Calibri"/>
                <a:cs typeface="Calibri"/>
              </a:rPr>
              <a:t> (Cassidy and Shaver, 2016)</a:t>
            </a:r>
            <a:r>
              <a:rPr lang="en-GB" sz="2500" b="0" i="0" dirty="0">
                <a:effectLst/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19094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22433-95ED-976F-CEF5-2F9704E71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100" dirty="0">
                <a:latin typeface="Calibri"/>
                <a:ea typeface="Calibri"/>
                <a:cs typeface="Calibri"/>
              </a:rPr>
              <a:t>Support Plan: Practical Strategies (Attachment-Based)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D5153E3-D41F-FB34-E575-C184D7498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7977" y="500743"/>
            <a:ext cx="5608565" cy="5780314"/>
          </a:xfrm>
        </p:spPr>
        <p:txBody>
          <a:bodyPr vert="horz" lIns="91440" tIns="45720" rIns="91440" bIns="45720" rtlCol="0" anchor="b">
            <a:normAutofit fontScale="4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700" i="0" dirty="0">
                <a:effectLst/>
                <a:latin typeface="Calibri"/>
                <a:ea typeface="Calibri"/>
                <a:cs typeface="Calibri"/>
              </a:rPr>
              <a:t>1. </a:t>
            </a: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Emotional Support Interventions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Assign a</a:t>
            </a: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 key worker</a:t>
            </a: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 or youth support worker to provide consistent, predictable support.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Offer </a:t>
            </a: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counselling</a:t>
            </a: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 using attachment-informed approaches (e.g., building secure base, emotional literacy) (Bowlby, 1988).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2. Social Development Support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Encourage participation in peer groups or young carers’ groups to build social confidence.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Provide school-based support (flexible deadlines, pastoral care) (NHS England, 2022).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3. Reducing Care Burden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Arrange </a:t>
            </a: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home care services</a:t>
            </a: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 for cooking, cleaning, and shopping.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Provide administrative support for mother (benefits, appointments) (Department of Health and Social Care, 2021).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000" i="0" dirty="0">
                <a:effectLst/>
                <a:latin typeface="Calibri"/>
                <a:ea typeface="Calibri"/>
                <a:cs typeface="Calibri"/>
              </a:rPr>
              <a:t>4. Strengthening Autonomy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Support Jenny in planning her future (education, career).</a:t>
            </a:r>
          </a:p>
          <a:p>
            <a:pPr>
              <a:lnSpc>
                <a:spcPct val="110000"/>
              </a:lnSpc>
            </a:pPr>
            <a:r>
              <a:rPr lang="en-GB" sz="4000" b="0" i="0" dirty="0">
                <a:effectLst/>
                <a:latin typeface="Calibri"/>
                <a:ea typeface="Calibri"/>
                <a:cs typeface="Calibri"/>
              </a:rPr>
              <a:t>Encourage healthy boundaries between caring and personal life (Howe, 2011).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30832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8622E778-C047-9D59-7F88-8462EE28D62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492" b="62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04AA3-2FB7-CE90-52CA-B12BE585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Biological and Environmental Factors (Nature and Nurture)</a:t>
            </a:r>
            <a:endParaRPr lang="en-GB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C879F-576B-437F-7F02-49B9ADCC3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i="0">
                <a:effectLst/>
                <a:latin typeface="Calibri"/>
                <a:ea typeface="Calibri"/>
                <a:cs typeface="Calibri"/>
              </a:rPr>
              <a:t>Biological influences: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Stress hormones (cortisol) elevated in young carers</a:t>
            </a:r>
            <a:r>
              <a:rPr lang="en-GB" sz="2000">
                <a:latin typeface="Calibri"/>
                <a:ea typeface="Calibri"/>
                <a:cs typeface="Calibri"/>
              </a:rPr>
              <a:t> which</a:t>
            </a:r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 affects mood and memory.</a:t>
            </a: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Adolescence is a sensitive period for brain development (prefrontal cortex, emotional regulation)</a:t>
            </a:r>
            <a:r>
              <a:rPr lang="en-GB" sz="2000">
                <a:latin typeface="Calibri"/>
                <a:ea typeface="Calibri"/>
                <a:cs typeface="Calibri"/>
              </a:rPr>
              <a:t> (Falkner and Tarleton, 2020)</a:t>
            </a:r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2000" i="0">
                <a:effectLst/>
                <a:latin typeface="Calibri"/>
                <a:ea typeface="Calibri"/>
                <a:cs typeface="Calibri"/>
              </a:rPr>
              <a:t>Environmental influences:</a:t>
            </a: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Loss of father, mother’s illness, financial strain.</a:t>
            </a: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Reduced social support and limited opportunities for typical teenage experiences.</a:t>
            </a: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School pressures</a:t>
            </a:r>
            <a:r>
              <a:rPr lang="en-GB" sz="2000">
                <a:latin typeface="Calibri"/>
                <a:ea typeface="Calibri"/>
                <a:cs typeface="Calibri"/>
              </a:rPr>
              <a:t> and</a:t>
            </a:r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 caring responsibilities.</a:t>
            </a:r>
          </a:p>
          <a:p>
            <a:pPr marL="0" indent="0">
              <a:buNone/>
            </a:pPr>
            <a:r>
              <a:rPr lang="en-GB" sz="2000" i="0">
                <a:effectLst/>
                <a:latin typeface="Calibri"/>
                <a:ea typeface="Calibri"/>
                <a:cs typeface="Calibri"/>
              </a:rPr>
              <a:t>Interaction:</a:t>
            </a:r>
          </a:p>
          <a:p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Chronic stress </a:t>
            </a:r>
            <a:r>
              <a:rPr lang="en-GB" sz="2000">
                <a:latin typeface="Calibri"/>
                <a:ea typeface="Calibri"/>
                <a:cs typeface="Calibri"/>
              </a:rPr>
              <a:t>and limited</a:t>
            </a:r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 emotional support</a:t>
            </a:r>
            <a:r>
              <a:rPr lang="en-GB" sz="2000">
                <a:latin typeface="Calibri"/>
                <a:ea typeface="Calibri"/>
                <a:cs typeface="Calibri"/>
              </a:rPr>
              <a:t> resulted in</a:t>
            </a:r>
            <a:r>
              <a:rPr lang="en-GB" sz="2000" b="0" i="0">
                <a:effectLst/>
                <a:latin typeface="Calibri"/>
                <a:ea typeface="Calibri"/>
                <a:cs typeface="Calibri"/>
              </a:rPr>
              <a:t> increased vulnerability to insecure attachment patterns.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776184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29AA2-E445-CCD5-7EC0-86D572A67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499" y="743321"/>
            <a:ext cx="3707989" cy="3698893"/>
          </a:xfrm>
        </p:spPr>
        <p:txBody>
          <a:bodyPr anchor="t">
            <a:normAutofit/>
          </a:bodyPr>
          <a:lstStyle/>
          <a:p>
            <a:pPr algn="r"/>
            <a:r>
              <a:rPr lang="en-GB">
                <a:latin typeface="Calibri"/>
                <a:ea typeface="Calibri"/>
                <a:cs typeface="Calibri"/>
              </a:rPr>
              <a:t>Nature and Nurture in the Support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D8113-A117-4D14-E7C5-E0DD09E32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513" y="876300"/>
            <a:ext cx="4929890" cy="524059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Calibri"/>
                <a:ea typeface="Calibri"/>
                <a:cs typeface="Calibri"/>
              </a:rPr>
              <a:t>Nature: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  <a:latin typeface="Calibri"/>
                <a:ea typeface="Calibri"/>
                <a:cs typeface="Calibri"/>
              </a:rPr>
              <a:t>Stress management strategies (mindfulness, sleep hygiene) to regulate biological stress responses (Falkner and Tarleton, 2020).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Calibri"/>
                <a:ea typeface="Calibri"/>
                <a:cs typeface="Calibri"/>
              </a:rPr>
              <a:t>Nurture: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  <a:latin typeface="Calibri"/>
                <a:ea typeface="Calibri"/>
                <a:cs typeface="Calibri"/>
              </a:rPr>
              <a:t>Stable relationships with professionals.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  <a:latin typeface="Calibri"/>
                <a:ea typeface="Calibri"/>
                <a:cs typeface="Calibri"/>
              </a:rPr>
              <a:t>Environmental changes: reduced caring load, improved home support, increased social opportunities (NHS England, 2022).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0" i="0" dirty="0">
                <a:effectLst/>
                <a:latin typeface="Calibri"/>
                <a:ea typeface="Calibri"/>
                <a:cs typeface="Calibri"/>
              </a:rPr>
              <a:t>This is </a:t>
            </a:r>
            <a:r>
              <a:rPr lang="en-GB" dirty="0">
                <a:latin typeface="Calibri"/>
                <a:ea typeface="Calibri"/>
                <a:cs typeface="Calibri"/>
              </a:rPr>
              <a:t>a </a:t>
            </a:r>
            <a:r>
              <a:rPr lang="en-GB" b="0" i="0" dirty="0">
                <a:effectLst/>
                <a:latin typeface="Calibri"/>
                <a:ea typeface="Calibri"/>
                <a:cs typeface="Calibri"/>
              </a:rPr>
              <a:t>holistic plan that supports both emotional and biological wellbeing (Cassidy and Shaver, 2016).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941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A53EC-497A-B3B8-B288-63ABBD3C5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715658"/>
            <a:ext cx="3804056" cy="2190192"/>
          </a:xfrm>
        </p:spPr>
        <p:txBody>
          <a:bodyPr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700">
                <a:latin typeface="Calibri"/>
                <a:ea typeface="Calibri"/>
                <a:cs typeface="Calibri"/>
              </a:rPr>
              <a:t>Critical Evaluation of Bowlby's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36731-C27C-96A8-8581-4645DA2D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280" y="139337"/>
            <a:ext cx="5395942" cy="59185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50" i="0" dirty="0">
                <a:effectLst/>
                <a:latin typeface="Calibri"/>
                <a:ea typeface="Calibri"/>
                <a:cs typeface="Calibri"/>
              </a:rPr>
              <a:t>Usefulness:</a:t>
            </a:r>
            <a:endParaRPr lang="en-US" sz="1650" dirty="0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Highlights importance of early relationships and emotional security</a:t>
            </a:r>
            <a:r>
              <a:rPr lang="en-GB" sz="1650" dirty="0">
                <a:latin typeface="Calibri"/>
                <a:ea typeface="Calibri"/>
                <a:cs typeface="Calibri"/>
              </a:rPr>
              <a:t> (Bowlby, 1988)</a:t>
            </a: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Explains how loss and reduced parental availability affect development (Howe, 2011).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Helps identify emotional needs behind Jenny’s behaviour.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50" i="0" dirty="0">
                <a:effectLst/>
                <a:latin typeface="Calibri"/>
                <a:ea typeface="Calibri"/>
                <a:cs typeface="Calibri"/>
              </a:rPr>
              <a:t>Limitations: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Overemphasis on mother–child relationship; modern families are more diverse (Cassidy and Shaver, 2016).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Does not fully account for resilience or positive adaptation (Falkner and Tarleton, 2020).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Underestimates social, cultural, and economic factors affecting young carers (Department of Health and Social Care, 2021).</a:t>
            </a:r>
          </a:p>
          <a:p>
            <a:pPr>
              <a:lnSpc>
                <a:spcPct val="110000"/>
              </a:lnSpc>
            </a:pPr>
            <a:r>
              <a:rPr lang="en-GB" sz="1650" b="0" i="0" dirty="0">
                <a:effectLst/>
                <a:latin typeface="Calibri"/>
                <a:ea typeface="Calibri"/>
                <a:cs typeface="Calibri"/>
              </a:rPr>
              <a:t>More deterministic than contemporary theories (e.g., Vygotsky, ecological models).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50" dirty="0">
                <a:latin typeface="Calibri"/>
                <a:ea typeface="Calibri"/>
                <a:cs typeface="Calibri"/>
              </a:rPr>
              <a:t>This theory is useful for understanding emotional impact but must be combined with social and environmental frameworks.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3617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DB6662-BC2B-92CD-C2B3-3ED187A174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75" b="2420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0B661-7780-9B24-F8DA-53EC3781D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Conclusion</a:t>
            </a:r>
            <a:r>
              <a:rPr lang="en-GB"/>
              <a:t> 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1DD9B62-185B-D508-7232-D6DDA7CEDA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8830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0771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92737-96BC-ECB8-E170-9D66225B4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B1DB2-2105-C095-3B78-36D79CB1F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Ainsworth, M. (2015)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Patterns of Attachment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Psychology Press. </a:t>
            </a: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Bowlby, J. (1988)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 Secure Base: Parent-Child Attachment and Healthy Human Development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Routledge. </a:t>
            </a:r>
          </a:p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Cassidy, J. and Shaver, P. (2016)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Handbook of Attachment: Theory, Research, and Clinical Applications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3rd ed. Guilford Press. </a:t>
            </a:r>
          </a:p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Department of Health and Social Care (2021)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Supporting Young Carers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UK Government.</a:t>
            </a:r>
          </a:p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Falkner, A. and Tarleton, B. (2020) ‘Young carers and mental health’,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 &amp; Family Social Work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25(3), pp. 567–579. </a:t>
            </a:r>
          </a:p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Howe, D. (2011)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Attachment Across the </a:t>
            </a:r>
            <a:r>
              <a:rPr lang="en-GB" i="1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Lifecourse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Palgrave Macmillan. NHS England (2022) </a:t>
            </a:r>
            <a:r>
              <a:rPr lang="en-GB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Young Carers: Guidance for Professionals</a:t>
            </a: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523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1096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Psychological perspective on lifespan development: Jenny’s case</vt:lpstr>
      <vt:lpstr>Acknowledge the use of AI</vt:lpstr>
      <vt:lpstr>Supporting Jenny: A lifespan Development Perspective </vt:lpstr>
      <vt:lpstr>Why Bowlby's Attachment Theory?</vt:lpstr>
      <vt:lpstr>Key Concepts of Bowlby's Theory</vt:lpstr>
      <vt:lpstr>Relevance to Jenny's History</vt:lpstr>
      <vt:lpstr>Applying Attachment Theory to Jenny's Current Situation</vt:lpstr>
      <vt:lpstr>Support Plan: Practical Strategies (Attachment-Based)</vt:lpstr>
      <vt:lpstr>Biological and Environmental Factors (Nature and Nurture)</vt:lpstr>
      <vt:lpstr>Nature and Nurture in the Support Plan</vt:lpstr>
      <vt:lpstr>Critical Evaluation of Bowlby's Theory</vt:lpstr>
      <vt:lpstr>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Jenny: A lifespan Development Perspective </dc:title>
  <dc:creator/>
  <cp:lastModifiedBy>R C</cp:lastModifiedBy>
  <cp:revision>2</cp:revision>
  <dcterms:created xsi:type="dcterms:W3CDTF">2026-03-07T18:34:27Z</dcterms:created>
  <dcterms:modified xsi:type="dcterms:W3CDTF">2026-03-13T18:15:14Z</dcterms:modified>
</cp:coreProperties>
</file>