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66" r:id="rId4"/>
    <p:sldId id="259" r:id="rId5"/>
    <p:sldId id="260" r:id="rId6"/>
    <p:sldId id="261" r:id="rId7"/>
    <p:sldId id="262" r:id="rId8"/>
    <p:sldId id="263" r:id="rId9"/>
    <p:sldId id="264" r:id="rId10"/>
    <p:sldId id="265" r:id="rId11"/>
  </p:sldIdLst>
  <p:sldSz cx="12192000" cy="6858000"/>
  <p:notesSz cx="6858000" cy="9144000"/>
  <p:defaultTextStyle>
    <a:defPPr>
      <a:defRPr lang="en-K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686"/>
    <p:restoredTop sz="94676"/>
  </p:normalViewPr>
  <p:slideViewPr>
    <p:cSldViewPr snapToGrid="0">
      <p:cViewPr varScale="1">
        <p:scale>
          <a:sx n="106" d="100"/>
          <a:sy n="106" d="100"/>
        </p:scale>
        <p:origin x="11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W"/>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79BD3-B6F2-6A4E-8767-A2C68FE5D56E}" type="datetimeFigureOut">
              <a:rPr lang="en-KW" smtClean="0"/>
              <a:t>11/10/24</a:t>
            </a:fld>
            <a:endParaRPr lang="en-KW"/>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W"/>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W"/>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CC8A60-9BFE-6543-B776-DB4A1BB60962}" type="slidenum">
              <a:rPr lang="en-KW" smtClean="0"/>
              <a:t>‹#›</a:t>
            </a:fld>
            <a:endParaRPr lang="en-KW"/>
          </a:p>
        </p:txBody>
      </p:sp>
    </p:spTree>
    <p:extLst>
      <p:ext uri="{BB962C8B-B14F-4D97-AF65-F5344CB8AC3E}">
        <p14:creationId xmlns:p14="http://schemas.microsoft.com/office/powerpoint/2010/main" val="3591791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C4BA9-B545-3D36-0433-7F4C706B80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KW"/>
          </a:p>
        </p:txBody>
      </p:sp>
      <p:sp>
        <p:nvSpPr>
          <p:cNvPr id="3" name="Subtitle 2">
            <a:extLst>
              <a:ext uri="{FF2B5EF4-FFF2-40B4-BE49-F238E27FC236}">
                <a16:creationId xmlns:a16="http://schemas.microsoft.com/office/drawing/2014/main" id="{CCA5958A-D66D-59A1-5007-B79B1D48FB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KW"/>
          </a:p>
        </p:txBody>
      </p:sp>
      <p:sp>
        <p:nvSpPr>
          <p:cNvPr id="4" name="Date Placeholder 3">
            <a:extLst>
              <a:ext uri="{FF2B5EF4-FFF2-40B4-BE49-F238E27FC236}">
                <a16:creationId xmlns:a16="http://schemas.microsoft.com/office/drawing/2014/main" id="{FE98965A-43EC-1D9A-6640-CE34E208475A}"/>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5" name="Footer Placeholder 4">
            <a:extLst>
              <a:ext uri="{FF2B5EF4-FFF2-40B4-BE49-F238E27FC236}">
                <a16:creationId xmlns:a16="http://schemas.microsoft.com/office/drawing/2014/main" id="{976E8C36-568D-FADE-4FD7-AF7D5C3D8907}"/>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1802139A-B381-7E95-3F9C-97735BA0A050}"/>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1726712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7DB5D-696D-7ABC-C9E2-C1D3DB0EEB8F}"/>
              </a:ext>
            </a:extLst>
          </p:cNvPr>
          <p:cNvSpPr>
            <a:spLocks noGrp="1"/>
          </p:cNvSpPr>
          <p:nvPr>
            <p:ph type="title"/>
          </p:nvPr>
        </p:nvSpPr>
        <p:spPr/>
        <p:txBody>
          <a:bodyPr/>
          <a:lstStyle/>
          <a:p>
            <a:r>
              <a:rPr lang="en-US"/>
              <a:t>Click to edit Master title style</a:t>
            </a:r>
            <a:endParaRPr lang="en-KW"/>
          </a:p>
        </p:txBody>
      </p:sp>
      <p:sp>
        <p:nvSpPr>
          <p:cNvPr id="3" name="Content Placeholder 2">
            <a:extLst>
              <a:ext uri="{FF2B5EF4-FFF2-40B4-BE49-F238E27FC236}">
                <a16:creationId xmlns:a16="http://schemas.microsoft.com/office/drawing/2014/main" id="{E4B5F4DF-08CF-0C8E-4092-4FCE4DCE41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2A69B218-5FF9-7E9D-FDF0-8C101B2B5198}"/>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5" name="Footer Placeholder 4">
            <a:extLst>
              <a:ext uri="{FF2B5EF4-FFF2-40B4-BE49-F238E27FC236}">
                <a16:creationId xmlns:a16="http://schemas.microsoft.com/office/drawing/2014/main" id="{8F40E62A-A98D-1E67-7A7B-B4C6BBCFE6A8}"/>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70F83801-9B81-489E-B1AD-73F988352873}"/>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649257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795DA-D159-C52F-D970-D45D5F0955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KW"/>
          </a:p>
        </p:txBody>
      </p:sp>
      <p:sp>
        <p:nvSpPr>
          <p:cNvPr id="3" name="Text Placeholder 2">
            <a:extLst>
              <a:ext uri="{FF2B5EF4-FFF2-40B4-BE49-F238E27FC236}">
                <a16:creationId xmlns:a16="http://schemas.microsoft.com/office/drawing/2014/main" id="{0BC3990C-BC46-7B5C-67B8-BB3C2FCBC3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70CFD0-FB0E-BDE4-853B-7B3329A4D753}"/>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5" name="Footer Placeholder 4">
            <a:extLst>
              <a:ext uri="{FF2B5EF4-FFF2-40B4-BE49-F238E27FC236}">
                <a16:creationId xmlns:a16="http://schemas.microsoft.com/office/drawing/2014/main" id="{700BD39F-4014-A1BA-1550-563E22F6E001}"/>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3047A9FD-4B79-AD7D-A148-644D18A6A570}"/>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1640271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C2092-FFB2-D96A-9F27-F1576B542F92}"/>
              </a:ext>
            </a:extLst>
          </p:cNvPr>
          <p:cNvSpPr>
            <a:spLocks noGrp="1"/>
          </p:cNvSpPr>
          <p:nvPr>
            <p:ph type="title"/>
          </p:nvPr>
        </p:nvSpPr>
        <p:spPr/>
        <p:txBody>
          <a:bodyPr/>
          <a:lstStyle/>
          <a:p>
            <a:r>
              <a:rPr lang="en-US"/>
              <a:t>Click to edit Master title style</a:t>
            </a:r>
            <a:endParaRPr lang="en-KW"/>
          </a:p>
        </p:txBody>
      </p:sp>
      <p:sp>
        <p:nvSpPr>
          <p:cNvPr id="3" name="Content Placeholder 2">
            <a:extLst>
              <a:ext uri="{FF2B5EF4-FFF2-40B4-BE49-F238E27FC236}">
                <a16:creationId xmlns:a16="http://schemas.microsoft.com/office/drawing/2014/main" id="{37F99949-5126-FEEF-B9F1-61DB984FBA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Content Placeholder 3">
            <a:extLst>
              <a:ext uri="{FF2B5EF4-FFF2-40B4-BE49-F238E27FC236}">
                <a16:creationId xmlns:a16="http://schemas.microsoft.com/office/drawing/2014/main" id="{B99C071B-8D1C-92CC-1EC8-7D17B93CD2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5" name="Date Placeholder 4">
            <a:extLst>
              <a:ext uri="{FF2B5EF4-FFF2-40B4-BE49-F238E27FC236}">
                <a16:creationId xmlns:a16="http://schemas.microsoft.com/office/drawing/2014/main" id="{5992B442-3185-48AE-C555-C53A138940A5}"/>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6" name="Footer Placeholder 5">
            <a:extLst>
              <a:ext uri="{FF2B5EF4-FFF2-40B4-BE49-F238E27FC236}">
                <a16:creationId xmlns:a16="http://schemas.microsoft.com/office/drawing/2014/main" id="{26FC71BA-C982-B729-F45D-B7386A1CF6B7}"/>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7BE1F01C-F68A-A02B-28B0-27A62DE196BC}"/>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316662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9490B-3094-27E5-70C9-E160DE4B43D2}"/>
              </a:ext>
            </a:extLst>
          </p:cNvPr>
          <p:cNvSpPr>
            <a:spLocks noGrp="1"/>
          </p:cNvSpPr>
          <p:nvPr>
            <p:ph type="title"/>
          </p:nvPr>
        </p:nvSpPr>
        <p:spPr>
          <a:xfrm>
            <a:off x="839788" y="365125"/>
            <a:ext cx="10515600" cy="1325563"/>
          </a:xfrm>
        </p:spPr>
        <p:txBody>
          <a:bodyPr/>
          <a:lstStyle/>
          <a:p>
            <a:r>
              <a:rPr lang="en-US"/>
              <a:t>Click to edit Master title style</a:t>
            </a:r>
            <a:endParaRPr lang="en-KW"/>
          </a:p>
        </p:txBody>
      </p:sp>
      <p:sp>
        <p:nvSpPr>
          <p:cNvPr id="3" name="Text Placeholder 2">
            <a:extLst>
              <a:ext uri="{FF2B5EF4-FFF2-40B4-BE49-F238E27FC236}">
                <a16:creationId xmlns:a16="http://schemas.microsoft.com/office/drawing/2014/main" id="{5B84F9B8-9C88-8717-C9EC-1A9965FE9B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B58024-FFE4-8AE0-F0C6-FEBE1A78C8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5" name="Text Placeholder 4">
            <a:extLst>
              <a:ext uri="{FF2B5EF4-FFF2-40B4-BE49-F238E27FC236}">
                <a16:creationId xmlns:a16="http://schemas.microsoft.com/office/drawing/2014/main" id="{AD4ADB94-52AA-C828-4D45-F32AE24464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39F558-CECD-EC03-FBD0-6873592F76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7" name="Date Placeholder 6">
            <a:extLst>
              <a:ext uri="{FF2B5EF4-FFF2-40B4-BE49-F238E27FC236}">
                <a16:creationId xmlns:a16="http://schemas.microsoft.com/office/drawing/2014/main" id="{76121D51-8B96-D406-EBBC-0F7AE4F343D9}"/>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8" name="Footer Placeholder 7">
            <a:extLst>
              <a:ext uri="{FF2B5EF4-FFF2-40B4-BE49-F238E27FC236}">
                <a16:creationId xmlns:a16="http://schemas.microsoft.com/office/drawing/2014/main" id="{EC50B17C-3A43-3E68-A972-684EC81C6712}"/>
              </a:ext>
            </a:extLst>
          </p:cNvPr>
          <p:cNvSpPr>
            <a:spLocks noGrp="1"/>
          </p:cNvSpPr>
          <p:nvPr>
            <p:ph type="ftr" sz="quarter" idx="11"/>
          </p:nvPr>
        </p:nvSpPr>
        <p:spPr/>
        <p:txBody>
          <a:bodyPr/>
          <a:lstStyle/>
          <a:p>
            <a:endParaRPr lang="en-KW"/>
          </a:p>
        </p:txBody>
      </p:sp>
      <p:sp>
        <p:nvSpPr>
          <p:cNvPr id="9" name="Slide Number Placeholder 8">
            <a:extLst>
              <a:ext uri="{FF2B5EF4-FFF2-40B4-BE49-F238E27FC236}">
                <a16:creationId xmlns:a16="http://schemas.microsoft.com/office/drawing/2014/main" id="{A63F0EDB-5C12-A636-4234-1F9E16AE966C}"/>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2815369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A5374-0E8B-67CB-9F37-91BD3E1F1B09}"/>
              </a:ext>
            </a:extLst>
          </p:cNvPr>
          <p:cNvSpPr>
            <a:spLocks noGrp="1"/>
          </p:cNvSpPr>
          <p:nvPr>
            <p:ph type="title"/>
          </p:nvPr>
        </p:nvSpPr>
        <p:spPr/>
        <p:txBody>
          <a:bodyPr/>
          <a:lstStyle/>
          <a:p>
            <a:r>
              <a:rPr lang="en-US"/>
              <a:t>Click to edit Master title style</a:t>
            </a:r>
            <a:endParaRPr lang="en-KW"/>
          </a:p>
        </p:txBody>
      </p:sp>
      <p:sp>
        <p:nvSpPr>
          <p:cNvPr id="3" name="Date Placeholder 2">
            <a:extLst>
              <a:ext uri="{FF2B5EF4-FFF2-40B4-BE49-F238E27FC236}">
                <a16:creationId xmlns:a16="http://schemas.microsoft.com/office/drawing/2014/main" id="{237FAC1D-7074-905C-E72B-45CD9143D167}"/>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4" name="Footer Placeholder 3">
            <a:extLst>
              <a:ext uri="{FF2B5EF4-FFF2-40B4-BE49-F238E27FC236}">
                <a16:creationId xmlns:a16="http://schemas.microsoft.com/office/drawing/2014/main" id="{F618DCF4-0E4E-E8FD-F1CA-A7676D27BF67}"/>
              </a:ext>
            </a:extLst>
          </p:cNvPr>
          <p:cNvSpPr>
            <a:spLocks noGrp="1"/>
          </p:cNvSpPr>
          <p:nvPr>
            <p:ph type="ftr" sz="quarter" idx="11"/>
          </p:nvPr>
        </p:nvSpPr>
        <p:spPr/>
        <p:txBody>
          <a:bodyPr/>
          <a:lstStyle/>
          <a:p>
            <a:endParaRPr lang="en-KW"/>
          </a:p>
        </p:txBody>
      </p:sp>
      <p:sp>
        <p:nvSpPr>
          <p:cNvPr id="5" name="Slide Number Placeholder 4">
            <a:extLst>
              <a:ext uri="{FF2B5EF4-FFF2-40B4-BE49-F238E27FC236}">
                <a16:creationId xmlns:a16="http://schemas.microsoft.com/office/drawing/2014/main" id="{BF42658A-35AB-BEEB-DD49-61A641E59B04}"/>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74007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3DC621-8D46-460F-B0F1-244ABF0A8209}"/>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3" name="Footer Placeholder 2">
            <a:extLst>
              <a:ext uri="{FF2B5EF4-FFF2-40B4-BE49-F238E27FC236}">
                <a16:creationId xmlns:a16="http://schemas.microsoft.com/office/drawing/2014/main" id="{EF217D1F-4A94-C69E-64DD-F3F348F73980}"/>
              </a:ext>
            </a:extLst>
          </p:cNvPr>
          <p:cNvSpPr>
            <a:spLocks noGrp="1"/>
          </p:cNvSpPr>
          <p:nvPr>
            <p:ph type="ftr" sz="quarter" idx="11"/>
          </p:nvPr>
        </p:nvSpPr>
        <p:spPr/>
        <p:txBody>
          <a:bodyPr/>
          <a:lstStyle/>
          <a:p>
            <a:endParaRPr lang="en-KW"/>
          </a:p>
        </p:txBody>
      </p:sp>
      <p:sp>
        <p:nvSpPr>
          <p:cNvPr id="4" name="Slide Number Placeholder 3">
            <a:extLst>
              <a:ext uri="{FF2B5EF4-FFF2-40B4-BE49-F238E27FC236}">
                <a16:creationId xmlns:a16="http://schemas.microsoft.com/office/drawing/2014/main" id="{B4B3AC48-9C37-5EB8-7303-BC1CEF5A467A}"/>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4005152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FA875-8E9F-45ED-2443-AE3F2ED000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KW"/>
          </a:p>
        </p:txBody>
      </p:sp>
      <p:sp>
        <p:nvSpPr>
          <p:cNvPr id="3" name="Content Placeholder 2">
            <a:extLst>
              <a:ext uri="{FF2B5EF4-FFF2-40B4-BE49-F238E27FC236}">
                <a16:creationId xmlns:a16="http://schemas.microsoft.com/office/drawing/2014/main" id="{B9191E68-F10F-87A7-92B0-FF40937CB1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Text Placeholder 3">
            <a:extLst>
              <a:ext uri="{FF2B5EF4-FFF2-40B4-BE49-F238E27FC236}">
                <a16:creationId xmlns:a16="http://schemas.microsoft.com/office/drawing/2014/main" id="{5A343446-7000-E24E-FF21-B77E8E4F18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AF8163-3DE5-DBBF-5F3B-A6AE61328249}"/>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6" name="Footer Placeholder 5">
            <a:extLst>
              <a:ext uri="{FF2B5EF4-FFF2-40B4-BE49-F238E27FC236}">
                <a16:creationId xmlns:a16="http://schemas.microsoft.com/office/drawing/2014/main" id="{6B22606F-D01E-7661-D519-0CE6BE0D9AB0}"/>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8A41496F-B498-DD9B-8F41-DDFB98071F67}"/>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404200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65501-09C1-3139-1A89-7FF5DA69D3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KW"/>
          </a:p>
        </p:txBody>
      </p:sp>
      <p:sp>
        <p:nvSpPr>
          <p:cNvPr id="3" name="Picture Placeholder 2">
            <a:extLst>
              <a:ext uri="{FF2B5EF4-FFF2-40B4-BE49-F238E27FC236}">
                <a16:creationId xmlns:a16="http://schemas.microsoft.com/office/drawing/2014/main" id="{099948E5-DD7D-3EDC-F998-EB6D58B704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KW"/>
          </a:p>
        </p:txBody>
      </p:sp>
      <p:sp>
        <p:nvSpPr>
          <p:cNvPr id="4" name="Text Placeholder 3">
            <a:extLst>
              <a:ext uri="{FF2B5EF4-FFF2-40B4-BE49-F238E27FC236}">
                <a16:creationId xmlns:a16="http://schemas.microsoft.com/office/drawing/2014/main" id="{CABEB54D-4507-A1AA-24D2-384B9AB3AD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24D3D1-BE5F-EDC7-8B0D-3AC8E5E8217F}"/>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6" name="Footer Placeholder 5">
            <a:extLst>
              <a:ext uri="{FF2B5EF4-FFF2-40B4-BE49-F238E27FC236}">
                <a16:creationId xmlns:a16="http://schemas.microsoft.com/office/drawing/2014/main" id="{C2E9DFB8-78CF-DB0F-0CE4-2945E96A80F9}"/>
              </a:ext>
            </a:extLst>
          </p:cNvPr>
          <p:cNvSpPr>
            <a:spLocks noGrp="1"/>
          </p:cNvSpPr>
          <p:nvPr>
            <p:ph type="ftr" sz="quarter" idx="11"/>
          </p:nvPr>
        </p:nvSpPr>
        <p:spPr/>
        <p:txBody>
          <a:bodyPr/>
          <a:lstStyle/>
          <a:p>
            <a:endParaRPr lang="en-KW"/>
          </a:p>
        </p:txBody>
      </p:sp>
      <p:sp>
        <p:nvSpPr>
          <p:cNvPr id="7" name="Slide Number Placeholder 6">
            <a:extLst>
              <a:ext uri="{FF2B5EF4-FFF2-40B4-BE49-F238E27FC236}">
                <a16:creationId xmlns:a16="http://schemas.microsoft.com/office/drawing/2014/main" id="{96508610-BAC3-E005-2B60-E2EA72C11695}"/>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1673863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D5A4C-CF06-20BE-27D3-71E1213FDCA1}"/>
              </a:ext>
            </a:extLst>
          </p:cNvPr>
          <p:cNvSpPr>
            <a:spLocks noGrp="1"/>
          </p:cNvSpPr>
          <p:nvPr>
            <p:ph type="title"/>
          </p:nvPr>
        </p:nvSpPr>
        <p:spPr/>
        <p:txBody>
          <a:bodyPr/>
          <a:lstStyle/>
          <a:p>
            <a:r>
              <a:rPr lang="en-US"/>
              <a:t>Click to edit Master title style</a:t>
            </a:r>
            <a:endParaRPr lang="en-KW"/>
          </a:p>
        </p:txBody>
      </p:sp>
      <p:sp>
        <p:nvSpPr>
          <p:cNvPr id="3" name="Vertical Text Placeholder 2">
            <a:extLst>
              <a:ext uri="{FF2B5EF4-FFF2-40B4-BE49-F238E27FC236}">
                <a16:creationId xmlns:a16="http://schemas.microsoft.com/office/drawing/2014/main" id="{B2B4DF1A-DBAB-CE4E-D762-879B51A313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ECE046EA-7354-0D36-0E5A-7AA5DCD84CA6}"/>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5" name="Footer Placeholder 4">
            <a:extLst>
              <a:ext uri="{FF2B5EF4-FFF2-40B4-BE49-F238E27FC236}">
                <a16:creationId xmlns:a16="http://schemas.microsoft.com/office/drawing/2014/main" id="{8FAC2850-8874-86DF-C2A8-86A3FCF45CBE}"/>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AE67CD20-BB72-0257-FA38-3F7608E52F39}"/>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1639747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51D089-B3EA-BED1-87BB-435EDCD4AA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KW"/>
          </a:p>
        </p:txBody>
      </p:sp>
      <p:sp>
        <p:nvSpPr>
          <p:cNvPr id="3" name="Vertical Text Placeholder 2">
            <a:extLst>
              <a:ext uri="{FF2B5EF4-FFF2-40B4-BE49-F238E27FC236}">
                <a16:creationId xmlns:a16="http://schemas.microsoft.com/office/drawing/2014/main" id="{F7263C47-527A-801A-F818-B4EBFFACBA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260A8607-A7F2-EB52-6606-2C47EF653C93}"/>
              </a:ext>
            </a:extLst>
          </p:cNvPr>
          <p:cNvSpPr>
            <a:spLocks noGrp="1"/>
          </p:cNvSpPr>
          <p:nvPr>
            <p:ph type="dt" sz="half" idx="10"/>
          </p:nvPr>
        </p:nvSpPr>
        <p:spPr/>
        <p:txBody>
          <a:bodyPr/>
          <a:lstStyle/>
          <a:p>
            <a:fld id="{56590C33-2365-1144-AFFF-12DDA34E7C8D}" type="datetimeFigureOut">
              <a:rPr lang="en-KW" smtClean="0"/>
              <a:t>11/10/24</a:t>
            </a:fld>
            <a:endParaRPr lang="en-KW"/>
          </a:p>
        </p:txBody>
      </p:sp>
      <p:sp>
        <p:nvSpPr>
          <p:cNvPr id="5" name="Footer Placeholder 4">
            <a:extLst>
              <a:ext uri="{FF2B5EF4-FFF2-40B4-BE49-F238E27FC236}">
                <a16:creationId xmlns:a16="http://schemas.microsoft.com/office/drawing/2014/main" id="{731CE84B-A461-D38C-FABD-58D8CC13F943}"/>
              </a:ext>
            </a:extLst>
          </p:cNvPr>
          <p:cNvSpPr>
            <a:spLocks noGrp="1"/>
          </p:cNvSpPr>
          <p:nvPr>
            <p:ph type="ftr" sz="quarter" idx="11"/>
          </p:nvPr>
        </p:nvSpPr>
        <p:spPr/>
        <p:txBody>
          <a:bodyPr/>
          <a:lstStyle/>
          <a:p>
            <a:endParaRPr lang="en-KW"/>
          </a:p>
        </p:txBody>
      </p:sp>
      <p:sp>
        <p:nvSpPr>
          <p:cNvPr id="6" name="Slide Number Placeholder 5">
            <a:extLst>
              <a:ext uri="{FF2B5EF4-FFF2-40B4-BE49-F238E27FC236}">
                <a16:creationId xmlns:a16="http://schemas.microsoft.com/office/drawing/2014/main" id="{C6979AE9-C731-92DB-B9DE-65F25C21D146}"/>
              </a:ext>
            </a:extLst>
          </p:cNvPr>
          <p:cNvSpPr>
            <a:spLocks noGrp="1"/>
          </p:cNvSpPr>
          <p:nvPr>
            <p:ph type="sldNum" sz="quarter" idx="12"/>
          </p:nvPr>
        </p:nvSpPr>
        <p:spPr/>
        <p:txBody>
          <a:bodyPr/>
          <a:lstStyle/>
          <a:p>
            <a:fld id="{5F1542BD-DE25-6B4E-A8DC-BA173F07A1D4}" type="slidenum">
              <a:rPr lang="en-KW" smtClean="0"/>
              <a:t>‹#›</a:t>
            </a:fld>
            <a:endParaRPr lang="en-KW"/>
          </a:p>
        </p:txBody>
      </p:sp>
    </p:spTree>
    <p:extLst>
      <p:ext uri="{BB962C8B-B14F-4D97-AF65-F5344CB8AC3E}">
        <p14:creationId xmlns:p14="http://schemas.microsoft.com/office/powerpoint/2010/main" val="1842368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7E405-2A33-089C-0CB7-CA499800EB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KW"/>
          </a:p>
        </p:txBody>
      </p:sp>
      <p:sp>
        <p:nvSpPr>
          <p:cNvPr id="3" name="Text Placeholder 2">
            <a:extLst>
              <a:ext uri="{FF2B5EF4-FFF2-40B4-BE49-F238E27FC236}">
                <a16:creationId xmlns:a16="http://schemas.microsoft.com/office/drawing/2014/main" id="{43A5ED4C-2F86-771E-6DAC-8BF99F79F1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W"/>
          </a:p>
        </p:txBody>
      </p:sp>
      <p:sp>
        <p:nvSpPr>
          <p:cNvPr id="4" name="Date Placeholder 3">
            <a:extLst>
              <a:ext uri="{FF2B5EF4-FFF2-40B4-BE49-F238E27FC236}">
                <a16:creationId xmlns:a16="http://schemas.microsoft.com/office/drawing/2014/main" id="{F2C8DADD-D4F1-C4F9-848D-A12E5D4E31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6590C33-2365-1144-AFFF-12DDA34E7C8D}" type="datetimeFigureOut">
              <a:rPr lang="en-KW" smtClean="0"/>
              <a:t>11/10/24</a:t>
            </a:fld>
            <a:endParaRPr lang="en-KW"/>
          </a:p>
        </p:txBody>
      </p:sp>
      <p:sp>
        <p:nvSpPr>
          <p:cNvPr id="5" name="Footer Placeholder 4">
            <a:extLst>
              <a:ext uri="{FF2B5EF4-FFF2-40B4-BE49-F238E27FC236}">
                <a16:creationId xmlns:a16="http://schemas.microsoft.com/office/drawing/2014/main" id="{A04E294C-F013-E1E8-F208-3780591EC1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KW"/>
          </a:p>
        </p:txBody>
      </p:sp>
      <p:sp>
        <p:nvSpPr>
          <p:cNvPr id="6" name="Slide Number Placeholder 5">
            <a:extLst>
              <a:ext uri="{FF2B5EF4-FFF2-40B4-BE49-F238E27FC236}">
                <a16:creationId xmlns:a16="http://schemas.microsoft.com/office/drawing/2014/main" id="{92C8029D-9D15-2466-905A-D8AD0E9CE9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1542BD-DE25-6B4E-A8DC-BA173F07A1D4}" type="slidenum">
              <a:rPr lang="en-KW" smtClean="0"/>
              <a:t>‹#›</a:t>
            </a:fld>
            <a:endParaRPr lang="en-KW"/>
          </a:p>
        </p:txBody>
      </p:sp>
    </p:spTree>
    <p:extLst>
      <p:ext uri="{BB962C8B-B14F-4D97-AF65-F5344CB8AC3E}">
        <p14:creationId xmlns:p14="http://schemas.microsoft.com/office/powerpoint/2010/main" val="3767820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K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TERNATIONAL FOOD DAYS - Unique Destination">
            <a:extLst>
              <a:ext uri="{FF2B5EF4-FFF2-40B4-BE49-F238E27FC236}">
                <a16:creationId xmlns:a16="http://schemas.microsoft.com/office/drawing/2014/main" id="{E50612AA-74A4-BE73-EAFB-582020F9235D}"/>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l="8277" r="11278" b="-1"/>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237F719-A94A-32A6-87CF-321D6399AD9A}"/>
              </a:ext>
            </a:extLst>
          </p:cNvPr>
          <p:cNvSpPr>
            <a:spLocks noGrp="1"/>
          </p:cNvSpPr>
          <p:nvPr>
            <p:ph type="ctrTitle"/>
          </p:nvPr>
        </p:nvSpPr>
        <p:spPr>
          <a:xfrm>
            <a:off x="1524000" y="1122362"/>
            <a:ext cx="9144000" cy="2900518"/>
          </a:xfrm>
        </p:spPr>
        <p:txBody>
          <a:bodyPr>
            <a:normAutofit/>
          </a:bodyPr>
          <a:lstStyle/>
          <a:p>
            <a:r>
              <a:rPr lang="en-US" sz="4200">
                <a:solidFill>
                  <a:srgbClr val="FFFFFF"/>
                </a:solidFill>
                <a:latin typeface="Times New Roman" panose="02020603050405020304" pitchFamily="18" charset="0"/>
                <a:cs typeface="Times New Roman" panose="02020603050405020304" pitchFamily="18" charset="0"/>
              </a:rPr>
              <a:t>Hospitality </a:t>
            </a:r>
            <a:r>
              <a:rPr lang="en-US" sz="4200" dirty="0">
                <a:solidFill>
                  <a:srgbClr val="FFFFFF"/>
                </a:solidFill>
                <a:latin typeface="Times New Roman" panose="02020603050405020304" pitchFamily="18" charset="0"/>
                <a:cs typeface="Times New Roman" panose="02020603050405020304" pitchFamily="18" charset="0"/>
              </a:rPr>
              <a:t>and Tourism Management BA (Hons) International Gastronomy Management Professional Service Module Level: BMGM5005</a:t>
            </a:r>
            <a:endParaRPr lang="en-KW" sz="42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483611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46C6D-797C-DCEA-7D5F-4F1F2BE0E5A0}"/>
              </a:ext>
            </a:extLst>
          </p:cNvPr>
          <p:cNvSpPr>
            <a:spLocks noGrp="1"/>
          </p:cNvSpPr>
          <p:nvPr>
            <p:ph type="title"/>
          </p:nvPr>
        </p:nvSpPr>
        <p:spPr>
          <a:xfrm>
            <a:off x="5297762" y="329184"/>
            <a:ext cx="6251110" cy="1783080"/>
          </a:xfrm>
        </p:spPr>
        <p:txBody>
          <a:bodyPr anchor="b">
            <a:normAutofit/>
          </a:bodyPr>
          <a:lstStyle/>
          <a:p>
            <a:r>
              <a:rPr lang="en-US" sz="3000" b="1"/>
              <a:t>Introduction &amp; Background: The London Marriott Hotel Grosvenor Square</a:t>
            </a:r>
            <a:br>
              <a:rPr lang="en-US" sz="3000"/>
            </a:br>
            <a:endParaRPr lang="en-KW" sz="3000"/>
          </a:p>
        </p:txBody>
      </p:sp>
      <p:pic>
        <p:nvPicPr>
          <p:cNvPr id="3074" name="Picture 2" descr="LONDON MARRIOTT HOTEL GROSVENOR SQUARE LONDRA 5* (Marea Britanie) - de la  RON 1765 | HOTELMIX">
            <a:extLst>
              <a:ext uri="{FF2B5EF4-FFF2-40B4-BE49-F238E27FC236}">
                <a16:creationId xmlns:a16="http://schemas.microsoft.com/office/drawing/2014/main" id="{7B1FEF3D-9C08-B795-22F3-FCEBD9C43B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724" r="32944"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8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C23F92-FEB8-B0EA-00B5-1793C67B070A}"/>
              </a:ext>
            </a:extLst>
          </p:cNvPr>
          <p:cNvSpPr>
            <a:spLocks noGrp="1"/>
          </p:cNvSpPr>
          <p:nvPr>
            <p:ph idx="1"/>
          </p:nvPr>
        </p:nvSpPr>
        <p:spPr>
          <a:xfrm>
            <a:off x="4967499" y="1797211"/>
            <a:ext cx="6770072" cy="5060789"/>
          </a:xfrm>
        </p:spPr>
        <p:style>
          <a:lnRef idx="2">
            <a:schemeClr val="accent2"/>
          </a:lnRef>
          <a:fillRef idx="1">
            <a:schemeClr val="lt1"/>
          </a:fillRef>
          <a:effectRef idx="0">
            <a:schemeClr val="accent2"/>
          </a:effectRef>
          <a:fontRef idx="minor">
            <a:schemeClr val="dk1"/>
          </a:fontRef>
        </p:style>
        <p:txBody>
          <a:bodyPr>
            <a:normAutofit/>
          </a:bodyPr>
          <a:lstStyle/>
          <a:p>
            <a:pPr>
              <a:buFont typeface="+mj-lt"/>
              <a:buAutoNum type="arabicPeriod"/>
            </a:pPr>
            <a:r>
              <a:rPr lang="en-GB" sz="800" dirty="0"/>
              <a:t>London Marriott Hotel Grosvenor Square and Marriott International overview </a:t>
            </a:r>
            <a:br>
              <a:rPr lang="en-GB" sz="800" dirty="0"/>
            </a:br>
            <a:br>
              <a:rPr lang="en-GB" sz="800" dirty="0"/>
            </a:br>
            <a:r>
              <a:rPr lang="en-GB" sz="800" dirty="0"/>
              <a:t>One of the most famous hotel chains is Marriott International. High service, innovation, and guest experience standards are its hallmark. The London Marriott Hotel Grosvenor Square is a luxury Mayfair hotel with old-world elegance and modern amenities. Vacationers and business tourists love it (Baum and Hai, 2020).</a:t>
            </a:r>
            <a:br>
              <a:rPr lang="en-GB" sz="800" dirty="0"/>
            </a:br>
            <a:br>
              <a:rPr lang="en-GB" sz="800" dirty="0"/>
            </a:br>
            <a:r>
              <a:rPr lang="en-GB" sz="800" dirty="0"/>
              <a:t>This hotel, like all Marriott properties, strives to make the workplace pleasant and effective for visitors and employees (</a:t>
            </a:r>
            <a:r>
              <a:rPr lang="en-GB" sz="800" dirty="0" err="1"/>
              <a:t>Hinkin</a:t>
            </a:r>
            <a:r>
              <a:rPr lang="en-GB" sz="800" dirty="0"/>
              <a:t> and Tracey, 2000).</a:t>
            </a:r>
            <a:br>
              <a:rPr lang="en-GB" sz="800" dirty="0"/>
            </a:br>
            <a:br>
              <a:rPr lang="en-GB" sz="800" dirty="0"/>
            </a:br>
            <a:r>
              <a:rPr lang="en-GB" sz="800" dirty="0"/>
              <a:t>Issues with staff retention </a:t>
            </a:r>
            <a:br>
              <a:rPr lang="en-GB" sz="800" dirty="0"/>
            </a:br>
            <a:br>
              <a:rPr lang="en-GB" sz="800" dirty="0"/>
            </a:br>
            <a:r>
              <a:rPr lang="en-GB" sz="800" dirty="0"/>
              <a:t>Since COVID-19 and Brexit, the hospitality industry has struggled to hire. These factors make hiring and retaining qualified workers harder. Industry uncertainty and superior compensation in other professions have driven many out (Deloitte, 2019).</a:t>
            </a:r>
            <a:br>
              <a:rPr lang="en-GB" sz="800" dirty="0"/>
            </a:br>
            <a:br>
              <a:rPr lang="en-GB" sz="800" dirty="0"/>
            </a:br>
            <a:r>
              <a:rPr lang="en-GB" sz="800" dirty="0"/>
              <a:t>Not Enough Training and Growth: Marriott requires qualified staff to meet its high requirements. However, without proper training and professional advancement opportunities, workers may feel unprepared or unmotivated, which can increase turnover. Many personnel want better learning and growth to advance in the firm (Baum, 2015).</a:t>
            </a:r>
            <a:br>
              <a:rPr lang="en-GB" sz="800" dirty="0"/>
            </a:br>
            <a:br>
              <a:rPr lang="en-GB" sz="800" dirty="0"/>
            </a:br>
            <a:r>
              <a:rPr lang="en-GB" sz="800" dirty="0"/>
              <a:t>Management and leadership issues: poor leadership can make workers unhappy. When management ignores employees, they may lose interest in their work. Marriott International is trying to utilise more supportive leadership styles to increase team happiness and productivity (</a:t>
            </a:r>
            <a:r>
              <a:rPr lang="en-GB" sz="800" dirty="0" err="1"/>
              <a:t>Bharwani</a:t>
            </a:r>
            <a:r>
              <a:rPr lang="en-GB" sz="800" dirty="0"/>
              <a:t> and Butt, 2012).</a:t>
            </a:r>
            <a:br>
              <a:rPr lang="en-GB" sz="800" dirty="0"/>
            </a:br>
            <a:br>
              <a:rPr lang="en-GB" sz="800" dirty="0"/>
            </a:br>
            <a:r>
              <a:rPr lang="en-GB" sz="800" dirty="0"/>
              <a:t>Few learning and growth opportunities: Marriott struggles to create ongoing learning paths. People demand new skills and career advancement. Employee retention can drop if there are no clear means to do that. The Marriott is aware of this issue and funding leadership and other skill-building programmes (Yang, 2010).</a:t>
            </a:r>
            <a:br>
              <a:rPr lang="en-GB" sz="800" dirty="0"/>
            </a:br>
            <a:br>
              <a:rPr lang="en-GB" sz="800" dirty="0"/>
            </a:br>
            <a:r>
              <a:rPr lang="en-GB" sz="800" dirty="0"/>
              <a:t>Consider strategic modifications to improve retention. </a:t>
            </a:r>
            <a:br>
              <a:rPr lang="en-GB" sz="800" dirty="0"/>
            </a:br>
            <a:br>
              <a:rPr lang="en-GB" sz="800" dirty="0"/>
            </a:br>
            <a:r>
              <a:rPr lang="en-GB" sz="800" dirty="0"/>
              <a:t>Marriott International improved its training programs and increased career advancement opportunities in response. "Marriott Development Academy" trains employees in management, customer service, and hospitality. Marriott employees can learn on the job and create long-term careers using this program (Davidson, Timo, and Wang, 2010).</a:t>
            </a:r>
            <a:br>
              <a:rPr lang="en-GB" sz="800" dirty="0"/>
            </a:br>
            <a:br>
              <a:rPr lang="en-GB" sz="800" dirty="0"/>
            </a:br>
            <a:r>
              <a:rPr lang="en-GB" sz="800" dirty="0"/>
              <a:t>Marriott has also opened up work schedules and part-time jobs to help front-line staff and management balance work and life (</a:t>
            </a:r>
            <a:r>
              <a:rPr lang="en-GB" sz="800" dirty="0" err="1"/>
              <a:t>Kusluvan</a:t>
            </a:r>
            <a:r>
              <a:rPr lang="en-GB" sz="800" dirty="0"/>
              <a:t>, </a:t>
            </a:r>
            <a:r>
              <a:rPr lang="en-GB" sz="800" dirty="0" err="1"/>
              <a:t>Kusluvan</a:t>
            </a:r>
            <a:r>
              <a:rPr lang="en-GB" sz="800" dirty="0"/>
              <a:t>, Ilhan, and </a:t>
            </a:r>
            <a:r>
              <a:rPr lang="en-GB" sz="800" dirty="0" err="1"/>
              <a:t>Buyruk</a:t>
            </a:r>
            <a:r>
              <a:rPr lang="en-GB" sz="800" dirty="0"/>
              <a:t>, 2010).</a:t>
            </a:r>
            <a:br>
              <a:rPr lang="en-GB" sz="800" dirty="0"/>
            </a:br>
            <a:br>
              <a:rPr lang="en-GB" sz="800" dirty="0"/>
            </a:br>
            <a:r>
              <a:rPr lang="en-GB" sz="800" dirty="0"/>
              <a:t>Leadership Training: Marriott is investing in management training to improve job performance and retain staff. Managers may motivate their staff by learning how to communicate, comprehend, and grow teams (Goh and Lee, 2018).</a:t>
            </a:r>
            <a:br>
              <a:rPr lang="en-GB" sz="800" dirty="0"/>
            </a:br>
            <a:br>
              <a:rPr lang="en-GB" sz="800" dirty="0"/>
            </a:br>
            <a:r>
              <a:rPr lang="en-GB" sz="800" dirty="0"/>
              <a:t>Marriott also offers mental and physical health wellness programs. Respect and care are designed to increase workers' health and satisfaction (</a:t>
            </a:r>
            <a:r>
              <a:rPr lang="en-GB" sz="800" dirty="0" err="1"/>
              <a:t>Poulston</a:t>
            </a:r>
            <a:r>
              <a:rPr lang="en-GB" sz="800" dirty="0"/>
              <a:t>, 2008).</a:t>
            </a:r>
            <a:br>
              <a:rPr lang="en-GB" sz="800" dirty="0"/>
            </a:br>
            <a:br>
              <a:rPr lang="en-GB" sz="800" dirty="0"/>
            </a:br>
            <a:r>
              <a:rPr lang="en-GB" sz="800" dirty="0"/>
              <a:t>To conclude, the London Marriott Hotel Grosvenor Square struggles to retain staff due to a labour shortage, poor training, and managerial weaknesses. Marriott is using focused staff development and flexible rules to reduce employee turnover and establish a friendly and growth-oriented workplace (Robinson, </a:t>
            </a:r>
            <a:r>
              <a:rPr lang="en-GB" sz="800" dirty="0" err="1"/>
              <a:t>Kralj</a:t>
            </a:r>
            <a:r>
              <a:rPr lang="en-GB" sz="800" dirty="0"/>
              <a:t>, and </a:t>
            </a:r>
            <a:r>
              <a:rPr lang="en-GB" sz="800" dirty="0" err="1"/>
              <a:t>Solnet</a:t>
            </a:r>
            <a:r>
              <a:rPr lang="en-GB" sz="800" dirty="0"/>
              <a:t>, 2014).</a:t>
            </a:r>
            <a:endParaRPr lang="en-KW" sz="600" dirty="0"/>
          </a:p>
        </p:txBody>
      </p:sp>
    </p:spTree>
    <p:extLst>
      <p:ext uri="{BB962C8B-B14F-4D97-AF65-F5344CB8AC3E}">
        <p14:creationId xmlns:p14="http://schemas.microsoft.com/office/powerpoint/2010/main" val="2955134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hart with text and blue circles&#10;&#10;Description automatically generated with medium confidence">
            <a:extLst>
              <a:ext uri="{FF2B5EF4-FFF2-40B4-BE49-F238E27FC236}">
                <a16:creationId xmlns:a16="http://schemas.microsoft.com/office/drawing/2014/main" id="{4B505684-2D5C-8E2F-2FE2-C5EF9F1E38D1}"/>
              </a:ext>
            </a:extLst>
          </p:cNvPr>
          <p:cNvPicPr>
            <a:picLocks noGrp="1" noChangeAspect="1"/>
          </p:cNvPicPr>
          <p:nvPr>
            <p:ph idx="1"/>
          </p:nvPr>
        </p:nvPicPr>
        <p:blipFill>
          <a:blip r:embed="rId2"/>
          <a:stretch>
            <a:fillRect/>
          </a:stretch>
        </p:blipFill>
        <p:spPr>
          <a:xfrm>
            <a:off x="1209098" y="643467"/>
            <a:ext cx="9773804" cy="5571066"/>
          </a:xfrm>
          <a:prstGeom prst="rect">
            <a:avLst/>
          </a:prstGeom>
        </p:spPr>
      </p:pic>
    </p:spTree>
    <p:extLst>
      <p:ext uri="{BB962C8B-B14F-4D97-AF65-F5344CB8AC3E}">
        <p14:creationId xmlns:p14="http://schemas.microsoft.com/office/powerpoint/2010/main" val="3925699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25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diagram of a swot analysis&#10;&#10;Description automatically generated">
            <a:extLst>
              <a:ext uri="{FF2B5EF4-FFF2-40B4-BE49-F238E27FC236}">
                <a16:creationId xmlns:a16="http://schemas.microsoft.com/office/drawing/2014/main" id="{91222A25-9B0B-5F0D-F5D5-5B249C1048F6}"/>
              </a:ext>
            </a:extLst>
          </p:cNvPr>
          <p:cNvPicPr>
            <a:picLocks noGrp="1" noChangeAspect="1"/>
          </p:cNvPicPr>
          <p:nvPr>
            <p:ph idx="1"/>
          </p:nvPr>
        </p:nvPicPr>
        <p:blipFill>
          <a:blip r:embed="rId2"/>
          <a:stretch>
            <a:fillRect/>
          </a:stretch>
        </p:blipFill>
        <p:spPr>
          <a:xfrm>
            <a:off x="6421035" y="648628"/>
            <a:ext cx="5129784" cy="5560743"/>
          </a:xfrm>
          <a:prstGeom prst="rect">
            <a:avLst/>
          </a:prstGeom>
        </p:spPr>
      </p:pic>
      <p:sp>
        <p:nvSpPr>
          <p:cNvPr id="19" name="Rectangle 18">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diagram of a swot analysis&#10;&#10;Description automatically generated">
            <a:extLst>
              <a:ext uri="{FF2B5EF4-FFF2-40B4-BE49-F238E27FC236}">
                <a16:creationId xmlns:a16="http://schemas.microsoft.com/office/drawing/2014/main" id="{8BD3EDF4-DA64-27D9-0DF1-37A38EAD7BBD}"/>
              </a:ext>
            </a:extLst>
          </p:cNvPr>
          <p:cNvPicPr>
            <a:picLocks noChangeAspect="1"/>
          </p:cNvPicPr>
          <p:nvPr/>
        </p:nvPicPr>
        <p:blipFill>
          <a:blip r:embed="rId3"/>
          <a:stretch>
            <a:fillRect/>
          </a:stretch>
        </p:blipFill>
        <p:spPr>
          <a:xfrm>
            <a:off x="641180" y="1793882"/>
            <a:ext cx="5129784" cy="3270236"/>
          </a:xfrm>
          <a:prstGeom prst="rect">
            <a:avLst/>
          </a:prstGeom>
        </p:spPr>
      </p:pic>
    </p:spTree>
    <p:extLst>
      <p:ext uri="{BB962C8B-B14F-4D97-AF65-F5344CB8AC3E}">
        <p14:creationId xmlns:p14="http://schemas.microsoft.com/office/powerpoint/2010/main" val="1651426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BF032-B8E3-6735-03BE-A734CB577391}"/>
              </a:ext>
            </a:extLst>
          </p:cNvPr>
          <p:cNvSpPr>
            <a:spLocks noGrp="1"/>
          </p:cNvSpPr>
          <p:nvPr>
            <p:ph type="title"/>
          </p:nvPr>
        </p:nvSpPr>
        <p:spPr>
          <a:xfrm>
            <a:off x="871442" y="685800"/>
            <a:ext cx="4353116" cy="1474666"/>
          </a:xfrm>
        </p:spPr>
        <p:txBody>
          <a:bodyPr anchor="b">
            <a:normAutofit/>
          </a:bodyPr>
          <a:lstStyle/>
          <a:p>
            <a:pPr algn="ctr"/>
            <a:r>
              <a:rPr lang="en-US" sz="3000" b="1">
                <a:solidFill>
                  <a:srgbClr val="595959"/>
                </a:solidFill>
              </a:rPr>
              <a:t>Challenges Affecting Recruitment &amp; Retention</a:t>
            </a:r>
            <a:br>
              <a:rPr lang="en-US" sz="3000" b="1">
                <a:solidFill>
                  <a:srgbClr val="595959"/>
                </a:solidFill>
              </a:rPr>
            </a:br>
            <a:endParaRPr lang="en-KW" sz="3000">
              <a:solidFill>
                <a:srgbClr val="595959"/>
              </a:solidFill>
            </a:endParaRPr>
          </a:p>
        </p:txBody>
      </p:sp>
      <p:pic>
        <p:nvPicPr>
          <p:cNvPr id="8" name="Picture 7" descr="A graph with text overlay&#10;&#10;Description automatically generated">
            <a:extLst>
              <a:ext uri="{FF2B5EF4-FFF2-40B4-BE49-F238E27FC236}">
                <a16:creationId xmlns:a16="http://schemas.microsoft.com/office/drawing/2014/main" id="{8A2A27A1-0DE6-492F-D49F-406AA57A4233}"/>
              </a:ext>
            </a:extLst>
          </p:cNvPr>
          <p:cNvPicPr>
            <a:picLocks noChangeAspect="1"/>
          </p:cNvPicPr>
          <p:nvPr/>
        </p:nvPicPr>
        <p:blipFill>
          <a:blip r:embed="rId2"/>
          <a:stretch>
            <a:fillRect/>
          </a:stretch>
        </p:blipFill>
        <p:spPr>
          <a:xfrm>
            <a:off x="6781801" y="2096617"/>
            <a:ext cx="4797056" cy="2710336"/>
          </a:xfrm>
          <a:prstGeom prst="rect">
            <a:avLst/>
          </a:prstGeom>
        </p:spPr>
      </p:pic>
      <p:sp>
        <p:nvSpPr>
          <p:cNvPr id="4" name="Content Placeholder 3">
            <a:extLst>
              <a:ext uri="{FF2B5EF4-FFF2-40B4-BE49-F238E27FC236}">
                <a16:creationId xmlns:a16="http://schemas.microsoft.com/office/drawing/2014/main" id="{C98C458E-FABC-6764-F5BD-58C9FCCDF4D8}"/>
              </a:ext>
            </a:extLst>
          </p:cNvPr>
          <p:cNvSpPr>
            <a:spLocks noGrp="1"/>
          </p:cNvSpPr>
          <p:nvPr>
            <p:ph idx="1"/>
          </p:nvPr>
        </p:nvSpPr>
        <p:spPr>
          <a:xfrm>
            <a:off x="329738" y="2096617"/>
            <a:ext cx="5436524" cy="4351338"/>
          </a:xfrm>
        </p:spPr>
        <p:txBody>
          <a:bodyPr>
            <a:normAutofit fontScale="47500" lnSpcReduction="20000"/>
          </a:bodyPr>
          <a:lstStyle/>
          <a:p>
            <a:pPr marL="0" indent="0">
              <a:buNone/>
            </a:pPr>
            <a:r>
              <a:rPr lang="en-GB" dirty="0"/>
              <a:t>1. Business Factors</a:t>
            </a:r>
          </a:p>
          <a:p>
            <a:pPr marL="0" indent="0">
              <a:buNone/>
            </a:pPr>
            <a:endParaRPr lang="en-GB" dirty="0"/>
          </a:p>
          <a:p>
            <a:pPr marL="0" indent="0">
              <a:buNone/>
            </a:pPr>
            <a:r>
              <a:rPr lang="en-GB" dirty="0"/>
              <a:t>2. Changes in society</a:t>
            </a:r>
          </a:p>
          <a:p>
            <a:pPr marL="0" indent="0">
              <a:buNone/>
            </a:pPr>
            <a:endParaRPr lang="en-GB" dirty="0"/>
          </a:p>
          <a:p>
            <a:pPr marL="0" indent="0">
              <a:buNone/>
            </a:pPr>
            <a:r>
              <a:rPr lang="en-GB" dirty="0"/>
              <a:t>3. World Trends</a:t>
            </a:r>
          </a:p>
          <a:p>
            <a:pPr marL="0" indent="0">
              <a:buNone/>
            </a:pPr>
            <a:endParaRPr lang="en-GB" dirty="0"/>
          </a:p>
          <a:p>
            <a:pPr marL="0" indent="0">
              <a:buNone/>
            </a:pPr>
            <a:r>
              <a:rPr lang="en-GB" dirty="0"/>
              <a:t>4. A Marriott case</a:t>
            </a:r>
          </a:p>
          <a:p>
            <a:endParaRPr lang="en-GB" dirty="0"/>
          </a:p>
          <a:p>
            <a:r>
              <a:rPr lang="en-GB" dirty="0"/>
              <a:t>Initiatives: Wage inflation and increasing living costs: London's cost of living has skyrocketed. This makes it tougher for hospitality companies to acquire and retain people without competitive wages (Baum, 2015).</a:t>
            </a:r>
          </a:p>
          <a:p>
            <a:r>
              <a:rPr lang="en-GB" dirty="0"/>
              <a:t>• Teens and Gen Z seek job advancement, work-life balance, and meaningful work. If Marriott wants to keep these staff, it must give values-based benefits (Baum and Hai, 2020).</a:t>
            </a:r>
          </a:p>
          <a:p>
            <a:r>
              <a:rPr lang="en-GB" dirty="0"/>
              <a:t>• Ageing Workforce and Rising Retirement Rates: As experienced employees leave, Marriott must train new hires their skills and preserve long-term employees' information (Deloitte, 2019).</a:t>
            </a:r>
          </a:p>
          <a:p>
            <a:r>
              <a:rPr lang="en-GB" dirty="0"/>
              <a:t>Marriott's internal development programs help employees advance their careers. These programs show employees how to advance in the firm, which boosts retention and motivation (Goh and Lee, 2018).</a:t>
            </a:r>
            <a:endParaRPr lang="en-RO" dirty="0"/>
          </a:p>
        </p:txBody>
      </p:sp>
    </p:spTree>
    <p:extLst>
      <p:ext uri="{BB962C8B-B14F-4D97-AF65-F5344CB8AC3E}">
        <p14:creationId xmlns:p14="http://schemas.microsoft.com/office/powerpoint/2010/main" val="2955037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F110A-9F10-AD63-537C-8FB5B14290CB}"/>
              </a:ext>
            </a:extLst>
          </p:cNvPr>
          <p:cNvSpPr>
            <a:spLocks noGrp="1"/>
          </p:cNvSpPr>
          <p:nvPr>
            <p:ph type="title"/>
          </p:nvPr>
        </p:nvSpPr>
        <p:spPr>
          <a:xfrm>
            <a:off x="572493" y="238539"/>
            <a:ext cx="11018520" cy="1434415"/>
          </a:xfrm>
        </p:spPr>
        <p:txBody>
          <a:bodyPr anchor="b">
            <a:normAutofit/>
          </a:bodyPr>
          <a:lstStyle/>
          <a:p>
            <a:r>
              <a:rPr lang="en-US" sz="4600" b="1"/>
              <a:t>Leadership Style</a:t>
            </a:r>
            <a:br>
              <a:rPr lang="en-US" sz="4600" b="1"/>
            </a:br>
            <a:endParaRPr lang="en-KW" sz="4600"/>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e chart with different colored circles&#10;&#10;Description automatically generated">
            <a:extLst>
              <a:ext uri="{FF2B5EF4-FFF2-40B4-BE49-F238E27FC236}">
                <a16:creationId xmlns:a16="http://schemas.microsoft.com/office/drawing/2014/main" id="{05B34960-7C10-33BF-5ACD-55A7980621EB}"/>
              </a:ext>
            </a:extLst>
          </p:cNvPr>
          <p:cNvPicPr>
            <a:picLocks noChangeAspect="1"/>
          </p:cNvPicPr>
          <p:nvPr/>
        </p:nvPicPr>
        <p:blipFill>
          <a:blip r:embed="rId2"/>
          <a:stretch>
            <a:fillRect/>
          </a:stretch>
        </p:blipFill>
        <p:spPr>
          <a:xfrm>
            <a:off x="7289093" y="2054452"/>
            <a:ext cx="4902907" cy="4152900"/>
          </a:xfrm>
          <a:prstGeom prst="rect">
            <a:avLst/>
          </a:prstGeom>
        </p:spPr>
      </p:pic>
      <p:sp>
        <p:nvSpPr>
          <p:cNvPr id="4" name="Content Placeholder 3">
            <a:extLst>
              <a:ext uri="{FF2B5EF4-FFF2-40B4-BE49-F238E27FC236}">
                <a16:creationId xmlns:a16="http://schemas.microsoft.com/office/drawing/2014/main" id="{2F99006F-B9F4-6FD6-5A20-78FE119B699D}"/>
              </a:ext>
            </a:extLst>
          </p:cNvPr>
          <p:cNvSpPr>
            <a:spLocks noGrp="1"/>
          </p:cNvSpPr>
          <p:nvPr>
            <p:ph idx="1"/>
          </p:nvPr>
        </p:nvSpPr>
        <p:spPr>
          <a:xfrm>
            <a:off x="838200" y="1825625"/>
            <a:ext cx="6450893" cy="4351338"/>
          </a:xfrm>
        </p:spPr>
        <p:txBody>
          <a:bodyPr>
            <a:normAutofit fontScale="62500" lnSpcReduction="20000"/>
          </a:bodyPr>
          <a:lstStyle/>
          <a:p>
            <a:r>
              <a:rPr lang="en-GB" dirty="0"/>
              <a:t>Transformational leadership—mentoring, motivating, and employee engagement—is the greatest method to build a pleasant workplace. In this model, leaders inspire, empower, and push their teams to succeed. Transformational leadership is my favourite (Baum, 2015).</a:t>
            </a:r>
          </a:p>
          <a:p>
            <a:endParaRPr lang="en-GB" dirty="0"/>
          </a:p>
          <a:p>
            <a:r>
              <a:rPr lang="en-GB" dirty="0"/>
              <a:t>Teaching, Engaging, and Growing the Food and Beverage Department • Transformational leadership can inspire new Food and Beverage innovations. By providing staff more independence, leaders may encourage innovation and career growth. This increases engagement and decreases turnover (</a:t>
            </a:r>
            <a:r>
              <a:rPr lang="en-GB" dirty="0" err="1"/>
              <a:t>Bharwani</a:t>
            </a:r>
            <a:r>
              <a:rPr lang="en-GB" dirty="0"/>
              <a:t> and Butt, 2012).</a:t>
            </a:r>
          </a:p>
          <a:p>
            <a:endParaRPr lang="en-GB" dirty="0"/>
          </a:p>
          <a:p>
            <a:r>
              <a:rPr lang="en-GB" dirty="0"/>
              <a:t>Real-world use: Regular feedback, support for new ideas, and recognition for hard work build a devoted and cooperative team (Baum and Hai, 2020).</a:t>
            </a:r>
            <a:endParaRPr lang="en-RO" dirty="0"/>
          </a:p>
        </p:txBody>
      </p:sp>
    </p:spTree>
    <p:extLst>
      <p:ext uri="{BB962C8B-B14F-4D97-AF65-F5344CB8AC3E}">
        <p14:creationId xmlns:p14="http://schemas.microsoft.com/office/powerpoint/2010/main" val="360142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982DC-EA8A-044A-338E-7222B0FAC695}"/>
              </a:ext>
            </a:extLst>
          </p:cNvPr>
          <p:cNvSpPr>
            <a:spLocks noGrp="1"/>
          </p:cNvSpPr>
          <p:nvPr>
            <p:ph type="title"/>
          </p:nvPr>
        </p:nvSpPr>
        <p:spPr>
          <a:xfrm>
            <a:off x="838200" y="459863"/>
            <a:ext cx="10515600" cy="1004594"/>
          </a:xfrm>
        </p:spPr>
        <p:txBody>
          <a:bodyPr>
            <a:normAutofit/>
          </a:bodyPr>
          <a:lstStyle/>
          <a:p>
            <a:pPr algn="ctr"/>
            <a:r>
              <a:rPr lang="en-US" sz="3100" b="1">
                <a:solidFill>
                  <a:srgbClr val="FFFFFF"/>
                </a:solidFill>
              </a:rPr>
              <a:t>Industry Examples</a:t>
            </a:r>
            <a:br>
              <a:rPr lang="en-US" sz="3100" b="1">
                <a:solidFill>
                  <a:srgbClr val="FFFFFF"/>
                </a:solidFill>
              </a:rPr>
            </a:br>
            <a:endParaRPr lang="en-KW" sz="310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037885A3-AC6C-1163-C9EE-04C3BFAE7DB4}"/>
              </a:ext>
            </a:extLst>
          </p:cNvPr>
          <p:cNvSpPr>
            <a:spLocks noGrp="1"/>
          </p:cNvSpPr>
          <p:nvPr>
            <p:ph idx="1"/>
          </p:nvPr>
        </p:nvSpPr>
        <p:spPr/>
        <p:txBody>
          <a:bodyPr/>
          <a:lstStyle/>
          <a:p>
            <a:r>
              <a:rPr lang="en-GB" dirty="0"/>
              <a:t>Marriott's "Marriott Development Academy." trains employees for long-term positions. The organisation values employee commitment and progress. IHG Promotes Employee Wellness and Flexibility: IHG offers wellness initiatives and flexible work hours to attract and retain employees, valuing mental and physical health. Radisson Digital Recruitment Transformation: Radisson uses digital job fairs and AI-powered applicant tracking to streamline hiring (Baum, 2015).</a:t>
            </a:r>
            <a:endParaRPr lang="en-RO" dirty="0"/>
          </a:p>
        </p:txBody>
      </p:sp>
    </p:spTree>
    <p:extLst>
      <p:ext uri="{BB962C8B-B14F-4D97-AF65-F5344CB8AC3E}">
        <p14:creationId xmlns:p14="http://schemas.microsoft.com/office/powerpoint/2010/main" val="2870741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6F718F-5CC0-DE40-37EB-29F8F730F055}"/>
              </a:ext>
            </a:extLst>
          </p:cNvPr>
          <p:cNvSpPr>
            <a:spLocks noGrp="1"/>
          </p:cNvSpPr>
          <p:nvPr>
            <p:ph type="title"/>
          </p:nvPr>
        </p:nvSpPr>
        <p:spPr>
          <a:xfrm>
            <a:off x="1371597" y="348865"/>
            <a:ext cx="10044023" cy="877729"/>
          </a:xfrm>
        </p:spPr>
        <p:txBody>
          <a:bodyPr anchor="ctr">
            <a:normAutofit/>
          </a:bodyPr>
          <a:lstStyle/>
          <a:p>
            <a:r>
              <a:rPr lang="en-US" sz="2800" b="1">
                <a:solidFill>
                  <a:srgbClr val="FFFFFF"/>
                </a:solidFill>
              </a:rPr>
              <a:t>Potential Solutions &amp; Recommendations</a:t>
            </a:r>
            <a:br>
              <a:rPr lang="en-US" sz="2800" b="1">
                <a:solidFill>
                  <a:srgbClr val="FFFFFF"/>
                </a:solidFill>
              </a:rPr>
            </a:br>
            <a:endParaRPr lang="en-KW" sz="2800">
              <a:solidFill>
                <a:srgbClr val="FFFFFF"/>
              </a:solidFill>
            </a:endParaRPr>
          </a:p>
        </p:txBody>
      </p:sp>
      <p:sp>
        <p:nvSpPr>
          <p:cNvPr id="4" name="Content Placeholder 3">
            <a:extLst>
              <a:ext uri="{FF2B5EF4-FFF2-40B4-BE49-F238E27FC236}">
                <a16:creationId xmlns:a16="http://schemas.microsoft.com/office/drawing/2014/main" id="{2C47D8DE-D5E9-2BE4-4F29-65B8AC918D81}"/>
              </a:ext>
            </a:extLst>
          </p:cNvPr>
          <p:cNvSpPr>
            <a:spLocks noGrp="1"/>
          </p:cNvSpPr>
          <p:nvPr>
            <p:ph idx="1"/>
          </p:nvPr>
        </p:nvSpPr>
        <p:spPr/>
        <p:txBody>
          <a:bodyPr>
            <a:normAutofit fontScale="55000" lnSpcReduction="20000"/>
          </a:bodyPr>
          <a:lstStyle/>
          <a:p>
            <a:r>
              <a:rPr lang="en-GB" dirty="0"/>
              <a:t>Upskilling and learning programs</a:t>
            </a:r>
          </a:p>
          <a:p>
            <a:endParaRPr lang="en-GB" dirty="0"/>
          </a:p>
          <a:p>
            <a:r>
              <a:rPr lang="en-GB" dirty="0"/>
              <a:t>Competitive pay and benefits</a:t>
            </a:r>
          </a:p>
          <a:p>
            <a:endParaRPr lang="en-GB" dirty="0"/>
          </a:p>
          <a:p>
            <a:r>
              <a:rPr lang="en-GB" dirty="0"/>
              <a:t>Flexible scheduling helps balance work and life.</a:t>
            </a:r>
          </a:p>
          <a:p>
            <a:endParaRPr lang="en-GB" dirty="0"/>
          </a:p>
          <a:p>
            <a:r>
              <a:rPr lang="en-GB" dirty="0"/>
              <a:t>Leadership training improves management Structured training and skill development programs will improve job performance, employee satisfaction, and corporate retention (Baum, 2015).</a:t>
            </a:r>
          </a:p>
          <a:p>
            <a:endParaRPr lang="en-GB" dirty="0"/>
          </a:p>
          <a:p>
            <a:r>
              <a:rPr lang="en-GB" dirty="0"/>
              <a:t>Make sure wages and benefits match living costs and inflation to retain good workers. Provide healthcare, retirement savings, and performance bonuses (Davidson, Timo, and Wang, 2010).</a:t>
            </a:r>
          </a:p>
          <a:p>
            <a:endParaRPr lang="en-GB" dirty="0"/>
          </a:p>
          <a:p>
            <a:r>
              <a:rPr lang="en-GB" dirty="0"/>
              <a:t>Provide part-time, flexible, and shift-swapping options. Flexibility helps workers manage personal obligations, which increases corporate retention (Baum and Hai, 2020).</a:t>
            </a:r>
          </a:p>
          <a:p>
            <a:endParaRPr lang="en-GB" dirty="0"/>
          </a:p>
          <a:p>
            <a:r>
              <a:rPr lang="en-GB" dirty="0"/>
              <a:t>All managers can develop their leadership skills with regular training. Managers trained in conflict resolution, motivation, and empathy may create a supportive environment that keeps employees (</a:t>
            </a:r>
            <a:r>
              <a:rPr lang="en-GB" dirty="0" err="1"/>
              <a:t>Chathoth</a:t>
            </a:r>
            <a:r>
              <a:rPr lang="en-GB" dirty="0"/>
              <a:t> and Olsen, 2003).</a:t>
            </a:r>
            <a:endParaRPr lang="en-RO" dirty="0"/>
          </a:p>
        </p:txBody>
      </p:sp>
    </p:spTree>
    <p:extLst>
      <p:ext uri="{BB962C8B-B14F-4D97-AF65-F5344CB8AC3E}">
        <p14:creationId xmlns:p14="http://schemas.microsoft.com/office/powerpoint/2010/main" val="2862495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172442-B02A-E30F-230F-A92CF1AA1320}"/>
              </a:ext>
            </a:extLst>
          </p:cNvPr>
          <p:cNvSpPr>
            <a:spLocks noGrp="1"/>
          </p:cNvSpPr>
          <p:nvPr>
            <p:ph type="title"/>
          </p:nvPr>
        </p:nvSpPr>
        <p:spPr>
          <a:xfrm>
            <a:off x="1137034" y="609597"/>
            <a:ext cx="9392421" cy="1330841"/>
          </a:xfrm>
        </p:spPr>
        <p:txBody>
          <a:bodyPr>
            <a:normAutofit/>
          </a:bodyPr>
          <a:lstStyle/>
          <a:p>
            <a:r>
              <a:rPr lang="en-US" b="1"/>
              <a:t>Evaluation and Conclusion</a:t>
            </a:r>
            <a:br>
              <a:rPr lang="en-US" b="1"/>
            </a:br>
            <a:endParaRPr lang="en-KW"/>
          </a:p>
        </p:txBody>
      </p:sp>
      <p:pic>
        <p:nvPicPr>
          <p:cNvPr id="4098" name="Picture 2" descr="Marriott Hotels in London | Marriott Bonvoy">
            <a:extLst>
              <a:ext uri="{FF2B5EF4-FFF2-40B4-BE49-F238E27FC236}">
                <a16:creationId xmlns:a16="http://schemas.microsoft.com/office/drawing/2014/main" id="{7638CEF1-8DE6-A0B8-D552-703014836C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63593" y="3105170"/>
            <a:ext cx="3544279" cy="1915402"/>
          </a:xfrm>
          <a:prstGeom prst="rect">
            <a:avLst/>
          </a:prstGeom>
          <a:noFill/>
          <a:extLst>
            <a:ext uri="{909E8E84-426E-40DD-AFC4-6F175D3DCCD1}">
              <a14:hiddenFill xmlns:a14="http://schemas.microsoft.com/office/drawing/2010/main">
                <a:solidFill>
                  <a:srgbClr val="FFFFFF"/>
                </a:solidFill>
              </a14:hiddenFill>
            </a:ext>
          </a:extLst>
        </p:spPr>
      </p:pic>
      <p:sp>
        <p:nvSpPr>
          <p:cNvPr id="4112" name="Freeform: Shape 4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a:extLst>
              <a:ext uri="{FF2B5EF4-FFF2-40B4-BE49-F238E27FC236}">
                <a16:creationId xmlns:a16="http://schemas.microsoft.com/office/drawing/2014/main" id="{ED60B22B-9A24-AE72-F8AA-13EFA65460AD}"/>
              </a:ext>
            </a:extLst>
          </p:cNvPr>
          <p:cNvSpPr>
            <a:spLocks noGrp="1"/>
          </p:cNvSpPr>
          <p:nvPr>
            <p:ph idx="1"/>
          </p:nvPr>
        </p:nvSpPr>
        <p:spPr>
          <a:xfrm>
            <a:off x="365180" y="2173474"/>
            <a:ext cx="6992389" cy="4351338"/>
          </a:xfrm>
        </p:spPr>
        <p:txBody>
          <a:bodyPr>
            <a:normAutofit fontScale="62500" lnSpcReduction="20000"/>
          </a:bodyPr>
          <a:lstStyle/>
          <a:p>
            <a:r>
              <a:rPr lang="en-GB" dirty="0"/>
              <a:t>Main findings outline</a:t>
            </a:r>
            <a:br>
              <a:rPr lang="en-GB" dirty="0"/>
            </a:br>
            <a:br>
              <a:rPr lang="en-GB" dirty="0"/>
            </a:br>
            <a:r>
              <a:rPr lang="en-GB" dirty="0"/>
              <a:t>The hospitality business, especially Marriott, struggles to hire and retain workers due to economic pressures, shifting societal norms, and worldwide labour patterns.</a:t>
            </a:r>
            <a:br>
              <a:rPr lang="en-GB" dirty="0"/>
            </a:br>
            <a:r>
              <a:rPr lang="en-GB" dirty="0"/>
              <a:t>Marriott can boost employee retention by investing in training, leadership, and work regulations. The need of adapting strategies to new issues</a:t>
            </a:r>
            <a:br>
              <a:rPr lang="en-GB" dirty="0"/>
            </a:br>
            <a:r>
              <a:rPr lang="en-GB" dirty="0"/>
              <a:t>Adaptability is crucial in a field where the workforce and consumer standards change frequently.</a:t>
            </a:r>
            <a:br>
              <a:rPr lang="en-GB" dirty="0"/>
            </a:br>
            <a:r>
              <a:rPr lang="en-GB" dirty="0"/>
              <a:t>Talent management specialists who anticipate and address these issues will have an advantage over their rivals. Tips for Improvement</a:t>
            </a:r>
            <a:br>
              <a:rPr lang="en-GB" dirty="0"/>
            </a:br>
            <a:br>
              <a:rPr lang="en-GB" dirty="0"/>
            </a:br>
            <a:r>
              <a:rPr lang="en-GB" dirty="0"/>
              <a:t>Training: Prioritise skill development across all domains.</a:t>
            </a:r>
            <a:br>
              <a:rPr lang="en-GB" dirty="0"/>
            </a:br>
            <a:r>
              <a:rPr lang="en-GB" dirty="0"/>
              <a:t>Better Leadership: Train managers to be helpful and engaging leaders.</a:t>
            </a:r>
            <a:br>
              <a:rPr lang="en-GB" dirty="0"/>
            </a:br>
            <a:r>
              <a:rPr lang="en-GB" dirty="0"/>
              <a:t>Focus on staff health: Focus mentally</a:t>
            </a:r>
            <a:br>
              <a:rPr lang="en-GB" dirty="0"/>
            </a:br>
            <a:br>
              <a:rPr lang="en-GB" dirty="0"/>
            </a:br>
            <a:r>
              <a:rPr lang="en-GB" dirty="0"/>
              <a:t>and the capacity to recruit, retain, and develop loyal employees.</a:t>
            </a:r>
            <a:endParaRPr lang="en-RO" dirty="0"/>
          </a:p>
        </p:txBody>
      </p:sp>
    </p:spTree>
    <p:extLst>
      <p:ext uri="{BB962C8B-B14F-4D97-AF65-F5344CB8AC3E}">
        <p14:creationId xmlns:p14="http://schemas.microsoft.com/office/powerpoint/2010/main" val="1908420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721CE8-1CA3-501A-6C22-2C58E65B156A}"/>
              </a:ext>
            </a:extLst>
          </p:cNvPr>
          <p:cNvSpPr>
            <a:spLocks noGrp="1"/>
          </p:cNvSpPr>
          <p:nvPr>
            <p:ph type="title"/>
          </p:nvPr>
        </p:nvSpPr>
        <p:spPr>
          <a:xfrm>
            <a:off x="686834" y="1153572"/>
            <a:ext cx="3200400" cy="4461163"/>
          </a:xfrm>
        </p:spPr>
        <p:txBody>
          <a:bodyPr>
            <a:normAutofit/>
          </a:bodyPr>
          <a:lstStyle/>
          <a:p>
            <a:r>
              <a:rPr lang="en-KW" sz="370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B55AC8-10A8-D2DA-3B52-2BDC6EFB7A8F}"/>
              </a:ext>
            </a:extLst>
          </p:cNvPr>
          <p:cNvSpPr>
            <a:spLocks noGrp="1"/>
          </p:cNvSpPr>
          <p:nvPr>
            <p:ph idx="1"/>
          </p:nvPr>
        </p:nvSpPr>
        <p:spPr>
          <a:xfrm>
            <a:off x="4335518" y="0"/>
            <a:ext cx="7567448" cy="6858000"/>
          </a:xfrm>
        </p:spPr>
        <p:txBody>
          <a:bodyPr anchor="ctr">
            <a:normAutofit/>
          </a:bodyPr>
          <a:lstStyle/>
          <a:p>
            <a:r>
              <a:rPr lang="en-US" sz="1050" b="1" dirty="0"/>
              <a:t>Baum, T. (2015)</a:t>
            </a:r>
            <a:r>
              <a:rPr lang="en-US" sz="1050" dirty="0"/>
              <a:t>. </a:t>
            </a:r>
            <a:r>
              <a:rPr lang="en-US" sz="1050" i="1" dirty="0"/>
              <a:t>Human Resource Management for Tourism, Hospitality and Leisure: An International Perspective</a:t>
            </a:r>
            <a:r>
              <a:rPr lang="en-US" sz="1050" dirty="0"/>
              <a:t>. 2nd ed. London: Cengage Learning.</a:t>
            </a:r>
          </a:p>
          <a:p>
            <a:r>
              <a:rPr lang="en-US" sz="1050" b="1" dirty="0"/>
              <a:t>Baum, T. and Hai, N.T.T. (2020)</a:t>
            </a:r>
            <a:r>
              <a:rPr lang="en-US" sz="1050" dirty="0"/>
              <a:t>. Hospitality, tourism, human rights and the impact of COVID-19. </a:t>
            </a:r>
            <a:r>
              <a:rPr lang="en-US" sz="1050" i="1" dirty="0"/>
              <a:t>International Journal of Contemporary Hospitality Management</a:t>
            </a:r>
            <a:r>
              <a:rPr lang="en-US" sz="1050" dirty="0"/>
              <a:t>, 32(7), pp.2397-2407.</a:t>
            </a:r>
          </a:p>
          <a:p>
            <a:r>
              <a:rPr lang="en-US" sz="1050" b="1" dirty="0" err="1"/>
              <a:t>Bharwani</a:t>
            </a:r>
            <a:r>
              <a:rPr lang="en-US" sz="1050" b="1" dirty="0"/>
              <a:t>, S. and Butt, N. (2012)</a:t>
            </a:r>
            <a:r>
              <a:rPr lang="en-US" sz="1050" dirty="0"/>
              <a:t>. Challenges for the global hospitality industry: An HR perspective. </a:t>
            </a:r>
            <a:r>
              <a:rPr lang="en-US" sz="1050" i="1" dirty="0"/>
              <a:t>Worldwide Hospitality and Tourism Themes</a:t>
            </a:r>
            <a:r>
              <a:rPr lang="en-US" sz="1050" dirty="0"/>
              <a:t>, 4(2), pp.150-162.</a:t>
            </a:r>
          </a:p>
          <a:p>
            <a:r>
              <a:rPr lang="en-US" sz="1050" b="1" dirty="0" err="1"/>
              <a:t>Chathoth</a:t>
            </a:r>
            <a:r>
              <a:rPr lang="en-US" sz="1050" b="1" dirty="0"/>
              <a:t>, P.K. and Olsen, M.D. (2003)</a:t>
            </a:r>
            <a:r>
              <a:rPr lang="en-US" sz="1050" dirty="0"/>
              <a:t>. Strategic human resources management in hospitality: A review of the literature. </a:t>
            </a:r>
            <a:r>
              <a:rPr lang="en-US" sz="1050" i="1" dirty="0"/>
              <a:t>Journal of Hospitality and Tourism Research</a:t>
            </a:r>
            <a:r>
              <a:rPr lang="en-US" sz="1050" dirty="0"/>
              <a:t>, 27(3), pp.364-393.</a:t>
            </a:r>
          </a:p>
          <a:p>
            <a:r>
              <a:rPr lang="en-US" sz="1050" b="1" dirty="0"/>
              <a:t>Davidson, M.C.G., Timo, N. and Wang, Y. (2010)</a:t>
            </a:r>
            <a:r>
              <a:rPr lang="en-US" sz="1050" dirty="0"/>
              <a:t>. How much does </a:t>
            </a:r>
            <a:r>
              <a:rPr lang="en-US" sz="1050" dirty="0" err="1"/>
              <a:t>labour</a:t>
            </a:r>
            <a:r>
              <a:rPr lang="en-US" sz="1050" dirty="0"/>
              <a:t> turnover cost? A case study of Australian four- and five-star hotels. </a:t>
            </a:r>
            <a:r>
              <a:rPr lang="en-US" sz="1050" i="1" dirty="0"/>
              <a:t>International Journal of Contemporary Hospitality Management</a:t>
            </a:r>
            <a:r>
              <a:rPr lang="en-US" sz="1050" dirty="0"/>
              <a:t>, 22(4), pp.451-466.</a:t>
            </a:r>
          </a:p>
          <a:p>
            <a:r>
              <a:rPr lang="en-US" sz="1050" b="1" dirty="0"/>
              <a:t>Deloitte (2019)</a:t>
            </a:r>
            <a:r>
              <a:rPr lang="en-US" sz="1050" dirty="0"/>
              <a:t>. </a:t>
            </a:r>
            <a:r>
              <a:rPr lang="en-US" sz="1050" i="1" dirty="0"/>
              <a:t>2019 Deloitte Global Human Capital Trends: Leading the Social Enterprise</a:t>
            </a:r>
            <a:r>
              <a:rPr lang="en-US" sz="1050" dirty="0"/>
              <a:t>. [online] Available at: https://www2.deloitte.com/content/dam/Deloitte/</a:t>
            </a:r>
            <a:r>
              <a:rPr lang="en-US" sz="1050" dirty="0" err="1"/>
              <a:t>cz</a:t>
            </a:r>
            <a:r>
              <a:rPr lang="en-US" sz="1050" dirty="0"/>
              <a:t>/Documents/human-capital/cz-2019-deloitte-global-human-capital-trends.pdf [Accessed 10 Nov. 2024].</a:t>
            </a:r>
          </a:p>
          <a:p>
            <a:r>
              <a:rPr lang="en-US" sz="1050" b="1" dirty="0"/>
              <a:t>Goh, E. and Lee, C. (2018)</a:t>
            </a:r>
            <a:r>
              <a:rPr lang="en-US" sz="1050" dirty="0"/>
              <a:t>. A workforce to be reckoned with: The emerging pivotal Generation Z hospitality workforce. </a:t>
            </a:r>
            <a:r>
              <a:rPr lang="en-US" sz="1050" i="1" dirty="0"/>
              <a:t>International Journal of Hospitality Management</a:t>
            </a:r>
            <a:r>
              <a:rPr lang="en-US" sz="1050" dirty="0"/>
              <a:t>, 73, pp.20-28.</a:t>
            </a:r>
          </a:p>
          <a:p>
            <a:r>
              <a:rPr lang="en-US" sz="1050" b="1" dirty="0" err="1"/>
              <a:t>Hinkin</a:t>
            </a:r>
            <a:r>
              <a:rPr lang="en-US" sz="1050" b="1" dirty="0"/>
              <a:t>, T.R. and Tracey, J.B. (2000)</a:t>
            </a:r>
            <a:r>
              <a:rPr lang="en-US" sz="1050" dirty="0"/>
              <a:t>. The cost of turnover: Putting a price on the learning curve. </a:t>
            </a:r>
            <a:r>
              <a:rPr lang="en-US" sz="1050" i="1" dirty="0"/>
              <a:t>Cornell Hotel and Restaurant Administration Quarterly</a:t>
            </a:r>
            <a:r>
              <a:rPr lang="en-US" sz="1050" dirty="0"/>
              <a:t>, 41(3), pp.14-21.</a:t>
            </a:r>
          </a:p>
          <a:p>
            <a:r>
              <a:rPr lang="en-US" sz="1050" b="1" dirty="0" err="1"/>
              <a:t>Kusluvan</a:t>
            </a:r>
            <a:r>
              <a:rPr lang="en-US" sz="1050" b="1" dirty="0"/>
              <a:t>, S., </a:t>
            </a:r>
            <a:r>
              <a:rPr lang="en-US" sz="1050" b="1" dirty="0" err="1"/>
              <a:t>Kusluvan</a:t>
            </a:r>
            <a:r>
              <a:rPr lang="en-US" sz="1050" b="1" dirty="0"/>
              <a:t>, Z., Ilhan, I. and </a:t>
            </a:r>
            <a:r>
              <a:rPr lang="en-US" sz="1050" b="1" dirty="0" err="1"/>
              <a:t>Buyruk</a:t>
            </a:r>
            <a:r>
              <a:rPr lang="en-US" sz="1050" b="1" dirty="0"/>
              <a:t>, L. (2010)</a:t>
            </a:r>
            <a:r>
              <a:rPr lang="en-US" sz="1050" dirty="0"/>
              <a:t>. The human dimension: A review of human resources management issues in the tourism and hospitality industry. </a:t>
            </a:r>
            <a:r>
              <a:rPr lang="en-US" sz="1050" i="1" dirty="0"/>
              <a:t>Cornell Hospitality Quarterly</a:t>
            </a:r>
            <a:r>
              <a:rPr lang="en-US" sz="1050" dirty="0"/>
              <a:t>, 51(2), pp.171-214.</a:t>
            </a:r>
          </a:p>
          <a:p>
            <a:r>
              <a:rPr lang="en-US" sz="1050" b="1" dirty="0"/>
              <a:t>Marriott International (2023)</a:t>
            </a:r>
            <a:r>
              <a:rPr lang="en-US" sz="1050" dirty="0"/>
              <a:t>. </a:t>
            </a:r>
            <a:r>
              <a:rPr lang="en-US" sz="1050" i="1" dirty="0"/>
              <a:t>Marriott International Launches 'Be' People Brand to Attract and Retain Top Talent</a:t>
            </a:r>
            <a:r>
              <a:rPr lang="en-US" sz="1050" dirty="0"/>
              <a:t>. [online] Available at: https://</a:t>
            </a:r>
            <a:r>
              <a:rPr lang="en-US" sz="1050" dirty="0" err="1"/>
              <a:t>www.businesstravelexecutive.com</a:t>
            </a:r>
            <a:r>
              <a:rPr lang="en-US" sz="1050" dirty="0"/>
              <a:t>/news/</a:t>
            </a:r>
            <a:r>
              <a:rPr lang="en-US" sz="1050" dirty="0" err="1"/>
              <a:t>marriott</a:t>
            </a:r>
            <a:r>
              <a:rPr lang="en-US" sz="1050" dirty="0"/>
              <a:t>-launches-be-brand-to-attract-and-retain-employees [Accessed 10 Nov. 2024].</a:t>
            </a:r>
          </a:p>
          <a:p>
            <a:r>
              <a:rPr lang="en-US" sz="1050" b="1" dirty="0" err="1"/>
              <a:t>Poulston</a:t>
            </a:r>
            <a:r>
              <a:rPr lang="en-US" sz="1050" b="1" dirty="0"/>
              <a:t>, J. (2008)</a:t>
            </a:r>
            <a:r>
              <a:rPr lang="en-US" sz="1050" dirty="0"/>
              <a:t>. Hospitality workplace problems and poor training: A close relationship. </a:t>
            </a:r>
            <a:r>
              <a:rPr lang="en-US" sz="1050" i="1" dirty="0"/>
              <a:t>International Journal of Contemporary Hospitality Management</a:t>
            </a:r>
            <a:r>
              <a:rPr lang="en-US" sz="1050" dirty="0"/>
              <a:t>, 20(4), pp.412-427.</a:t>
            </a:r>
          </a:p>
          <a:p>
            <a:r>
              <a:rPr lang="en-US" sz="1050" b="1" dirty="0"/>
              <a:t>Robinson, R.N.S., </a:t>
            </a:r>
            <a:r>
              <a:rPr lang="en-US" sz="1050" b="1" dirty="0" err="1"/>
              <a:t>Kralj</a:t>
            </a:r>
            <a:r>
              <a:rPr lang="en-US" sz="1050" b="1" dirty="0"/>
              <a:t>, A. and </a:t>
            </a:r>
            <a:r>
              <a:rPr lang="en-US" sz="1050" b="1" dirty="0" err="1"/>
              <a:t>Solnet</a:t>
            </a:r>
            <a:r>
              <a:rPr lang="en-US" sz="1050" b="1" dirty="0"/>
              <a:t>, D.J. (2014)</a:t>
            </a:r>
            <a:r>
              <a:rPr lang="en-US" sz="1050" dirty="0"/>
              <a:t>. An examination of generational influences on work attitudes in the hospitality industry. </a:t>
            </a:r>
            <a:r>
              <a:rPr lang="en-US" sz="1050" i="1" dirty="0"/>
              <a:t>International Journal of Hospitality Management</a:t>
            </a:r>
            <a:r>
              <a:rPr lang="en-US" sz="1050" dirty="0"/>
              <a:t>, 43, pp.84-93.</a:t>
            </a:r>
          </a:p>
          <a:p>
            <a:r>
              <a:rPr lang="en-US" sz="1050" b="1" dirty="0"/>
              <a:t>Tracey, J.B. and </a:t>
            </a:r>
            <a:r>
              <a:rPr lang="en-US" sz="1050" b="1" dirty="0" err="1"/>
              <a:t>Hinkin</a:t>
            </a:r>
            <a:r>
              <a:rPr lang="en-US" sz="1050" b="1" dirty="0"/>
              <a:t>, T.R. (2008)</a:t>
            </a:r>
            <a:r>
              <a:rPr lang="en-US" sz="1050" dirty="0"/>
              <a:t>. Contextual factors and cost profiles associated with employee turnover. </a:t>
            </a:r>
            <a:r>
              <a:rPr lang="en-US" sz="1050" i="1" dirty="0"/>
              <a:t>Cornell Hospitality Quarterly</a:t>
            </a:r>
            <a:r>
              <a:rPr lang="en-US" sz="1050" dirty="0"/>
              <a:t>, 49(1), pp.12-27.</a:t>
            </a:r>
          </a:p>
          <a:p>
            <a:r>
              <a:rPr lang="en-US" sz="1050" b="1" dirty="0"/>
              <a:t>Walsh, K. and Taylor, M.S. (2007)</a:t>
            </a:r>
            <a:r>
              <a:rPr lang="en-US" sz="1050" dirty="0"/>
              <a:t>. Developing in-house careers and retaining management talent: What hospitality professionals want from their jobs. </a:t>
            </a:r>
            <a:r>
              <a:rPr lang="en-US" sz="1050" i="1" dirty="0"/>
              <a:t>Cornell Hotel and Restaurant Administration Quarterly</a:t>
            </a:r>
            <a:r>
              <a:rPr lang="en-US" sz="1050" dirty="0"/>
              <a:t>, 48(2), pp.163-182.</a:t>
            </a:r>
          </a:p>
          <a:p>
            <a:r>
              <a:rPr lang="en-US" sz="1050" b="1" dirty="0"/>
              <a:t>Yang, J.T. (2010)</a:t>
            </a:r>
            <a:r>
              <a:rPr lang="en-US" sz="1050" dirty="0"/>
              <a:t>. Antecedents and consequences of job satisfaction in the hotel industry. </a:t>
            </a:r>
            <a:r>
              <a:rPr lang="en-US" sz="1050" i="1" dirty="0"/>
              <a:t>International Journal of Hospitality Management</a:t>
            </a:r>
            <a:r>
              <a:rPr lang="en-US" sz="1050" dirty="0"/>
              <a:t>, 29(4), pp.609-619.</a:t>
            </a:r>
          </a:p>
          <a:p>
            <a:endParaRPr lang="en-KW" sz="700" dirty="0"/>
          </a:p>
        </p:txBody>
      </p:sp>
    </p:spTree>
    <p:extLst>
      <p:ext uri="{BB962C8B-B14F-4D97-AF65-F5344CB8AC3E}">
        <p14:creationId xmlns:p14="http://schemas.microsoft.com/office/powerpoint/2010/main" val="36110141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207</TotalTime>
  <Words>1824</Words>
  <Application>Microsoft Macintosh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Times New Roman</vt:lpstr>
      <vt:lpstr>Office Theme</vt:lpstr>
      <vt:lpstr>Hospitality and Tourism Management BA (Hons) International Gastronomy Management Professional Service Module Level: BMGM5005</vt:lpstr>
      <vt:lpstr>Introduction &amp; Background: The London Marriott Hotel Grosvenor Square </vt:lpstr>
      <vt:lpstr>PowerPoint Presentation</vt:lpstr>
      <vt:lpstr>PowerPoint Presentation</vt:lpstr>
      <vt:lpstr>Challenges Affecting Recruitment &amp; Retention </vt:lpstr>
      <vt:lpstr>Leadership Style </vt:lpstr>
      <vt:lpstr>Industry Examples </vt:lpstr>
      <vt:lpstr>Potential Solutions &amp; Recommendations </vt:lpstr>
      <vt:lpstr>Evaluation and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Diana-Mara Airini</dc:creator>
  <cp:lastModifiedBy>Gheorghita Ifrim (2208955)</cp:lastModifiedBy>
  <cp:revision>8</cp:revision>
  <dcterms:created xsi:type="dcterms:W3CDTF">2024-11-06T04:42:20Z</dcterms:created>
  <dcterms:modified xsi:type="dcterms:W3CDTF">2024-11-10T17:21:23Z</dcterms:modified>
</cp:coreProperties>
</file>