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7"/>
  </p:notesMasterIdLst>
  <p:sldIdLst>
    <p:sldId id="530" r:id="rId5"/>
    <p:sldId id="531" r:id="rId6"/>
    <p:sldId id="533" r:id="rId7"/>
    <p:sldId id="534" r:id="rId8"/>
    <p:sldId id="535" r:id="rId9"/>
    <p:sldId id="536" r:id="rId10"/>
    <p:sldId id="537" r:id="rId11"/>
    <p:sldId id="546" r:id="rId12"/>
    <p:sldId id="545" r:id="rId13"/>
    <p:sldId id="538" r:id="rId14"/>
    <p:sldId id="543" r:id="rId15"/>
    <p:sldId id="54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22EE"/>
    <a:srgbClr val="F01688"/>
    <a:srgbClr val="2F21F3"/>
    <a:srgbClr val="FEB52B"/>
    <a:srgbClr val="F01689"/>
    <a:srgbClr val="6F22E3"/>
    <a:srgbClr val="E218A3"/>
    <a:srgbClr val="BA20DB"/>
    <a:srgbClr val="6A23F1"/>
    <a:srgbClr val="2F22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422"/>
  </p:normalViewPr>
  <p:slideViewPr>
    <p:cSldViewPr snapToGrid="0">
      <p:cViewPr varScale="1">
        <p:scale>
          <a:sx n="77" d="100"/>
          <a:sy n="77" d="100"/>
        </p:scale>
        <p:origin x="2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00BCFC-AFFD-334C-A183-6116BAFDF92B}" type="datetimeFigureOut">
              <a:rPr lang="en-US" smtClean="0"/>
              <a:t>7/19/2026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C058E0-0852-DB43-83D6-BD76659FF1D8}" type="slidenum">
              <a:rPr lang="en-US" smtClean="0"/>
              <a:t>‹#›</a:t>
            </a:fld>
            <a:endParaRPr lang="en-US" dirty="0"/>
          </a:p>
        </p:txBody>
      </p:sp>
    </p:spTree>
    <p:extLst>
      <p:ext uri="{BB962C8B-B14F-4D97-AF65-F5344CB8AC3E}">
        <p14:creationId xmlns:p14="http://schemas.microsoft.com/office/powerpoint/2010/main" val="1519306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presentation focuses on Sarah Jane, a fictional 58-year-old woman recently diagnosed with Type 2 Diabetes Mellitus. Sarah has several risk factors that contribute to poor diabetes control and increase her risk of complications.</a:t>
            </a:r>
          </a:p>
          <a:p>
            <a:r>
              <a:rPr lang="en-GB" dirty="0"/>
              <a:t>She has a BMI of 33 kilograms per square metre, placing her in the obese category, and obesity is strongly linked to insulin resistance. Sarah also smokes 10 cigarettes per day and has a sedentary lifestyle due to her office-based job. These factors increase her risk of cardiovascular disease and can worsen diabetes management.</a:t>
            </a:r>
          </a:p>
          <a:p>
            <a:r>
              <a:rPr lang="en-GB" dirty="0"/>
              <a:t>Her HbA1c level is 68 millimoles per mole, indicating poor blood glucose control, and her blood pressure is elevated at 148 over 92 millimetres of mercury. These findings highlight the need for a care plan focused on improving glycaemic control, reducing cardiovascular risk and supporting healthier lifestyle choices.</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2</a:t>
            </a:fld>
            <a:endParaRPr lang="en-US" dirty="0"/>
          </a:p>
        </p:txBody>
      </p:sp>
    </p:spTree>
    <p:extLst>
      <p:ext uri="{BB962C8B-B14F-4D97-AF65-F5344CB8AC3E}">
        <p14:creationId xmlns:p14="http://schemas.microsoft.com/office/powerpoint/2010/main" val="31258603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understand Type 2 Diabetes, it is first important to understand the normal anatomy and physiology involved in blood glucose regulation. The pancreas is an endocrine gland located behind the stomach and plays a key role in maintaining blood glucose homeostasis.</a:t>
            </a:r>
          </a:p>
          <a:p>
            <a:r>
              <a:rPr lang="en-GB" dirty="0"/>
              <a:t>Within the pancreas are clusters of specialised cells known as the Islets of Langerhans. Beta cells produce insulin, while alpha cells produce glucagon. These hormones work together to maintain blood glucose levels within a normal range.</a:t>
            </a:r>
          </a:p>
          <a:p>
            <a:r>
              <a:rPr lang="en-GB" dirty="0"/>
              <a:t>When blood glucose levels rise, beta cells release insulin, which helps glucose move from the bloodstream into body cells. When blood glucose levels fall, alpha cells release glucagon, which stimulates the liver to release stored glucose into the blood.</a:t>
            </a:r>
          </a:p>
          <a:p>
            <a:r>
              <a:rPr lang="en-GB" dirty="0"/>
              <a:t>Therefore, the structure of the pancreas is closely linked to its physiological function, allowing the body to maintain a stable supply of glucose for energy production.</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3</a:t>
            </a:fld>
            <a:endParaRPr lang="en-US" dirty="0"/>
          </a:p>
        </p:txBody>
      </p:sp>
    </p:spTree>
    <p:extLst>
      <p:ext uri="{BB962C8B-B14F-4D97-AF65-F5344CB8AC3E}">
        <p14:creationId xmlns:p14="http://schemas.microsoft.com/office/powerpoint/2010/main" val="2728706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Blood glucose regulation is maintained through a negative feedback mechanism, which helps keep blood glucose levels within a normal range. This process is essential because body cells require a continuous supply of glucose to produce energy through cellular respiration.</a:t>
            </a:r>
          </a:p>
          <a:p>
            <a:r>
              <a:rPr lang="en-GB" dirty="0"/>
              <a:t>Following a meal, carbohydrates are broken down into glucose, causing blood glucose levels to rise. In response, the beta cells within the Islets of Langerhans in the pancreas detect this increase and release insulin into the bloodstream. Insulin binds to receptors on body cells, particularly muscle and fat cells, allowing glucose to move from the blood into the cells where it is either used immediately to produce energy or stored as glycogen for future use. As blood glucose levels return to normal, insulin secretion decreases, demonstrating the principle of negative feedback.</a:t>
            </a:r>
          </a:p>
          <a:p>
            <a:r>
              <a:rPr lang="en-GB" dirty="0"/>
              <a:t>When blood glucose levels fall between meals or during physical activity, the alpha cells of the pancreas release glucagon. Glucagon stimulates the liver to convert stored glycogen back into glucose, which is then released into the bloodstream. This prevents blood glucose levels from falling too low and ensures that the body's cells continue to receive the energy they need.</a:t>
            </a:r>
          </a:p>
          <a:p>
            <a:r>
              <a:rPr lang="en-GB" dirty="0"/>
              <a:t>Together, insulin and glucagon work in a coordinated way to maintain homeostasis, providing a stable internal environment and supporting normal body function.</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4</a:t>
            </a:fld>
            <a:endParaRPr lang="en-US" dirty="0"/>
          </a:p>
        </p:txBody>
      </p:sp>
    </p:spTree>
    <p:extLst>
      <p:ext uri="{BB962C8B-B14F-4D97-AF65-F5344CB8AC3E}">
        <p14:creationId xmlns:p14="http://schemas.microsoft.com/office/powerpoint/2010/main" val="2440976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Type 2 Diabetes Mellitus develops when the body's cells become resistant to the effects of insulin. Although the pancreas continues to produce insulin during the early stages of the condition, the body's cells do not respond effectively, reducing the movement of glucose from the bloodstream into body tissues.</a:t>
            </a:r>
          </a:p>
          <a:p>
            <a:r>
              <a:rPr lang="en-GB" dirty="0"/>
              <a:t>To compensate for this reduced sensitivity, the beta cells initially produce greater amounts of insulin. However, over time these cells become unable to meet the increasing demand, leading to a gradual decline in insulin production. As a result, blood glucose levels remain persistently elevated, a condition known as hyperglycaemia.</a:t>
            </a:r>
          </a:p>
          <a:p>
            <a:r>
              <a:rPr lang="en-GB" dirty="0"/>
              <a:t>Persistent hyperglycaemia disrupts normal physiological function and can damage blood vessels and nerves throughout the body. This increases the risk of complications including cardiovascular disease, diabetic retinopathy, kidney disease and peripheral neuropathy. Patients may also experience symptoms such as increased thirst, frequent urination, fatigue and delayed wound healing due to the body's inability to use glucose efficiently for energy production.</a:t>
            </a:r>
          </a:p>
          <a:p>
            <a:r>
              <a:rPr lang="en-GB" dirty="0"/>
              <a:t>Sarah's obesity, sedentary lifestyle and smoking further contribute to insulin resistance and increase her risk of cardiovascular complications. Understanding these physiological changes is essential for developing an evidence-based care plan aimed at improving glycaemic control and reducing the risk of long-term complications.</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5</a:t>
            </a:fld>
            <a:endParaRPr lang="en-US" dirty="0"/>
          </a:p>
        </p:txBody>
      </p:sp>
    </p:spTree>
    <p:extLst>
      <p:ext uri="{BB962C8B-B14F-4D97-AF65-F5344CB8AC3E}">
        <p14:creationId xmlns:p14="http://schemas.microsoft.com/office/powerpoint/2010/main" val="3536172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Sarah's diagnosis of Type 2 Diabetes is supported by an HbA1c result of 68 millimoles per mole, which is above the diagnostic threshold of 48 millimoles per mole. HbA1c measures the amount of glucose attached to haemoglobin within red blood cells and reflects average blood glucose levels over the previous two to three months. Unlike a single blood glucose reading, it provides a longer-term assessment of glycaemic control and is widely used to diagnose and monitor Type 2 Diabetes.</a:t>
            </a:r>
          </a:p>
          <a:p>
            <a:r>
              <a:rPr lang="en-GB" dirty="0"/>
              <a:t>Routine monitoring is essential to evaluate the effectiveness of treatment and identify any deterioration in Sarah's condition. HbA1c should be reviewed every three to six months, alongside regular assessments of blood pressure, weight and body mass index. Home blood glucose monitoring may also be recommended where clinically appropriate to help identify patterns and support self-management.</a:t>
            </a:r>
          </a:p>
          <a:p>
            <a:r>
              <a:rPr lang="en-GB" dirty="0"/>
              <a:t>These routine measurements provide valuable information for healthcare professionals when reviewing Sarah's progress. They allow the multidisciplinary team to evaluate whether lifestyle interventions and medication are improving glycaemic control or whether further adjustments to the care plan are required. This demonstrates how routine clinical data supports evidence-based, person-centred care and helps reduce the risk of long-term diabetes-related complications.</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6</a:t>
            </a:fld>
            <a:endParaRPr lang="en-US" dirty="0"/>
          </a:p>
        </p:txBody>
      </p:sp>
    </p:spTree>
    <p:extLst>
      <p:ext uri="{BB962C8B-B14F-4D97-AF65-F5344CB8AC3E}">
        <p14:creationId xmlns:p14="http://schemas.microsoft.com/office/powerpoint/2010/main" val="1770402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Sarah's care plan should adopt a person-centred, multidisciplinary approach that addresses both her current health needs and her long-term risk of complications. The primary goals are to improve glycaemic control, reduce cardiovascular risk and support sustainable lifestyle changes.</a:t>
            </a:r>
          </a:p>
          <a:p>
            <a:r>
              <a:rPr lang="en-GB" dirty="0"/>
              <a:t>The GP will oversee Sarah's medical management, including prescribing and reviewing her medication. A practice nurse will carry out routine monitoring of her HbA1c, blood pressure and weight, while also providing education and encouraging self-management. Referral to a dietitian would support Sarah in making realistic dietary changes aimed at achieving gradual weight loss and improving blood glucose control. As Sarah is a smoker, referral to an NHS Stop Smoking Service should also be considered, as smoking increases her risk of cardiovascular disease and diabetes-related complications.</a:t>
            </a:r>
          </a:p>
          <a:p>
            <a:r>
              <a:rPr lang="en-GB" dirty="0"/>
              <a:t>Regular physical activity should be encouraged alongside medication adherence and ongoing diabetes education. These interventions work together to improve insulin sensitivity, reduce blood glucose levels and lower the risk of long-term complications. By involving Sarah in shared decision-making and setting achievable goals, the care plan is more likely to support long-term engagement and improve overall health outcomes.</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7</a:t>
            </a:fld>
            <a:endParaRPr lang="en-US" dirty="0"/>
          </a:p>
        </p:txBody>
      </p:sp>
    </p:spTree>
    <p:extLst>
      <p:ext uri="{BB962C8B-B14F-4D97-AF65-F5344CB8AC3E}">
        <p14:creationId xmlns:p14="http://schemas.microsoft.com/office/powerpoint/2010/main" val="834915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Lifestyle modification is a key component of Sarah's care plan and should be implemented alongside medication to improve her long-term health outcomes. Evidence from NICE guidelines recommends healthy eating, regular physical activity, smoking cessation and weight management as first-line interventions for people with Type 2 Diabetes.</a:t>
            </a:r>
          </a:p>
          <a:p>
            <a:r>
              <a:rPr lang="en-GB" dirty="0"/>
              <a:t>Sarah should be encouraged to follow a balanced diet that reduces refined carbohydrates and sugary foods while increasing fibre intake and controlling portion sizes. These dietary changes help reduce post-meal blood glucose levels and support gradual weight loss.</a:t>
            </a:r>
          </a:p>
          <a:p>
            <a:r>
              <a:rPr lang="en-GB" dirty="0"/>
              <a:t>Regular physical activity, including at least 150 minutes of moderate-intensity exercise each week, improves insulin sensitivity by increasing the ability of muscle cells to take up glucose from the bloodstream. This contributes to improved glycaemic control and reduces cardiovascular risk.</a:t>
            </a:r>
          </a:p>
          <a:p>
            <a:r>
              <a:rPr lang="en-GB" dirty="0"/>
              <a:t>Smoking cessation is also essential because smoking damages blood vessels, increases insulin resistance and significantly raises the risk of cardiovascular disease. Referral to NHS Stop Smoking Services would provide Sarah with behavioural support and improve her chances of successfully quitting.</a:t>
            </a:r>
          </a:p>
          <a:p>
            <a:r>
              <a:rPr lang="en-GB" dirty="0"/>
              <a:t>Achieving a modest weight loss of 5 to 10 percent can further improve insulin sensitivity and blood glucose regulation. Together, these evidence-based interventions support better diabetes management and reduce the likelihood of long-term complications.</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8</a:t>
            </a:fld>
            <a:endParaRPr lang="en-US" dirty="0"/>
          </a:p>
        </p:txBody>
      </p:sp>
    </p:spTree>
    <p:extLst>
      <p:ext uri="{BB962C8B-B14F-4D97-AF65-F5344CB8AC3E}">
        <p14:creationId xmlns:p14="http://schemas.microsoft.com/office/powerpoint/2010/main" val="4037683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Effective communication is fundamental to the success of Sarah's care plan. Healthcare professionals should adopt a person-centred approach by involving Sarah in shared decision-making and providing information that is clear, accessible and tailored to her individual needs. This encourages her to take an active role in managing her condition and supports long-term adherence to treatment and lifestyle recommendations.</a:t>
            </a:r>
          </a:p>
          <a:p>
            <a:r>
              <a:rPr lang="en-GB" dirty="0"/>
              <a:t>Regular follow-up appointments with the multidisciplinary team provide opportunities to review Sarah's progress, address any concerns and reinforce self-management strategies. Ongoing education about blood glucose monitoring, healthy eating, physical activity and medication adherence can improve her confidence and ability to manage Type 2 Diabetes effectively.</a:t>
            </a:r>
          </a:p>
          <a:p>
            <a:r>
              <a:rPr lang="en-GB" dirty="0"/>
              <a:t>Several ethical principles should also guide Sarah's care. Informed consent must be obtained before any treatment or intervention, ensuring that she understands the benefits, risks and available options. Confidentiality must be maintained in accordance with professional standards, and Sarah's right to make informed decisions about her own care should always be respected. Healthcare professionals should also provide equitable and non-discriminatory care, ensuring that support is tailored to Sarah's individual circumstances and preferences.</a:t>
            </a:r>
          </a:p>
          <a:p>
            <a:r>
              <a:rPr lang="en-GB" dirty="0"/>
              <a:t>By combining effective communication with ethical, person-centred practice, healthcare professionals can improve patient engagement, promote self-management and achieve better long-term health outcomes.</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9</a:t>
            </a:fld>
            <a:endParaRPr lang="en-US" dirty="0"/>
          </a:p>
        </p:txBody>
      </p:sp>
    </p:spTree>
    <p:extLst>
      <p:ext uri="{BB962C8B-B14F-4D97-AF65-F5344CB8AC3E}">
        <p14:creationId xmlns:p14="http://schemas.microsoft.com/office/powerpoint/2010/main" val="24284922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conclusion, Type 2 Diabetes Mellitus is a long-term condition that disrupts the normal regulation of blood glucose due to insulin resistance and reduced pancreatic function. Understanding the anatomy and physiology of blood glucose regulation is essential for recognising how the condition develops and why effective management is required.</a:t>
            </a:r>
          </a:p>
          <a:p>
            <a:r>
              <a:rPr lang="en-GB" dirty="0"/>
              <a:t>Sarah's case demonstrates how lifestyle factors such as obesity, smoking and physical inactivity can contribute to poor glycaemic control and increase the risk of long-term complications. Routine monitoring, including HbA1c, blood pressure and body weight, enables healthcare professionals to assess treatment effectiveness and make informed decisions when reviewing her care plan.</a:t>
            </a:r>
          </a:p>
          <a:p>
            <a:r>
              <a:rPr lang="en-GB" dirty="0"/>
              <a:t>By combining evidence-based lifestyle interventions, appropriate medical management and person-centred communication, healthcare professionals can support Sarah in improving her self-management, reducing her risk of complications and achieving better long-term health outcomes.</a:t>
            </a:r>
          </a:p>
          <a:p>
            <a:endParaRPr lang="en-GB" dirty="0"/>
          </a:p>
        </p:txBody>
      </p:sp>
      <p:sp>
        <p:nvSpPr>
          <p:cNvPr id="4" name="Slide Number Placeholder 3"/>
          <p:cNvSpPr>
            <a:spLocks noGrp="1"/>
          </p:cNvSpPr>
          <p:nvPr>
            <p:ph type="sldNum" sz="quarter" idx="5"/>
          </p:nvPr>
        </p:nvSpPr>
        <p:spPr/>
        <p:txBody>
          <a:bodyPr/>
          <a:lstStyle/>
          <a:p>
            <a:fld id="{23C058E0-0852-DB43-83D6-BD76659FF1D8}" type="slidenum">
              <a:rPr lang="en-US" smtClean="0"/>
              <a:t>10</a:t>
            </a:fld>
            <a:endParaRPr lang="en-US" dirty="0"/>
          </a:p>
        </p:txBody>
      </p:sp>
    </p:spTree>
    <p:extLst>
      <p:ext uri="{BB962C8B-B14F-4D97-AF65-F5344CB8AC3E}">
        <p14:creationId xmlns:p14="http://schemas.microsoft.com/office/powerpoint/2010/main" val="23638056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F51FEA09-E4BD-0741-D624-EED4A231C599}"/>
              </a:ext>
            </a:extLst>
          </p:cNvPr>
          <p:cNvSpPr/>
          <p:nvPr userDrawn="1"/>
        </p:nvSpPr>
        <p:spPr>
          <a:xfrm rot="10800000">
            <a:off x="853427"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0"/>
                </a:schemeClr>
              </a:gs>
              <a:gs pos="99000">
                <a:schemeClr val="accent3">
                  <a:alpha val="71647"/>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9">
            <a:extLst>
              <a:ext uri="{FF2B5EF4-FFF2-40B4-BE49-F238E27FC236}">
                <a16:creationId xmlns:a16="http://schemas.microsoft.com/office/drawing/2014/main" id="{B707B5BA-AB15-D1EF-EBC5-F38FCE20FC52}"/>
              </a:ext>
            </a:extLst>
          </p:cNvPr>
          <p:cNvSpPr/>
          <p:nvPr userDrawn="1"/>
        </p:nvSpPr>
        <p:spPr>
          <a:xfrm rot="710202" flipV="1">
            <a:off x="-145573" y="4175628"/>
            <a:ext cx="6040006" cy="3240870"/>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97000">
                <a:schemeClr val="accent3">
                  <a:lumMod val="50000"/>
                  <a:alpha val="21210"/>
                </a:schemeClr>
              </a:gs>
              <a:gs pos="72000">
                <a:schemeClr val="accent4">
                  <a:lumMod val="50000"/>
                </a:schemeClr>
              </a:gs>
              <a:gs pos="3000">
                <a:schemeClr val="accent6">
                  <a:alpha val="53787"/>
                </a:scheme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cxnSp>
        <p:nvCxnSpPr>
          <p:cNvPr id="6" name="Straight Connector 5">
            <a:extLst>
              <a:ext uri="{FF2B5EF4-FFF2-40B4-BE49-F238E27FC236}">
                <a16:creationId xmlns:a16="http://schemas.microsoft.com/office/drawing/2014/main" id="{21AF73CC-B23B-6DCD-7E3E-8213485DF9B7}"/>
              </a:ext>
            </a:extLst>
          </p:cNvPr>
          <p:cNvCxnSpPr>
            <a:cxnSpLocks/>
          </p:cNvCxnSpPr>
          <p:nvPr userDrawn="1"/>
        </p:nvCxnSpPr>
        <p:spPr>
          <a:xfrm rot="5400000">
            <a:off x="6095999" y="3104925"/>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7" name="Freeform 1">
            <a:extLst>
              <a:ext uri="{FF2B5EF4-FFF2-40B4-BE49-F238E27FC236}">
                <a16:creationId xmlns:a16="http://schemas.microsoft.com/office/drawing/2014/main" id="{0319ECD0-7050-C18F-AC35-7F8DFA288A58}"/>
              </a:ext>
            </a:extLst>
          </p:cNvPr>
          <p:cNvSpPr/>
          <p:nvPr userDrawn="1"/>
        </p:nvSpPr>
        <p:spPr>
          <a:xfrm>
            <a:off x="-24334" y="1"/>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1">
                  <a:alpha val="31889"/>
                </a:schemeClr>
              </a:gs>
              <a:gs pos="77000">
                <a:schemeClr val="accent3">
                  <a:lumMod val="25000"/>
                  <a:alpha val="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
            <a:extLst>
              <a:ext uri="{FF2B5EF4-FFF2-40B4-BE49-F238E27FC236}">
                <a16:creationId xmlns:a16="http://schemas.microsoft.com/office/drawing/2014/main" id="{332954FC-1C1B-B277-413F-3CBA66FD1EAD}"/>
              </a:ext>
            </a:extLst>
          </p:cNvPr>
          <p:cNvSpPr/>
          <p:nvPr userDrawn="1"/>
        </p:nvSpPr>
        <p:spPr>
          <a:xfrm flipH="1" flipV="1">
            <a:off x="-26982" y="9939"/>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50000"/>
                </a:schemeClr>
              </a:gs>
              <a:gs pos="77000">
                <a:schemeClr val="accent3">
                  <a:lumMod val="25000"/>
                  <a:alpha val="0"/>
                </a:schemeClr>
              </a:gs>
            </a:gsLst>
            <a:path path="circle">
              <a:fillToRect t="100000" r="10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4">
            <a:extLst>
              <a:ext uri="{FF2B5EF4-FFF2-40B4-BE49-F238E27FC236}">
                <a16:creationId xmlns:a16="http://schemas.microsoft.com/office/drawing/2014/main" id="{9AD65933-4DAE-2A46-C7F9-2A20CB244088}"/>
              </a:ext>
            </a:extLst>
          </p:cNvPr>
          <p:cNvSpPr/>
          <p:nvPr userDrawn="1"/>
        </p:nvSpPr>
        <p:spPr>
          <a:xfrm>
            <a:off x="4603793" y="0"/>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41000">
                <a:schemeClr val="accent5">
                  <a:alpha val="21000"/>
                </a:schemeClr>
              </a:gs>
              <a:gs pos="98000">
                <a:schemeClr val="accent5">
                  <a:lumMod val="50000"/>
                </a:schemeClr>
              </a:gs>
            </a:gsLst>
            <a:lin ang="13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5">
            <a:extLst>
              <a:ext uri="{FF2B5EF4-FFF2-40B4-BE49-F238E27FC236}">
                <a16:creationId xmlns:a16="http://schemas.microsoft.com/office/drawing/2014/main" id="{078C0FDD-401B-0E80-5823-215C99BAE6B2}"/>
              </a:ext>
            </a:extLst>
          </p:cNvPr>
          <p:cNvSpPr/>
          <p:nvPr userDrawn="1"/>
        </p:nvSpPr>
        <p:spPr>
          <a:xfrm rot="710202" flipH="1">
            <a:off x="6511239" y="-551340"/>
            <a:ext cx="5838132" cy="3132551"/>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100000">
                <a:schemeClr val="accent4">
                  <a:lumMod val="75000"/>
                  <a:alpha val="19000"/>
                </a:schemeClr>
              </a:gs>
              <a:gs pos="0">
                <a:schemeClr val="accent6">
                  <a:alpha val="61994"/>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243584" y="2176272"/>
            <a:ext cx="9921240" cy="148132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42611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569340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5">
            <a:extLst>
              <a:ext uri="{FF2B5EF4-FFF2-40B4-BE49-F238E27FC236}">
                <a16:creationId xmlns:a16="http://schemas.microsoft.com/office/drawing/2014/main" id="{079F0D65-9DED-1DC3-6E6D-E4AD5252A007}"/>
              </a:ext>
            </a:extLst>
          </p:cNvPr>
          <p:cNvSpPr/>
          <p:nvPr userDrawn="1"/>
        </p:nvSpPr>
        <p:spPr>
          <a:xfrm rot="16200000" flipV="1">
            <a:off x="6507450" y="1163358"/>
            <a:ext cx="6858000" cy="4531278"/>
          </a:xfrm>
          <a:custGeom>
            <a:avLst/>
            <a:gdLst>
              <a:gd name="connsiteX0" fmla="*/ 6858000 w 6858000"/>
              <a:gd name="connsiteY0" fmla="*/ 3150313 h 3750964"/>
              <a:gd name="connsiteX1" fmla="*/ 6858000 w 6858000"/>
              <a:gd name="connsiteY1" fmla="*/ 0 h 3750964"/>
              <a:gd name="connsiteX2" fmla="*/ 0 w 6858000"/>
              <a:gd name="connsiteY2" fmla="*/ 0 h 3750964"/>
              <a:gd name="connsiteX3" fmla="*/ 0 w 6858000"/>
              <a:gd name="connsiteY3" fmla="*/ 3220894 h 3750964"/>
              <a:gd name="connsiteX4" fmla="*/ 10973 w 6858000"/>
              <a:gd name="connsiteY4" fmla="*/ 3230398 h 3750964"/>
              <a:gd name="connsiteX5" fmla="*/ 1661251 w 6858000"/>
              <a:gd name="connsiteY5" fmla="*/ 3750927 h 3750964"/>
              <a:gd name="connsiteX6" fmla="*/ 4893397 w 6858000"/>
              <a:gd name="connsiteY6" fmla="*/ 2661368 h 3750964"/>
              <a:gd name="connsiteX7" fmla="*/ 6834019 w 6858000"/>
              <a:gd name="connsiteY7" fmla="*/ 3137932 h 3750964"/>
              <a:gd name="connsiteX8" fmla="*/ 6858000 w 6858000"/>
              <a:gd name="connsiteY8" fmla="*/ 3150313 h 375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3750964">
                <a:moveTo>
                  <a:pt x="6858000" y="3150313"/>
                </a:moveTo>
                <a:lnTo>
                  <a:pt x="6858000" y="0"/>
                </a:lnTo>
                <a:lnTo>
                  <a:pt x="0" y="0"/>
                </a:lnTo>
                <a:lnTo>
                  <a:pt x="0" y="3220894"/>
                </a:lnTo>
                <a:lnTo>
                  <a:pt x="10973" y="3230398"/>
                </a:lnTo>
                <a:cubicBezTo>
                  <a:pt x="366756" y="3514112"/>
                  <a:pt x="933081" y="3754395"/>
                  <a:pt x="1661251" y="3750927"/>
                </a:cubicBezTo>
                <a:cubicBezTo>
                  <a:pt x="2955776" y="3744762"/>
                  <a:pt x="3514049" y="2682714"/>
                  <a:pt x="4893397" y="2661368"/>
                </a:cubicBezTo>
                <a:cubicBezTo>
                  <a:pt x="5755490" y="2648026"/>
                  <a:pt x="6380835" y="2908605"/>
                  <a:pt x="6834019" y="3137932"/>
                </a:cubicBezTo>
                <a:lnTo>
                  <a:pt x="6858000" y="3150313"/>
                </a:lnTo>
                <a:close/>
              </a:path>
            </a:pathLst>
          </a:custGeom>
          <a:solidFill>
            <a:schemeClr val="accent4">
              <a:alpha val="142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8">
            <a:extLst>
              <a:ext uri="{FF2B5EF4-FFF2-40B4-BE49-F238E27FC236}">
                <a16:creationId xmlns:a16="http://schemas.microsoft.com/office/drawing/2014/main" id="{9C605622-8F1F-632F-D5C0-1F2E7875EBA1}"/>
              </a:ext>
            </a:extLst>
          </p:cNvPr>
          <p:cNvSpPr/>
          <p:nvPr userDrawn="1"/>
        </p:nvSpPr>
        <p:spPr>
          <a:xfrm rot="5400000">
            <a:off x="6488397" y="1182411"/>
            <a:ext cx="6858000" cy="4493171"/>
          </a:xfrm>
          <a:custGeom>
            <a:avLst/>
            <a:gdLst>
              <a:gd name="connsiteX0" fmla="*/ 0 w 6858000"/>
              <a:gd name="connsiteY0" fmla="*/ 3300688 h 4744323"/>
              <a:gd name="connsiteX1" fmla="*/ 0 w 6858000"/>
              <a:gd name="connsiteY1" fmla="*/ 0 h 4744323"/>
              <a:gd name="connsiteX2" fmla="*/ 6858000 w 6858000"/>
              <a:gd name="connsiteY2" fmla="*/ 0 h 4744323"/>
              <a:gd name="connsiteX3" fmla="*/ 6858000 w 6858000"/>
              <a:gd name="connsiteY3" fmla="*/ 3130282 h 4744323"/>
              <a:gd name="connsiteX4" fmla="*/ 6685009 w 6858000"/>
              <a:gd name="connsiteY4" fmla="*/ 3177721 h 4744323"/>
              <a:gd name="connsiteX5" fmla="*/ 2944852 w 6858000"/>
              <a:gd name="connsiteY5" fmla="*/ 4744264 h 4744323"/>
              <a:gd name="connsiteX6" fmla="*/ 88593 w 6858000"/>
              <a:gd name="connsiteY6" fmla="*/ 3449517 h 4744323"/>
              <a:gd name="connsiteX7" fmla="*/ 0 w 6858000"/>
              <a:gd name="connsiteY7" fmla="*/ 3300688 h 474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744323">
                <a:moveTo>
                  <a:pt x="0" y="3300688"/>
                </a:moveTo>
                <a:lnTo>
                  <a:pt x="0" y="0"/>
                </a:lnTo>
                <a:lnTo>
                  <a:pt x="6858000" y="0"/>
                </a:lnTo>
                <a:lnTo>
                  <a:pt x="6858000" y="3130282"/>
                </a:lnTo>
                <a:lnTo>
                  <a:pt x="6685009" y="3177721"/>
                </a:lnTo>
                <a:cubicBezTo>
                  <a:pt x="5333681" y="3615865"/>
                  <a:pt x="4498161" y="4736270"/>
                  <a:pt x="2944852" y="4744264"/>
                </a:cubicBezTo>
                <a:cubicBezTo>
                  <a:pt x="1511029" y="4751644"/>
                  <a:pt x="502120" y="4067469"/>
                  <a:pt x="88593" y="3449517"/>
                </a:cubicBezTo>
                <a:lnTo>
                  <a:pt x="0" y="3300688"/>
                </a:lnTo>
                <a:close/>
              </a:path>
            </a:pathLst>
          </a:custGeom>
          <a:gradFill flip="none" rotWithShape="1">
            <a:gsLst>
              <a:gs pos="4000">
                <a:schemeClr val="accent2">
                  <a:alpha val="23589"/>
                </a:schemeClr>
              </a:gs>
              <a:gs pos="79000">
                <a:schemeClr val="accent5">
                  <a:lumMod val="50000"/>
                  <a:alpha val="5218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12">
            <a:extLst>
              <a:ext uri="{FF2B5EF4-FFF2-40B4-BE49-F238E27FC236}">
                <a16:creationId xmlns:a16="http://schemas.microsoft.com/office/drawing/2014/main" id="{919AB4B2-2D3A-FCB5-0314-CC465BCC0E5D}"/>
              </a:ext>
            </a:extLst>
          </p:cNvPr>
          <p:cNvSpPr/>
          <p:nvPr userDrawn="1"/>
        </p:nvSpPr>
        <p:spPr>
          <a:xfrm rot="5400000">
            <a:off x="6926379" y="1582290"/>
            <a:ext cx="6858001" cy="3693421"/>
          </a:xfrm>
          <a:custGeom>
            <a:avLst/>
            <a:gdLst>
              <a:gd name="connsiteX0" fmla="*/ 0 w 6858001"/>
              <a:gd name="connsiteY0" fmla="*/ 3437558 h 3693421"/>
              <a:gd name="connsiteX1" fmla="*/ 0 w 6858001"/>
              <a:gd name="connsiteY1" fmla="*/ 0 h 3693421"/>
              <a:gd name="connsiteX2" fmla="*/ 6858001 w 6858001"/>
              <a:gd name="connsiteY2" fmla="*/ 0 h 3693421"/>
              <a:gd name="connsiteX3" fmla="*/ 6858001 w 6858001"/>
              <a:gd name="connsiteY3" fmla="*/ 1982949 h 3693421"/>
              <a:gd name="connsiteX4" fmla="*/ 6594582 w 6858001"/>
              <a:gd name="connsiteY4" fmla="*/ 1960784 h 3693421"/>
              <a:gd name="connsiteX5" fmla="*/ 6223032 w 6858001"/>
              <a:gd name="connsiteY5" fmla="*/ 1954544 h 3693421"/>
              <a:gd name="connsiteX6" fmla="*/ 1449771 w 6858001"/>
              <a:gd name="connsiteY6" fmla="*/ 3693362 h 3693421"/>
              <a:gd name="connsiteX7" fmla="*/ 163899 w 6858001"/>
              <a:gd name="connsiteY7" fmla="*/ 3498289 h 3693421"/>
              <a:gd name="connsiteX8" fmla="*/ 0 w 6858001"/>
              <a:gd name="connsiteY8" fmla="*/ 3437558 h 369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1" h="3693421">
                <a:moveTo>
                  <a:pt x="0" y="3437558"/>
                </a:moveTo>
                <a:lnTo>
                  <a:pt x="0" y="0"/>
                </a:lnTo>
                <a:lnTo>
                  <a:pt x="6858001" y="0"/>
                </a:lnTo>
                <a:lnTo>
                  <a:pt x="6858001" y="1982949"/>
                </a:lnTo>
                <a:lnTo>
                  <a:pt x="6594582" y="1960784"/>
                </a:lnTo>
                <a:cubicBezTo>
                  <a:pt x="6474164" y="1954657"/>
                  <a:pt x="6350346" y="1952415"/>
                  <a:pt x="6223032" y="1954544"/>
                </a:cubicBezTo>
                <a:cubicBezTo>
                  <a:pt x="4185999" y="1988612"/>
                  <a:pt x="3361537" y="3683524"/>
                  <a:pt x="1449771" y="3693362"/>
                </a:cubicBezTo>
                <a:cubicBezTo>
                  <a:pt x="971830" y="3695822"/>
                  <a:pt x="541102" y="3621442"/>
                  <a:pt x="163899" y="3498289"/>
                </a:cubicBezTo>
                <a:lnTo>
                  <a:pt x="0" y="3437558"/>
                </a:lnTo>
                <a:close/>
              </a:path>
            </a:pathLst>
          </a:custGeom>
          <a:gradFill>
            <a:gsLst>
              <a:gs pos="84000">
                <a:schemeClr val="accent4">
                  <a:alpha val="20000"/>
                </a:schemeClr>
              </a:gs>
              <a:gs pos="1000">
                <a:schemeClr val="accent6">
                  <a:alpha val="38000"/>
                </a:schemeClr>
              </a:gs>
              <a:gs pos="100000">
                <a:schemeClr val="accent6">
                  <a:alpha val="3349"/>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Slide Number Placeholder 7">
            <a:extLst>
              <a:ext uri="{FF2B5EF4-FFF2-40B4-BE49-F238E27FC236}">
                <a16:creationId xmlns:a16="http://schemas.microsoft.com/office/drawing/2014/main" id="{692257B9-FE58-1976-7115-17E05E5819EA}"/>
              </a:ext>
            </a:extLst>
          </p:cNvPr>
          <p:cNvSpPr>
            <a:spLocks noGrp="1"/>
          </p:cNvSpPr>
          <p:nvPr>
            <p:ph type="sldNum" sz="quarter" idx="11"/>
          </p:nvPr>
        </p:nvSpPr>
        <p:spPr/>
        <p:txBody>
          <a:bodyPr>
            <a:noAutofit/>
          </a:bodyPr>
          <a:lstStyle/>
          <a:p>
            <a:fld id="{294A09A9-5501-47C1-A89A-A340965A2BE2}" type="slidenum">
              <a:rPr lang="en-US" smtClean="0"/>
              <a:pPr/>
              <a:t>‹#›</a:t>
            </a:fld>
            <a:endParaRPr lang="en-US" dirty="0"/>
          </a:p>
        </p:txBody>
      </p:sp>
      <p:sp>
        <p:nvSpPr>
          <p:cNvPr id="7" name="Footer Placeholder 6">
            <a:extLst>
              <a:ext uri="{FF2B5EF4-FFF2-40B4-BE49-F238E27FC236}">
                <a16:creationId xmlns:a16="http://schemas.microsoft.com/office/drawing/2014/main" id="{BAF040BB-6465-852C-B53C-074E90BB09D1}"/>
              </a:ext>
            </a:extLst>
          </p:cNvPr>
          <p:cNvSpPr>
            <a:spLocks noGrp="1"/>
          </p:cNvSpPr>
          <p:nvPr>
            <p:ph type="ftr" sz="quarter" idx="10"/>
          </p:nvPr>
        </p:nvSpPr>
        <p:spPr/>
        <p:txBody>
          <a:bodyPr>
            <a:noAutofit/>
          </a:bodyPr>
          <a:lstStyle/>
          <a:p>
            <a:r>
              <a:rPr lang="en-US"/>
              <a:t>Crypto: investing &amp; trading</a:t>
            </a: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536192" y="832104"/>
            <a:ext cx="8878824" cy="1069848"/>
          </a:xfrm>
        </p:spPr>
        <p:txBody>
          <a:bodyPr anchor="b">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536192" y="2212848"/>
            <a:ext cx="6422136" cy="3282696"/>
          </a:xfrm>
        </p:spPr>
        <p:txBody>
          <a:bodyPr>
            <a:noAutofit/>
          </a:bodyPr>
          <a:lstStyle>
            <a:lvl1pPr marL="347472">
              <a:lnSpc>
                <a:spcPct val="150000"/>
              </a:lnSpc>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63167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Introduction">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9BE68DE5-FB8F-C713-B589-69851789C6C5}"/>
              </a:ext>
            </a:extLst>
          </p:cNvPr>
          <p:cNvSpPr/>
          <p:nvPr userDrawn="1"/>
        </p:nvSpPr>
        <p:spPr>
          <a:xfrm>
            <a:off x="1" y="4852144"/>
            <a:ext cx="5681755" cy="2002200"/>
          </a:xfrm>
          <a:custGeom>
            <a:avLst/>
            <a:gdLst>
              <a:gd name="connsiteX0" fmla="*/ 320629 w 5681755"/>
              <a:gd name="connsiteY0" fmla="*/ 0 h 2002200"/>
              <a:gd name="connsiteX1" fmla="*/ 375829 w 5681755"/>
              <a:gd name="connsiteY1" fmla="*/ 158026 h 2002200"/>
              <a:gd name="connsiteX2" fmla="*/ 897491 w 5681755"/>
              <a:gd name="connsiteY2" fmla="*/ 961690 h 2002200"/>
              <a:gd name="connsiteX3" fmla="*/ 4054478 w 5681755"/>
              <a:gd name="connsiteY3" fmla="*/ 1474149 h 2002200"/>
              <a:gd name="connsiteX4" fmla="*/ 5679398 w 5681755"/>
              <a:gd name="connsiteY4" fmla="*/ 1986034 h 2002200"/>
              <a:gd name="connsiteX5" fmla="*/ 5681755 w 5681755"/>
              <a:gd name="connsiteY5" fmla="*/ 2002200 h 2002200"/>
              <a:gd name="connsiteX6" fmla="*/ 0 w 5681755"/>
              <a:gd name="connsiteY6" fmla="*/ 1989323 h 2002200"/>
              <a:gd name="connsiteX7" fmla="*/ 0 w 5681755"/>
              <a:gd name="connsiteY7" fmla="*/ 1952135 h 200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81755" h="2002200">
                <a:moveTo>
                  <a:pt x="320629" y="0"/>
                </a:moveTo>
                <a:lnTo>
                  <a:pt x="375829" y="158026"/>
                </a:lnTo>
                <a:cubicBezTo>
                  <a:pt x="503741" y="486192"/>
                  <a:pt x="688117" y="753054"/>
                  <a:pt x="897491" y="961690"/>
                </a:cubicBezTo>
                <a:cubicBezTo>
                  <a:pt x="1455821" y="1518049"/>
                  <a:pt x="3033468" y="1694058"/>
                  <a:pt x="4054478" y="1474149"/>
                </a:cubicBezTo>
                <a:cubicBezTo>
                  <a:pt x="5094564" y="1247948"/>
                  <a:pt x="5587838" y="1548928"/>
                  <a:pt x="5679398" y="1986034"/>
                </a:cubicBezTo>
                <a:lnTo>
                  <a:pt x="5681755" y="2002200"/>
                </a:lnTo>
                <a:lnTo>
                  <a:pt x="0" y="1989323"/>
                </a:lnTo>
                <a:lnTo>
                  <a:pt x="0" y="1952135"/>
                </a:lnTo>
                <a:close/>
              </a:path>
            </a:pathLst>
          </a:custGeom>
          <a:gradFill flip="none" rotWithShape="1">
            <a:gsLst>
              <a:gs pos="77000">
                <a:schemeClr val="accent3">
                  <a:lumMod val="25000"/>
                  <a:alpha val="0"/>
                </a:schemeClr>
              </a:gs>
              <a:gs pos="0">
                <a:schemeClr val="tx2">
                  <a:alpha val="70774"/>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2" name="Freeform: Shape 21">
            <a:extLst>
              <a:ext uri="{FF2B5EF4-FFF2-40B4-BE49-F238E27FC236}">
                <a16:creationId xmlns:a16="http://schemas.microsoft.com/office/drawing/2014/main" id="{76B337A9-EA8E-4E30-3CF4-C681F9705934}"/>
              </a:ext>
            </a:extLst>
          </p:cNvPr>
          <p:cNvSpPr/>
          <p:nvPr userDrawn="1"/>
        </p:nvSpPr>
        <p:spPr>
          <a:xfrm>
            <a:off x="1" y="0"/>
            <a:ext cx="6392389" cy="3297866"/>
          </a:xfrm>
          <a:custGeom>
            <a:avLst/>
            <a:gdLst>
              <a:gd name="connsiteX0" fmla="*/ 0 w 6392389"/>
              <a:gd name="connsiteY0" fmla="*/ 0 h 3297866"/>
              <a:gd name="connsiteX1" fmla="*/ 6392389 w 6392389"/>
              <a:gd name="connsiteY1" fmla="*/ 0 h 3297866"/>
              <a:gd name="connsiteX2" fmla="*/ 6039257 w 6392389"/>
              <a:gd name="connsiteY2" fmla="*/ 205593 h 3297866"/>
              <a:gd name="connsiteX3" fmla="*/ 4044501 w 6392389"/>
              <a:gd name="connsiteY3" fmla="*/ 1885401 h 3297866"/>
              <a:gd name="connsiteX4" fmla="*/ 41384 w 6392389"/>
              <a:gd name="connsiteY4" fmla="*/ 2408804 h 3297866"/>
              <a:gd name="connsiteX5" fmla="*/ 0 w 6392389"/>
              <a:gd name="connsiteY5" fmla="*/ 2349004 h 329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92389" h="3297866">
                <a:moveTo>
                  <a:pt x="0" y="0"/>
                </a:moveTo>
                <a:lnTo>
                  <a:pt x="6392389" y="0"/>
                </a:lnTo>
                <a:lnTo>
                  <a:pt x="6039257" y="205593"/>
                </a:lnTo>
                <a:cubicBezTo>
                  <a:pt x="5243960" y="694220"/>
                  <a:pt x="4533171" y="1286369"/>
                  <a:pt x="4044501" y="1885401"/>
                </a:cubicBezTo>
                <a:cubicBezTo>
                  <a:pt x="2455953" y="3842789"/>
                  <a:pt x="879065" y="3516921"/>
                  <a:pt x="41384" y="2408804"/>
                </a:cubicBezTo>
                <a:lnTo>
                  <a:pt x="0" y="2349004"/>
                </a:lnTo>
                <a:close/>
              </a:path>
            </a:pathLst>
          </a:custGeom>
          <a:gradFill flip="none" rotWithShape="1">
            <a:gsLst>
              <a:gs pos="20000">
                <a:schemeClr val="accent3">
                  <a:lumMod val="25000"/>
                </a:schemeClr>
              </a:gs>
              <a:gs pos="100000">
                <a:schemeClr val="tx2">
                  <a:alpha val="54000"/>
                </a:schemeClr>
              </a:gs>
            </a:gsLst>
            <a:lin ang="10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5" name="Freeform: Shape 14">
            <a:extLst>
              <a:ext uri="{FF2B5EF4-FFF2-40B4-BE49-F238E27FC236}">
                <a16:creationId xmlns:a16="http://schemas.microsoft.com/office/drawing/2014/main" id="{3385D1DB-F6B1-8F65-1FDB-5CDD731A6DFC}"/>
              </a:ext>
            </a:extLst>
          </p:cNvPr>
          <p:cNvSpPr/>
          <p:nvPr userDrawn="1"/>
        </p:nvSpPr>
        <p:spPr>
          <a:xfrm>
            <a:off x="9517205" y="2"/>
            <a:ext cx="2674794" cy="6857999"/>
          </a:xfrm>
          <a:custGeom>
            <a:avLst/>
            <a:gdLst>
              <a:gd name="connsiteX0" fmla="*/ 2674793 w 2674794"/>
              <a:gd name="connsiteY0" fmla="*/ 0 h 6857999"/>
              <a:gd name="connsiteX1" fmla="*/ 2674794 w 2674794"/>
              <a:gd name="connsiteY1" fmla="*/ 6857999 h 6857999"/>
              <a:gd name="connsiteX2" fmla="*/ 1158844 w 2674794"/>
              <a:gd name="connsiteY2" fmla="*/ 6857999 h 6857999"/>
              <a:gd name="connsiteX3" fmla="*/ 1212639 w 2674794"/>
              <a:gd name="connsiteY3" fmla="*/ 6771304 h 6857999"/>
              <a:gd name="connsiteX4" fmla="*/ 1327460 w 2674794"/>
              <a:gd name="connsiteY4" fmla="*/ 6554527 h 6857999"/>
              <a:gd name="connsiteX5" fmla="*/ 545566 w 2674794"/>
              <a:gd name="connsiteY5" fmla="*/ 2293136 h 6857999"/>
              <a:gd name="connsiteX6" fmla="*/ 381787 w 2674794"/>
              <a:gd name="connsiteY6" fmla="*/ 3827 h 6857999"/>
              <a:gd name="connsiteX7" fmla="*/ 386161 w 2674794"/>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74794" h="6857999">
                <a:moveTo>
                  <a:pt x="2674793" y="0"/>
                </a:moveTo>
                <a:lnTo>
                  <a:pt x="2674794" y="6857999"/>
                </a:lnTo>
                <a:lnTo>
                  <a:pt x="1158844" y="6857999"/>
                </a:lnTo>
                <a:lnTo>
                  <a:pt x="1212639" y="6771304"/>
                </a:lnTo>
                <a:cubicBezTo>
                  <a:pt x="1256917" y="6696480"/>
                  <a:pt x="1295401" y="6624001"/>
                  <a:pt x="1327460" y="6554527"/>
                </a:cubicBezTo>
                <a:cubicBezTo>
                  <a:pt x="1840424" y="5442926"/>
                  <a:pt x="1337703" y="3374924"/>
                  <a:pt x="545566" y="2293136"/>
                </a:cubicBezTo>
                <a:cubicBezTo>
                  <a:pt x="-210423" y="1266170"/>
                  <a:pt x="-98154" y="469786"/>
                  <a:pt x="381787" y="3827"/>
                </a:cubicBezTo>
                <a:lnTo>
                  <a:pt x="386161" y="0"/>
                </a:lnTo>
                <a:close/>
              </a:path>
            </a:pathLst>
          </a:custGeom>
          <a:solidFill>
            <a:schemeClr val="tx2">
              <a:alpha val="3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1" name="glass card">
            <a:extLst>
              <a:ext uri="{FF2B5EF4-FFF2-40B4-BE49-F238E27FC236}">
                <a16:creationId xmlns:a16="http://schemas.microsoft.com/office/drawing/2014/main" id="{BAC99002-32F5-F4C1-2519-F23274B0580C}"/>
              </a:ext>
            </a:extLst>
          </p:cNvPr>
          <p:cNvSpPr/>
          <p:nvPr userDrawn="1"/>
        </p:nvSpPr>
        <p:spPr>
          <a:xfrm>
            <a:off x="1365705" y="1005155"/>
            <a:ext cx="9243233" cy="4978750"/>
          </a:xfrm>
          <a:prstGeom prst="roundRect">
            <a:avLst>
              <a:gd name="adj" fmla="val 6806"/>
            </a:avLst>
          </a:prstGeom>
          <a:gradFill>
            <a:gsLst>
              <a:gs pos="100000">
                <a:schemeClr val="bg1">
                  <a:alpha val="3000"/>
                </a:schemeClr>
              </a:gs>
              <a:gs pos="47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7" name="Freeform: Shape 26">
            <a:extLst>
              <a:ext uri="{FF2B5EF4-FFF2-40B4-BE49-F238E27FC236}">
                <a16:creationId xmlns:a16="http://schemas.microsoft.com/office/drawing/2014/main" id="{0DF239B3-DB66-3CD4-1BFE-4EBA82BC4A44}"/>
              </a:ext>
            </a:extLst>
          </p:cNvPr>
          <p:cNvSpPr/>
          <p:nvPr userDrawn="1"/>
        </p:nvSpPr>
        <p:spPr>
          <a:xfrm>
            <a:off x="0" y="5255333"/>
            <a:ext cx="2769194" cy="1602667"/>
          </a:xfrm>
          <a:custGeom>
            <a:avLst/>
            <a:gdLst>
              <a:gd name="connsiteX0" fmla="*/ 0 w 2769194"/>
              <a:gd name="connsiteY0" fmla="*/ 0 h 1602667"/>
              <a:gd name="connsiteX1" fmla="*/ 93250 w 2769194"/>
              <a:gd name="connsiteY1" fmla="*/ 101565 h 1602667"/>
              <a:gd name="connsiteX2" fmla="*/ 2646213 w 2769194"/>
              <a:gd name="connsiteY2" fmla="*/ 1567071 h 1602667"/>
              <a:gd name="connsiteX3" fmla="*/ 2769194 w 2769194"/>
              <a:gd name="connsiteY3" fmla="*/ 1602667 h 1602667"/>
              <a:gd name="connsiteX4" fmla="*/ 0 w 2769194"/>
              <a:gd name="connsiteY4" fmla="*/ 1602667 h 1602667"/>
              <a:gd name="connsiteX5" fmla="*/ 0 w 2769194"/>
              <a:gd name="connsiteY5" fmla="*/ 807120 h 160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9194" h="1602667">
                <a:moveTo>
                  <a:pt x="0" y="0"/>
                </a:moveTo>
                <a:lnTo>
                  <a:pt x="93250" y="101565"/>
                </a:lnTo>
                <a:cubicBezTo>
                  <a:pt x="702540" y="735306"/>
                  <a:pt x="1672588" y="1259605"/>
                  <a:pt x="2646213" y="1567071"/>
                </a:cubicBezTo>
                <a:lnTo>
                  <a:pt x="2769194" y="1602667"/>
                </a:lnTo>
                <a:lnTo>
                  <a:pt x="0" y="1602667"/>
                </a:lnTo>
                <a:lnTo>
                  <a:pt x="0" y="807120"/>
                </a:lnTo>
                <a:close/>
              </a:path>
            </a:pathLst>
          </a:custGeom>
          <a:gradFill flip="none" rotWithShape="1">
            <a:gsLst>
              <a:gs pos="60000">
                <a:schemeClr val="accent3">
                  <a:alpha val="45000"/>
                </a:schemeClr>
              </a:gs>
              <a:gs pos="99000">
                <a:schemeClr val="accent5">
                  <a:alpha val="66721"/>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userDrawn="1"/>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7169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524000" y="2029968"/>
            <a:ext cx="9144000" cy="106984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38039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reeform 3">
            <a:extLst>
              <a:ext uri="{FF2B5EF4-FFF2-40B4-BE49-F238E27FC236}">
                <a16:creationId xmlns:a16="http://schemas.microsoft.com/office/drawing/2014/main" id="{F1F20C20-DE23-6FE7-74A0-517218ACED7A}"/>
              </a:ext>
            </a:extLst>
          </p:cNvPr>
          <p:cNvSpPr/>
          <p:nvPr userDrawn="1"/>
        </p:nvSpPr>
        <p:spPr>
          <a:xfrm rot="10800000">
            <a:off x="-1" y="5019503"/>
            <a:ext cx="9676770" cy="18384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29177"/>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4">
            <a:extLst>
              <a:ext uri="{FF2B5EF4-FFF2-40B4-BE49-F238E27FC236}">
                <a16:creationId xmlns:a16="http://schemas.microsoft.com/office/drawing/2014/main" id="{98E2EA35-4179-2438-E1D1-02EFA8830FF9}"/>
              </a:ext>
            </a:extLst>
          </p:cNvPr>
          <p:cNvSpPr/>
          <p:nvPr userDrawn="1"/>
        </p:nvSpPr>
        <p:spPr>
          <a:xfrm flipV="1">
            <a:off x="2763044" y="6076116"/>
            <a:ext cx="3946673" cy="781884"/>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accent4">
                  <a:lumMod val="75000"/>
                  <a:alpha val="46295"/>
                </a:schemeClr>
              </a:gs>
              <a:gs pos="33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5">
            <a:extLst>
              <a:ext uri="{FF2B5EF4-FFF2-40B4-BE49-F238E27FC236}">
                <a16:creationId xmlns:a16="http://schemas.microsoft.com/office/drawing/2014/main" id="{A7C0B16B-87E9-E92C-62F3-D1844BEE5B2D}"/>
              </a:ext>
            </a:extLst>
          </p:cNvPr>
          <p:cNvSpPr/>
          <p:nvPr userDrawn="1"/>
        </p:nvSpPr>
        <p:spPr>
          <a:xfrm rot="10800000">
            <a:off x="5393054" y="601597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6">
            <a:extLst>
              <a:ext uri="{FF2B5EF4-FFF2-40B4-BE49-F238E27FC236}">
                <a16:creationId xmlns:a16="http://schemas.microsoft.com/office/drawing/2014/main" id="{51F4118C-3B46-F20B-EF12-E16F7513844C}"/>
              </a:ext>
            </a:extLst>
          </p:cNvPr>
          <p:cNvSpPr/>
          <p:nvPr userDrawn="1"/>
        </p:nvSpPr>
        <p:spPr>
          <a:xfrm rot="10800000" flipH="1">
            <a:off x="-2688" y="5263861"/>
            <a:ext cx="12192000" cy="1599109"/>
          </a:xfrm>
          <a:custGeom>
            <a:avLst/>
            <a:gdLst>
              <a:gd name="connsiteX0" fmla="*/ 1373073 w 12192000"/>
              <a:gd name="connsiteY0" fmla="*/ 1599066 h 1599109"/>
              <a:gd name="connsiteX1" fmla="*/ 4901233 w 12192000"/>
              <a:gd name="connsiteY1" fmla="*/ 313816 h 1599109"/>
              <a:gd name="connsiteX2" fmla="*/ 7629483 w 12192000"/>
              <a:gd name="connsiteY2" fmla="*/ 1209099 h 1599109"/>
              <a:gd name="connsiteX3" fmla="*/ 7664573 w 12192000"/>
              <a:gd name="connsiteY3" fmla="*/ 1222798 h 1599109"/>
              <a:gd name="connsiteX4" fmla="*/ 7753536 w 12192000"/>
              <a:gd name="connsiteY4" fmla="*/ 1277391 h 1599109"/>
              <a:gd name="connsiteX5" fmla="*/ 9091947 w 12192000"/>
              <a:gd name="connsiteY5" fmla="*/ 1582567 h 1599109"/>
              <a:gd name="connsiteX6" fmla="*/ 12094171 w 12192000"/>
              <a:gd name="connsiteY6" fmla="*/ 359476 h 1599109"/>
              <a:gd name="connsiteX7" fmla="*/ 12192000 w 12192000"/>
              <a:gd name="connsiteY7" fmla="*/ 342643 h 1599109"/>
              <a:gd name="connsiteX8" fmla="*/ 12192000 w 12192000"/>
              <a:gd name="connsiteY8" fmla="*/ 0 h 1599109"/>
              <a:gd name="connsiteX9" fmla="*/ 0 w 12192000"/>
              <a:gd name="connsiteY9" fmla="*/ 0 h 1599109"/>
              <a:gd name="connsiteX10" fmla="*/ 0 w 12192000"/>
              <a:gd name="connsiteY10" fmla="*/ 1274406 h 1599109"/>
              <a:gd name="connsiteX11" fmla="*/ 34662 w 12192000"/>
              <a:gd name="connsiteY11" fmla="*/ 1293889 h 1599109"/>
              <a:gd name="connsiteX12" fmla="*/ 1373073 w 12192000"/>
              <a:gd name="connsiteY12" fmla="*/ 1599066 h 1599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1599109">
                <a:moveTo>
                  <a:pt x="1373073" y="1599066"/>
                </a:moveTo>
                <a:cubicBezTo>
                  <a:pt x="2786156" y="1591793"/>
                  <a:pt x="3395560" y="338997"/>
                  <a:pt x="4901233" y="313816"/>
                </a:cubicBezTo>
                <a:cubicBezTo>
                  <a:pt x="6312803" y="290208"/>
                  <a:pt x="7142906" y="993618"/>
                  <a:pt x="7629483" y="1209099"/>
                </a:cubicBezTo>
                <a:lnTo>
                  <a:pt x="7664573" y="1222798"/>
                </a:lnTo>
                <a:lnTo>
                  <a:pt x="7753536" y="1277391"/>
                </a:lnTo>
                <a:cubicBezTo>
                  <a:pt x="8110655" y="1460232"/>
                  <a:pt x="8562041" y="1585295"/>
                  <a:pt x="9091947" y="1582567"/>
                </a:cubicBezTo>
                <a:cubicBezTo>
                  <a:pt x="10328396" y="1576205"/>
                  <a:pt x="10949524" y="616237"/>
                  <a:pt x="12094171" y="359476"/>
                </a:cubicBezTo>
                <a:lnTo>
                  <a:pt x="12192000" y="342643"/>
                </a:lnTo>
                <a:lnTo>
                  <a:pt x="12192000" y="0"/>
                </a:lnTo>
                <a:lnTo>
                  <a:pt x="0" y="0"/>
                </a:lnTo>
                <a:lnTo>
                  <a:pt x="0" y="1274406"/>
                </a:lnTo>
                <a:lnTo>
                  <a:pt x="34662" y="1293889"/>
                </a:lnTo>
                <a:cubicBezTo>
                  <a:pt x="391780" y="1476730"/>
                  <a:pt x="843167" y="1601794"/>
                  <a:pt x="1373073" y="1599066"/>
                </a:cubicBezTo>
                <a:close/>
              </a:path>
            </a:pathLst>
          </a:custGeom>
          <a:gradFill flip="none" rotWithShape="1">
            <a:gsLst>
              <a:gs pos="0">
                <a:schemeClr val="accent6">
                  <a:alpha val="69328"/>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3" name="Straight Connector 12">
            <a:extLst>
              <a:ext uri="{FF2B5EF4-FFF2-40B4-BE49-F238E27FC236}">
                <a16:creationId xmlns:a16="http://schemas.microsoft.com/office/drawing/2014/main" id="{CD0F8AA9-2207-2D4C-C2E0-FEF14E2D9ACF}"/>
              </a:ext>
            </a:extLst>
          </p:cNvPr>
          <p:cNvCxnSpPr>
            <a:cxnSpLocks/>
          </p:cNvCxnSpPr>
          <p:nvPr userDrawn="1"/>
        </p:nvCxnSpPr>
        <p:spPr>
          <a:xfrm rot="5400000">
            <a:off x="6095999" y="2597191"/>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275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hart or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p:txBody>
          <a:bodyPr anchor="b">
            <a:noAutofit/>
          </a:bodyPr>
          <a:lstStyle>
            <a:lvl1pPr algn="ct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a:extLst>
              <a:ext uri="{FF2B5EF4-FFF2-40B4-BE49-F238E27FC236}">
                <a16:creationId xmlns:a16="http://schemas.microsoft.com/office/drawing/2014/main" id="{4A4F769D-48D3-2655-40A4-674F657B741D}"/>
              </a:ext>
            </a:extLst>
          </p:cNvPr>
          <p:cNvSpPr>
            <a:spLocks noGrp="1"/>
          </p:cNvSpPr>
          <p:nvPr>
            <p:ph type="sldNum" sz="quarter" idx="11"/>
          </p:nvPr>
        </p:nvSpPr>
        <p:spPr/>
        <p:txBody>
          <a:bodyPr>
            <a:noAutofit/>
          </a:bodyPr>
          <a:lstStyle/>
          <a:p>
            <a:fld id="{294A09A9-5501-47C1-A89A-A340965A2BE2}" type="slidenum">
              <a:rPr lang="en-US" smtClean="0"/>
              <a:pPr/>
              <a:t>‹#›</a:t>
            </a:fld>
            <a:endParaRPr lang="en-US" dirty="0"/>
          </a:p>
        </p:txBody>
      </p:sp>
      <p:sp>
        <p:nvSpPr>
          <p:cNvPr id="4" name="Footer Placeholder 3">
            <a:extLst>
              <a:ext uri="{FF2B5EF4-FFF2-40B4-BE49-F238E27FC236}">
                <a16:creationId xmlns:a16="http://schemas.microsoft.com/office/drawing/2014/main" id="{33FA0756-78EA-68DD-4650-F40EF5F2520E}"/>
              </a:ext>
            </a:extLst>
          </p:cNvPr>
          <p:cNvSpPr>
            <a:spLocks noGrp="1"/>
          </p:cNvSpPr>
          <p:nvPr>
            <p:ph type="ftr" sz="quarter" idx="10"/>
          </p:nvPr>
        </p:nvSpPr>
        <p:spPr/>
        <p:txBody>
          <a:bodyPr>
            <a:noAutofit/>
          </a:bodyPr>
          <a:lstStyle/>
          <a:p>
            <a:r>
              <a:rPr lang="en-US"/>
              <a:t>Crypto: investing &amp; trading</a:t>
            </a:r>
            <a:endParaRPr lang="en-US" dirty="0"/>
          </a:p>
        </p:txBody>
      </p:sp>
    </p:spTree>
    <p:extLst>
      <p:ext uri="{BB962C8B-B14F-4D97-AF65-F5344CB8AC3E}">
        <p14:creationId xmlns:p14="http://schemas.microsoft.com/office/powerpoint/2010/main" val="734534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Quote">
    <p:spTree>
      <p:nvGrpSpPr>
        <p:cNvPr id="1" name=""/>
        <p:cNvGrpSpPr/>
        <p:nvPr/>
      </p:nvGrpSpPr>
      <p:grpSpPr>
        <a:xfrm>
          <a:off x="0" y="0"/>
          <a:ext cx="0" cy="0"/>
          <a:chOff x="0" y="0"/>
          <a:chExt cx="0" cy="0"/>
        </a:xfrm>
      </p:grpSpPr>
      <p:sp>
        <p:nvSpPr>
          <p:cNvPr id="21" name="Freeform 6">
            <a:extLst>
              <a:ext uri="{FF2B5EF4-FFF2-40B4-BE49-F238E27FC236}">
                <a16:creationId xmlns:a16="http://schemas.microsoft.com/office/drawing/2014/main" id="{77AD3460-2264-3A46-993B-9F2AACED0504}"/>
              </a:ext>
            </a:extLst>
          </p:cNvPr>
          <p:cNvSpPr/>
          <p:nvPr userDrawn="1"/>
        </p:nvSpPr>
        <p:spPr>
          <a:xfrm rot="10800000">
            <a:off x="5393054"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7">
            <a:extLst>
              <a:ext uri="{FF2B5EF4-FFF2-40B4-BE49-F238E27FC236}">
                <a16:creationId xmlns:a16="http://schemas.microsoft.com/office/drawing/2014/main" id="{BBBF3E9C-CCEA-98FA-7F69-55AF07558021}"/>
              </a:ext>
            </a:extLst>
          </p:cNvPr>
          <p:cNvSpPr/>
          <p:nvPr userDrawn="1"/>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9">
            <a:extLst>
              <a:ext uri="{FF2B5EF4-FFF2-40B4-BE49-F238E27FC236}">
                <a16:creationId xmlns:a16="http://schemas.microsoft.com/office/drawing/2014/main" id="{4F937A84-95EC-EB44-470A-C82AD8E99897}"/>
              </a:ext>
            </a:extLst>
          </p:cNvPr>
          <p:cNvSpPr/>
          <p:nvPr userDrawn="1"/>
        </p:nvSpPr>
        <p:spPr>
          <a:xfrm>
            <a:off x="-24334" y="0"/>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3916598 w 12218982"/>
              <a:gd name="connsiteY10" fmla="*/ 272807 h 6860673"/>
              <a:gd name="connsiteX11" fmla="*/ 3863345 w 12218982"/>
              <a:gd name="connsiteY11" fmla="*/ 286233 h 6860673"/>
              <a:gd name="connsiteX12" fmla="*/ 3729781 w 12218982"/>
              <a:gd name="connsiteY12" fmla="*/ 323286 h 6860673"/>
              <a:gd name="connsiteX13" fmla="*/ 1717096 w 12218982"/>
              <a:gd name="connsiteY13" fmla="*/ 1451719 h 6860673"/>
              <a:gd name="connsiteX14" fmla="*/ 708597 w 12218982"/>
              <a:gd name="connsiteY14" fmla="*/ 2695590 h 6860673"/>
              <a:gd name="connsiteX15" fmla="*/ 486880 w 12218982"/>
              <a:gd name="connsiteY15" fmla="*/ 3274865 h 6860673"/>
              <a:gd name="connsiteX16" fmla="*/ 365997 w 12218982"/>
              <a:gd name="connsiteY16" fmla="*/ 3984708 h 6860673"/>
              <a:gd name="connsiteX17" fmla="*/ 341340 w 12218982"/>
              <a:gd name="connsiteY17" fmla="*/ 4301231 h 6860673"/>
              <a:gd name="connsiteX18" fmla="*/ 341340 w 12218982"/>
              <a:gd name="connsiteY18" fmla="*/ 5007890 h 6860673"/>
              <a:gd name="connsiteX19" fmla="*/ 343276 w 12218982"/>
              <a:gd name="connsiteY19" fmla="*/ 5047516 h 6860673"/>
              <a:gd name="connsiteX20" fmla="*/ 814636 w 12218982"/>
              <a:gd name="connsiteY20" fmla="*/ 6666819 h 6860673"/>
              <a:gd name="connsiteX21" fmla="*/ 915601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4862080" y="106647"/>
                  <a:pt x="4363654" y="168899"/>
                  <a:pt x="3916598" y="272807"/>
                </a:cubicBezTo>
                <a:lnTo>
                  <a:pt x="3863345" y="286233"/>
                </a:lnTo>
                <a:lnTo>
                  <a:pt x="3729781" y="323286"/>
                </a:lnTo>
                <a:cubicBezTo>
                  <a:pt x="3036967" y="532141"/>
                  <a:pt x="2352843" y="836886"/>
                  <a:pt x="1717096" y="1451719"/>
                </a:cubicBezTo>
                <a:cubicBezTo>
                  <a:pt x="1293264" y="1861607"/>
                  <a:pt x="966036" y="2282242"/>
                  <a:pt x="708597" y="2695590"/>
                </a:cubicBezTo>
                <a:cubicBezTo>
                  <a:pt x="593502" y="2938109"/>
                  <a:pt x="544310" y="3015870"/>
                  <a:pt x="486880" y="3274865"/>
                </a:cubicBezTo>
                <a:cubicBezTo>
                  <a:pt x="434927" y="3498394"/>
                  <a:pt x="385149" y="3635910"/>
                  <a:pt x="365997" y="3984708"/>
                </a:cubicBezTo>
                <a:lnTo>
                  <a:pt x="341340" y="4301231"/>
                </a:lnTo>
                <a:lnTo>
                  <a:pt x="341340" y="5007890"/>
                </a:lnTo>
                <a:cubicBezTo>
                  <a:pt x="341985" y="5021099"/>
                  <a:pt x="342631" y="5034307"/>
                  <a:pt x="343276" y="5047516"/>
                </a:cubicBezTo>
                <a:cubicBezTo>
                  <a:pt x="393784" y="5666740"/>
                  <a:pt x="577442" y="6188267"/>
                  <a:pt x="814636" y="6666819"/>
                </a:cubicBezTo>
                <a:lnTo>
                  <a:pt x="915601"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25000"/>
                  <a:alpha val="60164"/>
                </a:schemeClr>
              </a:gs>
              <a:gs pos="77000">
                <a:schemeClr val="accent3">
                  <a:lumMod val="25000"/>
                  <a:alpha val="29492"/>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10">
            <a:extLst>
              <a:ext uri="{FF2B5EF4-FFF2-40B4-BE49-F238E27FC236}">
                <a16:creationId xmlns:a16="http://schemas.microsoft.com/office/drawing/2014/main" id="{A9BF091C-5F88-B50F-03BB-284950253993}"/>
              </a:ext>
            </a:extLst>
          </p:cNvPr>
          <p:cNvSpPr/>
          <p:nvPr userDrawn="1"/>
        </p:nvSpPr>
        <p:spPr>
          <a:xfrm flipV="1">
            <a:off x="204060" y="5377862"/>
            <a:ext cx="7471211" cy="1480138"/>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tx2">
                  <a:alpha val="8123"/>
                </a:schemeClr>
              </a:gs>
              <a:gs pos="33000">
                <a:schemeClr val="accent6">
                  <a:alpha val="13919"/>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16">
            <a:extLst>
              <a:ext uri="{FF2B5EF4-FFF2-40B4-BE49-F238E27FC236}">
                <a16:creationId xmlns:a16="http://schemas.microsoft.com/office/drawing/2014/main" id="{3FF8B459-35F5-072D-56FA-415EEABE6DC2}"/>
              </a:ext>
            </a:extLst>
          </p:cNvPr>
          <p:cNvSpPr/>
          <p:nvPr userDrawn="1"/>
        </p:nvSpPr>
        <p:spPr>
          <a:xfrm rot="10800000">
            <a:off x="-30287" y="4822578"/>
            <a:ext cx="12230888" cy="2040391"/>
          </a:xfrm>
          <a:custGeom>
            <a:avLst/>
            <a:gdLst>
              <a:gd name="connsiteX0" fmla="*/ 1751979 w 12230888"/>
              <a:gd name="connsiteY0" fmla="*/ 2040336 h 2040391"/>
              <a:gd name="connsiteX1" fmla="*/ 44227 w 12230888"/>
              <a:gd name="connsiteY1" fmla="*/ 1650944 h 2040391"/>
              <a:gd name="connsiteX2" fmla="*/ 0 w 12230888"/>
              <a:gd name="connsiteY2" fmla="*/ 1626084 h 2040391"/>
              <a:gd name="connsiteX3" fmla="*/ 0 w 12230888"/>
              <a:gd name="connsiteY3" fmla="*/ 0 h 2040391"/>
              <a:gd name="connsiteX4" fmla="*/ 12230888 w 12230888"/>
              <a:gd name="connsiteY4" fmla="*/ 0 h 2040391"/>
              <a:gd name="connsiteX5" fmla="*/ 12230888 w 12230888"/>
              <a:gd name="connsiteY5" fmla="*/ 1945571 h 2040391"/>
              <a:gd name="connsiteX6" fmla="*/ 12158569 w 12230888"/>
              <a:gd name="connsiteY6" fmla="*/ 1963333 h 2040391"/>
              <a:gd name="connsiteX7" fmla="*/ 11600914 w 12230888"/>
              <a:gd name="connsiteY7" fmla="*/ 2019284 h 2040391"/>
              <a:gd name="connsiteX8" fmla="*/ 9893162 w 12230888"/>
              <a:gd name="connsiteY8" fmla="*/ 1629893 h 2040391"/>
              <a:gd name="connsiteX9" fmla="*/ 9779649 w 12230888"/>
              <a:gd name="connsiteY9" fmla="*/ 1560235 h 2040391"/>
              <a:gd name="connsiteX10" fmla="*/ 9734876 w 12230888"/>
              <a:gd name="connsiteY10" fmla="*/ 1542756 h 2040391"/>
              <a:gd name="connsiteX11" fmla="*/ 6253752 w 12230888"/>
              <a:gd name="connsiteY11" fmla="*/ 400415 h 2040391"/>
              <a:gd name="connsiteX12" fmla="*/ 1751979 w 12230888"/>
              <a:gd name="connsiteY12" fmla="*/ 2040336 h 2040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30888" h="2040391">
                <a:moveTo>
                  <a:pt x="1751979" y="2040336"/>
                </a:moveTo>
                <a:cubicBezTo>
                  <a:pt x="1075843" y="2043817"/>
                  <a:pt x="499894" y="1884241"/>
                  <a:pt x="44227" y="1650944"/>
                </a:cubicBezTo>
                <a:lnTo>
                  <a:pt x="0" y="1626084"/>
                </a:lnTo>
                <a:lnTo>
                  <a:pt x="0" y="0"/>
                </a:lnTo>
                <a:lnTo>
                  <a:pt x="12230888" y="0"/>
                </a:lnTo>
                <a:lnTo>
                  <a:pt x="12230888" y="1945571"/>
                </a:lnTo>
                <a:lnTo>
                  <a:pt x="12158569" y="1963333"/>
                </a:lnTo>
                <a:cubicBezTo>
                  <a:pt x="11983060" y="1998243"/>
                  <a:pt x="11798121" y="2018269"/>
                  <a:pt x="11600914" y="2019284"/>
                </a:cubicBezTo>
                <a:cubicBezTo>
                  <a:pt x="10924778" y="2022765"/>
                  <a:pt x="10348830" y="1863190"/>
                  <a:pt x="9893162" y="1629893"/>
                </a:cubicBezTo>
                <a:lnTo>
                  <a:pt x="9779649" y="1560235"/>
                </a:lnTo>
                <a:lnTo>
                  <a:pt x="9734876" y="1542756"/>
                </a:lnTo>
                <a:cubicBezTo>
                  <a:pt x="9114026" y="1267812"/>
                  <a:pt x="8054852" y="370292"/>
                  <a:pt x="6253752" y="400415"/>
                </a:cubicBezTo>
                <a:cubicBezTo>
                  <a:pt x="4332581" y="432545"/>
                  <a:pt x="3555009" y="2031056"/>
                  <a:pt x="1751979" y="2040336"/>
                </a:cubicBezTo>
                <a:close/>
              </a:path>
            </a:pathLst>
          </a:custGeom>
          <a:gradFill flip="none" rotWithShape="1">
            <a:gsLst>
              <a:gs pos="0">
                <a:schemeClr val="accent6">
                  <a:alpha val="23907"/>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17">
            <a:extLst>
              <a:ext uri="{FF2B5EF4-FFF2-40B4-BE49-F238E27FC236}">
                <a16:creationId xmlns:a16="http://schemas.microsoft.com/office/drawing/2014/main" id="{73867BC1-390E-647F-B33F-8622748E6530}"/>
              </a:ext>
            </a:extLst>
          </p:cNvPr>
          <p:cNvSpPr/>
          <p:nvPr userDrawn="1"/>
        </p:nvSpPr>
        <p:spPr>
          <a:xfrm>
            <a:off x="0" y="0"/>
            <a:ext cx="12192000" cy="2035422"/>
          </a:xfrm>
          <a:custGeom>
            <a:avLst/>
            <a:gdLst>
              <a:gd name="connsiteX0" fmla="*/ 0 w 12192000"/>
              <a:gd name="connsiteY0" fmla="*/ 0 h 2035422"/>
              <a:gd name="connsiteX1" fmla="*/ 12192000 w 12192000"/>
              <a:gd name="connsiteY1" fmla="*/ 0 h 2035422"/>
              <a:gd name="connsiteX2" fmla="*/ 12192000 w 12192000"/>
              <a:gd name="connsiteY2" fmla="*/ 1759689 h 2035422"/>
              <a:gd name="connsiteX3" fmla="*/ 12103306 w 12192000"/>
              <a:gd name="connsiteY3" fmla="*/ 1729773 h 2035422"/>
              <a:gd name="connsiteX4" fmla="*/ 11659615 w 12192000"/>
              <a:gd name="connsiteY4" fmla="*/ 1535038 h 2035422"/>
              <a:gd name="connsiteX5" fmla="*/ 11521247 w 12192000"/>
              <a:gd name="connsiteY5" fmla="*/ 1450127 h 2035422"/>
              <a:gd name="connsiteX6" fmla="*/ 11466670 w 12192000"/>
              <a:gd name="connsiteY6" fmla="*/ 1428821 h 2035422"/>
              <a:gd name="connsiteX7" fmla="*/ 7223297 w 12192000"/>
              <a:gd name="connsiteY7" fmla="*/ 36346 h 2035422"/>
              <a:gd name="connsiteX8" fmla="*/ 1735787 w 12192000"/>
              <a:gd name="connsiteY8" fmla="*/ 2035354 h 2035422"/>
              <a:gd name="connsiteX9" fmla="*/ 97785 w 12192000"/>
              <a:gd name="connsiteY9" fmla="*/ 1755433 h 2035422"/>
              <a:gd name="connsiteX10" fmla="*/ 0 w 12192000"/>
              <a:gd name="connsiteY10" fmla="*/ 1715854 h 2035422"/>
              <a:gd name="connsiteX11" fmla="*/ 0 w 12192000"/>
              <a:gd name="connsiteY11" fmla="*/ 0 h 2035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2035422">
                <a:moveTo>
                  <a:pt x="0" y="0"/>
                </a:moveTo>
                <a:lnTo>
                  <a:pt x="12192000" y="0"/>
                </a:lnTo>
                <a:lnTo>
                  <a:pt x="12192000" y="1759689"/>
                </a:lnTo>
                <a:lnTo>
                  <a:pt x="12103306" y="1729773"/>
                </a:lnTo>
                <a:cubicBezTo>
                  <a:pt x="11946501" y="1671612"/>
                  <a:pt x="11798476" y="1606133"/>
                  <a:pt x="11659615" y="1535038"/>
                </a:cubicBezTo>
                <a:lnTo>
                  <a:pt x="11521247" y="1450127"/>
                </a:lnTo>
                <a:lnTo>
                  <a:pt x="11466670" y="1428821"/>
                </a:lnTo>
                <a:cubicBezTo>
                  <a:pt x="10709874" y="1093673"/>
                  <a:pt x="9418777" y="-373"/>
                  <a:pt x="7223297" y="36346"/>
                </a:cubicBezTo>
                <a:cubicBezTo>
                  <a:pt x="4881454" y="75511"/>
                  <a:pt x="3933620" y="2024042"/>
                  <a:pt x="1735787" y="2035354"/>
                </a:cubicBezTo>
                <a:cubicBezTo>
                  <a:pt x="1117647" y="2038536"/>
                  <a:pt x="568201" y="1929916"/>
                  <a:pt x="97785" y="1755433"/>
                </a:cubicBezTo>
                <a:lnTo>
                  <a:pt x="0" y="1715854"/>
                </a:lnTo>
                <a:lnTo>
                  <a:pt x="0" y="0"/>
                </a:lnTo>
                <a:close/>
              </a:path>
            </a:pathLst>
          </a:custGeom>
          <a:gradFill flip="none" rotWithShape="1">
            <a:gsLst>
              <a:gs pos="0">
                <a:schemeClr val="accent3">
                  <a:lumMod val="25000"/>
                </a:schemeClr>
              </a:gs>
              <a:gs pos="99000">
                <a:schemeClr val="accent3">
                  <a:lumMod val="25000"/>
                </a:schemeClr>
              </a:gs>
              <a:gs pos="31000">
                <a:schemeClr val="accent6">
                  <a:alpha val="69328"/>
                </a:schemeClr>
              </a:gs>
              <a:gs pos="73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18">
            <a:extLst>
              <a:ext uri="{FF2B5EF4-FFF2-40B4-BE49-F238E27FC236}">
                <a16:creationId xmlns:a16="http://schemas.microsoft.com/office/drawing/2014/main" id="{FA6C5756-59FF-66C3-2611-3D7AB2049ABE}"/>
              </a:ext>
            </a:extLst>
          </p:cNvPr>
          <p:cNvSpPr/>
          <p:nvPr userDrawn="1"/>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19">
            <a:extLst>
              <a:ext uri="{FF2B5EF4-FFF2-40B4-BE49-F238E27FC236}">
                <a16:creationId xmlns:a16="http://schemas.microsoft.com/office/drawing/2014/main" id="{EF6D3160-DA6D-8CDA-3A13-8A43EC05449D}"/>
              </a:ext>
            </a:extLst>
          </p:cNvPr>
          <p:cNvSpPr/>
          <p:nvPr userDrawn="1"/>
        </p:nvSpPr>
        <p:spPr>
          <a:xfrm>
            <a:off x="0" y="739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86000" y="2752344"/>
            <a:ext cx="7763256" cy="1600200"/>
          </a:xfrm>
        </p:spPr>
        <p:txBody>
          <a:bodyPr anchor="t">
            <a:noAutofit/>
          </a:bodyPr>
          <a:lstStyle>
            <a:lvl1pPr algn="ctr">
              <a:lnSpc>
                <a:spcPct val="100000"/>
              </a:lnSpc>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7132320" y="4233672"/>
            <a:ext cx="2843784" cy="448056"/>
          </a:xfrm>
        </p:spPr>
        <p:txBody>
          <a:bodyPr>
            <a:no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789227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5 Column">
    <p:spTree>
      <p:nvGrpSpPr>
        <p:cNvPr id="1" name=""/>
        <p:cNvGrpSpPr/>
        <p:nvPr/>
      </p:nvGrpSpPr>
      <p:grpSpPr>
        <a:xfrm>
          <a:off x="0" y="0"/>
          <a:ext cx="0" cy="0"/>
          <a:chOff x="0" y="0"/>
          <a:chExt cx="0" cy="0"/>
        </a:xfrm>
      </p:grpSpPr>
      <p:sp>
        <p:nvSpPr>
          <p:cNvPr id="51" name="Text Placeholder 50">
            <a:extLst>
              <a:ext uri="{FF2B5EF4-FFF2-40B4-BE49-F238E27FC236}">
                <a16:creationId xmlns:a16="http://schemas.microsoft.com/office/drawing/2014/main" id="{100A0D9B-ADC5-C41B-130F-1EA1EDE9F2E2}"/>
              </a:ext>
            </a:extLst>
          </p:cNvPr>
          <p:cNvSpPr>
            <a:spLocks noGrp="1"/>
          </p:cNvSpPr>
          <p:nvPr>
            <p:ph type="body" sz="quarter" idx="21"/>
          </p:nvPr>
        </p:nvSpPr>
        <p:spPr>
          <a:xfrm>
            <a:off x="937260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695761 h 1856232"/>
              <a:gd name="connsiteX3" fmla="*/ 1933505 w 2093976"/>
              <a:gd name="connsiteY3" fmla="*/ 1856232 h 1856232"/>
              <a:gd name="connsiteX4" fmla="*/ 0 w 2093976"/>
              <a:gd name="connsiteY4" fmla="*/ 1856232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695761"/>
                </a:lnTo>
                <a:cubicBezTo>
                  <a:pt x="2093976" y="1784387"/>
                  <a:pt x="2022131" y="1856232"/>
                  <a:pt x="1933505" y="1856232"/>
                </a:cubicBezTo>
                <a:lnTo>
                  <a:pt x="0" y="1856232"/>
                </a:ln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Click to edit Master text styles</a:t>
            </a:r>
          </a:p>
        </p:txBody>
      </p:sp>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655064" y="832104"/>
            <a:ext cx="8878824" cy="1069848"/>
          </a:xfrm>
        </p:spPr>
        <p:txBody>
          <a:bodyPr anchor="b"/>
          <a:lstStyle>
            <a:lvl1pPr algn="ctr">
              <a:defRPr/>
            </a:lvl1pPr>
          </a:lstStyle>
          <a:p>
            <a:r>
              <a:rPr lang="en-US"/>
              <a:t>Click to edit Master title style</a:t>
            </a:r>
          </a:p>
        </p:txBody>
      </p:sp>
      <p:sp>
        <p:nvSpPr>
          <p:cNvPr id="57" name="Text Placeholder 56">
            <a:extLst>
              <a:ext uri="{FF2B5EF4-FFF2-40B4-BE49-F238E27FC236}">
                <a16:creationId xmlns:a16="http://schemas.microsoft.com/office/drawing/2014/main" id="{9AF8AEFF-3F3B-8AFC-621B-F653E2F1B744}"/>
              </a:ext>
            </a:extLst>
          </p:cNvPr>
          <p:cNvSpPr>
            <a:spLocks noGrp="1"/>
          </p:cNvSpPr>
          <p:nvPr>
            <p:ph type="body" sz="quarter" idx="12"/>
          </p:nvPr>
        </p:nvSpPr>
        <p:spPr>
          <a:xfrm>
            <a:off x="727339" y="2478024"/>
            <a:ext cx="2098157" cy="702770"/>
          </a:xfrm>
          <a:custGeom>
            <a:avLst/>
            <a:gdLst>
              <a:gd name="connsiteX0" fmla="*/ 169182 w 2098157"/>
              <a:gd name="connsiteY0" fmla="*/ 0 h 702770"/>
              <a:gd name="connsiteX1" fmla="*/ 2098157 w 2098157"/>
              <a:gd name="connsiteY1" fmla="*/ 0 h 702770"/>
              <a:gd name="connsiteX2" fmla="*/ 2098157 w 2098157"/>
              <a:gd name="connsiteY2" fmla="*/ 702770 h 702770"/>
              <a:gd name="connsiteX3" fmla="*/ 2097025 w 2098157"/>
              <a:gd name="connsiteY3" fmla="*/ 702770 h 702770"/>
              <a:gd name="connsiteX4" fmla="*/ 503974 w 2098157"/>
              <a:gd name="connsiteY4" fmla="*/ 702770 h 702770"/>
              <a:gd name="connsiteX5" fmla="*/ 0 w 2098157"/>
              <a:gd name="connsiteY5" fmla="*/ 702770 h 702770"/>
              <a:gd name="connsiteX6" fmla="*/ 0 w 2098157"/>
              <a:gd name="connsiteY6" fmla="*/ 202766 h 702770"/>
              <a:gd name="connsiteX7" fmla="*/ 136581 w 2098157"/>
              <a:gd name="connsiteY7" fmla="*/ 3900 h 702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70">
                <a:moveTo>
                  <a:pt x="169182" y="0"/>
                </a:moveTo>
                <a:lnTo>
                  <a:pt x="2098157" y="0"/>
                </a:lnTo>
                <a:lnTo>
                  <a:pt x="2098157" y="702770"/>
                </a:lnTo>
                <a:lnTo>
                  <a:pt x="2097025" y="702770"/>
                </a:lnTo>
                <a:lnTo>
                  <a:pt x="503974" y="702770"/>
                </a:lnTo>
                <a:lnTo>
                  <a:pt x="0" y="702770"/>
                </a:lnTo>
                <a:lnTo>
                  <a:pt x="0" y="202766"/>
                </a:lnTo>
                <a:cubicBezTo>
                  <a:pt x="0" y="104671"/>
                  <a:pt x="58634" y="22828"/>
                  <a:pt x="136581" y="3900"/>
                </a:cubicBezTo>
                <a:close/>
              </a:path>
            </a:pathLst>
          </a:custGeom>
          <a:solidFill>
            <a:schemeClr val="accent6"/>
          </a:solidFill>
          <a:ln w="12700">
            <a:solidFill>
              <a:schemeClr val="accent6"/>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52" name="Text Placeholder 51">
            <a:extLst>
              <a:ext uri="{FF2B5EF4-FFF2-40B4-BE49-F238E27FC236}">
                <a16:creationId xmlns:a16="http://schemas.microsoft.com/office/drawing/2014/main" id="{C0111168-089D-E125-6CBB-0B288CE8D5B0}"/>
              </a:ext>
            </a:extLst>
          </p:cNvPr>
          <p:cNvSpPr>
            <a:spLocks noGrp="1"/>
          </p:cNvSpPr>
          <p:nvPr>
            <p:ph type="body" sz="quarter" idx="13"/>
          </p:nvPr>
        </p:nvSpPr>
        <p:spPr>
          <a:xfrm>
            <a:off x="73152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856232 h 1856232"/>
              <a:gd name="connsiteX3" fmla="*/ 160471 w 2093976"/>
              <a:gd name="connsiteY3" fmla="*/ 1856232 h 1856232"/>
              <a:gd name="connsiteX4" fmla="*/ 0 w 2093976"/>
              <a:gd name="connsiteY4" fmla="*/ 1695761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856232"/>
                </a:lnTo>
                <a:lnTo>
                  <a:pt x="160471" y="1856232"/>
                </a:lnTo>
                <a:cubicBezTo>
                  <a:pt x="71845" y="1856232"/>
                  <a:pt x="0" y="1784387"/>
                  <a:pt x="0" y="1695761"/>
                </a:cubicBez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Click to 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2884932" y="2478024"/>
            <a:ext cx="2103120" cy="704088"/>
          </a:xfrm>
          <a:solidFill>
            <a:schemeClr val="accent1"/>
          </a:solidFill>
          <a:ln w="12700">
            <a:solidFill>
              <a:schemeClr val="accent1"/>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289179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Click to 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047488" y="2478024"/>
            <a:ext cx="2103120" cy="704088"/>
          </a:xfrm>
          <a:solidFill>
            <a:schemeClr val="accent4"/>
          </a:solidFill>
          <a:ln w="12700">
            <a:solidFill>
              <a:schemeClr val="accent4"/>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05206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Click to 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210044" y="2478024"/>
            <a:ext cx="2103120" cy="704088"/>
          </a:xfrm>
          <a:solidFill>
            <a:schemeClr val="accent2"/>
          </a:solidFill>
          <a:ln w="12700">
            <a:solidFill>
              <a:schemeClr val="accent2"/>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21233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Click to edit Master text styles</a:t>
            </a:r>
          </a:p>
        </p:txBody>
      </p:sp>
      <p:sp>
        <p:nvSpPr>
          <p:cNvPr id="55" name="Text Placeholder 54">
            <a:extLst>
              <a:ext uri="{FF2B5EF4-FFF2-40B4-BE49-F238E27FC236}">
                <a16:creationId xmlns:a16="http://schemas.microsoft.com/office/drawing/2014/main" id="{76A5CBAC-0099-3E8F-E44D-7B999D707964}"/>
              </a:ext>
            </a:extLst>
          </p:cNvPr>
          <p:cNvSpPr>
            <a:spLocks noGrp="1"/>
          </p:cNvSpPr>
          <p:nvPr>
            <p:ph type="body" sz="quarter" idx="20"/>
          </p:nvPr>
        </p:nvSpPr>
        <p:spPr>
          <a:xfrm>
            <a:off x="9372600" y="2478025"/>
            <a:ext cx="2098157" cy="702769"/>
          </a:xfrm>
          <a:custGeom>
            <a:avLst/>
            <a:gdLst>
              <a:gd name="connsiteX0" fmla="*/ 0 w 2098157"/>
              <a:gd name="connsiteY0" fmla="*/ 0 h 702769"/>
              <a:gd name="connsiteX1" fmla="*/ 1928984 w 2098157"/>
              <a:gd name="connsiteY1" fmla="*/ 0 h 702769"/>
              <a:gd name="connsiteX2" fmla="*/ 1961576 w 2098157"/>
              <a:gd name="connsiteY2" fmla="*/ 3899 h 702769"/>
              <a:gd name="connsiteX3" fmla="*/ 2098157 w 2098157"/>
              <a:gd name="connsiteY3" fmla="*/ 202765 h 702769"/>
              <a:gd name="connsiteX4" fmla="*/ 2098157 w 2098157"/>
              <a:gd name="connsiteY4" fmla="*/ 702769 h 702769"/>
              <a:gd name="connsiteX5" fmla="*/ 1594183 w 2098157"/>
              <a:gd name="connsiteY5" fmla="*/ 702769 h 702769"/>
              <a:gd name="connsiteX6" fmla="*/ 1132 w 2098157"/>
              <a:gd name="connsiteY6" fmla="*/ 702769 h 702769"/>
              <a:gd name="connsiteX7" fmla="*/ 0 w 2098157"/>
              <a:gd name="connsiteY7" fmla="*/ 702769 h 702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69">
                <a:moveTo>
                  <a:pt x="0" y="0"/>
                </a:moveTo>
                <a:lnTo>
                  <a:pt x="1928984" y="0"/>
                </a:lnTo>
                <a:lnTo>
                  <a:pt x="1961576" y="3899"/>
                </a:lnTo>
                <a:cubicBezTo>
                  <a:pt x="2039523" y="22827"/>
                  <a:pt x="2098157" y="104670"/>
                  <a:pt x="2098157" y="202765"/>
                </a:cubicBezTo>
                <a:lnTo>
                  <a:pt x="2098157" y="702769"/>
                </a:lnTo>
                <a:lnTo>
                  <a:pt x="1594183" y="702769"/>
                </a:lnTo>
                <a:lnTo>
                  <a:pt x="1132" y="702769"/>
                </a:lnTo>
                <a:lnTo>
                  <a:pt x="0" y="702769"/>
                </a:lnTo>
                <a:close/>
              </a:path>
            </a:pathLst>
          </a:custGeom>
          <a:solidFill>
            <a:schemeClr val="tx2"/>
          </a:solidFill>
          <a:ln w="12700">
            <a:solidFill>
              <a:schemeClr val="tx2"/>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Tree>
    <p:extLst>
      <p:ext uri="{BB962C8B-B14F-4D97-AF65-F5344CB8AC3E}">
        <p14:creationId xmlns:p14="http://schemas.microsoft.com/office/powerpoint/2010/main" val="966900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792224" y="832104"/>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CC652500-B558-F785-439F-12315F433125}"/>
              </a:ext>
            </a:extLst>
          </p:cNvPr>
          <p:cNvSpPr>
            <a:spLocks noGrp="1"/>
          </p:cNvSpPr>
          <p:nvPr>
            <p:ph type="ftr" sz="quarter" idx="10"/>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938A96B1-64D5-11B6-BD02-AD31F317296F}"/>
              </a:ext>
            </a:extLst>
          </p:cNvPr>
          <p:cNvSpPr>
            <a:spLocks noGrp="1"/>
          </p:cNvSpPr>
          <p:nvPr>
            <p:ph type="sldNum" sz="quarter" idx="11"/>
          </p:nvPr>
        </p:nvSpPr>
        <p:spPr/>
        <p:txBody>
          <a:bodyPr/>
          <a:lstStyle/>
          <a:p>
            <a:fld id="{294A09A9-5501-47C1-A89A-A340965A2BE2}" type="slidenum">
              <a:rPr lang="en-US" smtClean="0"/>
              <a:pPr/>
              <a:t>‹#›</a:t>
            </a:fld>
            <a:endParaRPr lang="en-US" dirty="0"/>
          </a:p>
        </p:txBody>
      </p:sp>
      <p:cxnSp>
        <p:nvCxnSpPr>
          <p:cNvPr id="5" name="Straight Connector 4">
            <a:extLst>
              <a:ext uri="{FF2B5EF4-FFF2-40B4-BE49-F238E27FC236}">
                <a16:creationId xmlns:a16="http://schemas.microsoft.com/office/drawing/2014/main" id="{2C883D99-31C6-D5A2-D86A-FC9440CEA769}"/>
              </a:ext>
            </a:extLst>
          </p:cNvPr>
          <p:cNvCxnSpPr>
            <a:cxnSpLocks/>
          </p:cNvCxnSpPr>
          <p:nvPr userDrawn="1"/>
        </p:nvCxnSpPr>
        <p:spPr>
          <a:xfrm>
            <a:off x="1944007" y="3324115"/>
            <a:ext cx="2170451" cy="0"/>
          </a:xfrm>
          <a:prstGeom prst="line">
            <a:avLst/>
          </a:prstGeom>
          <a:ln w="12700">
            <a:solidFill>
              <a:schemeClr val="accent6"/>
            </a:solidFill>
            <a:prstDash val="solid"/>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38AB5A6-6184-8A00-738A-9F575C1472CC}"/>
              </a:ext>
            </a:extLst>
          </p:cNvPr>
          <p:cNvCxnSpPr>
            <a:cxnSpLocks/>
          </p:cNvCxnSpPr>
          <p:nvPr userDrawn="1"/>
        </p:nvCxnSpPr>
        <p:spPr>
          <a:xfrm>
            <a:off x="4114458" y="3322646"/>
            <a:ext cx="2171700" cy="0"/>
          </a:xfrm>
          <a:prstGeom prst="line">
            <a:avLst/>
          </a:prstGeom>
          <a:ln w="12700">
            <a:solidFill>
              <a:schemeClr val="accent5"/>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0BFB726-8911-1D40-8CAD-0678A3988661}"/>
              </a:ext>
            </a:extLst>
          </p:cNvPr>
          <p:cNvCxnSpPr>
            <a:cxnSpLocks/>
          </p:cNvCxnSpPr>
          <p:nvPr userDrawn="1"/>
        </p:nvCxnSpPr>
        <p:spPr>
          <a:xfrm>
            <a:off x="6286158" y="3322646"/>
            <a:ext cx="2161515" cy="14408"/>
          </a:xfrm>
          <a:prstGeom prst="line">
            <a:avLst/>
          </a:prstGeom>
          <a:ln w="12700">
            <a:solidFill>
              <a:schemeClr val="accent4"/>
            </a:solidFill>
            <a:prstDash val="solid"/>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A06BA5D-5C40-149B-0AE7-118CF43109F3}"/>
              </a:ext>
            </a:extLst>
          </p:cNvPr>
          <p:cNvCxnSpPr>
            <a:cxnSpLocks/>
          </p:cNvCxnSpPr>
          <p:nvPr userDrawn="1"/>
        </p:nvCxnSpPr>
        <p:spPr>
          <a:xfrm>
            <a:off x="8447673" y="3333307"/>
            <a:ext cx="2189197" cy="0"/>
          </a:xfrm>
          <a:prstGeom prst="line">
            <a:avLst/>
          </a:prstGeom>
          <a:ln w="1270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0E1F9F84-FEDF-EE4B-151E-0BA753B313F2}"/>
              </a:ext>
            </a:extLst>
          </p:cNvPr>
          <p:cNvSpPr/>
          <p:nvPr userDrawn="1"/>
        </p:nvSpPr>
        <p:spPr>
          <a:xfrm>
            <a:off x="1349145" y="2715964"/>
            <a:ext cx="1218817" cy="121881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B5D1979A-4075-FDBC-DC21-B473A894753D}"/>
              </a:ext>
            </a:extLst>
          </p:cNvPr>
          <p:cNvSpPr/>
          <p:nvPr userDrawn="1"/>
        </p:nvSpPr>
        <p:spPr>
          <a:xfrm>
            <a:off x="3525168" y="2721004"/>
            <a:ext cx="1218817" cy="121881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4253DC90-8B68-11F4-262C-EF788CC251ED}"/>
              </a:ext>
            </a:extLst>
          </p:cNvPr>
          <p:cNvSpPr/>
          <p:nvPr userDrawn="1"/>
        </p:nvSpPr>
        <p:spPr>
          <a:xfrm>
            <a:off x="5704017" y="2716977"/>
            <a:ext cx="1218817" cy="12188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8CEBAA34-A280-D694-891B-142A8D7FA33C}"/>
              </a:ext>
            </a:extLst>
          </p:cNvPr>
          <p:cNvSpPr/>
          <p:nvPr userDrawn="1"/>
        </p:nvSpPr>
        <p:spPr>
          <a:xfrm>
            <a:off x="7847695" y="2726015"/>
            <a:ext cx="1218817" cy="12188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DEC576C9-CAB6-8D5D-5976-B4CC1FB6B5C0}"/>
              </a:ext>
            </a:extLst>
          </p:cNvPr>
          <p:cNvSpPr/>
          <p:nvPr userDrawn="1"/>
        </p:nvSpPr>
        <p:spPr>
          <a:xfrm>
            <a:off x="10049319" y="2718520"/>
            <a:ext cx="1218817" cy="12188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0B3AAAB5-1B7C-5567-E7F2-E97DCAFEA821}"/>
              </a:ext>
            </a:extLst>
          </p:cNvPr>
          <p:cNvSpPr/>
          <p:nvPr userDrawn="1"/>
        </p:nvSpPr>
        <p:spPr>
          <a:xfrm flipH="1">
            <a:off x="1418423" y="278651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C6E861CF-DCF3-E6B9-1438-583DC69FFA06}"/>
              </a:ext>
            </a:extLst>
          </p:cNvPr>
          <p:cNvSpPr/>
          <p:nvPr userDrawn="1"/>
        </p:nvSpPr>
        <p:spPr>
          <a:xfrm flipH="1">
            <a:off x="3593035" y="279155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0F4D24E5-CE49-C81C-1933-88384A77E742}"/>
              </a:ext>
            </a:extLst>
          </p:cNvPr>
          <p:cNvSpPr/>
          <p:nvPr userDrawn="1"/>
        </p:nvSpPr>
        <p:spPr>
          <a:xfrm flipH="1">
            <a:off x="5771884" y="2787528"/>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0F1CA68B-CB89-15A1-13F9-3DD65297D0BD}"/>
              </a:ext>
            </a:extLst>
          </p:cNvPr>
          <p:cNvSpPr/>
          <p:nvPr userDrawn="1"/>
        </p:nvSpPr>
        <p:spPr>
          <a:xfrm flipH="1">
            <a:off x="7915562" y="2796566"/>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3AD773FD-C1E4-FDB0-FDF1-0925375BE2A5}"/>
              </a:ext>
            </a:extLst>
          </p:cNvPr>
          <p:cNvSpPr/>
          <p:nvPr userDrawn="1"/>
        </p:nvSpPr>
        <p:spPr>
          <a:xfrm flipH="1">
            <a:off x="10129886" y="2789071"/>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 Placeholder 11">
            <a:extLst>
              <a:ext uri="{FF2B5EF4-FFF2-40B4-BE49-F238E27FC236}">
                <a16:creationId xmlns:a16="http://schemas.microsoft.com/office/drawing/2014/main" id="{ACA633AF-3209-BF0D-1450-6A91ACC8533F}"/>
              </a:ext>
            </a:extLst>
          </p:cNvPr>
          <p:cNvSpPr>
            <a:spLocks noGrp="1"/>
          </p:cNvSpPr>
          <p:nvPr>
            <p:ph type="body" sz="quarter" idx="12"/>
          </p:nvPr>
        </p:nvSpPr>
        <p:spPr>
          <a:xfrm>
            <a:off x="13807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0" name="Text Placeholder 11">
            <a:extLst>
              <a:ext uri="{FF2B5EF4-FFF2-40B4-BE49-F238E27FC236}">
                <a16:creationId xmlns:a16="http://schemas.microsoft.com/office/drawing/2014/main" id="{F70EFB68-D184-8E31-A027-F291D78776BF}"/>
              </a:ext>
            </a:extLst>
          </p:cNvPr>
          <p:cNvSpPr>
            <a:spLocks noGrp="1"/>
          </p:cNvSpPr>
          <p:nvPr>
            <p:ph type="body" sz="quarter" idx="13"/>
          </p:nvPr>
        </p:nvSpPr>
        <p:spPr>
          <a:xfrm>
            <a:off x="1380744"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3538728"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3538728"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7241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724144"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87298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872984"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7" name="Text Placeholder 11">
            <a:extLst>
              <a:ext uri="{FF2B5EF4-FFF2-40B4-BE49-F238E27FC236}">
                <a16:creationId xmlns:a16="http://schemas.microsoft.com/office/drawing/2014/main" id="{BC5472B4-CBBF-AC70-5BA8-A0661E663D4A}"/>
              </a:ext>
            </a:extLst>
          </p:cNvPr>
          <p:cNvSpPr>
            <a:spLocks noGrp="1"/>
          </p:cNvSpPr>
          <p:nvPr>
            <p:ph type="body" sz="quarter" idx="20"/>
          </p:nvPr>
        </p:nvSpPr>
        <p:spPr>
          <a:xfrm>
            <a:off x="10058400"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8" name="Text Placeholder 11">
            <a:extLst>
              <a:ext uri="{FF2B5EF4-FFF2-40B4-BE49-F238E27FC236}">
                <a16:creationId xmlns:a16="http://schemas.microsoft.com/office/drawing/2014/main" id="{C3CEEBDA-7860-91AD-704A-7A540E1E58F7}"/>
              </a:ext>
            </a:extLst>
          </p:cNvPr>
          <p:cNvSpPr>
            <a:spLocks noGrp="1"/>
          </p:cNvSpPr>
          <p:nvPr>
            <p:ph type="body" sz="quarter" idx="21"/>
          </p:nvPr>
        </p:nvSpPr>
        <p:spPr>
          <a:xfrm>
            <a:off x="10058400"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30" name="Picture Placeholder 29">
            <a:extLst>
              <a:ext uri="{FF2B5EF4-FFF2-40B4-BE49-F238E27FC236}">
                <a16:creationId xmlns:a16="http://schemas.microsoft.com/office/drawing/2014/main" id="{DF918527-798D-3B40-E0EA-38C0AEBA6D77}"/>
              </a:ext>
            </a:extLst>
          </p:cNvPr>
          <p:cNvSpPr>
            <a:spLocks noGrp="1"/>
          </p:cNvSpPr>
          <p:nvPr>
            <p:ph type="pic" sz="quarter" idx="22"/>
          </p:nvPr>
        </p:nvSpPr>
        <p:spPr>
          <a:xfrm>
            <a:off x="1648147" y="3018954"/>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1" name="Picture Placeholder 29">
            <a:extLst>
              <a:ext uri="{FF2B5EF4-FFF2-40B4-BE49-F238E27FC236}">
                <a16:creationId xmlns:a16="http://schemas.microsoft.com/office/drawing/2014/main" id="{B0D40292-F2DF-0641-6B78-370AC5C50094}"/>
              </a:ext>
            </a:extLst>
          </p:cNvPr>
          <p:cNvSpPr>
            <a:spLocks noGrp="1"/>
          </p:cNvSpPr>
          <p:nvPr>
            <p:ph type="pic" sz="quarter" idx="23"/>
          </p:nvPr>
        </p:nvSpPr>
        <p:spPr>
          <a:xfrm>
            <a:off x="380511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2" name="Picture Placeholder 29">
            <a:extLst>
              <a:ext uri="{FF2B5EF4-FFF2-40B4-BE49-F238E27FC236}">
                <a16:creationId xmlns:a16="http://schemas.microsoft.com/office/drawing/2014/main" id="{503DD6AB-C9B3-EBD7-080A-FB219B381225}"/>
              </a:ext>
            </a:extLst>
          </p:cNvPr>
          <p:cNvSpPr>
            <a:spLocks noGrp="1"/>
          </p:cNvSpPr>
          <p:nvPr>
            <p:ph type="pic" sz="quarter" idx="24"/>
          </p:nvPr>
        </p:nvSpPr>
        <p:spPr>
          <a:xfrm>
            <a:off x="5995989" y="3026158"/>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3" name="Picture Placeholder 29">
            <a:extLst>
              <a:ext uri="{FF2B5EF4-FFF2-40B4-BE49-F238E27FC236}">
                <a16:creationId xmlns:a16="http://schemas.microsoft.com/office/drawing/2014/main" id="{E61A9741-3B1C-111D-B260-CF7E7F223F82}"/>
              </a:ext>
            </a:extLst>
          </p:cNvPr>
          <p:cNvSpPr>
            <a:spLocks noGrp="1"/>
          </p:cNvSpPr>
          <p:nvPr>
            <p:ph type="pic" sz="quarter" idx="25"/>
          </p:nvPr>
        </p:nvSpPr>
        <p:spPr>
          <a:xfrm>
            <a:off x="814620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4" name="Picture Placeholder 29">
            <a:extLst>
              <a:ext uri="{FF2B5EF4-FFF2-40B4-BE49-F238E27FC236}">
                <a16:creationId xmlns:a16="http://schemas.microsoft.com/office/drawing/2014/main" id="{E49C1AE1-BC78-2CE3-D292-61496AC727DE}"/>
              </a:ext>
            </a:extLst>
          </p:cNvPr>
          <p:cNvSpPr>
            <a:spLocks noGrp="1"/>
          </p:cNvSpPr>
          <p:nvPr>
            <p:ph type="pic" sz="quarter" idx="26"/>
          </p:nvPr>
        </p:nvSpPr>
        <p:spPr>
          <a:xfrm>
            <a:off x="10347831" y="3017032"/>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29" name="Text Placeholder 11">
            <a:extLst>
              <a:ext uri="{FF2B5EF4-FFF2-40B4-BE49-F238E27FC236}">
                <a16:creationId xmlns:a16="http://schemas.microsoft.com/office/drawing/2014/main" id="{3B71C9DC-B9E5-6C34-B451-BA2224CCDDE0}"/>
              </a:ext>
            </a:extLst>
          </p:cNvPr>
          <p:cNvSpPr>
            <a:spLocks noGrp="1"/>
          </p:cNvSpPr>
          <p:nvPr>
            <p:ph type="body" sz="quarter" idx="28"/>
          </p:nvPr>
        </p:nvSpPr>
        <p:spPr>
          <a:xfrm>
            <a:off x="2350008" y="4279392"/>
            <a:ext cx="146304" cy="146304"/>
          </a:xfrm>
          <a:prstGeom prst="ellipse">
            <a:avLst/>
          </a:prstGeom>
          <a:solidFill>
            <a:schemeClr val="accent6"/>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6" name="Text Placeholder 11">
            <a:extLst>
              <a:ext uri="{FF2B5EF4-FFF2-40B4-BE49-F238E27FC236}">
                <a16:creationId xmlns:a16="http://schemas.microsoft.com/office/drawing/2014/main" id="{0596D87F-0114-685D-7F97-873DBA557947}"/>
              </a:ext>
            </a:extLst>
          </p:cNvPr>
          <p:cNvSpPr>
            <a:spLocks noGrp="1"/>
          </p:cNvSpPr>
          <p:nvPr>
            <p:ph type="body" sz="quarter" idx="29"/>
          </p:nvPr>
        </p:nvSpPr>
        <p:spPr>
          <a:xfrm>
            <a:off x="4517136" y="4279392"/>
            <a:ext cx="146304" cy="146304"/>
          </a:xfrm>
          <a:prstGeom prst="ellipse">
            <a:avLst/>
          </a:prstGeom>
          <a:solidFill>
            <a:schemeClr val="accent5"/>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7" name="Text Placeholder 11">
            <a:extLst>
              <a:ext uri="{FF2B5EF4-FFF2-40B4-BE49-F238E27FC236}">
                <a16:creationId xmlns:a16="http://schemas.microsoft.com/office/drawing/2014/main" id="{5D4E3F00-5755-F2EF-97C8-0FE775CAE04E}"/>
              </a:ext>
            </a:extLst>
          </p:cNvPr>
          <p:cNvSpPr>
            <a:spLocks noGrp="1"/>
          </p:cNvSpPr>
          <p:nvPr>
            <p:ph type="body" sz="quarter" idx="30"/>
          </p:nvPr>
        </p:nvSpPr>
        <p:spPr>
          <a:xfrm>
            <a:off x="6702552" y="4279392"/>
            <a:ext cx="146304" cy="146304"/>
          </a:xfrm>
          <a:prstGeom prst="ellipse">
            <a:avLst/>
          </a:prstGeom>
          <a:solidFill>
            <a:schemeClr val="accent4"/>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8" name="Text Placeholder 11">
            <a:extLst>
              <a:ext uri="{FF2B5EF4-FFF2-40B4-BE49-F238E27FC236}">
                <a16:creationId xmlns:a16="http://schemas.microsoft.com/office/drawing/2014/main" id="{29543A01-39BF-D362-26F8-BD1E7D0D3C86}"/>
              </a:ext>
            </a:extLst>
          </p:cNvPr>
          <p:cNvSpPr>
            <a:spLocks noGrp="1"/>
          </p:cNvSpPr>
          <p:nvPr>
            <p:ph type="body" sz="quarter" idx="31"/>
          </p:nvPr>
        </p:nvSpPr>
        <p:spPr>
          <a:xfrm>
            <a:off x="8842248" y="4279392"/>
            <a:ext cx="146304" cy="146304"/>
          </a:xfrm>
          <a:prstGeom prst="ellipse">
            <a:avLst/>
          </a:prstGeom>
          <a:solidFill>
            <a:schemeClr val="accent2"/>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9" name="Text Placeholder 11">
            <a:extLst>
              <a:ext uri="{FF2B5EF4-FFF2-40B4-BE49-F238E27FC236}">
                <a16:creationId xmlns:a16="http://schemas.microsoft.com/office/drawing/2014/main" id="{BB6B72CD-75B9-D90F-4767-2141AEF3B201}"/>
              </a:ext>
            </a:extLst>
          </p:cNvPr>
          <p:cNvSpPr>
            <a:spLocks noGrp="1"/>
          </p:cNvSpPr>
          <p:nvPr>
            <p:ph type="body" sz="quarter" idx="32"/>
          </p:nvPr>
        </p:nvSpPr>
        <p:spPr>
          <a:xfrm>
            <a:off x="11055096" y="4279392"/>
            <a:ext cx="146304" cy="146304"/>
          </a:xfrm>
          <a:prstGeom prst="ellipse">
            <a:avLst/>
          </a:prstGeom>
          <a:solidFill>
            <a:schemeClr val="accent1"/>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Tree>
    <p:extLst>
      <p:ext uri="{BB962C8B-B14F-4D97-AF65-F5344CB8AC3E}">
        <p14:creationId xmlns:p14="http://schemas.microsoft.com/office/powerpoint/2010/main" val="1290831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10">
            <a:extLst>
              <a:ext uri="{FF2B5EF4-FFF2-40B4-BE49-F238E27FC236}">
                <a16:creationId xmlns:a16="http://schemas.microsoft.com/office/drawing/2014/main" id="{89A27E14-C943-C294-334B-4D6A7500F3B5}"/>
              </a:ext>
            </a:extLst>
          </p:cNvPr>
          <p:cNvSpPr/>
          <p:nvPr userDrawn="1"/>
        </p:nvSpPr>
        <p:spPr>
          <a:xfrm rot="5400000">
            <a:off x="7383937" y="2039848"/>
            <a:ext cx="6858000" cy="2778304"/>
          </a:xfrm>
          <a:custGeom>
            <a:avLst/>
            <a:gdLst>
              <a:gd name="connsiteX0" fmla="*/ 0 w 6858000"/>
              <a:gd name="connsiteY0" fmla="*/ 1050199 h 2778304"/>
              <a:gd name="connsiteX1" fmla="*/ 0 w 6858000"/>
              <a:gd name="connsiteY1" fmla="*/ 0 h 2778304"/>
              <a:gd name="connsiteX2" fmla="*/ 6858000 w 6858000"/>
              <a:gd name="connsiteY2" fmla="*/ 0 h 2778304"/>
              <a:gd name="connsiteX3" fmla="*/ 6858000 w 6858000"/>
              <a:gd name="connsiteY3" fmla="*/ 1193215 h 2778304"/>
              <a:gd name="connsiteX4" fmla="*/ 6790588 w 6858000"/>
              <a:gd name="connsiteY4" fmla="*/ 1211701 h 2778304"/>
              <a:gd name="connsiteX5" fmla="*/ 3050431 w 6858000"/>
              <a:gd name="connsiteY5" fmla="*/ 2778245 h 2778304"/>
              <a:gd name="connsiteX6" fmla="*/ 37813 w 6858000"/>
              <a:gd name="connsiteY6" fmla="*/ 1183549 h 2778304"/>
              <a:gd name="connsiteX7" fmla="*/ 0 w 6858000"/>
              <a:gd name="connsiteY7" fmla="*/ 1050199 h 2778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2778304">
                <a:moveTo>
                  <a:pt x="0" y="1050199"/>
                </a:moveTo>
                <a:lnTo>
                  <a:pt x="0" y="0"/>
                </a:lnTo>
                <a:lnTo>
                  <a:pt x="6858000" y="0"/>
                </a:lnTo>
                <a:lnTo>
                  <a:pt x="6858000" y="1193215"/>
                </a:lnTo>
                <a:lnTo>
                  <a:pt x="6790588" y="1211701"/>
                </a:lnTo>
                <a:cubicBezTo>
                  <a:pt x="5439260" y="1649845"/>
                  <a:pt x="4603740" y="2770251"/>
                  <a:pt x="3050431" y="2778245"/>
                </a:cubicBezTo>
                <a:cubicBezTo>
                  <a:pt x="1377637" y="2786855"/>
                  <a:pt x="283199" y="1854180"/>
                  <a:pt x="37813" y="1183549"/>
                </a:cubicBezTo>
                <a:lnTo>
                  <a:pt x="0" y="1050199"/>
                </a:lnTo>
                <a:close/>
              </a:path>
            </a:pathLst>
          </a:custGeom>
          <a:gradFill flip="none" rotWithShape="1">
            <a:gsLst>
              <a:gs pos="26000">
                <a:schemeClr val="accent3">
                  <a:lumMod val="25000"/>
                </a:schemeClr>
              </a:gs>
              <a:gs pos="73000">
                <a:schemeClr val="accent1">
                  <a:alpha val="33146"/>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11">
            <a:extLst>
              <a:ext uri="{FF2B5EF4-FFF2-40B4-BE49-F238E27FC236}">
                <a16:creationId xmlns:a16="http://schemas.microsoft.com/office/drawing/2014/main" id="{BE5C5BCA-F960-4024-7215-2D2EFD0FEBF3}"/>
              </a:ext>
            </a:extLst>
          </p:cNvPr>
          <p:cNvSpPr/>
          <p:nvPr userDrawn="1"/>
        </p:nvSpPr>
        <p:spPr>
          <a:xfrm rot="16200000" flipV="1">
            <a:off x="7907199" y="2573198"/>
            <a:ext cx="6858000" cy="1711602"/>
          </a:xfrm>
          <a:custGeom>
            <a:avLst/>
            <a:gdLst>
              <a:gd name="connsiteX0" fmla="*/ 6858000 w 6858000"/>
              <a:gd name="connsiteY0" fmla="*/ 1010661 h 1711602"/>
              <a:gd name="connsiteX1" fmla="*/ 6858000 w 6858000"/>
              <a:gd name="connsiteY1" fmla="*/ 0 h 1711602"/>
              <a:gd name="connsiteX2" fmla="*/ 0 w 6858000"/>
              <a:gd name="connsiteY2" fmla="*/ 0 h 1711602"/>
              <a:gd name="connsiteX3" fmla="*/ 0 w 6858000"/>
              <a:gd name="connsiteY3" fmla="*/ 983884 h 1711602"/>
              <a:gd name="connsiteX4" fmla="*/ 11078 w 6858000"/>
              <a:gd name="connsiteY4" fmla="*/ 997657 h 1711602"/>
              <a:gd name="connsiteX5" fmla="*/ 1866819 w 6858000"/>
              <a:gd name="connsiteY5" fmla="*/ 1711565 h 1711602"/>
              <a:gd name="connsiteX6" fmla="*/ 5098965 w 6858000"/>
              <a:gd name="connsiteY6" fmla="*/ 622006 h 1711602"/>
              <a:gd name="connsiteX7" fmla="*/ 6746500 w 6858000"/>
              <a:gd name="connsiteY7" fmla="*/ 959665 h 1711602"/>
              <a:gd name="connsiteX8" fmla="*/ 6858000 w 6858000"/>
              <a:gd name="connsiteY8" fmla="*/ 1010661 h 1711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1711602">
                <a:moveTo>
                  <a:pt x="6858000" y="1010661"/>
                </a:moveTo>
                <a:lnTo>
                  <a:pt x="6858000" y="0"/>
                </a:lnTo>
                <a:lnTo>
                  <a:pt x="0" y="0"/>
                </a:lnTo>
                <a:lnTo>
                  <a:pt x="0" y="983884"/>
                </a:lnTo>
                <a:lnTo>
                  <a:pt x="11078" y="997657"/>
                </a:lnTo>
                <a:cubicBezTo>
                  <a:pt x="328616" y="1355920"/>
                  <a:pt x="976833" y="1715803"/>
                  <a:pt x="1866819" y="1711565"/>
                </a:cubicBezTo>
                <a:cubicBezTo>
                  <a:pt x="3161344" y="1705400"/>
                  <a:pt x="3719617" y="643352"/>
                  <a:pt x="5098965" y="622006"/>
                </a:cubicBezTo>
                <a:cubicBezTo>
                  <a:pt x="5788640" y="611332"/>
                  <a:pt x="6326795" y="775968"/>
                  <a:pt x="6746500" y="959665"/>
                </a:cubicBezTo>
                <a:lnTo>
                  <a:pt x="6858000" y="1010661"/>
                </a:lnTo>
                <a:close/>
              </a:path>
            </a:pathLst>
          </a:custGeom>
          <a:gradFill>
            <a:gsLst>
              <a:gs pos="79000">
                <a:schemeClr val="accent4">
                  <a:lumMod val="75000"/>
                  <a:alpha val="79763"/>
                </a:schemeClr>
              </a:gs>
              <a:gs pos="37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3">
            <a:extLst>
              <a:ext uri="{FF2B5EF4-FFF2-40B4-BE49-F238E27FC236}">
                <a16:creationId xmlns:a16="http://schemas.microsoft.com/office/drawing/2014/main" id="{6F62D03F-D065-13FE-5D30-58C2523BD14D}"/>
              </a:ext>
            </a:extLst>
          </p:cNvPr>
          <p:cNvSpPr/>
          <p:nvPr userDrawn="1"/>
        </p:nvSpPr>
        <p:spPr>
          <a:xfrm rot="5400000">
            <a:off x="7877130" y="2543131"/>
            <a:ext cx="6858001" cy="1771739"/>
          </a:xfrm>
          <a:custGeom>
            <a:avLst/>
            <a:gdLst>
              <a:gd name="connsiteX0" fmla="*/ 0 w 6858001"/>
              <a:gd name="connsiteY0" fmla="*/ 1273784 h 1771739"/>
              <a:gd name="connsiteX1" fmla="*/ 0 w 6858001"/>
              <a:gd name="connsiteY1" fmla="*/ 0 h 1771739"/>
              <a:gd name="connsiteX2" fmla="*/ 6858001 w 6858001"/>
              <a:gd name="connsiteY2" fmla="*/ 0 h 1771739"/>
              <a:gd name="connsiteX3" fmla="*/ 6858001 w 6858001"/>
              <a:gd name="connsiteY3" fmla="*/ 34923 h 1771739"/>
              <a:gd name="connsiteX4" fmla="*/ 6735259 w 6858001"/>
              <a:gd name="connsiteY4" fmla="*/ 32862 h 1771739"/>
              <a:gd name="connsiteX5" fmla="*/ 1961998 w 6858001"/>
              <a:gd name="connsiteY5" fmla="*/ 1771680 h 1771739"/>
              <a:gd name="connsiteX6" fmla="*/ 151257 w 6858001"/>
              <a:gd name="connsiteY6" fmla="*/ 1358806 h 1771739"/>
              <a:gd name="connsiteX7" fmla="*/ 0 w 6858001"/>
              <a:gd name="connsiteY7" fmla="*/ 1273784 h 177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1" h="1771739">
                <a:moveTo>
                  <a:pt x="0" y="1273784"/>
                </a:moveTo>
                <a:lnTo>
                  <a:pt x="0" y="0"/>
                </a:lnTo>
                <a:lnTo>
                  <a:pt x="6858001" y="0"/>
                </a:lnTo>
                <a:lnTo>
                  <a:pt x="6858001" y="34923"/>
                </a:lnTo>
                <a:lnTo>
                  <a:pt x="6735259" y="32862"/>
                </a:lnTo>
                <a:cubicBezTo>
                  <a:pt x="4698226" y="66929"/>
                  <a:pt x="3873763" y="1761840"/>
                  <a:pt x="1961998" y="1771680"/>
                </a:cubicBezTo>
                <a:cubicBezTo>
                  <a:pt x="1245087" y="1775370"/>
                  <a:pt x="634403" y="1606171"/>
                  <a:pt x="151257" y="1358806"/>
                </a:cubicBezTo>
                <a:lnTo>
                  <a:pt x="0" y="1273784"/>
                </a:lnTo>
                <a:close/>
              </a:path>
            </a:pathLst>
          </a:custGeom>
          <a:gradFill>
            <a:gsLst>
              <a:gs pos="32000">
                <a:schemeClr val="tx2">
                  <a:alpha val="48229"/>
                </a:schemeClr>
              </a:gs>
              <a:gs pos="100000">
                <a:schemeClr val="accent6">
                  <a:alpha val="4858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5541264"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5541264"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Crypto: investing &amp; trading</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062460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hree Column">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C4226C42-B02E-1D4B-77B4-BF0257C6041E}"/>
              </a:ext>
            </a:extLst>
          </p:cNvPr>
          <p:cNvSpPr/>
          <p:nvPr userDrawn="1"/>
        </p:nvSpPr>
        <p:spPr>
          <a:xfrm>
            <a:off x="19485" y="0"/>
            <a:ext cx="6721146" cy="6858000"/>
          </a:xfrm>
          <a:custGeom>
            <a:avLst/>
            <a:gdLst>
              <a:gd name="connsiteX0" fmla="*/ 0 w 6721146"/>
              <a:gd name="connsiteY0" fmla="*/ 0 h 6858000"/>
              <a:gd name="connsiteX1" fmla="*/ 399503 w 6721146"/>
              <a:gd name="connsiteY1" fmla="*/ 0 h 6858000"/>
              <a:gd name="connsiteX2" fmla="*/ 395119 w 6721146"/>
              <a:gd name="connsiteY2" fmla="*/ 19864 h 6858000"/>
              <a:gd name="connsiteX3" fmla="*/ 244176 w 6721146"/>
              <a:gd name="connsiteY3" fmla="*/ 529296 h 6858000"/>
              <a:gd name="connsiteX4" fmla="*/ 993095 w 6721146"/>
              <a:gd name="connsiteY4" fmla="*/ 5197987 h 6858000"/>
              <a:gd name="connsiteX5" fmla="*/ 4989455 w 6721146"/>
              <a:gd name="connsiteY5" fmla="*/ 6468602 h 6858000"/>
              <a:gd name="connsiteX6" fmla="*/ 6648701 w 6721146"/>
              <a:gd name="connsiteY6" fmla="*/ 6787937 h 6858000"/>
              <a:gd name="connsiteX7" fmla="*/ 6721146 w 6721146"/>
              <a:gd name="connsiteY7" fmla="*/ 6858000 h 6858000"/>
              <a:gd name="connsiteX8" fmla="*/ 0 w 6721146"/>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21146" h="6858000">
                <a:moveTo>
                  <a:pt x="0" y="0"/>
                </a:moveTo>
                <a:lnTo>
                  <a:pt x="399503" y="0"/>
                </a:lnTo>
                <a:lnTo>
                  <a:pt x="395119" y="19864"/>
                </a:lnTo>
                <a:cubicBezTo>
                  <a:pt x="355531" y="180505"/>
                  <a:pt x="305509" y="350292"/>
                  <a:pt x="244176" y="529296"/>
                </a:cubicBezTo>
                <a:cubicBezTo>
                  <a:pt x="-223599" y="2697668"/>
                  <a:pt x="276778" y="4254046"/>
                  <a:pt x="993095" y="5197987"/>
                </a:cubicBezTo>
                <a:cubicBezTo>
                  <a:pt x="1709415" y="6141924"/>
                  <a:pt x="3704883" y="6653220"/>
                  <a:pt x="4989455" y="6468602"/>
                </a:cubicBezTo>
                <a:cubicBezTo>
                  <a:pt x="5774573" y="6353740"/>
                  <a:pt x="6315041" y="6502080"/>
                  <a:pt x="6648701" y="6787937"/>
                </a:cubicBezTo>
                <a:lnTo>
                  <a:pt x="6721146" y="6858000"/>
                </a:lnTo>
                <a:lnTo>
                  <a:pt x="0" y="6858000"/>
                </a:lnTo>
                <a:close/>
              </a:path>
            </a:pathLst>
          </a:custGeom>
          <a:gradFill flip="none" rotWithShape="1">
            <a:gsLst>
              <a:gs pos="73000">
                <a:schemeClr val="accent3">
                  <a:lumMod val="25000"/>
                </a:schemeClr>
              </a:gs>
              <a:gs pos="0">
                <a:schemeClr val="accent1">
                  <a:alpha val="2964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8" name="Freeform: Shape 17">
            <a:extLst>
              <a:ext uri="{FF2B5EF4-FFF2-40B4-BE49-F238E27FC236}">
                <a16:creationId xmlns:a16="http://schemas.microsoft.com/office/drawing/2014/main" id="{260C6EA0-9137-97A8-7C78-0FCD8675F1B0}"/>
              </a:ext>
            </a:extLst>
          </p:cNvPr>
          <p:cNvSpPr/>
          <p:nvPr userDrawn="1"/>
        </p:nvSpPr>
        <p:spPr>
          <a:xfrm>
            <a:off x="8497" y="7662"/>
            <a:ext cx="4591137" cy="3588767"/>
          </a:xfrm>
          <a:custGeom>
            <a:avLst/>
            <a:gdLst>
              <a:gd name="connsiteX0" fmla="*/ 0 w 4591137"/>
              <a:gd name="connsiteY0" fmla="*/ 0 h 3588767"/>
              <a:gd name="connsiteX1" fmla="*/ 4591137 w 4591137"/>
              <a:gd name="connsiteY1" fmla="*/ 0 h 3588767"/>
              <a:gd name="connsiteX2" fmla="*/ 4458037 w 4591137"/>
              <a:gd name="connsiteY2" fmla="*/ 139038 h 3588767"/>
              <a:gd name="connsiteX3" fmla="*/ 3406398 w 4591137"/>
              <a:gd name="connsiteY3" fmla="*/ 1512312 h 3588767"/>
              <a:gd name="connsiteX4" fmla="*/ 202105 w 4591137"/>
              <a:gd name="connsiteY4" fmla="*/ 3554432 h 3588767"/>
              <a:gd name="connsiteX5" fmla="*/ 0 w 4591137"/>
              <a:gd name="connsiteY5" fmla="*/ 3506319 h 3588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1137" h="3588767">
                <a:moveTo>
                  <a:pt x="0" y="0"/>
                </a:moveTo>
                <a:lnTo>
                  <a:pt x="4591137" y="0"/>
                </a:lnTo>
                <a:lnTo>
                  <a:pt x="4458037" y="139038"/>
                </a:lnTo>
                <a:cubicBezTo>
                  <a:pt x="4038035" y="589101"/>
                  <a:pt x="3677988" y="1055885"/>
                  <a:pt x="3406398" y="1512312"/>
                </a:cubicBezTo>
                <a:cubicBezTo>
                  <a:pt x="2398561" y="3215836"/>
                  <a:pt x="1221089" y="3736280"/>
                  <a:pt x="202105" y="3554432"/>
                </a:cubicBezTo>
                <a:lnTo>
                  <a:pt x="0" y="3506319"/>
                </a:lnTo>
                <a:close/>
              </a:path>
            </a:pathLst>
          </a:custGeom>
          <a:gradFill flip="none" rotWithShape="1">
            <a:gsLst>
              <a:gs pos="0">
                <a:schemeClr val="accent3">
                  <a:lumMod val="25000"/>
                  <a:alpha val="55687"/>
                </a:schemeClr>
              </a:gs>
              <a:gs pos="99000">
                <a:schemeClr val="accent1">
                  <a:lumMod val="60000"/>
                  <a:lumOff val="40000"/>
                  <a:alpha val="20003"/>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24">
            <a:extLst>
              <a:ext uri="{FF2B5EF4-FFF2-40B4-BE49-F238E27FC236}">
                <a16:creationId xmlns:a16="http://schemas.microsoft.com/office/drawing/2014/main" id="{2698A246-2716-9361-4EDE-2498058A4C3A}"/>
              </a:ext>
            </a:extLst>
          </p:cNvPr>
          <p:cNvSpPr/>
          <p:nvPr userDrawn="1"/>
        </p:nvSpPr>
        <p:spPr>
          <a:xfrm>
            <a:off x="0" y="0"/>
            <a:ext cx="1893320" cy="2085274"/>
          </a:xfrm>
          <a:custGeom>
            <a:avLst/>
            <a:gdLst>
              <a:gd name="connsiteX0" fmla="*/ 0 w 1893320"/>
              <a:gd name="connsiteY0" fmla="*/ 0 h 2085274"/>
              <a:gd name="connsiteX1" fmla="*/ 1893320 w 1893320"/>
              <a:gd name="connsiteY1" fmla="*/ 0 h 2085274"/>
              <a:gd name="connsiteX2" fmla="*/ 1836420 w 1893320"/>
              <a:gd name="connsiteY2" fmla="*/ 89992 h 2085274"/>
              <a:gd name="connsiteX3" fmla="*/ 1471130 w 1893320"/>
              <a:gd name="connsiteY3" fmla="*/ 883842 h 2085274"/>
              <a:gd name="connsiteX4" fmla="*/ 90049 w 1893320"/>
              <a:gd name="connsiteY4" fmla="*/ 2071651 h 2085274"/>
              <a:gd name="connsiteX5" fmla="*/ 0 w 1893320"/>
              <a:gd name="connsiteY5" fmla="*/ 2052168 h 2085274"/>
              <a:gd name="connsiteX6" fmla="*/ 0 w 1893320"/>
              <a:gd name="connsiteY6" fmla="*/ 0 h 2085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3320" h="2085274">
                <a:moveTo>
                  <a:pt x="0" y="0"/>
                </a:moveTo>
                <a:lnTo>
                  <a:pt x="1893320" y="0"/>
                </a:lnTo>
                <a:lnTo>
                  <a:pt x="1836420" y="89992"/>
                </a:lnTo>
                <a:cubicBezTo>
                  <a:pt x="1676137" y="357859"/>
                  <a:pt x="1549717" y="629674"/>
                  <a:pt x="1471130" y="883842"/>
                </a:cubicBezTo>
                <a:cubicBezTo>
                  <a:pt x="1174602" y="1851540"/>
                  <a:pt x="614067" y="2156914"/>
                  <a:pt x="90049" y="2071651"/>
                </a:cubicBezTo>
                <a:lnTo>
                  <a:pt x="0" y="2052168"/>
                </a:lnTo>
                <a:lnTo>
                  <a:pt x="0" y="0"/>
                </a:lnTo>
                <a:close/>
              </a:path>
            </a:pathLst>
          </a:custGeom>
          <a:solidFill>
            <a:schemeClr val="accent5">
              <a:lumMod val="50000"/>
              <a:alpha val="1074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9A7DD52-C2B0-2B91-92C0-905899BB578D}"/>
              </a:ext>
            </a:extLst>
          </p:cNvPr>
          <p:cNvSpPr/>
          <p:nvPr userDrawn="1"/>
        </p:nvSpPr>
        <p:spPr>
          <a:xfrm>
            <a:off x="2" y="5262792"/>
            <a:ext cx="2809260" cy="1595208"/>
          </a:xfrm>
          <a:custGeom>
            <a:avLst/>
            <a:gdLst>
              <a:gd name="connsiteX0" fmla="*/ 0 w 2809260"/>
              <a:gd name="connsiteY0" fmla="*/ 0 h 1595208"/>
              <a:gd name="connsiteX1" fmla="*/ 101140 w 2809260"/>
              <a:gd name="connsiteY1" fmla="*/ 117015 h 1595208"/>
              <a:gd name="connsiteX2" fmla="*/ 2208849 w 2809260"/>
              <a:gd name="connsiteY2" fmla="*/ 1381471 h 1595208"/>
              <a:gd name="connsiteX3" fmla="*/ 2746965 w 2809260"/>
              <a:gd name="connsiteY3" fmla="*/ 1562268 h 1595208"/>
              <a:gd name="connsiteX4" fmla="*/ 2809260 w 2809260"/>
              <a:gd name="connsiteY4" fmla="*/ 1595208 h 1595208"/>
              <a:gd name="connsiteX5" fmla="*/ 0 w 2809260"/>
              <a:gd name="connsiteY5" fmla="*/ 1595207 h 1595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9260" h="1595208">
                <a:moveTo>
                  <a:pt x="0" y="0"/>
                </a:moveTo>
                <a:lnTo>
                  <a:pt x="101140" y="117015"/>
                </a:lnTo>
                <a:cubicBezTo>
                  <a:pt x="653434" y="714877"/>
                  <a:pt x="1509442" y="1220329"/>
                  <a:pt x="2208849" y="1381471"/>
                </a:cubicBezTo>
                <a:cubicBezTo>
                  <a:pt x="2416303" y="1428716"/>
                  <a:pt x="2594874" y="1490011"/>
                  <a:pt x="2746965" y="1562268"/>
                </a:cubicBezTo>
                <a:lnTo>
                  <a:pt x="2809260" y="1595208"/>
                </a:lnTo>
                <a:lnTo>
                  <a:pt x="0" y="1595207"/>
                </a:lnTo>
                <a:close/>
              </a:path>
            </a:pathLst>
          </a:custGeom>
          <a:gradFill flip="none" rotWithShape="1">
            <a:gsLst>
              <a:gs pos="98000">
                <a:schemeClr val="accent5">
                  <a:lumMod val="50000"/>
                  <a:alpha val="67000"/>
                </a:schemeClr>
              </a:gs>
              <a:gs pos="0">
                <a:schemeClr val="accent6">
                  <a:alpha val="4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Freeform 29">
            <a:extLst>
              <a:ext uri="{FF2B5EF4-FFF2-40B4-BE49-F238E27FC236}">
                <a16:creationId xmlns:a16="http://schemas.microsoft.com/office/drawing/2014/main" id="{73541AB3-4000-4259-4112-06DA0F0728A5}"/>
              </a:ext>
            </a:extLst>
          </p:cNvPr>
          <p:cNvSpPr/>
          <p:nvPr userDrawn="1"/>
        </p:nvSpPr>
        <p:spPr>
          <a:xfrm>
            <a:off x="10193397" y="2730129"/>
            <a:ext cx="1979119" cy="4127871"/>
          </a:xfrm>
          <a:custGeom>
            <a:avLst/>
            <a:gdLst>
              <a:gd name="connsiteX0" fmla="*/ 1979119 w 1979119"/>
              <a:gd name="connsiteY0" fmla="*/ 0 h 4127871"/>
              <a:gd name="connsiteX1" fmla="*/ 1979119 w 1979119"/>
              <a:gd name="connsiteY1" fmla="*/ 4127871 h 4127871"/>
              <a:gd name="connsiteX2" fmla="*/ 0 w 1979119"/>
              <a:gd name="connsiteY2" fmla="*/ 4127871 h 4127871"/>
              <a:gd name="connsiteX3" fmla="*/ 113381 w 1979119"/>
              <a:gd name="connsiteY3" fmla="*/ 3939685 h 4127871"/>
              <a:gd name="connsiteX4" fmla="*/ 893390 w 1979119"/>
              <a:gd name="connsiteY4" fmla="*/ 1926136 h 4127871"/>
              <a:gd name="connsiteX5" fmla="*/ 1827429 w 1979119"/>
              <a:gd name="connsiteY5" fmla="*/ 103152 h 4127871"/>
              <a:gd name="connsiteX6" fmla="*/ 1979119 w 1979119"/>
              <a:gd name="connsiteY6" fmla="*/ 0 h 4127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9119" h="4127871">
                <a:moveTo>
                  <a:pt x="1979119" y="0"/>
                </a:moveTo>
                <a:lnTo>
                  <a:pt x="1979119" y="4127871"/>
                </a:lnTo>
                <a:lnTo>
                  <a:pt x="0" y="4127871"/>
                </a:lnTo>
                <a:lnTo>
                  <a:pt x="113381" y="3939685"/>
                </a:lnTo>
                <a:cubicBezTo>
                  <a:pt x="496433" y="3268400"/>
                  <a:pt x="776925" y="2555572"/>
                  <a:pt x="893390" y="1926136"/>
                </a:cubicBezTo>
                <a:cubicBezTo>
                  <a:pt x="1059875" y="1013485"/>
                  <a:pt x="1404160" y="429246"/>
                  <a:pt x="1827429" y="103152"/>
                </a:cubicBezTo>
                <a:lnTo>
                  <a:pt x="1979119" y="0"/>
                </a:lnTo>
                <a:close/>
              </a:path>
            </a:pathLst>
          </a:custGeom>
          <a:gradFill>
            <a:gsLst>
              <a:gs pos="83000">
                <a:schemeClr val="accent5">
                  <a:lumMod val="58000"/>
                  <a:alpha val="35019"/>
                </a:schemeClr>
              </a:gs>
              <a:gs pos="0">
                <a:schemeClr val="accent6">
                  <a:lumMod val="89923"/>
                  <a:lumOff val="10077"/>
                  <a:alpha val="3555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754880"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754880"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Crypto: investing &amp; trading</a:t>
            </a:r>
            <a:endParaRPr lang="en-US" dirty="0"/>
          </a:p>
        </p:txBody>
      </p:sp>
      <p:cxnSp>
        <p:nvCxnSpPr>
          <p:cNvPr id="21" name="Straight Connector 20">
            <a:extLst>
              <a:ext uri="{FF2B5EF4-FFF2-40B4-BE49-F238E27FC236}">
                <a16:creationId xmlns:a16="http://schemas.microsoft.com/office/drawing/2014/main" id="{DC963910-7C6F-7474-84FF-C53D235027B8}"/>
              </a:ext>
            </a:extLst>
          </p:cNvPr>
          <p:cNvCxnSpPr>
            <a:cxnSpLocks/>
          </p:cNvCxnSpPr>
          <p:nvPr userDrawn="1"/>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 Placeholder 4">
            <a:extLst>
              <a:ext uri="{FF2B5EF4-FFF2-40B4-BE49-F238E27FC236}">
                <a16:creationId xmlns:a16="http://schemas.microsoft.com/office/drawing/2014/main" id="{43CEC7BC-C46D-D3AD-22D8-8737322B7E20}"/>
              </a:ext>
            </a:extLst>
          </p:cNvPr>
          <p:cNvSpPr>
            <a:spLocks noGrp="1"/>
          </p:cNvSpPr>
          <p:nvPr>
            <p:ph type="body" sz="quarter" idx="13"/>
          </p:nvPr>
        </p:nvSpPr>
        <p:spPr>
          <a:xfrm>
            <a:off x="7973568"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Content Placeholder 5">
            <a:extLst>
              <a:ext uri="{FF2B5EF4-FFF2-40B4-BE49-F238E27FC236}">
                <a16:creationId xmlns:a16="http://schemas.microsoft.com/office/drawing/2014/main" id="{658FA801-D400-D7FB-6241-4A41BBAAA0D1}"/>
              </a:ext>
            </a:extLst>
          </p:cNvPr>
          <p:cNvSpPr>
            <a:spLocks noGrp="1"/>
          </p:cNvSpPr>
          <p:nvPr>
            <p:ph sz="quarter" idx="14"/>
          </p:nvPr>
        </p:nvSpPr>
        <p:spPr>
          <a:xfrm>
            <a:off x="7973568"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03394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832104"/>
            <a:ext cx="8878824" cy="1069848"/>
          </a:xfrm>
        </p:spPr>
        <p:txBody>
          <a:bodyPr anchor="b"/>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294A09A9-5501-47C1-A89A-A340965A2BE2}" type="slidenum">
              <a:rPr lang="en-US" smtClean="0"/>
              <a:pPr/>
              <a:t>‹#›</a:t>
            </a:fld>
            <a:endParaRPr lang="en-US" dirty="0"/>
          </a:p>
        </p:txBody>
      </p:sp>
      <p:sp>
        <p:nvSpPr>
          <p:cNvPr id="5" name="Oval 4">
            <a:extLst>
              <a:ext uri="{FF2B5EF4-FFF2-40B4-BE49-F238E27FC236}">
                <a16:creationId xmlns:a16="http://schemas.microsoft.com/office/drawing/2014/main" id="{31740CAD-6CDA-9014-8875-BCECEECE0522}"/>
              </a:ext>
            </a:extLst>
          </p:cNvPr>
          <p:cNvSpPr/>
          <p:nvPr userDrawn="1"/>
        </p:nvSpPr>
        <p:spPr>
          <a:xfrm flipH="1">
            <a:off x="3791017" y="2349814"/>
            <a:ext cx="2058045" cy="205804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extLst>
              <a:ext uri="{FF2B5EF4-FFF2-40B4-BE49-F238E27FC236}">
                <a16:creationId xmlns:a16="http://schemas.microsoft.com/office/drawing/2014/main" id="{16E536D1-EF07-9062-CA32-986876ED933F}"/>
              </a:ext>
            </a:extLst>
          </p:cNvPr>
          <p:cNvSpPr/>
          <p:nvPr userDrawn="1"/>
        </p:nvSpPr>
        <p:spPr>
          <a:xfrm flipH="1">
            <a:off x="8929767" y="2349814"/>
            <a:ext cx="2058045" cy="205804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5D09D35C-DD66-8B6A-98FE-003262BBE72D}"/>
              </a:ext>
            </a:extLst>
          </p:cNvPr>
          <p:cNvSpPr/>
          <p:nvPr userDrawn="1"/>
        </p:nvSpPr>
        <p:spPr>
          <a:xfrm flipH="1">
            <a:off x="6342947" y="2349814"/>
            <a:ext cx="2058045" cy="205804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F0E263D2-96A8-9EB3-2175-1DB2FD5CB609}"/>
              </a:ext>
            </a:extLst>
          </p:cNvPr>
          <p:cNvSpPr/>
          <p:nvPr userDrawn="1"/>
        </p:nvSpPr>
        <p:spPr>
          <a:xfrm flipH="1">
            <a:off x="1247942" y="2349814"/>
            <a:ext cx="2058045" cy="205804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042524"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042524"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62712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627120"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09600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096000"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24349"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24349"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399285"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394678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49871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08553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Tree>
    <p:extLst>
      <p:ext uri="{BB962C8B-B14F-4D97-AF65-F5344CB8AC3E}">
        <p14:creationId xmlns:p14="http://schemas.microsoft.com/office/powerpoint/2010/main" val="3784201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3CF1AC86-4E83-EED8-9FB5-635710111D45}"/>
              </a:ext>
            </a:extLst>
          </p:cNvPr>
          <p:cNvSpPr/>
          <p:nvPr userDrawn="1"/>
        </p:nvSpPr>
        <p:spPr>
          <a:xfrm flipH="1">
            <a:off x="1704107" y="4055522"/>
            <a:ext cx="1231495" cy="123149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803E890B-5D84-F4A6-E963-051A1C52577D}"/>
              </a:ext>
            </a:extLst>
          </p:cNvPr>
          <p:cNvSpPr/>
          <p:nvPr userDrawn="1"/>
        </p:nvSpPr>
        <p:spPr>
          <a:xfrm flipH="1">
            <a:off x="4228381" y="1853643"/>
            <a:ext cx="1231495" cy="1231495"/>
          </a:xfrm>
          <a:prstGeom prst="ellipse">
            <a:avLst/>
          </a:prstGeom>
          <a:gradFill flip="none" rotWithShape="1">
            <a:gsLst>
              <a:gs pos="18000">
                <a:schemeClr val="accent3"/>
              </a:gs>
              <a:gs pos="52000">
                <a:schemeClr val="accent5">
                  <a:alpha val="69515"/>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CA321B0B-6EF1-E460-8E13-3BBE774FA148}"/>
              </a:ext>
            </a:extLst>
          </p:cNvPr>
          <p:cNvSpPr/>
          <p:nvPr userDrawn="1"/>
        </p:nvSpPr>
        <p:spPr>
          <a:xfrm flipH="1">
            <a:off x="6752655" y="4055275"/>
            <a:ext cx="1231495" cy="1231495"/>
          </a:xfrm>
          <a:prstGeom prst="ellipse">
            <a:avLst/>
          </a:prstGeom>
          <a:gradFill flip="none" rotWithShape="1">
            <a:gsLst>
              <a:gs pos="18000">
                <a:schemeClr val="accent3"/>
              </a:gs>
              <a:gs pos="52000">
                <a:schemeClr val="accent5">
                  <a:alpha val="69515"/>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898AB146-30D1-CD59-5D88-5097CF8561D1}"/>
              </a:ext>
            </a:extLst>
          </p:cNvPr>
          <p:cNvSpPr/>
          <p:nvPr userDrawn="1"/>
        </p:nvSpPr>
        <p:spPr>
          <a:xfrm flipH="1">
            <a:off x="9280950" y="4066155"/>
            <a:ext cx="1231495" cy="1231495"/>
          </a:xfrm>
          <a:prstGeom prst="ellipse">
            <a:avLst/>
          </a:prstGeom>
          <a:gradFill flip="none" rotWithShape="1">
            <a:gsLst>
              <a:gs pos="0">
                <a:schemeClr val="accent1"/>
              </a:gs>
              <a:gs pos="77000">
                <a:schemeClr val="accent6">
                  <a:alpha val="69284"/>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a:extLst>
              <a:ext uri="{FF2B5EF4-FFF2-40B4-BE49-F238E27FC236}">
                <a16:creationId xmlns:a16="http://schemas.microsoft.com/office/drawing/2014/main" id="{4FE52614-CC2D-3550-FDBA-9D7D76ED0F72}"/>
              </a:ext>
            </a:extLst>
          </p:cNvPr>
          <p:cNvSpPr/>
          <p:nvPr userDrawn="1"/>
        </p:nvSpPr>
        <p:spPr>
          <a:xfrm flipH="1">
            <a:off x="4228381" y="4056366"/>
            <a:ext cx="1231495" cy="1231495"/>
          </a:xfrm>
          <a:prstGeom prst="ellipse">
            <a:avLst/>
          </a:prstGeom>
          <a:gradFill flip="none" rotWithShape="1">
            <a:gsLst>
              <a:gs pos="0">
                <a:schemeClr val="accent1"/>
              </a:gs>
              <a:gs pos="77000">
                <a:schemeClr val="accent6">
                  <a:alpha val="69284"/>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D19BEA3C-B965-CC70-315C-7C531CD7AA4A}"/>
              </a:ext>
            </a:extLst>
          </p:cNvPr>
          <p:cNvSpPr/>
          <p:nvPr userDrawn="1"/>
        </p:nvSpPr>
        <p:spPr>
          <a:xfrm flipH="1">
            <a:off x="9276929" y="1861862"/>
            <a:ext cx="1231495" cy="123149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DBCCE6E9-C40E-A684-457C-F08C974BD59F}"/>
              </a:ext>
            </a:extLst>
          </p:cNvPr>
          <p:cNvSpPr/>
          <p:nvPr userDrawn="1"/>
        </p:nvSpPr>
        <p:spPr>
          <a:xfrm flipH="1">
            <a:off x="6752655" y="1855810"/>
            <a:ext cx="1231495" cy="123149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E9B5F0D0-ABA3-5B0F-77C9-C5B64A613F84}"/>
              </a:ext>
            </a:extLst>
          </p:cNvPr>
          <p:cNvSpPr/>
          <p:nvPr userDrawn="1"/>
        </p:nvSpPr>
        <p:spPr>
          <a:xfrm flipH="1">
            <a:off x="1692043" y="1846020"/>
            <a:ext cx="1231495" cy="123149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338328"/>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294A09A9-5501-47C1-A89A-A340965A2BE2}" type="slidenum">
              <a:rPr lang="en-US" smtClean="0"/>
              <a:pPr/>
              <a:t>‹#›</a:t>
            </a:fld>
            <a:endParaRPr lang="en-US" dirty="0"/>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176854"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176854"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701128"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701128"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225402"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225402"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49676"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49676"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782010"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4318348"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842622"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366896"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9" name="Picture Placeholder 20">
            <a:extLst>
              <a:ext uri="{FF2B5EF4-FFF2-40B4-BE49-F238E27FC236}">
                <a16:creationId xmlns:a16="http://schemas.microsoft.com/office/drawing/2014/main" id="{BA9EB14D-8336-06B5-51E3-FBCAF00F1F25}"/>
              </a:ext>
            </a:extLst>
          </p:cNvPr>
          <p:cNvSpPr>
            <a:spLocks noGrp="1"/>
          </p:cNvSpPr>
          <p:nvPr>
            <p:ph type="pic" sz="quarter" idx="24"/>
          </p:nvPr>
        </p:nvSpPr>
        <p:spPr>
          <a:xfrm>
            <a:off x="1794074" y="4145489"/>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0" name="Picture Placeholder 20">
            <a:extLst>
              <a:ext uri="{FF2B5EF4-FFF2-40B4-BE49-F238E27FC236}">
                <a16:creationId xmlns:a16="http://schemas.microsoft.com/office/drawing/2014/main" id="{A1E65D12-1094-78B5-B37A-A03576991D1D}"/>
              </a:ext>
            </a:extLst>
          </p:cNvPr>
          <p:cNvSpPr>
            <a:spLocks noGrp="1"/>
          </p:cNvSpPr>
          <p:nvPr>
            <p:ph type="pic" sz="quarter" idx="25"/>
          </p:nvPr>
        </p:nvSpPr>
        <p:spPr>
          <a:xfrm>
            <a:off x="4318348" y="4146333"/>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1" name="Picture Placeholder 20">
            <a:extLst>
              <a:ext uri="{FF2B5EF4-FFF2-40B4-BE49-F238E27FC236}">
                <a16:creationId xmlns:a16="http://schemas.microsoft.com/office/drawing/2014/main" id="{6ABE5CEC-34A4-CD5D-FA0D-D675A87984F5}"/>
              </a:ext>
            </a:extLst>
          </p:cNvPr>
          <p:cNvSpPr>
            <a:spLocks noGrp="1"/>
          </p:cNvSpPr>
          <p:nvPr>
            <p:ph type="pic" sz="quarter" idx="26"/>
          </p:nvPr>
        </p:nvSpPr>
        <p:spPr>
          <a:xfrm>
            <a:off x="6842622" y="414524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2" name="Picture Placeholder 20">
            <a:extLst>
              <a:ext uri="{FF2B5EF4-FFF2-40B4-BE49-F238E27FC236}">
                <a16:creationId xmlns:a16="http://schemas.microsoft.com/office/drawing/2014/main" id="{5DA945B5-3444-7CAC-AA4A-55B04D039824}"/>
              </a:ext>
            </a:extLst>
          </p:cNvPr>
          <p:cNvSpPr>
            <a:spLocks noGrp="1"/>
          </p:cNvSpPr>
          <p:nvPr>
            <p:ph type="pic" sz="quarter" idx="27"/>
          </p:nvPr>
        </p:nvSpPr>
        <p:spPr>
          <a:xfrm>
            <a:off x="9370917" y="415612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3" name="Text Placeholder 11">
            <a:extLst>
              <a:ext uri="{FF2B5EF4-FFF2-40B4-BE49-F238E27FC236}">
                <a16:creationId xmlns:a16="http://schemas.microsoft.com/office/drawing/2014/main" id="{CB0DA5B5-9C84-7B23-EE8E-CEA555CD808E}"/>
              </a:ext>
            </a:extLst>
          </p:cNvPr>
          <p:cNvSpPr>
            <a:spLocks noGrp="1"/>
          </p:cNvSpPr>
          <p:nvPr>
            <p:ph type="body" sz="quarter" idx="28"/>
          </p:nvPr>
        </p:nvSpPr>
        <p:spPr>
          <a:xfrm>
            <a:off x="1176854"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34" name="Text Placeholder 11">
            <a:extLst>
              <a:ext uri="{FF2B5EF4-FFF2-40B4-BE49-F238E27FC236}">
                <a16:creationId xmlns:a16="http://schemas.microsoft.com/office/drawing/2014/main" id="{99C62621-0080-5CDD-E5DD-2FCF2D548CEB}"/>
              </a:ext>
            </a:extLst>
          </p:cNvPr>
          <p:cNvSpPr>
            <a:spLocks noGrp="1"/>
          </p:cNvSpPr>
          <p:nvPr>
            <p:ph type="body" sz="quarter" idx="29"/>
          </p:nvPr>
        </p:nvSpPr>
        <p:spPr>
          <a:xfrm>
            <a:off x="1176854"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35" name="Text Placeholder 11">
            <a:extLst>
              <a:ext uri="{FF2B5EF4-FFF2-40B4-BE49-F238E27FC236}">
                <a16:creationId xmlns:a16="http://schemas.microsoft.com/office/drawing/2014/main" id="{B69DDE47-632B-987E-545E-BAB200D374ED}"/>
              </a:ext>
            </a:extLst>
          </p:cNvPr>
          <p:cNvSpPr>
            <a:spLocks noGrp="1"/>
          </p:cNvSpPr>
          <p:nvPr>
            <p:ph type="body" sz="quarter" idx="30"/>
          </p:nvPr>
        </p:nvSpPr>
        <p:spPr>
          <a:xfrm>
            <a:off x="3701128"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36" name="Text Placeholder 11">
            <a:extLst>
              <a:ext uri="{FF2B5EF4-FFF2-40B4-BE49-F238E27FC236}">
                <a16:creationId xmlns:a16="http://schemas.microsoft.com/office/drawing/2014/main" id="{A165DCBF-4EFD-7181-68BA-1625AC1C0D5F}"/>
              </a:ext>
            </a:extLst>
          </p:cNvPr>
          <p:cNvSpPr>
            <a:spLocks noGrp="1"/>
          </p:cNvSpPr>
          <p:nvPr>
            <p:ph type="body" sz="quarter" idx="31"/>
          </p:nvPr>
        </p:nvSpPr>
        <p:spPr>
          <a:xfrm>
            <a:off x="3701128"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37" name="Text Placeholder 11">
            <a:extLst>
              <a:ext uri="{FF2B5EF4-FFF2-40B4-BE49-F238E27FC236}">
                <a16:creationId xmlns:a16="http://schemas.microsoft.com/office/drawing/2014/main" id="{3C7ECA2F-9EC3-26BD-B424-ECE80473DF37}"/>
              </a:ext>
            </a:extLst>
          </p:cNvPr>
          <p:cNvSpPr>
            <a:spLocks noGrp="1"/>
          </p:cNvSpPr>
          <p:nvPr>
            <p:ph type="body" sz="quarter" idx="32"/>
          </p:nvPr>
        </p:nvSpPr>
        <p:spPr>
          <a:xfrm>
            <a:off x="6225402"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38" name="Text Placeholder 11">
            <a:extLst>
              <a:ext uri="{FF2B5EF4-FFF2-40B4-BE49-F238E27FC236}">
                <a16:creationId xmlns:a16="http://schemas.microsoft.com/office/drawing/2014/main" id="{C9535F99-6134-8D03-FFEE-D1B3E007F2CC}"/>
              </a:ext>
            </a:extLst>
          </p:cNvPr>
          <p:cNvSpPr>
            <a:spLocks noGrp="1"/>
          </p:cNvSpPr>
          <p:nvPr>
            <p:ph type="body" sz="quarter" idx="33"/>
          </p:nvPr>
        </p:nvSpPr>
        <p:spPr>
          <a:xfrm>
            <a:off x="6225402"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39" name="Text Placeholder 11">
            <a:extLst>
              <a:ext uri="{FF2B5EF4-FFF2-40B4-BE49-F238E27FC236}">
                <a16:creationId xmlns:a16="http://schemas.microsoft.com/office/drawing/2014/main" id="{163BD863-99E7-C7C4-4762-8C168574E9A8}"/>
              </a:ext>
            </a:extLst>
          </p:cNvPr>
          <p:cNvSpPr>
            <a:spLocks noGrp="1"/>
          </p:cNvSpPr>
          <p:nvPr>
            <p:ph type="body" sz="quarter" idx="34"/>
          </p:nvPr>
        </p:nvSpPr>
        <p:spPr>
          <a:xfrm>
            <a:off x="8749676"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40" name="Text Placeholder 11">
            <a:extLst>
              <a:ext uri="{FF2B5EF4-FFF2-40B4-BE49-F238E27FC236}">
                <a16:creationId xmlns:a16="http://schemas.microsoft.com/office/drawing/2014/main" id="{63678AE5-B810-D5BE-40B5-888AF4473157}"/>
              </a:ext>
            </a:extLst>
          </p:cNvPr>
          <p:cNvSpPr>
            <a:spLocks noGrp="1"/>
          </p:cNvSpPr>
          <p:nvPr>
            <p:ph type="body" sz="quarter" idx="35"/>
          </p:nvPr>
        </p:nvSpPr>
        <p:spPr>
          <a:xfrm>
            <a:off x="8749676"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Tree>
    <p:extLst>
      <p:ext uri="{BB962C8B-B14F-4D97-AF65-F5344CB8AC3E}">
        <p14:creationId xmlns:p14="http://schemas.microsoft.com/office/powerpoint/2010/main" val="63458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Summary">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FF4F2FF2-B2D0-EAB9-0059-1E59CFF27936}"/>
              </a:ext>
            </a:extLst>
          </p:cNvPr>
          <p:cNvSpPr/>
          <p:nvPr userDrawn="1"/>
        </p:nvSpPr>
        <p:spPr>
          <a:xfrm>
            <a:off x="0" y="3079989"/>
            <a:ext cx="4744043" cy="3778013"/>
          </a:xfrm>
          <a:custGeom>
            <a:avLst/>
            <a:gdLst>
              <a:gd name="connsiteX0" fmla="*/ 552680 w 4744043"/>
              <a:gd name="connsiteY0" fmla="*/ 2 h 3778013"/>
              <a:gd name="connsiteX1" fmla="*/ 3368067 w 4744043"/>
              <a:gd name="connsiteY1" fmla="*/ 2076456 h 3778013"/>
              <a:gd name="connsiteX2" fmla="*/ 4603294 w 4744043"/>
              <a:gd name="connsiteY2" fmla="*/ 3641510 h 3778013"/>
              <a:gd name="connsiteX3" fmla="*/ 4744043 w 4744043"/>
              <a:gd name="connsiteY3" fmla="*/ 3778013 h 3778013"/>
              <a:gd name="connsiteX4" fmla="*/ 0 w 4744043"/>
              <a:gd name="connsiteY4" fmla="*/ 3778013 h 3778013"/>
              <a:gd name="connsiteX5" fmla="*/ 0 w 4744043"/>
              <a:gd name="connsiteY5" fmla="*/ 73323 h 3778013"/>
              <a:gd name="connsiteX6" fmla="*/ 163773 w 4744043"/>
              <a:gd name="connsiteY6" fmla="*/ 34335 h 3778013"/>
              <a:gd name="connsiteX7" fmla="*/ 552680 w 4744043"/>
              <a:gd name="connsiteY7" fmla="*/ 2 h 377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44043" h="3778013">
                <a:moveTo>
                  <a:pt x="552680" y="2"/>
                </a:moveTo>
                <a:cubicBezTo>
                  <a:pt x="1474475" y="1086"/>
                  <a:pt x="2486209" y="585872"/>
                  <a:pt x="3368067" y="2076456"/>
                </a:cubicBezTo>
                <a:cubicBezTo>
                  <a:pt x="3678455" y="2598086"/>
                  <a:pt x="4104379" y="3133243"/>
                  <a:pt x="4603294" y="3641510"/>
                </a:cubicBezTo>
                <a:lnTo>
                  <a:pt x="4744043" y="3778013"/>
                </a:lnTo>
                <a:lnTo>
                  <a:pt x="0" y="3778013"/>
                </a:lnTo>
                <a:lnTo>
                  <a:pt x="0" y="73323"/>
                </a:lnTo>
                <a:lnTo>
                  <a:pt x="163773" y="34335"/>
                </a:lnTo>
                <a:cubicBezTo>
                  <a:pt x="291146" y="11604"/>
                  <a:pt x="420996" y="-154"/>
                  <a:pt x="552680" y="2"/>
                </a:cubicBezTo>
                <a:close/>
              </a:path>
            </a:pathLst>
          </a:custGeom>
          <a:gradFill flip="none" rotWithShape="1">
            <a:gsLst>
              <a:gs pos="41000">
                <a:schemeClr val="accent3">
                  <a:lumMod val="25000"/>
                  <a:alpha val="67969"/>
                </a:schemeClr>
              </a:gs>
              <a:gs pos="100000">
                <a:schemeClr val="accent2">
                  <a:alpha val="29022"/>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9" name="Freeform: Shape 18">
            <a:extLst>
              <a:ext uri="{FF2B5EF4-FFF2-40B4-BE49-F238E27FC236}">
                <a16:creationId xmlns:a16="http://schemas.microsoft.com/office/drawing/2014/main" id="{8B193F7C-DAB3-79A0-9B6F-012F23BAF8BD}"/>
              </a:ext>
            </a:extLst>
          </p:cNvPr>
          <p:cNvSpPr/>
          <p:nvPr userDrawn="1"/>
        </p:nvSpPr>
        <p:spPr>
          <a:xfrm>
            <a:off x="1" y="0"/>
            <a:ext cx="6552595" cy="3112082"/>
          </a:xfrm>
          <a:custGeom>
            <a:avLst/>
            <a:gdLst>
              <a:gd name="connsiteX0" fmla="*/ 6552595 w 6552595"/>
              <a:gd name="connsiteY0" fmla="*/ 0 h 3112082"/>
              <a:gd name="connsiteX1" fmla="*/ 6479403 w 6552595"/>
              <a:gd name="connsiteY1" fmla="*/ 116338 h 3112082"/>
              <a:gd name="connsiteX2" fmla="*/ 4627940 w 6552595"/>
              <a:gd name="connsiteY2" fmla="*/ 645238 h 3112082"/>
              <a:gd name="connsiteX3" fmla="*/ 631580 w 6552595"/>
              <a:gd name="connsiteY3" fmla="*/ 1915852 h 3112082"/>
              <a:gd name="connsiteX4" fmla="*/ 46252 w 6552595"/>
              <a:gd name="connsiteY4" fmla="*/ 2980209 h 3112082"/>
              <a:gd name="connsiteX5" fmla="*/ 0 w 6552595"/>
              <a:gd name="connsiteY5" fmla="*/ 3112082 h 3112082"/>
              <a:gd name="connsiteX6" fmla="*/ 0 w 6552595"/>
              <a:gd name="connsiteY6" fmla="*/ 1037361 h 3112082"/>
              <a:gd name="connsiteX7" fmla="*/ 0 w 6552595"/>
              <a:gd name="connsiteY7" fmla="*/ 0 h 3112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595" h="3112082">
                <a:moveTo>
                  <a:pt x="6552595" y="0"/>
                </a:moveTo>
                <a:lnTo>
                  <a:pt x="6479403" y="116338"/>
                </a:lnTo>
                <a:cubicBezTo>
                  <a:pt x="6181653" y="532833"/>
                  <a:pt x="5587528" y="785625"/>
                  <a:pt x="4627940" y="645238"/>
                </a:cubicBezTo>
                <a:cubicBezTo>
                  <a:pt x="3343367" y="460619"/>
                  <a:pt x="1347900" y="971915"/>
                  <a:pt x="631580" y="1915852"/>
                </a:cubicBezTo>
                <a:cubicBezTo>
                  <a:pt x="407731" y="2210834"/>
                  <a:pt x="204970" y="2565624"/>
                  <a:pt x="46252" y="2980209"/>
                </a:cubicBezTo>
                <a:lnTo>
                  <a:pt x="0" y="3112082"/>
                </a:lnTo>
                <a:lnTo>
                  <a:pt x="0" y="1037361"/>
                </a:lnTo>
                <a:lnTo>
                  <a:pt x="0" y="0"/>
                </a:lnTo>
                <a:close/>
              </a:path>
            </a:pathLst>
          </a:custGeom>
          <a:gradFill flip="none" rotWithShape="1">
            <a:gsLst>
              <a:gs pos="76000">
                <a:schemeClr val="accent3">
                  <a:lumMod val="25000"/>
                </a:schemeClr>
              </a:gs>
              <a:gs pos="0">
                <a:schemeClr val="accent1">
                  <a:alpha val="56738"/>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Shape 13">
            <a:extLst>
              <a:ext uri="{FF2B5EF4-FFF2-40B4-BE49-F238E27FC236}">
                <a16:creationId xmlns:a16="http://schemas.microsoft.com/office/drawing/2014/main" id="{D9D045F5-266F-9ADF-9692-2DA7DB16DFFE}"/>
              </a:ext>
            </a:extLst>
          </p:cNvPr>
          <p:cNvSpPr/>
          <p:nvPr userDrawn="1"/>
        </p:nvSpPr>
        <p:spPr>
          <a:xfrm>
            <a:off x="10269564" y="0"/>
            <a:ext cx="1922436" cy="5772376"/>
          </a:xfrm>
          <a:custGeom>
            <a:avLst/>
            <a:gdLst>
              <a:gd name="connsiteX0" fmla="*/ 0 w 1922436"/>
              <a:gd name="connsiteY0" fmla="*/ 0 h 5772376"/>
              <a:gd name="connsiteX1" fmla="*/ 1922436 w 1922436"/>
              <a:gd name="connsiteY1" fmla="*/ 0 h 5772376"/>
              <a:gd name="connsiteX2" fmla="*/ 1922436 w 1922436"/>
              <a:gd name="connsiteY2" fmla="*/ 5770832 h 5772376"/>
              <a:gd name="connsiteX3" fmla="*/ 1785843 w 1922436"/>
              <a:gd name="connsiteY3" fmla="*/ 5772376 h 5772376"/>
              <a:gd name="connsiteX4" fmla="*/ 167636 w 1922436"/>
              <a:gd name="connsiteY4" fmla="*/ 2958760 h 5772376"/>
              <a:gd name="connsiteX5" fmla="*/ 11457 w 1922436"/>
              <a:gd name="connsiteY5" fmla="*/ 41049 h 5772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2436" h="5772376">
                <a:moveTo>
                  <a:pt x="0" y="0"/>
                </a:moveTo>
                <a:lnTo>
                  <a:pt x="1922436" y="0"/>
                </a:lnTo>
                <a:lnTo>
                  <a:pt x="1922436" y="5770832"/>
                </a:lnTo>
                <a:lnTo>
                  <a:pt x="1785843" y="5772376"/>
                </a:lnTo>
                <a:cubicBezTo>
                  <a:pt x="715486" y="5737436"/>
                  <a:pt x="-199675" y="4895626"/>
                  <a:pt x="167636" y="2958760"/>
                </a:cubicBezTo>
                <a:cubicBezTo>
                  <a:pt x="324540" y="2119813"/>
                  <a:pt x="262661" y="1037667"/>
                  <a:pt x="11457" y="41049"/>
                </a:cubicBezTo>
                <a:close/>
              </a:path>
            </a:pathLst>
          </a:custGeom>
          <a:gradFill flip="none" rotWithShape="1">
            <a:gsLst>
              <a:gs pos="10000">
                <a:schemeClr val="accent2">
                  <a:alpha val="9960"/>
                </a:schemeClr>
              </a:gs>
              <a:gs pos="100000">
                <a:schemeClr val="accent1">
                  <a:alpha val="47557"/>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2" name="Freeform: Shape 11">
            <a:extLst>
              <a:ext uri="{FF2B5EF4-FFF2-40B4-BE49-F238E27FC236}">
                <a16:creationId xmlns:a16="http://schemas.microsoft.com/office/drawing/2014/main" id="{2A494E50-F563-24E6-92E6-F9E55D1F3D50}"/>
              </a:ext>
            </a:extLst>
          </p:cNvPr>
          <p:cNvSpPr/>
          <p:nvPr userDrawn="1"/>
        </p:nvSpPr>
        <p:spPr>
          <a:xfrm>
            <a:off x="10861332" y="0"/>
            <a:ext cx="1330669" cy="3088658"/>
          </a:xfrm>
          <a:custGeom>
            <a:avLst/>
            <a:gdLst>
              <a:gd name="connsiteX0" fmla="*/ 0 w 1330669"/>
              <a:gd name="connsiteY0" fmla="*/ 0 h 3088658"/>
              <a:gd name="connsiteX1" fmla="*/ 1330669 w 1330669"/>
              <a:gd name="connsiteY1" fmla="*/ 0 h 3088658"/>
              <a:gd name="connsiteX2" fmla="*/ 1330669 w 1330669"/>
              <a:gd name="connsiteY2" fmla="*/ 3088658 h 3088658"/>
              <a:gd name="connsiteX3" fmla="*/ 1265038 w 1330669"/>
              <a:gd name="connsiteY3" fmla="*/ 3075052 h 3088658"/>
              <a:gd name="connsiteX4" fmla="*/ 84101 w 1330669"/>
              <a:gd name="connsiteY4" fmla="*/ 918166 h 3088658"/>
              <a:gd name="connsiteX5" fmla="*/ 3100 w 1330669"/>
              <a:gd name="connsiteY5" fmla="*/ 15153 h 3088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0669" h="3088658">
                <a:moveTo>
                  <a:pt x="0" y="0"/>
                </a:moveTo>
                <a:lnTo>
                  <a:pt x="1330669" y="0"/>
                </a:lnTo>
                <a:lnTo>
                  <a:pt x="1330669" y="3088658"/>
                </a:lnTo>
                <a:lnTo>
                  <a:pt x="1265038" y="3075052"/>
                </a:lnTo>
                <a:cubicBezTo>
                  <a:pt x="597017" y="2898062"/>
                  <a:pt x="64513" y="2241595"/>
                  <a:pt x="84101" y="918166"/>
                </a:cubicBezTo>
                <a:cubicBezTo>
                  <a:pt x="87550" y="637183"/>
                  <a:pt x="59230" y="331259"/>
                  <a:pt x="3100" y="15153"/>
                </a:cubicBezTo>
                <a:close/>
              </a:path>
            </a:pathLst>
          </a:custGeom>
          <a:solidFill>
            <a:schemeClr val="accent1">
              <a:alpha val="50635"/>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glass card">
            <a:extLst>
              <a:ext uri="{FF2B5EF4-FFF2-40B4-BE49-F238E27FC236}">
                <a16:creationId xmlns:a16="http://schemas.microsoft.com/office/drawing/2014/main" id="{D9024B22-C102-71C1-8593-95259EC18972}"/>
              </a:ext>
            </a:extLst>
          </p:cNvPr>
          <p:cNvSpPr/>
          <p:nvPr userDrawn="1"/>
        </p:nvSpPr>
        <p:spPr>
          <a:xfrm>
            <a:off x="1474384" y="1005155"/>
            <a:ext cx="9243233" cy="4978750"/>
          </a:xfrm>
          <a:prstGeom prst="roundRect">
            <a:avLst>
              <a:gd name="adj" fmla="val 6806"/>
            </a:avLst>
          </a:prstGeom>
          <a:gradFill>
            <a:gsLst>
              <a:gs pos="99000">
                <a:schemeClr val="bg1">
                  <a:alpha val="3000"/>
                </a:schemeClr>
              </a:gs>
              <a:gs pos="46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userDrawn="1"/>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8A78F28F-70CE-7FE2-ACE1-FA2D7C1CE590}"/>
              </a:ext>
            </a:extLst>
          </p:cNvPr>
          <p:cNvSpPr/>
          <p:nvPr userDrawn="1"/>
        </p:nvSpPr>
        <p:spPr>
          <a:xfrm>
            <a:off x="0" y="0"/>
            <a:ext cx="2862855" cy="1527696"/>
          </a:xfrm>
          <a:custGeom>
            <a:avLst/>
            <a:gdLst>
              <a:gd name="connsiteX0" fmla="*/ 0 w 2862855"/>
              <a:gd name="connsiteY0" fmla="*/ 0 h 1527696"/>
              <a:gd name="connsiteX1" fmla="*/ 2862855 w 2862855"/>
              <a:gd name="connsiteY1" fmla="*/ 0 h 1527696"/>
              <a:gd name="connsiteX2" fmla="*/ 2757362 w 2862855"/>
              <a:gd name="connsiteY2" fmla="*/ 85011 h 1527696"/>
              <a:gd name="connsiteX3" fmla="*/ 1949659 w 2862855"/>
              <a:gd name="connsiteY3" fmla="*/ 424032 h 1527696"/>
              <a:gd name="connsiteX4" fmla="*/ 170555 w 2862855"/>
              <a:gd name="connsiteY4" fmla="*/ 1373059 h 1527696"/>
              <a:gd name="connsiteX5" fmla="*/ 0 w 2862855"/>
              <a:gd name="connsiteY5" fmla="*/ 1527696 h 1527696"/>
              <a:gd name="connsiteX6" fmla="*/ 0 w 2862855"/>
              <a:gd name="connsiteY6" fmla="*/ 872969 h 152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2855" h="1527696">
                <a:moveTo>
                  <a:pt x="0" y="0"/>
                </a:moveTo>
                <a:lnTo>
                  <a:pt x="2862855" y="0"/>
                </a:lnTo>
                <a:lnTo>
                  <a:pt x="2757362" y="85011"/>
                </a:lnTo>
                <a:cubicBezTo>
                  <a:pt x="2560942" y="227521"/>
                  <a:pt x="2295416" y="345289"/>
                  <a:pt x="1949659" y="424032"/>
                </a:cubicBezTo>
                <a:cubicBezTo>
                  <a:pt x="1377417" y="555874"/>
                  <a:pt x="700343" y="918207"/>
                  <a:pt x="170555" y="1373059"/>
                </a:cubicBezTo>
                <a:lnTo>
                  <a:pt x="0" y="1527696"/>
                </a:lnTo>
                <a:lnTo>
                  <a:pt x="0" y="872969"/>
                </a:lnTo>
                <a:close/>
              </a:path>
            </a:pathLst>
          </a:custGeom>
          <a:gradFill flip="none" rotWithShape="1">
            <a:gsLst>
              <a:gs pos="100000">
                <a:schemeClr val="accent3">
                  <a:lumMod val="25000"/>
                  <a:alpha val="40000"/>
                </a:schemeClr>
              </a:gs>
              <a:gs pos="0">
                <a:schemeClr val="accent4">
                  <a:alpha val="69786"/>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9" name="Freeform: Shape 28">
            <a:extLst>
              <a:ext uri="{FF2B5EF4-FFF2-40B4-BE49-F238E27FC236}">
                <a16:creationId xmlns:a16="http://schemas.microsoft.com/office/drawing/2014/main" id="{294AB31D-FEF2-F3B0-D726-81CE48F895EA}"/>
              </a:ext>
            </a:extLst>
          </p:cNvPr>
          <p:cNvSpPr/>
          <p:nvPr userDrawn="1"/>
        </p:nvSpPr>
        <p:spPr>
          <a:xfrm>
            <a:off x="2" y="4761091"/>
            <a:ext cx="3131151" cy="2096908"/>
          </a:xfrm>
          <a:custGeom>
            <a:avLst/>
            <a:gdLst>
              <a:gd name="connsiteX0" fmla="*/ 186163 w 3131151"/>
              <a:gd name="connsiteY0" fmla="*/ 0 h 2096908"/>
              <a:gd name="connsiteX1" fmla="*/ 2469297 w 3131151"/>
              <a:gd name="connsiteY1" fmla="*/ 1411265 h 2096908"/>
              <a:gd name="connsiteX2" fmla="*/ 3026909 w 3131151"/>
              <a:gd name="connsiteY2" fmla="*/ 2004423 h 2096908"/>
              <a:gd name="connsiteX3" fmla="*/ 3131151 w 3131151"/>
              <a:gd name="connsiteY3" fmla="*/ 2096908 h 2096908"/>
              <a:gd name="connsiteX4" fmla="*/ 0 w 3131151"/>
              <a:gd name="connsiteY4" fmla="*/ 2096908 h 2096908"/>
              <a:gd name="connsiteX5" fmla="*/ 0 w 3131151"/>
              <a:gd name="connsiteY5" fmla="*/ 4640 h 2096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31151" h="2096908">
                <a:moveTo>
                  <a:pt x="186163" y="0"/>
                </a:moveTo>
                <a:cubicBezTo>
                  <a:pt x="883663" y="24692"/>
                  <a:pt x="1675023" y="432572"/>
                  <a:pt x="2469297" y="1411265"/>
                </a:cubicBezTo>
                <a:cubicBezTo>
                  <a:pt x="2632187" y="1610943"/>
                  <a:pt x="2819757" y="1809855"/>
                  <a:pt x="3026909" y="2004423"/>
                </a:cubicBezTo>
                <a:lnTo>
                  <a:pt x="3131151" y="2096908"/>
                </a:lnTo>
                <a:lnTo>
                  <a:pt x="0" y="2096908"/>
                </a:lnTo>
                <a:lnTo>
                  <a:pt x="0" y="4640"/>
                </a:lnTo>
                <a:close/>
              </a:path>
            </a:pathLst>
          </a:custGeom>
          <a:gradFill flip="none" rotWithShape="1">
            <a:gsLst>
              <a:gs pos="47000">
                <a:schemeClr val="accent6">
                  <a:alpha val="51365"/>
                </a:schemeClr>
              </a:gs>
              <a:gs pos="100000">
                <a:schemeClr val="accent4">
                  <a:alpha val="24386"/>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Tree>
    <p:extLst>
      <p:ext uri="{BB962C8B-B14F-4D97-AF65-F5344CB8AC3E}">
        <p14:creationId xmlns:p14="http://schemas.microsoft.com/office/powerpoint/2010/main" val="4293843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6592824" y="1856232"/>
            <a:ext cx="4718304" cy="1069848"/>
          </a:xfrm>
        </p:spPr>
        <p:txBody>
          <a:bodyPr anchor="b">
            <a:no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6601968" y="3374136"/>
            <a:ext cx="4709160" cy="239572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Freeform 14">
            <a:extLst>
              <a:ext uri="{FF2B5EF4-FFF2-40B4-BE49-F238E27FC236}">
                <a16:creationId xmlns:a16="http://schemas.microsoft.com/office/drawing/2014/main" id="{907BDD9A-3C2A-A21B-A425-1BB45BF5C103}"/>
              </a:ext>
            </a:extLst>
          </p:cNvPr>
          <p:cNvSpPr/>
          <p:nvPr userDrawn="1"/>
        </p:nvSpPr>
        <p:spPr>
          <a:xfrm rot="5400000" flipH="1" flipV="1">
            <a:off x="-1248967" y="1248969"/>
            <a:ext cx="6858000" cy="4360065"/>
          </a:xfrm>
          <a:custGeom>
            <a:avLst/>
            <a:gdLst>
              <a:gd name="connsiteX0" fmla="*/ 6858000 w 6858000"/>
              <a:gd name="connsiteY0" fmla="*/ 0 h 4360065"/>
              <a:gd name="connsiteX1" fmla="*/ 6858000 w 6858000"/>
              <a:gd name="connsiteY1" fmla="*/ 4019634 h 4360065"/>
              <a:gd name="connsiteX2" fmla="*/ 6786526 w 6858000"/>
              <a:gd name="connsiteY2" fmla="*/ 3987694 h 4360065"/>
              <a:gd name="connsiteX3" fmla="*/ 4380589 w 6858000"/>
              <a:gd name="connsiteY3" fmla="*/ 3270469 h 4360065"/>
              <a:gd name="connsiteX4" fmla="*/ 1148443 w 6858000"/>
              <a:gd name="connsiteY4" fmla="*/ 4360028 h 4360065"/>
              <a:gd name="connsiteX5" fmla="*/ 93033 w 6858000"/>
              <a:gd name="connsiteY5" fmla="*/ 4174462 h 4360065"/>
              <a:gd name="connsiteX6" fmla="*/ 0 w 6858000"/>
              <a:gd name="connsiteY6" fmla="*/ 4134599 h 4360065"/>
              <a:gd name="connsiteX7" fmla="*/ 0 w 6858000"/>
              <a:gd name="connsiteY7" fmla="*/ 0 h 4360065"/>
              <a:gd name="connsiteX8" fmla="*/ 6858000 w 6858000"/>
              <a:gd name="connsiteY8" fmla="*/ 0 h 436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4360065">
                <a:moveTo>
                  <a:pt x="6858000" y="0"/>
                </a:moveTo>
                <a:lnTo>
                  <a:pt x="6858000" y="4019634"/>
                </a:lnTo>
                <a:lnTo>
                  <a:pt x="6786526" y="3987694"/>
                </a:lnTo>
                <a:cubicBezTo>
                  <a:pt x="6330423" y="3769997"/>
                  <a:pt x="5587519" y="3251791"/>
                  <a:pt x="4380589" y="3270469"/>
                </a:cubicBezTo>
                <a:cubicBezTo>
                  <a:pt x="3001241" y="3291816"/>
                  <a:pt x="2442968" y="4353863"/>
                  <a:pt x="1148443" y="4360028"/>
                </a:cubicBezTo>
                <a:cubicBezTo>
                  <a:pt x="743904" y="4361955"/>
                  <a:pt x="389317" y="4288650"/>
                  <a:pt x="93033" y="4174462"/>
                </a:cubicBezTo>
                <a:lnTo>
                  <a:pt x="0" y="4134599"/>
                </a:lnTo>
                <a:lnTo>
                  <a:pt x="0" y="0"/>
                </a:lnTo>
                <a:lnTo>
                  <a:pt x="6858000" y="0"/>
                </a:lnTo>
                <a:close/>
              </a:path>
            </a:pathLst>
          </a:custGeom>
          <a:solidFill>
            <a:schemeClr val="accent4">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16">
            <a:extLst>
              <a:ext uri="{FF2B5EF4-FFF2-40B4-BE49-F238E27FC236}">
                <a16:creationId xmlns:a16="http://schemas.microsoft.com/office/drawing/2014/main" id="{989D7F61-B47A-97D5-F725-EC5EFE81187A}"/>
              </a:ext>
            </a:extLst>
          </p:cNvPr>
          <p:cNvSpPr/>
          <p:nvPr userDrawn="1"/>
        </p:nvSpPr>
        <p:spPr>
          <a:xfrm rot="16200000" flipH="1">
            <a:off x="-952024" y="952025"/>
            <a:ext cx="6858000" cy="4953950"/>
          </a:xfrm>
          <a:custGeom>
            <a:avLst/>
            <a:gdLst>
              <a:gd name="connsiteX0" fmla="*/ 0 w 6858000"/>
              <a:gd name="connsiteY0" fmla="*/ 0 h 4953950"/>
              <a:gd name="connsiteX1" fmla="*/ 0 w 6858000"/>
              <a:gd name="connsiteY1" fmla="*/ 4289773 h 4953950"/>
              <a:gd name="connsiteX2" fmla="*/ 181159 w 6858000"/>
              <a:gd name="connsiteY2" fmla="*/ 4411259 h 4953950"/>
              <a:gd name="connsiteX3" fmla="*/ 2222746 w 6858000"/>
              <a:gd name="connsiteY3" fmla="*/ 4953891 h 4953950"/>
              <a:gd name="connsiteX4" fmla="*/ 6808516 w 6858000"/>
              <a:gd name="connsiteY4" fmla="*/ 3223031 h 4953950"/>
              <a:gd name="connsiteX5" fmla="*/ 6858000 w 6858000"/>
              <a:gd name="connsiteY5" fmla="*/ 3220931 h 4953950"/>
              <a:gd name="connsiteX6" fmla="*/ 6858000 w 6858000"/>
              <a:gd name="connsiteY6" fmla="*/ 0 h 4953950"/>
              <a:gd name="connsiteX7" fmla="*/ 0 w 6858000"/>
              <a:gd name="connsiteY7" fmla="*/ 0 h 495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953950">
                <a:moveTo>
                  <a:pt x="0" y="0"/>
                </a:moveTo>
                <a:lnTo>
                  <a:pt x="0" y="4289773"/>
                </a:lnTo>
                <a:lnTo>
                  <a:pt x="181159" y="4411259"/>
                </a:lnTo>
                <a:cubicBezTo>
                  <a:pt x="694541" y="4727180"/>
                  <a:pt x="1386349" y="4958196"/>
                  <a:pt x="2222746" y="4953891"/>
                </a:cubicBezTo>
                <a:cubicBezTo>
                  <a:pt x="4074768" y="4944360"/>
                  <a:pt x="4906383" y="3353427"/>
                  <a:pt x="6808516" y="3223031"/>
                </a:cubicBezTo>
                <a:lnTo>
                  <a:pt x="6858000" y="3220931"/>
                </a:lnTo>
                <a:lnTo>
                  <a:pt x="6858000" y="0"/>
                </a:lnTo>
                <a:lnTo>
                  <a:pt x="0" y="0"/>
                </a:lnTo>
                <a:close/>
              </a:path>
            </a:pathLst>
          </a:custGeom>
          <a:gradFill flip="none" rotWithShape="1">
            <a:gsLst>
              <a:gs pos="20000">
                <a:schemeClr val="accent6">
                  <a:alpha val="52965"/>
                </a:schemeClr>
              </a:gs>
              <a:gs pos="90000">
                <a:schemeClr val="accent5">
                  <a:lumMod val="50000"/>
                  <a:alpha val="72473"/>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17">
            <a:extLst>
              <a:ext uri="{FF2B5EF4-FFF2-40B4-BE49-F238E27FC236}">
                <a16:creationId xmlns:a16="http://schemas.microsoft.com/office/drawing/2014/main" id="{A70008D0-0FB3-5B8D-3060-6EDD9E247095}"/>
              </a:ext>
            </a:extLst>
          </p:cNvPr>
          <p:cNvSpPr/>
          <p:nvPr userDrawn="1"/>
        </p:nvSpPr>
        <p:spPr>
          <a:xfrm rot="16200000" flipH="1">
            <a:off x="-1513890" y="1513891"/>
            <a:ext cx="6858000" cy="3830219"/>
          </a:xfrm>
          <a:custGeom>
            <a:avLst/>
            <a:gdLst>
              <a:gd name="connsiteX0" fmla="*/ 0 w 6858000"/>
              <a:gd name="connsiteY0" fmla="*/ 0 h 3830219"/>
              <a:gd name="connsiteX1" fmla="*/ 0 w 6858000"/>
              <a:gd name="connsiteY1" fmla="*/ 2994317 h 3830219"/>
              <a:gd name="connsiteX2" fmla="*/ 150933 w 6858000"/>
              <a:gd name="connsiteY2" fmla="*/ 2952927 h 3830219"/>
              <a:gd name="connsiteX3" fmla="*/ 533317 w 6858000"/>
              <a:gd name="connsiteY3" fmla="*/ 2907735 h 3830219"/>
              <a:gd name="connsiteX4" fmla="*/ 2516906 w 6858000"/>
              <a:gd name="connsiteY4" fmla="*/ 3558655 h 3830219"/>
              <a:gd name="connsiteX5" fmla="*/ 2542419 w 6858000"/>
              <a:gd name="connsiteY5" fmla="*/ 3568616 h 3830219"/>
              <a:gd name="connsiteX6" fmla="*/ 2607100 w 6858000"/>
              <a:gd name="connsiteY6" fmla="*/ 3608308 h 3830219"/>
              <a:gd name="connsiteX7" fmla="*/ 3580199 w 6858000"/>
              <a:gd name="connsiteY7" fmla="*/ 3830188 h 3830219"/>
              <a:gd name="connsiteX8" fmla="*/ 6145368 w 6858000"/>
              <a:gd name="connsiteY8" fmla="*/ 2895740 h 3830219"/>
              <a:gd name="connsiteX9" fmla="*/ 6711794 w 6858000"/>
              <a:gd name="connsiteY9" fmla="*/ 2941805 h 3830219"/>
              <a:gd name="connsiteX10" fmla="*/ 6858000 w 6858000"/>
              <a:gd name="connsiteY10" fmla="*/ 2973381 h 3830219"/>
              <a:gd name="connsiteX11" fmla="*/ 6858000 w 6858000"/>
              <a:gd name="connsiteY11" fmla="*/ 0 h 3830219"/>
              <a:gd name="connsiteX12" fmla="*/ 0 w 6858000"/>
              <a:gd name="connsiteY12" fmla="*/ 0 h 383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3830219">
                <a:moveTo>
                  <a:pt x="0" y="0"/>
                </a:moveTo>
                <a:lnTo>
                  <a:pt x="0" y="2994317"/>
                </a:lnTo>
                <a:lnTo>
                  <a:pt x="150933" y="2952927"/>
                </a:lnTo>
                <a:cubicBezTo>
                  <a:pt x="269822" y="2926258"/>
                  <a:pt x="396478" y="2910024"/>
                  <a:pt x="533317" y="2907735"/>
                </a:cubicBezTo>
                <a:cubicBezTo>
                  <a:pt x="1559606" y="2890571"/>
                  <a:pt x="2163137" y="3401988"/>
                  <a:pt x="2516906" y="3558655"/>
                </a:cubicBezTo>
                <a:lnTo>
                  <a:pt x="2542419" y="3568616"/>
                </a:lnTo>
                <a:lnTo>
                  <a:pt x="2607100" y="3608308"/>
                </a:lnTo>
                <a:cubicBezTo>
                  <a:pt x="2866745" y="3741243"/>
                  <a:pt x="3194928" y="3832171"/>
                  <a:pt x="3580199" y="3830188"/>
                </a:cubicBezTo>
                <a:cubicBezTo>
                  <a:pt x="4607589" y="3824901"/>
                  <a:pt x="5050658" y="2914049"/>
                  <a:pt x="6145368" y="2895740"/>
                </a:cubicBezTo>
                <a:cubicBezTo>
                  <a:pt x="6350626" y="2892307"/>
                  <a:pt x="6538973" y="2910018"/>
                  <a:pt x="6711794" y="2941805"/>
                </a:cubicBezTo>
                <a:lnTo>
                  <a:pt x="6858000" y="2973381"/>
                </a:lnTo>
                <a:lnTo>
                  <a:pt x="6858000" y="0"/>
                </a:lnTo>
                <a:lnTo>
                  <a:pt x="0" y="0"/>
                </a:lnTo>
                <a:close/>
              </a:path>
            </a:pathLst>
          </a:custGeom>
          <a:gradFill>
            <a:gsLst>
              <a:gs pos="45000">
                <a:schemeClr val="accent6">
                  <a:alpha val="29951"/>
                </a:schemeClr>
              </a:gs>
              <a:gs pos="99000">
                <a:schemeClr val="accent4">
                  <a:lumMod val="75000"/>
                  <a:alpha val="2734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0" name="Straight Connector 9">
            <a:extLst>
              <a:ext uri="{FF2B5EF4-FFF2-40B4-BE49-F238E27FC236}">
                <a16:creationId xmlns:a16="http://schemas.microsoft.com/office/drawing/2014/main" id="{4CA6FFAC-0E5C-DA2F-C0F9-D5602F928AEC}"/>
              </a:ext>
            </a:extLst>
          </p:cNvPr>
          <p:cNvCxnSpPr>
            <a:cxnSpLocks/>
          </p:cNvCxnSpPr>
          <p:nvPr userDrawn="1"/>
        </p:nvCxnSpPr>
        <p:spPr>
          <a:xfrm rot="5400000">
            <a:off x="7545111" y="2275586"/>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2635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F7D74-558F-4816-9367-4004FFA2B6A4}"/>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E7B5E76-E101-4994-92F5-1F540EB16AB0}"/>
              </a:ext>
            </a:extLst>
          </p:cNvPr>
          <p:cNvSpPr>
            <a:spLocks noGrp="1"/>
          </p:cNvSpPr>
          <p:nvPr>
            <p:ph type="ftr" sz="quarter" idx="11"/>
          </p:nvPr>
        </p:nvSpPr>
        <p:spPr/>
        <p:txBody>
          <a:bodyPr/>
          <a:lstStyle/>
          <a:p>
            <a:r>
              <a:rPr lang="en-US"/>
              <a:t>Crypto: investing &amp; trading</a:t>
            </a:r>
            <a:endParaRPr lang="en-US" dirty="0"/>
          </a:p>
        </p:txBody>
      </p:sp>
      <p:sp>
        <p:nvSpPr>
          <p:cNvPr id="7" name="Slide Number Placeholder 6">
            <a:extLst>
              <a:ext uri="{FF2B5EF4-FFF2-40B4-BE49-F238E27FC236}">
                <a16:creationId xmlns:a16="http://schemas.microsoft.com/office/drawing/2014/main" id="{E249F242-2699-411D-B3F7-3D6D480E4955}"/>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Crypto: investing &amp; trading</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r>
              <a:rPr lang="en-US"/>
              <a:t>Crypto: investing &amp; trading</a:t>
            </a:r>
            <a:endParaRPr lang="en-US" dirty="0"/>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r>
              <a:rPr lang="en-US"/>
              <a:t>Crypto: investing &amp; trading</a:t>
            </a:r>
            <a:endParaRPr lang="en-US" dirty="0"/>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850392" y="832104"/>
            <a:ext cx="10881360" cy="1069848"/>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014984" y="2212848"/>
            <a:ext cx="10332720" cy="3547872"/>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329184" y="411480"/>
            <a:ext cx="521208" cy="310896"/>
          </a:xfrm>
          <a:prstGeom prst="rect">
            <a:avLst/>
          </a:prstGeom>
        </p:spPr>
        <p:txBody>
          <a:bodyPr vert="horz" lIns="91440" tIns="45720" rIns="91440" bIns="45720" rtlCol="0" anchor="ctr">
            <a:noAutofit/>
          </a:bodyPr>
          <a:lstStyle>
            <a:lvl1pPr algn="ctr">
              <a:defRPr sz="1200" b="0" i="0">
                <a:solidFill>
                  <a:schemeClr val="bg1"/>
                </a:solidFill>
                <a:latin typeface="+mn-lt"/>
                <a:cs typeface="Segoe UI Light" panose="020B0502040204020203" pitchFamily="34" charset="0"/>
              </a:defRPr>
            </a:lvl1pPr>
          </a:lstStyle>
          <a:p>
            <a:fld id="{294A09A9-5501-47C1-A89A-A340965A2BE2}" type="slidenum">
              <a:rPr lang="en-US" smtClean="0"/>
              <a:pPr/>
              <a:t>‹#›</a:t>
            </a:fld>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66344" y="6190488"/>
            <a:ext cx="2331720" cy="274320"/>
          </a:xfrm>
          <a:prstGeom prst="rect">
            <a:avLst/>
          </a:prstGeom>
        </p:spPr>
        <p:txBody>
          <a:bodyPr vert="horz" lIns="91440" tIns="45720" rIns="91440" bIns="45720" rtlCol="0" anchor="ctr">
            <a:noAutofit/>
          </a:bodyPr>
          <a:lstStyle>
            <a:lvl1pPr algn="l">
              <a:defRPr sz="1200" b="0" i="0">
                <a:solidFill>
                  <a:schemeClr val="bg1"/>
                </a:solidFill>
                <a:latin typeface="+mn-lt"/>
                <a:cs typeface="Segoe UI Light" panose="020B0502040204020203" pitchFamily="34" charset="0"/>
              </a:defRPr>
            </a:lvl1pPr>
          </a:lstStyle>
          <a:p>
            <a:r>
              <a:rPr lang="en-US"/>
              <a:t>Crypto: investing &amp; trading</a:t>
            </a:r>
            <a:endParaRPr lang="en-US" dirty="0"/>
          </a:p>
        </p:txBody>
      </p:sp>
      <p:cxnSp>
        <p:nvCxnSpPr>
          <p:cNvPr id="7" name="Straight Connector 6">
            <a:extLst>
              <a:ext uri="{FF2B5EF4-FFF2-40B4-BE49-F238E27FC236}">
                <a16:creationId xmlns:a16="http://schemas.microsoft.com/office/drawing/2014/main" id="{2BA4A2D6-617E-EEA3-E4EE-5BDB472F6A43}"/>
              </a:ext>
            </a:extLst>
          </p:cNvPr>
          <p:cNvCxnSpPr>
            <a:cxnSpLocks/>
          </p:cNvCxnSpPr>
          <p:nvPr userDrawn="1"/>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70" r:id="rId7"/>
    <p:sldLayoutId id="2147483669" r:id="rId8"/>
    <p:sldLayoutId id="2147483653" r:id="rId9"/>
    <p:sldLayoutId id="2147483665" r:id="rId10"/>
    <p:sldLayoutId id="2147483666" r:id="rId11"/>
    <p:sldLayoutId id="2147483667" r:id="rId12"/>
    <p:sldLayoutId id="2147483668" r:id="rId13"/>
    <p:sldLayoutId id="2147483651" r:id="rId14"/>
    <p:sldLayoutId id="2147483652"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sz="4000" b="1" kern="1200" cap="all" spc="600" baseline="0">
          <a:solidFill>
            <a:schemeClr val="bg1"/>
          </a:solidFill>
          <a:latin typeface="+mj-lt"/>
          <a:ea typeface="+mj-ea"/>
          <a:cs typeface="+mj-cs"/>
        </a:defRPr>
      </a:lvl1pPr>
    </p:titleStyle>
    <p:bodyStyle>
      <a:lvl1pPr marL="228600" indent="-347472" algn="l" defTabSz="914400" rtl="0" eaLnBrk="1" latinLnBrk="0" hangingPunct="1">
        <a:lnSpc>
          <a:spcPct val="90000"/>
        </a:lnSpc>
        <a:spcBef>
          <a:spcPts val="1000"/>
        </a:spcBef>
        <a:buClr>
          <a:schemeClr val="accent6"/>
        </a:buClr>
        <a:buFont typeface="Courier New" panose="02070309020205020404" pitchFamily="49" charset="0"/>
        <a:buChar char="o"/>
        <a:defRPr sz="2800" kern="1200">
          <a:solidFill>
            <a:schemeClr val="bg1"/>
          </a:solidFill>
          <a:latin typeface="+mn-lt"/>
          <a:ea typeface="+mn-ea"/>
          <a:cs typeface="Segoe UI" panose="020B0502040204020203" pitchFamily="34" charset="0"/>
        </a:defRPr>
      </a:lvl1pPr>
      <a:lvl2pPr marL="685800" indent="-347472" algn="l" defTabSz="914400" rtl="0" eaLnBrk="1" latinLnBrk="0" hangingPunct="1">
        <a:lnSpc>
          <a:spcPct val="90000"/>
        </a:lnSpc>
        <a:spcBef>
          <a:spcPts val="500"/>
        </a:spcBef>
        <a:buClr>
          <a:schemeClr val="accent6"/>
        </a:buClr>
        <a:buFont typeface="Courier New" panose="02070309020205020404" pitchFamily="49" charset="0"/>
        <a:buChar char="o"/>
        <a:defRPr sz="2400" kern="1200">
          <a:solidFill>
            <a:schemeClr val="bg1"/>
          </a:solidFill>
          <a:latin typeface="+mn-lt"/>
          <a:ea typeface="+mn-ea"/>
          <a:cs typeface="Segoe UI" panose="020B0502040204020203" pitchFamily="34" charset="0"/>
        </a:defRPr>
      </a:lvl2pPr>
      <a:lvl3pPr marL="1143000" indent="-347472" algn="l" defTabSz="914400" rtl="0" eaLnBrk="1" latinLnBrk="0" hangingPunct="1">
        <a:lnSpc>
          <a:spcPct val="90000"/>
        </a:lnSpc>
        <a:spcBef>
          <a:spcPts val="500"/>
        </a:spcBef>
        <a:buClr>
          <a:schemeClr val="accent6"/>
        </a:buClr>
        <a:buFont typeface="Courier New" panose="02070309020205020404" pitchFamily="49" charset="0"/>
        <a:buChar char="o"/>
        <a:defRPr sz="2000" kern="1200">
          <a:solidFill>
            <a:schemeClr val="bg1"/>
          </a:solidFill>
          <a:latin typeface="+mn-lt"/>
          <a:ea typeface="+mn-ea"/>
          <a:cs typeface="Segoe UI" panose="020B0502040204020203" pitchFamily="34" charset="0"/>
        </a:defRPr>
      </a:lvl3pPr>
      <a:lvl4pPr marL="16002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4pPr>
      <a:lvl5pPr marL="20574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hyperlink" Target="https://www.nice.org.uk/guidance/ng28" TargetMode="External"/><Relationship Id="rId2" Type="http://schemas.openxmlformats.org/officeDocument/2006/relationships/hyperlink" Target="https://www.diabetes.org.uk/about-diabetes/type-2-diabetes" TargetMode="External"/><Relationship Id="rId1" Type="http://schemas.openxmlformats.org/officeDocument/2006/relationships/slideLayout" Target="../slideLayouts/slideLayout13.xml"/><Relationship Id="rId6" Type="http://schemas.openxmlformats.org/officeDocument/2006/relationships/hyperlink" Target="https://www.atrainceu.com/content/4-regulation-blood-glucose" TargetMode="External"/><Relationship Id="rId5" Type="http://schemas.openxmlformats.org/officeDocument/2006/relationships/hyperlink" Target="https://www.who.int/news-room/fact-sheets/detail/diabetes" TargetMode="External"/><Relationship Id="rId4" Type="http://schemas.openxmlformats.org/officeDocument/2006/relationships/hyperlink" Target="https://www.nhs.uk/conditions/type-2-diabetes/"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70DB4-0446-EF22-E8E0-3A5B83923AC0}"/>
              </a:ext>
            </a:extLst>
          </p:cNvPr>
          <p:cNvSpPr>
            <a:spLocks noGrp="1"/>
          </p:cNvSpPr>
          <p:nvPr>
            <p:ph type="ctrTitle"/>
          </p:nvPr>
        </p:nvSpPr>
        <p:spPr>
          <a:xfrm>
            <a:off x="71919" y="750013"/>
            <a:ext cx="12010490" cy="2907587"/>
          </a:xfrm>
        </p:spPr>
        <p:txBody>
          <a:bodyPr/>
          <a:lstStyle/>
          <a:p>
            <a:r>
              <a:rPr lang="en-GB" sz="4000" dirty="0">
                <a:latin typeface="Arial" panose="020B0604020202020204" pitchFamily="34" charset="0"/>
                <a:cs typeface="Arial" panose="020B0604020202020204" pitchFamily="34" charset="0"/>
              </a:rPr>
              <a:t>BMHP5023- Introduction to Physiology</a:t>
            </a:r>
            <a:br>
              <a:rPr lang="en-GB" sz="4000" dirty="0">
                <a:latin typeface="Arial" panose="020B0604020202020204" pitchFamily="34" charset="0"/>
                <a:cs typeface="Arial" panose="020B0604020202020204" pitchFamily="34" charset="0"/>
              </a:rPr>
            </a:br>
            <a:r>
              <a:rPr lang="en-GB" sz="4000" dirty="0">
                <a:latin typeface="Arial" panose="020B0604020202020204" pitchFamily="34" charset="0"/>
                <a:cs typeface="Arial" panose="020B0604020202020204" pitchFamily="34" charset="0"/>
              </a:rPr>
              <a:t>Component 2: Care Plan Presentation</a:t>
            </a:r>
            <a:br>
              <a:rPr lang="en-GB" sz="4000" dirty="0">
                <a:latin typeface="Arial" panose="020B0604020202020204" pitchFamily="34" charset="0"/>
                <a:cs typeface="Arial" panose="020B0604020202020204" pitchFamily="34" charset="0"/>
              </a:rPr>
            </a:br>
            <a:r>
              <a:rPr lang="en-GB" sz="4000" dirty="0">
                <a:latin typeface="Arial" panose="020B0604020202020204" pitchFamily="34" charset="0"/>
                <a:cs typeface="Arial" panose="020B0604020202020204" pitchFamily="34" charset="0"/>
              </a:rPr>
              <a:t>Type 2 Diabetes Mellitus</a:t>
            </a:r>
            <a:endParaRPr lang="en-US" sz="40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696329B1-2D04-0F3A-1081-C5117D8CE122}"/>
              </a:ext>
            </a:extLst>
          </p:cNvPr>
          <p:cNvSpPr>
            <a:spLocks noGrp="1"/>
          </p:cNvSpPr>
          <p:nvPr>
            <p:ph type="subTitle" idx="1"/>
          </p:nvPr>
        </p:nvSpPr>
        <p:spPr/>
        <p:txBody>
          <a:bodyPr/>
          <a:lstStyle/>
          <a:p>
            <a:r>
              <a:rPr lang="en-US" dirty="0"/>
              <a:t>Haleemah Akhtar (2432717</a:t>
            </a:r>
          </a:p>
        </p:txBody>
      </p:sp>
      <p:pic>
        <p:nvPicPr>
          <p:cNvPr id="11" name="Audio 10">
            <a:extLst>
              <a:ext uri="{FF2B5EF4-FFF2-40B4-BE49-F238E27FC236}">
                <a16:creationId xmlns:a16="http://schemas.microsoft.com/office/drawing/2014/main" id="{1745DD96-A2DB-6662-AA33-E1929C72E8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723491119"/>
      </p:ext>
    </p:extLst>
  </p:cSld>
  <p:clrMapOvr>
    <a:masterClrMapping/>
  </p:clrMapOvr>
  <mc:AlternateContent xmlns:mc="http://schemas.openxmlformats.org/markup-compatibility/2006" xmlns:p14="http://schemas.microsoft.com/office/powerpoint/2010/main">
    <mc:Choice Requires="p14">
      <p:transition spd="slow" p14:dur="2000" advTm="8642"/>
    </mc:Choice>
    <mc:Fallback xmlns="">
      <p:transition spd="slow" advTm="8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F7E09-6A9E-9FCC-7867-895F21ABE716}"/>
              </a:ext>
            </a:extLst>
          </p:cNvPr>
          <p:cNvSpPr>
            <a:spLocks noGrp="1"/>
          </p:cNvSpPr>
          <p:nvPr>
            <p:ph type="title"/>
          </p:nvPr>
        </p:nvSpPr>
        <p:spPr>
          <a:xfrm>
            <a:off x="850391" y="566928"/>
            <a:ext cx="9505959" cy="699876"/>
          </a:xfrm>
        </p:spPr>
        <p:txBody>
          <a:bodyPr>
            <a:normAutofit fontScale="90000"/>
          </a:bodyPr>
          <a:lstStyle/>
          <a:p>
            <a:r>
              <a:rPr lang="en-US" u="sng" dirty="0">
                <a:latin typeface="Arial" panose="020B0604020202020204" pitchFamily="34" charset="0"/>
                <a:cs typeface="Arial" panose="020B0604020202020204" pitchFamily="34" charset="0"/>
              </a:rPr>
              <a:t>Patient Profile</a:t>
            </a:r>
            <a:r>
              <a:rPr lang="en-US" dirty="0">
                <a:latin typeface="Arial" panose="020B0604020202020204" pitchFamily="34" charset="0"/>
                <a:cs typeface="Arial" panose="020B0604020202020204" pitchFamily="34" charset="0"/>
              </a:rPr>
              <a:t>: Sarah Jane</a:t>
            </a:r>
          </a:p>
        </p:txBody>
      </p:sp>
      <p:sp>
        <p:nvSpPr>
          <p:cNvPr id="5" name="Slide Number Placeholder 4">
            <a:extLst>
              <a:ext uri="{FF2B5EF4-FFF2-40B4-BE49-F238E27FC236}">
                <a16:creationId xmlns:a16="http://schemas.microsoft.com/office/drawing/2014/main" id="{9157728F-9EA1-A705-8E4D-B7823E4F4C26}"/>
              </a:ext>
            </a:extLst>
          </p:cNvPr>
          <p:cNvSpPr>
            <a:spLocks noGrp="1"/>
          </p:cNvSpPr>
          <p:nvPr>
            <p:ph type="sldNum" sz="quarter" idx="11"/>
          </p:nvPr>
        </p:nvSpPr>
        <p:spPr/>
        <p:txBody>
          <a:bodyPr/>
          <a:lstStyle/>
          <a:p>
            <a:fld id="{294A09A9-5501-47C1-A89A-A340965A2BE2}" type="slidenum">
              <a:rPr lang="en-US" smtClean="0"/>
              <a:pPr/>
              <a:t>2</a:t>
            </a:fld>
            <a:endParaRPr lang="en-US" dirty="0"/>
          </a:p>
        </p:txBody>
      </p:sp>
      <p:sp>
        <p:nvSpPr>
          <p:cNvPr id="3" name="Content Placeholder 2">
            <a:extLst>
              <a:ext uri="{FF2B5EF4-FFF2-40B4-BE49-F238E27FC236}">
                <a16:creationId xmlns:a16="http://schemas.microsoft.com/office/drawing/2014/main" id="{199158D4-7B61-0A48-E33F-792278D05724}"/>
              </a:ext>
            </a:extLst>
          </p:cNvPr>
          <p:cNvSpPr>
            <a:spLocks noGrp="1"/>
          </p:cNvSpPr>
          <p:nvPr>
            <p:ph idx="1"/>
          </p:nvPr>
        </p:nvSpPr>
        <p:spPr>
          <a:xfrm>
            <a:off x="850390" y="1537220"/>
            <a:ext cx="7492225" cy="4753852"/>
          </a:xfrm>
        </p:spPr>
        <p:txBody>
          <a:bodyPr/>
          <a:lstStyle/>
          <a:p>
            <a:pPr marL="342900" indent="-342900" algn="l">
              <a:lnSpc>
                <a:spcPct val="150000"/>
              </a:lnSpc>
              <a:buClr>
                <a:schemeClr val="accent6"/>
              </a:buClr>
              <a:buFont typeface="Courier New" panose="02070309020205020404" pitchFamily="49" charset="0"/>
              <a:buChar char="o"/>
            </a:pPr>
            <a:r>
              <a:rPr lang="en-US" sz="2000" dirty="0">
                <a:latin typeface="Arial" panose="020B0604020202020204" pitchFamily="34" charset="0"/>
                <a:cs typeface="Arial" panose="020B0604020202020204" pitchFamily="34" charset="0"/>
              </a:rPr>
              <a:t>58yrs old</a:t>
            </a:r>
            <a:endParaRPr lang="en-US" sz="2000" dirty="0">
              <a:solidFill>
                <a:schemeClr val="bg1"/>
              </a:solidFill>
              <a:latin typeface="Arial" panose="020B0604020202020204" pitchFamily="34" charset="0"/>
              <a:cs typeface="Arial" panose="020B0604020202020204" pitchFamily="34" charset="0"/>
            </a:endParaRPr>
          </a:p>
          <a:p>
            <a:pPr marL="342900" indent="-342900" algn="l">
              <a:lnSpc>
                <a:spcPct val="150000"/>
              </a:lnSpc>
              <a:buClr>
                <a:schemeClr val="accent6"/>
              </a:buClr>
              <a:buFont typeface="Courier New" panose="02070309020205020404" pitchFamily="49" charset="0"/>
              <a:buChar char="o"/>
            </a:pPr>
            <a:r>
              <a:rPr lang="en-US" sz="2000" dirty="0">
                <a:latin typeface="Arial" panose="020B0604020202020204" pitchFamily="34" charset="0"/>
                <a:cs typeface="Arial" panose="020B0604020202020204" pitchFamily="34" charset="0"/>
              </a:rPr>
              <a:t>Recently diagnosed with Type 2 Diabetes</a:t>
            </a:r>
            <a:endParaRPr lang="en-US" sz="2000" dirty="0">
              <a:solidFill>
                <a:schemeClr val="bg1"/>
              </a:solidFill>
              <a:latin typeface="Arial" panose="020B0604020202020204" pitchFamily="34" charset="0"/>
              <a:cs typeface="Arial" panose="020B0604020202020204" pitchFamily="34" charset="0"/>
            </a:endParaRPr>
          </a:p>
          <a:p>
            <a:pPr marL="342900" indent="-342900"/>
            <a:r>
              <a:rPr lang="en-GB" sz="2000" dirty="0">
                <a:latin typeface="Arial" panose="020B0604020202020204" pitchFamily="34" charset="0"/>
                <a:cs typeface="Arial" panose="020B0604020202020204" pitchFamily="34" charset="0"/>
              </a:rPr>
              <a:t>BMI 33 kg/m²</a:t>
            </a:r>
          </a:p>
          <a:p>
            <a:pPr marL="342900" indent="-342900"/>
            <a:r>
              <a:rPr lang="en-GB" sz="2000" dirty="0">
                <a:latin typeface="Arial" panose="020B0604020202020204" pitchFamily="34" charset="0"/>
                <a:cs typeface="Arial" panose="020B0604020202020204" pitchFamily="34" charset="0"/>
              </a:rPr>
              <a:t>Smokes 10 cigarettes daily</a:t>
            </a:r>
          </a:p>
          <a:p>
            <a:pPr marL="342900" indent="-342900"/>
            <a:r>
              <a:rPr lang="en-GB" sz="2000" dirty="0">
                <a:latin typeface="Arial" panose="020B0604020202020204" pitchFamily="34" charset="0"/>
                <a:cs typeface="Arial" panose="020B0604020202020204" pitchFamily="34" charset="0"/>
              </a:rPr>
              <a:t>Sedentary lifestyle</a:t>
            </a:r>
          </a:p>
          <a:p>
            <a:pPr marL="342900" indent="-342900"/>
            <a:r>
              <a:rPr lang="en-GB" sz="2000" dirty="0">
                <a:latin typeface="Arial" panose="020B0604020202020204" pitchFamily="34" charset="0"/>
                <a:cs typeface="Arial" panose="020B0604020202020204" pitchFamily="34" charset="0"/>
              </a:rPr>
              <a:t>Office-based job</a:t>
            </a:r>
          </a:p>
          <a:p>
            <a:pPr marL="342900" indent="-342900"/>
            <a:r>
              <a:rPr lang="en-GB" sz="2000" dirty="0">
                <a:latin typeface="Arial" panose="020B0604020202020204" pitchFamily="34" charset="0"/>
                <a:cs typeface="Arial" panose="020B0604020202020204" pitchFamily="34" charset="0"/>
              </a:rPr>
              <a:t>HbA1c 68 mmol/mol (</a:t>
            </a:r>
            <a:r>
              <a:rPr lang="en-GB" sz="2000" dirty="0"/>
              <a:t>Prescribed Metformin 500 mg twice daily)</a:t>
            </a:r>
            <a:endParaRPr lang="en-GB" sz="2000" dirty="0">
              <a:latin typeface="Arial" panose="020B0604020202020204" pitchFamily="34" charset="0"/>
              <a:cs typeface="Arial" panose="020B0604020202020204" pitchFamily="34" charset="0"/>
            </a:endParaRPr>
          </a:p>
          <a:p>
            <a:pPr marL="342900" indent="-342900"/>
            <a:r>
              <a:rPr lang="en-GB" sz="2000" dirty="0">
                <a:latin typeface="Arial" panose="020B0604020202020204" pitchFamily="34" charset="0"/>
                <a:cs typeface="Arial" panose="020B0604020202020204" pitchFamily="34" charset="0"/>
              </a:rPr>
              <a:t>Blood pressure 148/92 mmHg</a:t>
            </a:r>
            <a:endParaRPr lang="en-US" sz="2000" dirty="0">
              <a:solidFill>
                <a:schemeClr val="bg1"/>
              </a:solidFill>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DDD0AE42-75AF-229C-2692-C10ADA4FFA83}"/>
              </a:ext>
            </a:extLst>
          </p:cNvPr>
          <p:cNvSpPr>
            <a:spLocks noGrp="1"/>
          </p:cNvSpPr>
          <p:nvPr>
            <p:ph type="ftr" sz="quarter" idx="10"/>
          </p:nvPr>
        </p:nvSpPr>
        <p:spPr>
          <a:xfrm>
            <a:off x="10655808" y="6348813"/>
            <a:ext cx="1308191" cy="231990"/>
          </a:xfrm>
        </p:spPr>
        <p:txBody>
          <a:bodyPr/>
          <a:lstStyle/>
          <a:p>
            <a:r>
              <a:rPr lang="en-US" dirty="0"/>
              <a:t>Haleemah Akhtar</a:t>
            </a:r>
          </a:p>
        </p:txBody>
      </p:sp>
      <p:sp>
        <p:nvSpPr>
          <p:cNvPr id="6" name="TextBox 5">
            <a:extLst>
              <a:ext uri="{FF2B5EF4-FFF2-40B4-BE49-F238E27FC236}">
                <a16:creationId xmlns:a16="http://schemas.microsoft.com/office/drawing/2014/main" id="{36697E53-D103-9889-C9C7-E70AC8A226FD}"/>
              </a:ext>
            </a:extLst>
          </p:cNvPr>
          <p:cNvSpPr txBox="1"/>
          <p:nvPr/>
        </p:nvSpPr>
        <p:spPr>
          <a:xfrm>
            <a:off x="8608683" y="1937912"/>
            <a:ext cx="2732926" cy="3477875"/>
          </a:xfrm>
          <a:prstGeom prst="rect">
            <a:avLst/>
          </a:prstGeom>
          <a:noFill/>
        </p:spPr>
        <p:txBody>
          <a:bodyPr wrap="square" rtlCol="0">
            <a:spAutoFit/>
          </a:bodyPr>
          <a:lstStyle/>
          <a:p>
            <a:r>
              <a:rPr lang="en-US" sz="2000" u="sng" dirty="0">
                <a:solidFill>
                  <a:schemeClr val="bg1"/>
                </a:solidFill>
                <a:latin typeface="Arial" panose="020B0604020202020204" pitchFamily="34" charset="0"/>
                <a:cs typeface="Arial" panose="020B0604020202020204" pitchFamily="34" charset="0"/>
              </a:rPr>
              <a:t>Risk Factors: </a:t>
            </a:r>
          </a:p>
          <a:p>
            <a:endParaRPr lang="en-US" sz="2000" dirty="0">
              <a:solidFill>
                <a:schemeClr val="bg1"/>
              </a:solidFill>
              <a:latin typeface="Arial" panose="020B0604020202020204" pitchFamily="34" charset="0"/>
              <a:cs typeface="Arial" panose="020B0604020202020204" pitchFamily="34" charset="0"/>
            </a:endParaRPr>
          </a:p>
          <a:p>
            <a:pPr marL="342900" indent="-342900">
              <a:buClr>
                <a:schemeClr val="accent6">
                  <a:lumMod val="90000"/>
                </a:schemeClr>
              </a:buClr>
              <a:buFont typeface="Courier New" panose="02070309020205020404" pitchFamily="49" charset="0"/>
              <a:buChar char="o"/>
            </a:pPr>
            <a:r>
              <a:rPr lang="en-US" sz="2000" dirty="0">
                <a:solidFill>
                  <a:schemeClr val="bg1"/>
                </a:solidFill>
                <a:latin typeface="Arial" panose="020B0604020202020204" pitchFamily="34" charset="0"/>
                <a:cs typeface="Arial" panose="020B0604020202020204" pitchFamily="34" charset="0"/>
              </a:rPr>
              <a:t> Obesity</a:t>
            </a:r>
          </a:p>
          <a:p>
            <a:pPr>
              <a:buClr>
                <a:schemeClr val="accent6">
                  <a:lumMod val="90000"/>
                </a:schemeClr>
              </a:buClr>
            </a:pPr>
            <a:endParaRPr lang="en-US" sz="2000" dirty="0">
              <a:solidFill>
                <a:schemeClr val="bg1"/>
              </a:solidFill>
              <a:latin typeface="Arial" panose="020B0604020202020204" pitchFamily="34" charset="0"/>
              <a:cs typeface="Arial" panose="020B0604020202020204" pitchFamily="34" charset="0"/>
            </a:endParaRPr>
          </a:p>
          <a:p>
            <a:pPr marL="342900" indent="-342900">
              <a:buClr>
                <a:schemeClr val="accent6">
                  <a:lumMod val="90000"/>
                </a:schemeClr>
              </a:buClr>
              <a:buFont typeface="Courier New" panose="02070309020205020404" pitchFamily="49" charset="0"/>
              <a:buChar char="o"/>
            </a:pPr>
            <a:r>
              <a:rPr lang="en-US" sz="2000" dirty="0">
                <a:solidFill>
                  <a:schemeClr val="bg1"/>
                </a:solidFill>
                <a:latin typeface="Arial" panose="020B0604020202020204" pitchFamily="34" charset="0"/>
                <a:cs typeface="Arial" panose="020B0604020202020204" pitchFamily="34" charset="0"/>
              </a:rPr>
              <a:t> Smoking</a:t>
            </a:r>
          </a:p>
          <a:p>
            <a:pPr>
              <a:buClr>
                <a:schemeClr val="accent6">
                  <a:lumMod val="90000"/>
                </a:schemeClr>
              </a:buClr>
            </a:pPr>
            <a:endParaRPr lang="en-US" sz="2000" dirty="0">
              <a:solidFill>
                <a:schemeClr val="bg1"/>
              </a:solidFill>
              <a:latin typeface="Arial" panose="020B0604020202020204" pitchFamily="34" charset="0"/>
              <a:cs typeface="Arial" panose="020B0604020202020204" pitchFamily="34" charset="0"/>
            </a:endParaRPr>
          </a:p>
          <a:p>
            <a:pPr marL="342900" indent="-342900">
              <a:buClr>
                <a:schemeClr val="accent6">
                  <a:lumMod val="90000"/>
                </a:schemeClr>
              </a:buClr>
              <a:buFont typeface="Courier New" panose="02070309020205020404" pitchFamily="49" charset="0"/>
              <a:buChar char="o"/>
            </a:pPr>
            <a:r>
              <a:rPr lang="en-US" sz="2000" dirty="0">
                <a:solidFill>
                  <a:schemeClr val="bg1"/>
                </a:solidFill>
                <a:latin typeface="Arial" panose="020B0604020202020204" pitchFamily="34" charset="0"/>
                <a:cs typeface="Arial" panose="020B0604020202020204" pitchFamily="34" charset="0"/>
              </a:rPr>
              <a:t> Physical Inactivity</a:t>
            </a:r>
          </a:p>
          <a:p>
            <a:pPr>
              <a:buClr>
                <a:schemeClr val="accent6">
                  <a:lumMod val="90000"/>
                </a:schemeClr>
              </a:buClr>
            </a:pPr>
            <a:endParaRPr lang="en-US" sz="2000" dirty="0">
              <a:solidFill>
                <a:schemeClr val="bg1"/>
              </a:solidFill>
              <a:latin typeface="Arial" panose="020B0604020202020204" pitchFamily="34" charset="0"/>
              <a:cs typeface="Arial" panose="020B0604020202020204" pitchFamily="34" charset="0"/>
            </a:endParaRPr>
          </a:p>
          <a:p>
            <a:pPr marL="342900" indent="-342900">
              <a:buClr>
                <a:schemeClr val="accent6">
                  <a:lumMod val="90000"/>
                </a:schemeClr>
              </a:buClr>
              <a:buFont typeface="Courier New" panose="02070309020205020404" pitchFamily="49" charset="0"/>
              <a:buChar char="o"/>
            </a:pPr>
            <a:r>
              <a:rPr lang="en-US" sz="2000" dirty="0">
                <a:solidFill>
                  <a:schemeClr val="bg1"/>
                </a:solidFill>
                <a:latin typeface="Arial" panose="020B0604020202020204" pitchFamily="34" charset="0"/>
                <a:cs typeface="Arial" panose="020B0604020202020204" pitchFamily="34" charset="0"/>
              </a:rPr>
              <a:t> Elevated </a:t>
            </a:r>
            <a:r>
              <a:rPr lang="en-GB" sz="2000" dirty="0">
                <a:solidFill>
                  <a:schemeClr val="bg1"/>
                </a:solidFill>
                <a:latin typeface="Arial" panose="020B0604020202020204" pitchFamily="34" charset="0"/>
                <a:cs typeface="Arial" panose="020B0604020202020204" pitchFamily="34" charset="0"/>
              </a:rPr>
              <a:t>HbA1c</a:t>
            </a:r>
          </a:p>
          <a:p>
            <a:pPr>
              <a:buClr>
                <a:schemeClr val="accent6">
                  <a:lumMod val="90000"/>
                </a:schemeClr>
              </a:buClr>
            </a:pPr>
            <a:endParaRPr lang="en-GB" sz="2000" dirty="0">
              <a:solidFill>
                <a:schemeClr val="bg1"/>
              </a:solidFill>
              <a:latin typeface="Arial" panose="020B0604020202020204" pitchFamily="34" charset="0"/>
              <a:cs typeface="Arial" panose="020B0604020202020204" pitchFamily="34" charset="0"/>
            </a:endParaRPr>
          </a:p>
          <a:p>
            <a:pPr marL="342900" indent="-342900">
              <a:buClr>
                <a:schemeClr val="accent6">
                  <a:lumMod val="90000"/>
                </a:schemeClr>
              </a:buClr>
              <a:buFont typeface="Courier New" panose="02070309020205020404" pitchFamily="49" charset="0"/>
              <a:buChar char="o"/>
            </a:pPr>
            <a:r>
              <a:rPr lang="en-GB" sz="2000" dirty="0">
                <a:solidFill>
                  <a:schemeClr val="bg1"/>
                </a:solidFill>
                <a:latin typeface="Arial" panose="020B0604020202020204" pitchFamily="34" charset="0"/>
                <a:cs typeface="Arial" panose="020B0604020202020204" pitchFamily="34" charset="0"/>
              </a:rPr>
              <a:t> Hypertension</a:t>
            </a:r>
          </a:p>
        </p:txBody>
      </p:sp>
      <p:pic>
        <p:nvPicPr>
          <p:cNvPr id="27" name="Audio 26">
            <a:extLst>
              <a:ext uri="{FF2B5EF4-FFF2-40B4-BE49-F238E27FC236}">
                <a16:creationId xmlns:a16="http://schemas.microsoft.com/office/drawing/2014/main" id="{F28F6610-BB0E-BED2-0436-B686AEC6BA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48027083"/>
      </p:ext>
    </p:extLst>
  </p:cSld>
  <p:clrMapOvr>
    <a:masterClrMapping/>
  </p:clrMapOvr>
  <mc:AlternateContent xmlns:mc="http://schemas.openxmlformats.org/markup-compatibility/2006" xmlns:p14="http://schemas.microsoft.com/office/powerpoint/2010/main">
    <mc:Choice Requires="p14">
      <p:transition spd="slow" p14:dur="2000" advTm="60048"/>
    </mc:Choice>
    <mc:Fallback xmlns="">
      <p:transition spd="slow" advTm="600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F0E99-07CC-9576-AFD7-C52151AD0EA3}"/>
              </a:ext>
            </a:extLst>
          </p:cNvPr>
          <p:cNvSpPr>
            <a:spLocks noGrp="1"/>
          </p:cNvSpPr>
          <p:nvPr>
            <p:ph type="ctrTitle"/>
          </p:nvPr>
        </p:nvSpPr>
        <p:spPr>
          <a:xfrm>
            <a:off x="291101" y="143839"/>
            <a:ext cx="11609797" cy="1003478"/>
          </a:xfrm>
        </p:spPr>
        <p:txBody>
          <a:bodyPr/>
          <a:lstStyle/>
          <a:p>
            <a:r>
              <a:rPr lang="en-GB" sz="3600" u="sng" dirty="0">
                <a:latin typeface="Arial" panose="020B0604020202020204" pitchFamily="34" charset="0"/>
                <a:cs typeface="Arial" panose="020B0604020202020204" pitchFamily="34" charset="0"/>
              </a:rPr>
              <a:t>Anatomy and Physiology of blood glucose regulation</a:t>
            </a:r>
            <a:endParaRPr lang="en-US" sz="3600" u="sng"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5A82A8B0-333F-633E-3FA7-D38DBFB10971}"/>
              </a:ext>
            </a:extLst>
          </p:cNvPr>
          <p:cNvSpPr>
            <a:spLocks noGrp="1"/>
          </p:cNvSpPr>
          <p:nvPr>
            <p:ph type="subTitle" idx="1"/>
          </p:nvPr>
        </p:nvSpPr>
        <p:spPr>
          <a:xfrm>
            <a:off x="431514" y="1623316"/>
            <a:ext cx="4849404" cy="4222679"/>
          </a:xfrm>
        </p:spPr>
        <p:txBody>
          <a:bodyPr/>
          <a:lstStyle/>
          <a:p>
            <a:r>
              <a:rPr lang="en-GB" b="1" i="1" dirty="0">
                <a:latin typeface="Arial" panose="020B0604020202020204" pitchFamily="34" charset="0"/>
                <a:cs typeface="Arial" panose="020B0604020202020204" pitchFamily="34" charset="0"/>
              </a:rPr>
              <a:t>The Pancreas</a:t>
            </a:r>
            <a:endParaRPr lang="en-GB" i="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Endocrine gland located behind the stomach </a:t>
            </a:r>
          </a:p>
          <a:p>
            <a:r>
              <a:rPr lang="en-GB" dirty="0">
                <a:latin typeface="Arial" panose="020B0604020202020204" pitchFamily="34" charset="0"/>
                <a:cs typeface="Arial" panose="020B0604020202020204" pitchFamily="34" charset="0"/>
              </a:rPr>
              <a:t>Contains Islets of Langerhans </a:t>
            </a:r>
          </a:p>
          <a:p>
            <a:r>
              <a:rPr lang="en-GB" b="1" i="1" dirty="0">
                <a:latin typeface="Arial" panose="020B0604020202020204" pitchFamily="34" charset="0"/>
                <a:cs typeface="Arial" panose="020B0604020202020204" pitchFamily="34" charset="0"/>
              </a:rPr>
              <a:t>Beta Cells</a:t>
            </a:r>
            <a:endParaRPr lang="en-GB" i="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Produce insulin </a:t>
            </a:r>
          </a:p>
          <a:p>
            <a:r>
              <a:rPr lang="en-GB" b="1" i="1" dirty="0">
                <a:latin typeface="Arial" panose="020B0604020202020204" pitchFamily="34" charset="0"/>
                <a:cs typeface="Arial" panose="020B0604020202020204" pitchFamily="34" charset="0"/>
              </a:rPr>
              <a:t>Alpha Cells</a:t>
            </a:r>
            <a:endParaRPr lang="en-GB" i="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Produce glucagon </a:t>
            </a:r>
          </a:p>
          <a:p>
            <a:r>
              <a:rPr lang="en-GB" b="1" i="1" dirty="0">
                <a:latin typeface="Arial" panose="020B0604020202020204" pitchFamily="34" charset="0"/>
                <a:cs typeface="Arial" panose="020B0604020202020204" pitchFamily="34" charset="0"/>
              </a:rPr>
              <a:t>Main Function</a:t>
            </a:r>
            <a:endParaRPr lang="en-GB" i="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Maintain blood glucose homeostasis </a:t>
            </a:r>
          </a:p>
          <a:p>
            <a:r>
              <a:rPr lang="en-GB" i="1" dirty="0"/>
              <a:t>(</a:t>
            </a:r>
            <a:r>
              <a:rPr lang="en-GB" i="1" dirty="0" err="1"/>
              <a:t>Marieb</a:t>
            </a:r>
            <a:r>
              <a:rPr lang="en-GB" i="1" dirty="0"/>
              <a:t> and Hoehn, 2023; Hall and Hall, 2021)</a:t>
            </a:r>
            <a:endParaRPr lang="en-GB" dirty="0"/>
          </a:p>
          <a:p>
            <a:pPr algn="l"/>
            <a:endParaRPr lang="en-US" dirty="0"/>
          </a:p>
        </p:txBody>
      </p:sp>
      <p:pic>
        <p:nvPicPr>
          <p:cNvPr id="5" name="Picture 4">
            <a:extLst>
              <a:ext uri="{FF2B5EF4-FFF2-40B4-BE49-F238E27FC236}">
                <a16:creationId xmlns:a16="http://schemas.microsoft.com/office/drawing/2014/main" id="{EFC42AD5-7D86-10E5-5F1F-3A5D377F000A}"/>
              </a:ext>
            </a:extLst>
          </p:cNvPr>
          <p:cNvPicPr>
            <a:picLocks noChangeAspect="1"/>
          </p:cNvPicPr>
          <p:nvPr/>
        </p:nvPicPr>
        <p:blipFill>
          <a:blip r:embed="rId5"/>
          <a:stretch>
            <a:fillRect/>
          </a:stretch>
        </p:blipFill>
        <p:spPr>
          <a:xfrm>
            <a:off x="6655217" y="1844842"/>
            <a:ext cx="3622267" cy="2903621"/>
          </a:xfrm>
          <a:prstGeom prst="rect">
            <a:avLst/>
          </a:prstGeom>
        </p:spPr>
      </p:pic>
      <p:pic>
        <p:nvPicPr>
          <p:cNvPr id="32" name="Audio 31">
            <a:extLst>
              <a:ext uri="{FF2B5EF4-FFF2-40B4-BE49-F238E27FC236}">
                <a16:creationId xmlns:a16="http://schemas.microsoft.com/office/drawing/2014/main" id="{D5360D62-2A25-26D0-0EFC-410FBEDAB18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80759881"/>
      </p:ext>
    </p:extLst>
  </p:cSld>
  <p:clrMapOvr>
    <a:masterClrMapping/>
  </p:clrMapOvr>
  <mc:AlternateContent xmlns:mc="http://schemas.openxmlformats.org/markup-compatibility/2006" xmlns:p14="http://schemas.microsoft.com/office/powerpoint/2010/main">
    <mc:Choice Requires="p14">
      <p:transition spd="slow" p14:dur="2000" advTm="62756"/>
    </mc:Choice>
    <mc:Fallback xmlns="">
      <p:transition spd="slow" advTm="62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310B5-D907-A977-7A9C-69F8BEB7BB3F}"/>
              </a:ext>
            </a:extLst>
          </p:cNvPr>
          <p:cNvSpPr>
            <a:spLocks noGrp="1"/>
          </p:cNvSpPr>
          <p:nvPr>
            <p:ph type="title"/>
          </p:nvPr>
        </p:nvSpPr>
        <p:spPr>
          <a:xfrm>
            <a:off x="850392" y="832104"/>
            <a:ext cx="10881360" cy="1069848"/>
          </a:xfrm>
        </p:spPr>
        <p:txBody>
          <a:bodyPr anchor="ctr">
            <a:normAutofit/>
          </a:bodyPr>
          <a:lstStyle/>
          <a:p>
            <a:r>
              <a:rPr lang="en-GB" sz="3700" u="sng"/>
              <a:t>Normal Blood Glucose Regulation</a:t>
            </a:r>
            <a:endParaRPr lang="en-US" sz="3700" u="sng"/>
          </a:p>
        </p:txBody>
      </p:sp>
      <p:pic>
        <p:nvPicPr>
          <p:cNvPr id="5" name="Picture 4">
            <a:extLst>
              <a:ext uri="{FF2B5EF4-FFF2-40B4-BE49-F238E27FC236}">
                <a16:creationId xmlns:a16="http://schemas.microsoft.com/office/drawing/2014/main" id="{4B56D941-EF6E-E965-7096-0F5221283F40}"/>
              </a:ext>
            </a:extLst>
          </p:cNvPr>
          <p:cNvPicPr>
            <a:picLocks noChangeAspect="1"/>
          </p:cNvPicPr>
          <p:nvPr/>
        </p:nvPicPr>
        <p:blipFill>
          <a:blip r:embed="rId5"/>
          <a:stretch>
            <a:fillRect/>
          </a:stretch>
        </p:blipFill>
        <p:spPr>
          <a:xfrm>
            <a:off x="838200" y="2835434"/>
            <a:ext cx="5181600" cy="2331719"/>
          </a:xfrm>
          <a:prstGeom prst="rect">
            <a:avLst/>
          </a:prstGeom>
          <a:noFill/>
        </p:spPr>
      </p:pic>
      <p:sp>
        <p:nvSpPr>
          <p:cNvPr id="3" name="Subtitle 2">
            <a:extLst>
              <a:ext uri="{FF2B5EF4-FFF2-40B4-BE49-F238E27FC236}">
                <a16:creationId xmlns:a16="http://schemas.microsoft.com/office/drawing/2014/main" id="{C05FF0B8-5B51-7376-0271-8D849CA3F8A8}"/>
              </a:ext>
            </a:extLst>
          </p:cNvPr>
          <p:cNvSpPr>
            <a:spLocks noGrp="1"/>
          </p:cNvSpPr>
          <p:nvPr>
            <p:ph sz="half" idx="2"/>
          </p:nvPr>
        </p:nvSpPr>
        <p:spPr>
          <a:xfrm>
            <a:off x="6172200" y="1825625"/>
            <a:ext cx="5181600" cy="4351338"/>
          </a:xfrm>
        </p:spPr>
        <p:txBody>
          <a:bodyPr>
            <a:normAutofit/>
          </a:bodyPr>
          <a:lstStyle/>
          <a:p>
            <a:r>
              <a:rPr lang="en-GB" sz="1800" b="1" i="1"/>
              <a:t>When blood glucose increases</a:t>
            </a:r>
            <a:endParaRPr lang="en-GB" sz="1800" i="1"/>
          </a:p>
          <a:p>
            <a:r>
              <a:rPr lang="en-GB" sz="1800"/>
              <a:t>Beta cells release insulin </a:t>
            </a:r>
          </a:p>
          <a:p>
            <a:r>
              <a:rPr lang="en-GB" sz="1800"/>
              <a:t>Glucose enters body cells </a:t>
            </a:r>
          </a:p>
          <a:p>
            <a:r>
              <a:rPr lang="en-GB" sz="1800"/>
              <a:t>Blood glucose falls </a:t>
            </a:r>
          </a:p>
          <a:p>
            <a:r>
              <a:rPr lang="en-GB" sz="1800" b="1" i="1"/>
              <a:t>When blood glucose decreases</a:t>
            </a:r>
            <a:endParaRPr lang="en-GB" sz="1800" i="1"/>
          </a:p>
          <a:p>
            <a:r>
              <a:rPr lang="en-GB" sz="1800"/>
              <a:t>Alpha cells release glucagon </a:t>
            </a:r>
          </a:p>
          <a:p>
            <a:r>
              <a:rPr lang="en-GB" sz="1800"/>
              <a:t>Liver releases stored glucose </a:t>
            </a:r>
          </a:p>
          <a:p>
            <a:r>
              <a:rPr lang="en-GB" sz="1800"/>
              <a:t>Blood glucose rises </a:t>
            </a:r>
          </a:p>
          <a:p>
            <a:r>
              <a:rPr lang="en-GB" sz="1800" b="1" i="1"/>
              <a:t>Outcome</a:t>
            </a:r>
            <a:endParaRPr lang="en-GB" sz="1800" i="1"/>
          </a:p>
          <a:p>
            <a:r>
              <a:rPr lang="en-GB" sz="1800"/>
              <a:t>Homeostasis is maintained </a:t>
            </a:r>
          </a:p>
          <a:p>
            <a:br>
              <a:rPr lang="en-GB" sz="1800"/>
            </a:br>
            <a:r>
              <a:rPr lang="en-GB" sz="1800" i="1"/>
              <a:t>(Hall and Hall, 2021; Kumar and Clark, 2023)</a:t>
            </a:r>
            <a:endParaRPr lang="en-GB" sz="1800"/>
          </a:p>
          <a:p>
            <a:endParaRPr lang="en-US" sz="1800"/>
          </a:p>
        </p:txBody>
      </p:sp>
      <p:sp>
        <p:nvSpPr>
          <p:cNvPr id="10" name="Footer Placeholder 4">
            <a:extLst>
              <a:ext uri="{FF2B5EF4-FFF2-40B4-BE49-F238E27FC236}">
                <a16:creationId xmlns:a16="http://schemas.microsoft.com/office/drawing/2014/main" id="{9BCFE11B-CD2D-5775-CA35-CD07AD878942}"/>
              </a:ext>
            </a:extLst>
          </p:cNvPr>
          <p:cNvSpPr>
            <a:spLocks noGrp="1"/>
          </p:cNvSpPr>
          <p:nvPr>
            <p:ph type="ftr" sz="quarter" idx="11"/>
          </p:nvPr>
        </p:nvSpPr>
        <p:spPr>
          <a:xfrm>
            <a:off x="466344" y="6190488"/>
            <a:ext cx="2331720" cy="274320"/>
          </a:xfrm>
        </p:spPr>
        <p:txBody>
          <a:bodyPr/>
          <a:lstStyle/>
          <a:p>
            <a:pPr>
              <a:spcAft>
                <a:spcPts val="600"/>
              </a:spcAft>
            </a:pPr>
            <a:r>
              <a:rPr lang="en-US"/>
              <a:t>Crypto: investing &amp; trading</a:t>
            </a:r>
          </a:p>
        </p:txBody>
      </p:sp>
      <p:sp>
        <p:nvSpPr>
          <p:cNvPr id="12" name="Slide Number Placeholder 5">
            <a:extLst>
              <a:ext uri="{FF2B5EF4-FFF2-40B4-BE49-F238E27FC236}">
                <a16:creationId xmlns:a16="http://schemas.microsoft.com/office/drawing/2014/main" id="{91AF738C-D84D-4F6C-EB94-4447E9B6FA7E}"/>
              </a:ext>
            </a:extLst>
          </p:cNvPr>
          <p:cNvSpPr>
            <a:spLocks noGrp="1"/>
          </p:cNvSpPr>
          <p:nvPr>
            <p:ph type="sldNum" sz="quarter" idx="12"/>
          </p:nvPr>
        </p:nvSpPr>
        <p:spPr>
          <a:xfrm>
            <a:off x="329184" y="411480"/>
            <a:ext cx="521208" cy="310896"/>
          </a:xfrm>
        </p:spPr>
        <p:txBody>
          <a:bodyPr/>
          <a:lstStyle/>
          <a:p>
            <a:pPr>
              <a:spcAft>
                <a:spcPts val="600"/>
              </a:spcAft>
            </a:pPr>
            <a:fld id="{294A09A9-5501-47C1-A89A-A340965A2BE2}" type="slidenum">
              <a:rPr lang="en-US" smtClean="0"/>
              <a:pPr>
                <a:spcAft>
                  <a:spcPts val="600"/>
                </a:spcAft>
              </a:pPr>
              <a:t>4</a:t>
            </a:fld>
            <a:endParaRPr lang="en-US"/>
          </a:p>
        </p:txBody>
      </p:sp>
      <p:pic>
        <p:nvPicPr>
          <p:cNvPr id="50" name="Audio 49">
            <a:extLst>
              <a:ext uri="{FF2B5EF4-FFF2-40B4-BE49-F238E27FC236}">
                <a16:creationId xmlns:a16="http://schemas.microsoft.com/office/drawing/2014/main" id="{6B221706-FDE8-D27B-264B-2424BAB077C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548476299"/>
      </p:ext>
    </p:extLst>
  </p:cSld>
  <p:clrMapOvr>
    <a:masterClrMapping/>
  </p:clrMapOvr>
  <mc:AlternateContent xmlns:mc="http://schemas.openxmlformats.org/markup-compatibility/2006" xmlns:p14="http://schemas.microsoft.com/office/powerpoint/2010/main">
    <mc:Choice Requires="p14">
      <p:transition spd="slow" p14:dur="2000" advTm="101621"/>
    </mc:Choice>
    <mc:Fallback xmlns="">
      <p:transition spd="slow" advTm="1016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52FE8-2F9C-9C12-4EB3-9742EA91D653}"/>
              </a:ext>
            </a:extLst>
          </p:cNvPr>
          <p:cNvSpPr>
            <a:spLocks noGrp="1"/>
          </p:cNvSpPr>
          <p:nvPr>
            <p:ph type="title"/>
          </p:nvPr>
        </p:nvSpPr>
        <p:spPr>
          <a:xfrm>
            <a:off x="850392" y="832104"/>
            <a:ext cx="10881360" cy="1069848"/>
          </a:xfrm>
        </p:spPr>
        <p:txBody>
          <a:bodyPr anchor="ctr">
            <a:normAutofit/>
          </a:bodyPr>
          <a:lstStyle/>
          <a:p>
            <a:r>
              <a:rPr lang="en-GB" sz="3400" u="sng"/>
              <a:t>Pathophysiology of Type 2 Diabetes Mellitus</a:t>
            </a:r>
            <a:endParaRPr lang="en-US" sz="3400" b="1" u="sng" spc="600">
              <a:ln w="28575">
                <a:noFill/>
                <a:prstDash val="solid"/>
              </a:ln>
            </a:endParaRPr>
          </a:p>
        </p:txBody>
      </p:sp>
      <p:sp>
        <p:nvSpPr>
          <p:cNvPr id="7" name="Content Placeholder 6">
            <a:extLst>
              <a:ext uri="{FF2B5EF4-FFF2-40B4-BE49-F238E27FC236}">
                <a16:creationId xmlns:a16="http://schemas.microsoft.com/office/drawing/2014/main" id="{8A9430BA-A396-A24F-325A-F116B3772865}"/>
              </a:ext>
            </a:extLst>
          </p:cNvPr>
          <p:cNvSpPr>
            <a:spLocks noGrp="1"/>
          </p:cNvSpPr>
          <p:nvPr>
            <p:ph sz="half" idx="1"/>
          </p:nvPr>
        </p:nvSpPr>
        <p:spPr>
          <a:xfrm>
            <a:off x="838200" y="1825625"/>
            <a:ext cx="5181600" cy="4351338"/>
          </a:xfrm>
        </p:spPr>
        <p:txBody>
          <a:bodyPr>
            <a:normAutofit/>
          </a:bodyPr>
          <a:lstStyle/>
          <a:p>
            <a:pPr marL="0" indent="0">
              <a:buNone/>
            </a:pPr>
            <a:r>
              <a:rPr lang="en-GB" sz="1500" b="1" i="1"/>
              <a:t>What Happens?</a:t>
            </a:r>
          </a:p>
          <a:p>
            <a:r>
              <a:rPr lang="en-GB" sz="1500"/>
              <a:t>Insulin resistance develops </a:t>
            </a:r>
          </a:p>
          <a:p>
            <a:r>
              <a:rPr lang="en-GB" sz="1500"/>
              <a:t>Glucose remains in the bloodstream </a:t>
            </a:r>
          </a:p>
          <a:p>
            <a:r>
              <a:rPr lang="en-GB" sz="1500"/>
              <a:t>Hyperglycaemia occurs </a:t>
            </a:r>
          </a:p>
          <a:p>
            <a:r>
              <a:rPr lang="en-GB" sz="1500"/>
              <a:t>Beta cells become less effective over time </a:t>
            </a:r>
          </a:p>
          <a:p>
            <a:r>
              <a:rPr lang="en-GB" sz="1500"/>
              <a:t>Increased risk of long-term complications </a:t>
            </a:r>
          </a:p>
          <a:p>
            <a:pPr marL="0" indent="0">
              <a:buNone/>
            </a:pPr>
            <a:r>
              <a:rPr lang="en-GB" sz="1500" b="1" i="1"/>
              <a:t>Clinical Effects</a:t>
            </a:r>
            <a:endParaRPr lang="en-GB" sz="1500" i="1"/>
          </a:p>
          <a:p>
            <a:r>
              <a:rPr lang="en-GB" sz="1500"/>
              <a:t>Fatigue </a:t>
            </a:r>
          </a:p>
          <a:p>
            <a:r>
              <a:rPr lang="en-GB" sz="1500"/>
              <a:t>Increased thirst </a:t>
            </a:r>
          </a:p>
          <a:p>
            <a:r>
              <a:rPr lang="en-GB" sz="1500"/>
              <a:t>Frequent urination </a:t>
            </a:r>
          </a:p>
          <a:p>
            <a:r>
              <a:rPr lang="en-GB" sz="1500"/>
              <a:t>Slow wound healing </a:t>
            </a:r>
          </a:p>
          <a:p>
            <a:pPr marL="0" indent="0">
              <a:buNone/>
            </a:pPr>
            <a:endParaRPr lang="en-GB" sz="1500"/>
          </a:p>
          <a:p>
            <a:pPr marL="0" indent="0">
              <a:buNone/>
            </a:pPr>
            <a:r>
              <a:rPr lang="en-GB" sz="1500" i="1"/>
              <a:t>(Kumar and Clark, 2023; NICE, 2024)</a:t>
            </a:r>
            <a:endParaRPr lang="en-GB" sz="1500"/>
          </a:p>
          <a:p>
            <a:pPr marL="0" indent="0">
              <a:buNone/>
            </a:pPr>
            <a:endParaRPr lang="en-GB" sz="1500"/>
          </a:p>
        </p:txBody>
      </p:sp>
      <p:pic>
        <p:nvPicPr>
          <p:cNvPr id="4" name="Picture 3">
            <a:extLst>
              <a:ext uri="{FF2B5EF4-FFF2-40B4-BE49-F238E27FC236}">
                <a16:creationId xmlns:a16="http://schemas.microsoft.com/office/drawing/2014/main" id="{34B3E9E0-21AE-583C-D972-EBF67135196B}"/>
              </a:ext>
            </a:extLst>
          </p:cNvPr>
          <p:cNvPicPr>
            <a:picLocks noChangeAspect="1"/>
          </p:cNvPicPr>
          <p:nvPr/>
        </p:nvPicPr>
        <p:blipFill>
          <a:blip r:embed="rId5"/>
          <a:stretch>
            <a:fillRect/>
          </a:stretch>
        </p:blipFill>
        <p:spPr>
          <a:xfrm>
            <a:off x="6172200" y="2038763"/>
            <a:ext cx="5181600" cy="3925062"/>
          </a:xfrm>
          <a:prstGeom prst="rect">
            <a:avLst/>
          </a:prstGeom>
          <a:noFill/>
        </p:spPr>
      </p:pic>
      <p:sp>
        <p:nvSpPr>
          <p:cNvPr id="12" name="Footer Placeholder 4">
            <a:extLst>
              <a:ext uri="{FF2B5EF4-FFF2-40B4-BE49-F238E27FC236}">
                <a16:creationId xmlns:a16="http://schemas.microsoft.com/office/drawing/2014/main" id="{2BEA6511-4A7E-FA84-7038-6C1970C2A45A}"/>
              </a:ext>
            </a:extLst>
          </p:cNvPr>
          <p:cNvSpPr>
            <a:spLocks noGrp="1"/>
          </p:cNvSpPr>
          <p:nvPr>
            <p:ph type="ftr" sz="quarter" idx="11"/>
          </p:nvPr>
        </p:nvSpPr>
        <p:spPr>
          <a:xfrm>
            <a:off x="466344" y="6190488"/>
            <a:ext cx="2331720" cy="274320"/>
          </a:xfrm>
        </p:spPr>
        <p:txBody>
          <a:bodyPr/>
          <a:lstStyle/>
          <a:p>
            <a:pPr>
              <a:spcAft>
                <a:spcPts val="600"/>
              </a:spcAft>
            </a:pPr>
            <a:r>
              <a:rPr lang="en-US"/>
              <a:t>Crypto: investing &amp; trading</a:t>
            </a:r>
          </a:p>
        </p:txBody>
      </p:sp>
      <p:sp>
        <p:nvSpPr>
          <p:cNvPr id="5" name="Slide Number Placeholder 4">
            <a:extLst>
              <a:ext uri="{FF2B5EF4-FFF2-40B4-BE49-F238E27FC236}">
                <a16:creationId xmlns:a16="http://schemas.microsoft.com/office/drawing/2014/main" id="{2A8E318B-D756-6C57-8657-96C836320839}"/>
              </a:ext>
            </a:extLst>
          </p:cNvPr>
          <p:cNvSpPr>
            <a:spLocks noGrp="1"/>
          </p:cNvSpPr>
          <p:nvPr>
            <p:ph type="sldNum" sz="quarter" idx="12"/>
          </p:nvPr>
        </p:nvSpPr>
        <p:spPr>
          <a:xfrm>
            <a:off x="329184" y="411480"/>
            <a:ext cx="521208" cy="310896"/>
          </a:xfrm>
        </p:spPr>
        <p:txBody>
          <a:bodyPr anchor="ctr">
            <a:normAutofit/>
          </a:bodyPr>
          <a:lstStyle/>
          <a:p>
            <a:pPr>
              <a:spcAft>
                <a:spcPts val="600"/>
              </a:spcAft>
            </a:pPr>
            <a:fld id="{294A09A9-5501-47C1-A89A-A340965A2BE2}" type="slidenum">
              <a:rPr lang="en-US" smtClean="0"/>
              <a:pPr>
                <a:spcAft>
                  <a:spcPts val="600"/>
                </a:spcAft>
              </a:pPr>
              <a:t>5</a:t>
            </a:fld>
            <a:endParaRPr lang="en-US"/>
          </a:p>
        </p:txBody>
      </p:sp>
      <p:pic>
        <p:nvPicPr>
          <p:cNvPr id="20" name="Audio 19">
            <a:extLst>
              <a:ext uri="{FF2B5EF4-FFF2-40B4-BE49-F238E27FC236}">
                <a16:creationId xmlns:a16="http://schemas.microsoft.com/office/drawing/2014/main" id="{6B9C4064-1042-1C37-6B22-5042673D8D6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372651910"/>
      </p:ext>
    </p:extLst>
  </p:cSld>
  <p:clrMapOvr>
    <a:masterClrMapping/>
  </p:clrMapOvr>
  <mc:AlternateContent xmlns:mc="http://schemas.openxmlformats.org/markup-compatibility/2006" xmlns:p14="http://schemas.microsoft.com/office/powerpoint/2010/main">
    <mc:Choice Requires="p14">
      <p:transition spd="slow" p14:dur="2000" advTm="95774"/>
    </mc:Choice>
    <mc:Fallback xmlns="">
      <p:transition spd="slow" advTm="95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0DEE9-2DBD-C997-C208-027230B5A3EA}"/>
              </a:ext>
            </a:extLst>
          </p:cNvPr>
          <p:cNvSpPr>
            <a:spLocks noGrp="1"/>
          </p:cNvSpPr>
          <p:nvPr>
            <p:ph type="title"/>
          </p:nvPr>
        </p:nvSpPr>
        <p:spPr>
          <a:xfrm>
            <a:off x="1098804" y="182109"/>
            <a:ext cx="9994392" cy="1154507"/>
          </a:xfrm>
        </p:spPr>
        <p:txBody>
          <a:bodyPr/>
          <a:lstStyle/>
          <a:p>
            <a:r>
              <a:rPr lang="en-GB" sz="3600" u="sng" dirty="0">
                <a:latin typeface="Arial" panose="020B0604020202020204" pitchFamily="34" charset="0"/>
                <a:cs typeface="Arial" panose="020B0604020202020204" pitchFamily="34" charset="0"/>
              </a:rPr>
              <a:t>Diagnosis and Monitoring of Type 2 Diabetes</a:t>
            </a:r>
            <a:endParaRPr lang="en-US" sz="3600" b="1" u="sng" spc="600" dirty="0">
              <a:ln w="28575">
                <a:noFill/>
                <a:prstDash val="solid"/>
              </a:ln>
              <a:solidFill>
                <a:schemeClr val="bg1"/>
              </a:solidFill>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F79CF1F9-4847-1440-0352-6D1284A48D05}"/>
              </a:ext>
            </a:extLst>
          </p:cNvPr>
          <p:cNvSpPr>
            <a:spLocks noGrp="1"/>
          </p:cNvSpPr>
          <p:nvPr>
            <p:ph type="sldNum" sz="quarter" idx="11"/>
          </p:nvPr>
        </p:nvSpPr>
        <p:spPr/>
        <p:txBody>
          <a:bodyPr/>
          <a:lstStyle/>
          <a:p>
            <a:fld id="{294A09A9-5501-47C1-A89A-A340965A2BE2}" type="slidenum">
              <a:rPr lang="en-US" smtClean="0"/>
              <a:pPr/>
              <a:t>6</a:t>
            </a:fld>
            <a:endParaRPr lang="en-US" dirty="0"/>
          </a:p>
        </p:txBody>
      </p:sp>
      <p:sp>
        <p:nvSpPr>
          <p:cNvPr id="7" name="Content Placeholder 6">
            <a:extLst>
              <a:ext uri="{FF2B5EF4-FFF2-40B4-BE49-F238E27FC236}">
                <a16:creationId xmlns:a16="http://schemas.microsoft.com/office/drawing/2014/main" id="{BAFEF019-7E19-A7CE-74D7-7F421E682888}"/>
              </a:ext>
            </a:extLst>
          </p:cNvPr>
          <p:cNvSpPr>
            <a:spLocks noGrp="1"/>
          </p:cNvSpPr>
          <p:nvPr>
            <p:ph idx="1"/>
          </p:nvPr>
        </p:nvSpPr>
        <p:spPr>
          <a:xfrm>
            <a:off x="850392" y="1539376"/>
            <a:ext cx="4220847" cy="4907144"/>
          </a:xfrm>
        </p:spPr>
        <p:txBody>
          <a:bodyPr/>
          <a:lstStyle/>
          <a:p>
            <a:pPr marL="0" indent="0">
              <a:buNone/>
            </a:pPr>
            <a:r>
              <a:rPr lang="en-GB" sz="1800" b="1" i="1" dirty="0">
                <a:latin typeface="Arial" panose="020B0604020202020204" pitchFamily="34" charset="0"/>
                <a:cs typeface="Arial" panose="020B0604020202020204" pitchFamily="34" charset="0"/>
              </a:rPr>
              <a:t>Diagnosis</a:t>
            </a:r>
          </a:p>
          <a:p>
            <a:pPr marL="0" indent="0">
              <a:buNone/>
            </a:pPr>
            <a:r>
              <a:rPr lang="en-GB" sz="1800" dirty="0">
                <a:latin typeface="Arial" panose="020B0604020202020204" pitchFamily="34" charset="0"/>
                <a:cs typeface="Arial" panose="020B0604020202020204" pitchFamily="34" charset="0"/>
              </a:rPr>
              <a:t>HbA1c: </a:t>
            </a:r>
            <a:r>
              <a:rPr lang="en-GB" sz="1800" b="1" dirty="0">
                <a:latin typeface="Arial" panose="020B0604020202020204" pitchFamily="34" charset="0"/>
                <a:cs typeface="Arial" panose="020B0604020202020204" pitchFamily="34" charset="0"/>
              </a:rPr>
              <a:t>68 mmol/mol</a:t>
            </a:r>
            <a:r>
              <a:rPr lang="en-GB" sz="1800" dirty="0">
                <a:latin typeface="Arial" panose="020B0604020202020204" pitchFamily="34" charset="0"/>
                <a:cs typeface="Arial" panose="020B0604020202020204" pitchFamily="34" charset="0"/>
              </a:rPr>
              <a:t> </a:t>
            </a:r>
          </a:p>
          <a:p>
            <a:pPr marL="0" indent="0">
              <a:buNone/>
            </a:pPr>
            <a:r>
              <a:rPr lang="en-GB" sz="1800" dirty="0">
                <a:latin typeface="Arial" panose="020B0604020202020204" pitchFamily="34" charset="0"/>
                <a:cs typeface="Arial" panose="020B0604020202020204" pitchFamily="34" charset="0"/>
              </a:rPr>
              <a:t>Blood pressure: </a:t>
            </a:r>
            <a:r>
              <a:rPr lang="en-GB" sz="1800" b="1" dirty="0">
                <a:latin typeface="Arial" panose="020B0604020202020204" pitchFamily="34" charset="0"/>
                <a:cs typeface="Arial" panose="020B0604020202020204" pitchFamily="34" charset="0"/>
              </a:rPr>
              <a:t>148/92 mmHg</a:t>
            </a:r>
            <a:r>
              <a:rPr lang="en-GB" sz="1800" dirty="0">
                <a:latin typeface="Arial" panose="020B0604020202020204" pitchFamily="34" charset="0"/>
                <a:cs typeface="Arial" panose="020B0604020202020204" pitchFamily="34" charset="0"/>
              </a:rPr>
              <a:t> </a:t>
            </a:r>
          </a:p>
          <a:p>
            <a:pPr marL="0" indent="0">
              <a:buNone/>
            </a:pPr>
            <a:r>
              <a:rPr lang="en-GB" sz="1800" dirty="0">
                <a:latin typeface="Arial" panose="020B0604020202020204" pitchFamily="34" charset="0"/>
                <a:cs typeface="Arial" panose="020B0604020202020204" pitchFamily="34" charset="0"/>
              </a:rPr>
              <a:t>BMI: </a:t>
            </a:r>
            <a:r>
              <a:rPr lang="en-GB" sz="1800" b="1" dirty="0">
                <a:latin typeface="Arial" panose="020B0604020202020204" pitchFamily="34" charset="0"/>
                <a:cs typeface="Arial" panose="020B0604020202020204" pitchFamily="34" charset="0"/>
              </a:rPr>
              <a:t>33 kg/m²</a:t>
            </a:r>
            <a:r>
              <a:rPr lang="en-GB" sz="1800" dirty="0">
                <a:latin typeface="Arial" panose="020B0604020202020204" pitchFamily="34" charset="0"/>
                <a:cs typeface="Arial" panose="020B0604020202020204" pitchFamily="34" charset="0"/>
              </a:rPr>
              <a:t> </a:t>
            </a:r>
          </a:p>
          <a:p>
            <a:pPr marL="0" indent="0">
              <a:buNone/>
            </a:pPr>
            <a:r>
              <a:rPr lang="en-GB" sz="1800" b="1" i="1" dirty="0">
                <a:latin typeface="Arial" panose="020B0604020202020204" pitchFamily="34" charset="0"/>
                <a:cs typeface="Arial" panose="020B0604020202020204" pitchFamily="34" charset="0"/>
              </a:rPr>
              <a:t>Routine Monitoring</a:t>
            </a:r>
          </a:p>
          <a:p>
            <a:pPr marL="0" indent="0">
              <a:buNone/>
            </a:pPr>
            <a:r>
              <a:rPr lang="en-GB" sz="1800" dirty="0">
                <a:latin typeface="Arial" panose="020B0604020202020204" pitchFamily="34" charset="0"/>
                <a:cs typeface="Arial" panose="020B0604020202020204" pitchFamily="34" charset="0"/>
              </a:rPr>
              <a:t>HbA1c (every 3–6 months) </a:t>
            </a:r>
          </a:p>
          <a:p>
            <a:pPr marL="0" indent="0">
              <a:buNone/>
            </a:pPr>
            <a:r>
              <a:rPr lang="en-GB" sz="1800" dirty="0">
                <a:latin typeface="Arial" panose="020B0604020202020204" pitchFamily="34" charset="0"/>
                <a:cs typeface="Arial" panose="020B0604020202020204" pitchFamily="34" charset="0"/>
              </a:rPr>
              <a:t>Blood glucose monitoring </a:t>
            </a:r>
          </a:p>
          <a:p>
            <a:pPr marL="0" indent="0">
              <a:buNone/>
            </a:pPr>
            <a:r>
              <a:rPr lang="en-GB" sz="1800" dirty="0">
                <a:latin typeface="Arial" panose="020B0604020202020204" pitchFamily="34" charset="0"/>
                <a:cs typeface="Arial" panose="020B0604020202020204" pitchFamily="34" charset="0"/>
              </a:rPr>
              <a:t>Blood pressure </a:t>
            </a:r>
          </a:p>
          <a:p>
            <a:pPr marL="0" indent="0">
              <a:buNone/>
            </a:pPr>
            <a:r>
              <a:rPr lang="en-GB" sz="1800" dirty="0">
                <a:latin typeface="Arial" panose="020B0604020202020204" pitchFamily="34" charset="0"/>
                <a:cs typeface="Arial" panose="020B0604020202020204" pitchFamily="34" charset="0"/>
              </a:rPr>
              <a:t>Weight/BMI </a:t>
            </a:r>
          </a:p>
          <a:p>
            <a:pPr marL="0" indent="0">
              <a:buNone/>
            </a:pPr>
            <a:r>
              <a:rPr lang="en-GB" sz="1800" b="1" i="1" dirty="0">
                <a:latin typeface="Arial" panose="020B0604020202020204" pitchFamily="34" charset="0"/>
                <a:cs typeface="Arial" panose="020B0604020202020204" pitchFamily="34" charset="0"/>
              </a:rPr>
              <a:t>Purpose</a:t>
            </a:r>
          </a:p>
          <a:p>
            <a:pPr marL="0" indent="0">
              <a:buNone/>
            </a:pPr>
            <a:r>
              <a:rPr lang="en-GB" sz="1800" dirty="0">
                <a:latin typeface="Arial" panose="020B0604020202020204" pitchFamily="34" charset="0"/>
                <a:cs typeface="Arial" panose="020B0604020202020204" pitchFamily="34" charset="0"/>
              </a:rPr>
              <a:t>Assess diabetes control </a:t>
            </a:r>
          </a:p>
          <a:p>
            <a:pPr marL="0" indent="0">
              <a:buNone/>
            </a:pPr>
            <a:r>
              <a:rPr lang="en-GB" sz="1800" dirty="0">
                <a:latin typeface="Arial" panose="020B0604020202020204" pitchFamily="34" charset="0"/>
                <a:cs typeface="Arial" panose="020B0604020202020204" pitchFamily="34" charset="0"/>
              </a:rPr>
              <a:t>Monitor treatment effectiveness </a:t>
            </a:r>
          </a:p>
          <a:p>
            <a:pPr marL="0" indent="0">
              <a:buNone/>
            </a:pPr>
            <a:r>
              <a:rPr lang="en-GB" sz="1800" dirty="0">
                <a:latin typeface="Arial" panose="020B0604020202020204" pitchFamily="34" charset="0"/>
                <a:cs typeface="Arial" panose="020B0604020202020204" pitchFamily="34" charset="0"/>
              </a:rPr>
              <a:t>Guide the care plan </a:t>
            </a:r>
          </a:p>
        </p:txBody>
      </p:sp>
      <p:sp>
        <p:nvSpPr>
          <p:cNvPr id="8" name="TextBox 7">
            <a:extLst>
              <a:ext uri="{FF2B5EF4-FFF2-40B4-BE49-F238E27FC236}">
                <a16:creationId xmlns:a16="http://schemas.microsoft.com/office/drawing/2014/main" id="{14CA8AEE-F6BF-7200-9650-A76B51A51F31}"/>
              </a:ext>
            </a:extLst>
          </p:cNvPr>
          <p:cNvSpPr txBox="1"/>
          <p:nvPr/>
        </p:nvSpPr>
        <p:spPr>
          <a:xfrm>
            <a:off x="7120763" y="6029560"/>
            <a:ext cx="4972692" cy="646331"/>
          </a:xfrm>
          <a:prstGeom prst="rect">
            <a:avLst/>
          </a:prstGeom>
          <a:noFill/>
        </p:spPr>
        <p:txBody>
          <a:bodyPr wrap="square" rtlCol="0">
            <a:spAutoFit/>
          </a:bodyPr>
          <a:lstStyle/>
          <a:p>
            <a:endParaRPr lang="en-GB" dirty="0">
              <a:solidFill>
                <a:schemeClr val="bg1"/>
              </a:solidFill>
              <a:latin typeface="Arial" panose="020B0604020202020204" pitchFamily="34" charset="0"/>
              <a:cs typeface="Arial" panose="020B0604020202020204" pitchFamily="34" charset="0"/>
            </a:endParaRPr>
          </a:p>
          <a:p>
            <a:r>
              <a:rPr lang="en-GB" i="1" dirty="0">
                <a:solidFill>
                  <a:schemeClr val="bg1"/>
                </a:solidFill>
                <a:latin typeface="Arial" panose="020B0604020202020204" pitchFamily="34" charset="0"/>
                <a:cs typeface="Arial" panose="020B0604020202020204" pitchFamily="34" charset="0"/>
              </a:rPr>
              <a:t>(NHS, 2025; NICE, 2024; Powers et al., 2020)</a:t>
            </a:r>
            <a:endParaRPr lang="en-GB" dirty="0">
              <a:solidFill>
                <a:schemeClr val="bg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9F684CE-399D-0B74-8936-1FC0169D6E58}"/>
              </a:ext>
            </a:extLst>
          </p:cNvPr>
          <p:cNvPicPr>
            <a:picLocks noChangeAspect="1"/>
          </p:cNvPicPr>
          <p:nvPr/>
        </p:nvPicPr>
        <p:blipFill>
          <a:blip r:embed="rId5"/>
          <a:stretch>
            <a:fillRect/>
          </a:stretch>
        </p:blipFill>
        <p:spPr>
          <a:xfrm>
            <a:off x="5395912" y="2240050"/>
            <a:ext cx="6276975" cy="2886075"/>
          </a:xfrm>
          <a:prstGeom prst="rect">
            <a:avLst/>
          </a:prstGeom>
        </p:spPr>
      </p:pic>
      <p:pic>
        <p:nvPicPr>
          <p:cNvPr id="10" name="Audio 9">
            <a:extLst>
              <a:ext uri="{FF2B5EF4-FFF2-40B4-BE49-F238E27FC236}">
                <a16:creationId xmlns:a16="http://schemas.microsoft.com/office/drawing/2014/main" id="{76AE1734-47CC-97EF-FC35-6DFDA1A9E67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08724409"/>
      </p:ext>
    </p:extLst>
  </p:cSld>
  <p:clrMapOvr>
    <a:masterClrMapping/>
  </p:clrMapOvr>
  <mc:AlternateContent xmlns:mc="http://schemas.openxmlformats.org/markup-compatibility/2006" xmlns:p14="http://schemas.microsoft.com/office/powerpoint/2010/main">
    <mc:Choice Requires="p14">
      <p:transition spd="slow" p14:dur="2000" advTm="90572"/>
    </mc:Choice>
    <mc:Fallback xmlns="">
      <p:transition spd="slow" advTm="905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4C44EC9-F730-00B6-E479-530EC276D851}"/>
              </a:ext>
              <a:ext uri="{C183D7F6-B498-43B3-948B-1728B52AA6E4}">
                <adec:decorative xmlns:adec="http://schemas.microsoft.com/office/drawing/2017/decorative" val="1"/>
              </a:ext>
            </a:extLst>
          </p:cNvPr>
          <p:cNvGrpSpPr/>
          <p:nvPr/>
        </p:nvGrpSpPr>
        <p:grpSpPr>
          <a:xfrm rot="10800000">
            <a:off x="1497321" y="2736484"/>
            <a:ext cx="1512407" cy="938717"/>
            <a:chOff x="4779792" y="2384561"/>
            <a:chExt cx="3365480" cy="2088878"/>
          </a:xfrm>
          <a:solidFill>
            <a:schemeClr val="accent6">
              <a:alpha val="50231"/>
            </a:schemeClr>
          </a:solidFill>
        </p:grpSpPr>
        <p:sp>
          <p:nvSpPr>
            <p:cNvPr id="5" name="Freeform 4">
              <a:extLst>
                <a:ext uri="{FF2B5EF4-FFF2-40B4-BE49-F238E27FC236}">
                  <a16:creationId xmlns:a16="http://schemas.microsoft.com/office/drawing/2014/main" id="{8B6D2F8E-4F98-B89F-E4FB-DD9F900821E1}"/>
                </a:ext>
              </a:extLst>
            </p:cNvPr>
            <p:cNvSpPr/>
            <p:nvPr/>
          </p:nvSpPr>
          <p:spPr>
            <a:xfrm flipH="1">
              <a:off x="6582137" y="2384561"/>
              <a:ext cx="1563135" cy="2088878"/>
            </a:xfrm>
            <a:custGeom>
              <a:avLst/>
              <a:gdLst>
                <a:gd name="connsiteX0" fmla="*/ 520700 w 1041400"/>
                <a:gd name="connsiteY0" fmla="*/ 0 h 1391663"/>
                <a:gd name="connsiteX1" fmla="*/ 0 w 1041400"/>
                <a:gd name="connsiteY1" fmla="*/ 520700 h 1391663"/>
                <a:gd name="connsiteX2" fmla="*/ 601 w 1041400"/>
                <a:gd name="connsiteY2" fmla="*/ 526665 h 1391663"/>
                <a:gd name="connsiteX3" fmla="*/ 0 w 1041400"/>
                <a:gd name="connsiteY3" fmla="*/ 530884 h 1391663"/>
                <a:gd name="connsiteX4" fmla="*/ 839841 w 1041400"/>
                <a:gd name="connsiteY4" fmla="*/ 1391663 h 1391663"/>
                <a:gd name="connsiteX5" fmla="*/ 596988 w 1041400"/>
                <a:gd name="connsiteY5" fmla="*/ 1070463 h 1391663"/>
                <a:gd name="connsiteX6" fmla="*/ 595327 w 1041400"/>
                <a:gd name="connsiteY6" fmla="*/ 1033877 h 1391663"/>
                <a:gd name="connsiteX7" fmla="*/ 625639 w 1041400"/>
                <a:gd name="connsiteY7" fmla="*/ 1030821 h 1391663"/>
                <a:gd name="connsiteX8" fmla="*/ 1041400 w 1041400"/>
                <a:gd name="connsiteY8" fmla="*/ 520700 h 1391663"/>
                <a:gd name="connsiteX9" fmla="*/ 520700 w 1041400"/>
                <a:gd name="connsiteY9" fmla="*/ 0 h 1391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1400" h="1391663">
                  <a:moveTo>
                    <a:pt x="520700" y="0"/>
                  </a:moveTo>
                  <a:cubicBezTo>
                    <a:pt x="233125" y="0"/>
                    <a:pt x="0" y="233125"/>
                    <a:pt x="0" y="520700"/>
                  </a:cubicBezTo>
                  <a:lnTo>
                    <a:pt x="601" y="526665"/>
                  </a:lnTo>
                  <a:lnTo>
                    <a:pt x="0" y="530884"/>
                  </a:lnTo>
                  <a:cubicBezTo>
                    <a:pt x="1270" y="763309"/>
                    <a:pt x="141037" y="1339599"/>
                    <a:pt x="839841" y="1391663"/>
                  </a:cubicBezTo>
                  <a:cubicBezTo>
                    <a:pt x="756282" y="1328754"/>
                    <a:pt x="622088" y="1243235"/>
                    <a:pt x="596988" y="1070463"/>
                  </a:cubicBezTo>
                  <a:lnTo>
                    <a:pt x="595327" y="1033877"/>
                  </a:lnTo>
                  <a:lnTo>
                    <a:pt x="625639" y="1030821"/>
                  </a:lnTo>
                  <a:cubicBezTo>
                    <a:pt x="862914" y="982268"/>
                    <a:pt x="1041400" y="772328"/>
                    <a:pt x="1041400" y="520700"/>
                  </a:cubicBezTo>
                  <a:cubicBezTo>
                    <a:pt x="1041400" y="233125"/>
                    <a:pt x="808275" y="0"/>
                    <a:pt x="52070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99EBD7AD-ED91-CC5F-0110-3EE43A60F946}"/>
                </a:ext>
              </a:extLst>
            </p:cNvPr>
            <p:cNvSpPr/>
            <p:nvPr/>
          </p:nvSpPr>
          <p:spPr>
            <a:xfrm flipH="1">
              <a:off x="4779792" y="2384561"/>
              <a:ext cx="1563135" cy="2088878"/>
            </a:xfrm>
            <a:custGeom>
              <a:avLst/>
              <a:gdLst>
                <a:gd name="connsiteX0" fmla="*/ 520700 w 1041400"/>
                <a:gd name="connsiteY0" fmla="*/ 0 h 1391663"/>
                <a:gd name="connsiteX1" fmla="*/ 0 w 1041400"/>
                <a:gd name="connsiteY1" fmla="*/ 520700 h 1391663"/>
                <a:gd name="connsiteX2" fmla="*/ 601 w 1041400"/>
                <a:gd name="connsiteY2" fmla="*/ 526665 h 1391663"/>
                <a:gd name="connsiteX3" fmla="*/ 0 w 1041400"/>
                <a:gd name="connsiteY3" fmla="*/ 530884 h 1391663"/>
                <a:gd name="connsiteX4" fmla="*/ 839841 w 1041400"/>
                <a:gd name="connsiteY4" fmla="*/ 1391663 h 1391663"/>
                <a:gd name="connsiteX5" fmla="*/ 596988 w 1041400"/>
                <a:gd name="connsiteY5" fmla="*/ 1070463 h 1391663"/>
                <a:gd name="connsiteX6" fmla="*/ 595327 w 1041400"/>
                <a:gd name="connsiteY6" fmla="*/ 1033877 h 1391663"/>
                <a:gd name="connsiteX7" fmla="*/ 625639 w 1041400"/>
                <a:gd name="connsiteY7" fmla="*/ 1030821 h 1391663"/>
                <a:gd name="connsiteX8" fmla="*/ 1041400 w 1041400"/>
                <a:gd name="connsiteY8" fmla="*/ 520700 h 1391663"/>
                <a:gd name="connsiteX9" fmla="*/ 520700 w 1041400"/>
                <a:gd name="connsiteY9" fmla="*/ 0 h 1391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1400" h="1391663">
                  <a:moveTo>
                    <a:pt x="520700" y="0"/>
                  </a:moveTo>
                  <a:cubicBezTo>
                    <a:pt x="233125" y="0"/>
                    <a:pt x="0" y="233125"/>
                    <a:pt x="0" y="520700"/>
                  </a:cubicBezTo>
                  <a:lnTo>
                    <a:pt x="601" y="526665"/>
                  </a:lnTo>
                  <a:lnTo>
                    <a:pt x="0" y="530884"/>
                  </a:lnTo>
                  <a:cubicBezTo>
                    <a:pt x="1270" y="763309"/>
                    <a:pt x="141037" y="1339599"/>
                    <a:pt x="839841" y="1391663"/>
                  </a:cubicBezTo>
                  <a:cubicBezTo>
                    <a:pt x="756282" y="1328754"/>
                    <a:pt x="622088" y="1243235"/>
                    <a:pt x="596988" y="1070463"/>
                  </a:cubicBezTo>
                  <a:lnTo>
                    <a:pt x="595327" y="1033877"/>
                  </a:lnTo>
                  <a:lnTo>
                    <a:pt x="625639" y="1030821"/>
                  </a:lnTo>
                  <a:cubicBezTo>
                    <a:pt x="862914" y="982268"/>
                    <a:pt x="1041400" y="772328"/>
                    <a:pt x="1041400" y="520700"/>
                  </a:cubicBezTo>
                  <a:cubicBezTo>
                    <a:pt x="1041400" y="233125"/>
                    <a:pt x="808275" y="0"/>
                    <a:pt x="52070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7" name="Group 6">
            <a:extLst>
              <a:ext uri="{FF2B5EF4-FFF2-40B4-BE49-F238E27FC236}">
                <a16:creationId xmlns:a16="http://schemas.microsoft.com/office/drawing/2014/main" id="{56B0BED4-B4D2-A8C2-9E8E-FA7D1819E15A}"/>
              </a:ext>
              <a:ext uri="{C183D7F6-B498-43B3-948B-1728B52AA6E4}">
                <adec:decorative xmlns:adec="http://schemas.microsoft.com/office/drawing/2017/decorative" val="1"/>
              </a:ext>
            </a:extLst>
          </p:cNvPr>
          <p:cNvGrpSpPr/>
          <p:nvPr/>
        </p:nvGrpSpPr>
        <p:grpSpPr>
          <a:xfrm>
            <a:off x="9199707" y="3205843"/>
            <a:ext cx="1512408" cy="938718"/>
            <a:chOff x="4779792" y="2384561"/>
            <a:chExt cx="3365480" cy="2088878"/>
          </a:xfrm>
          <a:solidFill>
            <a:schemeClr val="accent1">
              <a:alpha val="48174"/>
            </a:schemeClr>
          </a:solidFill>
        </p:grpSpPr>
        <p:sp>
          <p:nvSpPr>
            <p:cNvPr id="8" name="Freeform 1">
              <a:extLst>
                <a:ext uri="{FF2B5EF4-FFF2-40B4-BE49-F238E27FC236}">
                  <a16:creationId xmlns:a16="http://schemas.microsoft.com/office/drawing/2014/main" id="{B542C6FD-B908-03BB-DE9D-1E76EE849265}"/>
                </a:ext>
              </a:extLst>
            </p:cNvPr>
            <p:cNvSpPr/>
            <p:nvPr/>
          </p:nvSpPr>
          <p:spPr>
            <a:xfrm flipH="1">
              <a:off x="6582137" y="2384561"/>
              <a:ext cx="1563135" cy="2088878"/>
            </a:xfrm>
            <a:custGeom>
              <a:avLst/>
              <a:gdLst>
                <a:gd name="connsiteX0" fmla="*/ 520700 w 1041400"/>
                <a:gd name="connsiteY0" fmla="*/ 0 h 1391663"/>
                <a:gd name="connsiteX1" fmla="*/ 0 w 1041400"/>
                <a:gd name="connsiteY1" fmla="*/ 520700 h 1391663"/>
                <a:gd name="connsiteX2" fmla="*/ 601 w 1041400"/>
                <a:gd name="connsiteY2" fmla="*/ 526665 h 1391663"/>
                <a:gd name="connsiteX3" fmla="*/ 0 w 1041400"/>
                <a:gd name="connsiteY3" fmla="*/ 530884 h 1391663"/>
                <a:gd name="connsiteX4" fmla="*/ 839841 w 1041400"/>
                <a:gd name="connsiteY4" fmla="*/ 1391663 h 1391663"/>
                <a:gd name="connsiteX5" fmla="*/ 596988 w 1041400"/>
                <a:gd name="connsiteY5" fmla="*/ 1070463 h 1391663"/>
                <a:gd name="connsiteX6" fmla="*/ 595327 w 1041400"/>
                <a:gd name="connsiteY6" fmla="*/ 1033877 h 1391663"/>
                <a:gd name="connsiteX7" fmla="*/ 625639 w 1041400"/>
                <a:gd name="connsiteY7" fmla="*/ 1030821 h 1391663"/>
                <a:gd name="connsiteX8" fmla="*/ 1041400 w 1041400"/>
                <a:gd name="connsiteY8" fmla="*/ 520700 h 1391663"/>
                <a:gd name="connsiteX9" fmla="*/ 520700 w 1041400"/>
                <a:gd name="connsiteY9" fmla="*/ 0 h 1391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1400" h="1391663">
                  <a:moveTo>
                    <a:pt x="520700" y="0"/>
                  </a:moveTo>
                  <a:cubicBezTo>
                    <a:pt x="233125" y="0"/>
                    <a:pt x="0" y="233125"/>
                    <a:pt x="0" y="520700"/>
                  </a:cubicBezTo>
                  <a:lnTo>
                    <a:pt x="601" y="526665"/>
                  </a:lnTo>
                  <a:lnTo>
                    <a:pt x="0" y="530884"/>
                  </a:lnTo>
                  <a:cubicBezTo>
                    <a:pt x="1270" y="763309"/>
                    <a:pt x="141037" y="1339599"/>
                    <a:pt x="839841" y="1391663"/>
                  </a:cubicBezTo>
                  <a:cubicBezTo>
                    <a:pt x="756282" y="1328754"/>
                    <a:pt x="622088" y="1243235"/>
                    <a:pt x="596988" y="1070463"/>
                  </a:cubicBezTo>
                  <a:lnTo>
                    <a:pt x="595327" y="1033877"/>
                  </a:lnTo>
                  <a:lnTo>
                    <a:pt x="625639" y="1030821"/>
                  </a:lnTo>
                  <a:cubicBezTo>
                    <a:pt x="862914" y="982268"/>
                    <a:pt x="1041400" y="772328"/>
                    <a:pt x="1041400" y="520700"/>
                  </a:cubicBezTo>
                  <a:cubicBezTo>
                    <a:pt x="1041400" y="233125"/>
                    <a:pt x="808275" y="0"/>
                    <a:pt x="52070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21">
              <a:extLst>
                <a:ext uri="{FF2B5EF4-FFF2-40B4-BE49-F238E27FC236}">
                  <a16:creationId xmlns:a16="http://schemas.microsoft.com/office/drawing/2014/main" id="{594F7F18-2B8D-7493-904B-1BD252DFC677}"/>
                </a:ext>
              </a:extLst>
            </p:cNvPr>
            <p:cNvSpPr/>
            <p:nvPr/>
          </p:nvSpPr>
          <p:spPr>
            <a:xfrm flipH="1">
              <a:off x="4779792" y="2384561"/>
              <a:ext cx="1563135" cy="2088878"/>
            </a:xfrm>
            <a:custGeom>
              <a:avLst/>
              <a:gdLst>
                <a:gd name="connsiteX0" fmla="*/ 520700 w 1041400"/>
                <a:gd name="connsiteY0" fmla="*/ 0 h 1391663"/>
                <a:gd name="connsiteX1" fmla="*/ 0 w 1041400"/>
                <a:gd name="connsiteY1" fmla="*/ 520700 h 1391663"/>
                <a:gd name="connsiteX2" fmla="*/ 601 w 1041400"/>
                <a:gd name="connsiteY2" fmla="*/ 526665 h 1391663"/>
                <a:gd name="connsiteX3" fmla="*/ 0 w 1041400"/>
                <a:gd name="connsiteY3" fmla="*/ 530884 h 1391663"/>
                <a:gd name="connsiteX4" fmla="*/ 839841 w 1041400"/>
                <a:gd name="connsiteY4" fmla="*/ 1391663 h 1391663"/>
                <a:gd name="connsiteX5" fmla="*/ 596988 w 1041400"/>
                <a:gd name="connsiteY5" fmla="*/ 1070463 h 1391663"/>
                <a:gd name="connsiteX6" fmla="*/ 595327 w 1041400"/>
                <a:gd name="connsiteY6" fmla="*/ 1033877 h 1391663"/>
                <a:gd name="connsiteX7" fmla="*/ 625639 w 1041400"/>
                <a:gd name="connsiteY7" fmla="*/ 1030821 h 1391663"/>
                <a:gd name="connsiteX8" fmla="*/ 1041400 w 1041400"/>
                <a:gd name="connsiteY8" fmla="*/ 520700 h 1391663"/>
                <a:gd name="connsiteX9" fmla="*/ 520700 w 1041400"/>
                <a:gd name="connsiteY9" fmla="*/ 0 h 1391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1400" h="1391663">
                  <a:moveTo>
                    <a:pt x="520700" y="0"/>
                  </a:moveTo>
                  <a:cubicBezTo>
                    <a:pt x="233125" y="0"/>
                    <a:pt x="0" y="233125"/>
                    <a:pt x="0" y="520700"/>
                  </a:cubicBezTo>
                  <a:lnTo>
                    <a:pt x="601" y="526665"/>
                  </a:lnTo>
                  <a:lnTo>
                    <a:pt x="0" y="530884"/>
                  </a:lnTo>
                  <a:cubicBezTo>
                    <a:pt x="1270" y="763309"/>
                    <a:pt x="141037" y="1339599"/>
                    <a:pt x="839841" y="1391663"/>
                  </a:cubicBezTo>
                  <a:cubicBezTo>
                    <a:pt x="756282" y="1328754"/>
                    <a:pt x="622088" y="1243235"/>
                    <a:pt x="596988" y="1070463"/>
                  </a:cubicBezTo>
                  <a:lnTo>
                    <a:pt x="595327" y="1033877"/>
                  </a:lnTo>
                  <a:lnTo>
                    <a:pt x="625639" y="1030821"/>
                  </a:lnTo>
                  <a:cubicBezTo>
                    <a:pt x="862914" y="982268"/>
                    <a:pt x="1041400" y="772328"/>
                    <a:pt x="1041400" y="520700"/>
                  </a:cubicBezTo>
                  <a:cubicBezTo>
                    <a:pt x="1041400" y="233125"/>
                    <a:pt x="808275" y="0"/>
                    <a:pt x="52070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D04F090D-C862-CF85-1001-A82E54365597}"/>
              </a:ext>
            </a:extLst>
          </p:cNvPr>
          <p:cNvSpPr>
            <a:spLocks noGrp="1"/>
          </p:cNvSpPr>
          <p:nvPr>
            <p:ph type="ctrTitle"/>
          </p:nvPr>
        </p:nvSpPr>
        <p:spPr>
          <a:xfrm>
            <a:off x="1497321" y="716611"/>
            <a:ext cx="9642297" cy="781966"/>
          </a:xfrm>
        </p:spPr>
        <p:txBody>
          <a:bodyPr/>
          <a:lstStyle/>
          <a:p>
            <a:r>
              <a:rPr lang="en-GB" sz="3600" u="sng" dirty="0">
                <a:latin typeface="Arial" panose="020B0604020202020204" pitchFamily="34" charset="0"/>
                <a:cs typeface="Arial" panose="020B0604020202020204" pitchFamily="34" charset="0"/>
              </a:rPr>
              <a:t>Evidence-Based Care Plan</a:t>
            </a:r>
            <a:endParaRPr lang="en-US" sz="3600" u="sng"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DF5276C7-69A0-746E-FC5E-AB3796F4A181}"/>
              </a:ext>
            </a:extLst>
          </p:cNvPr>
          <p:cNvSpPr txBox="1"/>
          <p:nvPr/>
        </p:nvSpPr>
        <p:spPr>
          <a:xfrm>
            <a:off x="1274851" y="2171868"/>
            <a:ext cx="4411914" cy="4154984"/>
          </a:xfrm>
          <a:prstGeom prst="rect">
            <a:avLst/>
          </a:prstGeom>
          <a:noFill/>
        </p:spPr>
        <p:txBody>
          <a:bodyPr wrap="square">
            <a:spAutoFit/>
          </a:bodyPr>
          <a:lstStyle/>
          <a:p>
            <a:pPr algn="ctr">
              <a:buNone/>
            </a:pPr>
            <a:r>
              <a:rPr lang="en-GB" sz="2400" b="1" i="1" dirty="0">
                <a:solidFill>
                  <a:schemeClr val="bg1"/>
                </a:solidFill>
                <a:latin typeface="Arial" panose="020B0604020202020204" pitchFamily="34" charset="0"/>
                <a:cs typeface="Arial" panose="020B0604020202020204" pitchFamily="34" charset="0"/>
              </a:rPr>
              <a:t>       Care Priorities:</a:t>
            </a:r>
          </a:p>
          <a:p>
            <a:pPr algn="ctr">
              <a:buNone/>
            </a:pPr>
            <a:r>
              <a:rPr lang="en-GB" sz="2400" dirty="0">
                <a:solidFill>
                  <a:schemeClr val="bg1"/>
                </a:solidFill>
                <a:latin typeface="Arial" panose="020B0604020202020204" pitchFamily="34" charset="0"/>
                <a:cs typeface="Arial" panose="020B0604020202020204" pitchFamily="34" charset="0"/>
              </a:rPr>
              <a:t>🩺 Improve blood glucose control</a:t>
            </a:r>
          </a:p>
          <a:p>
            <a:pPr algn="ctr">
              <a:buNone/>
            </a:pPr>
            <a:r>
              <a:rPr lang="en-GB" sz="2400" dirty="0">
                <a:solidFill>
                  <a:schemeClr val="bg1"/>
                </a:solidFill>
                <a:latin typeface="Arial" panose="020B0604020202020204" pitchFamily="34" charset="0"/>
                <a:cs typeface="Arial" panose="020B0604020202020204" pitchFamily="34" charset="0"/>
              </a:rPr>
              <a:t>⚖️ Achieve gradual weight loss</a:t>
            </a:r>
          </a:p>
          <a:p>
            <a:pPr algn="ctr">
              <a:buNone/>
            </a:pPr>
            <a:r>
              <a:rPr lang="en-GB" sz="2400" dirty="0">
                <a:solidFill>
                  <a:schemeClr val="bg1"/>
                </a:solidFill>
                <a:latin typeface="Arial" panose="020B0604020202020204" pitchFamily="34" charset="0"/>
                <a:cs typeface="Arial" panose="020B0604020202020204" pitchFamily="34" charset="0"/>
              </a:rPr>
              <a:t>🚭 Stop smoking</a:t>
            </a:r>
          </a:p>
          <a:p>
            <a:pPr algn="ctr">
              <a:buNone/>
            </a:pPr>
            <a:r>
              <a:rPr lang="en-GB" sz="2400" dirty="0">
                <a:solidFill>
                  <a:schemeClr val="bg1"/>
                </a:solidFill>
                <a:latin typeface="Arial" panose="020B0604020202020204" pitchFamily="34" charset="0"/>
                <a:cs typeface="Arial" panose="020B0604020202020204" pitchFamily="34" charset="0"/>
              </a:rPr>
              <a:t>🏃 Increase physical activity</a:t>
            </a:r>
          </a:p>
          <a:p>
            <a:pPr algn="ctr">
              <a:buNone/>
            </a:pPr>
            <a:r>
              <a:rPr lang="en-GB" sz="2400" dirty="0">
                <a:solidFill>
                  <a:schemeClr val="bg1"/>
                </a:solidFill>
                <a:latin typeface="Arial" panose="020B0604020202020204" pitchFamily="34" charset="0"/>
                <a:cs typeface="Arial" panose="020B0604020202020204" pitchFamily="34" charset="0"/>
              </a:rPr>
              <a:t>💊 Support medication adherence</a:t>
            </a:r>
          </a:p>
          <a:p>
            <a:pPr algn="ctr">
              <a:buNone/>
            </a:pPr>
            <a:r>
              <a:rPr lang="en-GB" sz="2400" dirty="0">
                <a:solidFill>
                  <a:schemeClr val="bg1"/>
                </a:solidFill>
                <a:latin typeface="Arial" panose="020B0604020202020204" pitchFamily="34" charset="0"/>
                <a:cs typeface="Arial" panose="020B0604020202020204" pitchFamily="34" charset="0"/>
              </a:rPr>
              <a:t>📚 Promote diabetes self-management</a:t>
            </a:r>
          </a:p>
        </p:txBody>
      </p:sp>
      <p:sp>
        <p:nvSpPr>
          <p:cNvPr id="15" name="TextBox 14">
            <a:extLst>
              <a:ext uri="{FF2B5EF4-FFF2-40B4-BE49-F238E27FC236}">
                <a16:creationId xmlns:a16="http://schemas.microsoft.com/office/drawing/2014/main" id="{6FF81F1F-80EE-DC0F-5693-4404A453F9F2}"/>
              </a:ext>
            </a:extLst>
          </p:cNvPr>
          <p:cNvSpPr txBox="1"/>
          <p:nvPr/>
        </p:nvSpPr>
        <p:spPr>
          <a:xfrm>
            <a:off x="6505237" y="2852352"/>
            <a:ext cx="4062322" cy="2308324"/>
          </a:xfrm>
          <a:prstGeom prst="rect">
            <a:avLst/>
          </a:prstGeom>
          <a:noFill/>
        </p:spPr>
        <p:txBody>
          <a:bodyPr wrap="square">
            <a:spAutoFit/>
          </a:bodyPr>
          <a:lstStyle/>
          <a:p>
            <a:pPr algn="ctr">
              <a:buNone/>
            </a:pPr>
            <a:r>
              <a:rPr lang="en-GB" sz="2400" b="1" i="1" dirty="0">
                <a:solidFill>
                  <a:schemeClr val="bg1"/>
                </a:solidFill>
                <a:latin typeface="Arial" panose="020B0604020202020204" pitchFamily="34" charset="0"/>
                <a:cs typeface="Arial" panose="020B0604020202020204" pitchFamily="34" charset="0"/>
              </a:rPr>
              <a:t>Healthcare Professionals:</a:t>
            </a:r>
            <a:endParaRPr lang="en-GB" sz="2400" i="1" dirty="0">
              <a:solidFill>
                <a:schemeClr val="bg1"/>
              </a:solidFill>
              <a:latin typeface="Arial" panose="020B0604020202020204" pitchFamily="34" charset="0"/>
              <a:cs typeface="Arial" panose="020B0604020202020204" pitchFamily="34" charset="0"/>
            </a:endParaRPr>
          </a:p>
          <a:p>
            <a:pPr algn="ctr">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GP </a:t>
            </a:r>
          </a:p>
          <a:p>
            <a:pPr algn="ctr">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Practice Nurse </a:t>
            </a:r>
          </a:p>
          <a:p>
            <a:pPr algn="ctr">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Dietitian </a:t>
            </a:r>
          </a:p>
          <a:p>
            <a:pPr algn="ctr">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Diabetes Specialist Nurse </a:t>
            </a:r>
          </a:p>
          <a:p>
            <a:pPr algn="ctr">
              <a:buFont typeface="Arial" panose="020B0604020202020204" pitchFamily="34" charset="0"/>
              <a:buChar char="•"/>
            </a:pPr>
            <a:r>
              <a:rPr lang="en-GB" sz="2400" dirty="0">
                <a:solidFill>
                  <a:schemeClr val="bg1"/>
                </a:solidFill>
                <a:latin typeface="Arial" panose="020B0604020202020204" pitchFamily="34" charset="0"/>
                <a:cs typeface="Arial" panose="020B0604020202020204" pitchFamily="34" charset="0"/>
              </a:rPr>
              <a:t>Smoking Cessation Advisor</a:t>
            </a:r>
          </a:p>
        </p:txBody>
      </p:sp>
      <p:pic>
        <p:nvPicPr>
          <p:cNvPr id="14" name="Audio 13">
            <a:extLst>
              <a:ext uri="{FF2B5EF4-FFF2-40B4-BE49-F238E27FC236}">
                <a16:creationId xmlns:a16="http://schemas.microsoft.com/office/drawing/2014/main" id="{06BFBD66-250F-594C-D4DC-675DCE7A162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213210011"/>
      </p:ext>
    </p:extLst>
  </p:cSld>
  <p:clrMapOvr>
    <a:masterClrMapping/>
  </p:clrMapOvr>
  <mc:AlternateContent xmlns:mc="http://schemas.openxmlformats.org/markup-compatibility/2006" xmlns:p14="http://schemas.microsoft.com/office/powerpoint/2010/main">
    <mc:Choice Requires="p14">
      <p:transition spd="slow" p14:dur="2000" advTm="85816"/>
    </mc:Choice>
    <mc:Fallback xmlns="">
      <p:transition spd="slow" advTm="858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itle 68">
            <a:extLst>
              <a:ext uri="{FF2B5EF4-FFF2-40B4-BE49-F238E27FC236}">
                <a16:creationId xmlns:a16="http://schemas.microsoft.com/office/drawing/2014/main" id="{0B07383B-6310-56A6-B051-F4B962E11786}"/>
              </a:ext>
            </a:extLst>
          </p:cNvPr>
          <p:cNvSpPr>
            <a:spLocks noGrp="1"/>
          </p:cNvSpPr>
          <p:nvPr>
            <p:ph type="title"/>
          </p:nvPr>
        </p:nvSpPr>
        <p:spPr>
          <a:xfrm>
            <a:off x="1656588" y="209664"/>
            <a:ext cx="8878824" cy="1582975"/>
          </a:xfrm>
        </p:spPr>
        <p:txBody>
          <a:bodyPr/>
          <a:lstStyle/>
          <a:p>
            <a:r>
              <a:rPr lang="en-GB" sz="3600" u="sng" dirty="0">
                <a:latin typeface="Arial" panose="020B0604020202020204" pitchFamily="34" charset="0"/>
                <a:cs typeface="Arial" panose="020B0604020202020204" pitchFamily="34" charset="0"/>
              </a:rPr>
              <a:t>Lifestyle Interventions to Improve Health Outcomes</a:t>
            </a:r>
            <a:endParaRPr lang="en-US" sz="3600" u="sng" dirty="0">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98AC0C5B-16A7-E317-7222-BF9FA26C0DC6}"/>
              </a:ext>
            </a:extLst>
          </p:cNvPr>
          <p:cNvSpPr>
            <a:spLocks noGrp="1"/>
          </p:cNvSpPr>
          <p:nvPr>
            <p:ph type="body" sz="quarter" idx="14"/>
          </p:nvPr>
        </p:nvSpPr>
        <p:spPr>
          <a:xfrm>
            <a:off x="1431835" y="2512389"/>
            <a:ext cx="4373543" cy="3656962"/>
          </a:xfrm>
        </p:spPr>
        <p:txBody>
          <a:bodyPr/>
          <a:lstStyle/>
          <a:p>
            <a:r>
              <a:rPr lang="en-GB" sz="2000" i="1" dirty="0">
                <a:latin typeface="Arial" panose="020B0604020202020204" pitchFamily="34" charset="0"/>
                <a:cs typeface="Arial" panose="020B0604020202020204" pitchFamily="34" charset="0"/>
              </a:rPr>
              <a:t>🥗 Healthy diet</a:t>
            </a:r>
          </a:p>
          <a:p>
            <a:r>
              <a:rPr lang="en-GB" sz="2000" dirty="0">
                <a:latin typeface="Arial" panose="020B0604020202020204" pitchFamily="34" charset="0"/>
                <a:cs typeface="Arial" panose="020B0604020202020204" pitchFamily="34" charset="0"/>
              </a:rPr>
              <a:t>Reduce refined sugars </a:t>
            </a:r>
          </a:p>
          <a:p>
            <a:r>
              <a:rPr lang="en-GB" sz="2000" dirty="0">
                <a:latin typeface="Arial" panose="020B0604020202020204" pitchFamily="34" charset="0"/>
                <a:cs typeface="Arial" panose="020B0604020202020204" pitchFamily="34" charset="0"/>
              </a:rPr>
              <a:t>Increase fibre </a:t>
            </a:r>
          </a:p>
          <a:p>
            <a:r>
              <a:rPr lang="en-GB" sz="2000" dirty="0">
                <a:latin typeface="Arial" panose="020B0604020202020204" pitchFamily="34" charset="0"/>
                <a:cs typeface="Arial" panose="020B0604020202020204" pitchFamily="34" charset="0"/>
              </a:rPr>
              <a:t>Portion control </a:t>
            </a:r>
          </a:p>
          <a:p>
            <a:r>
              <a:rPr lang="en-GB" sz="2000" i="1" dirty="0">
                <a:latin typeface="Arial" panose="020B0604020202020204" pitchFamily="34" charset="0"/>
                <a:cs typeface="Arial" panose="020B0604020202020204" pitchFamily="34" charset="0"/>
              </a:rPr>
              <a:t>🏃 Regular physical activity</a:t>
            </a:r>
          </a:p>
          <a:p>
            <a:r>
              <a:rPr lang="en-GB" sz="2000" dirty="0">
                <a:latin typeface="Arial" panose="020B0604020202020204" pitchFamily="34" charset="0"/>
                <a:cs typeface="Arial" panose="020B0604020202020204" pitchFamily="34" charset="0"/>
              </a:rPr>
              <a:t>Minimum 150 minutes/week </a:t>
            </a:r>
          </a:p>
          <a:p>
            <a:r>
              <a:rPr lang="en-GB" sz="2000" dirty="0">
                <a:latin typeface="Arial" panose="020B0604020202020204" pitchFamily="34" charset="0"/>
                <a:cs typeface="Arial" panose="020B0604020202020204" pitchFamily="34" charset="0"/>
              </a:rPr>
              <a:t>Resistance exercises </a:t>
            </a:r>
          </a:p>
          <a:p>
            <a:r>
              <a:rPr lang="en-GB" sz="2000" i="1" dirty="0">
                <a:latin typeface="Arial" panose="020B0604020202020204" pitchFamily="34" charset="0"/>
                <a:cs typeface="Arial" panose="020B0604020202020204" pitchFamily="34" charset="0"/>
              </a:rPr>
              <a:t>🚭 Smoking cessation</a:t>
            </a:r>
          </a:p>
          <a:p>
            <a:r>
              <a:rPr lang="en-GB" sz="2000" dirty="0">
                <a:latin typeface="Arial" panose="020B0604020202020204" pitchFamily="34" charset="0"/>
                <a:cs typeface="Arial" panose="020B0604020202020204" pitchFamily="34" charset="0"/>
              </a:rPr>
              <a:t>NHS Stop Smoking Service </a:t>
            </a:r>
          </a:p>
          <a:p>
            <a:r>
              <a:rPr lang="en-GB" sz="2000" dirty="0">
                <a:latin typeface="Arial" panose="020B0604020202020204" pitchFamily="34" charset="0"/>
                <a:cs typeface="Arial" panose="020B0604020202020204" pitchFamily="34" charset="0"/>
              </a:rPr>
              <a:t>Behavioural support</a:t>
            </a:r>
          </a:p>
          <a:p>
            <a:endParaRPr lang="en-US" dirty="0"/>
          </a:p>
        </p:txBody>
      </p:sp>
      <p:sp>
        <p:nvSpPr>
          <p:cNvPr id="29" name="Text Placeholder 5">
            <a:extLst>
              <a:ext uri="{FF2B5EF4-FFF2-40B4-BE49-F238E27FC236}">
                <a16:creationId xmlns:a16="http://schemas.microsoft.com/office/drawing/2014/main" id="{EB3900E6-D5C2-F860-25E1-18EADD9C5B8D}"/>
              </a:ext>
            </a:extLst>
          </p:cNvPr>
          <p:cNvSpPr txBox="1">
            <a:spLocks/>
          </p:cNvSpPr>
          <p:nvPr/>
        </p:nvSpPr>
        <p:spPr>
          <a:xfrm>
            <a:off x="6386624" y="2512389"/>
            <a:ext cx="4373543" cy="3656962"/>
          </a:xfrm>
          <a:prstGeom prst="rect">
            <a:avLst/>
          </a:prstGeom>
          <a:solidFill>
            <a:schemeClr val="accent1"/>
          </a:solidFill>
          <a:ln w="12700">
            <a:solidFill>
              <a:schemeClr val="accent1"/>
            </a:solidFill>
          </a:ln>
        </p:spPr>
        <p:txBody>
          <a:bodyPr vert="horz" lIns="91440" tIns="45720" rIns="91440" bIns="45720" rtlCol="0" anchor="ctr">
            <a:noAutofit/>
          </a:bodyPr>
          <a:lstStyle>
            <a:lvl1pPr marL="0" indent="0" algn="ctr" defTabSz="914400" rtl="0" eaLnBrk="1" latinLnBrk="0" hangingPunct="1">
              <a:lnSpc>
                <a:spcPct val="100000"/>
              </a:lnSpc>
              <a:spcBef>
                <a:spcPts val="0"/>
              </a:spcBef>
              <a:buClr>
                <a:schemeClr val="accent6"/>
              </a:buClr>
              <a:buFont typeface="Courier New" panose="02070309020205020404" pitchFamily="49" charset="0"/>
              <a:buNone/>
              <a:defRPr sz="2400" b="1" kern="1200" spc="0" baseline="0">
                <a:solidFill>
                  <a:schemeClr val="tx1"/>
                </a:solidFill>
                <a:latin typeface="+mj-lt"/>
                <a:ea typeface="+mn-ea"/>
                <a:cs typeface="Segoe UI" panose="020B0502040204020203" pitchFamily="34" charset="0"/>
              </a:defRPr>
            </a:lvl1pPr>
            <a:lvl2pPr marL="685800" indent="-347472" algn="l" defTabSz="914400" rtl="0" eaLnBrk="1" latinLnBrk="0" hangingPunct="1">
              <a:lnSpc>
                <a:spcPct val="90000"/>
              </a:lnSpc>
              <a:spcBef>
                <a:spcPts val="500"/>
              </a:spcBef>
              <a:buClr>
                <a:schemeClr val="accent6"/>
              </a:buClr>
              <a:buFont typeface="Courier New" panose="02070309020205020404" pitchFamily="49" charset="0"/>
              <a:buChar char="o"/>
              <a:defRPr sz="2400" kern="1200">
                <a:solidFill>
                  <a:schemeClr val="bg1"/>
                </a:solidFill>
                <a:latin typeface="+mn-lt"/>
                <a:ea typeface="+mn-ea"/>
                <a:cs typeface="Segoe UI" panose="020B0502040204020203" pitchFamily="34" charset="0"/>
              </a:defRPr>
            </a:lvl2pPr>
            <a:lvl3pPr marL="1143000" indent="-347472" algn="l" defTabSz="914400" rtl="0" eaLnBrk="1" latinLnBrk="0" hangingPunct="1">
              <a:lnSpc>
                <a:spcPct val="90000"/>
              </a:lnSpc>
              <a:spcBef>
                <a:spcPts val="500"/>
              </a:spcBef>
              <a:buClr>
                <a:schemeClr val="accent6"/>
              </a:buClr>
              <a:buFont typeface="Courier New" panose="02070309020205020404" pitchFamily="49" charset="0"/>
              <a:buChar char="o"/>
              <a:defRPr sz="2000" kern="1200">
                <a:solidFill>
                  <a:schemeClr val="bg1"/>
                </a:solidFill>
                <a:latin typeface="+mn-lt"/>
                <a:ea typeface="+mn-ea"/>
                <a:cs typeface="Segoe UI" panose="020B0502040204020203" pitchFamily="34" charset="0"/>
              </a:defRPr>
            </a:lvl3pPr>
            <a:lvl4pPr marL="16002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4pPr>
            <a:lvl5pPr marL="20574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i="1" dirty="0">
                <a:latin typeface="Arial" panose="020B0604020202020204" pitchFamily="34" charset="0"/>
                <a:cs typeface="Arial" panose="020B0604020202020204" pitchFamily="34" charset="0"/>
              </a:rPr>
              <a:t>⚖️ Weight management</a:t>
            </a:r>
          </a:p>
          <a:p>
            <a:r>
              <a:rPr lang="en-GB" sz="2000" dirty="0">
                <a:latin typeface="Arial" panose="020B0604020202020204" pitchFamily="34" charset="0"/>
                <a:cs typeface="Arial" panose="020B0604020202020204" pitchFamily="34" charset="0"/>
              </a:rPr>
              <a:t>5–10% weight loss target </a:t>
            </a:r>
          </a:p>
          <a:p>
            <a:r>
              <a:rPr lang="en-GB" sz="2000" i="1" dirty="0">
                <a:latin typeface="Arial" panose="020B0604020202020204" pitchFamily="34" charset="0"/>
                <a:cs typeface="Arial" panose="020B0604020202020204" pitchFamily="34" charset="0"/>
              </a:rPr>
              <a:t>Expected Benefits</a:t>
            </a:r>
          </a:p>
          <a:p>
            <a:r>
              <a:rPr lang="en-GB" sz="2000" dirty="0">
                <a:latin typeface="Arial" panose="020B0604020202020204" pitchFamily="34" charset="0"/>
                <a:cs typeface="Arial" panose="020B0604020202020204" pitchFamily="34" charset="0"/>
              </a:rPr>
              <a:t>Improved insulin sensitivity </a:t>
            </a:r>
          </a:p>
          <a:p>
            <a:r>
              <a:rPr lang="en-GB" sz="2000" dirty="0">
                <a:latin typeface="Arial" panose="020B0604020202020204" pitchFamily="34" charset="0"/>
                <a:cs typeface="Arial" panose="020B0604020202020204" pitchFamily="34" charset="0"/>
              </a:rPr>
              <a:t>Better glycaemic control </a:t>
            </a:r>
          </a:p>
          <a:p>
            <a:r>
              <a:rPr lang="en-GB" sz="2000" dirty="0">
                <a:latin typeface="Arial" panose="020B0604020202020204" pitchFamily="34" charset="0"/>
                <a:cs typeface="Arial" panose="020B0604020202020204" pitchFamily="34" charset="0"/>
              </a:rPr>
              <a:t>Reduced cardiovascular risk</a:t>
            </a:r>
          </a:p>
          <a:p>
            <a:endParaRPr lang="en-US" dirty="0"/>
          </a:p>
        </p:txBody>
      </p:sp>
      <p:sp>
        <p:nvSpPr>
          <p:cNvPr id="34" name="TextBox 33">
            <a:extLst>
              <a:ext uri="{FF2B5EF4-FFF2-40B4-BE49-F238E27FC236}">
                <a16:creationId xmlns:a16="http://schemas.microsoft.com/office/drawing/2014/main" id="{B653C977-1F00-82A3-473E-B43A4A264B73}"/>
              </a:ext>
            </a:extLst>
          </p:cNvPr>
          <p:cNvSpPr txBox="1"/>
          <p:nvPr/>
        </p:nvSpPr>
        <p:spPr>
          <a:xfrm>
            <a:off x="2466754" y="6374794"/>
            <a:ext cx="7347098" cy="1200329"/>
          </a:xfrm>
          <a:prstGeom prst="rect">
            <a:avLst/>
          </a:prstGeom>
          <a:noFill/>
        </p:spPr>
        <p:txBody>
          <a:bodyPr wrap="square" rtlCol="0">
            <a:spAutoFit/>
          </a:bodyPr>
          <a:lstStyle/>
          <a:p>
            <a:r>
              <a:rPr lang="en-GB" i="1" dirty="0">
                <a:solidFill>
                  <a:schemeClr val="bg1"/>
                </a:solidFill>
                <a:latin typeface="Arial" panose="020B0604020202020204" pitchFamily="34" charset="0"/>
                <a:cs typeface="Arial" panose="020B0604020202020204" pitchFamily="34" charset="0"/>
              </a:rPr>
              <a:t>(NICE, 2024; World Health Organization, 2025; </a:t>
            </a:r>
            <a:r>
              <a:rPr lang="en-GB" i="1" dirty="0" err="1">
                <a:solidFill>
                  <a:schemeClr val="bg1"/>
                </a:solidFill>
                <a:latin typeface="Arial" panose="020B0604020202020204" pitchFamily="34" charset="0"/>
                <a:cs typeface="Arial" panose="020B0604020202020204" pitchFamily="34" charset="0"/>
              </a:rPr>
              <a:t>Lingvay</a:t>
            </a:r>
            <a:r>
              <a:rPr lang="en-GB" i="1" dirty="0">
                <a:solidFill>
                  <a:schemeClr val="bg1"/>
                </a:solidFill>
                <a:latin typeface="Arial" panose="020B0604020202020204" pitchFamily="34" charset="0"/>
                <a:cs typeface="Arial" panose="020B0604020202020204" pitchFamily="34" charset="0"/>
              </a:rPr>
              <a:t> et al., 2022)</a:t>
            </a:r>
            <a:endParaRPr lang="en-GB" dirty="0">
              <a:solidFill>
                <a:schemeClr val="bg1"/>
              </a:solidFill>
              <a:latin typeface="Arial" panose="020B0604020202020204" pitchFamily="34" charset="0"/>
              <a:cs typeface="Arial" panose="020B0604020202020204" pitchFamily="34" charset="0"/>
            </a:endParaRPr>
          </a:p>
          <a:p>
            <a:br>
              <a:rPr lang="en-GB" dirty="0"/>
            </a:br>
            <a:endParaRPr lang="en-GB" dirty="0"/>
          </a:p>
          <a:p>
            <a:endParaRPr lang="en-GB" dirty="0"/>
          </a:p>
        </p:txBody>
      </p:sp>
      <p:sp>
        <p:nvSpPr>
          <p:cNvPr id="36" name="TextBox 35">
            <a:extLst>
              <a:ext uri="{FF2B5EF4-FFF2-40B4-BE49-F238E27FC236}">
                <a16:creationId xmlns:a16="http://schemas.microsoft.com/office/drawing/2014/main" id="{CE226E91-A414-C275-A1CE-62A47E31DB26}"/>
              </a:ext>
            </a:extLst>
          </p:cNvPr>
          <p:cNvSpPr txBox="1"/>
          <p:nvPr/>
        </p:nvSpPr>
        <p:spPr>
          <a:xfrm>
            <a:off x="2020187" y="1967848"/>
            <a:ext cx="8240232" cy="369332"/>
          </a:xfrm>
          <a:prstGeom prst="rect">
            <a:avLst/>
          </a:prstGeom>
          <a:noFill/>
        </p:spPr>
        <p:txBody>
          <a:bodyPr wrap="square">
            <a:spAutoFit/>
          </a:bodyPr>
          <a:lstStyle/>
          <a:p>
            <a:r>
              <a:rPr lang="en-GB" b="1" dirty="0">
                <a:solidFill>
                  <a:schemeClr val="bg1"/>
                </a:solidFill>
                <a:latin typeface="Arial" panose="020B0604020202020204" pitchFamily="34" charset="0"/>
                <a:cs typeface="Arial" panose="020B0604020202020204" pitchFamily="34" charset="0"/>
              </a:rPr>
              <a:t>🥗 Healthy Diet → 🏃 Exercise → 🚭 Stop Smoking → ⚖️ Healthy Weight</a:t>
            </a:r>
          </a:p>
        </p:txBody>
      </p:sp>
      <p:pic>
        <p:nvPicPr>
          <p:cNvPr id="10" name="Audio 9">
            <a:extLst>
              <a:ext uri="{FF2B5EF4-FFF2-40B4-BE49-F238E27FC236}">
                <a16:creationId xmlns:a16="http://schemas.microsoft.com/office/drawing/2014/main" id="{DEB2FB44-56D3-1D40-3FB9-D5B1C2A94D5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430138192"/>
      </p:ext>
    </p:extLst>
  </p:cSld>
  <p:clrMapOvr>
    <a:masterClrMapping/>
  </p:clrMapOvr>
  <mc:AlternateContent xmlns:mc="http://schemas.openxmlformats.org/markup-compatibility/2006" xmlns:p14="http://schemas.microsoft.com/office/powerpoint/2010/main">
    <mc:Choice Requires="p14">
      <p:transition spd="slow" p14:dur="2000" advTm="97641"/>
    </mc:Choice>
    <mc:Fallback xmlns="">
      <p:transition spd="slow" advTm="97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Title 105">
            <a:extLst>
              <a:ext uri="{FF2B5EF4-FFF2-40B4-BE49-F238E27FC236}">
                <a16:creationId xmlns:a16="http://schemas.microsoft.com/office/drawing/2014/main" id="{734F8B63-0C1D-770B-CA9D-EE7ACF817C1F}"/>
              </a:ext>
            </a:extLst>
          </p:cNvPr>
          <p:cNvSpPr>
            <a:spLocks noGrp="1"/>
          </p:cNvSpPr>
          <p:nvPr>
            <p:ph type="title"/>
          </p:nvPr>
        </p:nvSpPr>
        <p:spPr>
          <a:xfrm>
            <a:off x="1867473" y="106007"/>
            <a:ext cx="8878824" cy="1179576"/>
          </a:xfrm>
        </p:spPr>
        <p:txBody>
          <a:bodyPr/>
          <a:lstStyle/>
          <a:p>
            <a:r>
              <a:rPr lang="en-GB" sz="3600" u="sng" dirty="0">
                <a:latin typeface="Arial" panose="020B0604020202020204" pitchFamily="34" charset="0"/>
                <a:cs typeface="Arial" panose="020B0604020202020204" pitchFamily="34" charset="0"/>
              </a:rPr>
              <a:t>Communication and Ethical Considerations</a:t>
            </a:r>
            <a:endParaRPr lang="en-US" sz="3600" u="sng" dirty="0">
              <a:latin typeface="Arial" panose="020B0604020202020204" pitchFamily="34" charset="0"/>
              <a:cs typeface="Arial" panose="020B0604020202020204" pitchFamily="34" charset="0"/>
            </a:endParaRPr>
          </a:p>
        </p:txBody>
      </p:sp>
      <p:sp>
        <p:nvSpPr>
          <p:cNvPr id="139" name="Slide Number Placeholder 138">
            <a:extLst>
              <a:ext uri="{FF2B5EF4-FFF2-40B4-BE49-F238E27FC236}">
                <a16:creationId xmlns:a16="http://schemas.microsoft.com/office/drawing/2014/main" id="{0C6CCCC3-BCC9-AE9B-C2AE-4D9986B5F8AE}"/>
              </a:ext>
            </a:extLst>
          </p:cNvPr>
          <p:cNvSpPr>
            <a:spLocks noGrp="1"/>
          </p:cNvSpPr>
          <p:nvPr>
            <p:ph type="sldNum" sz="quarter" idx="11"/>
          </p:nvPr>
        </p:nvSpPr>
        <p:spPr/>
        <p:txBody>
          <a:bodyPr/>
          <a:lstStyle/>
          <a:p>
            <a:fld id="{294A09A9-5501-47C1-A89A-A340965A2BE2}" type="slidenum">
              <a:rPr lang="en-US" smtClean="0"/>
              <a:pPr/>
              <a:t>9</a:t>
            </a:fld>
            <a:endParaRPr lang="en-US" dirty="0"/>
          </a:p>
        </p:txBody>
      </p:sp>
      <p:sp>
        <p:nvSpPr>
          <p:cNvPr id="37" name="TextBox 36">
            <a:extLst>
              <a:ext uri="{FF2B5EF4-FFF2-40B4-BE49-F238E27FC236}">
                <a16:creationId xmlns:a16="http://schemas.microsoft.com/office/drawing/2014/main" id="{983B1DF8-7790-D1A7-01BD-AA6756428969}"/>
              </a:ext>
            </a:extLst>
          </p:cNvPr>
          <p:cNvSpPr txBox="1"/>
          <p:nvPr/>
        </p:nvSpPr>
        <p:spPr>
          <a:xfrm>
            <a:off x="939022" y="1674125"/>
            <a:ext cx="3902485" cy="3139321"/>
          </a:xfrm>
          <a:prstGeom prst="rect">
            <a:avLst/>
          </a:prstGeom>
          <a:solidFill>
            <a:schemeClr val="accent4"/>
          </a:solidFill>
        </p:spPr>
        <p:txBody>
          <a:bodyPr wrap="square" rtlCol="0">
            <a:spAutoFit/>
          </a:bodyPr>
          <a:lstStyle/>
          <a:p>
            <a:r>
              <a:rPr lang="en-GB" b="1" i="1" dirty="0">
                <a:solidFill>
                  <a:schemeClr val="bg1"/>
                </a:solidFill>
                <a:latin typeface="Arial" panose="020B0604020202020204" pitchFamily="34" charset="0"/>
                <a:cs typeface="Arial" panose="020B0604020202020204" pitchFamily="34" charset="0"/>
              </a:rPr>
              <a:t>Effective Communication</a:t>
            </a:r>
          </a:p>
          <a:p>
            <a:r>
              <a:rPr lang="en-GB" dirty="0">
                <a:solidFill>
                  <a:schemeClr val="bg1"/>
                </a:solidFill>
                <a:latin typeface="Arial" panose="020B0604020202020204" pitchFamily="34" charset="0"/>
                <a:cs typeface="Arial" panose="020B0604020202020204" pitchFamily="34" charset="0"/>
              </a:rPr>
              <a:t>Person-centred approach </a:t>
            </a:r>
          </a:p>
          <a:p>
            <a:r>
              <a:rPr lang="en-GB" dirty="0">
                <a:solidFill>
                  <a:schemeClr val="bg1"/>
                </a:solidFill>
                <a:latin typeface="Arial" panose="020B0604020202020204" pitchFamily="34" charset="0"/>
                <a:cs typeface="Arial" panose="020B0604020202020204" pitchFamily="34" charset="0"/>
              </a:rPr>
              <a:t>Shared decision-making </a:t>
            </a:r>
          </a:p>
          <a:p>
            <a:r>
              <a:rPr lang="en-GB" dirty="0">
                <a:solidFill>
                  <a:schemeClr val="bg1"/>
                </a:solidFill>
                <a:latin typeface="Arial" panose="020B0604020202020204" pitchFamily="34" charset="0"/>
                <a:cs typeface="Arial" panose="020B0604020202020204" pitchFamily="34" charset="0"/>
              </a:rPr>
              <a:t>Clear health education </a:t>
            </a:r>
          </a:p>
          <a:p>
            <a:r>
              <a:rPr lang="en-GB" dirty="0">
                <a:solidFill>
                  <a:schemeClr val="bg1"/>
                </a:solidFill>
                <a:latin typeface="Arial" panose="020B0604020202020204" pitchFamily="34" charset="0"/>
                <a:cs typeface="Arial" panose="020B0604020202020204" pitchFamily="34" charset="0"/>
              </a:rPr>
              <a:t>Regular follow-up reviews </a:t>
            </a:r>
          </a:p>
          <a:p>
            <a:r>
              <a:rPr lang="en-GB" b="1" i="1" dirty="0">
                <a:solidFill>
                  <a:schemeClr val="bg1"/>
                </a:solidFill>
                <a:latin typeface="Arial" panose="020B0604020202020204" pitchFamily="34" charset="0"/>
                <a:cs typeface="Arial" panose="020B0604020202020204" pitchFamily="34" charset="0"/>
              </a:rPr>
              <a:t>Ethical Considerations</a:t>
            </a:r>
          </a:p>
          <a:p>
            <a:r>
              <a:rPr lang="en-GB" dirty="0">
                <a:solidFill>
                  <a:schemeClr val="bg1"/>
                </a:solidFill>
                <a:latin typeface="Arial" panose="020B0604020202020204" pitchFamily="34" charset="0"/>
                <a:cs typeface="Arial" panose="020B0604020202020204" pitchFamily="34" charset="0"/>
              </a:rPr>
              <a:t>Informed consent </a:t>
            </a:r>
          </a:p>
          <a:p>
            <a:r>
              <a:rPr lang="en-GB" dirty="0">
                <a:solidFill>
                  <a:schemeClr val="bg1"/>
                </a:solidFill>
                <a:latin typeface="Arial" panose="020B0604020202020204" pitchFamily="34" charset="0"/>
                <a:cs typeface="Arial" panose="020B0604020202020204" pitchFamily="34" charset="0"/>
              </a:rPr>
              <a:t>Confidentiality </a:t>
            </a:r>
          </a:p>
          <a:p>
            <a:r>
              <a:rPr lang="en-GB" dirty="0">
                <a:solidFill>
                  <a:schemeClr val="bg1"/>
                </a:solidFill>
                <a:latin typeface="Arial" panose="020B0604020202020204" pitchFamily="34" charset="0"/>
                <a:cs typeface="Arial" panose="020B0604020202020204" pitchFamily="34" charset="0"/>
              </a:rPr>
              <a:t>Respect for autonomy </a:t>
            </a:r>
          </a:p>
          <a:p>
            <a:r>
              <a:rPr lang="en-GB" dirty="0">
                <a:solidFill>
                  <a:schemeClr val="bg1"/>
                </a:solidFill>
                <a:latin typeface="Arial" panose="020B0604020202020204" pitchFamily="34" charset="0"/>
                <a:cs typeface="Arial" panose="020B0604020202020204" pitchFamily="34" charset="0"/>
              </a:rPr>
              <a:t>Equality and non-discriminatory care</a:t>
            </a:r>
          </a:p>
          <a:p>
            <a:endParaRPr lang="en-GB" dirty="0"/>
          </a:p>
        </p:txBody>
      </p:sp>
      <p:sp>
        <p:nvSpPr>
          <p:cNvPr id="40" name="TextBox 39">
            <a:extLst>
              <a:ext uri="{FF2B5EF4-FFF2-40B4-BE49-F238E27FC236}">
                <a16:creationId xmlns:a16="http://schemas.microsoft.com/office/drawing/2014/main" id="{03896710-AD35-FC26-1129-0B54C81944C3}"/>
              </a:ext>
            </a:extLst>
          </p:cNvPr>
          <p:cNvSpPr txBox="1"/>
          <p:nvPr/>
        </p:nvSpPr>
        <p:spPr>
          <a:xfrm>
            <a:off x="939022" y="4485373"/>
            <a:ext cx="3003082" cy="1754326"/>
          </a:xfrm>
          <a:prstGeom prst="rect">
            <a:avLst/>
          </a:prstGeom>
          <a:solidFill>
            <a:schemeClr val="accent4"/>
          </a:solidFill>
        </p:spPr>
        <p:txBody>
          <a:bodyPr wrap="square" rtlCol="0">
            <a:spAutoFit/>
          </a:bodyPr>
          <a:lstStyle/>
          <a:p>
            <a:r>
              <a:rPr lang="en-GB" b="1" i="1" dirty="0">
                <a:solidFill>
                  <a:schemeClr val="bg1"/>
                </a:solidFill>
                <a:latin typeface="Arial" panose="020B0604020202020204" pitchFamily="34" charset="0"/>
                <a:cs typeface="Arial" panose="020B0604020202020204" pitchFamily="34" charset="0"/>
              </a:rPr>
              <a:t>Outcome</a:t>
            </a:r>
          </a:p>
          <a:p>
            <a:r>
              <a:rPr lang="en-GB" dirty="0">
                <a:solidFill>
                  <a:schemeClr val="bg1"/>
                </a:solidFill>
                <a:latin typeface="Arial" panose="020B0604020202020204" pitchFamily="34" charset="0"/>
                <a:cs typeface="Arial" panose="020B0604020202020204" pitchFamily="34" charset="0"/>
              </a:rPr>
              <a:t>Improved engagement </a:t>
            </a:r>
          </a:p>
          <a:p>
            <a:r>
              <a:rPr lang="en-GB" dirty="0">
                <a:solidFill>
                  <a:schemeClr val="bg1"/>
                </a:solidFill>
                <a:latin typeface="Arial" panose="020B0604020202020204" pitchFamily="34" charset="0"/>
                <a:cs typeface="Arial" panose="020B0604020202020204" pitchFamily="34" charset="0"/>
              </a:rPr>
              <a:t>Better self-management </a:t>
            </a:r>
          </a:p>
          <a:p>
            <a:r>
              <a:rPr lang="en-GB" dirty="0">
                <a:solidFill>
                  <a:schemeClr val="bg1"/>
                </a:solidFill>
                <a:latin typeface="Arial" panose="020B0604020202020204" pitchFamily="34" charset="0"/>
                <a:cs typeface="Arial" panose="020B0604020202020204" pitchFamily="34" charset="0"/>
              </a:rPr>
              <a:t>Enhanced health outcomes </a:t>
            </a:r>
          </a:p>
          <a:p>
            <a:r>
              <a:rPr lang="en-GB" i="1" dirty="0">
                <a:solidFill>
                  <a:schemeClr val="bg1"/>
                </a:solidFill>
                <a:latin typeface="Arial" panose="020B0604020202020204" pitchFamily="34" charset="0"/>
                <a:cs typeface="Arial" panose="020B0604020202020204" pitchFamily="34" charset="0"/>
              </a:rPr>
              <a:t>(NICE, 2024; NHS, 2025)</a:t>
            </a:r>
            <a:endParaRPr lang="en-GB" dirty="0">
              <a:solidFill>
                <a:schemeClr val="bg1"/>
              </a:solidFill>
              <a:latin typeface="Arial" panose="020B0604020202020204" pitchFamily="34" charset="0"/>
              <a:cs typeface="Arial" panose="020B0604020202020204" pitchFamily="34" charset="0"/>
            </a:endParaRPr>
          </a:p>
          <a:p>
            <a:endParaRPr lang="en-GB" dirty="0"/>
          </a:p>
        </p:txBody>
      </p:sp>
      <p:sp>
        <p:nvSpPr>
          <p:cNvPr id="42" name="TextBox 41">
            <a:extLst>
              <a:ext uri="{FF2B5EF4-FFF2-40B4-BE49-F238E27FC236}">
                <a16:creationId xmlns:a16="http://schemas.microsoft.com/office/drawing/2014/main" id="{30C6D4D8-CFBC-A641-E192-030D2E67FB12}"/>
              </a:ext>
            </a:extLst>
          </p:cNvPr>
          <p:cNvSpPr txBox="1"/>
          <p:nvPr/>
        </p:nvSpPr>
        <p:spPr>
          <a:xfrm>
            <a:off x="7350495" y="3244334"/>
            <a:ext cx="4355741" cy="369332"/>
          </a:xfrm>
          <a:prstGeom prst="rect">
            <a:avLst/>
          </a:prstGeom>
          <a:solidFill>
            <a:schemeClr val="accent4"/>
          </a:solidFill>
        </p:spPr>
        <p:txBody>
          <a:bodyPr wrap="square">
            <a:spAutoFit/>
          </a:bodyPr>
          <a:lstStyle/>
          <a:p>
            <a:r>
              <a:rPr lang="en-GB" dirty="0">
                <a:solidFill>
                  <a:schemeClr val="bg1"/>
                </a:solidFill>
                <a:latin typeface="Arial" panose="020B0604020202020204" pitchFamily="34" charset="0"/>
                <a:cs typeface="Arial" panose="020B0604020202020204" pitchFamily="34" charset="0"/>
              </a:rPr>
              <a:t>👩‍⚕️ Healthcare Professional ↔ 👤 Sarah</a:t>
            </a:r>
          </a:p>
        </p:txBody>
      </p:sp>
      <p:sp>
        <p:nvSpPr>
          <p:cNvPr id="44" name="TextBox 43">
            <a:extLst>
              <a:ext uri="{FF2B5EF4-FFF2-40B4-BE49-F238E27FC236}">
                <a16:creationId xmlns:a16="http://schemas.microsoft.com/office/drawing/2014/main" id="{41152269-9D7A-0688-98FC-49EDCC6FFD7A}"/>
              </a:ext>
            </a:extLst>
          </p:cNvPr>
          <p:cNvSpPr txBox="1"/>
          <p:nvPr/>
        </p:nvSpPr>
        <p:spPr>
          <a:xfrm>
            <a:off x="7857176" y="4151726"/>
            <a:ext cx="3395802" cy="1323439"/>
          </a:xfrm>
          <a:prstGeom prst="rect">
            <a:avLst/>
          </a:prstGeom>
          <a:solidFill>
            <a:schemeClr val="accent4"/>
          </a:solidFill>
        </p:spPr>
        <p:txBody>
          <a:bodyPr wrap="square">
            <a:spAutoFit/>
          </a:bodyPr>
          <a:lstStyle/>
          <a:p>
            <a:r>
              <a:rPr lang="en-GB" sz="2000" dirty="0">
                <a:solidFill>
                  <a:schemeClr val="bg1"/>
                </a:solidFill>
                <a:latin typeface="Arial" panose="020B0604020202020204" pitchFamily="34" charset="0"/>
                <a:cs typeface="Arial" panose="020B0604020202020204" pitchFamily="34" charset="0"/>
              </a:rPr>
              <a:t>🔒 Confidentiality </a:t>
            </a:r>
            <a:br>
              <a:rPr lang="en-GB" sz="2000" dirty="0">
                <a:solidFill>
                  <a:schemeClr val="bg1"/>
                </a:solidFill>
                <a:latin typeface="Arial" panose="020B0604020202020204" pitchFamily="34" charset="0"/>
                <a:cs typeface="Arial" panose="020B0604020202020204" pitchFamily="34" charset="0"/>
              </a:rPr>
            </a:br>
            <a:r>
              <a:rPr lang="en-GB" sz="2000" dirty="0">
                <a:solidFill>
                  <a:schemeClr val="bg1"/>
                </a:solidFill>
                <a:latin typeface="Arial" panose="020B0604020202020204" pitchFamily="34" charset="0"/>
                <a:cs typeface="Arial" panose="020B0604020202020204" pitchFamily="34" charset="0"/>
              </a:rPr>
              <a:t>🤝 Shared Decision-Making </a:t>
            </a:r>
            <a:br>
              <a:rPr lang="en-GB" sz="2000" dirty="0">
                <a:solidFill>
                  <a:schemeClr val="bg1"/>
                </a:solidFill>
                <a:latin typeface="Arial" panose="020B0604020202020204" pitchFamily="34" charset="0"/>
                <a:cs typeface="Arial" panose="020B0604020202020204" pitchFamily="34" charset="0"/>
              </a:rPr>
            </a:br>
            <a:r>
              <a:rPr lang="en-GB" sz="2000" dirty="0">
                <a:solidFill>
                  <a:schemeClr val="bg1"/>
                </a:solidFill>
                <a:latin typeface="Arial" panose="020B0604020202020204" pitchFamily="34" charset="0"/>
                <a:cs typeface="Arial" panose="020B0604020202020204" pitchFamily="34" charset="0"/>
              </a:rPr>
              <a:t>📚 Education </a:t>
            </a:r>
            <a:br>
              <a:rPr lang="en-GB" sz="2000" dirty="0">
                <a:solidFill>
                  <a:schemeClr val="bg1"/>
                </a:solidFill>
                <a:latin typeface="Arial" panose="020B0604020202020204" pitchFamily="34" charset="0"/>
                <a:cs typeface="Arial" panose="020B0604020202020204" pitchFamily="34" charset="0"/>
              </a:rPr>
            </a:br>
            <a:r>
              <a:rPr lang="en-GB" sz="2000" dirty="0">
                <a:solidFill>
                  <a:schemeClr val="bg1"/>
                </a:solidFill>
                <a:latin typeface="Arial" panose="020B0604020202020204" pitchFamily="34" charset="0"/>
                <a:cs typeface="Arial" panose="020B0604020202020204" pitchFamily="34" charset="0"/>
              </a:rPr>
              <a:t>❤️ Person-Centred Care</a:t>
            </a:r>
          </a:p>
        </p:txBody>
      </p:sp>
      <p:pic>
        <p:nvPicPr>
          <p:cNvPr id="4" name="Audio 3">
            <a:extLst>
              <a:ext uri="{FF2B5EF4-FFF2-40B4-BE49-F238E27FC236}">
                <a16:creationId xmlns:a16="http://schemas.microsoft.com/office/drawing/2014/main" id="{C47F6F57-F01D-EAC0-68D0-ADC27B924AC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10130985"/>
      </p:ext>
    </p:extLst>
  </p:cSld>
  <p:clrMapOvr>
    <a:masterClrMapping/>
  </p:clrMapOvr>
  <mc:AlternateContent xmlns:mc="http://schemas.openxmlformats.org/markup-compatibility/2006" xmlns:p14="http://schemas.microsoft.com/office/powerpoint/2010/main">
    <mc:Choice Requires="p14">
      <p:transition spd="slow" p14:dur="2000" advTm="102563"/>
    </mc:Choice>
    <mc:Fallback xmlns="">
      <p:transition spd="slow" advTm="1025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9E45E-D6A7-9780-F652-BAF86DFBCC00}"/>
              </a:ext>
            </a:extLst>
          </p:cNvPr>
          <p:cNvSpPr>
            <a:spLocks noGrp="1"/>
          </p:cNvSpPr>
          <p:nvPr>
            <p:ph type="title"/>
          </p:nvPr>
        </p:nvSpPr>
        <p:spPr>
          <a:xfrm>
            <a:off x="7355153" y="204986"/>
            <a:ext cx="4167307" cy="723884"/>
          </a:xfrm>
        </p:spPr>
        <p:txBody>
          <a:bodyPr/>
          <a:lstStyle/>
          <a:p>
            <a:r>
              <a:rPr lang="en-GB" sz="3600" u="sng" dirty="0">
                <a:latin typeface="Arial" panose="020B0604020202020204" pitchFamily="34" charset="0"/>
                <a:cs typeface="Arial" panose="020B0604020202020204" pitchFamily="34" charset="0"/>
              </a:rPr>
              <a:t>Conclusion</a:t>
            </a:r>
            <a:endParaRPr lang="en-US" sz="3600" u="sng"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a16="http://schemas.microsoft.com/office/drawing/2014/main" id="{85577A64-4E94-69E1-3180-1E014BD06B3C}"/>
              </a:ext>
            </a:extLst>
          </p:cNvPr>
          <p:cNvSpPr>
            <a:spLocks noGrp="1"/>
          </p:cNvSpPr>
          <p:nvPr>
            <p:ph type="sldNum" sz="quarter" idx="12"/>
          </p:nvPr>
        </p:nvSpPr>
        <p:spPr/>
        <p:txBody>
          <a:bodyPr/>
          <a:lstStyle/>
          <a:p>
            <a:fld id="{294A09A9-5501-47C1-A89A-A340965A2BE2}" type="slidenum">
              <a:rPr lang="en-US" smtClean="0"/>
              <a:t>10</a:t>
            </a:fld>
            <a:endParaRPr lang="en-US" dirty="0"/>
          </a:p>
        </p:txBody>
      </p:sp>
      <p:sp>
        <p:nvSpPr>
          <p:cNvPr id="4" name="Content Placeholder 3">
            <a:extLst>
              <a:ext uri="{FF2B5EF4-FFF2-40B4-BE49-F238E27FC236}">
                <a16:creationId xmlns:a16="http://schemas.microsoft.com/office/drawing/2014/main" id="{BE22F651-7ABC-015D-B5C4-622708A64CB1}"/>
              </a:ext>
            </a:extLst>
          </p:cNvPr>
          <p:cNvSpPr>
            <a:spLocks noGrp="1"/>
          </p:cNvSpPr>
          <p:nvPr>
            <p:ph sz="half" idx="2"/>
          </p:nvPr>
        </p:nvSpPr>
        <p:spPr>
          <a:xfrm>
            <a:off x="7628295" y="1750058"/>
            <a:ext cx="3621024" cy="4289196"/>
          </a:xfrm>
        </p:spPr>
        <p:txBody>
          <a:bodyPr/>
          <a:lstStyle/>
          <a:p>
            <a:pPr marL="0" indent="0">
              <a:buNone/>
            </a:pPr>
            <a:r>
              <a:rPr lang="en-GB" b="1" dirty="0">
                <a:latin typeface="Arial" panose="020B0604020202020204" pitchFamily="34" charset="0"/>
                <a:cs typeface="Arial" panose="020B0604020202020204" pitchFamily="34" charset="0"/>
              </a:rPr>
              <a:t>Key Points:</a:t>
            </a:r>
          </a:p>
          <a:p>
            <a:r>
              <a:rPr lang="en-GB" dirty="0">
                <a:latin typeface="Arial" panose="020B0604020202020204" pitchFamily="34" charset="0"/>
                <a:cs typeface="Arial" panose="020B0604020202020204" pitchFamily="34" charset="0"/>
              </a:rPr>
              <a:t>Type 2 Diabetes disrupts normal blood glucose regulation. </a:t>
            </a:r>
          </a:p>
          <a:p>
            <a:r>
              <a:rPr lang="en-GB" dirty="0">
                <a:latin typeface="Arial" panose="020B0604020202020204" pitchFamily="34" charset="0"/>
                <a:cs typeface="Arial" panose="020B0604020202020204" pitchFamily="34" charset="0"/>
              </a:rPr>
              <a:t>Lifestyle factors significantly influence disease progression. </a:t>
            </a:r>
          </a:p>
          <a:p>
            <a:r>
              <a:rPr lang="en-GB" dirty="0">
                <a:latin typeface="Arial" panose="020B0604020202020204" pitchFamily="34" charset="0"/>
                <a:cs typeface="Arial" panose="020B0604020202020204" pitchFamily="34" charset="0"/>
              </a:rPr>
              <a:t>Routine monitoring supports effective care planning. </a:t>
            </a:r>
          </a:p>
          <a:p>
            <a:r>
              <a:rPr lang="en-GB" dirty="0">
                <a:latin typeface="Arial" panose="020B0604020202020204" pitchFamily="34" charset="0"/>
                <a:cs typeface="Arial" panose="020B0604020202020204" pitchFamily="34" charset="0"/>
              </a:rPr>
              <a:t>A person-centred, evidence-based approach improves health outcomes. </a:t>
            </a:r>
          </a:p>
          <a:p>
            <a:pPr marL="0" indent="0">
              <a:buNone/>
            </a:pPr>
            <a:endParaRPr lang="en-GB" dirty="0">
              <a:latin typeface="Arial" panose="020B0604020202020204" pitchFamily="34" charset="0"/>
              <a:cs typeface="Arial" panose="020B0604020202020204" pitchFamily="34" charset="0"/>
            </a:endParaRPr>
          </a:p>
          <a:p>
            <a:pPr marL="0" indent="0">
              <a:buNone/>
            </a:pPr>
            <a:r>
              <a:rPr lang="en-GB" i="1" dirty="0">
                <a:latin typeface="Arial" panose="020B0604020202020204" pitchFamily="34" charset="0"/>
                <a:cs typeface="Arial" panose="020B0604020202020204" pitchFamily="34" charset="0"/>
              </a:rPr>
              <a:t>(NICE, 2024; Diabetes UK, 2024)</a:t>
            </a:r>
            <a:endParaRPr lang="en-GB" dirty="0">
              <a:latin typeface="Arial" panose="020B0604020202020204" pitchFamily="34" charset="0"/>
              <a:cs typeface="Arial" panose="020B0604020202020204" pitchFamily="34" charset="0"/>
            </a:endParaRPr>
          </a:p>
          <a:p>
            <a:pPr marL="0" indent="0">
              <a:buNone/>
            </a:pPr>
            <a:endParaRPr lang="en-US" dirty="0"/>
          </a:p>
        </p:txBody>
      </p:sp>
      <p:sp>
        <p:nvSpPr>
          <p:cNvPr id="15" name="TextBox 14">
            <a:extLst>
              <a:ext uri="{FF2B5EF4-FFF2-40B4-BE49-F238E27FC236}">
                <a16:creationId xmlns:a16="http://schemas.microsoft.com/office/drawing/2014/main" id="{550D7342-CDF8-789D-26FA-82A705865A4C}"/>
              </a:ext>
            </a:extLst>
          </p:cNvPr>
          <p:cNvSpPr txBox="1"/>
          <p:nvPr/>
        </p:nvSpPr>
        <p:spPr>
          <a:xfrm>
            <a:off x="942681" y="722376"/>
            <a:ext cx="4835950" cy="5509200"/>
          </a:xfrm>
          <a:prstGeom prst="rect">
            <a:avLst/>
          </a:prstGeom>
          <a:noFill/>
        </p:spPr>
        <p:txBody>
          <a:bodyPr wrap="square" rtlCol="0">
            <a:spAutoFit/>
          </a:bodyPr>
          <a:lstStyle/>
          <a:p>
            <a:pPr algn="ctr"/>
            <a:r>
              <a:rPr lang="en-GB" sz="3200" b="1" dirty="0">
                <a:solidFill>
                  <a:schemeClr val="bg1"/>
                </a:solidFill>
                <a:latin typeface="Arial" panose="020B0604020202020204" pitchFamily="34" charset="0"/>
                <a:cs typeface="Arial" panose="020B0604020202020204" pitchFamily="34" charset="0"/>
              </a:rPr>
              <a:t>Anatomy &amp; Physiology</a:t>
            </a:r>
            <a:br>
              <a:rPr lang="en-GB" sz="3200" dirty="0">
                <a:solidFill>
                  <a:schemeClr val="bg1"/>
                </a:solidFill>
                <a:latin typeface="Arial" panose="020B0604020202020204" pitchFamily="34" charset="0"/>
                <a:cs typeface="Arial" panose="020B0604020202020204" pitchFamily="34" charset="0"/>
              </a:rPr>
            </a:br>
            <a:r>
              <a:rPr lang="en-GB" sz="3200" dirty="0">
                <a:solidFill>
                  <a:schemeClr val="bg1"/>
                </a:solidFill>
                <a:latin typeface="Arial" panose="020B0604020202020204" pitchFamily="34" charset="0"/>
                <a:cs typeface="Arial" panose="020B0604020202020204" pitchFamily="34" charset="0"/>
              </a:rPr>
              <a:t>⬇️</a:t>
            </a:r>
            <a:br>
              <a:rPr lang="en-GB" sz="3200" dirty="0">
                <a:solidFill>
                  <a:schemeClr val="bg1"/>
                </a:solidFill>
                <a:latin typeface="Arial" panose="020B0604020202020204" pitchFamily="34" charset="0"/>
                <a:cs typeface="Arial" panose="020B0604020202020204" pitchFamily="34" charset="0"/>
              </a:rPr>
            </a:br>
            <a:r>
              <a:rPr lang="en-GB" sz="3200" b="1" dirty="0">
                <a:solidFill>
                  <a:schemeClr val="bg1"/>
                </a:solidFill>
                <a:latin typeface="Arial" panose="020B0604020202020204" pitchFamily="34" charset="0"/>
                <a:cs typeface="Arial" panose="020B0604020202020204" pitchFamily="34" charset="0"/>
              </a:rPr>
              <a:t>Type 2 Diabetes</a:t>
            </a:r>
            <a:br>
              <a:rPr lang="en-GB" sz="3200" dirty="0">
                <a:solidFill>
                  <a:schemeClr val="bg1"/>
                </a:solidFill>
                <a:latin typeface="Arial" panose="020B0604020202020204" pitchFamily="34" charset="0"/>
                <a:cs typeface="Arial" panose="020B0604020202020204" pitchFamily="34" charset="0"/>
              </a:rPr>
            </a:br>
            <a:r>
              <a:rPr lang="en-GB" sz="3200" dirty="0">
                <a:solidFill>
                  <a:schemeClr val="bg1"/>
                </a:solidFill>
                <a:latin typeface="Arial" panose="020B0604020202020204" pitchFamily="34" charset="0"/>
                <a:cs typeface="Arial" panose="020B0604020202020204" pitchFamily="34" charset="0"/>
              </a:rPr>
              <a:t>⬇️</a:t>
            </a:r>
            <a:br>
              <a:rPr lang="en-GB" sz="3200" dirty="0">
                <a:solidFill>
                  <a:schemeClr val="bg1"/>
                </a:solidFill>
                <a:latin typeface="Arial" panose="020B0604020202020204" pitchFamily="34" charset="0"/>
                <a:cs typeface="Arial" panose="020B0604020202020204" pitchFamily="34" charset="0"/>
              </a:rPr>
            </a:br>
            <a:r>
              <a:rPr lang="en-GB" sz="3200" b="1" dirty="0">
                <a:solidFill>
                  <a:schemeClr val="bg1"/>
                </a:solidFill>
                <a:latin typeface="Arial" panose="020B0604020202020204" pitchFamily="34" charset="0"/>
                <a:cs typeface="Arial" panose="020B0604020202020204" pitchFamily="34" charset="0"/>
              </a:rPr>
              <a:t>Monitoring</a:t>
            </a:r>
            <a:br>
              <a:rPr lang="en-GB" sz="3200" dirty="0">
                <a:solidFill>
                  <a:schemeClr val="bg1"/>
                </a:solidFill>
                <a:latin typeface="Arial" panose="020B0604020202020204" pitchFamily="34" charset="0"/>
                <a:cs typeface="Arial" panose="020B0604020202020204" pitchFamily="34" charset="0"/>
              </a:rPr>
            </a:br>
            <a:r>
              <a:rPr lang="en-GB" sz="3200" dirty="0">
                <a:solidFill>
                  <a:schemeClr val="bg1"/>
                </a:solidFill>
                <a:latin typeface="Arial" panose="020B0604020202020204" pitchFamily="34" charset="0"/>
                <a:cs typeface="Arial" panose="020B0604020202020204" pitchFamily="34" charset="0"/>
              </a:rPr>
              <a:t>⬇️</a:t>
            </a:r>
            <a:br>
              <a:rPr lang="en-GB" sz="3200" dirty="0">
                <a:solidFill>
                  <a:schemeClr val="bg1"/>
                </a:solidFill>
                <a:latin typeface="Arial" panose="020B0604020202020204" pitchFamily="34" charset="0"/>
                <a:cs typeface="Arial" panose="020B0604020202020204" pitchFamily="34" charset="0"/>
              </a:rPr>
            </a:br>
            <a:r>
              <a:rPr lang="en-GB" sz="3200" b="1" dirty="0">
                <a:solidFill>
                  <a:schemeClr val="bg1"/>
                </a:solidFill>
                <a:latin typeface="Arial" panose="020B0604020202020204" pitchFamily="34" charset="0"/>
                <a:cs typeface="Arial" panose="020B0604020202020204" pitchFamily="34" charset="0"/>
              </a:rPr>
              <a:t>Evidence-Based Care Plan</a:t>
            </a:r>
            <a:br>
              <a:rPr lang="en-GB" sz="3200" dirty="0">
                <a:solidFill>
                  <a:schemeClr val="bg1"/>
                </a:solidFill>
                <a:latin typeface="Arial" panose="020B0604020202020204" pitchFamily="34" charset="0"/>
                <a:cs typeface="Arial" panose="020B0604020202020204" pitchFamily="34" charset="0"/>
              </a:rPr>
            </a:br>
            <a:r>
              <a:rPr lang="en-GB" sz="3200" dirty="0">
                <a:solidFill>
                  <a:schemeClr val="bg1"/>
                </a:solidFill>
                <a:latin typeface="Arial" panose="020B0604020202020204" pitchFamily="34" charset="0"/>
                <a:cs typeface="Arial" panose="020B0604020202020204" pitchFamily="34" charset="0"/>
              </a:rPr>
              <a:t>⬇️</a:t>
            </a:r>
            <a:br>
              <a:rPr lang="en-GB" sz="3200" dirty="0">
                <a:solidFill>
                  <a:schemeClr val="bg1"/>
                </a:solidFill>
                <a:latin typeface="Arial" panose="020B0604020202020204" pitchFamily="34" charset="0"/>
                <a:cs typeface="Arial" panose="020B0604020202020204" pitchFamily="34" charset="0"/>
              </a:rPr>
            </a:br>
            <a:r>
              <a:rPr lang="en-GB" sz="3200" b="1" dirty="0">
                <a:solidFill>
                  <a:schemeClr val="bg1"/>
                </a:solidFill>
                <a:latin typeface="Arial" panose="020B0604020202020204" pitchFamily="34" charset="0"/>
                <a:cs typeface="Arial" panose="020B0604020202020204" pitchFamily="34" charset="0"/>
              </a:rPr>
              <a:t>Improved Health Outcomes</a:t>
            </a:r>
            <a:endParaRPr lang="en-GB" sz="3200" dirty="0">
              <a:solidFill>
                <a:schemeClr val="bg1"/>
              </a:solidFill>
              <a:latin typeface="Arial" panose="020B0604020202020204" pitchFamily="34" charset="0"/>
              <a:cs typeface="Arial" panose="020B0604020202020204" pitchFamily="34" charset="0"/>
            </a:endParaRPr>
          </a:p>
        </p:txBody>
      </p:sp>
      <p:pic>
        <p:nvPicPr>
          <p:cNvPr id="6" name="Audio 5">
            <a:extLst>
              <a:ext uri="{FF2B5EF4-FFF2-40B4-BE49-F238E27FC236}">
                <a16:creationId xmlns:a16="http://schemas.microsoft.com/office/drawing/2014/main" id="{5F85E8E2-DB68-00C8-B73C-9BDBB632CC6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765210901"/>
      </p:ext>
    </p:extLst>
  </p:cSld>
  <p:clrMapOvr>
    <a:masterClrMapping/>
  </p:clrMapOvr>
  <mc:AlternateContent xmlns:mc="http://schemas.openxmlformats.org/markup-compatibility/2006" xmlns:p14="http://schemas.microsoft.com/office/powerpoint/2010/main">
    <mc:Choice Requires="p14">
      <p:transition spd="slow" p14:dur="2000" advTm="70637"/>
    </mc:Choice>
    <mc:Fallback xmlns="">
      <p:transition spd="slow" advTm="706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5BC92-868A-26B2-CBC0-C9D94E65F1A4}"/>
              </a:ext>
            </a:extLst>
          </p:cNvPr>
          <p:cNvSpPr>
            <a:spLocks noGrp="1"/>
          </p:cNvSpPr>
          <p:nvPr>
            <p:ph type="ctrTitle"/>
          </p:nvPr>
        </p:nvSpPr>
        <p:spPr>
          <a:xfrm>
            <a:off x="2335681" y="96892"/>
            <a:ext cx="7735824" cy="628470"/>
          </a:xfrm>
        </p:spPr>
        <p:txBody>
          <a:bodyPr/>
          <a:lstStyle/>
          <a:p>
            <a:r>
              <a:rPr lang="en-US" u="sng" dirty="0">
                <a:latin typeface="Arial" panose="020B0604020202020204" pitchFamily="34" charset="0"/>
                <a:cs typeface="Arial" panose="020B0604020202020204" pitchFamily="34" charset="0"/>
              </a:rPr>
              <a:t>Reference List:</a:t>
            </a:r>
          </a:p>
        </p:txBody>
      </p:sp>
      <p:sp>
        <p:nvSpPr>
          <p:cNvPr id="3" name="Subtitle 2">
            <a:extLst>
              <a:ext uri="{FF2B5EF4-FFF2-40B4-BE49-F238E27FC236}">
                <a16:creationId xmlns:a16="http://schemas.microsoft.com/office/drawing/2014/main" id="{6F9C1627-7A56-025E-482D-E2AB014EDF92}"/>
              </a:ext>
            </a:extLst>
          </p:cNvPr>
          <p:cNvSpPr>
            <a:spLocks noGrp="1"/>
          </p:cNvSpPr>
          <p:nvPr>
            <p:ph type="subTitle" idx="1"/>
          </p:nvPr>
        </p:nvSpPr>
        <p:spPr>
          <a:xfrm>
            <a:off x="0" y="890462"/>
            <a:ext cx="12192000" cy="5967537"/>
          </a:xfrm>
          <a:solidFill>
            <a:schemeClr val="accent4"/>
          </a:solidFill>
        </p:spPr>
        <p:txBody>
          <a:bodyPr/>
          <a:lstStyle/>
          <a:p>
            <a:r>
              <a:rPr lang="en-GB" dirty="0"/>
              <a:t>Diabetes UK (2024) Type 2 diabetes. Available at: </a:t>
            </a:r>
            <a:r>
              <a:rPr lang="en-GB" dirty="0">
                <a:hlinkClick r:id="rId2"/>
              </a:rPr>
              <a:t>https://www.diabetes.org.uk/about-diabetes/type-2-diabetes</a:t>
            </a:r>
            <a:r>
              <a:rPr lang="en-GB" dirty="0"/>
              <a:t> (Accessed: 19 June 2026).</a:t>
            </a:r>
          </a:p>
          <a:p>
            <a:r>
              <a:rPr lang="en-GB" dirty="0"/>
              <a:t>Hall, J.E. and Hall, M.E. (2021) Guyton and Hall textbook of medical physiology. 14th </a:t>
            </a:r>
            <a:r>
              <a:rPr lang="en-GB" dirty="0" err="1"/>
              <a:t>edn</a:t>
            </a:r>
            <a:r>
              <a:rPr lang="en-GB" dirty="0"/>
              <a:t>. Philadelphia: Elsevier.</a:t>
            </a:r>
          </a:p>
          <a:p>
            <a:r>
              <a:rPr lang="en-GB" dirty="0"/>
              <a:t>Kumar, P. and Clark, M. (2023) Kumar and Clark's clinical medicine. 11th </a:t>
            </a:r>
            <a:r>
              <a:rPr lang="en-GB" dirty="0" err="1"/>
              <a:t>edn</a:t>
            </a:r>
            <a:r>
              <a:rPr lang="en-GB" dirty="0"/>
              <a:t>. London: Elsevier.</a:t>
            </a:r>
          </a:p>
          <a:p>
            <a:r>
              <a:rPr lang="en-GB" dirty="0" err="1"/>
              <a:t>Lingvay</a:t>
            </a:r>
            <a:r>
              <a:rPr lang="en-GB" dirty="0"/>
              <a:t>, I., Sumithran, P. and Cohen, R.V. (2022) ‘Obesity management as a primary treatment goal for type 2 diabetes: time to reframe the conversation’, The Lancet, 399(10322), pp. 394–405.</a:t>
            </a:r>
          </a:p>
          <a:p>
            <a:r>
              <a:rPr lang="en-GB" dirty="0" err="1"/>
              <a:t>Marieb</a:t>
            </a:r>
            <a:r>
              <a:rPr lang="en-GB" dirty="0"/>
              <a:t>, E.N. and Hoehn, K. (2023) Human anatomy and physiology. 12th </a:t>
            </a:r>
            <a:r>
              <a:rPr lang="en-GB" dirty="0" err="1"/>
              <a:t>edn</a:t>
            </a:r>
            <a:r>
              <a:rPr lang="en-GB" dirty="0"/>
              <a:t>. Harlow: Pearson.</a:t>
            </a:r>
          </a:p>
          <a:p>
            <a:r>
              <a:rPr lang="en-GB" dirty="0"/>
              <a:t>National Institute for Health and Care Excellence (NICE) (2024) Type 2 diabetes in adults: management (NG28). Available at: </a:t>
            </a:r>
            <a:r>
              <a:rPr lang="en-GB" dirty="0">
                <a:hlinkClick r:id="rId3"/>
              </a:rPr>
              <a:t>https://www.nice.org.uk/guidance/ng28</a:t>
            </a:r>
            <a:r>
              <a:rPr lang="en-GB" dirty="0"/>
              <a:t> (Accessed: 19 June 2026).</a:t>
            </a:r>
          </a:p>
          <a:p>
            <a:r>
              <a:rPr lang="en-GB" dirty="0"/>
              <a:t>NHS (2025) Type 2 diabetes. Available at: </a:t>
            </a:r>
            <a:r>
              <a:rPr lang="en-GB" dirty="0">
                <a:hlinkClick r:id="rId4"/>
              </a:rPr>
              <a:t>https://www.nhs.uk/conditions/type-2-diabetes/</a:t>
            </a:r>
            <a:r>
              <a:rPr lang="en-GB" dirty="0"/>
              <a:t> (Accessed: 19 June 2026).</a:t>
            </a:r>
          </a:p>
          <a:p>
            <a:r>
              <a:rPr lang="en-GB" dirty="0"/>
              <a:t>Powers, M.A., Bardsley, J.K., Cypress, M., Funnell, M.M., Harms, D., Hess-Fischl, A., Hooks, B., Isaacs, D., Mandel, E.D., Maryniuk, M.D. and </a:t>
            </a:r>
            <a:r>
              <a:rPr lang="en-GB" dirty="0" err="1"/>
              <a:t>Siminerio</a:t>
            </a:r>
            <a:r>
              <a:rPr lang="en-GB" dirty="0"/>
              <a:t>, L. (2020) ‘Diabetes self-management education and support in adults with type 2 diabetes: a consensus report’, The Diabetes Educator, 46(4), pp. 350–369.</a:t>
            </a:r>
          </a:p>
          <a:p>
            <a:r>
              <a:rPr lang="en-GB" dirty="0"/>
              <a:t>World Health Organization (2025) Diabetes. Available at: </a:t>
            </a:r>
            <a:r>
              <a:rPr lang="en-GB" dirty="0">
                <a:hlinkClick r:id="rId5"/>
              </a:rPr>
              <a:t>https://www.who.int/news-room/fact-sheets/detail/diabetes</a:t>
            </a:r>
            <a:r>
              <a:rPr lang="en-GB" dirty="0"/>
              <a:t> (Accessed: 19 June 2026).</a:t>
            </a:r>
          </a:p>
          <a:p>
            <a:r>
              <a:rPr lang="en-GB" dirty="0" err="1"/>
              <a:t>ATrain</a:t>
            </a:r>
            <a:r>
              <a:rPr lang="en-GB" dirty="0"/>
              <a:t> Education (n.d.) Regulation of blood glucose. Available at: </a:t>
            </a:r>
            <a:r>
              <a:rPr lang="en-GB" dirty="0">
                <a:hlinkClick r:id="rId6"/>
              </a:rPr>
              <a:t>https://www.atrainceu.com/content/4-regulation-blood-glucose</a:t>
            </a:r>
            <a:r>
              <a:rPr lang="en-GB" dirty="0"/>
              <a:t> (Accessed: 19 June 2026).</a:t>
            </a:r>
          </a:p>
          <a:p>
            <a:pPr algn="l"/>
            <a:endParaRPr lang="en-US" dirty="0"/>
          </a:p>
        </p:txBody>
      </p:sp>
    </p:spTree>
    <p:extLst>
      <p:ext uri="{BB962C8B-B14F-4D97-AF65-F5344CB8AC3E}">
        <p14:creationId xmlns:p14="http://schemas.microsoft.com/office/powerpoint/2010/main" val="1958759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E1892-81E6-551C-7B5A-DEA68224520B}"/>
              </a:ext>
            </a:extLst>
          </p:cNvPr>
          <p:cNvSpPr>
            <a:spLocks noGrp="1"/>
          </p:cNvSpPr>
          <p:nvPr>
            <p:ph type="title"/>
          </p:nvPr>
        </p:nvSpPr>
        <p:spPr/>
        <p:txBody>
          <a:bodyPr/>
          <a:lstStyle/>
          <a:p>
            <a:r>
              <a:rPr lang="en-US" sz="4800" b="1" spc="600" dirty="0">
                <a:ln w="28575">
                  <a:noFill/>
                  <a:prstDash val="solid"/>
                </a:ln>
                <a:solidFill>
                  <a:schemeClr val="bg1"/>
                </a:solidFill>
                <a:latin typeface="Tw Cen MT" panose="020B0602020104020603" pitchFamily="34" charset="77"/>
              </a:rPr>
              <a:t>THANK YOU</a:t>
            </a:r>
            <a:endParaRPr lang="en-US" dirty="0"/>
          </a:p>
        </p:txBody>
      </p:sp>
      <p:sp>
        <p:nvSpPr>
          <p:cNvPr id="3" name="Text Placeholder 2">
            <a:extLst>
              <a:ext uri="{FF2B5EF4-FFF2-40B4-BE49-F238E27FC236}">
                <a16:creationId xmlns:a16="http://schemas.microsoft.com/office/drawing/2014/main" id="{55519D01-29BE-BE76-41C5-9D58AD8119DC}"/>
              </a:ext>
            </a:extLst>
          </p:cNvPr>
          <p:cNvSpPr>
            <a:spLocks noGrp="1"/>
          </p:cNvSpPr>
          <p:nvPr>
            <p:ph type="body" idx="1"/>
          </p:nvPr>
        </p:nvSpPr>
        <p:spPr>
          <a:xfrm>
            <a:off x="6601968" y="3374136"/>
            <a:ext cx="4709160" cy="1069848"/>
          </a:xfrm>
        </p:spPr>
        <p:txBody>
          <a:bodyPr/>
          <a:lstStyle/>
          <a:p>
            <a:pPr algn="l"/>
            <a:r>
              <a:rPr lang="en-US" dirty="0">
                <a:latin typeface="Segoe UI Light" panose="020B0502040204020203" pitchFamily="34" charset="0"/>
                <a:cs typeface="Segoe UI Light" panose="020B0502040204020203" pitchFamily="34" charset="0"/>
              </a:rPr>
              <a:t>Haleemah Akhtar</a:t>
            </a:r>
          </a:p>
          <a:p>
            <a:pPr algn="l"/>
            <a:r>
              <a:rPr lang="en-US" dirty="0">
                <a:latin typeface="Segoe UI Light" panose="020B0502040204020203" pitchFamily="34" charset="0"/>
                <a:cs typeface="Segoe UI Light" panose="020B0502040204020203" pitchFamily="34" charset="0"/>
              </a:rPr>
              <a:t>2432717@studentuwtsd.ac.uk </a:t>
            </a:r>
            <a:endParaRPr lang="en-US" dirty="0">
              <a:latin typeface="Segoe UI Light" panose="020B0502040204020203" pitchFamily="34" charset="0"/>
              <a:ea typeface="Calibri"/>
              <a:cs typeface="Segoe UI Light" panose="020B0502040204020203" pitchFamily="34" charset="0"/>
            </a:endParaRPr>
          </a:p>
          <a:p>
            <a:endParaRPr lang="en-US" dirty="0"/>
          </a:p>
        </p:txBody>
      </p:sp>
      <p:pic>
        <p:nvPicPr>
          <p:cNvPr id="6" name="Audio 5">
            <a:extLst>
              <a:ext uri="{FF2B5EF4-FFF2-40B4-BE49-F238E27FC236}">
                <a16:creationId xmlns:a16="http://schemas.microsoft.com/office/drawing/2014/main" id="{5720AA29-8E17-9A8C-2738-BE084251786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877701230"/>
      </p:ext>
    </p:extLst>
  </p:cSld>
  <p:clrMapOvr>
    <a:masterClrMapping/>
  </p:clrMapOvr>
  <mc:AlternateContent xmlns:mc="http://schemas.openxmlformats.org/markup-compatibility/2006" xmlns:p14="http://schemas.microsoft.com/office/powerpoint/2010/main">
    <mc:Choice Requires="p14">
      <p:transition spd="slow" p14:dur="2000" advTm="6806"/>
    </mc:Choice>
    <mc:Fallback xmlns="">
      <p:transition spd="slow" advTm="68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Office Theme">
  <a:themeElements>
    <a:clrScheme name="Custom 43">
      <a:dk1>
        <a:srgbClr val="000000"/>
      </a:dk1>
      <a:lt1>
        <a:srgbClr val="FFFFFF"/>
      </a:lt1>
      <a:dk2>
        <a:srgbClr val="64DFED"/>
      </a:dk2>
      <a:lt2>
        <a:srgbClr val="E7E6E6"/>
      </a:lt2>
      <a:accent1>
        <a:srgbClr val="92CDF0"/>
      </a:accent1>
      <a:accent2>
        <a:srgbClr val="92CDF0"/>
      </a:accent2>
      <a:accent3>
        <a:srgbClr val="ABC3F0"/>
      </a:accent3>
      <a:accent4>
        <a:srgbClr val="C3B9F2"/>
      </a:accent4>
      <a:accent5>
        <a:srgbClr val="AAA5F9"/>
      </a:accent5>
      <a:accent6>
        <a:srgbClr val="F6A6F4"/>
      </a:accent6>
      <a:hlink>
        <a:srgbClr val="0563C1"/>
      </a:hlink>
      <a:folHlink>
        <a:srgbClr val="954F72"/>
      </a:folHlink>
    </a:clrScheme>
    <a:fontScheme name="Custom 39">
      <a:majorFont>
        <a:latin typeface="Tw Cen M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inancial-design_Win32_CP_v13" id="{7A406372-3134-432A-A498-73868680C33B}" vid="{88D369DF-875A-4C31-AFF3-DEF6B94343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5" ma:contentTypeDescription="Create a new document." ma:contentTypeScope="" ma:versionID="e02306daf00165b375dc6a58966960b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df88fb76bf5f555224557953949c1ec9"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76493A3-2B83-4E58-86AD-56A2F2A20F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B8ECF1-2A9D-464C-AFE8-2B3295D0BF97}">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4F1F1912-3146-44AF-A389-9E8B77BB3688}">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Financial design</Template>
  <TotalTime>41113</TotalTime>
  <Words>2731</Words>
  <Application>Microsoft Office PowerPoint</Application>
  <PresentationFormat>Widescreen</PresentationFormat>
  <Paragraphs>201</Paragraphs>
  <Slides>12</Slides>
  <Notes>9</Notes>
  <HiddenSlides>0</HiddenSlides>
  <MMClips>11</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BMHP5023- Introduction to Physiology Component 2: Care Plan Presentation Type 2 Diabetes Mellitus</vt:lpstr>
      <vt:lpstr>Patient Profile: Sarah Jane</vt:lpstr>
      <vt:lpstr>Anatomy and Physiology of blood glucose regulation</vt:lpstr>
      <vt:lpstr>Normal Blood Glucose Regulation</vt:lpstr>
      <vt:lpstr>Pathophysiology of Type 2 Diabetes Mellitus</vt:lpstr>
      <vt:lpstr>Diagnosis and Monitoring of Type 2 Diabetes</vt:lpstr>
      <vt:lpstr>Evidence-Based Care Plan</vt:lpstr>
      <vt:lpstr>Lifestyle Interventions to Improve Health Outcomes</vt:lpstr>
      <vt:lpstr>Communication and Ethical Considerations</vt:lpstr>
      <vt:lpstr>Conclusion</vt:lpstr>
      <vt:lpstr>Reference List: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Haleemah Akhtar (2432717)</dc:creator>
  <cp:lastModifiedBy>Taybah Hafeez</cp:lastModifiedBy>
  <cp:revision>6</cp:revision>
  <dcterms:created xsi:type="dcterms:W3CDTF">2026-06-18T12:13:25Z</dcterms:created>
  <dcterms:modified xsi:type="dcterms:W3CDTF">2026-07-19T13:16:39Z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