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6" r:id="rId2"/>
    <p:sldId id="275" r:id="rId3"/>
    <p:sldId id="273" r:id="rId4"/>
    <p:sldId id="265" r:id="rId5"/>
    <p:sldId id="277" r:id="rId6"/>
    <p:sldId id="278" r:id="rId7"/>
    <p:sldId id="266" r:id="rId8"/>
    <p:sldId id="267" r:id="rId9"/>
    <p:sldId id="268" r:id="rId10"/>
    <p:sldId id="269" r:id="rId11"/>
    <p:sldId id="270" r:id="rId12"/>
    <p:sldId id="276" r:id="rId13"/>
    <p:sldId id="257" r:id="rId14"/>
  </p:sldIdLst>
  <p:sldSz cx="12192000" cy="6858000"/>
  <p:notesSz cx="6858000" cy="9144000"/>
  <p:defaultTextStyle>
    <a:defPPr>
      <a:defRPr lang="pt-B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édio 2 - Ênfas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Estilo Médio 2 - Ênfas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Estilo Médio 2 - Ênfase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Slide de título">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pt-BR" smtClean="0"/>
              <a:t>Clique para editar o título mestre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pt-BR" smtClean="0"/>
              <a:t>Clique para editar o estilo do subtítulo mestre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a:xfrm>
            <a:off x="2692397" y="5037663"/>
            <a:ext cx="5214635" cy="279400"/>
          </a:xfrm>
        </p:spPr>
        <p:txBody>
          <a:bodyPr/>
          <a:lstStyle/>
          <a:p>
            <a:endParaRPr lang="pt-BR"/>
          </a:p>
        </p:txBody>
      </p:sp>
      <p:sp>
        <p:nvSpPr>
          <p:cNvPr id="6" name="Slide Number Placeholder 5"/>
          <p:cNvSpPr>
            <a:spLocks noGrp="1"/>
          </p:cNvSpPr>
          <p:nvPr>
            <p:ph type="sldNum" sz="quarter" idx="12"/>
          </p:nvPr>
        </p:nvSpPr>
        <p:spPr>
          <a:xfrm>
            <a:off x="8956900" y="5037663"/>
            <a:ext cx="551167" cy="279400"/>
          </a:xfrm>
        </p:spPr>
        <p:txBody>
          <a:bodyPr/>
          <a:lstStyle/>
          <a:p>
            <a:fld id="{9FB7B63A-ACA3-4FF0-A7EB-E7A6675B44EE}" type="slidenum">
              <a:rPr lang="pt-BR" smtClean="0"/>
              <a:t>‹nº›</a:t>
            </a:fld>
            <a:endParaRPr lang="pt-BR"/>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4886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pt-BR" smtClean="0"/>
              <a:t>Clique para editar o título mestre</a:t>
            </a:r>
            <a:endParaRPr lang="en-US" dirty="0"/>
          </a:p>
        </p:txBody>
      </p:sp>
      <p:sp>
        <p:nvSpPr>
          <p:cNvPr id="3" name="Content Placeholder 2"/>
          <p:cNvSpPr>
            <a:spLocks noGrp="1"/>
          </p:cNvSpPr>
          <p:nvPr>
            <p:ph idx="1"/>
          </p:nvPr>
        </p:nvSpPr>
        <p:spPr/>
        <p:txBody>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10"/>
          </p:nvPr>
        </p:nvSpPr>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9FB7B63A-ACA3-4FF0-A7EB-E7A6675B44EE}" type="slidenum">
              <a:rPr lang="pt-BR" smtClean="0"/>
              <a:t>‹nº›</a:t>
            </a:fld>
            <a:endParaRPr lang="pt-BR"/>
          </a:p>
        </p:txBody>
      </p:sp>
    </p:spTree>
    <p:extLst>
      <p:ext uri="{BB962C8B-B14F-4D97-AF65-F5344CB8AC3E}">
        <p14:creationId xmlns:p14="http://schemas.microsoft.com/office/powerpoint/2010/main" val="987628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pt-BR" smtClean="0"/>
              <a:t>Clique para editar o título mestre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smtClean="0"/>
              <a:t>Clique para editar o texto mestre</a:t>
            </a:r>
          </a:p>
        </p:txBody>
      </p:sp>
      <p:sp>
        <p:nvSpPr>
          <p:cNvPr id="4" name="Date Placeholder 3"/>
          <p:cNvSpPr>
            <a:spLocks noGrp="1"/>
          </p:cNvSpPr>
          <p:nvPr>
            <p:ph type="dt" sz="half" idx="10"/>
          </p:nvPr>
        </p:nvSpPr>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9FB7B63A-ACA3-4FF0-A7EB-E7A6675B44EE}" type="slidenum">
              <a:rPr lang="pt-BR" smtClean="0"/>
              <a:t>‹nº›</a:t>
            </a:fld>
            <a:endParaRPr lang="pt-BR"/>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3822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pt-BR" smtClean="0"/>
              <a:t>Clique para editar o título mestre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5" name="Date Placeholder 4"/>
          <p:cNvSpPr>
            <a:spLocks noGrp="1"/>
          </p:cNvSpPr>
          <p:nvPr>
            <p:ph type="dt" sz="half" idx="10"/>
          </p:nvPr>
        </p:nvSpPr>
        <p:spPr/>
        <p:txBody>
          <a:bodyPr/>
          <a:lstStyle/>
          <a:p>
            <a:fld id="{F1103263-47DC-432F-BF6F-0EDCAAE4F390}" type="datetimeFigureOut">
              <a:rPr lang="pt-BR" smtClean="0"/>
              <a:t>01/04/2022</a:t>
            </a:fld>
            <a:endParaRPr lang="pt-BR"/>
          </a:p>
        </p:txBody>
      </p:sp>
      <p:sp>
        <p:nvSpPr>
          <p:cNvPr id="6" name="Footer Placeholder 5"/>
          <p:cNvSpPr>
            <a:spLocks noGrp="1"/>
          </p:cNvSpPr>
          <p:nvPr>
            <p:ph type="ftr" sz="quarter" idx="11"/>
          </p:nvPr>
        </p:nvSpPr>
        <p:spPr/>
        <p:txBody>
          <a:bodyPr/>
          <a:lstStyle/>
          <a:p>
            <a:endParaRPr lang="pt-BR"/>
          </a:p>
        </p:txBody>
      </p:sp>
      <p:sp>
        <p:nvSpPr>
          <p:cNvPr id="7" name="Slide Number Placeholder 6"/>
          <p:cNvSpPr>
            <a:spLocks noGrp="1"/>
          </p:cNvSpPr>
          <p:nvPr>
            <p:ph type="sldNum" sz="quarter" idx="12"/>
          </p:nvPr>
        </p:nvSpPr>
        <p:spPr/>
        <p:txBody>
          <a:bodyPr/>
          <a:lstStyle/>
          <a:p>
            <a:fld id="{9FB7B63A-ACA3-4FF0-A7EB-E7A6675B44EE}" type="slidenum">
              <a:rPr lang="pt-BR" smtClean="0"/>
              <a:t>‹nº›</a:t>
            </a:fld>
            <a:endParaRPr lang="pt-BR"/>
          </a:p>
        </p:txBody>
      </p:sp>
    </p:spTree>
    <p:extLst>
      <p:ext uri="{BB962C8B-B14F-4D97-AF65-F5344CB8AC3E}">
        <p14:creationId xmlns:p14="http://schemas.microsoft.com/office/powerpoint/2010/main" val="2979830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pt-BR" smtClean="0"/>
              <a:t>Clique para editar o título mestre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smtClean="0"/>
              <a:t>Clique para editar o texto mestre</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smtClean="0"/>
              <a:t>Clique para editar o texto mestre</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7" name="Date Placeholder 6"/>
          <p:cNvSpPr>
            <a:spLocks noGrp="1"/>
          </p:cNvSpPr>
          <p:nvPr>
            <p:ph type="dt" sz="half" idx="10"/>
          </p:nvPr>
        </p:nvSpPr>
        <p:spPr/>
        <p:txBody>
          <a:bodyPr/>
          <a:lstStyle/>
          <a:p>
            <a:fld id="{F1103263-47DC-432F-BF6F-0EDCAAE4F390}" type="datetimeFigureOut">
              <a:rPr lang="pt-BR" smtClean="0"/>
              <a:t>01/04/2022</a:t>
            </a:fld>
            <a:endParaRPr lang="pt-BR"/>
          </a:p>
        </p:txBody>
      </p:sp>
      <p:sp>
        <p:nvSpPr>
          <p:cNvPr id="8" name="Footer Placeholder 7"/>
          <p:cNvSpPr>
            <a:spLocks noGrp="1"/>
          </p:cNvSpPr>
          <p:nvPr>
            <p:ph type="ftr" sz="quarter" idx="11"/>
          </p:nvPr>
        </p:nvSpPr>
        <p:spPr/>
        <p:txBody>
          <a:bodyPr/>
          <a:lstStyle/>
          <a:p>
            <a:endParaRPr lang="pt-BR"/>
          </a:p>
        </p:txBody>
      </p:sp>
      <p:sp>
        <p:nvSpPr>
          <p:cNvPr id="9" name="Slide Number Placeholder 8"/>
          <p:cNvSpPr>
            <a:spLocks noGrp="1"/>
          </p:cNvSpPr>
          <p:nvPr>
            <p:ph type="sldNum" sz="quarter" idx="12"/>
          </p:nvPr>
        </p:nvSpPr>
        <p:spPr/>
        <p:txBody>
          <a:bodyPr/>
          <a:lstStyle/>
          <a:p>
            <a:fld id="{9FB7B63A-ACA3-4FF0-A7EB-E7A6675B44EE}" type="slidenum">
              <a:rPr lang="pt-BR" smtClean="0"/>
              <a:t>‹nº›</a:t>
            </a:fld>
            <a:endParaRPr lang="pt-BR"/>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0579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smtClean="0"/>
              <a:t>Clique para editar o título mestre</a:t>
            </a:r>
            <a:endParaRPr lang="en-US" dirty="0"/>
          </a:p>
        </p:txBody>
      </p:sp>
      <p:sp>
        <p:nvSpPr>
          <p:cNvPr id="3" name="Date Placeholder 2"/>
          <p:cNvSpPr>
            <a:spLocks noGrp="1"/>
          </p:cNvSpPr>
          <p:nvPr>
            <p:ph type="dt" sz="half" idx="10"/>
          </p:nvPr>
        </p:nvSpPr>
        <p:spPr/>
        <p:txBody>
          <a:bodyPr/>
          <a:lstStyle/>
          <a:p>
            <a:fld id="{F1103263-47DC-432F-BF6F-0EDCAAE4F390}" type="datetimeFigureOut">
              <a:rPr lang="pt-BR" smtClean="0"/>
              <a:t>01/04/2022</a:t>
            </a:fld>
            <a:endParaRPr lang="pt-BR"/>
          </a:p>
        </p:txBody>
      </p:sp>
      <p:sp>
        <p:nvSpPr>
          <p:cNvPr id="4" name="Footer Placeholder 3"/>
          <p:cNvSpPr>
            <a:spLocks noGrp="1"/>
          </p:cNvSpPr>
          <p:nvPr>
            <p:ph type="ftr" sz="quarter" idx="11"/>
          </p:nvPr>
        </p:nvSpPr>
        <p:spPr/>
        <p:txBody>
          <a:bodyPr/>
          <a:lstStyle/>
          <a:p>
            <a:endParaRPr lang="pt-BR"/>
          </a:p>
        </p:txBody>
      </p:sp>
      <p:sp>
        <p:nvSpPr>
          <p:cNvPr id="5" name="Slide Number Placeholder 4"/>
          <p:cNvSpPr>
            <a:spLocks noGrp="1"/>
          </p:cNvSpPr>
          <p:nvPr>
            <p:ph type="sldNum" sz="quarter" idx="12"/>
          </p:nvPr>
        </p:nvSpPr>
        <p:spPr/>
        <p:txBody>
          <a:bodyPr/>
          <a:lstStyle/>
          <a:p>
            <a:fld id="{9FB7B63A-ACA3-4FF0-A7EB-E7A6675B44EE}" type="slidenum">
              <a:rPr lang="pt-BR" smtClean="0"/>
              <a:t>‹nº›</a:t>
            </a:fld>
            <a:endParaRPr lang="pt-BR"/>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1220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103263-47DC-432F-BF6F-0EDCAAE4F390}" type="datetimeFigureOut">
              <a:rPr lang="pt-BR" smtClean="0"/>
              <a:t>01/04/2022</a:t>
            </a:fld>
            <a:endParaRPr lang="pt-BR"/>
          </a:p>
        </p:txBody>
      </p:sp>
      <p:sp>
        <p:nvSpPr>
          <p:cNvPr id="3" name="Footer Placeholder 2"/>
          <p:cNvSpPr>
            <a:spLocks noGrp="1"/>
          </p:cNvSpPr>
          <p:nvPr>
            <p:ph type="ftr" sz="quarter" idx="11"/>
          </p:nvPr>
        </p:nvSpPr>
        <p:spPr/>
        <p:txBody>
          <a:bodyPr/>
          <a:lstStyle/>
          <a:p>
            <a:endParaRPr lang="pt-BR"/>
          </a:p>
        </p:txBody>
      </p:sp>
      <p:sp>
        <p:nvSpPr>
          <p:cNvPr id="4" name="Slide Number Placeholder 3"/>
          <p:cNvSpPr>
            <a:spLocks noGrp="1"/>
          </p:cNvSpPr>
          <p:nvPr>
            <p:ph type="sldNum" sz="quarter" idx="12"/>
          </p:nvPr>
        </p:nvSpPr>
        <p:spPr/>
        <p:txBody>
          <a:bodyPr/>
          <a:lstStyle/>
          <a:p>
            <a:fld id="{9FB7B63A-ACA3-4FF0-A7EB-E7A6675B44EE}" type="slidenum">
              <a:rPr lang="pt-BR" smtClean="0"/>
              <a:t>‹nº›</a:t>
            </a:fld>
            <a:endParaRPr lang="pt-BR"/>
          </a:p>
        </p:txBody>
      </p:sp>
    </p:spTree>
    <p:extLst>
      <p:ext uri="{BB962C8B-B14F-4D97-AF65-F5344CB8AC3E}">
        <p14:creationId xmlns:p14="http://schemas.microsoft.com/office/powerpoint/2010/main" val="3506154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pt-BR" smtClean="0"/>
              <a:t>Clique para editar o título mestre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t-BR" smtClean="0"/>
              <a:t>Clique para editar o texto mestre</a:t>
            </a:r>
          </a:p>
        </p:txBody>
      </p:sp>
      <p:sp>
        <p:nvSpPr>
          <p:cNvPr id="5" name="Date Placeholder 4"/>
          <p:cNvSpPr>
            <a:spLocks noGrp="1"/>
          </p:cNvSpPr>
          <p:nvPr>
            <p:ph type="dt" sz="half" idx="10"/>
          </p:nvPr>
        </p:nvSpPr>
        <p:spPr/>
        <p:txBody>
          <a:bodyPr/>
          <a:lstStyle/>
          <a:p>
            <a:fld id="{F1103263-47DC-432F-BF6F-0EDCAAE4F390}" type="datetimeFigureOut">
              <a:rPr lang="pt-BR" smtClean="0"/>
              <a:t>01/04/2022</a:t>
            </a:fld>
            <a:endParaRPr lang="pt-BR"/>
          </a:p>
        </p:txBody>
      </p:sp>
      <p:sp>
        <p:nvSpPr>
          <p:cNvPr id="6" name="Footer Placeholder 5"/>
          <p:cNvSpPr>
            <a:spLocks noGrp="1"/>
          </p:cNvSpPr>
          <p:nvPr>
            <p:ph type="ftr" sz="quarter" idx="11"/>
          </p:nvPr>
        </p:nvSpPr>
        <p:spPr/>
        <p:txBody>
          <a:bodyPr/>
          <a:lstStyle/>
          <a:p>
            <a:endParaRPr lang="pt-BR"/>
          </a:p>
        </p:txBody>
      </p:sp>
      <p:sp>
        <p:nvSpPr>
          <p:cNvPr id="7" name="Slide Number Placeholder 6"/>
          <p:cNvSpPr>
            <a:spLocks noGrp="1"/>
          </p:cNvSpPr>
          <p:nvPr>
            <p:ph type="sldNum" sz="quarter" idx="12"/>
          </p:nvPr>
        </p:nvSpPr>
        <p:spPr/>
        <p:txBody>
          <a:bodyPr/>
          <a:lstStyle/>
          <a:p>
            <a:fld id="{9FB7B63A-ACA3-4FF0-A7EB-E7A6675B44EE}" type="slidenum">
              <a:rPr lang="pt-BR" smtClean="0"/>
              <a:t>‹nº›</a:t>
            </a:fld>
            <a:endParaRPr lang="pt-BR"/>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72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pt-BR" smtClean="0"/>
              <a:t>Clique para editar o título mestre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pt-BR" smtClean="0"/>
              <a:t>Clique no ícone para adicionar uma imagem</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t-BR" smtClean="0"/>
              <a:t>Clique para editar o texto mestre</a:t>
            </a:r>
          </a:p>
        </p:txBody>
      </p:sp>
      <p:sp>
        <p:nvSpPr>
          <p:cNvPr id="5" name="Date Placeholder 4"/>
          <p:cNvSpPr>
            <a:spLocks noGrp="1"/>
          </p:cNvSpPr>
          <p:nvPr>
            <p:ph type="dt" sz="half" idx="10"/>
          </p:nvPr>
        </p:nvSpPr>
        <p:spPr/>
        <p:txBody>
          <a:bodyPr/>
          <a:lstStyle/>
          <a:p>
            <a:fld id="{F1103263-47DC-432F-BF6F-0EDCAAE4F390}" type="datetimeFigureOut">
              <a:rPr lang="pt-BR" smtClean="0"/>
              <a:t>01/04/2022</a:t>
            </a:fld>
            <a:endParaRPr lang="pt-BR"/>
          </a:p>
        </p:txBody>
      </p:sp>
      <p:sp>
        <p:nvSpPr>
          <p:cNvPr id="6" name="Footer Placeholder 5"/>
          <p:cNvSpPr>
            <a:spLocks noGrp="1"/>
          </p:cNvSpPr>
          <p:nvPr>
            <p:ph type="ftr" sz="quarter" idx="11"/>
          </p:nvPr>
        </p:nvSpPr>
        <p:spPr/>
        <p:txBody>
          <a:bodyPr/>
          <a:lstStyle/>
          <a:p>
            <a:endParaRPr lang="pt-BR"/>
          </a:p>
        </p:txBody>
      </p:sp>
      <p:sp>
        <p:nvSpPr>
          <p:cNvPr id="7" name="Slide Number Placeholder 6"/>
          <p:cNvSpPr>
            <a:spLocks noGrp="1"/>
          </p:cNvSpPr>
          <p:nvPr>
            <p:ph type="sldNum" sz="quarter" idx="12"/>
          </p:nvPr>
        </p:nvSpPr>
        <p:spPr/>
        <p:txBody>
          <a:bodyPr/>
          <a:lstStyle/>
          <a:p>
            <a:fld id="{9FB7B63A-ACA3-4FF0-A7EB-E7A6675B44EE}" type="slidenum">
              <a:rPr lang="pt-BR" smtClean="0"/>
              <a:t>‹nº›</a:t>
            </a:fld>
            <a:endParaRPr lang="pt-BR"/>
          </a:p>
        </p:txBody>
      </p:sp>
    </p:spTree>
    <p:extLst>
      <p:ext uri="{BB962C8B-B14F-4D97-AF65-F5344CB8AC3E}">
        <p14:creationId xmlns:p14="http://schemas.microsoft.com/office/powerpoint/2010/main" val="11919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Foto Panorâmica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pt-BR" smtClean="0"/>
              <a:t>Clique para editar o título mestre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pt-BR" smtClean="0"/>
              <a:t>Clique no ícone para adicionar uma imagem</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t-BR" smtClean="0"/>
              <a:t>Clique para editar o texto mestre</a:t>
            </a:r>
          </a:p>
        </p:txBody>
      </p:sp>
      <p:sp>
        <p:nvSpPr>
          <p:cNvPr id="5" name="Date Placeholder 4"/>
          <p:cNvSpPr>
            <a:spLocks noGrp="1"/>
          </p:cNvSpPr>
          <p:nvPr>
            <p:ph type="dt" sz="half" idx="10"/>
          </p:nvPr>
        </p:nvSpPr>
        <p:spPr/>
        <p:txBody>
          <a:bodyPr/>
          <a:lstStyle/>
          <a:p>
            <a:fld id="{F1103263-47DC-432F-BF6F-0EDCAAE4F390}" type="datetimeFigureOut">
              <a:rPr lang="pt-BR" smtClean="0"/>
              <a:t>01/04/2022</a:t>
            </a:fld>
            <a:endParaRPr lang="pt-BR"/>
          </a:p>
        </p:txBody>
      </p:sp>
      <p:sp>
        <p:nvSpPr>
          <p:cNvPr id="6" name="Footer Placeholder 5"/>
          <p:cNvSpPr>
            <a:spLocks noGrp="1"/>
          </p:cNvSpPr>
          <p:nvPr>
            <p:ph type="ftr" sz="quarter" idx="11"/>
          </p:nvPr>
        </p:nvSpPr>
        <p:spPr/>
        <p:txBody>
          <a:bodyPr/>
          <a:lstStyle/>
          <a:p>
            <a:endParaRPr lang="pt-BR"/>
          </a:p>
        </p:txBody>
      </p:sp>
      <p:sp>
        <p:nvSpPr>
          <p:cNvPr id="7" name="Slide Number Placeholder 6"/>
          <p:cNvSpPr>
            <a:spLocks noGrp="1"/>
          </p:cNvSpPr>
          <p:nvPr>
            <p:ph type="sldNum" sz="quarter" idx="12"/>
          </p:nvPr>
        </p:nvSpPr>
        <p:spPr/>
        <p:txBody>
          <a:bodyPr/>
          <a:lstStyle/>
          <a:p>
            <a:fld id="{9FB7B63A-ACA3-4FF0-A7EB-E7A6675B44EE}" type="slidenum">
              <a:rPr lang="pt-BR" smtClean="0"/>
              <a:t>‹nº›</a:t>
            </a:fld>
            <a:endParaRPr lang="pt-BR"/>
          </a:p>
        </p:txBody>
      </p:sp>
    </p:spTree>
    <p:extLst>
      <p:ext uri="{BB962C8B-B14F-4D97-AF65-F5344CB8AC3E}">
        <p14:creationId xmlns:p14="http://schemas.microsoft.com/office/powerpoint/2010/main" val="3531683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e Legenda">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pt-BR" smtClean="0"/>
              <a:t>Clique para editar o título mestre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smtClean="0"/>
              <a:t>Clique para editar o texto mestre</a:t>
            </a:r>
          </a:p>
        </p:txBody>
      </p:sp>
      <p:sp>
        <p:nvSpPr>
          <p:cNvPr id="4" name="Date Placeholder 3"/>
          <p:cNvSpPr>
            <a:spLocks noGrp="1"/>
          </p:cNvSpPr>
          <p:nvPr>
            <p:ph type="dt" sz="half" idx="10"/>
          </p:nvPr>
        </p:nvSpPr>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9FB7B63A-ACA3-4FF0-A7EB-E7A6675B44EE}" type="slidenum">
              <a:rPr lang="pt-BR" smtClean="0"/>
              <a:t>‹nº›</a:t>
            </a:fld>
            <a:endParaRPr lang="pt-BR"/>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0640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çã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pt-BR" smtClean="0"/>
              <a:t>Clique para editar o título mestre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t-BR" smtClean="0"/>
              <a:t>Clique para editar o texto mestre</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smtClean="0"/>
              <a:t>Clique para editar o texto mestre</a:t>
            </a:r>
          </a:p>
        </p:txBody>
      </p:sp>
      <p:sp>
        <p:nvSpPr>
          <p:cNvPr id="4" name="Date Placeholder 3"/>
          <p:cNvSpPr>
            <a:spLocks noGrp="1"/>
          </p:cNvSpPr>
          <p:nvPr>
            <p:ph type="dt" sz="half" idx="10"/>
          </p:nvPr>
        </p:nvSpPr>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9FB7B63A-ACA3-4FF0-A7EB-E7A6675B44EE}" type="slidenum">
              <a:rPr lang="pt-BR" smtClean="0"/>
              <a:t>‹nº›</a:t>
            </a:fld>
            <a:endParaRPr lang="pt-BR"/>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257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ão de Nome">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pt-BR" smtClean="0"/>
              <a:t>Clique para editar o título mestre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smtClean="0"/>
              <a:t>Clique para editar o texto mestre</a:t>
            </a:r>
          </a:p>
        </p:txBody>
      </p:sp>
      <p:sp>
        <p:nvSpPr>
          <p:cNvPr id="4" name="Date Placeholder 3"/>
          <p:cNvSpPr>
            <a:spLocks noGrp="1"/>
          </p:cNvSpPr>
          <p:nvPr>
            <p:ph type="dt" sz="half" idx="10"/>
          </p:nvPr>
        </p:nvSpPr>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9FB7B63A-ACA3-4FF0-A7EB-E7A6675B44EE}" type="slidenum">
              <a:rPr lang="pt-BR" smtClean="0"/>
              <a:t>‹nº›</a:t>
            </a:fld>
            <a:endParaRPr lang="pt-BR"/>
          </a:p>
        </p:txBody>
      </p:sp>
    </p:spTree>
    <p:extLst>
      <p:ext uri="{BB962C8B-B14F-4D97-AF65-F5344CB8AC3E}">
        <p14:creationId xmlns:p14="http://schemas.microsoft.com/office/powerpoint/2010/main" val="1184928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itar o Cartão de Nome">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pt-BR" smtClean="0"/>
              <a:t>Clique para editar o título mestre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smtClean="0"/>
              <a:t>Clique para editar o texto mestre</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smtClean="0"/>
              <a:t>Clique para editar o texto mestre</a:t>
            </a:r>
          </a:p>
        </p:txBody>
      </p:sp>
      <p:sp>
        <p:nvSpPr>
          <p:cNvPr id="4" name="Date Placeholder 3"/>
          <p:cNvSpPr>
            <a:spLocks noGrp="1"/>
          </p:cNvSpPr>
          <p:nvPr>
            <p:ph type="dt" sz="half" idx="10"/>
          </p:nvPr>
        </p:nvSpPr>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9FB7B63A-ACA3-4FF0-A7EB-E7A6675B44EE}" type="slidenum">
              <a:rPr lang="pt-BR" smtClean="0"/>
              <a:t>‹nº›</a:t>
            </a:fld>
            <a:endParaRPr lang="pt-BR"/>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27682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Verdadeiro ou Falso">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pt-BR" smtClean="0"/>
              <a:t>Clique para editar o título mestre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smtClean="0"/>
              <a:t>Clique para editar o texto mestre</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smtClean="0"/>
              <a:t>Clique para editar o texto mestre</a:t>
            </a:r>
          </a:p>
        </p:txBody>
      </p:sp>
      <p:sp>
        <p:nvSpPr>
          <p:cNvPr id="4" name="Date Placeholder 3"/>
          <p:cNvSpPr>
            <a:spLocks noGrp="1"/>
          </p:cNvSpPr>
          <p:nvPr>
            <p:ph type="dt" sz="half" idx="10"/>
          </p:nvPr>
        </p:nvSpPr>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9FB7B63A-ACA3-4FF0-A7EB-E7A6675B44EE}" type="slidenum">
              <a:rPr lang="pt-BR" smtClean="0"/>
              <a:t>‹nº›</a:t>
            </a:fld>
            <a:endParaRPr lang="pt-BR"/>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01218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pt-BR" smtClean="0"/>
              <a:t>Clique para editar o título mestre</a:t>
            </a:r>
            <a:endParaRPr lang="en-US" dirty="0"/>
          </a:p>
        </p:txBody>
      </p:sp>
      <p:sp>
        <p:nvSpPr>
          <p:cNvPr id="3" name="Vertical Text Placeholder 2"/>
          <p:cNvSpPr>
            <a:spLocks noGrp="1"/>
          </p:cNvSpPr>
          <p:nvPr>
            <p:ph type="body" orient="vert" idx="1"/>
          </p:nvPr>
        </p:nvSpPr>
        <p:spPr/>
        <p:txBody>
          <a:bodyPr vert="eaVert" ancho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10"/>
          </p:nvPr>
        </p:nvSpPr>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9FB7B63A-ACA3-4FF0-A7EB-E7A6675B44EE}" type="slidenum">
              <a:rPr lang="pt-BR" smtClean="0"/>
              <a:t>‹nº›</a:t>
            </a:fld>
            <a:endParaRPr lang="pt-BR"/>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7444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e texto verticais">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pt-BR" smtClean="0"/>
              <a:t>Clique para editar o título mestre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10"/>
          </p:nvPr>
        </p:nvSpPr>
        <p:spPr/>
        <p:txBody>
          <a:bodyPr/>
          <a:lstStyle/>
          <a:p>
            <a:fld id="{F1103263-47DC-432F-BF6F-0EDCAAE4F390}" type="datetimeFigureOut">
              <a:rPr lang="pt-BR" smtClean="0"/>
              <a:t>01/04/2022</a:t>
            </a:fld>
            <a:endParaRPr lang="pt-BR"/>
          </a:p>
        </p:txBody>
      </p:sp>
      <p:sp>
        <p:nvSpPr>
          <p:cNvPr id="5" name="Footer Placeholder 4"/>
          <p:cNvSpPr>
            <a:spLocks noGrp="1"/>
          </p:cNvSpPr>
          <p:nvPr>
            <p:ph type="ftr" sz="quarter" idx="11"/>
          </p:nvPr>
        </p:nvSpPr>
        <p:spPr/>
        <p:txBody>
          <a:bodyPr/>
          <a:lstStyle/>
          <a:p>
            <a:endParaRPr lang="pt-BR"/>
          </a:p>
        </p:txBody>
      </p:sp>
      <p:sp>
        <p:nvSpPr>
          <p:cNvPr id="6" name="Slide Number Placeholder 5"/>
          <p:cNvSpPr>
            <a:spLocks noGrp="1"/>
          </p:cNvSpPr>
          <p:nvPr>
            <p:ph type="sldNum" sz="quarter" idx="12"/>
          </p:nvPr>
        </p:nvSpPr>
        <p:spPr/>
        <p:txBody>
          <a:bodyPr/>
          <a:lstStyle/>
          <a:p>
            <a:fld id="{9FB7B63A-ACA3-4FF0-A7EB-E7A6675B44EE}" type="slidenum">
              <a:rPr lang="pt-BR" smtClean="0"/>
              <a:t>‹nº›</a:t>
            </a:fld>
            <a:endParaRPr lang="pt-BR"/>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7046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pt-BR" smtClean="0"/>
              <a:t>Clique para editar o título mestre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pt-BR" smtClean="0"/>
              <a:t>Clique para editar o texto mestre</a:t>
            </a:r>
          </a:p>
          <a:p>
            <a:pPr lvl="1"/>
            <a:r>
              <a:rPr lang="pt-BR" smtClean="0"/>
              <a:t>Segundo nível</a:t>
            </a:r>
          </a:p>
          <a:p>
            <a:pPr lvl="2"/>
            <a:r>
              <a:rPr lang="pt-BR" smtClean="0"/>
              <a:t>Terceiro nível</a:t>
            </a:r>
          </a:p>
          <a:p>
            <a:pPr lvl="3"/>
            <a:r>
              <a:rPr lang="pt-BR" smtClean="0"/>
              <a:t>Quarto nível</a:t>
            </a:r>
          </a:p>
          <a:p>
            <a:pPr lvl="4"/>
            <a:r>
              <a:rPr lang="pt-BR" smtClean="0"/>
              <a:t>Quinto nível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1103263-47DC-432F-BF6F-0EDCAAE4F390}" type="datetimeFigureOut">
              <a:rPr lang="pt-BR" smtClean="0"/>
              <a:t>01/04/2022</a:t>
            </a:fld>
            <a:endParaRPr lang="pt-BR"/>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pt-B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B7B63A-ACA3-4FF0-A7EB-E7A6675B44EE}" type="slidenum">
              <a:rPr lang="pt-BR" smtClean="0"/>
              <a:t>‹nº›</a:t>
            </a:fld>
            <a:endParaRPr lang="pt-BR"/>
          </a:p>
        </p:txBody>
      </p:sp>
    </p:spTree>
    <p:extLst>
      <p:ext uri="{BB962C8B-B14F-4D97-AF65-F5344CB8AC3E}">
        <p14:creationId xmlns:p14="http://schemas.microsoft.com/office/powerpoint/2010/main" val="2614566584"/>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2692398" y="1871131"/>
            <a:ext cx="6815669" cy="1670559"/>
          </a:xfrm>
        </p:spPr>
        <p:txBody>
          <a:bodyPr/>
          <a:lstStyle/>
          <a:p>
            <a:r>
              <a:rPr lang="pt-BR" sz="3600" dirty="0" smtClean="0"/>
              <a:t>The </a:t>
            </a:r>
            <a:r>
              <a:rPr lang="pt-BR" sz="3600" dirty="0" err="1" smtClean="0"/>
              <a:t>impact</a:t>
            </a:r>
            <a:r>
              <a:rPr lang="pt-BR" sz="3600" dirty="0" smtClean="0"/>
              <a:t> </a:t>
            </a:r>
            <a:r>
              <a:rPr lang="pt-BR" sz="3600" dirty="0" err="1" smtClean="0"/>
              <a:t>of</a:t>
            </a:r>
            <a:r>
              <a:rPr lang="pt-BR" sz="3600" dirty="0" smtClean="0"/>
              <a:t> </a:t>
            </a:r>
            <a:r>
              <a:rPr lang="pt-BR" sz="3600" dirty="0" err="1" smtClean="0"/>
              <a:t>an</a:t>
            </a:r>
            <a:r>
              <a:rPr lang="pt-BR" sz="3600" dirty="0" smtClean="0"/>
              <a:t> </a:t>
            </a:r>
            <a:r>
              <a:rPr lang="pt-BR" sz="3600" dirty="0" err="1" smtClean="0"/>
              <a:t>additional</a:t>
            </a:r>
            <a:r>
              <a:rPr lang="pt-BR" sz="3600" dirty="0" smtClean="0"/>
              <a:t> </a:t>
            </a:r>
            <a:r>
              <a:rPr lang="pt-BR" sz="3600" dirty="0"/>
              <a:t>input </a:t>
            </a:r>
            <a:r>
              <a:rPr lang="pt-BR" sz="3600" dirty="0" err="1" smtClean="0"/>
              <a:t>element</a:t>
            </a:r>
            <a:r>
              <a:rPr lang="pt-BR" sz="3600" dirty="0" smtClean="0"/>
              <a:t> </a:t>
            </a:r>
            <a:r>
              <a:rPr lang="pt-BR" sz="3600" dirty="0" err="1" smtClean="0"/>
              <a:t>on</a:t>
            </a:r>
            <a:r>
              <a:rPr lang="pt-BR" sz="3600" dirty="0" smtClean="0"/>
              <a:t> </a:t>
            </a:r>
            <a:r>
              <a:rPr lang="pt-BR" sz="3600" dirty="0" err="1" smtClean="0"/>
              <a:t>fluency</a:t>
            </a:r>
            <a:r>
              <a:rPr lang="pt-BR" sz="3600" dirty="0" smtClean="0"/>
              <a:t>: </a:t>
            </a:r>
            <a:r>
              <a:rPr lang="pt-BR" sz="3600" dirty="0" err="1" smtClean="0"/>
              <a:t>quantity</a:t>
            </a:r>
            <a:r>
              <a:rPr lang="pt-BR" sz="3600" dirty="0" smtClean="0"/>
              <a:t> </a:t>
            </a:r>
            <a:r>
              <a:rPr lang="pt-BR" sz="3600" dirty="0" err="1" smtClean="0"/>
              <a:t>and</a:t>
            </a:r>
            <a:r>
              <a:rPr lang="pt-BR" sz="3600" dirty="0" smtClean="0"/>
              <a:t> </a:t>
            </a:r>
            <a:r>
              <a:rPr lang="pt-BR" sz="3600" dirty="0" err="1" smtClean="0"/>
              <a:t>quality</a:t>
            </a:r>
            <a:r>
              <a:rPr lang="pt-BR" sz="3600" dirty="0" smtClean="0"/>
              <a:t> </a:t>
            </a:r>
            <a:r>
              <a:rPr lang="pt-BR" sz="3600" dirty="0" err="1" smtClean="0"/>
              <a:t>to</a:t>
            </a:r>
            <a:r>
              <a:rPr lang="pt-BR" sz="3600" dirty="0" smtClean="0"/>
              <a:t> </a:t>
            </a:r>
            <a:r>
              <a:rPr lang="pt-BR" sz="3600" dirty="0" err="1" smtClean="0"/>
              <a:t>make</a:t>
            </a:r>
            <a:r>
              <a:rPr lang="pt-BR" sz="3600" dirty="0" smtClean="0"/>
              <a:t> a </a:t>
            </a:r>
            <a:r>
              <a:rPr lang="pt-BR" sz="3600" dirty="0" err="1" smtClean="0"/>
              <a:t>difference</a:t>
            </a:r>
            <a:endParaRPr lang="pt-BR" sz="3600" dirty="0"/>
          </a:p>
        </p:txBody>
      </p:sp>
      <p:sp>
        <p:nvSpPr>
          <p:cNvPr id="3" name="Subtítulo 2"/>
          <p:cNvSpPr>
            <a:spLocks noGrp="1"/>
          </p:cNvSpPr>
          <p:nvPr>
            <p:ph type="subTitle" idx="1"/>
          </p:nvPr>
        </p:nvSpPr>
        <p:spPr>
          <a:xfrm>
            <a:off x="2692398" y="4082603"/>
            <a:ext cx="6815669" cy="895796"/>
          </a:xfrm>
        </p:spPr>
        <p:txBody>
          <a:bodyPr/>
          <a:lstStyle/>
          <a:p>
            <a:r>
              <a:rPr lang="en-GB" dirty="0"/>
              <a:t>Mini Research Project </a:t>
            </a:r>
            <a:r>
              <a:rPr lang="en-GB" dirty="0" smtClean="0"/>
              <a:t>Proposal</a:t>
            </a:r>
            <a:endParaRPr lang="pt-BR" dirty="0"/>
          </a:p>
        </p:txBody>
      </p:sp>
    </p:spTree>
    <p:extLst>
      <p:ext uri="{BB962C8B-B14F-4D97-AF65-F5344CB8AC3E}">
        <p14:creationId xmlns:p14="http://schemas.microsoft.com/office/powerpoint/2010/main" val="28724418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p:cNvSpPr>
            <a:spLocks noGrp="1"/>
          </p:cNvSpPr>
          <p:nvPr>
            <p:ph idx="1"/>
          </p:nvPr>
        </p:nvSpPr>
        <p:spPr/>
        <p:txBody>
          <a:bodyPr/>
          <a:lstStyle/>
          <a:p>
            <a:pPr marL="0" indent="0">
              <a:buNone/>
            </a:pPr>
            <a:r>
              <a:rPr lang="en-GB" sz="3200" dirty="0"/>
              <a:t>“School programs should be based on realistic estimates of how long it takes to learn a second language. </a:t>
            </a:r>
            <a:r>
              <a:rPr lang="en-GB" sz="3200" b="1" dirty="0">
                <a:solidFill>
                  <a:srgbClr val="C00000"/>
                </a:solidFill>
              </a:rPr>
              <a:t>One or two hours a week will not produce very advanced second language speakers</a:t>
            </a:r>
            <a:r>
              <a:rPr lang="en-GB" sz="3200" dirty="0"/>
              <a:t>, no matter how young they were when they began (</a:t>
            </a:r>
            <a:r>
              <a:rPr lang="en-GB" sz="3200" dirty="0" err="1"/>
              <a:t>Lightbown</a:t>
            </a:r>
            <a:r>
              <a:rPr lang="en-GB" sz="3200" dirty="0"/>
              <a:t> and </a:t>
            </a:r>
            <a:r>
              <a:rPr lang="en-GB" sz="3200" dirty="0" err="1"/>
              <a:t>Spada</a:t>
            </a:r>
            <a:r>
              <a:rPr lang="en-GB" sz="3200" dirty="0"/>
              <a:t> 2001, p. 42).”</a:t>
            </a:r>
            <a:endParaRPr lang="pt-BR" sz="3200" dirty="0"/>
          </a:p>
          <a:p>
            <a:endParaRPr lang="pt-BR" dirty="0"/>
          </a:p>
        </p:txBody>
      </p:sp>
    </p:spTree>
    <p:extLst>
      <p:ext uri="{BB962C8B-B14F-4D97-AF65-F5344CB8AC3E}">
        <p14:creationId xmlns:p14="http://schemas.microsoft.com/office/powerpoint/2010/main" val="23294043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dirty="0" err="1" smtClean="0"/>
              <a:t>Introduction</a:t>
            </a:r>
            <a:endParaRPr lang="pt-BR" dirty="0"/>
          </a:p>
        </p:txBody>
      </p:sp>
      <p:sp>
        <p:nvSpPr>
          <p:cNvPr id="3" name="Espaço Reservado para Conteúdo 2"/>
          <p:cNvSpPr>
            <a:spLocks noGrp="1"/>
          </p:cNvSpPr>
          <p:nvPr>
            <p:ph idx="1"/>
          </p:nvPr>
        </p:nvSpPr>
        <p:spPr>
          <a:xfrm>
            <a:off x="1295402" y="2434107"/>
            <a:ext cx="9601194" cy="3580327"/>
          </a:xfrm>
        </p:spPr>
        <p:txBody>
          <a:bodyPr>
            <a:noAutofit/>
          </a:bodyPr>
          <a:lstStyle/>
          <a:p>
            <a:r>
              <a:rPr lang="en-GB" sz="3200" dirty="0" smtClean="0"/>
              <a:t>My view: </a:t>
            </a:r>
            <a:r>
              <a:rPr lang="en-GB" sz="3200" b="1" dirty="0" smtClean="0">
                <a:solidFill>
                  <a:srgbClr val="C00000"/>
                </a:solidFill>
              </a:rPr>
              <a:t>insufficient </a:t>
            </a:r>
            <a:r>
              <a:rPr lang="en-GB" sz="3200" b="1" dirty="0">
                <a:solidFill>
                  <a:srgbClr val="C00000"/>
                </a:solidFill>
              </a:rPr>
              <a:t>input </a:t>
            </a:r>
            <a:r>
              <a:rPr lang="en-GB" sz="3200" dirty="0"/>
              <a:t>might be a major factor in the generalized failure to produce fluent speakers of English in my </a:t>
            </a:r>
            <a:r>
              <a:rPr lang="en-GB" sz="3200" dirty="0" smtClean="0"/>
              <a:t>country</a:t>
            </a:r>
            <a:r>
              <a:rPr lang="en-GB" sz="3200" dirty="0"/>
              <a:t>.</a:t>
            </a:r>
            <a:endParaRPr lang="en-GB" sz="3200" dirty="0" smtClean="0"/>
          </a:p>
          <a:p>
            <a:r>
              <a:rPr lang="en-GB" sz="3200" dirty="0" smtClean="0"/>
              <a:t>English </a:t>
            </a:r>
            <a:r>
              <a:rPr lang="en-GB" sz="3200" dirty="0"/>
              <a:t>is a valued foreign language in Brazil, but direct access to English speakers is uncommon and input beyond the classroom is, therefore, restricted to movies, songs and social media. </a:t>
            </a:r>
            <a:endParaRPr lang="en-GB" sz="3200" dirty="0" smtClean="0"/>
          </a:p>
        </p:txBody>
      </p:sp>
    </p:spTree>
    <p:extLst>
      <p:ext uri="{BB962C8B-B14F-4D97-AF65-F5344CB8AC3E}">
        <p14:creationId xmlns:p14="http://schemas.microsoft.com/office/powerpoint/2010/main" val="5474044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fontScale="90000"/>
          </a:bodyPr>
          <a:lstStyle/>
          <a:p>
            <a:r>
              <a:rPr lang="en-GB" b="1" dirty="0" smtClean="0"/>
              <a:t>The </a:t>
            </a:r>
            <a:r>
              <a:rPr lang="en-GB" b="1" dirty="0"/>
              <a:t>aims of the investigation</a:t>
            </a:r>
            <a:r>
              <a:rPr lang="pt-BR" dirty="0"/>
              <a:t/>
            </a:r>
            <a:br>
              <a:rPr lang="pt-BR" dirty="0"/>
            </a:br>
            <a:endParaRPr lang="pt-BR" dirty="0"/>
          </a:p>
        </p:txBody>
      </p:sp>
      <p:sp>
        <p:nvSpPr>
          <p:cNvPr id="3" name="Espaço Reservado para Conteúdo 2"/>
          <p:cNvSpPr>
            <a:spLocks noGrp="1"/>
          </p:cNvSpPr>
          <p:nvPr>
            <p:ph idx="1"/>
          </p:nvPr>
        </p:nvSpPr>
        <p:spPr/>
        <p:txBody>
          <a:bodyPr/>
          <a:lstStyle/>
          <a:p>
            <a:pPr marL="0" indent="0">
              <a:buNone/>
            </a:pPr>
            <a:r>
              <a:rPr lang="en-GB" sz="3200" dirty="0" smtClean="0">
                <a:solidFill>
                  <a:schemeClr val="tx1"/>
                </a:solidFill>
              </a:rPr>
              <a:t>The object of the research is to determine if an added element of input in out-of-class activities will result in measurable progress in the students’ output.</a:t>
            </a:r>
            <a:endParaRPr lang="pt-BR" sz="3200" dirty="0">
              <a:solidFill>
                <a:schemeClr val="tx1"/>
              </a:solidFill>
            </a:endParaRPr>
          </a:p>
          <a:p>
            <a:endParaRPr lang="pt-BR" dirty="0"/>
          </a:p>
        </p:txBody>
      </p:sp>
    </p:spTree>
    <p:extLst>
      <p:ext uri="{BB962C8B-B14F-4D97-AF65-F5344CB8AC3E}">
        <p14:creationId xmlns:p14="http://schemas.microsoft.com/office/powerpoint/2010/main" val="27935792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ângulo 3"/>
          <p:cNvSpPr/>
          <p:nvPr/>
        </p:nvSpPr>
        <p:spPr>
          <a:xfrm>
            <a:off x="1081825" y="978793"/>
            <a:ext cx="10097037" cy="5139869"/>
          </a:xfrm>
          <a:prstGeom prst="rect">
            <a:avLst/>
          </a:prstGeom>
        </p:spPr>
        <p:txBody>
          <a:bodyPr wrap="square">
            <a:spAutoFit/>
          </a:bodyPr>
          <a:lstStyle/>
          <a:p>
            <a:r>
              <a:rPr lang="en-GB" sz="2000" b="1" dirty="0" smtClean="0"/>
              <a:t>                 </a:t>
            </a:r>
            <a:r>
              <a:rPr lang="en-GB" sz="4000" b="1" dirty="0" smtClean="0"/>
              <a:t>The </a:t>
            </a:r>
            <a:r>
              <a:rPr lang="en-GB" sz="4000" b="1" dirty="0"/>
              <a:t>rationale for the investigation </a:t>
            </a:r>
          </a:p>
          <a:p>
            <a:endParaRPr lang="en-GB" sz="3200" b="1" dirty="0" smtClean="0"/>
          </a:p>
          <a:p>
            <a:pPr marL="342900" indent="-342900">
              <a:buFont typeface="Arial" panose="020B0604020202020204" pitchFamily="34" charset="0"/>
              <a:buChar char="•"/>
            </a:pPr>
            <a:r>
              <a:rPr lang="en-GB" sz="3200" dirty="0" smtClean="0"/>
              <a:t>Brazilians are taught </a:t>
            </a:r>
            <a:r>
              <a:rPr lang="en-GB" sz="3200" dirty="0"/>
              <a:t>English </a:t>
            </a:r>
            <a:r>
              <a:rPr lang="en-GB" sz="3200" dirty="0" smtClean="0"/>
              <a:t>for </a:t>
            </a:r>
            <a:r>
              <a:rPr lang="en-GB" sz="3200" dirty="0"/>
              <a:t>approximately ten </a:t>
            </a:r>
            <a:r>
              <a:rPr lang="en-GB" sz="3200" dirty="0" smtClean="0"/>
              <a:t>years at school</a:t>
            </a:r>
            <a:endParaRPr lang="en-GB" sz="3200" dirty="0"/>
          </a:p>
          <a:p>
            <a:pPr marL="342900" indent="-342900">
              <a:buFont typeface="Arial" panose="020B0604020202020204" pitchFamily="34" charset="0"/>
              <a:buChar char="•"/>
            </a:pPr>
            <a:r>
              <a:rPr lang="en-GB" sz="3200" dirty="0"/>
              <a:t>British </a:t>
            </a:r>
            <a:r>
              <a:rPr lang="en-GB" sz="3200" dirty="0" smtClean="0"/>
              <a:t>Council: </a:t>
            </a:r>
            <a:r>
              <a:rPr lang="en-GB" sz="3200" dirty="0"/>
              <a:t>only 5% of Brazilians </a:t>
            </a:r>
            <a:r>
              <a:rPr lang="en-GB" sz="3200" dirty="0" smtClean="0"/>
              <a:t>say they have ‘some knowledge of English’ </a:t>
            </a:r>
          </a:p>
          <a:p>
            <a:pPr marL="342900" indent="-342900">
              <a:buFont typeface="Arial" panose="020B0604020202020204" pitchFamily="34" charset="0"/>
              <a:buChar char="•"/>
            </a:pPr>
            <a:r>
              <a:rPr lang="en-GB" sz="3200" dirty="0" smtClean="0"/>
              <a:t>Ongoing </a:t>
            </a:r>
            <a:r>
              <a:rPr lang="en-GB" sz="3200" dirty="0"/>
              <a:t>debate in the country; </a:t>
            </a:r>
            <a:r>
              <a:rPr lang="en-GB" sz="3200" dirty="0" smtClean="0"/>
              <a:t>frustration </a:t>
            </a:r>
            <a:r>
              <a:rPr lang="en-GB" sz="3200" dirty="0"/>
              <a:t>and guilt for me </a:t>
            </a:r>
            <a:endParaRPr lang="en-GB" sz="3200" dirty="0" smtClean="0"/>
          </a:p>
          <a:p>
            <a:pPr marL="342900" indent="-342900">
              <a:buFont typeface="Arial" panose="020B0604020202020204" pitchFamily="34" charset="0"/>
              <a:buChar char="•"/>
            </a:pPr>
            <a:r>
              <a:rPr lang="en-GB" sz="3200" dirty="0" smtClean="0"/>
              <a:t>This </a:t>
            </a:r>
            <a:r>
              <a:rPr lang="en-GB" sz="3200" dirty="0"/>
              <a:t>project will </a:t>
            </a:r>
            <a:r>
              <a:rPr lang="en-GB" sz="3200" dirty="0" smtClean="0"/>
              <a:t>attempt to </a:t>
            </a:r>
            <a:r>
              <a:rPr lang="en-GB" sz="3200" dirty="0"/>
              <a:t>tackle that issue</a:t>
            </a:r>
          </a:p>
          <a:p>
            <a:pPr marL="342900" indent="-342900">
              <a:buFont typeface="Arial" panose="020B0604020202020204" pitchFamily="34" charset="0"/>
              <a:buChar char="•"/>
            </a:pPr>
            <a:r>
              <a:rPr lang="en-GB" sz="3200" dirty="0"/>
              <a:t>An achievable goal: finding ways to elevate the degree of success my students attain in their efforts to speak English </a:t>
            </a:r>
            <a:endParaRPr lang="pt-BR" sz="3200" dirty="0"/>
          </a:p>
        </p:txBody>
      </p:sp>
    </p:spTree>
    <p:extLst>
      <p:ext uri="{BB962C8B-B14F-4D97-AF65-F5344CB8AC3E}">
        <p14:creationId xmlns:p14="http://schemas.microsoft.com/office/powerpoint/2010/main" val="12215919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p:cNvSpPr>
            <a:spLocks noGrp="1"/>
          </p:cNvSpPr>
          <p:nvPr>
            <p:ph type="body" idx="1"/>
          </p:nvPr>
        </p:nvSpPr>
        <p:spPr>
          <a:xfrm>
            <a:off x="1197735" y="1094704"/>
            <a:ext cx="9707334" cy="4543077"/>
          </a:xfrm>
        </p:spPr>
        <p:txBody>
          <a:bodyPr>
            <a:normAutofit fontScale="92500" lnSpcReduction="10000"/>
          </a:bodyPr>
          <a:lstStyle/>
          <a:p>
            <a:pPr lvl="0"/>
            <a:r>
              <a:rPr lang="en-GB" sz="3200" dirty="0"/>
              <a:t>The relevance of input – as seen in the SLA module – was the inspiration for this project. Also, the constant reminder of how much more challenging it is to learn a language in a country like Brazil, where English is absent from people’s daily routine, than to learn it in a country where it is native. Around every aspect of language teaching/learning studied in class there seemed to be a connection to the need for frequency and quality of input.</a:t>
            </a:r>
          </a:p>
          <a:p>
            <a:r>
              <a:rPr lang="en-GB" sz="3200" dirty="0" err="1"/>
              <a:t>Krashen’s</a:t>
            </a:r>
            <a:r>
              <a:rPr lang="en-GB" sz="3200" dirty="0"/>
              <a:t> and subsequent </a:t>
            </a:r>
            <a:r>
              <a:rPr lang="en-GB" sz="3200" dirty="0" smtClean="0"/>
              <a:t>scholars’ theories </a:t>
            </a:r>
            <a:r>
              <a:rPr lang="en-GB" sz="3200" dirty="0"/>
              <a:t>on input, as well as </a:t>
            </a:r>
            <a:r>
              <a:rPr lang="en-GB" sz="3200" dirty="0" smtClean="0"/>
              <a:t>and the </a:t>
            </a:r>
            <a:r>
              <a:rPr lang="en-GB" sz="3200" dirty="0"/>
              <a:t>concepts of noticing, interaction and output are the foundation of this project</a:t>
            </a:r>
            <a:endParaRPr lang="pt-BR" sz="3200" dirty="0"/>
          </a:p>
          <a:p>
            <a:endParaRPr lang="pt-BR" dirty="0"/>
          </a:p>
        </p:txBody>
      </p:sp>
    </p:spTree>
    <p:extLst>
      <p:ext uri="{BB962C8B-B14F-4D97-AF65-F5344CB8AC3E}">
        <p14:creationId xmlns:p14="http://schemas.microsoft.com/office/powerpoint/2010/main" val="35639226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944710" y="776249"/>
            <a:ext cx="8358389" cy="1371600"/>
          </a:xfrm>
        </p:spPr>
        <p:txBody>
          <a:bodyPr>
            <a:normAutofit fontScale="90000"/>
          </a:bodyPr>
          <a:lstStyle/>
          <a:p>
            <a:r>
              <a:rPr lang="en-GB" sz="4400" b="1" dirty="0" smtClean="0"/>
              <a:t>Description </a:t>
            </a:r>
            <a:r>
              <a:rPr lang="en-GB" sz="4400" b="1" dirty="0"/>
              <a:t>of the expected </a:t>
            </a:r>
            <a:r>
              <a:rPr lang="en-GB" sz="4400" b="1" dirty="0" smtClean="0"/>
              <a:t>evidence</a:t>
            </a:r>
            <a:br>
              <a:rPr lang="en-GB" sz="4400" b="1" dirty="0" smtClean="0"/>
            </a:br>
            <a:endParaRPr lang="pt-BR" dirty="0"/>
          </a:p>
        </p:txBody>
      </p:sp>
      <p:sp>
        <p:nvSpPr>
          <p:cNvPr id="7" name="Espaço Reservado para Texto 6"/>
          <p:cNvSpPr>
            <a:spLocks noGrp="1"/>
          </p:cNvSpPr>
          <p:nvPr>
            <p:ph type="body" sz="half" idx="2"/>
          </p:nvPr>
        </p:nvSpPr>
        <p:spPr>
          <a:xfrm>
            <a:off x="1295398" y="2343955"/>
            <a:ext cx="9110731" cy="2740277"/>
          </a:xfrm>
        </p:spPr>
        <p:txBody>
          <a:bodyPr/>
          <a:lstStyle/>
          <a:p>
            <a:pPr algn="l"/>
            <a:r>
              <a:rPr lang="en-GB" sz="3200" dirty="0" smtClean="0"/>
              <a:t>Examples </a:t>
            </a:r>
            <a:r>
              <a:rPr lang="en-GB" sz="3200" dirty="0"/>
              <a:t>of students’ </a:t>
            </a:r>
            <a:r>
              <a:rPr lang="en-GB" sz="3200" dirty="0" smtClean="0"/>
              <a:t>work in the form of transcriptions of recorded retelling of stories in pair work will be collected at every session, but only the first and last will be </a:t>
            </a:r>
            <a:r>
              <a:rPr lang="en-GB" sz="3200" dirty="0"/>
              <a:t>assessed for </a:t>
            </a:r>
            <a:r>
              <a:rPr lang="en-GB" sz="3200" dirty="0" smtClean="0"/>
              <a:t>comparison. </a:t>
            </a:r>
            <a:endParaRPr lang="pt-BR" sz="3200" dirty="0"/>
          </a:p>
          <a:p>
            <a:endParaRPr lang="pt-BR" dirty="0"/>
          </a:p>
        </p:txBody>
      </p:sp>
    </p:spTree>
    <p:extLst>
      <p:ext uri="{BB962C8B-B14F-4D97-AF65-F5344CB8AC3E}">
        <p14:creationId xmlns:p14="http://schemas.microsoft.com/office/powerpoint/2010/main" val="40240321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2931015" y="763370"/>
            <a:ext cx="6241816" cy="1026793"/>
          </a:xfrm>
        </p:spPr>
        <p:txBody>
          <a:bodyPr>
            <a:normAutofit/>
          </a:bodyPr>
          <a:lstStyle/>
          <a:p>
            <a:r>
              <a:rPr lang="en-GB" sz="4000" b="1" dirty="0" smtClean="0"/>
              <a:t>Method to collect evidence</a:t>
            </a:r>
            <a:endParaRPr lang="pt-BR" sz="4000" dirty="0"/>
          </a:p>
        </p:txBody>
      </p:sp>
      <p:sp>
        <p:nvSpPr>
          <p:cNvPr id="3" name="Espaço Reservado para Conteúdo 2"/>
          <p:cNvSpPr>
            <a:spLocks noGrp="1"/>
          </p:cNvSpPr>
          <p:nvPr>
            <p:ph type="body" sz="half" idx="2"/>
          </p:nvPr>
        </p:nvSpPr>
        <p:spPr>
          <a:xfrm>
            <a:off x="1159100" y="1790163"/>
            <a:ext cx="10109914" cy="4069724"/>
          </a:xfrm>
        </p:spPr>
        <p:txBody>
          <a:bodyPr>
            <a:normAutofit fontScale="70000" lnSpcReduction="20000"/>
          </a:bodyPr>
          <a:lstStyle/>
          <a:p>
            <a:pPr marL="285750" indent="-285750" algn="l">
              <a:buFont typeface="Arial" panose="020B0604020202020204" pitchFamily="34" charset="0"/>
              <a:buChar char="•"/>
            </a:pPr>
            <a:r>
              <a:rPr lang="en-GB" sz="3200" dirty="0" smtClean="0">
                <a:solidFill>
                  <a:schemeClr val="tx1"/>
                </a:solidFill>
              </a:rPr>
              <a:t>The students will be given two one-hour long extra-class activities weekly </a:t>
            </a:r>
            <a:r>
              <a:rPr lang="en-GB" sz="3200" dirty="0">
                <a:solidFill>
                  <a:schemeClr val="tx1"/>
                </a:solidFill>
              </a:rPr>
              <a:t>adding up </a:t>
            </a:r>
            <a:r>
              <a:rPr lang="en-GB" sz="3200" dirty="0" smtClean="0">
                <a:solidFill>
                  <a:schemeClr val="tx1"/>
                </a:solidFill>
              </a:rPr>
              <a:t>to a total of approximately 16 </a:t>
            </a:r>
            <a:r>
              <a:rPr lang="en-GB" sz="3200" dirty="0">
                <a:solidFill>
                  <a:schemeClr val="tx1"/>
                </a:solidFill>
              </a:rPr>
              <a:t>hours </a:t>
            </a:r>
            <a:r>
              <a:rPr lang="en-GB" sz="3200" dirty="0" smtClean="0">
                <a:solidFill>
                  <a:schemeClr val="tx1"/>
                </a:solidFill>
              </a:rPr>
              <a:t>of added input load.</a:t>
            </a:r>
            <a:endParaRPr lang="en-GB" sz="3200" dirty="0">
              <a:solidFill>
                <a:schemeClr val="tx1"/>
              </a:solidFill>
            </a:endParaRPr>
          </a:p>
          <a:p>
            <a:pPr marL="285750" indent="-285750" algn="l">
              <a:buFont typeface="Arial" panose="020B0604020202020204" pitchFamily="34" charset="0"/>
              <a:buChar char="•"/>
            </a:pPr>
            <a:r>
              <a:rPr lang="en-GB" sz="3200" dirty="0" smtClean="0">
                <a:solidFill>
                  <a:schemeClr val="tx1"/>
                </a:solidFill>
              </a:rPr>
              <a:t>The activities will consist </a:t>
            </a:r>
            <a:r>
              <a:rPr lang="en-GB" sz="3200" dirty="0">
                <a:solidFill>
                  <a:schemeClr val="tx1"/>
                </a:solidFill>
              </a:rPr>
              <a:t>of listening </a:t>
            </a:r>
            <a:r>
              <a:rPr lang="en-GB" sz="3200" dirty="0" smtClean="0">
                <a:solidFill>
                  <a:schemeClr val="tx1"/>
                </a:solidFill>
              </a:rPr>
              <a:t>to, discussing and retelling stories in pair work: the students will listen to a story within their range of understanding and be given ample opportunity to make sense of what they hear to guarantee the input is comprehensible.  In the sequence they will discuss answers to open-ended questions about the story in </a:t>
            </a:r>
            <a:r>
              <a:rPr lang="en-GB" sz="3200" dirty="0">
                <a:solidFill>
                  <a:schemeClr val="tx1"/>
                </a:solidFill>
              </a:rPr>
              <a:t>pairs</a:t>
            </a:r>
            <a:r>
              <a:rPr lang="en-GB" sz="3200" dirty="0" smtClean="0">
                <a:solidFill>
                  <a:schemeClr val="tx1"/>
                </a:solidFill>
              </a:rPr>
              <a:t>, choose from a variety of pictures and words the ones they will need and establish a sequence for retelling the tale together. A recording of each retelling will be produced and kept as evidence.</a:t>
            </a:r>
          </a:p>
          <a:p>
            <a:pPr marL="285750" indent="-285750" algn="l">
              <a:buFont typeface="Arial" panose="020B0604020202020204" pitchFamily="34" charset="0"/>
              <a:buChar char="•"/>
            </a:pPr>
            <a:r>
              <a:rPr lang="en-GB" sz="3200" dirty="0" smtClean="0">
                <a:solidFill>
                  <a:schemeClr val="tx1"/>
                </a:solidFill>
              </a:rPr>
              <a:t>This particular activity was chosen to fulfil the need to extend the number of hours of contact with L2, English, as well as the opportunity to use it. </a:t>
            </a:r>
          </a:p>
          <a:p>
            <a:pPr marL="285750" indent="-285750" algn="l">
              <a:buFont typeface="Arial" panose="020B0604020202020204" pitchFamily="34" charset="0"/>
              <a:buChar char="•"/>
            </a:pPr>
            <a:endParaRPr lang="en-GB" sz="3200" dirty="0" smtClean="0">
              <a:solidFill>
                <a:schemeClr val="tx1"/>
              </a:solidFill>
            </a:endParaRPr>
          </a:p>
          <a:p>
            <a:pPr marL="0" indent="0">
              <a:buNone/>
            </a:pPr>
            <a:endParaRPr lang="pt-BR" dirty="0"/>
          </a:p>
        </p:txBody>
      </p:sp>
    </p:spTree>
    <p:extLst>
      <p:ext uri="{BB962C8B-B14F-4D97-AF65-F5344CB8AC3E}">
        <p14:creationId xmlns:p14="http://schemas.microsoft.com/office/powerpoint/2010/main" val="15814942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a:bodyPr>
          <a:lstStyle/>
          <a:p>
            <a:r>
              <a:rPr lang="en-GB" b="1" dirty="0"/>
              <a:t>T</a:t>
            </a:r>
            <a:r>
              <a:rPr lang="en-GB" b="1" dirty="0" smtClean="0"/>
              <a:t>he </a:t>
            </a:r>
            <a:r>
              <a:rPr lang="en-GB" b="1" dirty="0"/>
              <a:t>settings </a:t>
            </a:r>
            <a:r>
              <a:rPr lang="en-GB" b="1" dirty="0" smtClean="0"/>
              <a:t>of the research</a:t>
            </a:r>
            <a:endParaRPr lang="pt-BR" dirty="0"/>
          </a:p>
        </p:txBody>
      </p:sp>
      <p:sp>
        <p:nvSpPr>
          <p:cNvPr id="3" name="Espaço Reservado para Conteúdo 2"/>
          <p:cNvSpPr>
            <a:spLocks noGrp="1"/>
          </p:cNvSpPr>
          <p:nvPr>
            <p:ph idx="1"/>
          </p:nvPr>
        </p:nvSpPr>
        <p:spPr>
          <a:xfrm>
            <a:off x="1295401" y="2434107"/>
            <a:ext cx="9601195" cy="3441761"/>
          </a:xfrm>
        </p:spPr>
        <p:txBody>
          <a:bodyPr>
            <a:noAutofit/>
          </a:bodyPr>
          <a:lstStyle/>
          <a:p>
            <a:pPr marL="0" indent="0">
              <a:buNone/>
            </a:pPr>
            <a:r>
              <a:rPr lang="en-GB" sz="3200" dirty="0" smtClean="0">
                <a:solidFill>
                  <a:schemeClr val="tx1"/>
                </a:solidFill>
              </a:rPr>
              <a:t>The subjects of the research are undergraduate students of Portuguese and English language and literature at a public university in the Northeast of Brazil. They typically have elementary reading, writing, and even poorer listening and speaking skills. The few students who have the means to attend a private language institute are the exceptions in this scenario, but even among these a fluent speaker is a rarity.</a:t>
            </a:r>
            <a:endParaRPr lang="pt-BR" sz="3200" dirty="0">
              <a:solidFill>
                <a:schemeClr val="tx1"/>
              </a:solidFill>
            </a:endParaRPr>
          </a:p>
        </p:txBody>
      </p:sp>
    </p:spTree>
    <p:extLst>
      <p:ext uri="{BB962C8B-B14F-4D97-AF65-F5344CB8AC3E}">
        <p14:creationId xmlns:p14="http://schemas.microsoft.com/office/powerpoint/2010/main" val="4696026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a:bodyPr>
          <a:lstStyle/>
          <a:p>
            <a:r>
              <a:rPr lang="en-GB" b="1" dirty="0"/>
              <a:t>E</a:t>
            </a:r>
            <a:r>
              <a:rPr lang="en-GB" b="1" dirty="0" smtClean="0"/>
              <a:t>thical issues</a:t>
            </a:r>
            <a:endParaRPr lang="pt-BR" dirty="0"/>
          </a:p>
        </p:txBody>
      </p:sp>
      <p:sp>
        <p:nvSpPr>
          <p:cNvPr id="3" name="Espaço Reservado para Conteúdo 2"/>
          <p:cNvSpPr>
            <a:spLocks noGrp="1"/>
          </p:cNvSpPr>
          <p:nvPr>
            <p:ph idx="1"/>
          </p:nvPr>
        </p:nvSpPr>
        <p:spPr/>
        <p:txBody>
          <a:bodyPr/>
          <a:lstStyle/>
          <a:p>
            <a:r>
              <a:rPr lang="en-GB" dirty="0" smtClean="0"/>
              <a:t>Before the study initiates each participant </a:t>
            </a:r>
            <a:r>
              <a:rPr lang="en-GB" dirty="0"/>
              <a:t>will be asked to read and sign </a:t>
            </a:r>
            <a:r>
              <a:rPr lang="en-GB" dirty="0" smtClean="0"/>
              <a:t>a voluntary informed consent form. Their right to withdraw at any time for any reason will be made clear to them.</a:t>
            </a:r>
            <a:endParaRPr lang="en-GB" dirty="0"/>
          </a:p>
          <a:p>
            <a:r>
              <a:rPr lang="en-GB" dirty="0"/>
              <a:t>P</a:t>
            </a:r>
            <a:r>
              <a:rPr lang="en-GB" dirty="0" smtClean="0"/>
              <a:t>articipants’ </a:t>
            </a:r>
            <a:r>
              <a:rPr lang="en-GB" dirty="0"/>
              <a:t>names will be </a:t>
            </a:r>
            <a:r>
              <a:rPr lang="en-GB" dirty="0" smtClean="0"/>
              <a:t>withheld, each being assigned a number instead. In </a:t>
            </a:r>
            <a:r>
              <a:rPr lang="en-GB" dirty="0"/>
              <a:t>the paper </a:t>
            </a:r>
            <a:r>
              <a:rPr lang="en-GB" dirty="0" smtClean="0"/>
              <a:t>they will be designated S1, S2, etc.</a:t>
            </a:r>
          </a:p>
          <a:p>
            <a:r>
              <a:rPr lang="en-GB" dirty="0" smtClean="0"/>
              <a:t>To avoid bias in the initial and final assessment of the participants a third party will be in charge of the task.</a:t>
            </a:r>
          </a:p>
          <a:p>
            <a:endParaRPr lang="en-GB" dirty="0" smtClean="0"/>
          </a:p>
          <a:p>
            <a:pPr marL="0" indent="0">
              <a:buNone/>
            </a:pPr>
            <a:endParaRPr lang="pt-BR" dirty="0"/>
          </a:p>
        </p:txBody>
      </p:sp>
    </p:spTree>
    <p:extLst>
      <p:ext uri="{BB962C8B-B14F-4D97-AF65-F5344CB8AC3E}">
        <p14:creationId xmlns:p14="http://schemas.microsoft.com/office/powerpoint/2010/main" val="14002049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normAutofit/>
          </a:bodyPr>
          <a:lstStyle/>
          <a:p>
            <a:r>
              <a:rPr lang="en-GB" b="1" dirty="0" smtClean="0"/>
              <a:t>Method to </a:t>
            </a:r>
            <a:r>
              <a:rPr lang="en-GB" b="1" dirty="0"/>
              <a:t>analyse the </a:t>
            </a:r>
            <a:r>
              <a:rPr lang="en-GB" b="1" dirty="0" smtClean="0"/>
              <a:t>evidence</a:t>
            </a:r>
            <a:endParaRPr lang="pt-BR" dirty="0"/>
          </a:p>
        </p:txBody>
      </p:sp>
      <p:sp>
        <p:nvSpPr>
          <p:cNvPr id="3" name="Espaço Reservado para Conteúdo 2"/>
          <p:cNvSpPr>
            <a:spLocks noGrp="1"/>
          </p:cNvSpPr>
          <p:nvPr>
            <p:ph idx="1"/>
          </p:nvPr>
        </p:nvSpPr>
        <p:spPr/>
        <p:txBody>
          <a:bodyPr>
            <a:normAutofit/>
          </a:bodyPr>
          <a:lstStyle/>
          <a:p>
            <a:pPr marL="0" indent="0">
              <a:buNone/>
            </a:pPr>
            <a:r>
              <a:rPr lang="en-GB" sz="3200" dirty="0" smtClean="0"/>
              <a:t>The recordings will be transcribed and assessed according to three categories: extension of </a:t>
            </a:r>
            <a:r>
              <a:rPr lang="en-GB" sz="3200" dirty="0"/>
              <a:t>the </a:t>
            </a:r>
            <a:r>
              <a:rPr lang="en-GB" sz="3200" dirty="0" smtClean="0"/>
              <a:t>retelling, complexity of the lexicon used, </a:t>
            </a:r>
            <a:r>
              <a:rPr lang="en-GB" sz="3200" dirty="0"/>
              <a:t>complexity of the </a:t>
            </a:r>
            <a:r>
              <a:rPr lang="en-GB" sz="3200" dirty="0" smtClean="0"/>
              <a:t>grammatical structures used.</a:t>
            </a:r>
          </a:p>
        </p:txBody>
      </p:sp>
    </p:spTree>
    <p:extLst>
      <p:ext uri="{BB962C8B-B14F-4D97-AF65-F5344CB8AC3E}">
        <p14:creationId xmlns:p14="http://schemas.microsoft.com/office/powerpoint/2010/main" val="9890491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295402" y="982132"/>
            <a:ext cx="9601196" cy="975457"/>
          </a:xfrm>
        </p:spPr>
        <p:txBody>
          <a:bodyPr/>
          <a:lstStyle/>
          <a:p>
            <a:r>
              <a:rPr lang="en-GB" b="1" dirty="0"/>
              <a:t>Timetable</a:t>
            </a:r>
            <a:endParaRPr lang="pt-BR" dirty="0"/>
          </a:p>
        </p:txBody>
      </p:sp>
      <p:graphicFrame>
        <p:nvGraphicFramePr>
          <p:cNvPr id="4" name="Espaço Reservado para Conteúdo 3"/>
          <p:cNvGraphicFramePr>
            <a:graphicFrameLocks noGrp="1"/>
          </p:cNvGraphicFramePr>
          <p:nvPr>
            <p:ph idx="1"/>
            <p:extLst>
              <p:ext uri="{D42A27DB-BD31-4B8C-83A1-F6EECF244321}">
                <p14:modId xmlns:p14="http://schemas.microsoft.com/office/powerpoint/2010/main" val="684128560"/>
              </p:ext>
            </p:extLst>
          </p:nvPr>
        </p:nvGraphicFramePr>
        <p:xfrm>
          <a:off x="1378040" y="2446985"/>
          <a:ext cx="9079606" cy="3187705"/>
        </p:xfrm>
        <a:graphic>
          <a:graphicData uri="http://schemas.openxmlformats.org/drawingml/2006/table">
            <a:tbl>
              <a:tblPr firstRow="1" bandRow="1">
                <a:tableStyleId>{F5AB1C69-6EDB-4FF4-983F-18BD219EF322}</a:tableStyleId>
              </a:tblPr>
              <a:tblGrid>
                <a:gridCol w="1620304"/>
                <a:gridCol w="1444867"/>
                <a:gridCol w="1275009"/>
                <a:gridCol w="1210614"/>
                <a:gridCol w="1159098"/>
                <a:gridCol w="1146220"/>
                <a:gridCol w="1223494"/>
              </a:tblGrid>
              <a:tr h="491237">
                <a:tc>
                  <a:txBody>
                    <a:bodyPr/>
                    <a:lstStyle/>
                    <a:p>
                      <a:endParaRPr lang="pt-BR"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pt-BR" sz="1400" dirty="0" smtClean="0"/>
                        <a:t>May-July</a:t>
                      </a:r>
                    </a:p>
                    <a:p>
                      <a:pPr marL="0" marR="0" lvl="0" indent="0" algn="l" defTabSz="457200" rtl="0" eaLnBrk="1" fontAlgn="auto" latinLnBrk="0" hangingPunct="1">
                        <a:lnSpc>
                          <a:spcPct val="100000"/>
                        </a:lnSpc>
                        <a:spcBef>
                          <a:spcPts val="0"/>
                        </a:spcBef>
                        <a:spcAft>
                          <a:spcPts val="0"/>
                        </a:spcAft>
                        <a:buClrTx/>
                        <a:buSzTx/>
                        <a:buFontTx/>
                        <a:buNone/>
                        <a:tabLst/>
                        <a:defRPr/>
                      </a:pPr>
                      <a:r>
                        <a:rPr lang="pt-BR" sz="1400" dirty="0" smtClean="0"/>
                        <a:t>     22</a:t>
                      </a:r>
                    </a:p>
                    <a:p>
                      <a:endParaRPr lang="pt-BR" sz="14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pt-BR" sz="1400" dirty="0" smtClean="0"/>
                        <a:t>August</a:t>
                      </a:r>
                    </a:p>
                    <a:p>
                      <a:pPr marL="0" marR="0" lvl="0" indent="0" algn="l" defTabSz="457200" rtl="0" eaLnBrk="1" fontAlgn="auto" latinLnBrk="0" hangingPunct="1">
                        <a:lnSpc>
                          <a:spcPct val="100000"/>
                        </a:lnSpc>
                        <a:spcBef>
                          <a:spcPts val="0"/>
                        </a:spcBef>
                        <a:spcAft>
                          <a:spcPts val="0"/>
                        </a:spcAft>
                        <a:buClrTx/>
                        <a:buSzTx/>
                        <a:buFontTx/>
                        <a:buNone/>
                        <a:tabLst/>
                        <a:defRPr/>
                      </a:pPr>
                      <a:r>
                        <a:rPr lang="pt-BR" sz="1400" dirty="0" smtClean="0"/>
                        <a:t>   22</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pt-BR" sz="1400" dirty="0" err="1" smtClean="0"/>
                        <a:t>September</a:t>
                      </a:r>
                      <a:endParaRPr lang="pt-BR" sz="1400" dirty="0" smtClean="0"/>
                    </a:p>
                    <a:p>
                      <a:r>
                        <a:rPr lang="pt-BR" sz="1400" dirty="0" smtClean="0"/>
                        <a:t>      22</a:t>
                      </a:r>
                      <a:endParaRPr lang="pt-BR" sz="1400" dirty="0"/>
                    </a:p>
                  </a:txBody>
                  <a:tcPr/>
                </a:tc>
                <a:tc>
                  <a:txBody>
                    <a:bodyPr/>
                    <a:lstStyle/>
                    <a:p>
                      <a:r>
                        <a:rPr lang="pt-BR" sz="1400" dirty="0" err="1" smtClean="0"/>
                        <a:t>October</a:t>
                      </a:r>
                      <a:endParaRPr lang="pt-BR" sz="1400" dirty="0" smtClean="0"/>
                    </a:p>
                    <a:p>
                      <a:r>
                        <a:rPr lang="pt-BR" sz="1400" dirty="0" smtClean="0"/>
                        <a:t>    22</a:t>
                      </a:r>
                      <a:endParaRPr lang="pt-BR" sz="1400" dirty="0"/>
                    </a:p>
                  </a:txBody>
                  <a:tcPr/>
                </a:tc>
                <a:tc>
                  <a:txBody>
                    <a:bodyPr/>
                    <a:lstStyle/>
                    <a:p>
                      <a:r>
                        <a:rPr lang="pt-BR" sz="1400" dirty="0" err="1" smtClean="0"/>
                        <a:t>November</a:t>
                      </a:r>
                      <a:endParaRPr lang="pt-BR" sz="1400" dirty="0" smtClean="0"/>
                    </a:p>
                    <a:p>
                      <a:r>
                        <a:rPr lang="pt-BR" sz="1400" dirty="0" smtClean="0"/>
                        <a:t>      22</a:t>
                      </a:r>
                    </a:p>
                    <a:p>
                      <a:endParaRPr lang="pt-BR" sz="1400" dirty="0"/>
                    </a:p>
                  </a:txBody>
                  <a:tcPr/>
                </a:tc>
                <a:tc>
                  <a:txBody>
                    <a:bodyPr/>
                    <a:lstStyle/>
                    <a:p>
                      <a:r>
                        <a:rPr lang="pt-BR" sz="1400" dirty="0" err="1" smtClean="0"/>
                        <a:t>December</a:t>
                      </a:r>
                      <a:endParaRPr lang="pt-BR" sz="1400" dirty="0" smtClean="0"/>
                    </a:p>
                    <a:p>
                      <a:r>
                        <a:rPr lang="pt-BR" sz="1400" dirty="0" smtClean="0"/>
                        <a:t>      22</a:t>
                      </a:r>
                    </a:p>
                    <a:p>
                      <a:endParaRPr lang="pt-BR" sz="1400" dirty="0"/>
                    </a:p>
                  </a:txBody>
                  <a:tcPr/>
                </a:tc>
              </a:tr>
              <a:tr h="491237">
                <a:tc>
                  <a:txBody>
                    <a:bodyPr/>
                    <a:lstStyle/>
                    <a:p>
                      <a:r>
                        <a:rPr lang="pt-BR" sz="1800" dirty="0" smtClean="0"/>
                        <a:t>Reading</a:t>
                      </a:r>
                      <a:endParaRPr lang="pt-BR" sz="1800" dirty="0"/>
                    </a:p>
                  </a:txBody>
                  <a:tcPr/>
                </a:tc>
                <a:tc>
                  <a:txBody>
                    <a:bodyPr/>
                    <a:lstStyle/>
                    <a:p>
                      <a:endParaRPr lang="pt-BR" dirty="0"/>
                    </a:p>
                  </a:txBody>
                  <a:tcPr>
                    <a:solidFill>
                      <a:srgbClr val="92D050"/>
                    </a:solidFill>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r>
              <a:tr h="491237">
                <a:tc>
                  <a:txBody>
                    <a:bodyPr/>
                    <a:lstStyle/>
                    <a:p>
                      <a:r>
                        <a:rPr lang="pt-BR" dirty="0" smtClean="0"/>
                        <a:t>Planning</a:t>
                      </a:r>
                      <a:endParaRPr lang="pt-BR" dirty="0"/>
                    </a:p>
                  </a:txBody>
                  <a:tcPr/>
                </a:tc>
                <a:tc>
                  <a:txBody>
                    <a:bodyPr/>
                    <a:lstStyle/>
                    <a:p>
                      <a:endParaRPr lang="pt-BR" dirty="0"/>
                    </a:p>
                  </a:txBody>
                  <a:tcPr>
                    <a:solidFill>
                      <a:srgbClr val="00B050"/>
                    </a:solidFill>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r>
              <a:tr h="491237">
                <a:tc>
                  <a:txBody>
                    <a:bodyPr/>
                    <a:lstStyle/>
                    <a:p>
                      <a:r>
                        <a:rPr lang="pt-BR" dirty="0" err="1" smtClean="0"/>
                        <a:t>Implementation</a:t>
                      </a:r>
                      <a:endParaRPr lang="pt-BR" dirty="0"/>
                    </a:p>
                  </a:txBody>
                  <a:tcPr/>
                </a:tc>
                <a:tc>
                  <a:txBody>
                    <a:bodyPr/>
                    <a:lstStyle/>
                    <a:p>
                      <a:endParaRPr lang="pt-BR" dirty="0"/>
                    </a:p>
                  </a:txBody>
                  <a:tc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tc>
                  <a:txBody>
                    <a:bodyPr/>
                    <a:lstStyle/>
                    <a:p>
                      <a:endParaRPr lang="pt-BR" dirty="0"/>
                    </a:p>
                  </a:txBody>
                  <a:tcPr>
                    <a:solidFill>
                      <a:srgbClr val="C00000"/>
                    </a:solidFill>
                  </a:tcPr>
                </a:tc>
                <a:tc>
                  <a:txBody>
                    <a:bodyPr/>
                    <a:lstStyle/>
                    <a:p>
                      <a:endParaRPr lang="pt-BR" dirty="0"/>
                    </a:p>
                  </a:txBody>
                  <a:tcPr>
                    <a:solidFill>
                      <a:srgbClr val="C00000"/>
                    </a:solidFill>
                  </a:tcPr>
                </a:tc>
                <a:tc>
                  <a:txBody>
                    <a:bodyPr/>
                    <a:lstStyle/>
                    <a:p>
                      <a:endParaRPr lang="pt-BR" dirty="0"/>
                    </a:p>
                  </a:txBody>
                  <a:tcPr>
                    <a:solidFill>
                      <a:srgbClr val="C00000"/>
                    </a:solidFill>
                  </a:tcPr>
                </a:tc>
                <a:tc>
                  <a:txBody>
                    <a:bodyPr/>
                    <a:lstStyle/>
                    <a:p>
                      <a:endParaRPr lang="pt-BR" dirty="0"/>
                    </a:p>
                  </a:txBody>
                  <a:tcPr>
                    <a:solidFill>
                      <a:srgbClr val="C00000"/>
                    </a:solidFill>
                  </a:tcPr>
                </a:tc>
                <a:tc>
                  <a:txBody>
                    <a:bodyPr/>
                    <a:lstStyle/>
                    <a:p>
                      <a:endParaRPr lang="pt-BR" dirty="0">
                        <a:solidFill>
                          <a:schemeClr val="accent4">
                            <a:lumMod val="40000"/>
                            <a:lumOff val="60000"/>
                          </a:schemeClr>
                        </a:solidFill>
                      </a:endParaRPr>
                    </a:p>
                  </a:txBody>
                  <a:tcPr>
                    <a:gradFill>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gradFill>
                  </a:tcPr>
                </a:tc>
              </a:tr>
              <a:tr h="491237">
                <a:tc>
                  <a:txBody>
                    <a:bodyPr/>
                    <a:lstStyle/>
                    <a:p>
                      <a:r>
                        <a:rPr lang="pt-BR" dirty="0" err="1" smtClean="0"/>
                        <a:t>Analysis</a:t>
                      </a:r>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solidFill>
                      <a:srgbClr val="FFC000"/>
                    </a:solidFill>
                  </a:tcPr>
                </a:tc>
              </a:tr>
              <a:tr h="491237">
                <a:tc>
                  <a:txBody>
                    <a:bodyPr/>
                    <a:lstStyle/>
                    <a:p>
                      <a:r>
                        <a:rPr lang="pt-BR" dirty="0" err="1" smtClean="0"/>
                        <a:t>Writing</a:t>
                      </a:r>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tc>
                <a:tc>
                  <a:txBody>
                    <a:bodyPr/>
                    <a:lstStyle/>
                    <a:p>
                      <a:endParaRPr lang="pt-BR" dirty="0"/>
                    </a:p>
                  </a:txBody>
                  <a:tcPr>
                    <a:solidFill>
                      <a:srgbClr val="FFFF00"/>
                    </a:solidFill>
                  </a:tcPr>
                </a:tc>
              </a:tr>
            </a:tbl>
          </a:graphicData>
        </a:graphic>
      </p:graphicFrame>
    </p:spTree>
    <p:extLst>
      <p:ext uri="{BB962C8B-B14F-4D97-AF65-F5344CB8AC3E}">
        <p14:creationId xmlns:p14="http://schemas.microsoft.com/office/powerpoint/2010/main" val="477087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pt-BR" dirty="0" smtClean="0"/>
              <a:t>WORKING BIBLIOGRAPHY</a:t>
            </a:r>
            <a:endParaRPr lang="pt-BR" dirty="0"/>
          </a:p>
        </p:txBody>
      </p:sp>
      <p:sp>
        <p:nvSpPr>
          <p:cNvPr id="3" name="Espaço Reservado para Conteúdo 2"/>
          <p:cNvSpPr>
            <a:spLocks noGrp="1"/>
          </p:cNvSpPr>
          <p:nvPr>
            <p:ph idx="1"/>
          </p:nvPr>
        </p:nvSpPr>
        <p:spPr>
          <a:xfrm>
            <a:off x="1146220" y="2421227"/>
            <a:ext cx="9942490" cy="3670479"/>
          </a:xfrm>
        </p:spPr>
        <p:txBody>
          <a:bodyPr>
            <a:normAutofit fontScale="62500" lnSpcReduction="20000"/>
          </a:bodyPr>
          <a:lstStyle/>
          <a:p>
            <a:r>
              <a:rPr lang="en-GB" sz="2600" dirty="0" smtClean="0"/>
              <a:t>British Council Report. </a:t>
            </a:r>
            <a:r>
              <a:rPr lang="en-US" sz="2600" dirty="0"/>
              <a:t>Learning English in </a:t>
            </a:r>
            <a:r>
              <a:rPr lang="en-US" sz="2600" dirty="0" smtClean="0"/>
              <a:t>Brazil: understanding </a:t>
            </a:r>
            <a:r>
              <a:rPr lang="en-US" sz="2600" dirty="0"/>
              <a:t>the aims and expectations of the Brazilian emerging middle </a:t>
            </a:r>
            <a:r>
              <a:rPr lang="en-US" sz="2600" dirty="0" smtClean="0"/>
              <a:t>classes. </a:t>
            </a:r>
            <a:r>
              <a:rPr lang="en-GB" sz="2600" dirty="0" smtClean="0"/>
              <a:t>https</a:t>
            </a:r>
            <a:r>
              <a:rPr lang="en-GB" sz="2600" dirty="0"/>
              <a:t>://www.britishcouncil.org.br/sites/default/files/learning_english_in_brazil.pdf </a:t>
            </a:r>
            <a:r>
              <a:rPr lang="en-GB" sz="2600" dirty="0" smtClean="0"/>
              <a:t>accessed 26 March </a:t>
            </a:r>
          </a:p>
          <a:p>
            <a:r>
              <a:rPr lang="en-US" sz="2600" dirty="0">
                <a:cs typeface="Times New Roman" panose="02020603050405020304" pitchFamily="18" charset="0"/>
              </a:rPr>
              <a:t>Carroll, </a:t>
            </a:r>
            <a:r>
              <a:rPr lang="en-US" sz="2600" dirty="0" smtClean="0">
                <a:cs typeface="Times New Roman" panose="02020603050405020304" pitchFamily="18" charset="0"/>
              </a:rPr>
              <a:t>Susanne </a:t>
            </a:r>
            <a:r>
              <a:rPr lang="en-US" sz="2600" dirty="0">
                <a:cs typeface="Times New Roman" panose="02020603050405020304" pitchFamily="18" charset="0"/>
              </a:rPr>
              <a:t>E. (2001). </a:t>
            </a:r>
            <a:r>
              <a:rPr lang="en-US" sz="2600" i="1" dirty="0">
                <a:cs typeface="Times New Roman" panose="02020603050405020304" pitchFamily="18" charset="0"/>
              </a:rPr>
              <a:t>Input and </a:t>
            </a:r>
            <a:r>
              <a:rPr lang="en-US" sz="2600" i="1" dirty="0" smtClean="0">
                <a:cs typeface="Times New Roman" panose="02020603050405020304" pitchFamily="18" charset="0"/>
              </a:rPr>
              <a:t>evidence</a:t>
            </a:r>
            <a:r>
              <a:rPr lang="en-US" sz="2600" i="1" dirty="0">
                <a:cs typeface="Times New Roman" panose="02020603050405020304" pitchFamily="18" charset="0"/>
              </a:rPr>
              <a:t>: the raw material of second language acquisition</a:t>
            </a:r>
            <a:r>
              <a:rPr lang="en-US" sz="2600" dirty="0">
                <a:cs typeface="Times New Roman" panose="02020603050405020304" pitchFamily="18" charset="0"/>
              </a:rPr>
              <a:t>. Amsterdam/Philadelphia: John Benjamins Publishing </a:t>
            </a:r>
            <a:r>
              <a:rPr lang="en-US" sz="2600" dirty="0" smtClean="0">
                <a:cs typeface="Times New Roman" panose="02020603050405020304" pitchFamily="18" charset="0"/>
              </a:rPr>
              <a:t>Company</a:t>
            </a:r>
            <a:endParaRPr lang="en-GB" sz="2600" dirty="0" smtClean="0"/>
          </a:p>
          <a:p>
            <a:r>
              <a:rPr lang="en-GB" sz="2600" dirty="0" err="1" smtClean="0"/>
              <a:t>Gass</a:t>
            </a:r>
            <a:r>
              <a:rPr lang="en-GB" sz="2600" dirty="0"/>
              <a:t>, Susan M. and Alison Mackey (Ed.) (2012). The Routledge </a:t>
            </a:r>
            <a:r>
              <a:rPr lang="en-GB" sz="2600" dirty="0" smtClean="0"/>
              <a:t>handbook </a:t>
            </a:r>
            <a:r>
              <a:rPr lang="en-GB" sz="2600" dirty="0"/>
              <a:t>of </a:t>
            </a:r>
            <a:r>
              <a:rPr lang="en-GB" sz="2600" dirty="0" smtClean="0"/>
              <a:t>second </a:t>
            </a:r>
            <a:r>
              <a:rPr lang="en-GB" sz="2600" dirty="0"/>
              <a:t>l</a:t>
            </a:r>
            <a:r>
              <a:rPr lang="en-GB" sz="2600" dirty="0" smtClean="0"/>
              <a:t>anguage </a:t>
            </a:r>
            <a:r>
              <a:rPr lang="en-GB" sz="2600" dirty="0"/>
              <a:t>a</a:t>
            </a:r>
            <a:r>
              <a:rPr lang="en-GB" sz="2600" dirty="0" smtClean="0"/>
              <a:t>cquisition</a:t>
            </a:r>
            <a:r>
              <a:rPr lang="en-GB" sz="2600" dirty="0"/>
              <a:t>. London: Routledge</a:t>
            </a:r>
            <a:endParaRPr lang="pt-BR" sz="2600" dirty="0"/>
          </a:p>
          <a:p>
            <a:r>
              <a:rPr lang="en-US" sz="2600" dirty="0" smtClean="0"/>
              <a:t>Hawkins</a:t>
            </a:r>
            <a:r>
              <a:rPr lang="en-US" sz="2600" dirty="0"/>
              <a:t>, Roger. (2019) </a:t>
            </a:r>
            <a:r>
              <a:rPr lang="en-US" sz="2600" i="1" dirty="0"/>
              <a:t>How </a:t>
            </a:r>
            <a:r>
              <a:rPr lang="en-US" sz="2600" i="1" dirty="0" smtClean="0"/>
              <a:t>second </a:t>
            </a:r>
            <a:r>
              <a:rPr lang="en-US" sz="2600" i="1" dirty="0"/>
              <a:t>l</a:t>
            </a:r>
            <a:r>
              <a:rPr lang="en-US" sz="2600" i="1" dirty="0" smtClean="0"/>
              <a:t>anguages </a:t>
            </a:r>
            <a:r>
              <a:rPr lang="en-US" sz="2600" i="1" dirty="0"/>
              <a:t>are </a:t>
            </a:r>
            <a:r>
              <a:rPr lang="en-US" sz="2600" i="1" dirty="0" smtClean="0"/>
              <a:t>learned</a:t>
            </a:r>
            <a:r>
              <a:rPr lang="en-US" sz="2600" i="1" dirty="0"/>
              <a:t>: an introduction</a:t>
            </a:r>
            <a:r>
              <a:rPr lang="en-US" sz="2600" dirty="0"/>
              <a:t>. Cambridge: Cambridge University Press. </a:t>
            </a:r>
            <a:endParaRPr lang="pt-BR" sz="2600" dirty="0"/>
          </a:p>
          <a:p>
            <a:r>
              <a:rPr lang="en-US" sz="2600" dirty="0" err="1" smtClean="0"/>
              <a:t>Lightbown</a:t>
            </a:r>
            <a:r>
              <a:rPr lang="en-US" sz="2600" dirty="0"/>
              <a:t>, P. M. and </a:t>
            </a:r>
            <a:r>
              <a:rPr lang="en-US" sz="2600" dirty="0" err="1"/>
              <a:t>Spada</a:t>
            </a:r>
            <a:r>
              <a:rPr lang="en-US" sz="2600" dirty="0"/>
              <a:t>, </a:t>
            </a:r>
            <a:r>
              <a:rPr lang="en-US" sz="2600" dirty="0" smtClean="0"/>
              <a:t>N. </a:t>
            </a:r>
            <a:r>
              <a:rPr lang="en-US" sz="2600" dirty="0"/>
              <a:t>(2017).</a:t>
            </a:r>
            <a:r>
              <a:rPr lang="en-US" sz="2600" i="1" dirty="0"/>
              <a:t> How </a:t>
            </a:r>
            <a:r>
              <a:rPr lang="en-US" sz="2600" i="1" dirty="0" smtClean="0"/>
              <a:t>languages </a:t>
            </a:r>
            <a:r>
              <a:rPr lang="en-US" sz="2600" i="1" dirty="0"/>
              <a:t>are </a:t>
            </a:r>
            <a:r>
              <a:rPr lang="en-US" sz="2600" i="1" dirty="0" smtClean="0"/>
              <a:t>learned</a:t>
            </a:r>
            <a:r>
              <a:rPr lang="en-US" sz="2600" dirty="0"/>
              <a:t>, 4</a:t>
            </a:r>
            <a:r>
              <a:rPr lang="en-US" sz="2600" baseline="30000" dirty="0"/>
              <a:t>th</a:t>
            </a:r>
            <a:r>
              <a:rPr lang="en-US" sz="2600" dirty="0"/>
              <a:t> </a:t>
            </a:r>
            <a:r>
              <a:rPr lang="en-US" sz="2600" dirty="0" err="1"/>
              <a:t>edn</a:t>
            </a:r>
            <a:r>
              <a:rPr lang="en-US" sz="2600" dirty="0"/>
              <a:t>.</a:t>
            </a:r>
            <a:r>
              <a:rPr lang="en-US" sz="2600" i="1" dirty="0"/>
              <a:t> </a:t>
            </a:r>
            <a:r>
              <a:rPr lang="en-US" sz="2600" dirty="0"/>
              <a:t>Oxford: Oxford</a:t>
            </a:r>
            <a:endParaRPr lang="pt-BR" sz="2600" dirty="0"/>
          </a:p>
          <a:p>
            <a:r>
              <a:rPr lang="en-GB" sz="2600" dirty="0" err="1"/>
              <a:t>Lightbown</a:t>
            </a:r>
            <a:r>
              <a:rPr lang="en-GB" sz="2600" dirty="0"/>
              <a:t>, P.M. and </a:t>
            </a:r>
            <a:r>
              <a:rPr lang="en-GB" sz="2600" dirty="0" err="1"/>
              <a:t>Spada</a:t>
            </a:r>
            <a:r>
              <a:rPr lang="en-GB" sz="2600" dirty="0"/>
              <a:t>, N. ‘Factors </a:t>
            </a:r>
            <a:r>
              <a:rPr lang="en-GB" sz="2600" dirty="0" smtClean="0"/>
              <a:t>affecting </a:t>
            </a:r>
            <a:r>
              <a:rPr lang="en-GB" sz="2600" dirty="0"/>
              <a:t>s</a:t>
            </a:r>
            <a:r>
              <a:rPr lang="en-GB" sz="2600" dirty="0" smtClean="0"/>
              <a:t>econd </a:t>
            </a:r>
            <a:r>
              <a:rPr lang="en-GB" sz="2600" dirty="0"/>
              <a:t>l</a:t>
            </a:r>
            <a:r>
              <a:rPr lang="en-GB" sz="2600" dirty="0" smtClean="0"/>
              <a:t>anguage </a:t>
            </a:r>
            <a:r>
              <a:rPr lang="en-GB" sz="2600" dirty="0"/>
              <a:t>l</a:t>
            </a:r>
            <a:r>
              <a:rPr lang="en-GB" sz="2600" dirty="0" smtClean="0"/>
              <a:t>earning</a:t>
            </a:r>
            <a:r>
              <a:rPr lang="en-GB" sz="2600" dirty="0"/>
              <a:t>’, in </a:t>
            </a:r>
            <a:r>
              <a:rPr lang="en-GB" sz="2600" dirty="0" err="1"/>
              <a:t>Candlin</a:t>
            </a:r>
            <a:r>
              <a:rPr lang="en-GB" sz="2600" dirty="0"/>
              <a:t>, C. N and Mercer, N. English (2001) </a:t>
            </a:r>
            <a:r>
              <a:rPr lang="en-GB" sz="2600" i="1" dirty="0"/>
              <a:t>Language </a:t>
            </a:r>
            <a:r>
              <a:rPr lang="en-GB" sz="2600" i="1" dirty="0" smtClean="0"/>
              <a:t>teaching </a:t>
            </a:r>
            <a:r>
              <a:rPr lang="en-GB" sz="2600" i="1" dirty="0"/>
              <a:t>in its </a:t>
            </a:r>
            <a:r>
              <a:rPr lang="en-GB" sz="2600" i="1" dirty="0" smtClean="0"/>
              <a:t>social </a:t>
            </a:r>
            <a:r>
              <a:rPr lang="en-GB" sz="2600" i="1" dirty="0"/>
              <a:t>c</a:t>
            </a:r>
            <a:r>
              <a:rPr lang="en-GB" sz="2600" i="1" dirty="0" smtClean="0"/>
              <a:t>ontext</a:t>
            </a:r>
            <a:r>
              <a:rPr lang="en-GB" sz="2600" dirty="0"/>
              <a:t>. London: Routledge, pp. 28 – </a:t>
            </a:r>
            <a:r>
              <a:rPr lang="en-GB" sz="2600" dirty="0" smtClean="0"/>
              <a:t>43.</a:t>
            </a:r>
          </a:p>
          <a:p>
            <a:r>
              <a:rPr lang="en-US" sz="2600" dirty="0" err="1" smtClean="0"/>
              <a:t>Krashen</a:t>
            </a:r>
            <a:r>
              <a:rPr lang="en-US" sz="2600" dirty="0" smtClean="0"/>
              <a:t>, </a:t>
            </a:r>
            <a:r>
              <a:rPr lang="en-US" sz="2600" dirty="0"/>
              <a:t>Stephen </a:t>
            </a:r>
            <a:r>
              <a:rPr lang="en-US" sz="2600" dirty="0" smtClean="0"/>
              <a:t>D</a:t>
            </a:r>
            <a:r>
              <a:rPr lang="pt-BR" sz="2600" dirty="0" smtClean="0"/>
              <a:t>. (1981). </a:t>
            </a:r>
            <a:r>
              <a:rPr lang="en-US" sz="2600" smtClean="0"/>
              <a:t>Second </a:t>
            </a:r>
            <a:r>
              <a:rPr lang="en-US" sz="2600"/>
              <a:t>l</a:t>
            </a:r>
            <a:r>
              <a:rPr lang="en-US" sz="2600" smtClean="0"/>
              <a:t>anguage </a:t>
            </a:r>
            <a:r>
              <a:rPr lang="en-US" sz="2600" dirty="0"/>
              <a:t>a</a:t>
            </a:r>
            <a:r>
              <a:rPr lang="en-US" sz="2600" smtClean="0"/>
              <a:t>cquisition </a:t>
            </a:r>
            <a:r>
              <a:rPr lang="en-US" sz="2600"/>
              <a:t>and </a:t>
            </a:r>
            <a:r>
              <a:rPr lang="en-US" sz="2600" smtClean="0"/>
              <a:t>second </a:t>
            </a:r>
            <a:r>
              <a:rPr lang="en-US" sz="2600"/>
              <a:t>l</a:t>
            </a:r>
            <a:r>
              <a:rPr lang="en-US" sz="2600" smtClean="0"/>
              <a:t>anguage </a:t>
            </a:r>
            <a:r>
              <a:rPr lang="en-US" sz="2600" dirty="0"/>
              <a:t>l</a:t>
            </a:r>
            <a:r>
              <a:rPr lang="en-US" sz="2600" smtClean="0"/>
              <a:t>earning</a:t>
            </a:r>
            <a:r>
              <a:rPr lang="en-US" sz="2600" dirty="0" smtClean="0"/>
              <a:t>. Los Angeles: </a:t>
            </a:r>
            <a:r>
              <a:rPr lang="pt-BR" sz="2600" dirty="0" err="1" smtClean="0"/>
              <a:t>Pergamon</a:t>
            </a:r>
            <a:r>
              <a:rPr lang="pt-BR" sz="2600" dirty="0" smtClean="0"/>
              <a:t> </a:t>
            </a:r>
            <a:r>
              <a:rPr lang="pt-BR" sz="2600" dirty="0"/>
              <a:t>Press Inc</a:t>
            </a:r>
            <a:r>
              <a:rPr lang="pt-BR" dirty="0"/>
              <a:t>.</a:t>
            </a:r>
          </a:p>
          <a:p>
            <a:endParaRPr lang="pt-BR" dirty="0"/>
          </a:p>
        </p:txBody>
      </p:sp>
    </p:spTree>
    <p:extLst>
      <p:ext uri="{BB962C8B-B14F-4D97-AF65-F5344CB8AC3E}">
        <p14:creationId xmlns:p14="http://schemas.microsoft.com/office/powerpoint/2010/main" val="16403994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ânico">
  <a:themeElements>
    <a:clrScheme name="Orgânico">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ânico">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ânico">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1333</TotalTime>
  <Words>978</Words>
  <Application>Microsoft Office PowerPoint</Application>
  <PresentationFormat>Widescreen</PresentationFormat>
  <Paragraphs>57</Paragraphs>
  <Slides>13</Slides>
  <Notes>0</Notes>
  <HiddenSlides>0</HiddenSlides>
  <MMClips>0</MMClips>
  <ScaleCrop>false</ScaleCrop>
  <HeadingPairs>
    <vt:vector size="6" baseType="variant">
      <vt:variant>
        <vt:lpstr>Fontes usadas</vt:lpstr>
      </vt:variant>
      <vt:variant>
        <vt:i4>3</vt:i4>
      </vt:variant>
      <vt:variant>
        <vt:lpstr>Tema</vt:lpstr>
      </vt:variant>
      <vt:variant>
        <vt:i4>1</vt:i4>
      </vt:variant>
      <vt:variant>
        <vt:lpstr>Títulos de slides</vt:lpstr>
      </vt:variant>
      <vt:variant>
        <vt:i4>13</vt:i4>
      </vt:variant>
    </vt:vector>
  </HeadingPairs>
  <TitlesOfParts>
    <vt:vector size="17" baseType="lpstr">
      <vt:lpstr>Arial</vt:lpstr>
      <vt:lpstr>Garamond</vt:lpstr>
      <vt:lpstr>Times New Roman</vt:lpstr>
      <vt:lpstr>Orgânico</vt:lpstr>
      <vt:lpstr>The impact of an additional input element on fluency: quantity and quality to make a difference</vt:lpstr>
      <vt:lpstr>Apresentação do PowerPoint</vt:lpstr>
      <vt:lpstr>Introduction</vt:lpstr>
      <vt:lpstr>The aims of the investigation </vt:lpstr>
      <vt:lpstr>Apresentação do PowerPoint</vt:lpstr>
      <vt:lpstr>Apresentação do PowerPoint</vt:lpstr>
      <vt:lpstr>Description of the expected evidence </vt:lpstr>
      <vt:lpstr>Method to collect evidence</vt:lpstr>
      <vt:lpstr>The settings of the research</vt:lpstr>
      <vt:lpstr>Ethical issues</vt:lpstr>
      <vt:lpstr>Method to analyse the evidence</vt:lpstr>
      <vt:lpstr>Timetable</vt:lpstr>
      <vt:lpstr>WORKING 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INPUT</dc:title>
  <dc:creator>Conta da Microsoft</dc:creator>
  <cp:lastModifiedBy>Conta da Microsoft</cp:lastModifiedBy>
  <cp:revision>70</cp:revision>
  <dcterms:created xsi:type="dcterms:W3CDTF">2022-03-22T01:20:04Z</dcterms:created>
  <dcterms:modified xsi:type="dcterms:W3CDTF">2022-04-01T19:48:32Z</dcterms:modified>
</cp:coreProperties>
</file>