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9" r:id="rId3"/>
    <p:sldId id="258" r:id="rId4"/>
    <p:sldId id="257" r:id="rId5"/>
    <p:sldId id="266" r:id="rId6"/>
    <p:sldId id="261" r:id="rId7"/>
    <p:sldId id="267" r:id="rId8"/>
    <p:sldId id="262" r:id="rId9"/>
    <p:sldId id="269" r:id="rId10"/>
    <p:sldId id="268" r:id="rId11"/>
    <p:sldId id="263" r:id="rId12"/>
    <p:sldId id="265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D76B"/>
    <a:srgbClr val="C6E6A2"/>
    <a:srgbClr val="FEA8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23BC0E-3050-4994-A58D-1BB8D9F07989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C968D2-3C10-420E-A3CD-8E464C3D36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460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264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130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699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3891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347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2060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2752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8047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747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737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719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0432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C968D2-3C10-420E-A3CD-8E464C3D365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609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E4006-BDB2-45D9-9BED-EDB36F5F7E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5EA4B3-C27E-4838-8E3C-EB50525AB3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0213E-D1BB-4DC3-986C-7A8A9A881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C52EF2-FDB0-471C-896C-483C7E42F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665044-A006-4C7F-B254-3F6FCABB4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273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2C3F0-7DFA-42A2-BBCA-A44F76405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09E49-627A-4139-88F3-55325F1900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235933-747F-40F7-B344-FC5B3666C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69D73-4AF8-4789-B68A-0D9305DFC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675A7-7380-479E-9505-D6D86B522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50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B0E33-54A1-4B1A-B01C-C032A064A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0CE713-F54D-4475-8C01-BEC3662D15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42C56-179E-4955-A435-7A5CB0BB6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F34F2-8ACE-4555-8CEA-A1D251C62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1939E-1976-4892-AB43-8CF30DDA1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2315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468D6-CF54-41C6-B5C5-43EADDA1D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BC062-9CFB-4672-8CF5-A27BA1EF36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C909F6-E890-4912-B928-4F17459309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635825-AA3A-468A-B6EC-04871CE99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DF3B1-447A-4516-92F0-400D92063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F23C19-69BE-48E2-BA0B-2E6C2E6E0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001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97CD5-2699-4CB2-93B6-F42915960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EBB067-8342-49C4-B634-0D0C45925C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47C08D-CB19-44A0-B149-14202E7C70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503538-9474-4CF8-87FA-34CD658B75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B27192-1CD6-480E-96EC-2136E3D46A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1ADA8F-12A1-481A-822E-C48A17186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DBD66D-2752-4E28-AFDF-407319FDE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8176B5-8F1A-4B0F-86AB-C604DB1E1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386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F44F7-3CAD-4AB9-BAC3-474D495B1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501FB6-1DBA-480A-8EF8-36E6DF161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33B609-24E9-4441-92CF-E2EDCE9F3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C1D857-8041-45E2-934F-6754FE85A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509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C31BB7-00D2-4B9E-A038-75173900A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7FD05A-8E79-4FA6-BC1E-7228AB0F9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A39BAC-A980-46ED-AE86-F7EA11B7E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4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C5321-CF15-4544-B12E-6C091241A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77AB6-9404-4AED-8DC3-C2E51592E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9E8C4E-2D0A-4E86-A41F-E0EACCF24E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DB1440-76BB-4279-86B8-02A9F05B8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17730-B396-40F4-9F93-4CF4B343D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70941E-4473-4309-B671-0C307FBA1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329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1BCB2-8C86-473B-A3EF-F30005FE9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562740-B213-4A2A-A04C-93C731ECB5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0FF0D9-779D-47DD-9CD4-58602A17A4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EAE893-FCA6-40D6-A02E-EC407B346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07FAA8-CBB2-4000-8642-BCEDC3593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0DC91D-8576-413B-B1BF-B22D0A539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104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F7F20-FE77-4819-BAB9-990DB7396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4E6156-FFBC-4CD6-9EC6-08B8A06F8D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A877F-21BB-4075-95DF-C7820DA1B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A8406-F0BE-4B7A-8092-A58AFBDC8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4C61D-C1F0-4F70-A3EB-9300D2743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766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E0ED66-0FA2-4E63-956D-83E4EC1986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C007E3-55A1-4108-8F32-C6F8D21046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42D0B-BE7E-4E1C-9B5D-E9CDDDABE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86143D-7386-4372-9248-AAA02D2CC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B07C90-273E-403A-810F-D6EE8277A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246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64E12D-A20E-4DB8-BD50-56C7885F4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FA44D7-B6A4-415D-99AC-0D1DF7002B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590F0-5BFD-464C-A4A3-DF6F771F9A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12B7AF-753A-4BAA-AF93-23E609C98465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7D92B-5BBA-49C7-B868-E08E4CD4FE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7C663-22B7-481E-A449-660ACD2AA5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1F3A2-BC6C-45B5-8E12-DCAEE4BA6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970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7xuo8hpeTI?feature=oembed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youtu.be/O7xuo8hpeTI?t=66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85DB8-63C1-49F7-BDB6-8A2E3B6B74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13785" y="1273608"/>
            <a:ext cx="7712765" cy="3592410"/>
          </a:xfrm>
        </p:spPr>
        <p:txBody>
          <a:bodyPr>
            <a:normAutofit fontScale="90000"/>
          </a:bodyPr>
          <a:lstStyle/>
          <a:p>
            <a:r>
              <a:rPr lang="en-GB" dirty="0"/>
              <a:t>How does the censorship of Towards The Republic show how the past has been manipulated to serve the present?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090A1B-EAA8-4FA4-9FEF-B9428113C9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386523"/>
            <a:ext cx="9144000" cy="1098684"/>
          </a:xfrm>
        </p:spPr>
        <p:txBody>
          <a:bodyPr>
            <a:normAutofit/>
          </a:bodyPr>
          <a:lstStyle/>
          <a:p>
            <a:r>
              <a:rPr lang="en-GB" dirty="0"/>
              <a:t>Elizabeth Wright</a:t>
            </a:r>
          </a:p>
          <a:p>
            <a:r>
              <a:rPr lang="en-GB" dirty="0"/>
              <a:t>1700885</a:t>
            </a:r>
          </a:p>
        </p:txBody>
      </p:sp>
      <p:pic>
        <p:nvPicPr>
          <p:cNvPr id="9" name="Picture 8" descr="A close up of a person&#10;&#10;Description automatically generated">
            <a:extLst>
              <a:ext uri="{FF2B5EF4-FFF2-40B4-BE49-F238E27FC236}">
                <a16:creationId xmlns:a16="http://schemas.microsoft.com/office/drawing/2014/main" id="{0F1383EF-0825-4D92-9062-D958A30D540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163"/>
          <a:stretch/>
        </p:blipFill>
        <p:spPr>
          <a:xfrm>
            <a:off x="0" y="0"/>
            <a:ext cx="4121834" cy="6919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988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228E6-1C53-4B65-9D15-5151248DF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Why significant?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9ACA9-9DB4-4530-A658-FCDFD3563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examines the historical collapse of the Qing dynasty, key historical figures </a:t>
            </a:r>
          </a:p>
          <a:p>
            <a:r>
              <a:rPr lang="en-GB" dirty="0"/>
              <a:t>It was incredibly popular in China</a:t>
            </a:r>
          </a:p>
          <a:p>
            <a:r>
              <a:rPr lang="en-GB" dirty="0"/>
              <a:t>The television producers had produced several other successful historical television dramas on the Qing empire, therefore why was this one censored? </a:t>
            </a:r>
          </a:p>
          <a:p>
            <a:r>
              <a:rPr lang="en-GB" dirty="0"/>
              <a:t>Creates a debate on if artistic licencing for entertainment is justified</a:t>
            </a:r>
          </a:p>
        </p:txBody>
      </p:sp>
    </p:spTree>
    <p:extLst>
      <p:ext uri="{BB962C8B-B14F-4D97-AF65-F5344CB8AC3E}">
        <p14:creationId xmlns:p14="http://schemas.microsoft.com/office/powerpoint/2010/main" val="924178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228E6-1C53-4B65-9D15-5151248DF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934" y="634181"/>
            <a:ext cx="6586491" cy="1286160"/>
          </a:xfrm>
        </p:spPr>
        <p:txBody>
          <a:bodyPr anchor="b">
            <a:noAutofit/>
          </a:bodyPr>
          <a:lstStyle/>
          <a:p>
            <a:r>
              <a:rPr lang="en-GB" sz="3600" i="1" dirty="0"/>
              <a:t>Representing history in Chinese media: The TV drama Zou </a:t>
            </a:r>
            <a:r>
              <a:rPr lang="en-GB" sz="3600" i="1" dirty="0" err="1"/>
              <a:t>xiang</a:t>
            </a:r>
            <a:r>
              <a:rPr lang="en-GB" sz="3600" i="1" dirty="0"/>
              <a:t> </a:t>
            </a:r>
            <a:r>
              <a:rPr lang="en-GB" sz="3600" i="1" dirty="0" err="1"/>
              <a:t>gonghe</a:t>
            </a:r>
            <a:r>
              <a:rPr lang="en-GB" sz="3600" i="1" dirty="0"/>
              <a:t> </a:t>
            </a:r>
            <a:r>
              <a:rPr lang="en-GB" sz="3600" dirty="0"/>
              <a:t>- </a:t>
            </a:r>
            <a:r>
              <a:rPr lang="en-GB" sz="3600" dirty="0" err="1"/>
              <a:t>Gotelind</a:t>
            </a:r>
            <a:r>
              <a:rPr lang="en-GB" sz="3600" dirty="0"/>
              <a:t> Müller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9ACA9-9DB4-4530-A658-FCDFD3563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936" y="2309893"/>
            <a:ext cx="6586489" cy="4874661"/>
          </a:xfrm>
        </p:spPr>
        <p:txBody>
          <a:bodyPr>
            <a:normAutofit/>
          </a:bodyPr>
          <a:lstStyle/>
          <a:p>
            <a:r>
              <a:rPr lang="en-GB" sz="2000" dirty="0"/>
              <a:t>Only the 23 pages are an analysis, the other pages are simple sentence long descriptions of each scene</a:t>
            </a:r>
          </a:p>
          <a:p>
            <a:r>
              <a:rPr lang="en-GB" sz="2000" dirty="0"/>
              <a:t>Only academic source on Towards the Republic</a:t>
            </a:r>
          </a:p>
          <a:p>
            <a:r>
              <a:rPr lang="en-GB" sz="2000" dirty="0"/>
              <a:t>More descriptive than analytical and therefore rather useless</a:t>
            </a:r>
          </a:p>
          <a:p>
            <a:r>
              <a:rPr lang="en-GB" sz="2000" dirty="0"/>
              <a:t>Only the first 6 episodes are on YouTube</a:t>
            </a:r>
          </a:p>
          <a:p>
            <a:r>
              <a:rPr lang="en-GB" sz="2000" dirty="0"/>
              <a:t>Initial analysis includes a brief synopsis of how Towards the Republic has represented different parts of history, I chose to </a:t>
            </a:r>
            <a:r>
              <a:rPr lang="en-GB" sz="2000"/>
              <a:t>explore 3 </a:t>
            </a:r>
            <a:r>
              <a:rPr lang="en-GB" sz="2000" dirty="0"/>
              <a:t>of these further in the essay:</a:t>
            </a:r>
          </a:p>
          <a:p>
            <a:pPr marL="0" indent="0" algn="ctr">
              <a:buNone/>
            </a:pPr>
            <a:r>
              <a:rPr lang="en-GB" sz="2400" b="1" dirty="0"/>
              <a:t>Cixi</a:t>
            </a:r>
          </a:p>
          <a:p>
            <a:pPr marL="0" indent="0" algn="ctr">
              <a:buNone/>
            </a:pPr>
            <a:r>
              <a:rPr lang="en-GB" sz="2400" b="1" dirty="0"/>
              <a:t>Sun Yatsen</a:t>
            </a:r>
          </a:p>
          <a:p>
            <a:pPr marL="0" indent="0" algn="ctr">
              <a:buNone/>
            </a:pPr>
            <a:r>
              <a:rPr lang="en-GB" sz="2400" b="1" dirty="0"/>
              <a:t>Guangxu </a:t>
            </a:r>
          </a:p>
        </p:txBody>
      </p:sp>
      <p:pic>
        <p:nvPicPr>
          <p:cNvPr id="5" name="Picture 4" descr="A picture containing clock&#10;&#10;Description automatically generated">
            <a:extLst>
              <a:ext uri="{FF2B5EF4-FFF2-40B4-BE49-F238E27FC236}">
                <a16:creationId xmlns:a16="http://schemas.microsoft.com/office/drawing/2014/main" id="{B660B7EC-22B9-4B24-A7FC-5812960FA65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5" r="4377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F16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3352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60112-41D9-44F6-8281-A881F9BB3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Portrayal of Cixi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8081860-633C-4F51-B5B4-6FC43DC19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8507524"/>
              </p:ext>
            </p:extLst>
          </p:nvPr>
        </p:nvGraphicFramePr>
        <p:xfrm>
          <a:off x="3886200" y="1690689"/>
          <a:ext cx="7884160" cy="48021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2080">
                  <a:extLst>
                    <a:ext uri="{9D8B030D-6E8A-4147-A177-3AD203B41FA5}">
                      <a16:colId xmlns:a16="http://schemas.microsoft.com/office/drawing/2014/main" val="2214833836"/>
                    </a:ext>
                  </a:extLst>
                </a:gridCol>
                <a:gridCol w="3942080">
                  <a:extLst>
                    <a:ext uri="{9D8B030D-6E8A-4147-A177-3AD203B41FA5}">
                      <a16:colId xmlns:a16="http://schemas.microsoft.com/office/drawing/2014/main" val="3444361131"/>
                    </a:ext>
                  </a:extLst>
                </a:gridCol>
              </a:tblGrid>
              <a:tr h="56703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A4D76B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A4D7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8077128"/>
                  </a:ext>
                </a:extLst>
              </a:tr>
              <a:tr h="423514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Unwise with money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Materialistic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Bored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Dependant on advisors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Overly confident with war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800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C6E6A2"/>
                    </a:solidFill>
                  </a:tcPr>
                </a:tc>
                <a:tc>
                  <a:txBody>
                    <a:bodyPr/>
                    <a:lstStyle/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 “</a:t>
                      </a:r>
                      <a:r>
                        <a:rPr lang="en-GB" sz="24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amazing stateswoman” </a:t>
                      </a:r>
                      <a:r>
                        <a:rPr lang="en-GB" sz="240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who built her way up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Jung Chang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Cixi is presented as “</a:t>
                      </a:r>
                      <a:r>
                        <a:rPr lang="en-GB" sz="24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not the genuine patriot committed to preserving the integrity of the Chinese nation-state as China likes to remember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”- Klein</a:t>
                      </a:r>
                      <a:endParaRPr lang="en-GB" sz="2400" dirty="0"/>
                    </a:p>
                  </a:txBody>
                  <a:tcPr>
                    <a:solidFill>
                      <a:srgbClr val="C6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52580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966595E-A062-4A4F-B728-BDD42B538EB8}"/>
              </a:ext>
            </a:extLst>
          </p:cNvPr>
          <p:cNvSpPr txBox="1"/>
          <p:nvPr/>
        </p:nvSpPr>
        <p:spPr>
          <a:xfrm>
            <a:off x="3213100" y="1750707"/>
            <a:ext cx="5257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Towards the Republic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8963D-E162-4AE3-93E1-E263F2D5BB6A}"/>
              </a:ext>
            </a:extLst>
          </p:cNvPr>
          <p:cNvSpPr txBox="1"/>
          <p:nvPr/>
        </p:nvSpPr>
        <p:spPr>
          <a:xfrm>
            <a:off x="7264400" y="1751654"/>
            <a:ext cx="5257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Contemporary China</a:t>
            </a:r>
          </a:p>
        </p:txBody>
      </p:sp>
      <p:pic>
        <p:nvPicPr>
          <p:cNvPr id="5" name="Picture 4" descr="A picture containing old, table&#10;&#10;Description automatically generated">
            <a:extLst>
              <a:ext uri="{FF2B5EF4-FFF2-40B4-BE49-F238E27FC236}">
                <a16:creationId xmlns:a16="http://schemas.microsoft.com/office/drawing/2014/main" id="{C648161D-BDA9-4118-8C30-CB2C0DE7DF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610" y="1665288"/>
            <a:ext cx="3288030" cy="4740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339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C500B49-C7A0-447C-BC9B-01061613F828}"/>
              </a:ext>
            </a:extLst>
          </p:cNvPr>
          <p:cNvSpPr txBox="1"/>
          <p:nvPr/>
        </p:nvSpPr>
        <p:spPr>
          <a:xfrm>
            <a:off x="472109" y="5870382"/>
            <a:ext cx="11247782" cy="4606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hlinkClick r:id="rId4"/>
              </a:rPr>
              <a:t>https://youtu.be/O7xuo8hpeTI?t=661</a:t>
            </a:r>
            <a:r>
              <a:rPr lang="en-US" sz="2400" dirty="0"/>
              <a:t> Watch 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from 11 mins to 13 mins</a:t>
            </a:r>
          </a:p>
        </p:txBody>
      </p:sp>
      <p:pic>
        <p:nvPicPr>
          <p:cNvPr id="4" name="Online Media 3" title="Towards the Republic. Ep 2 - English Captions and Annotations">
            <a:hlinkClick r:id="" action="ppaction://media"/>
            <a:extLst>
              <a:ext uri="{FF2B5EF4-FFF2-40B4-BE49-F238E27FC236}">
                <a16:creationId xmlns:a16="http://schemas.microsoft.com/office/drawing/2014/main" id="{F7B58A72-7B2D-4234-A4E0-21D00993609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806868" y="604730"/>
            <a:ext cx="7880471" cy="5136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04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228E6-1C53-4B65-9D15-5151248DF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Autofit/>
          </a:bodyPr>
          <a:lstStyle/>
          <a:p>
            <a:r>
              <a:rPr lang="en-GB" sz="3600" i="1" dirty="0"/>
              <a:t>Empress Dowager Cixi: The Concubine Who Launched Modern China- </a:t>
            </a:r>
            <a:r>
              <a:rPr lang="en-GB" sz="3600" dirty="0"/>
              <a:t>Jung Chang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9ACA9-9DB4-4530-A658-FCDFD3563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Autofit/>
          </a:bodyPr>
          <a:lstStyle/>
          <a:p>
            <a:r>
              <a:rPr lang="en-GB" sz="2000" dirty="0"/>
              <a:t>Best selling Chinese author banned in China for her sensitive topics including Mao</a:t>
            </a:r>
          </a:p>
          <a:p>
            <a:r>
              <a:rPr lang="en-GB" sz="2000" dirty="0"/>
              <a:t>Cixi was “</a:t>
            </a:r>
            <a:r>
              <a:rPr lang="en-GB" sz="2000" i="1" dirty="0"/>
              <a:t>deemed either tyrannical, vicious or incompetent</a:t>
            </a:r>
            <a:r>
              <a:rPr lang="en-GB" sz="2000" dirty="0"/>
              <a:t>”, so Chang wanted to set the records straight with her book by calling Cixi a hero</a:t>
            </a:r>
          </a:p>
          <a:p>
            <a:r>
              <a:rPr lang="en-GB" sz="2000" dirty="0"/>
              <a:t>Book includes the translation of Cixi’s diaries</a:t>
            </a:r>
          </a:p>
          <a:p>
            <a:r>
              <a:rPr lang="en-GB" sz="2000" dirty="0"/>
              <a:t>Chang states that Cixi “</a:t>
            </a:r>
            <a:r>
              <a:rPr lang="en-GB" sz="2000" i="1" dirty="0"/>
              <a:t>brought medieval China into the modern age</a:t>
            </a:r>
            <a:r>
              <a:rPr lang="en-GB" sz="2000" dirty="0"/>
              <a:t>”</a:t>
            </a:r>
          </a:p>
        </p:txBody>
      </p:sp>
      <p:pic>
        <p:nvPicPr>
          <p:cNvPr id="5" name="Picture 4" descr="A picture containing book, photo, store, cake&#10;&#10;Description automatically generated">
            <a:extLst>
              <a:ext uri="{FF2B5EF4-FFF2-40B4-BE49-F238E27FC236}">
                <a16:creationId xmlns:a16="http://schemas.microsoft.com/office/drawing/2014/main" id="{FE8B58B4-C7FC-4432-8471-561C7997718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66" r="-1" b="77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6E62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2252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26B41-6024-4AA7-A6E3-3009564C0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/>
          <a:lstStyle/>
          <a:p>
            <a:pPr algn="ctr"/>
            <a:r>
              <a:rPr lang="en-GB" b="1" dirty="0"/>
              <a:t>Wider historiographical debate on censorship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F515C-82A6-4362-8310-181F01B39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Cixi’s problems were too relevant for the modern 2003 audience and links heavily to President Xi Jinping. </a:t>
            </a:r>
          </a:p>
          <a:p>
            <a:r>
              <a:rPr lang="en-GB" dirty="0"/>
              <a:t>Although great changes throughout history, “</a:t>
            </a:r>
            <a:r>
              <a:rPr lang="en-GB" i="1" dirty="0"/>
              <a:t>governmental survival depends once again on its ability to implement major reforms</a:t>
            </a:r>
            <a:r>
              <a:rPr lang="en-GB" dirty="0"/>
              <a:t>”. </a:t>
            </a:r>
          </a:p>
          <a:p>
            <a:r>
              <a:rPr lang="en-GB" dirty="0"/>
              <a:t>Cixi and Xi Jinping shared a choice to make: change China too slowly and risk foundering or change too rapidly and risk losing control. </a:t>
            </a:r>
          </a:p>
        </p:txBody>
      </p:sp>
    </p:spTree>
    <p:extLst>
      <p:ext uri="{BB962C8B-B14F-4D97-AF65-F5344CB8AC3E}">
        <p14:creationId xmlns:p14="http://schemas.microsoft.com/office/powerpoint/2010/main" val="1703785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228E6-1C53-4B65-9D15-5151248DF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Portrayal of Guangxu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BEF6DFC-F018-4EFD-A0BD-516F91C20B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208094"/>
              </p:ext>
            </p:extLst>
          </p:nvPr>
        </p:nvGraphicFramePr>
        <p:xfrm>
          <a:off x="4267200" y="1563758"/>
          <a:ext cx="7416800" cy="49291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8400">
                  <a:extLst>
                    <a:ext uri="{9D8B030D-6E8A-4147-A177-3AD203B41FA5}">
                      <a16:colId xmlns:a16="http://schemas.microsoft.com/office/drawing/2014/main" val="2214833836"/>
                    </a:ext>
                  </a:extLst>
                </a:gridCol>
                <a:gridCol w="3708400">
                  <a:extLst>
                    <a:ext uri="{9D8B030D-6E8A-4147-A177-3AD203B41FA5}">
                      <a16:colId xmlns:a16="http://schemas.microsoft.com/office/drawing/2014/main" val="3444361131"/>
                    </a:ext>
                  </a:extLst>
                </a:gridCol>
              </a:tblGrid>
              <a:tr h="48465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8077128"/>
                  </a:ext>
                </a:extLst>
              </a:tr>
              <a:tr h="444446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Empty minded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Limited military knowledge and defending China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Naïve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Unfit to rule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Dependant on motherly Cixi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800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C6E6A2"/>
                    </a:solidFill>
                  </a:tcPr>
                </a:tc>
                <a:tc>
                  <a:txBody>
                    <a:bodyPr/>
                    <a:lstStyle/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A “</a:t>
                      </a:r>
                      <a:r>
                        <a:rPr lang="en-GB" sz="2400" i="1" dirty="0"/>
                        <a:t>Tragic hero</a:t>
                      </a:r>
                      <a:r>
                        <a:rPr lang="en-GB" sz="2400" dirty="0"/>
                        <a:t>”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Guangxu was a clever emperor who “</a:t>
                      </a:r>
                      <a:r>
                        <a:rPr lang="en-GB" sz="24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seized good opportunities to put pressure on Cixi about reforms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”- Ping Hao </a:t>
                      </a:r>
                      <a:endParaRPr lang="en-GB" sz="2400" dirty="0"/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Guangxu was China’s last chance to “</a:t>
                      </a:r>
                      <a:r>
                        <a:rPr lang="en-GB" sz="2400" i="1" dirty="0"/>
                        <a:t>enter the modern era without revolution</a:t>
                      </a:r>
                      <a:r>
                        <a:rPr lang="en-GB" sz="2400" dirty="0"/>
                        <a:t>”  - Zarrow</a:t>
                      </a:r>
                    </a:p>
                  </a:txBody>
                  <a:tcPr>
                    <a:solidFill>
                      <a:srgbClr val="C6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52580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4A59731-C3DB-41DE-B0E1-A730ADB42898}"/>
              </a:ext>
            </a:extLst>
          </p:cNvPr>
          <p:cNvSpPr txBox="1"/>
          <p:nvPr/>
        </p:nvSpPr>
        <p:spPr>
          <a:xfrm>
            <a:off x="4267200" y="1563758"/>
            <a:ext cx="4000500" cy="461665"/>
          </a:xfrm>
          <a:prstGeom prst="rect">
            <a:avLst/>
          </a:prstGeom>
          <a:solidFill>
            <a:srgbClr val="A4D76B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Towards the Republic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18687A-7381-4B2B-94F6-9EC6948C5368}"/>
              </a:ext>
            </a:extLst>
          </p:cNvPr>
          <p:cNvSpPr txBox="1"/>
          <p:nvPr/>
        </p:nvSpPr>
        <p:spPr>
          <a:xfrm>
            <a:off x="8001394" y="1556854"/>
            <a:ext cx="3682606" cy="468569"/>
          </a:xfrm>
          <a:prstGeom prst="rect">
            <a:avLst/>
          </a:prstGeom>
          <a:solidFill>
            <a:srgbClr val="A4D76B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Contemporary China</a:t>
            </a:r>
          </a:p>
        </p:txBody>
      </p:sp>
      <p:pic>
        <p:nvPicPr>
          <p:cNvPr id="7" name="Picture 6" descr="A person wearing a black hat&#10;&#10;Description automatically generated">
            <a:extLst>
              <a:ext uri="{FF2B5EF4-FFF2-40B4-BE49-F238E27FC236}">
                <a16:creationId xmlns:a16="http://schemas.microsoft.com/office/drawing/2014/main" id="{6A33009A-DAA9-436A-B694-E91A49680B7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70" b="12222"/>
          <a:stretch/>
        </p:blipFill>
        <p:spPr>
          <a:xfrm>
            <a:off x="241695" y="1538191"/>
            <a:ext cx="3682606" cy="4664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662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1AB92-ACEA-4733-B617-E720B5CBE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Autofit/>
          </a:bodyPr>
          <a:lstStyle/>
          <a:p>
            <a:r>
              <a:rPr lang="en-GB" sz="3600" i="1" dirty="0"/>
              <a:t>China in War and Revolution, 1895-1949 (Asia's Transformations)- </a:t>
            </a:r>
            <a:r>
              <a:rPr lang="en-GB" sz="3600" dirty="0"/>
              <a:t>Peter Zarrow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E39BD3-A9EA-4BA5-8D43-5983E5A9B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“</a:t>
            </a:r>
            <a:r>
              <a:rPr lang="en-GB" sz="2400" i="1" dirty="0"/>
              <a:t>Even the most sympathetic approach to Cixi cannot make her into a great reformer, that was Guangxu</a:t>
            </a:r>
            <a:r>
              <a:rPr lang="en-GB" sz="2400" dirty="0"/>
              <a:t>”</a:t>
            </a:r>
            <a:endParaRPr lang="en-US" sz="2400" dirty="0"/>
          </a:p>
          <a:p>
            <a:r>
              <a:rPr lang="en-GB" sz="2400" dirty="0"/>
              <a:t>Includes a long list of positive reforms Guangxu is hailed for creating</a:t>
            </a:r>
          </a:p>
          <a:p>
            <a:pPr algn="ctr"/>
            <a:r>
              <a:rPr lang="en-US" sz="2400" dirty="0"/>
              <a:t>Dissolve corrupt courts</a:t>
            </a:r>
          </a:p>
          <a:p>
            <a:pPr algn="ctr"/>
            <a:r>
              <a:rPr lang="en-US" sz="2400" dirty="0"/>
              <a:t>Reform examination system</a:t>
            </a:r>
          </a:p>
          <a:p>
            <a:pPr algn="ctr"/>
            <a:r>
              <a:rPr lang="en-US" sz="2400" dirty="0"/>
              <a:t>Modernize the navy</a:t>
            </a:r>
          </a:p>
          <a:p>
            <a:pPr algn="ctr"/>
            <a:r>
              <a:rPr lang="en-GB" sz="2400" dirty="0"/>
              <a:t>Convert monasteries into schools </a:t>
            </a:r>
          </a:p>
          <a:p>
            <a:pPr algn="ctr"/>
            <a:r>
              <a:rPr lang="en-GB" sz="2400" dirty="0"/>
              <a:t>Create new bureaus for agriculture and industry</a:t>
            </a:r>
            <a:endParaRPr lang="en-US" sz="2400" dirty="0"/>
          </a:p>
        </p:txBody>
      </p:sp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894E1263-6FE2-4066-95DF-616D478345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25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E8D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4693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97B5A-2883-46D7-BCE7-887C47315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Historiographical debate on censorship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E17D2-D685-45DD-A4A6-8BD12D6C0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Muller argues the mother/son relationship caused the censorship of Towards the Republic </a:t>
            </a:r>
          </a:p>
          <a:p>
            <a:r>
              <a:rPr lang="en-GB" dirty="0"/>
              <a:t>Hu Jintao allegedly felt provoked by the depiction of the weak youthful emperor </a:t>
            </a:r>
          </a:p>
          <a:p>
            <a:r>
              <a:rPr lang="en-GB" dirty="0"/>
              <a:t>Power transfer is similar with presidents Jiang Zemin to Hu Jintao and with Cixi to Guangxu since Jiang and Cixi, wanted to control from behind the curtain. </a:t>
            </a:r>
          </a:p>
        </p:txBody>
      </p:sp>
    </p:spTree>
    <p:extLst>
      <p:ext uri="{BB962C8B-B14F-4D97-AF65-F5344CB8AC3E}">
        <p14:creationId xmlns:p14="http://schemas.microsoft.com/office/powerpoint/2010/main" val="2156430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228E6-1C53-4B65-9D15-5151248DF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Portrayal of Sun Yatsen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D537AC5-733D-49CE-90BA-7168064574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9107342"/>
              </p:ext>
            </p:extLst>
          </p:nvPr>
        </p:nvGraphicFramePr>
        <p:xfrm>
          <a:off x="3124200" y="1563757"/>
          <a:ext cx="8890000" cy="50004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45000">
                  <a:extLst>
                    <a:ext uri="{9D8B030D-6E8A-4147-A177-3AD203B41FA5}">
                      <a16:colId xmlns:a16="http://schemas.microsoft.com/office/drawing/2014/main" val="2214833836"/>
                    </a:ext>
                  </a:extLst>
                </a:gridCol>
                <a:gridCol w="4445000">
                  <a:extLst>
                    <a:ext uri="{9D8B030D-6E8A-4147-A177-3AD203B41FA5}">
                      <a16:colId xmlns:a16="http://schemas.microsoft.com/office/drawing/2014/main" val="3444361131"/>
                    </a:ext>
                  </a:extLst>
                </a:gridCol>
              </a:tblGrid>
              <a:tr h="51985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8077128"/>
                  </a:ext>
                </a:extLst>
              </a:tr>
              <a:tr h="440926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Sun Yatsen gains the nickname “</a:t>
                      </a:r>
                      <a:r>
                        <a:rPr lang="en-GB" sz="2400" b="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Sun Da Pao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” meaning big mouth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Arrogant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Ridiculous town crier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dreamer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Unpatriotic saying people should be ashamed to be Qing subjects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Discourages nationalism</a:t>
                      </a:r>
                      <a:endParaRPr lang="en-GB" sz="2400" dirty="0"/>
                    </a:p>
                  </a:txBody>
                  <a:tcPr>
                    <a:solidFill>
                      <a:srgbClr val="C6E6A2"/>
                    </a:solidFill>
                  </a:tcPr>
                </a:tc>
                <a:tc>
                  <a:txBody>
                    <a:bodyPr/>
                    <a:lstStyle/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</a:t>
                      </a:r>
                      <a:r>
                        <a:rPr lang="en-GB" sz="24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direct precursor of the socialist revolution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” 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Idolised in both Taiwan and China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</a:t>
                      </a:r>
                      <a:r>
                        <a:rPr lang="en-GB" sz="24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Great pioneer who revived civilisation” </a:t>
                      </a:r>
                      <a:r>
                        <a:rPr lang="en-GB" sz="240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with </a:t>
                      </a:r>
                      <a:r>
                        <a:rPr lang="en-GB" sz="2400" i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“outstanding revolutionary achievements</a:t>
                      </a: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” 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Anniversary of his birth and death are celebrated every year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Compared to other significant revolutionary figures</a:t>
                      </a:r>
                      <a:endParaRPr lang="en-GB" sz="3200" dirty="0"/>
                    </a:p>
                  </a:txBody>
                  <a:tcPr>
                    <a:solidFill>
                      <a:srgbClr val="C6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52580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1CC8739-4324-458C-9E11-4F6DAED9F0AD}"/>
              </a:ext>
            </a:extLst>
          </p:cNvPr>
          <p:cNvSpPr txBox="1"/>
          <p:nvPr/>
        </p:nvSpPr>
        <p:spPr>
          <a:xfrm>
            <a:off x="6985000" y="1596617"/>
            <a:ext cx="5029200" cy="461665"/>
          </a:xfrm>
          <a:prstGeom prst="rect">
            <a:avLst/>
          </a:prstGeom>
          <a:solidFill>
            <a:srgbClr val="A4D76B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Contemporary China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AB4BC5-1F90-4552-A15A-17A9B55F4E80}"/>
              </a:ext>
            </a:extLst>
          </p:cNvPr>
          <p:cNvSpPr txBox="1"/>
          <p:nvPr/>
        </p:nvSpPr>
        <p:spPr>
          <a:xfrm>
            <a:off x="3124201" y="1595266"/>
            <a:ext cx="4394200" cy="461665"/>
          </a:xfrm>
          <a:prstGeom prst="rect">
            <a:avLst/>
          </a:prstGeom>
          <a:solidFill>
            <a:srgbClr val="A4D76B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Towards the Republic</a:t>
            </a:r>
          </a:p>
        </p:txBody>
      </p:sp>
      <p:pic>
        <p:nvPicPr>
          <p:cNvPr id="4" name="Picture 3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A6CA2130-523F-45B1-BE75-0A45AAE5B8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800" y="1848733"/>
            <a:ext cx="2769561" cy="3644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23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B9AE2-9364-49D6-8B97-37426CD12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B5B20-BCBE-424E-848E-A5C83E81D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Censored because it discouraged nationalism. </a:t>
            </a:r>
          </a:p>
          <a:p>
            <a:r>
              <a:rPr lang="en-GB" dirty="0"/>
              <a:t>It caricatured the government as traditional and incompetent</a:t>
            </a:r>
          </a:p>
          <a:p>
            <a:r>
              <a:rPr lang="en-GB" dirty="0"/>
              <a:t>It labelled a revolutionary figure as a dreamer </a:t>
            </a:r>
          </a:p>
          <a:p>
            <a:r>
              <a:rPr lang="en-GB" dirty="0"/>
              <a:t>It treated a reformist Emperor as a fool</a:t>
            </a:r>
          </a:p>
          <a:p>
            <a:r>
              <a:rPr lang="en-GB" dirty="0"/>
              <a:t>Towards the Republic went against all modern beliefs</a:t>
            </a:r>
          </a:p>
          <a:p>
            <a:r>
              <a:rPr lang="en-GB" dirty="0"/>
              <a:t>Chinese government’s power over depicting the past</a:t>
            </a:r>
          </a:p>
        </p:txBody>
      </p:sp>
    </p:spTree>
    <p:extLst>
      <p:ext uri="{BB962C8B-B14F-4D97-AF65-F5344CB8AC3E}">
        <p14:creationId xmlns:p14="http://schemas.microsoft.com/office/powerpoint/2010/main" val="4233734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FDC01-F97F-4164-AA0D-73D2E727D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1430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DBF59-F334-444E-9F0C-FB378CF0B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63600"/>
            <a:ext cx="10515600" cy="5969000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3100" dirty="0"/>
              <a:t>Baum, Julian, "China Remembers Sun </a:t>
            </a:r>
            <a:r>
              <a:rPr lang="en-GB" sz="3100" dirty="0" err="1"/>
              <a:t>Yat</a:t>
            </a:r>
            <a:r>
              <a:rPr lang="en-GB" sz="3100" dirty="0"/>
              <a:t>-Sen", CS </a:t>
            </a:r>
            <a:r>
              <a:rPr lang="en-GB" sz="3100" dirty="0" err="1"/>
              <a:t>Moniter</a:t>
            </a:r>
            <a:r>
              <a:rPr lang="en-GB" sz="3100" dirty="0"/>
              <a:t>, 1986 &lt;https://www.csmonitor.com/1986/1113/osun.html&gt; [Accessed 11 April 2020]</a:t>
            </a:r>
          </a:p>
          <a:p>
            <a:pPr lvl="0"/>
            <a:r>
              <a:rPr lang="en-GB" sz="3100" dirty="0"/>
              <a:t>Chang, Jung, Empress Dowager Cixi: The Concubine Who Launched Modern China (London: Random House, 2013)</a:t>
            </a:r>
          </a:p>
          <a:p>
            <a:pPr lvl="0"/>
            <a:r>
              <a:rPr lang="en-GB" sz="3100" dirty="0"/>
              <a:t>Hao, Ping, Peking University And The Origins Of Higher Education In China, 1st </a:t>
            </a:r>
            <a:r>
              <a:rPr lang="en-GB" sz="3100" dirty="0" err="1"/>
              <a:t>edn</a:t>
            </a:r>
            <a:r>
              <a:rPr lang="en-GB" sz="3100" dirty="0"/>
              <a:t> (Los Angeles: Bridge 21 Publications, 2013)</a:t>
            </a:r>
          </a:p>
          <a:p>
            <a:pPr lvl="0"/>
            <a:r>
              <a:rPr lang="en-GB" sz="3100" dirty="0"/>
              <a:t>Muller, </a:t>
            </a:r>
            <a:r>
              <a:rPr lang="en-GB" sz="3100" dirty="0" err="1"/>
              <a:t>Gotelind</a:t>
            </a:r>
            <a:r>
              <a:rPr lang="en-GB" sz="3100" dirty="0"/>
              <a:t>, Representing History In Chinese Media: The TV Drama "Zou Xiang </a:t>
            </a:r>
            <a:r>
              <a:rPr lang="en-GB" sz="3100" dirty="0" err="1"/>
              <a:t>Gonghe</a:t>
            </a:r>
            <a:r>
              <a:rPr lang="en-GB" sz="3100" dirty="0"/>
              <a:t>" (Germany: Lit Verlag, 2019)</a:t>
            </a:r>
          </a:p>
          <a:p>
            <a:pPr lvl="0"/>
            <a:r>
              <a:rPr lang="en-GB" sz="3100" dirty="0" err="1"/>
              <a:t>Perlez</a:t>
            </a:r>
            <a:r>
              <a:rPr lang="en-GB" sz="3100" dirty="0"/>
              <a:t>, Jane, "Was This Powerful Chinese Empress A Feminist Trailblazer?", The New York Times, 2018 &lt;https://www.nytimes.com/2018/07/10/world/asia/china-empress-dowager-cixi.html&gt; [Accessed 10 April 2020]</a:t>
            </a:r>
          </a:p>
          <a:p>
            <a:pPr lvl="0"/>
            <a:r>
              <a:rPr lang="en-GB" sz="3100" dirty="0"/>
              <a:t>Schell, Orville, "Her Dynasty", The New York Times, 2013 &lt;https://www.nytimes.com/2013/10/27/books/review/jung-changs-empress-dowager-cixi.html&gt; [Accessed 11 April 2020]</a:t>
            </a:r>
          </a:p>
          <a:p>
            <a:pPr lvl="0"/>
            <a:r>
              <a:rPr lang="en-GB" sz="3100" dirty="0" err="1"/>
              <a:t>Sethi</a:t>
            </a:r>
            <a:r>
              <a:rPr lang="en-GB" sz="3100" dirty="0"/>
              <a:t>, Anita, "Jung Chang: ‘To Be A Writer Was The Most Dangerous Profession’", The Guardian, 2019 &lt;https://www.theguardian.com/books/2019/oct/13/jung-chang-mao-interview-big-sister-little-sister-red-sister&gt; [Accessed 11 April 2020]</a:t>
            </a:r>
          </a:p>
          <a:p>
            <a:pPr lvl="0"/>
            <a:r>
              <a:rPr lang="en-GB" sz="3100" dirty="0"/>
              <a:t>Zarrow, Peter, China In War And Revolution, 1895-1949 (New York: Routledge, 2005)</a:t>
            </a:r>
          </a:p>
          <a:p>
            <a:pPr marL="0" lv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607502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0D9B9-30B2-461D-8DFE-6D9E2A38F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7188199"/>
          </a:xfrm>
        </p:spPr>
        <p:txBody>
          <a:bodyPr>
            <a:normAutofit/>
          </a:bodyPr>
          <a:lstStyle/>
          <a:p>
            <a:r>
              <a:rPr lang="en-GB" sz="2000" dirty="0"/>
              <a:t>Chang, Jung, </a:t>
            </a:r>
            <a:r>
              <a:rPr lang="en-GB" sz="2000" i="1" dirty="0"/>
              <a:t>Empress Dowager Cixi: The Concubine Who Launched Modern China</a:t>
            </a:r>
            <a:r>
              <a:rPr lang="en-GB" sz="2000" dirty="0"/>
              <a:t>, 2014 &lt;https://www.amazon.com/Empress-Dowager-Cixi-Concubine-Launched/dp/B00G6SF7U8/ref=sr_1_1?dchild=1&amp;keywords=cixi&amp;qid=1587049125&amp;s=books&amp;sr=1-1&gt; [Accessed 16 April 2020]</a:t>
            </a:r>
          </a:p>
          <a:p>
            <a:r>
              <a:rPr lang="en-GB" sz="2000" i="1" dirty="0"/>
              <a:t>DVD Cover Art For Towards The Republic</a:t>
            </a:r>
            <a:r>
              <a:rPr lang="en-GB" sz="2000" dirty="0"/>
              <a:t>, 2003 &lt;https://en.wikipedia.org/wiki/File:Towards_the_Republic.jpg&gt; [Accessed 16 April 2020]</a:t>
            </a:r>
          </a:p>
          <a:p>
            <a:r>
              <a:rPr lang="en-GB" sz="2000" i="1" dirty="0"/>
              <a:t>Emperor Guangxu</a:t>
            </a:r>
            <a:r>
              <a:rPr lang="en-GB" sz="2000" dirty="0"/>
              <a:t>, 1906 &lt;https://en.wikipedia.org/wiki/Guangxu_Emperor#/media/File:Emperor_Guangxu_in_Ordinary_Clothes.jpg&gt; [Accessed 17 April 2020]</a:t>
            </a:r>
          </a:p>
          <a:p>
            <a:r>
              <a:rPr lang="en-GB" sz="2000" i="1" dirty="0"/>
              <a:t>Empress Dowager Cixi</a:t>
            </a:r>
            <a:r>
              <a:rPr lang="en-GB" sz="2000" dirty="0"/>
              <a:t>, 1905 &lt;https://en.wikipedia.org/wiki/Empress_Dowager_Cixi#/media/File:Empress-Dowager-Cixi1.jpg&gt; [Accessed 17 April 2020]</a:t>
            </a:r>
          </a:p>
          <a:p>
            <a:pPr lvl="0"/>
            <a:r>
              <a:rPr lang="en-GB" sz="2000" dirty="0"/>
              <a:t>Muller, </a:t>
            </a:r>
            <a:r>
              <a:rPr lang="en-GB" sz="2000" dirty="0" err="1"/>
              <a:t>Gotelind</a:t>
            </a:r>
            <a:r>
              <a:rPr lang="en-GB" sz="2000" dirty="0"/>
              <a:t>, </a:t>
            </a:r>
            <a:r>
              <a:rPr lang="en-GB" sz="2000" i="1" dirty="0"/>
              <a:t>Representing History In Chinese Media: The TV Drama Zou Xiang </a:t>
            </a:r>
            <a:r>
              <a:rPr lang="en-GB" sz="2000" i="1" dirty="0" err="1"/>
              <a:t>Gonghe</a:t>
            </a:r>
            <a:r>
              <a:rPr lang="en-GB" sz="2000" dirty="0"/>
              <a:t>, 2007 &lt;https://www.amazon.com/Representing-History-Chinese-Media-Wissenschaft/dp/3825807878&gt; [Accessed 16 April 2020]</a:t>
            </a:r>
          </a:p>
          <a:p>
            <a:r>
              <a:rPr lang="en-GB" sz="2000" i="1" dirty="0"/>
              <a:t>Sun </a:t>
            </a:r>
            <a:r>
              <a:rPr lang="en-GB" sz="2000" i="1" dirty="0" err="1"/>
              <a:t>Yat</a:t>
            </a:r>
            <a:r>
              <a:rPr lang="en-GB" sz="2000" i="1" dirty="0"/>
              <a:t>-Sen</a:t>
            </a:r>
            <a:r>
              <a:rPr lang="en-GB" sz="2000" dirty="0"/>
              <a:t>, 1910 &lt;https://en.wikipedia.org/wiki/Sun_Yat-sen#/media/File:%E5%AD%99%E4%B8%AD%E5%B1%B1%E8%82%96%E5%83%8F.jpg&gt; [Accessed 17 April 2020]</a:t>
            </a:r>
          </a:p>
          <a:p>
            <a:pPr lvl="0"/>
            <a:r>
              <a:rPr lang="en-GB" sz="2000" dirty="0" err="1"/>
              <a:t>Youtube</a:t>
            </a:r>
            <a:r>
              <a:rPr lang="en-GB" sz="2000" dirty="0"/>
              <a:t>, </a:t>
            </a:r>
            <a:r>
              <a:rPr lang="en-GB" sz="2000" i="1" dirty="0"/>
              <a:t>Towards The Republic. Ep 2 - English Captions And Annotations</a:t>
            </a:r>
            <a:r>
              <a:rPr lang="en-GB" sz="2000" dirty="0"/>
              <a:t>, 2019 &lt;https://www.youtube.com/watch?v=O7xuo8hpeTI&gt; [Accessed 16 April 2020]</a:t>
            </a:r>
          </a:p>
          <a:p>
            <a:r>
              <a:rPr lang="en-GB" sz="2000" dirty="0"/>
              <a:t>Zarrow, Peter, </a:t>
            </a:r>
            <a:r>
              <a:rPr lang="en-GB" sz="2000" i="1" dirty="0"/>
              <a:t>China In War And Revolution, 1895-1949 (Asia's Transformations)</a:t>
            </a:r>
            <a:r>
              <a:rPr lang="en-GB" sz="2000" dirty="0"/>
              <a:t>, 2005 &lt;https://www.amazon.co.uk/China-Revolution-1895-1949-Asias-Transformations/dp/0415364485&gt; [Accessed 16 April 2020]</a:t>
            </a:r>
          </a:p>
        </p:txBody>
      </p:sp>
    </p:spTree>
    <p:extLst>
      <p:ext uri="{BB962C8B-B14F-4D97-AF65-F5344CB8AC3E}">
        <p14:creationId xmlns:p14="http://schemas.microsoft.com/office/powerpoint/2010/main" val="15508486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1325</Words>
  <Application>Microsoft Office PowerPoint</Application>
  <PresentationFormat>Widescreen</PresentationFormat>
  <Paragraphs>112</Paragraphs>
  <Slides>14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How does the censorship of Towards The Republic show how the past has been manipulated to serve the present?</vt:lpstr>
      <vt:lpstr>Why significant?</vt:lpstr>
      <vt:lpstr>Representing history in Chinese media: The TV drama Zou xiang gonghe - Gotelind Müller</vt:lpstr>
      <vt:lpstr>Portrayal of Cixi</vt:lpstr>
      <vt:lpstr>PowerPoint Presentation</vt:lpstr>
      <vt:lpstr>Empress Dowager Cixi: The Concubine Who Launched Modern China- Jung Chang</vt:lpstr>
      <vt:lpstr>Wider historiographical debate on censorship</vt:lpstr>
      <vt:lpstr>Portrayal of Guangxu</vt:lpstr>
      <vt:lpstr>China in War and Revolution, 1895-1949 (Asia's Transformations)- Peter Zarrow</vt:lpstr>
      <vt:lpstr>Historiographical debate on censorship</vt:lpstr>
      <vt:lpstr>Portrayal of Sun Yatsen</vt:lpstr>
      <vt:lpstr>Conclusion</vt:lpstr>
      <vt:lpstr>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the censorship of Towards The Republic show how the past has been manipulated to serve the present?</dc:title>
  <dc:creator>Elizabeth Wright (1700885)</dc:creator>
  <cp:lastModifiedBy>Elizabeth Wright (1700885)</cp:lastModifiedBy>
  <cp:revision>260</cp:revision>
  <dcterms:created xsi:type="dcterms:W3CDTF">2020-04-15T14:16:05Z</dcterms:created>
  <dcterms:modified xsi:type="dcterms:W3CDTF">2020-04-21T12:00:04Z</dcterms:modified>
</cp:coreProperties>
</file>