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7"/>
  </p:notesMasterIdLst>
  <p:handoutMasterIdLst>
    <p:handoutMasterId r:id="rId38"/>
  </p:handoutMasterIdLst>
  <p:sldIdLst>
    <p:sldId id="392" r:id="rId2"/>
    <p:sldId id="259" r:id="rId3"/>
    <p:sldId id="448" r:id="rId4"/>
    <p:sldId id="477" r:id="rId5"/>
    <p:sldId id="478" r:id="rId6"/>
    <p:sldId id="475" r:id="rId7"/>
    <p:sldId id="479" r:id="rId8"/>
    <p:sldId id="480" r:id="rId9"/>
    <p:sldId id="397" r:id="rId10"/>
    <p:sldId id="451" r:id="rId11"/>
    <p:sldId id="466" r:id="rId12"/>
    <p:sldId id="465" r:id="rId13"/>
    <p:sldId id="467" r:id="rId14"/>
    <p:sldId id="481" r:id="rId15"/>
    <p:sldId id="482" r:id="rId16"/>
    <p:sldId id="483" r:id="rId17"/>
    <p:sldId id="472" r:id="rId18"/>
    <p:sldId id="468" r:id="rId19"/>
    <p:sldId id="450" r:id="rId20"/>
    <p:sldId id="469" r:id="rId21"/>
    <p:sldId id="470" r:id="rId22"/>
    <p:sldId id="471" r:id="rId23"/>
    <p:sldId id="453" r:id="rId24"/>
    <p:sldId id="454" r:id="rId25"/>
    <p:sldId id="455" r:id="rId26"/>
    <p:sldId id="456" r:id="rId27"/>
    <p:sldId id="457" r:id="rId28"/>
    <p:sldId id="458" r:id="rId29"/>
    <p:sldId id="459" r:id="rId30"/>
    <p:sldId id="461" r:id="rId31"/>
    <p:sldId id="462" r:id="rId32"/>
    <p:sldId id="463" r:id="rId33"/>
    <p:sldId id="464" r:id="rId34"/>
    <p:sldId id="473" r:id="rId35"/>
    <p:sldId id="474" r:id="rId36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0808" autoAdjust="0"/>
  </p:normalViewPr>
  <p:slideViewPr>
    <p:cSldViewPr>
      <p:cViewPr varScale="1">
        <p:scale>
          <a:sx n="84" d="100"/>
          <a:sy n="84" d="100"/>
        </p:scale>
        <p:origin x="168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126BE-2B11-4C15-9167-0AEA0ED2A25D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39ABA-8476-47D9-80A0-5033786BCB72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0D81D-633B-4627-A562-25F3E6B64B11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56C84-0050-45C6-A153-D430B4C0D6FF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9540D-0AA9-4962-9475-E8ADC6DD4930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8B36E-4321-400C-8E7A-4FCB9118D968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BCCEA-FF61-4260-ACFE-7F7C23F62991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050C-C869-4CC5-9D78-7F483CBE7183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4482C-3897-478C-BB79-23A31000D5CF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1161B-8EB7-4236-A7DB-8E6C420692B9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4FE7E7-A98C-4CEB-A79A-5015CF368AA9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3D1104-0316-455E-BAFF-BC38C56D81EE}" type="datetime1">
              <a:rPr lang="en-GB" altLang="en-US" smtClean="0"/>
              <a:t>20/10/2021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2214885" y="476672"/>
            <a:ext cx="7772400" cy="1512888"/>
          </a:xfrm>
        </p:spPr>
        <p:txBody>
          <a:bodyPr/>
          <a:lstStyle/>
          <a:p>
            <a:pPr eaLnBrk="1" hangingPunct="1"/>
            <a:r>
              <a:rPr lang="en-GB" b="1" dirty="0"/>
              <a:t>LCMB7000</a:t>
            </a:r>
            <a:endParaRPr lang="en-GB" altLang="en-US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8FBFAA6-7D53-4F46-B4FA-B6E25AA48337}"/>
              </a:ext>
            </a:extLst>
          </p:cNvPr>
          <p:cNvSpPr txBox="1">
            <a:spLocks/>
          </p:cNvSpPr>
          <p:nvPr/>
        </p:nvSpPr>
        <p:spPr bwMode="auto">
          <a:xfrm>
            <a:off x="983432" y="3933056"/>
            <a:ext cx="10657184" cy="1995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chemeClr val="bg1"/>
                </a:solidFill>
              </a:rPr>
              <a:t>Week 5</a:t>
            </a:r>
          </a:p>
          <a:p>
            <a:pPr eaLnBrk="1" hangingPunct="1"/>
            <a:r>
              <a:rPr lang="en-GB" altLang="en-US" b="1" dirty="0">
                <a:solidFill>
                  <a:schemeClr val="bg1"/>
                </a:solidFill>
              </a:rPr>
              <a:t>Performance  management/ Appraisal  </a:t>
            </a: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673C1525-F3A6-4A8D-B8F9-227D18C2359A}"/>
              </a:ext>
            </a:extLst>
          </p:cNvPr>
          <p:cNvSpPr txBox="1">
            <a:spLocks/>
          </p:cNvSpPr>
          <p:nvPr/>
        </p:nvSpPr>
        <p:spPr bwMode="auto">
          <a:xfrm>
            <a:off x="335360" y="2342947"/>
            <a:ext cx="11521280" cy="1440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GB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MBA  </a:t>
            </a:r>
          </a:p>
          <a:p>
            <a:pPr eaLnBrk="1" hangingPunct="1"/>
            <a:r>
              <a:rPr lang="en-GB" sz="6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Human Resource Management</a:t>
            </a:r>
            <a:endParaRPr lang="en-GB" altLang="en-US" sz="36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67330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276" y="169494"/>
            <a:ext cx="11471448" cy="11430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3399"/>
                </a:solidFill>
              </a:rPr>
              <a:t>Learning outcomes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24508" y="1312494"/>
            <a:ext cx="10742984" cy="4704727"/>
          </a:xfrm>
        </p:spPr>
        <p:txBody>
          <a:bodyPr/>
          <a:lstStyle/>
          <a:p>
            <a:pPr lvl="0"/>
            <a:r>
              <a:rPr lang="en-GB" sz="2000" dirty="0">
                <a:cs typeface="Times New Roman" panose="02020603050405020304" pitchFamily="18" charset="0"/>
              </a:rPr>
              <a:t>Understanding meaning of performance management / Appraisal</a:t>
            </a:r>
          </a:p>
          <a:p>
            <a:pPr lvl="0"/>
            <a:r>
              <a:rPr lang="en-GB" sz="2000" dirty="0">
                <a:cs typeface="Times New Roman" panose="02020603050405020304" pitchFamily="18" charset="0"/>
              </a:rPr>
              <a:t>Understanding Effective systems for managing performance of employees </a:t>
            </a:r>
          </a:p>
          <a:p>
            <a:pPr lvl="0"/>
            <a:r>
              <a:rPr lang="en-GB" sz="2000" dirty="0">
                <a:cs typeface="Times New Roman" panose="02020603050405020304" pitchFamily="18" charset="0"/>
              </a:rPr>
              <a:t>Identifying Issues related to performance appraisal of international employees</a:t>
            </a:r>
          </a:p>
          <a:p>
            <a:pPr algn="just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B0F74-09A5-489A-9583-6307195A64A6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31BB2B-5C0D-40FF-86DA-7D3A5710C8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356349"/>
            <a:ext cx="685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lang="en-IN" sz="1100" kern="120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/>
              <a:t>Lussier, </a:t>
            </a:r>
            <a:r>
              <a:rPr lang="en-US" i="1"/>
              <a:t>Fundamentals of Human Resource Management, 2e</a:t>
            </a:r>
            <a:r>
              <a:rPr lang="en-US"/>
              <a:t>. © SAGE Publishing, 2020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B8FF4F-9F74-40A6-95A7-B64FB8583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Performance Management Versus Performance Appraisal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4B05B1-4A69-4381-A101-860438A99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Performance Management </a:t>
            </a:r>
          </a:p>
          <a:p>
            <a:pPr lvl="1"/>
            <a:r>
              <a:rPr lang="en-US" sz="3200" dirty="0"/>
              <a:t>Identifying, measuring, managing, and developing HR performance; serves as systematic measurement of performance</a:t>
            </a:r>
          </a:p>
          <a:p>
            <a:r>
              <a:rPr lang="en-US" sz="3600" dirty="0"/>
              <a:t>Performance Appraisal </a:t>
            </a:r>
          </a:p>
          <a:p>
            <a:pPr lvl="1"/>
            <a:r>
              <a:rPr lang="en-US" sz="3200" dirty="0"/>
              <a:t>Evaluating individual employee performance; vital component of performance management process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8005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1FAD2-2E8A-4EBA-9876-AAD25E202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003399"/>
                </a:solidFill>
              </a:rPr>
              <a:t>Importance of Performance Management Systems </a:t>
            </a:r>
            <a:r>
              <a:rPr lang="en-US" sz="1600" b="1" dirty="0">
                <a:solidFill>
                  <a:srgbClr val="003399"/>
                </a:solidFill>
              </a:rPr>
              <a:t>(1-2)</a:t>
            </a:r>
            <a:endParaRPr lang="en-US" sz="1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AB964-5818-4286-9233-CC1680F9AF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/>
            <a:r>
              <a:rPr lang="en-GB" b="1" dirty="0"/>
              <a:t>Translating strategy to individual behaviour is performance management</a:t>
            </a:r>
          </a:p>
          <a:p>
            <a:pPr marL="342900" indent="-342900"/>
            <a:endParaRPr lang="en-GB" dirty="0"/>
          </a:p>
          <a:p>
            <a:pPr marL="342900" indent="-342900"/>
            <a:r>
              <a:rPr lang="en-GB" dirty="0"/>
              <a:t>Three key areas</a:t>
            </a:r>
          </a:p>
          <a:p>
            <a:pPr marL="742950" lvl="1" indent="-285750"/>
            <a:r>
              <a:rPr lang="en-GB" dirty="0"/>
              <a:t>Performance Measurement</a:t>
            </a:r>
          </a:p>
          <a:p>
            <a:pPr marL="742950" lvl="1" indent="-285750"/>
            <a:r>
              <a:rPr lang="en-GB" dirty="0"/>
              <a:t>Performance Feedback</a:t>
            </a:r>
          </a:p>
          <a:p>
            <a:pPr marL="742950" lvl="1" indent="-285750"/>
            <a:r>
              <a:rPr lang="en-GB" dirty="0"/>
              <a:t>Performance Improvement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774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453E48-A41B-4974-9F8D-331FEBD65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Performance Measurement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6B429B-283D-4372-8481-13962CDAD0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Variety of ways of measuring performance include :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i="1" dirty="0"/>
              <a:t>Job specific task performance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i="1" dirty="0"/>
              <a:t> Behaviors (competencies)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i="1" dirty="0"/>
              <a:t>Other approaches  (Organizational Citizenship </a:t>
            </a:r>
            <a:r>
              <a:rPr lang="en-US" i="1" dirty="0" err="1"/>
              <a:t>Behaviour</a:t>
            </a:r>
            <a:r>
              <a:rPr lang="en-US" i="1" dirty="0"/>
              <a:t>)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i="1" dirty="0"/>
          </a:p>
          <a:p>
            <a:pPr>
              <a:buFont typeface="Wingdings" panose="05000000000000000000" pitchFamily="2" charset="2"/>
              <a:buChar char="ü"/>
            </a:pPr>
            <a:endParaRPr lang="en-US" i="1" dirty="0"/>
          </a:p>
          <a:p>
            <a:pPr>
              <a:buFont typeface="Wingdings" panose="05000000000000000000" pitchFamily="2" charset="2"/>
              <a:buChar char="ü"/>
            </a:pPr>
            <a:endParaRPr lang="en-US" i="1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3252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2DB38-6D37-4EE7-9532-286117E63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Performance Management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6D21E-73F1-4583-B16A-4DEBA295FE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Refers to the set of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interconnected</a:t>
            </a:r>
            <a:r>
              <a:rPr lang="en-GB" dirty="0"/>
              <a:t> practices designed to ensure that a person’s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overall capabilities and potential are appraised</a:t>
            </a:r>
            <a:r>
              <a:rPr lang="en-GB" dirty="0"/>
              <a:t>, so that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relevant goals </a:t>
            </a:r>
            <a:r>
              <a:rPr lang="en-GB" dirty="0"/>
              <a:t>can be set for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work and development</a:t>
            </a:r>
            <a:r>
              <a:rPr lang="en-GB" dirty="0"/>
              <a:t>, and so that, through assessment, 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data </a:t>
            </a:r>
            <a:r>
              <a:rPr lang="en-GB" dirty="0"/>
              <a:t>on work behaviour and performance can be</a:t>
            </a:r>
            <a:r>
              <a:rPr lang="en-GB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collected and reviewed</a:t>
            </a:r>
            <a:r>
              <a:rPr lang="en-GB" dirty="0"/>
              <a:t>.” </a:t>
            </a:r>
          </a:p>
          <a:p>
            <a:pPr marL="411162" lvl="1" indent="0" algn="r">
              <a:buNone/>
            </a:pPr>
            <a:r>
              <a:rPr lang="en-GB" dirty="0"/>
              <a:t>Bratton and Gold (2012, pg. 249)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113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378D4-2C10-4EA8-AADF-51FD20C07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BF5A2-AF22-4674-A7A2-E6805C5C4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are going to evaluate a customer service person in a shop, what do you measure/care about?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83809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CACBB1-7212-491F-8A75-0524F1DC4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service representatives performance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114EB-A328-4240-9306-D4AB499D8D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5081" y="1104727"/>
            <a:ext cx="10972800" cy="3917032"/>
          </a:xfrm>
        </p:spPr>
        <p:txBody>
          <a:bodyPr/>
          <a:lstStyle/>
          <a:p>
            <a:r>
              <a:rPr lang="en-GB" sz="1800" dirty="0"/>
              <a:t>Timekeeping</a:t>
            </a:r>
          </a:p>
          <a:p>
            <a:r>
              <a:rPr lang="en-GB" sz="1800" dirty="0"/>
              <a:t>Absence</a:t>
            </a:r>
          </a:p>
          <a:p>
            <a:r>
              <a:rPr lang="en-GB" sz="1800" dirty="0"/>
              <a:t>Knowledge of the business /sales/offer</a:t>
            </a:r>
          </a:p>
          <a:p>
            <a:r>
              <a:rPr lang="en-GB" sz="1800" dirty="0"/>
              <a:t>Customer interaction</a:t>
            </a:r>
          </a:p>
          <a:p>
            <a:r>
              <a:rPr lang="en-GB" sz="1800" dirty="0"/>
              <a:t>Complaints / compliments</a:t>
            </a:r>
          </a:p>
          <a:p>
            <a:r>
              <a:rPr lang="en-GB" sz="1800" dirty="0"/>
              <a:t>Accuracy (sales/ bills)</a:t>
            </a:r>
          </a:p>
          <a:p>
            <a:r>
              <a:rPr lang="en-GB" sz="1800" dirty="0"/>
              <a:t>Upselling</a:t>
            </a:r>
          </a:p>
          <a:p>
            <a:r>
              <a:rPr lang="en-GB" sz="1800" dirty="0"/>
              <a:t>Teamworking</a:t>
            </a:r>
          </a:p>
          <a:p>
            <a:r>
              <a:rPr lang="en-GB" sz="1800" dirty="0"/>
              <a:t>Flexibility</a:t>
            </a:r>
          </a:p>
          <a:p>
            <a:r>
              <a:rPr lang="en-GB" sz="1800" dirty="0"/>
              <a:t>Attitude</a:t>
            </a:r>
            <a:endParaRPr lang="en-US" sz="1800" dirty="0"/>
          </a:p>
        </p:txBody>
      </p:sp>
      <p:pic>
        <p:nvPicPr>
          <p:cNvPr id="1028" name="Picture 4" descr="How Do You Know If The Customer Service Representative You're Hiring Will  Boost Customer Loyalty?">
            <a:extLst>
              <a:ext uri="{FF2B5EF4-FFF2-40B4-BE49-F238E27FC236}">
                <a16:creationId xmlns:a16="http://schemas.microsoft.com/office/drawing/2014/main" id="{B2FD4876-3004-4CD0-BE7D-9728F150E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1916832"/>
            <a:ext cx="5761881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1639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D2B71-6253-417F-934F-953F370A9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003399"/>
                </a:solidFill>
              </a:rPr>
              <a:t>Importance of Performance Management Systems  </a:t>
            </a:r>
            <a:r>
              <a:rPr lang="en-US" sz="1800" b="1" dirty="0">
                <a:solidFill>
                  <a:srgbClr val="003399"/>
                </a:solidFill>
              </a:rPr>
              <a:t>(2-2)</a:t>
            </a:r>
            <a:endParaRPr lang="en-US" sz="1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534B5A-6117-4397-9A80-7DB48803A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Maintain productivity of employees</a:t>
            </a:r>
          </a:p>
          <a:p>
            <a:r>
              <a:rPr lang="en-US" dirty="0"/>
              <a:t>Increase capability of employees</a:t>
            </a:r>
          </a:p>
          <a:p>
            <a:r>
              <a:rPr lang="en-US" dirty="0"/>
              <a:t>Aids in continuous improvement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410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9A0DA-59DF-4C09-8AFC-AC422C571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Accurate Performance Measures Must Be . . .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4B86A-1E81-46D5-A0DE-404542BDF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Valid and reliable</a:t>
            </a:r>
          </a:p>
          <a:p>
            <a:r>
              <a:rPr lang="en-US" dirty="0"/>
              <a:t>Acceptable and feasible</a:t>
            </a:r>
          </a:p>
          <a:p>
            <a:r>
              <a:rPr lang="en-US" dirty="0"/>
              <a:t>Specific and pertinent to the job itself</a:t>
            </a:r>
          </a:p>
          <a:p>
            <a:r>
              <a:rPr lang="en-US" dirty="0"/>
              <a:t>Based on the mission and objectives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654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379849-457D-441D-85AF-153291DA1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994122"/>
          </a:xfrm>
        </p:spPr>
        <p:txBody>
          <a:bodyPr/>
          <a:lstStyle/>
          <a:p>
            <a:r>
              <a:rPr lang="en-GB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performance and management development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52BA9-4A40-4961-9489-58594946EA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68760"/>
            <a:ext cx="10972800" cy="439248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/>
              <a:t>Links between managing performance and management development. </a:t>
            </a:r>
          </a:p>
          <a:p>
            <a:pPr>
              <a:lnSpc>
                <a:spcPct val="150000"/>
              </a:lnSpc>
            </a:pPr>
            <a:r>
              <a:rPr lang="en-GB" sz="2400" b="1" dirty="0"/>
              <a:t>Extrinsic rewards </a:t>
            </a:r>
            <a:r>
              <a:rPr lang="en-GB" sz="2400" dirty="0"/>
              <a:t>- bonus, profit share, performance related pay, share issues are important motivators</a:t>
            </a:r>
          </a:p>
          <a:p>
            <a:pPr>
              <a:lnSpc>
                <a:spcPct val="150000"/>
              </a:lnSpc>
            </a:pPr>
            <a:r>
              <a:rPr lang="en-GB" sz="2400" b="1" dirty="0"/>
              <a:t>Intrinsic rewards </a:t>
            </a:r>
            <a:r>
              <a:rPr lang="en-GB" sz="2400" dirty="0"/>
              <a:t>- encouragement, praise, positive feedback, particularly with younger less experienced managers. Also, important.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These need to be an integral part of a structured management development approach linked to overall corporate objectives, in successful organisations</a:t>
            </a:r>
            <a:r>
              <a:rPr lang="en-GB" sz="32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249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B8BA9-479A-429D-AD8B-A2BA312C39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88640"/>
            <a:ext cx="10972800" cy="792088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Performance management cycle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5A6783AB-4952-4B35-BAD7-86D8D62E8DD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1624" y="1210748"/>
            <a:ext cx="7632848" cy="45508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8758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CD3B9-369C-47BE-9C53-6583ECE56A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>
                <a:solidFill>
                  <a:srgbClr val="002060"/>
                </a:solidFill>
              </a:rPr>
              <a:t>Performance management implantation issues and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6B5DB0-2E5D-4929-A1A1-AD1E1C4BC5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Lack of employee involvement in implementation of the performance  management </a:t>
            </a:r>
          </a:p>
          <a:p>
            <a:r>
              <a:rPr lang="en-US" sz="2800" dirty="0"/>
              <a:t>Poor communication in performance planning </a:t>
            </a:r>
          </a:p>
          <a:p>
            <a:r>
              <a:rPr lang="en-US" sz="2800" dirty="0"/>
              <a:t>Performance review</a:t>
            </a:r>
          </a:p>
          <a:p>
            <a:r>
              <a:rPr lang="en-US" sz="2800" dirty="0"/>
              <a:t>Poor feedback on performance</a:t>
            </a:r>
          </a:p>
          <a:p>
            <a:r>
              <a:rPr lang="en-US" sz="2800" dirty="0"/>
              <a:t>Lack of policies supporting implementation 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729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3356C-0C11-43C5-BCE7-71C1313A8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562074"/>
          </a:xfrm>
        </p:spPr>
        <p:txBody>
          <a:bodyPr/>
          <a:lstStyle/>
          <a:p>
            <a:r>
              <a:rPr lang="en-US" dirty="0"/>
              <a:t>  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1FE3B-DF35-498A-98BF-06315A255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052736"/>
            <a:ext cx="10972800" cy="4493096"/>
          </a:xfrm>
        </p:spPr>
        <p:txBody>
          <a:bodyPr/>
          <a:lstStyle/>
          <a:p>
            <a:r>
              <a:rPr lang="en-US" sz="16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Compared to others in this class...</a:t>
            </a:r>
          </a:p>
          <a:p>
            <a:r>
              <a:rPr lang="en-US" sz="1600" b="1" dirty="0">
                <a:latin typeface="Verdana" pitchFamily="34" charset="0"/>
                <a:ea typeface="Verdana" pitchFamily="34" charset="0"/>
                <a:cs typeface="Verdana" pitchFamily="34" charset="0"/>
              </a:rPr>
              <a:t>Rate yourself on each item using a 5-point scale</a:t>
            </a:r>
          </a:p>
          <a:p>
            <a:endParaRPr lang="en-US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n-US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1"/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Computer skills</a:t>
            </a:r>
          </a:p>
          <a:p>
            <a:pPr lvl="1"/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Writing skills</a:t>
            </a:r>
          </a:p>
          <a:p>
            <a:pPr lvl="1"/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Friendliness</a:t>
            </a:r>
          </a:p>
          <a:p>
            <a:pPr lvl="1">
              <a:lnSpc>
                <a:spcPct val="90000"/>
              </a:lnSpc>
            </a:pPr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Promptness</a:t>
            </a:r>
          </a:p>
          <a:p>
            <a:pPr lvl="1"/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Interpersonal skills</a:t>
            </a:r>
          </a:p>
          <a:p>
            <a:pPr lvl="1"/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Energy level</a:t>
            </a:r>
          </a:p>
          <a:p>
            <a:pPr lvl="1"/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Level of responsibility</a:t>
            </a:r>
          </a:p>
          <a:p>
            <a:pPr lvl="1"/>
            <a:r>
              <a:rPr lang="en-U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Intelligence</a:t>
            </a:r>
          </a:p>
          <a:p>
            <a:pPr marL="0" indent="0">
              <a:buNone/>
            </a:pPr>
            <a:endParaRPr lang="en-US" sz="16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up your score to get a total</a:t>
            </a:r>
          </a:p>
          <a:p>
            <a:endParaRPr lang="en-US" dirty="0"/>
          </a:p>
        </p:txBody>
      </p:sp>
      <p:pic>
        <p:nvPicPr>
          <p:cNvPr id="4" name="table">
            <a:extLst>
              <a:ext uri="{FF2B5EF4-FFF2-40B4-BE49-F238E27FC236}">
                <a16:creationId xmlns:a16="http://schemas.microsoft.com/office/drawing/2014/main" id="{936BCD55-8AA8-4047-863B-F0697336D0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190" y="1772816"/>
            <a:ext cx="5472608" cy="762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152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CE1DF4-0950-4F74-A21C-19A5A4FDF4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Performance Feedback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7E7F55-1799-42B4-AAA2-260A8EF0E5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Helpful vs harmful feedback</a:t>
            </a:r>
          </a:p>
          <a:p>
            <a:pPr lvl="1"/>
            <a:r>
              <a:rPr lang="en-GB" dirty="0"/>
              <a:t>Focus on behaviour</a:t>
            </a:r>
          </a:p>
          <a:p>
            <a:pPr lvl="1"/>
            <a:r>
              <a:rPr lang="en-GB" dirty="0"/>
              <a:t>One or two critical behaviours</a:t>
            </a:r>
          </a:p>
          <a:p>
            <a:pPr lvl="1"/>
            <a:r>
              <a:rPr lang="en-GB" dirty="0"/>
              <a:t>Desired rather than undesired behaviours</a:t>
            </a:r>
          </a:p>
          <a:p>
            <a:pPr lvl="1"/>
            <a:r>
              <a:rPr lang="en-GB" dirty="0"/>
              <a:t>Honest or hurtful</a:t>
            </a:r>
          </a:p>
          <a:p>
            <a:pPr lvl="1"/>
            <a:r>
              <a:rPr lang="en-GB" dirty="0"/>
              <a:t>Feedback without goals = no change</a:t>
            </a:r>
          </a:p>
          <a:p>
            <a:pPr marL="411162" lvl="1" indent="0">
              <a:buNone/>
            </a:pPr>
            <a:r>
              <a:rPr lang="en-GB" dirty="0"/>
              <a:t>						Latham (2009)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6984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7BBEA-425B-4703-A85D-CD4D81A40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8064A2">
                    <a:lumMod val="50000"/>
                  </a:srgbClr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Performance Improvement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3FCAB5-A2DB-4A09-AF65-A54AFB919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/>
            <a:r>
              <a:rPr lang="en-GB" dirty="0"/>
              <a:t>Training and Development</a:t>
            </a:r>
          </a:p>
          <a:p>
            <a:pPr marL="342900" indent="-342900"/>
            <a:endParaRPr lang="en-GB" dirty="0"/>
          </a:p>
          <a:p>
            <a:pPr marL="342900" indent="-342900"/>
            <a:r>
              <a:rPr lang="en-GB" dirty="0"/>
              <a:t>Coaching / Mentoring</a:t>
            </a:r>
          </a:p>
          <a:p>
            <a:pPr marL="342900" indent="-342900"/>
            <a:endParaRPr lang="en-GB" dirty="0"/>
          </a:p>
          <a:p>
            <a:pPr marL="342900" indent="-342900"/>
            <a:r>
              <a:rPr lang="en-GB" dirty="0"/>
              <a:t>Disciplinary Proceedings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838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489C91A-13D9-4DC2-B7BC-45DA755C7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1524" y="764704"/>
            <a:ext cx="8568952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3246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86358-D18A-42AC-80A1-AE25B0F592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50106"/>
          </a:xfrm>
        </p:spPr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</a:rPr>
              <a:t>Performance Appraisal</a:t>
            </a:r>
            <a:endParaRPr lang="en-US" sz="4000" b="1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8E1405-3F96-4AF9-A83E-D7F687AB80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124744"/>
            <a:ext cx="10972800" cy="460851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GB" sz="2800" dirty="0"/>
              <a:t>Appraisal/Assessing Performance - What is it?</a:t>
            </a:r>
            <a:endParaRPr lang="en-GB" sz="2800" b="1" dirty="0"/>
          </a:p>
          <a:p>
            <a:pPr algn="just">
              <a:lnSpc>
                <a:spcPct val="150000"/>
              </a:lnSpc>
            </a:pPr>
            <a:r>
              <a:rPr lang="en-GB" sz="2800" dirty="0"/>
              <a:t>When we appraise something, we rate its worth, its usefulness and the degree to which it displays various qualities. We appraise ourselves and other people; we appraise behaviour, personality and systems. Organisational appraisal systems are an attempt to formalise these activities for the benefit of both the individual and the organisation.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7965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25582-9EA9-403F-BC52-FF14132BA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003399"/>
                </a:solidFill>
              </a:rPr>
              <a:t>The Performance Appraisal Process</a:t>
            </a:r>
            <a:endParaRPr lang="en-US" dirty="0"/>
          </a:p>
        </p:txBody>
      </p:sp>
      <p:pic>
        <p:nvPicPr>
          <p:cNvPr id="1026" name="Picture 2" descr="Completing and Conducting the Appraisal">
            <a:extLst>
              <a:ext uri="{FF2B5EF4-FFF2-40B4-BE49-F238E27FC236}">
                <a16:creationId xmlns:a16="http://schemas.microsoft.com/office/drawing/2014/main" id="{F5B68679-957E-4EEC-AD29-79B1A4A9D3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848" y="1600200"/>
            <a:ext cx="4218304" cy="391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0535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E3FD5-6FB3-4738-B31A-62678FF74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Performance Appraisal employees</a:t>
            </a:r>
            <a:endParaRPr lang="en-US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73EBB-5B58-4F90-9824-1F7AAF1133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100" dirty="0"/>
              <a:t>An appraisal system that uses all three of these performance criteria is advocated :</a:t>
            </a:r>
          </a:p>
          <a:p>
            <a:pPr lvl="1"/>
            <a:r>
              <a:rPr lang="en-GB" sz="2100" dirty="0"/>
              <a:t>Hard goals: objective, quantifiable and can be directly measured.</a:t>
            </a:r>
          </a:p>
          <a:p>
            <a:pPr lvl="1"/>
            <a:r>
              <a:rPr lang="en-GB" sz="2100" dirty="0"/>
              <a:t>Soft goals: relationship or trait-based.</a:t>
            </a:r>
          </a:p>
          <a:p>
            <a:pPr lvl="1"/>
            <a:r>
              <a:rPr lang="en-GB" sz="2100" dirty="0"/>
              <a:t>Contextual goals: factors that result from the situation in which performance occurs.</a:t>
            </a:r>
          </a:p>
          <a:p>
            <a:pPr marL="0" indent="0">
              <a:buNone/>
            </a:pPr>
            <a:r>
              <a:rPr lang="en-GB" sz="2100" dirty="0"/>
              <a:t>There are a number of other factors affecting appraisal, e.g.</a:t>
            </a:r>
          </a:p>
          <a:p>
            <a:pPr lvl="1"/>
            <a:r>
              <a:rPr lang="en-GB" sz="2100" dirty="0"/>
              <a:t>Who conducts the performance appraisal?</a:t>
            </a:r>
          </a:p>
          <a:p>
            <a:pPr lvl="1"/>
            <a:r>
              <a:rPr lang="en-GB" sz="2100" dirty="0"/>
              <a:t>Use of a standardised or customised appraisal form.</a:t>
            </a:r>
          </a:p>
          <a:p>
            <a:pPr lvl="1"/>
            <a:r>
              <a:rPr lang="en-GB" sz="2100" dirty="0"/>
              <a:t>Frequency of appraisal?</a:t>
            </a:r>
          </a:p>
          <a:p>
            <a:pPr lvl="1"/>
            <a:r>
              <a:rPr lang="en-GB" sz="2100" dirty="0"/>
              <a:t>Performance feedback must be timely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731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04C5A4-C773-4537-810A-D8F6643C2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b="1" dirty="0"/>
            </a:br>
            <a:r>
              <a:rPr lang="en-GB" sz="4000" b="1" dirty="0">
                <a:solidFill>
                  <a:srgbClr val="002060"/>
                </a:solidFill>
              </a:rPr>
              <a:t>Uses of Appraisal/Assessing Performance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EF030A-1B7A-42ED-B345-21C668582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/>
              <a:t>Organisational Development - this can include:</a:t>
            </a:r>
            <a:endParaRPr lang="en-GB" b="1" u="sng" dirty="0"/>
          </a:p>
          <a:p>
            <a:pPr lvl="0"/>
            <a:r>
              <a:rPr lang="en-GB" sz="2400" dirty="0"/>
              <a:t>Setting performance objectives.</a:t>
            </a:r>
          </a:p>
          <a:p>
            <a:pPr lvl="0"/>
            <a:r>
              <a:rPr lang="en-GB" sz="2400" dirty="0"/>
              <a:t>Assessing past performance.</a:t>
            </a:r>
          </a:p>
          <a:p>
            <a:pPr lvl="0"/>
            <a:r>
              <a:rPr lang="en-GB" sz="2400" dirty="0"/>
              <a:t>Helping improve current performance.</a:t>
            </a:r>
          </a:p>
          <a:p>
            <a:pPr lvl="0"/>
            <a:r>
              <a:rPr lang="en-GB" sz="2400" dirty="0"/>
              <a:t>Assessing training and development needs.</a:t>
            </a:r>
          </a:p>
          <a:p>
            <a:pPr lvl="0"/>
            <a:r>
              <a:rPr lang="en-GB" sz="2400" dirty="0"/>
              <a:t>Assessing salaries.</a:t>
            </a:r>
          </a:p>
          <a:p>
            <a:pPr lvl="0"/>
            <a:r>
              <a:rPr lang="en-GB" sz="2400" dirty="0"/>
              <a:t>Assessing future potential.</a:t>
            </a:r>
          </a:p>
          <a:p>
            <a:pPr lvl="0"/>
            <a:r>
              <a:rPr lang="en-GB" sz="2400" dirty="0"/>
              <a:t>Assisting in career planning decisions</a:t>
            </a:r>
            <a:r>
              <a:rPr lang="en-GB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1459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FB1EA-B294-44F7-AEE3-13AB7F7EA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>
                <a:solidFill>
                  <a:srgbClr val="002060"/>
                </a:solidFill>
              </a:rPr>
              <a:t>Uses of Appraisal/Assessing Performance</a:t>
            </a:r>
            <a:endParaRPr lang="en-US" sz="4000" dirty="0">
              <a:solidFill>
                <a:srgbClr val="00206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029679-00C2-4C3E-A8DF-109C2D0B5D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/>
              <a:t>Personal Development -  this can include:</a:t>
            </a:r>
            <a:endParaRPr lang="en-GB" b="1" dirty="0"/>
          </a:p>
          <a:p>
            <a:pPr lvl="0"/>
            <a:r>
              <a:rPr lang="en-GB" dirty="0"/>
              <a:t>Feedback on performance.</a:t>
            </a:r>
          </a:p>
          <a:p>
            <a:pPr lvl="0"/>
            <a:r>
              <a:rPr lang="en-GB" dirty="0"/>
              <a:t>Reassurance, praise, encouragement - salary progression.</a:t>
            </a:r>
          </a:p>
          <a:p>
            <a:pPr lvl="0"/>
            <a:r>
              <a:rPr lang="en-GB" dirty="0"/>
              <a:t>Help in performing better - training and development.</a:t>
            </a:r>
          </a:p>
          <a:p>
            <a:pPr lvl="0"/>
            <a:r>
              <a:rPr lang="en-GB" dirty="0"/>
              <a:t>Guidance on future career.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5820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9BC40A-4DC3-4917-87BB-C14AA6297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How Do We Use Appraisal Methods and Forms?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FC859F-C208-4B0F-8D34-90152BE266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formal performance appraisal usually involves the use of a standard form developed by the HR department to measure employee performance. </a:t>
            </a:r>
          </a:p>
          <a:p>
            <a:r>
              <a:rPr lang="en-US" dirty="0"/>
              <a:t>Employees need to know the standards and understand what good performance looks like, and they need to be able to measure their own performance.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69266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AFC9-3734-4916-86E2-F5662D126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solidFill>
                  <a:srgbClr val="003399"/>
                </a:solidFill>
              </a:rPr>
              <a:t>Performance Appraisal Measurement Methods and Forms</a:t>
            </a:r>
            <a:endParaRPr lang="en-US" dirty="0"/>
          </a:p>
        </p:txBody>
      </p:sp>
      <p:pic>
        <p:nvPicPr>
          <p:cNvPr id="4" name="Content Placeholder 3" title="EXHIBIT 8.2 Performance Appraisal Measurement Methods and Forms">
            <a:extLst>
              <a:ext uri="{FF2B5EF4-FFF2-40B4-BE49-F238E27FC236}">
                <a16:creationId xmlns:a16="http://schemas.microsoft.com/office/drawing/2014/main" id="{C3E7342B-8909-49AD-B932-0F07DE40B3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360618"/>
            <a:ext cx="10972800" cy="2395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04900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CD23F-3899-4413-86D8-BE721A81A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Critical Incident Method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1D6F4-B993-4025-BEFF-F1810FBB58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A performance appraisal method in which a manager keeps a record of the positive and negative performance of employees throughout the performance period.</a:t>
            </a:r>
          </a:p>
          <a:p>
            <a:pPr algn="just"/>
            <a:r>
              <a:rPr lang="en-US" dirty="0"/>
              <a:t>A list of documented critical incidents is especially important to have leading up the evaluative decision of firing employees.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5546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6AF40-4062-4A78-A9CF-08AF4B5CD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Management by Objectives (MBO)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4B7447-6F83-4787-9ED9-EF66C7301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Managers and employees jointly set employee objectives.</a:t>
            </a:r>
          </a:p>
          <a:p>
            <a:r>
              <a:rPr lang="en-US" dirty="0"/>
              <a:t>Managers give feedback, evaluate performance, and reward as merited. </a:t>
            </a:r>
          </a:p>
          <a:p>
            <a:r>
              <a:rPr lang="en-US" dirty="0"/>
              <a:t>It is not unusual to see misappropriation of resources used to fulfill MBOs. Misuse of MBOs can foster a “me-first” mentality.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81006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BBE58-A9EA-456E-83D1-D4D51FBFB5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Narrative Method or Form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BD99D2-EA44-44FC-8859-5F0AC5BFFC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Managers keep written records about employees’ performance.</a:t>
            </a:r>
          </a:p>
          <a:p>
            <a:r>
              <a:rPr lang="en-US" dirty="0"/>
              <a:t>Used for ongoing feedback and employee development planning.</a:t>
            </a:r>
          </a:p>
          <a:p>
            <a:r>
              <a:rPr lang="en-US" dirty="0"/>
              <a:t>Narratives capture employees’ values and contributions. 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7603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A7EC9-515A-4239-9EFB-AF06F7A46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Graphic Rating Scale Forms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A2DA1-D9F3-40C1-86F5-B294E1EC9B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Managers use appraisal checklists to rate employee performance, often expressed as a numerical scale. </a:t>
            </a:r>
          </a:p>
          <a:p>
            <a:pPr algn="just"/>
            <a:r>
              <a:rPr lang="en-US" dirty="0"/>
              <a:t>Typically used for evaluative decisions, but should also steer development decisions.  </a:t>
            </a:r>
          </a:p>
          <a:p>
            <a:pPr algn="just"/>
            <a:r>
              <a:rPr lang="en-US" dirty="0"/>
              <a:t>An effective rating is possible using a 1–5 Likert-type scale, but examples provide greater clarity.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4505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1AB46-E017-4C88-9E6B-CE3B65623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Behaviorally Anchored Rating Scales (BARS)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DE393B-FD13-4C6E-BD3F-2C98F54EA7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Managers use behaviorally based continuum to rate employee performance, often expressed as a numerical scale. </a:t>
            </a:r>
          </a:p>
          <a:p>
            <a:pPr algn="just"/>
            <a:r>
              <a:rPr lang="en-US" dirty="0"/>
              <a:t>It’s perhaps the best and most effective appraisal measurement.</a:t>
            </a:r>
          </a:p>
          <a:p>
            <a:pPr algn="just"/>
            <a:r>
              <a:rPr lang="en-US" dirty="0"/>
              <a:t>It is typically used for evaluative decision-making, but should also steer development decisions</a:t>
            </a:r>
          </a:p>
        </p:txBody>
      </p:sp>
    </p:spTree>
    <p:extLst>
      <p:ext uri="{BB962C8B-B14F-4D97-AF65-F5344CB8AC3E}">
        <p14:creationId xmlns:p14="http://schemas.microsoft.com/office/powerpoint/2010/main" val="13420174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F5F6E-2CF8-4605-B116-2EC20B597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Ranking Method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748E37-22A7-4B1A-AAB5-3401314679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/>
              <a:t>Managers rank employees by comparing best to worst. </a:t>
            </a:r>
          </a:p>
          <a:p>
            <a:pPr lvl="0" algn="just"/>
            <a:r>
              <a:rPr lang="en-US" dirty="0"/>
              <a:t>Forced distribution ranking of best to worst is the most used measure when companies resort to downsizing and layoffs.</a:t>
            </a:r>
          </a:p>
          <a:p>
            <a:pPr algn="just"/>
            <a:r>
              <a:rPr lang="en-US" dirty="0"/>
              <a:t>It is typically used for evaluative decision-making and development.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2600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AC166-07BE-4275-A14F-5DE30EBFE4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Which Option Is Best? </a:t>
            </a:r>
            <a:r>
              <a:rPr lang="en-US" sz="2000" b="1" dirty="0">
                <a:solidFill>
                  <a:srgbClr val="003399"/>
                </a:solidFill>
              </a:rPr>
              <a:t>(1 of 2)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9F62D-0F82-4AA9-827C-C20FC8E0F5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Using a combination of the methods and forms is usually superior to using just one.</a:t>
            </a:r>
          </a:p>
          <a:p>
            <a:r>
              <a:rPr lang="en-US" dirty="0"/>
              <a:t>For developmental objectives, the critical incidents, MBO, and narrative methods work well.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66065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F818B-8881-4E4B-8992-9BF543BF8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Which Option Is Best? </a:t>
            </a:r>
            <a:r>
              <a:rPr lang="en-US" sz="2000" b="1" dirty="0">
                <a:solidFill>
                  <a:srgbClr val="003399"/>
                </a:solidFill>
              </a:rPr>
              <a:t>(2 of 2)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CB6A12-18AE-4C14-A615-4EF7F97C8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administrative decisions, a ranking method based on the evaluative methods and especially graphic rating scales or BARS forms work well.</a:t>
            </a:r>
          </a:p>
          <a:p>
            <a:r>
              <a:rPr lang="en-US" dirty="0"/>
              <a:t>The success of the performance appraisal process depends on the manager’s human relations skills in ongoing critical-incidents coaching.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9502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C1C2C-E45D-4C04-B625-B7BD287A1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06090"/>
          </a:xfrm>
        </p:spPr>
        <p:txBody>
          <a:bodyPr/>
          <a:lstStyle/>
          <a:p>
            <a:r>
              <a:rPr lang="en-US" b="1" dirty="0">
                <a:solidFill>
                  <a:srgbClr val="003399"/>
                </a:solidFill>
              </a:rPr>
              <a:t>Who Should Assess Performance?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09F72E-88DE-40F0-AE73-ECCC442BD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302" y="996751"/>
            <a:ext cx="10972800" cy="4746259"/>
          </a:xfrm>
        </p:spPr>
        <p:txBody>
          <a:bodyPr/>
          <a:lstStyle/>
          <a:p>
            <a:r>
              <a:rPr lang="en-US" dirty="0"/>
              <a:t>Supervisors</a:t>
            </a:r>
          </a:p>
          <a:p>
            <a:r>
              <a:rPr lang="en-US" dirty="0"/>
              <a:t>Peers </a:t>
            </a:r>
          </a:p>
          <a:p>
            <a:r>
              <a:rPr lang="en-US" dirty="0"/>
              <a:t>Subordinates</a:t>
            </a:r>
          </a:p>
          <a:p>
            <a:r>
              <a:rPr lang="en-US" dirty="0"/>
              <a:t>Self  </a:t>
            </a:r>
          </a:p>
          <a:p>
            <a:r>
              <a:rPr lang="en-US" dirty="0"/>
              <a:t>Customers </a:t>
            </a:r>
          </a:p>
          <a:p>
            <a:r>
              <a:rPr lang="en-US" dirty="0"/>
              <a:t>360-Degree Evaluations</a:t>
            </a:r>
          </a:p>
          <a:p>
            <a:endParaRPr lang="en-US" dirty="0"/>
          </a:p>
        </p:txBody>
      </p:sp>
      <p:pic>
        <p:nvPicPr>
          <p:cNvPr id="4" name="Picture 3" descr="360 Degree Feedback diagram">
            <a:extLst>
              <a:ext uri="{FF2B5EF4-FFF2-40B4-BE49-F238E27FC236}">
                <a16:creationId xmlns:a16="http://schemas.microsoft.com/office/drawing/2014/main" id="{E54C7147-05D0-4A46-B6F3-9896D304E9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7968" y="996752"/>
            <a:ext cx="5405983" cy="4730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73305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26AFD-0483-445E-8010-B9130ED838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         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Seminar </a:t>
            </a:r>
          </a:p>
        </p:txBody>
      </p:sp>
    </p:spTree>
    <p:extLst>
      <p:ext uri="{BB962C8B-B14F-4D97-AF65-F5344CB8AC3E}">
        <p14:creationId xmlns:p14="http://schemas.microsoft.com/office/powerpoint/2010/main" val="7290054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906A25-EBEA-4C81-B9FE-8F2B86820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Task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17FEFC-2CC2-4838-97D7-C7CD2AFA6F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“HR duties and responsibility has become a challenge for HR manager to compete with competitors and to sustain in the diversified economy. As Human Resource is required and a very essential thing for each and every business irrespective of their size and nature of firm, optimum utilization of available employees is a very challenging task for every HR manager in this competitive era” </a:t>
            </a:r>
          </a:p>
          <a:p>
            <a:pPr marL="0" indent="0" algn="just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what are the challenges of HRM 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 practical recommendation for the issues discussed  </a:t>
            </a:r>
          </a:p>
          <a:p>
            <a:pPr marL="0" indent="0" algn="just">
              <a:buNone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endParaRPr lang="en-US" sz="1400" dirty="0"/>
          </a:p>
          <a:p>
            <a:pPr marL="0" indent="0" algn="just">
              <a:buNone/>
            </a:pPr>
            <a:r>
              <a:rPr lang="en-US" sz="2400" dirty="0"/>
              <a:t>                                                             Source  (</a:t>
            </a:r>
            <a:r>
              <a:rPr lang="en-US" sz="1600" dirty="0"/>
              <a:t>https://ijrar.org/papers/IJRAR1944832.pdf)</a:t>
            </a:r>
          </a:p>
        </p:txBody>
      </p:sp>
    </p:spTree>
    <p:extLst>
      <p:ext uri="{BB962C8B-B14F-4D97-AF65-F5344CB8AC3E}">
        <p14:creationId xmlns:p14="http://schemas.microsoft.com/office/powerpoint/2010/main" val="1778702328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1902</TotalTime>
  <Words>1283</Words>
  <Application>Microsoft Office PowerPoint</Application>
  <PresentationFormat>Widescreen</PresentationFormat>
  <Paragraphs>186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Aharoni</vt:lpstr>
      <vt:lpstr>Arial</vt:lpstr>
      <vt:lpstr>Myriad Pro</vt:lpstr>
      <vt:lpstr>Times New Roman</vt:lpstr>
      <vt:lpstr>Verdana</vt:lpstr>
      <vt:lpstr>Wingdings</vt:lpstr>
      <vt:lpstr>20140311PresentationUWTSDTemplate</vt:lpstr>
      <vt:lpstr>LCMB7000</vt:lpstr>
      <vt:lpstr>Learning outcomes</vt:lpstr>
      <vt:lpstr>Performance Management Versus Performance Appraisal</vt:lpstr>
      <vt:lpstr>Importance of Performance Management Systems (1-2)</vt:lpstr>
      <vt:lpstr>Performance Measurement</vt:lpstr>
      <vt:lpstr>Performance Management</vt:lpstr>
      <vt:lpstr>Activity </vt:lpstr>
      <vt:lpstr>Customer service representatives performance</vt:lpstr>
      <vt:lpstr>Importance of Performance Management Systems  (2-2)</vt:lpstr>
      <vt:lpstr>Accurate Performance Measures Must Be . . .</vt:lpstr>
      <vt:lpstr>Managing performance and management development</vt:lpstr>
      <vt:lpstr>Performance management cycle</vt:lpstr>
      <vt:lpstr>Performance management implantation issues and challenges</vt:lpstr>
      <vt:lpstr>  Activity </vt:lpstr>
      <vt:lpstr>Performance Feedback</vt:lpstr>
      <vt:lpstr>Performance Improvement</vt:lpstr>
      <vt:lpstr>PowerPoint Presentation</vt:lpstr>
      <vt:lpstr>Performance Appraisal</vt:lpstr>
      <vt:lpstr>The Performance Appraisal Process</vt:lpstr>
      <vt:lpstr>Performance Appraisal employees</vt:lpstr>
      <vt:lpstr> Uses of Appraisal/Assessing Performance </vt:lpstr>
      <vt:lpstr>Uses of Appraisal/Assessing Performance</vt:lpstr>
      <vt:lpstr>How Do We Use Appraisal Methods and Forms?</vt:lpstr>
      <vt:lpstr>Performance Appraisal Measurement Methods and Forms</vt:lpstr>
      <vt:lpstr>Critical Incident Method</vt:lpstr>
      <vt:lpstr>Management by Objectives (MBO)</vt:lpstr>
      <vt:lpstr>Narrative Method or Form</vt:lpstr>
      <vt:lpstr>Graphic Rating Scale Forms</vt:lpstr>
      <vt:lpstr>Behaviorally Anchored Rating Scales (BARS)</vt:lpstr>
      <vt:lpstr>Ranking Method</vt:lpstr>
      <vt:lpstr>Which Option Is Best? (1 of 2)</vt:lpstr>
      <vt:lpstr>Which Option Is Best? (2 of 2)</vt:lpstr>
      <vt:lpstr>Who Should Assess Performance?</vt:lpstr>
      <vt:lpstr>PowerPoint Presentation</vt:lpstr>
      <vt:lpstr>Task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LCMB7014</dc:title>
  <dc:creator>Hossein Shokri (Doctoral Researcher)</dc:creator>
  <cp:lastModifiedBy>Uju Ugochukwu</cp:lastModifiedBy>
  <cp:revision>94</cp:revision>
  <dcterms:created xsi:type="dcterms:W3CDTF">2020-09-30T03:06:41Z</dcterms:created>
  <dcterms:modified xsi:type="dcterms:W3CDTF">2021-10-20T08:02:12Z</dcterms:modified>
</cp:coreProperties>
</file>