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theme" Target="theme/theme1.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viewProps" Target="viewProps.xml" /><Relationship Id="rId5" Type="http://schemas.openxmlformats.org/officeDocument/2006/relationships/slide" Target="slides/slide4.xml" /><Relationship Id="rId10" Type="http://schemas.openxmlformats.org/officeDocument/2006/relationships/presProps" Target="presProps.xml" /><Relationship Id="rId4" Type="http://schemas.openxmlformats.org/officeDocument/2006/relationships/slide" Target="slides/slide3.xml" /><Relationship Id="rId9" Type="http://schemas.openxmlformats.org/officeDocument/2006/relationships/notesMaster" Target="notesMasters/notesMaster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DFA3F01-3D6F-A140-BDC8-79002D0E7D01}" type="datetimeFigureOut">
              <a:rPr lang="en-US" smtClean="0"/>
              <a:t>1/9/2022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CDCA9A0-E4ED-C440-B53B-83166DB1AD36}" type="slidenum">
              <a:rPr lang="en-US" smtClean="0"/>
              <a:t>‹#›</a:t>
            </a:fld>
            <a:endParaRPr lang="en-US"/>
          </a:p>
        </p:txBody>
      </p:sp>
    </p:spTree>
    <p:extLst>
      <p:ext uri="{BB962C8B-B14F-4D97-AF65-F5344CB8AC3E}">
        <p14:creationId xmlns:p14="http://schemas.microsoft.com/office/powerpoint/2010/main" val="5266095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a:solidFill>
                  <a:srgbClr val="000000"/>
                </a:solidFill>
                <a:effectLst/>
                <a:latin typeface="Arial" panose="020B0604020202020204" pitchFamily="34" charset="0"/>
              </a:rPr>
              <a:t>From the learning module and my experience, I have learned new skills such as</a:t>
            </a:r>
            <a:r>
              <a:rPr lang="en-US" sz="1200">
                <a:solidFill>
                  <a:srgbClr val="000000"/>
                </a:solidFill>
                <a:effectLst/>
                <a:latin typeface="Arial" panose="020B0604020202020204" pitchFamily="34" charset="0"/>
              </a:rPr>
              <a:t> </a:t>
            </a:r>
            <a:r>
              <a:rPr lang="en-GB" sz="1200" b="1" i="1">
                <a:solidFill>
                  <a:srgbClr val="000000"/>
                </a:solidFill>
                <a:effectLst/>
                <a:latin typeface="Arial" panose="020B0604020202020204" pitchFamily="34" charset="0"/>
              </a:rPr>
              <a:t>critical and analytical</a:t>
            </a:r>
            <a:r>
              <a:rPr lang="en-US" sz="1200" b="1" i="1">
                <a:solidFill>
                  <a:srgbClr val="000000"/>
                </a:solidFill>
                <a:effectLst/>
                <a:latin typeface="Arial" panose="020B0604020202020204" pitchFamily="34" charset="0"/>
              </a:rPr>
              <a:t> </a:t>
            </a:r>
            <a:r>
              <a:rPr lang="en-GB" sz="1200" b="1" i="1">
                <a:solidFill>
                  <a:srgbClr val="000000"/>
                </a:solidFill>
                <a:effectLst/>
                <a:latin typeface="Arial" panose="020B0604020202020204" pitchFamily="34" charset="0"/>
              </a:rPr>
              <a:t>thinking, employability, time management, and referencing</a:t>
            </a:r>
            <a:r>
              <a:rPr lang="en-GB" sz="1200">
                <a:solidFill>
                  <a:srgbClr val="000000"/>
                </a:solidFill>
                <a:effectLst/>
                <a:latin typeface="Arial" panose="020B0604020202020204" pitchFamily="34" charset="0"/>
              </a:rPr>
              <a:t>. </a:t>
            </a:r>
            <a:r>
              <a:rPr lang="en-GB" sz="1200" b="1" i="1">
                <a:solidFill>
                  <a:srgbClr val="000000"/>
                </a:solidFill>
                <a:effectLst/>
                <a:latin typeface="Arial" panose="020B0604020202020204" pitchFamily="34" charset="0"/>
              </a:rPr>
              <a:t>Critical thinking skills</a:t>
            </a:r>
            <a:r>
              <a:rPr lang="en-GB" sz="1200">
                <a:solidFill>
                  <a:srgbClr val="000000"/>
                </a:solidFill>
                <a:effectLst/>
                <a:latin typeface="Arial" panose="020B0604020202020204" pitchFamily="34" charset="0"/>
              </a:rPr>
              <a:t> are the skills that help in focussing on the main key points while </a:t>
            </a:r>
            <a:r>
              <a:rPr lang="en-GB" sz="1200" b="1" i="1">
                <a:solidFill>
                  <a:srgbClr val="000000"/>
                </a:solidFill>
                <a:effectLst/>
                <a:latin typeface="Arial" panose="020B0604020202020204" pitchFamily="34" charset="0"/>
              </a:rPr>
              <a:t>analytical thinking</a:t>
            </a:r>
            <a:r>
              <a:rPr lang="en-GB" sz="1200">
                <a:solidFill>
                  <a:srgbClr val="000000"/>
                </a:solidFill>
                <a:effectLst/>
                <a:latin typeface="Arial" panose="020B0604020202020204" pitchFamily="34" charset="0"/>
              </a:rPr>
              <a:t> is the ability of individuals to break a long text into small units for better understanding (Renatovna, 2019). For instance, these skills will help me to focus on the main motive of the content and develop my habit of reading and note-taking that will enable me to increase the credibility of my assignment. </a:t>
            </a:r>
            <a:endParaRPr lang="en-GB" sz="1200">
              <a:effectLst/>
              <a:latin typeface="Calibri" panose="020F0502020204030204" pitchFamily="34" charset="0"/>
            </a:endParaRPr>
          </a:p>
          <a:p>
            <a:pPr algn="just"/>
            <a:r>
              <a:rPr lang="en-GB" sz="1200" b="1" i="1">
                <a:solidFill>
                  <a:srgbClr val="000000"/>
                </a:solidFill>
                <a:effectLst/>
                <a:latin typeface="Arial" panose="020B0604020202020204" pitchFamily="34" charset="0"/>
              </a:rPr>
              <a:t>Employability skills</a:t>
            </a:r>
            <a:r>
              <a:rPr lang="en-GB" sz="1200">
                <a:solidFill>
                  <a:srgbClr val="000000"/>
                </a:solidFill>
                <a:effectLst/>
                <a:latin typeface="Arial" panose="020B0604020202020204" pitchFamily="34" charset="0"/>
              </a:rPr>
              <a:t> are the list of traits that help in shaping the personality and behaviors of individuals on professional grounds. These skills will help me to develop </a:t>
            </a:r>
            <a:r>
              <a:rPr lang="en-GB" sz="1200" b="1" i="1">
                <a:solidFill>
                  <a:srgbClr val="000000"/>
                </a:solidFill>
                <a:effectLst/>
                <a:latin typeface="Arial" panose="020B0604020202020204" pitchFamily="34" charset="0"/>
              </a:rPr>
              <a:t>communication, interpersonal, personal, numeracy, and general awareness skills</a:t>
            </a:r>
            <a:r>
              <a:rPr lang="en-GB" sz="1200">
                <a:solidFill>
                  <a:srgbClr val="000000"/>
                </a:solidFill>
                <a:effectLst/>
                <a:latin typeface="Arial" panose="020B0604020202020204" pitchFamily="34" charset="0"/>
              </a:rPr>
              <a:t>. For instance, communication skills will help me to increase interaction with my co-workers while interpersonal skills will help me to maintain coordination with them (Cotronei-Baird, 2020). </a:t>
            </a:r>
            <a:r>
              <a:rPr lang="en-GB" sz="1200" b="1" i="1">
                <a:solidFill>
                  <a:srgbClr val="000000"/>
                </a:solidFill>
                <a:effectLst/>
                <a:latin typeface="Arial" panose="020B0604020202020204" pitchFamily="34" charset="0"/>
              </a:rPr>
              <a:t>Personal skills</a:t>
            </a:r>
            <a:r>
              <a:rPr lang="en-GB" sz="1200">
                <a:solidFill>
                  <a:srgbClr val="000000"/>
                </a:solidFill>
                <a:effectLst/>
                <a:latin typeface="Arial" panose="020B0604020202020204" pitchFamily="34" charset="0"/>
              </a:rPr>
              <a:t> are the capabilities of individuals that help in developing mental peace, physical strengths, and social attributes. For instance, these skills will help me in managing stress and do any kind of laborious works. </a:t>
            </a:r>
            <a:endParaRPr lang="en-GB" sz="1200">
              <a:effectLst/>
              <a:latin typeface="Calibri" panose="020F0502020204030204" pitchFamily="34" charset="0"/>
            </a:endParaRPr>
          </a:p>
          <a:p>
            <a:pPr algn="just"/>
            <a:r>
              <a:rPr lang="en-GB" sz="1200" b="1" i="1">
                <a:solidFill>
                  <a:srgbClr val="000000"/>
                </a:solidFill>
                <a:effectLst/>
                <a:latin typeface="Arial" panose="020B0604020202020204" pitchFamily="34" charset="0"/>
              </a:rPr>
              <a:t>Numeracy skills</a:t>
            </a:r>
            <a:r>
              <a:rPr lang="en-GB" sz="1200">
                <a:solidFill>
                  <a:srgbClr val="000000"/>
                </a:solidFill>
                <a:effectLst/>
                <a:latin typeface="Arial" panose="020B0604020202020204" pitchFamily="34" charset="0"/>
              </a:rPr>
              <a:t> are the capabilities of individuals that will help them to deal with practical situations and collect data. For instance, these skills will help me to collect information and decide my steps accordingly. </a:t>
            </a:r>
            <a:r>
              <a:rPr lang="en-GB" sz="1200" b="1" i="1">
                <a:solidFill>
                  <a:srgbClr val="000000"/>
                </a:solidFill>
                <a:effectLst/>
                <a:latin typeface="Arial" panose="020B0604020202020204" pitchFamily="34" charset="0"/>
              </a:rPr>
              <a:t>General awareness skills</a:t>
            </a:r>
            <a:r>
              <a:rPr lang="en-GB" sz="1200">
                <a:solidFill>
                  <a:srgbClr val="000000"/>
                </a:solidFill>
                <a:effectLst/>
                <a:latin typeface="Arial" panose="020B0604020202020204" pitchFamily="34" charset="0"/>
              </a:rPr>
              <a:t> are the abilities of individuals to collect information about the ongoing environmental situations and market trends. For instance, these skills will help me to impress the employers of a particular company during the interview sessions. </a:t>
            </a:r>
            <a:endParaRPr lang="en-GB" sz="1200">
              <a:effectLst/>
              <a:latin typeface="Calibri" panose="020F0502020204030204" pitchFamily="34" charset="0"/>
            </a:endParaRPr>
          </a:p>
          <a:p>
            <a:pPr algn="just"/>
            <a:r>
              <a:rPr lang="en-GB" sz="1200" b="1" i="1">
                <a:solidFill>
                  <a:srgbClr val="000000"/>
                </a:solidFill>
                <a:effectLst/>
                <a:latin typeface="Arial" panose="020B0604020202020204" pitchFamily="34" charset="0"/>
              </a:rPr>
              <a:t>Time management skills</a:t>
            </a:r>
            <a:r>
              <a:rPr lang="en-GB" sz="1200">
                <a:solidFill>
                  <a:srgbClr val="000000"/>
                </a:solidFill>
                <a:effectLst/>
                <a:latin typeface="Arial" panose="020B0604020202020204" pitchFamily="34" charset="0"/>
              </a:rPr>
              <a:t> are the skills that help in organizing the schedules within a time frame (Sainz </a:t>
            </a:r>
            <a:r>
              <a:rPr lang="en-GB" sz="1200" i="1">
                <a:solidFill>
                  <a:srgbClr val="000000"/>
                </a:solidFill>
                <a:effectLst/>
                <a:latin typeface="Arial" panose="020B0604020202020204" pitchFamily="34" charset="0"/>
              </a:rPr>
              <a:t>et al., </a:t>
            </a:r>
            <a:r>
              <a:rPr lang="en-GB" sz="1200">
                <a:solidFill>
                  <a:srgbClr val="000000"/>
                </a:solidFill>
                <a:effectLst/>
                <a:latin typeface="Arial" panose="020B0604020202020204" pitchFamily="34" charset="0"/>
              </a:rPr>
              <a:t>2019). For instance, time management skills will help me to meet deadlines and arrange the works in priority lists. </a:t>
            </a:r>
            <a:r>
              <a:rPr lang="en-GB" sz="1200" b="1" i="1">
                <a:solidFill>
                  <a:srgbClr val="000000"/>
                </a:solidFill>
                <a:effectLst/>
                <a:latin typeface="Arial" panose="020B0604020202020204" pitchFamily="34" charset="0"/>
              </a:rPr>
              <a:t>Referencing skills</a:t>
            </a:r>
            <a:r>
              <a:rPr lang="en-GB" sz="1200">
                <a:solidFill>
                  <a:srgbClr val="000000"/>
                </a:solidFill>
                <a:effectLst/>
                <a:latin typeface="Arial" panose="020B0604020202020204" pitchFamily="34" charset="0"/>
              </a:rPr>
              <a:t> is the process of providing evidence for a particular piece of writing. For instance, these skills will increase the validation of my assignment with suitable resources. </a:t>
            </a:r>
            <a:endParaRPr lang="en-US"/>
          </a:p>
        </p:txBody>
      </p:sp>
      <p:sp>
        <p:nvSpPr>
          <p:cNvPr id="4" name="Slide Number Placeholder 3"/>
          <p:cNvSpPr>
            <a:spLocks noGrp="1"/>
          </p:cNvSpPr>
          <p:nvPr>
            <p:ph type="sldNum" sz="quarter" idx="5"/>
          </p:nvPr>
        </p:nvSpPr>
        <p:spPr/>
        <p:txBody>
          <a:bodyPr/>
          <a:lstStyle/>
          <a:p>
            <a:fld id="{9CDCA9A0-E4ED-C440-B53B-83166DB1AD36}" type="slidenum">
              <a:rPr lang="en-US" smtClean="0"/>
              <a:t>4</a:t>
            </a:fld>
            <a:endParaRPr lang="en-US"/>
          </a:p>
        </p:txBody>
      </p:sp>
    </p:spTree>
    <p:extLst>
      <p:ext uri="{BB962C8B-B14F-4D97-AF65-F5344CB8AC3E}">
        <p14:creationId xmlns:p14="http://schemas.microsoft.com/office/powerpoint/2010/main" val="16782211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a:solidFill>
                  <a:srgbClr val="000000"/>
                </a:solidFill>
                <a:effectLst/>
                <a:latin typeface="Arial" panose="020B0604020202020204" pitchFamily="34" charset="0"/>
              </a:rPr>
              <a:t>I have acquired the personal and professional skills during my academic learning sessions and experience that led to the development of </a:t>
            </a:r>
            <a:r>
              <a:rPr lang="en-GB" sz="1800" b="1" i="1">
                <a:solidFill>
                  <a:srgbClr val="000000"/>
                </a:solidFill>
                <a:effectLst/>
                <a:latin typeface="Arial" panose="020B0604020202020204" pitchFamily="34" charset="0"/>
              </a:rPr>
              <a:t>critical and analytical thinking, employability, time management, and referencing skills</a:t>
            </a:r>
            <a:r>
              <a:rPr lang="en-GB" sz="1800">
                <a:solidFill>
                  <a:srgbClr val="000000"/>
                </a:solidFill>
                <a:effectLst/>
                <a:latin typeface="Arial" panose="020B0604020202020204" pitchFamily="34" charset="0"/>
              </a:rPr>
              <a:t>. </a:t>
            </a:r>
            <a:r>
              <a:rPr lang="en-GB" sz="1800" b="1" i="1">
                <a:solidFill>
                  <a:srgbClr val="000000"/>
                </a:solidFill>
                <a:effectLst/>
                <a:latin typeface="Arial" panose="020B0604020202020204" pitchFamily="34" charset="0"/>
              </a:rPr>
              <a:t>Critical and analytical thinking</a:t>
            </a:r>
            <a:r>
              <a:rPr lang="en-GB" sz="1800">
                <a:solidFill>
                  <a:srgbClr val="000000"/>
                </a:solidFill>
                <a:effectLst/>
                <a:latin typeface="Arial" panose="020B0604020202020204" pitchFamily="34" charset="0"/>
              </a:rPr>
              <a:t> skills are important to evaluate the purpose of any text and breaking the long sentences into small units for better understanding (Ulger, 2018). These skills will help me to take important decisions and take appropriate steps in critical situations on both academic and professional grounds. </a:t>
            </a:r>
            <a:endParaRPr lang="en-GB" sz="1800">
              <a:effectLst/>
              <a:latin typeface="Calibri" panose="020F0502020204030204" pitchFamily="34" charset="0"/>
            </a:endParaRPr>
          </a:p>
          <a:p>
            <a:r>
              <a:rPr lang="en-GB" sz="1800" b="1" i="1">
                <a:solidFill>
                  <a:srgbClr val="000000"/>
                </a:solidFill>
                <a:effectLst/>
                <a:latin typeface="Arial" panose="020B0604020202020204" pitchFamily="34" charset="0"/>
              </a:rPr>
              <a:t>Employability skills</a:t>
            </a:r>
            <a:r>
              <a:rPr lang="en-GB" sz="1800">
                <a:solidFill>
                  <a:srgbClr val="000000"/>
                </a:solidFill>
                <a:effectLst/>
                <a:latin typeface="Arial" panose="020B0604020202020204" pitchFamily="34" charset="0"/>
              </a:rPr>
              <a:t> are important as these will help me developing professional abilities that will enable me to pursue my desired job roles in my preferred company. </a:t>
            </a:r>
            <a:r>
              <a:rPr lang="en-GB" sz="1800" b="1" i="1">
                <a:solidFill>
                  <a:srgbClr val="000000"/>
                </a:solidFill>
                <a:effectLst/>
                <a:latin typeface="Arial" panose="020B0604020202020204" pitchFamily="34" charset="0"/>
              </a:rPr>
              <a:t>Time management</a:t>
            </a:r>
            <a:r>
              <a:rPr lang="en-GB" sz="1800">
                <a:solidFill>
                  <a:srgbClr val="000000"/>
                </a:solidFill>
                <a:effectLst/>
                <a:latin typeface="Arial" panose="020B0604020202020204" pitchFamily="34" charset="0"/>
              </a:rPr>
              <a:t> skills are important to arrange workloads and meet deadlines to reduce stress. </a:t>
            </a:r>
            <a:r>
              <a:rPr lang="en-GB" sz="1800" b="1" i="1">
                <a:solidFill>
                  <a:srgbClr val="000000"/>
                </a:solidFill>
                <a:effectLst/>
                <a:latin typeface="Arial" panose="020B0604020202020204" pitchFamily="34" charset="0"/>
              </a:rPr>
              <a:t>Referencing skills</a:t>
            </a:r>
            <a:r>
              <a:rPr lang="en-GB" sz="1800">
                <a:solidFill>
                  <a:srgbClr val="000000"/>
                </a:solidFill>
                <a:effectLst/>
                <a:latin typeface="Arial" panose="020B0604020202020204" pitchFamily="34" charset="0"/>
              </a:rPr>
              <a:t> are important as these will help me to increase the value and credibility of my article that may enable me to secure a respectable position in my academic and professional grounds.</a:t>
            </a:r>
            <a:endParaRPr lang="en-GB" sz="1800">
              <a:effectLst/>
              <a:latin typeface="Calibri" panose="020F0502020204030204" pitchFamily="34" charset="0"/>
            </a:endParaRPr>
          </a:p>
          <a:p>
            <a:r>
              <a:rPr lang="en-GB" sz="1800">
                <a:solidFill>
                  <a:srgbClr val="000000"/>
                </a:solidFill>
                <a:effectLst/>
                <a:latin typeface="Arial" panose="020B0604020202020204" pitchFamily="34" charset="0"/>
              </a:rPr>
              <a:t>I have decided to improve my critical and analytical skills by observing the situations and also </a:t>
            </a:r>
            <a:r>
              <a:rPr lang="en-GB" sz="1800" b="1" i="1">
                <a:solidFill>
                  <a:srgbClr val="000000"/>
                </a:solidFill>
                <a:effectLst/>
                <a:latin typeface="Arial" panose="020B0604020202020204" pitchFamily="34" charset="0"/>
              </a:rPr>
              <a:t>develop problem-solving skills</a:t>
            </a:r>
            <a:r>
              <a:rPr lang="en-GB" sz="1800">
                <a:solidFill>
                  <a:srgbClr val="000000"/>
                </a:solidFill>
                <a:effectLst/>
                <a:latin typeface="Arial" panose="020B0604020202020204" pitchFamily="34" charset="0"/>
              </a:rPr>
              <a:t> to deal with emergencies. I am planning to join a company as an </a:t>
            </a:r>
            <a:r>
              <a:rPr lang="en-GB" sz="1800" b="1" i="1">
                <a:solidFill>
                  <a:srgbClr val="000000"/>
                </a:solidFill>
                <a:effectLst/>
                <a:latin typeface="Arial" panose="020B0604020202020204" pitchFamily="34" charset="0"/>
              </a:rPr>
              <a:t>intern</a:t>
            </a:r>
            <a:r>
              <a:rPr lang="en-GB" sz="1800">
                <a:solidFill>
                  <a:srgbClr val="000000"/>
                </a:solidFill>
                <a:effectLst/>
                <a:latin typeface="Arial" panose="020B0604020202020204" pitchFamily="34" charset="0"/>
              </a:rPr>
              <a:t> to further develop my employability skills. I have started </a:t>
            </a:r>
            <a:r>
              <a:rPr lang="en-GB" sz="1800" b="1" i="1">
                <a:solidFill>
                  <a:srgbClr val="000000"/>
                </a:solidFill>
                <a:effectLst/>
                <a:latin typeface="Arial" panose="020B0604020202020204" pitchFamily="34" charset="0"/>
              </a:rPr>
              <a:t>putting timer</a:t>
            </a:r>
            <a:r>
              <a:rPr lang="en-GB" sz="1800">
                <a:solidFill>
                  <a:srgbClr val="000000"/>
                </a:solidFill>
                <a:effectLst/>
                <a:latin typeface="Arial" panose="020B0604020202020204" pitchFamily="34" charset="0"/>
              </a:rPr>
              <a:t>s for all my tasks so that I can improve my time management skills and performance rate (Rowe and Zegwaard, 2017). I have started writing the </a:t>
            </a:r>
            <a:r>
              <a:rPr lang="en-GB" sz="1800" b="1" i="1">
                <a:solidFill>
                  <a:srgbClr val="000000"/>
                </a:solidFill>
                <a:effectLst/>
                <a:latin typeface="Arial" panose="020B0604020202020204" pitchFamily="34" charset="0"/>
              </a:rPr>
              <a:t>references manually</a:t>
            </a:r>
            <a:r>
              <a:rPr lang="en-GB" sz="1800">
                <a:solidFill>
                  <a:srgbClr val="000000"/>
                </a:solidFill>
                <a:effectLst/>
                <a:latin typeface="Arial" panose="020B0604020202020204" pitchFamily="34" charset="0"/>
              </a:rPr>
              <a:t> to improve my referencing skills.</a:t>
            </a:r>
            <a:endParaRPr lang="en-GB" sz="1800">
              <a:effectLst/>
              <a:latin typeface="Calibri" panose="020F0502020204030204" pitchFamily="34" charset="0"/>
            </a:endParaRPr>
          </a:p>
          <a:p>
            <a:r>
              <a:rPr lang="en-GB" sz="1800" b="1">
                <a:solidFill>
                  <a:srgbClr val="000000"/>
                </a:solidFill>
                <a:effectLst/>
                <a:latin typeface="Arial" panose="020B0604020202020204" pitchFamily="34" charset="0"/>
              </a:rPr>
              <a:t>Evaluate my skills according to industry's expectations</a:t>
            </a:r>
            <a:endParaRPr lang="en-GB" sz="1800">
              <a:effectLst/>
              <a:latin typeface="Calibri" panose="020F0502020204030204" pitchFamily="34" charset="0"/>
            </a:endParaRPr>
          </a:p>
          <a:p>
            <a:r>
              <a:rPr lang="en-GB" sz="1800">
                <a:solidFill>
                  <a:srgbClr val="000000"/>
                </a:solidFill>
                <a:effectLst/>
                <a:latin typeface="Arial" panose="020B0604020202020204" pitchFamily="34" charset="0"/>
              </a:rPr>
              <a:t>I am trying to evaluate my current skills and identifying my shortcomings to meet the </a:t>
            </a:r>
            <a:endParaRPr lang="en-GB" sz="1800">
              <a:effectLst/>
              <a:latin typeface="Calibri" panose="020F0502020204030204" pitchFamily="34" charset="0"/>
            </a:endParaRPr>
          </a:p>
          <a:p>
            <a:r>
              <a:rPr lang="en-GB" sz="1800" b="0" i="0">
                <a:solidFill>
                  <a:srgbClr val="000000"/>
                </a:solidFill>
                <a:effectLst/>
                <a:latin typeface="Arial" panose="020B0604020202020204" pitchFamily="34" charset="0"/>
              </a:rPr>
              <a:t>expectations of the major companies. I have decided to initiate a SWOT analysis to reflect on my activities.</a:t>
            </a:r>
            <a:endParaRPr lang="en-GB" sz="1800" b="0" i="0">
              <a:solidFill>
                <a:srgbClr val="000000"/>
              </a:solidFill>
              <a:effectLst/>
              <a:latin typeface="Calibri" panose="020F0502020204030204" pitchFamily="34" charset="0"/>
            </a:endParaRPr>
          </a:p>
          <a:p>
            <a:pPr fontAlgn="t"/>
            <a:r>
              <a:rPr lang="en-GB" sz="1800" b="1" i="1">
                <a:solidFill>
                  <a:srgbClr val="000000"/>
                </a:solidFill>
                <a:effectLst/>
                <a:latin typeface="Arial" panose="020B0604020202020204" pitchFamily="34" charset="0"/>
              </a:rPr>
              <a:t>Strengths</a:t>
            </a:r>
            <a:endParaRPr lang="en-GB" sz="1800">
              <a:effectLst/>
              <a:latin typeface="Calibri" panose="020F0502020204030204" pitchFamily="34" charset="0"/>
            </a:endParaRPr>
          </a:p>
          <a:p>
            <a:pPr fontAlgn="t"/>
            <a:r>
              <a:rPr lang="en-GB" sz="1800">
                <a:solidFill>
                  <a:srgbClr val="000000"/>
                </a:solidFill>
                <a:effectLst/>
                <a:latin typeface="Arial" panose="020B0604020202020204" pitchFamily="34" charset="0"/>
              </a:rPr>
              <a:t>I have developed basic employability skills such as time management, organizational, communication, interpersonal, and numeracy skills. </a:t>
            </a:r>
            <a:endParaRPr lang="en-GB" sz="1800">
              <a:effectLst/>
              <a:latin typeface="Calibri" panose="020F0502020204030204" pitchFamily="34" charset="0"/>
            </a:endParaRPr>
          </a:p>
          <a:p>
            <a:pPr fontAlgn="t"/>
            <a:r>
              <a:rPr lang="en-GB" sz="1800">
                <a:solidFill>
                  <a:srgbClr val="000000"/>
                </a:solidFill>
                <a:effectLst/>
                <a:latin typeface="Arial" panose="020B0604020202020204" pitchFamily="34" charset="0"/>
              </a:rPr>
              <a:t>I have developed referencing skills that will increase the credibility of my work (Herman, 2017).</a:t>
            </a:r>
            <a:endParaRPr lang="en-GB" sz="1800">
              <a:effectLst/>
              <a:latin typeface="Calibri" panose="020F0502020204030204" pitchFamily="34" charset="0"/>
            </a:endParaRPr>
          </a:p>
          <a:p>
            <a:pPr fontAlgn="t"/>
            <a:r>
              <a:rPr lang="en-GB" sz="1800">
                <a:solidFill>
                  <a:srgbClr val="000000"/>
                </a:solidFill>
                <a:effectLst/>
                <a:latin typeface="Arial" panose="020B0604020202020204" pitchFamily="34" charset="0"/>
              </a:rPr>
              <a:t>I have developed personal skills that have led to growth in critical thinking, problem-solving, and decision-making skills.</a:t>
            </a:r>
            <a:endParaRPr lang="en-GB" sz="1800">
              <a:effectLst/>
              <a:latin typeface="Calibri" panose="020F0502020204030204" pitchFamily="34" charset="0"/>
            </a:endParaRPr>
          </a:p>
          <a:p>
            <a:pPr fontAlgn="t"/>
            <a:br>
              <a:rPr lang="en-GB" sz="1800">
                <a:solidFill>
                  <a:srgbClr val="000000"/>
                </a:solidFill>
                <a:effectLst/>
                <a:latin typeface="Arial" panose="020B0604020202020204" pitchFamily="34" charset="0"/>
              </a:rPr>
            </a:br>
            <a:endParaRPr lang="en-GB" sz="1800">
              <a:effectLst/>
              <a:latin typeface="Calibri" panose="020F0502020204030204" pitchFamily="34" charset="0"/>
            </a:endParaRPr>
          </a:p>
          <a:p>
            <a:pPr fontAlgn="t"/>
            <a:r>
              <a:rPr lang="en-GB" sz="1800" b="1" i="1">
                <a:solidFill>
                  <a:srgbClr val="000000"/>
                </a:solidFill>
                <a:effectLst/>
                <a:latin typeface="Arial" panose="020B0604020202020204" pitchFamily="34" charset="0"/>
              </a:rPr>
              <a:t>Weaknesses</a:t>
            </a:r>
            <a:endParaRPr lang="en-GB" sz="1800">
              <a:effectLst/>
              <a:latin typeface="Calibri" panose="020F0502020204030204" pitchFamily="34" charset="0"/>
            </a:endParaRPr>
          </a:p>
          <a:p>
            <a:pPr fontAlgn="t"/>
            <a:r>
              <a:rPr lang="en-GB" sz="1800">
                <a:solidFill>
                  <a:srgbClr val="000000"/>
                </a:solidFill>
                <a:effectLst/>
                <a:latin typeface="Arial" panose="020B0604020202020204" pitchFamily="34" charset="0"/>
              </a:rPr>
              <a:t>I lack non-verbal communication skills such as writing impressive cover letters and CVs that will grab the attention of employers.</a:t>
            </a:r>
            <a:endParaRPr lang="en-GB" sz="1800">
              <a:effectLst/>
              <a:latin typeface="Calibri" panose="020F0502020204030204" pitchFamily="34" charset="0"/>
            </a:endParaRPr>
          </a:p>
          <a:p>
            <a:pPr fontAlgn="t"/>
            <a:r>
              <a:rPr lang="en-GB" sz="1800">
                <a:solidFill>
                  <a:srgbClr val="000000"/>
                </a:solidFill>
                <a:effectLst/>
                <a:latin typeface="Arial" panose="020B0604020202020204" pitchFamily="34" charset="0"/>
              </a:rPr>
              <a:t>I lack in leadership and management skills that are required to manage the workload and maintain coordination with the co-workers.</a:t>
            </a:r>
            <a:endParaRPr lang="en-GB" sz="1800">
              <a:effectLst/>
              <a:latin typeface="Calibri" panose="020F0502020204030204" pitchFamily="34" charset="0"/>
            </a:endParaRPr>
          </a:p>
          <a:p>
            <a:pPr fontAlgn="t"/>
            <a:r>
              <a:rPr lang="en-GB" sz="1800" b="1" i="1">
                <a:solidFill>
                  <a:srgbClr val="000000"/>
                </a:solidFill>
                <a:effectLst/>
                <a:latin typeface="Arial" panose="020B0604020202020204" pitchFamily="34" charset="0"/>
              </a:rPr>
              <a:t>Opportunities</a:t>
            </a:r>
            <a:endParaRPr lang="en-GB" sz="1800">
              <a:effectLst/>
              <a:latin typeface="Calibri" panose="020F0502020204030204" pitchFamily="34" charset="0"/>
            </a:endParaRPr>
          </a:p>
          <a:p>
            <a:pPr fontAlgn="t"/>
            <a:r>
              <a:rPr lang="en-GB" sz="1800">
                <a:solidFill>
                  <a:srgbClr val="000000"/>
                </a:solidFill>
                <a:effectLst/>
                <a:latin typeface="Arial" panose="020B0604020202020204" pitchFamily="34" charset="0"/>
              </a:rPr>
              <a:t>I have applied for an internship in a multinational company to further improve my employability and professionalism attitude that may attract the employers of the major companies.</a:t>
            </a:r>
            <a:endParaRPr lang="en-GB" sz="1800">
              <a:effectLst/>
              <a:latin typeface="Calibri" panose="020F0502020204030204" pitchFamily="34" charset="0"/>
            </a:endParaRPr>
          </a:p>
          <a:p>
            <a:pPr fontAlgn="t"/>
            <a:r>
              <a:rPr lang="en-GB" sz="1800">
                <a:solidFill>
                  <a:srgbClr val="000000"/>
                </a:solidFill>
                <a:effectLst/>
                <a:latin typeface="Arial" panose="020B0604020202020204" pitchFamily="34" charset="0"/>
              </a:rPr>
              <a:t>I have decided to pursue a new degree that will decrease competition in the market and increase my branding.</a:t>
            </a:r>
            <a:endParaRPr lang="en-GB" sz="1800">
              <a:effectLst/>
              <a:latin typeface="Calibri" panose="020F0502020204030204" pitchFamily="34" charset="0"/>
            </a:endParaRPr>
          </a:p>
          <a:p>
            <a:pPr fontAlgn="t"/>
            <a:r>
              <a:rPr lang="en-GB" sz="1800" b="1" i="1">
                <a:solidFill>
                  <a:srgbClr val="000000"/>
                </a:solidFill>
                <a:effectLst/>
                <a:latin typeface="Arial" panose="020B0604020202020204" pitchFamily="34" charset="0"/>
              </a:rPr>
              <a:t>Threats</a:t>
            </a:r>
            <a:endParaRPr lang="en-GB" sz="1800">
              <a:effectLst/>
              <a:latin typeface="Calibri" panose="020F0502020204030204" pitchFamily="34" charset="0"/>
            </a:endParaRPr>
          </a:p>
          <a:p>
            <a:pPr fontAlgn="t"/>
            <a:r>
              <a:rPr lang="en-GB" sz="1800">
                <a:solidFill>
                  <a:srgbClr val="000000"/>
                </a:solidFill>
                <a:effectLst/>
                <a:latin typeface="Arial" panose="020B0604020202020204" pitchFamily="34" charset="0"/>
              </a:rPr>
              <a:t>New graduates may reduce the chances of my selection in my preferred company.</a:t>
            </a:r>
            <a:endParaRPr lang="en-GB" sz="1800">
              <a:effectLst/>
              <a:latin typeface="Calibri" panose="020F0502020204030204" pitchFamily="34" charset="0"/>
            </a:endParaRPr>
          </a:p>
          <a:p>
            <a:pPr fontAlgn="t"/>
            <a:r>
              <a:rPr lang="en-GB" sz="1800">
                <a:solidFill>
                  <a:srgbClr val="000000"/>
                </a:solidFill>
                <a:effectLst/>
                <a:latin typeface="Arial" panose="020B0604020202020204" pitchFamily="34" charset="0"/>
              </a:rPr>
              <a:t>Changing technologies in the market may require new course learning and may be difficult to keep up with (Dominici, 2017).</a:t>
            </a:r>
            <a:endParaRPr lang="en-GB" sz="1800">
              <a:effectLst/>
              <a:latin typeface="Calibri" panose="020F0502020204030204" pitchFamily="34" charset="0"/>
            </a:endParaRPr>
          </a:p>
          <a:p>
            <a:br>
              <a:rPr lang="en-GB">
                <a:effectLst/>
              </a:rPr>
            </a:br>
            <a:endParaRPr lang="en-US"/>
          </a:p>
        </p:txBody>
      </p:sp>
      <p:sp>
        <p:nvSpPr>
          <p:cNvPr id="4" name="Slide Number Placeholder 3"/>
          <p:cNvSpPr>
            <a:spLocks noGrp="1"/>
          </p:cNvSpPr>
          <p:nvPr>
            <p:ph type="sldNum" sz="quarter" idx="5"/>
          </p:nvPr>
        </p:nvSpPr>
        <p:spPr/>
        <p:txBody>
          <a:bodyPr/>
          <a:lstStyle/>
          <a:p>
            <a:fld id="{9CDCA9A0-E4ED-C440-B53B-83166DB1AD36}" type="slidenum">
              <a:rPr lang="en-US" smtClean="0"/>
              <a:t>5</a:t>
            </a:fld>
            <a:endParaRPr lang="en-US"/>
          </a:p>
        </p:txBody>
      </p:sp>
    </p:spTree>
    <p:extLst>
      <p:ext uri="{BB962C8B-B14F-4D97-AF65-F5344CB8AC3E}">
        <p14:creationId xmlns:p14="http://schemas.microsoft.com/office/powerpoint/2010/main" val="27766476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181F0-72EE-A24A-8E6F-B61A7AD74DB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BDDD8AAB-3314-0E4B-97C0-59437167D79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4EF1D11-4FD4-0946-AA12-0FD9A2392C59}"/>
              </a:ext>
            </a:extLst>
          </p:cNvPr>
          <p:cNvSpPr>
            <a:spLocks noGrp="1"/>
          </p:cNvSpPr>
          <p:nvPr>
            <p:ph type="dt" sz="half" idx="10"/>
          </p:nvPr>
        </p:nvSpPr>
        <p:spPr/>
        <p:txBody>
          <a:bodyPr/>
          <a:lstStyle/>
          <a:p>
            <a:fld id="{83023C0B-DE34-6A4B-A7E0-C2CF5585986D}" type="datetimeFigureOut">
              <a:rPr lang="en-US" smtClean="0"/>
              <a:t>1/9/2022</a:t>
            </a:fld>
            <a:endParaRPr lang="en-US"/>
          </a:p>
        </p:txBody>
      </p:sp>
      <p:sp>
        <p:nvSpPr>
          <p:cNvPr id="5" name="Footer Placeholder 4">
            <a:extLst>
              <a:ext uri="{FF2B5EF4-FFF2-40B4-BE49-F238E27FC236}">
                <a16:creationId xmlns:a16="http://schemas.microsoft.com/office/drawing/2014/main" id="{606F91EA-5FE9-B449-A529-2EDEAE4BD53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0EAC95-E9D2-634D-9729-F757D030A2C3}"/>
              </a:ext>
            </a:extLst>
          </p:cNvPr>
          <p:cNvSpPr>
            <a:spLocks noGrp="1"/>
          </p:cNvSpPr>
          <p:nvPr>
            <p:ph type="sldNum" sz="quarter" idx="12"/>
          </p:nvPr>
        </p:nvSpPr>
        <p:spPr/>
        <p:txBody>
          <a:bodyPr/>
          <a:lstStyle/>
          <a:p>
            <a:fld id="{30F8EDA6-1C88-1E4A-AD74-DC3D1EE98F02}" type="slidenum">
              <a:rPr lang="en-US" smtClean="0"/>
              <a:t>‹#›</a:t>
            </a:fld>
            <a:endParaRPr lang="en-US"/>
          </a:p>
        </p:txBody>
      </p:sp>
    </p:spTree>
    <p:extLst>
      <p:ext uri="{BB962C8B-B14F-4D97-AF65-F5344CB8AC3E}">
        <p14:creationId xmlns:p14="http://schemas.microsoft.com/office/powerpoint/2010/main" val="41103638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E520C-0A6F-E54E-A399-A58616061A8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304BC60-777E-334E-94D2-5A847F9949C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9D825DB-CDF5-D54E-B28D-5EE4A99AECBB}"/>
              </a:ext>
            </a:extLst>
          </p:cNvPr>
          <p:cNvSpPr>
            <a:spLocks noGrp="1"/>
          </p:cNvSpPr>
          <p:nvPr>
            <p:ph type="dt" sz="half" idx="10"/>
          </p:nvPr>
        </p:nvSpPr>
        <p:spPr/>
        <p:txBody>
          <a:bodyPr/>
          <a:lstStyle/>
          <a:p>
            <a:fld id="{83023C0B-DE34-6A4B-A7E0-C2CF5585986D}" type="datetimeFigureOut">
              <a:rPr lang="en-US" smtClean="0"/>
              <a:t>1/9/2022</a:t>
            </a:fld>
            <a:endParaRPr lang="en-US"/>
          </a:p>
        </p:txBody>
      </p:sp>
      <p:sp>
        <p:nvSpPr>
          <p:cNvPr id="5" name="Footer Placeholder 4">
            <a:extLst>
              <a:ext uri="{FF2B5EF4-FFF2-40B4-BE49-F238E27FC236}">
                <a16:creationId xmlns:a16="http://schemas.microsoft.com/office/drawing/2014/main" id="{E841A007-7759-3E4C-B649-4CF253195FB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97BEEF-E65E-0E4A-9183-DBA92ADBF02B}"/>
              </a:ext>
            </a:extLst>
          </p:cNvPr>
          <p:cNvSpPr>
            <a:spLocks noGrp="1"/>
          </p:cNvSpPr>
          <p:nvPr>
            <p:ph type="sldNum" sz="quarter" idx="12"/>
          </p:nvPr>
        </p:nvSpPr>
        <p:spPr/>
        <p:txBody>
          <a:bodyPr/>
          <a:lstStyle/>
          <a:p>
            <a:fld id="{30F8EDA6-1C88-1E4A-AD74-DC3D1EE98F02}" type="slidenum">
              <a:rPr lang="en-US" smtClean="0"/>
              <a:t>‹#›</a:t>
            </a:fld>
            <a:endParaRPr lang="en-US"/>
          </a:p>
        </p:txBody>
      </p:sp>
    </p:spTree>
    <p:extLst>
      <p:ext uri="{BB962C8B-B14F-4D97-AF65-F5344CB8AC3E}">
        <p14:creationId xmlns:p14="http://schemas.microsoft.com/office/powerpoint/2010/main" val="19998390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B31D22-AE8C-F94E-8C86-FBFBF02E145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BABC38D1-36ED-9A49-87B5-B0477FD7087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4AFC39D-4599-3349-8E06-A3CEC5031F22}"/>
              </a:ext>
            </a:extLst>
          </p:cNvPr>
          <p:cNvSpPr>
            <a:spLocks noGrp="1"/>
          </p:cNvSpPr>
          <p:nvPr>
            <p:ph type="dt" sz="half" idx="10"/>
          </p:nvPr>
        </p:nvSpPr>
        <p:spPr/>
        <p:txBody>
          <a:bodyPr/>
          <a:lstStyle/>
          <a:p>
            <a:fld id="{83023C0B-DE34-6A4B-A7E0-C2CF5585986D}" type="datetimeFigureOut">
              <a:rPr lang="en-US" smtClean="0"/>
              <a:t>1/9/2022</a:t>
            </a:fld>
            <a:endParaRPr lang="en-US"/>
          </a:p>
        </p:txBody>
      </p:sp>
      <p:sp>
        <p:nvSpPr>
          <p:cNvPr id="5" name="Footer Placeholder 4">
            <a:extLst>
              <a:ext uri="{FF2B5EF4-FFF2-40B4-BE49-F238E27FC236}">
                <a16:creationId xmlns:a16="http://schemas.microsoft.com/office/drawing/2014/main" id="{9A7F8595-1AFE-8C4B-97F4-A4328703968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7E2628E-D476-3E45-AEC7-B4A49B7680B3}"/>
              </a:ext>
            </a:extLst>
          </p:cNvPr>
          <p:cNvSpPr>
            <a:spLocks noGrp="1"/>
          </p:cNvSpPr>
          <p:nvPr>
            <p:ph type="sldNum" sz="quarter" idx="12"/>
          </p:nvPr>
        </p:nvSpPr>
        <p:spPr/>
        <p:txBody>
          <a:bodyPr/>
          <a:lstStyle/>
          <a:p>
            <a:fld id="{30F8EDA6-1C88-1E4A-AD74-DC3D1EE98F02}" type="slidenum">
              <a:rPr lang="en-US" smtClean="0"/>
              <a:t>‹#›</a:t>
            </a:fld>
            <a:endParaRPr lang="en-US"/>
          </a:p>
        </p:txBody>
      </p:sp>
    </p:spTree>
    <p:extLst>
      <p:ext uri="{BB962C8B-B14F-4D97-AF65-F5344CB8AC3E}">
        <p14:creationId xmlns:p14="http://schemas.microsoft.com/office/powerpoint/2010/main" val="37960365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A95AE-13B3-CF42-AF7C-6A10DDEA5D1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0EB1514-5E32-B546-90BC-FDF6944D14D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957B59A-0B66-8F42-91B9-D89D22273DB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375465C-F06E-2043-96FC-351B8E6A48A7}"/>
              </a:ext>
            </a:extLst>
          </p:cNvPr>
          <p:cNvSpPr>
            <a:spLocks noGrp="1"/>
          </p:cNvSpPr>
          <p:nvPr>
            <p:ph type="dt" sz="half" idx="10"/>
          </p:nvPr>
        </p:nvSpPr>
        <p:spPr/>
        <p:txBody>
          <a:bodyPr/>
          <a:lstStyle/>
          <a:p>
            <a:fld id="{83023C0B-DE34-6A4B-A7E0-C2CF5585986D}" type="datetimeFigureOut">
              <a:rPr lang="en-US" smtClean="0"/>
              <a:t>1/9/2022</a:t>
            </a:fld>
            <a:endParaRPr lang="en-US"/>
          </a:p>
        </p:txBody>
      </p:sp>
      <p:sp>
        <p:nvSpPr>
          <p:cNvPr id="6" name="Footer Placeholder 5">
            <a:extLst>
              <a:ext uri="{FF2B5EF4-FFF2-40B4-BE49-F238E27FC236}">
                <a16:creationId xmlns:a16="http://schemas.microsoft.com/office/drawing/2014/main" id="{01EE886B-427E-164B-B636-5841051C304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8CB9ED1-BAFD-474E-BC35-CFB43560788E}"/>
              </a:ext>
            </a:extLst>
          </p:cNvPr>
          <p:cNvSpPr>
            <a:spLocks noGrp="1"/>
          </p:cNvSpPr>
          <p:nvPr>
            <p:ph type="sldNum" sz="quarter" idx="12"/>
          </p:nvPr>
        </p:nvSpPr>
        <p:spPr/>
        <p:txBody>
          <a:bodyPr/>
          <a:lstStyle/>
          <a:p>
            <a:fld id="{30F8EDA6-1C88-1E4A-AD74-DC3D1EE98F02}" type="slidenum">
              <a:rPr lang="en-US" smtClean="0"/>
              <a:t>‹#›</a:t>
            </a:fld>
            <a:endParaRPr lang="en-US"/>
          </a:p>
        </p:txBody>
      </p:sp>
    </p:spTree>
    <p:extLst>
      <p:ext uri="{BB962C8B-B14F-4D97-AF65-F5344CB8AC3E}">
        <p14:creationId xmlns:p14="http://schemas.microsoft.com/office/powerpoint/2010/main" val="452939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1D89D-B90B-8247-B203-834195C122D5}"/>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5BD1908-136E-6F45-97B6-CB287276CDC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19F9926-9023-3341-918F-56E1DC7F7BB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4ECD7D1-A8BF-F549-BCE3-8458B8C9DBC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678E1B0-CEF1-1C45-A201-998A0DB73A6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7FD22A1-7C9B-7146-A33E-090565802FD0}"/>
              </a:ext>
            </a:extLst>
          </p:cNvPr>
          <p:cNvSpPr>
            <a:spLocks noGrp="1"/>
          </p:cNvSpPr>
          <p:nvPr>
            <p:ph type="dt" sz="half" idx="10"/>
          </p:nvPr>
        </p:nvSpPr>
        <p:spPr/>
        <p:txBody>
          <a:bodyPr/>
          <a:lstStyle/>
          <a:p>
            <a:fld id="{83023C0B-DE34-6A4B-A7E0-C2CF5585986D}" type="datetimeFigureOut">
              <a:rPr lang="en-US" smtClean="0"/>
              <a:t>1/9/2022</a:t>
            </a:fld>
            <a:endParaRPr lang="en-US"/>
          </a:p>
        </p:txBody>
      </p:sp>
      <p:sp>
        <p:nvSpPr>
          <p:cNvPr id="8" name="Footer Placeholder 7">
            <a:extLst>
              <a:ext uri="{FF2B5EF4-FFF2-40B4-BE49-F238E27FC236}">
                <a16:creationId xmlns:a16="http://schemas.microsoft.com/office/drawing/2014/main" id="{7ED62A51-6A1D-084E-B974-42493BD913E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46A3A6F-646E-2E4B-9880-194605E505F5}"/>
              </a:ext>
            </a:extLst>
          </p:cNvPr>
          <p:cNvSpPr>
            <a:spLocks noGrp="1"/>
          </p:cNvSpPr>
          <p:nvPr>
            <p:ph type="sldNum" sz="quarter" idx="12"/>
          </p:nvPr>
        </p:nvSpPr>
        <p:spPr/>
        <p:txBody>
          <a:bodyPr/>
          <a:lstStyle/>
          <a:p>
            <a:fld id="{30F8EDA6-1C88-1E4A-AD74-DC3D1EE98F02}" type="slidenum">
              <a:rPr lang="en-US" smtClean="0"/>
              <a:t>‹#›</a:t>
            </a:fld>
            <a:endParaRPr lang="en-US"/>
          </a:p>
        </p:txBody>
      </p:sp>
    </p:spTree>
    <p:extLst>
      <p:ext uri="{BB962C8B-B14F-4D97-AF65-F5344CB8AC3E}">
        <p14:creationId xmlns:p14="http://schemas.microsoft.com/office/powerpoint/2010/main" val="2702090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42B82E-0EF3-7645-B367-4DE1D17BA188}"/>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68AC186-6E7F-E94B-8A50-7C111C669D54}"/>
              </a:ext>
            </a:extLst>
          </p:cNvPr>
          <p:cNvSpPr>
            <a:spLocks noGrp="1"/>
          </p:cNvSpPr>
          <p:nvPr>
            <p:ph type="dt" sz="half" idx="10"/>
          </p:nvPr>
        </p:nvSpPr>
        <p:spPr/>
        <p:txBody>
          <a:bodyPr/>
          <a:lstStyle/>
          <a:p>
            <a:fld id="{83023C0B-DE34-6A4B-A7E0-C2CF5585986D}" type="datetimeFigureOut">
              <a:rPr lang="en-US" smtClean="0"/>
              <a:t>1/9/2022</a:t>
            </a:fld>
            <a:endParaRPr lang="en-US"/>
          </a:p>
        </p:txBody>
      </p:sp>
      <p:sp>
        <p:nvSpPr>
          <p:cNvPr id="4" name="Footer Placeholder 3">
            <a:extLst>
              <a:ext uri="{FF2B5EF4-FFF2-40B4-BE49-F238E27FC236}">
                <a16:creationId xmlns:a16="http://schemas.microsoft.com/office/drawing/2014/main" id="{4D307B71-3B0D-CA4A-AD98-AE50AFA7138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C55C85F-9EB6-7742-B469-B3EC879467AA}"/>
              </a:ext>
            </a:extLst>
          </p:cNvPr>
          <p:cNvSpPr>
            <a:spLocks noGrp="1"/>
          </p:cNvSpPr>
          <p:nvPr>
            <p:ph type="sldNum" sz="quarter" idx="12"/>
          </p:nvPr>
        </p:nvSpPr>
        <p:spPr/>
        <p:txBody>
          <a:bodyPr/>
          <a:lstStyle/>
          <a:p>
            <a:fld id="{30F8EDA6-1C88-1E4A-AD74-DC3D1EE98F02}" type="slidenum">
              <a:rPr lang="en-US" smtClean="0"/>
              <a:t>‹#›</a:t>
            </a:fld>
            <a:endParaRPr lang="en-US"/>
          </a:p>
        </p:txBody>
      </p:sp>
    </p:spTree>
    <p:extLst>
      <p:ext uri="{BB962C8B-B14F-4D97-AF65-F5344CB8AC3E}">
        <p14:creationId xmlns:p14="http://schemas.microsoft.com/office/powerpoint/2010/main" val="1739403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F7F75E4-B1C2-014C-A8FC-04F1FF925107}"/>
              </a:ext>
            </a:extLst>
          </p:cNvPr>
          <p:cNvSpPr>
            <a:spLocks noGrp="1"/>
          </p:cNvSpPr>
          <p:nvPr>
            <p:ph type="dt" sz="half" idx="10"/>
          </p:nvPr>
        </p:nvSpPr>
        <p:spPr/>
        <p:txBody>
          <a:bodyPr/>
          <a:lstStyle/>
          <a:p>
            <a:fld id="{83023C0B-DE34-6A4B-A7E0-C2CF5585986D}" type="datetimeFigureOut">
              <a:rPr lang="en-US" smtClean="0"/>
              <a:t>1/9/2022</a:t>
            </a:fld>
            <a:endParaRPr lang="en-US"/>
          </a:p>
        </p:txBody>
      </p:sp>
      <p:sp>
        <p:nvSpPr>
          <p:cNvPr id="3" name="Footer Placeholder 2">
            <a:extLst>
              <a:ext uri="{FF2B5EF4-FFF2-40B4-BE49-F238E27FC236}">
                <a16:creationId xmlns:a16="http://schemas.microsoft.com/office/drawing/2014/main" id="{DFDE495E-C225-C240-96E7-9A3B097CD9C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C7AA71E-A766-3E4B-B686-3FC7E777B4CF}"/>
              </a:ext>
            </a:extLst>
          </p:cNvPr>
          <p:cNvSpPr>
            <a:spLocks noGrp="1"/>
          </p:cNvSpPr>
          <p:nvPr>
            <p:ph type="sldNum" sz="quarter" idx="12"/>
          </p:nvPr>
        </p:nvSpPr>
        <p:spPr/>
        <p:txBody>
          <a:bodyPr/>
          <a:lstStyle/>
          <a:p>
            <a:fld id="{30F8EDA6-1C88-1E4A-AD74-DC3D1EE98F02}" type="slidenum">
              <a:rPr lang="en-US" smtClean="0"/>
              <a:t>‹#›</a:t>
            </a:fld>
            <a:endParaRPr lang="en-US"/>
          </a:p>
        </p:txBody>
      </p:sp>
    </p:spTree>
    <p:extLst>
      <p:ext uri="{BB962C8B-B14F-4D97-AF65-F5344CB8AC3E}">
        <p14:creationId xmlns:p14="http://schemas.microsoft.com/office/powerpoint/2010/main" val="2530363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DAF54E-DEC4-614C-9267-CAEE04DAF0B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CC27517-70AE-4047-AFA1-5BC3E63553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5C10D81-B4ED-A140-B49D-458082F2E2C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2682F44-BD90-F642-90F2-A985E773C767}"/>
              </a:ext>
            </a:extLst>
          </p:cNvPr>
          <p:cNvSpPr>
            <a:spLocks noGrp="1"/>
          </p:cNvSpPr>
          <p:nvPr>
            <p:ph type="dt" sz="half" idx="10"/>
          </p:nvPr>
        </p:nvSpPr>
        <p:spPr/>
        <p:txBody>
          <a:bodyPr/>
          <a:lstStyle/>
          <a:p>
            <a:fld id="{83023C0B-DE34-6A4B-A7E0-C2CF5585986D}" type="datetimeFigureOut">
              <a:rPr lang="en-US" smtClean="0"/>
              <a:t>1/9/2022</a:t>
            </a:fld>
            <a:endParaRPr lang="en-US"/>
          </a:p>
        </p:txBody>
      </p:sp>
      <p:sp>
        <p:nvSpPr>
          <p:cNvPr id="6" name="Footer Placeholder 5">
            <a:extLst>
              <a:ext uri="{FF2B5EF4-FFF2-40B4-BE49-F238E27FC236}">
                <a16:creationId xmlns:a16="http://schemas.microsoft.com/office/drawing/2014/main" id="{B3AC827F-ADB3-E743-8578-E546F341F46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B709258-3ABF-D042-A708-8A291EC26C6D}"/>
              </a:ext>
            </a:extLst>
          </p:cNvPr>
          <p:cNvSpPr>
            <a:spLocks noGrp="1"/>
          </p:cNvSpPr>
          <p:nvPr>
            <p:ph type="sldNum" sz="quarter" idx="12"/>
          </p:nvPr>
        </p:nvSpPr>
        <p:spPr/>
        <p:txBody>
          <a:bodyPr/>
          <a:lstStyle/>
          <a:p>
            <a:fld id="{30F8EDA6-1C88-1E4A-AD74-DC3D1EE98F02}" type="slidenum">
              <a:rPr lang="en-US" smtClean="0"/>
              <a:t>‹#›</a:t>
            </a:fld>
            <a:endParaRPr lang="en-US"/>
          </a:p>
        </p:txBody>
      </p:sp>
    </p:spTree>
    <p:extLst>
      <p:ext uri="{BB962C8B-B14F-4D97-AF65-F5344CB8AC3E}">
        <p14:creationId xmlns:p14="http://schemas.microsoft.com/office/powerpoint/2010/main" val="24748936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5A043-EA69-B04A-B87A-43437B8229B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7D775F9A-AC8F-CA40-AC2B-D18253B6B23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9EF8444-04DF-0646-B199-7BFCD283122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1BD79EF-CF04-0D4A-8AC0-86F591652D62}"/>
              </a:ext>
            </a:extLst>
          </p:cNvPr>
          <p:cNvSpPr>
            <a:spLocks noGrp="1"/>
          </p:cNvSpPr>
          <p:nvPr>
            <p:ph type="dt" sz="half" idx="10"/>
          </p:nvPr>
        </p:nvSpPr>
        <p:spPr/>
        <p:txBody>
          <a:bodyPr/>
          <a:lstStyle/>
          <a:p>
            <a:fld id="{83023C0B-DE34-6A4B-A7E0-C2CF5585986D}" type="datetimeFigureOut">
              <a:rPr lang="en-US" smtClean="0"/>
              <a:t>1/9/2022</a:t>
            </a:fld>
            <a:endParaRPr lang="en-US"/>
          </a:p>
        </p:txBody>
      </p:sp>
      <p:sp>
        <p:nvSpPr>
          <p:cNvPr id="6" name="Footer Placeholder 5">
            <a:extLst>
              <a:ext uri="{FF2B5EF4-FFF2-40B4-BE49-F238E27FC236}">
                <a16:creationId xmlns:a16="http://schemas.microsoft.com/office/drawing/2014/main" id="{C4628E35-7E72-0F40-A147-1ED246BC45A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CC2C4C2-44C4-C74D-A0C0-436F6834696D}"/>
              </a:ext>
            </a:extLst>
          </p:cNvPr>
          <p:cNvSpPr>
            <a:spLocks noGrp="1"/>
          </p:cNvSpPr>
          <p:nvPr>
            <p:ph type="sldNum" sz="quarter" idx="12"/>
          </p:nvPr>
        </p:nvSpPr>
        <p:spPr/>
        <p:txBody>
          <a:bodyPr/>
          <a:lstStyle/>
          <a:p>
            <a:fld id="{30F8EDA6-1C88-1E4A-AD74-DC3D1EE98F02}" type="slidenum">
              <a:rPr lang="en-US" smtClean="0"/>
              <a:t>‹#›</a:t>
            </a:fld>
            <a:endParaRPr lang="en-US"/>
          </a:p>
        </p:txBody>
      </p:sp>
    </p:spTree>
    <p:extLst>
      <p:ext uri="{BB962C8B-B14F-4D97-AF65-F5344CB8AC3E}">
        <p14:creationId xmlns:p14="http://schemas.microsoft.com/office/powerpoint/2010/main" val="7435199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E95835-3485-FF49-96C1-8AD30C94D9C9}"/>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611B05F-8E8E-A444-8212-85B5E64EB61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D79596-D46D-BF4A-BCC1-0247E96DE2CD}"/>
              </a:ext>
            </a:extLst>
          </p:cNvPr>
          <p:cNvSpPr>
            <a:spLocks noGrp="1"/>
          </p:cNvSpPr>
          <p:nvPr>
            <p:ph type="dt" sz="half" idx="10"/>
          </p:nvPr>
        </p:nvSpPr>
        <p:spPr/>
        <p:txBody>
          <a:bodyPr/>
          <a:lstStyle/>
          <a:p>
            <a:fld id="{83023C0B-DE34-6A4B-A7E0-C2CF5585986D}" type="datetimeFigureOut">
              <a:rPr lang="en-US" smtClean="0"/>
              <a:t>1/9/2022</a:t>
            </a:fld>
            <a:endParaRPr lang="en-US"/>
          </a:p>
        </p:txBody>
      </p:sp>
      <p:sp>
        <p:nvSpPr>
          <p:cNvPr id="5" name="Footer Placeholder 4">
            <a:extLst>
              <a:ext uri="{FF2B5EF4-FFF2-40B4-BE49-F238E27FC236}">
                <a16:creationId xmlns:a16="http://schemas.microsoft.com/office/drawing/2014/main" id="{E586CF38-DB99-EC45-A5DE-725DEEE4530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3B9A32E-B4F4-1B45-911C-EBB20541D9AC}"/>
              </a:ext>
            </a:extLst>
          </p:cNvPr>
          <p:cNvSpPr>
            <a:spLocks noGrp="1"/>
          </p:cNvSpPr>
          <p:nvPr>
            <p:ph type="sldNum" sz="quarter" idx="12"/>
          </p:nvPr>
        </p:nvSpPr>
        <p:spPr/>
        <p:txBody>
          <a:bodyPr/>
          <a:lstStyle/>
          <a:p>
            <a:fld id="{30F8EDA6-1C88-1E4A-AD74-DC3D1EE98F02}" type="slidenum">
              <a:rPr lang="en-US" smtClean="0"/>
              <a:t>‹#›</a:t>
            </a:fld>
            <a:endParaRPr lang="en-US"/>
          </a:p>
        </p:txBody>
      </p:sp>
    </p:spTree>
    <p:extLst>
      <p:ext uri="{BB962C8B-B14F-4D97-AF65-F5344CB8AC3E}">
        <p14:creationId xmlns:p14="http://schemas.microsoft.com/office/powerpoint/2010/main" val="40608690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3B835A2-4B0C-D146-BC24-4FAD6C515701}"/>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8E83AD36-53A9-DF47-805A-7C595517C5C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6F21CA6-9C4A-6545-808C-6F075077DF7E}"/>
              </a:ext>
            </a:extLst>
          </p:cNvPr>
          <p:cNvSpPr>
            <a:spLocks noGrp="1"/>
          </p:cNvSpPr>
          <p:nvPr>
            <p:ph type="dt" sz="half" idx="10"/>
          </p:nvPr>
        </p:nvSpPr>
        <p:spPr/>
        <p:txBody>
          <a:bodyPr/>
          <a:lstStyle/>
          <a:p>
            <a:fld id="{83023C0B-DE34-6A4B-A7E0-C2CF5585986D}" type="datetimeFigureOut">
              <a:rPr lang="en-US" smtClean="0"/>
              <a:t>1/9/2022</a:t>
            </a:fld>
            <a:endParaRPr lang="en-US"/>
          </a:p>
        </p:txBody>
      </p:sp>
      <p:sp>
        <p:nvSpPr>
          <p:cNvPr id="5" name="Footer Placeholder 4">
            <a:extLst>
              <a:ext uri="{FF2B5EF4-FFF2-40B4-BE49-F238E27FC236}">
                <a16:creationId xmlns:a16="http://schemas.microsoft.com/office/drawing/2014/main" id="{C2562FF9-826E-6149-B3F6-7F95C67DF2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B270C47-5739-9C45-A766-CEDF62B2BBC0}"/>
              </a:ext>
            </a:extLst>
          </p:cNvPr>
          <p:cNvSpPr>
            <a:spLocks noGrp="1"/>
          </p:cNvSpPr>
          <p:nvPr>
            <p:ph type="sldNum" sz="quarter" idx="12"/>
          </p:nvPr>
        </p:nvSpPr>
        <p:spPr/>
        <p:txBody>
          <a:bodyPr/>
          <a:lstStyle/>
          <a:p>
            <a:fld id="{30F8EDA6-1C88-1E4A-AD74-DC3D1EE98F02}" type="slidenum">
              <a:rPr lang="en-US" smtClean="0"/>
              <a:t>‹#›</a:t>
            </a:fld>
            <a:endParaRPr lang="en-US"/>
          </a:p>
        </p:txBody>
      </p:sp>
    </p:spTree>
    <p:extLst>
      <p:ext uri="{BB962C8B-B14F-4D97-AF65-F5344CB8AC3E}">
        <p14:creationId xmlns:p14="http://schemas.microsoft.com/office/powerpoint/2010/main" val="31913180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FA20E89-9EE2-4848-A018-71008A8EE0B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F6639DE-CA44-E346-83CF-02308668ADB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2B9F93D-97F9-D045-9F95-6F01A29C2F4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3023C0B-DE34-6A4B-A7E0-C2CF5585986D}" type="datetimeFigureOut">
              <a:rPr lang="en-US" smtClean="0"/>
              <a:t>1/9/2022</a:t>
            </a:fld>
            <a:endParaRPr lang="en-US"/>
          </a:p>
        </p:txBody>
      </p:sp>
      <p:sp>
        <p:nvSpPr>
          <p:cNvPr id="5" name="Footer Placeholder 4">
            <a:extLst>
              <a:ext uri="{FF2B5EF4-FFF2-40B4-BE49-F238E27FC236}">
                <a16:creationId xmlns:a16="http://schemas.microsoft.com/office/drawing/2014/main" id="{3D639479-53DD-8E45-9CCF-1451892DF48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B6C36C65-D729-9542-BA0F-5A35A8953ED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0F8EDA6-1C88-1E4A-AD74-DC3D1EE98F02}" type="slidenum">
              <a:rPr lang="en-US" smtClean="0"/>
              <a:t>‹#›</a:t>
            </a:fld>
            <a:endParaRPr lang="en-US"/>
          </a:p>
        </p:txBody>
      </p:sp>
    </p:spTree>
    <p:extLst>
      <p:ext uri="{BB962C8B-B14F-4D97-AF65-F5344CB8AC3E}">
        <p14:creationId xmlns:p14="http://schemas.microsoft.com/office/powerpoint/2010/main" val="7877640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6C5844-4F33-1B40-BBC1-536A234F6B93}"/>
              </a:ext>
            </a:extLst>
          </p:cNvPr>
          <p:cNvSpPr>
            <a:spLocks noGrp="1"/>
          </p:cNvSpPr>
          <p:nvPr>
            <p:ph type="ctrTitle"/>
          </p:nvPr>
        </p:nvSpPr>
        <p:spPr/>
        <p:txBody>
          <a:bodyPr/>
          <a:lstStyle/>
          <a:p>
            <a:r>
              <a:rPr lang="en-US"/>
              <a:t>Academic and Employability skills</a:t>
            </a:r>
          </a:p>
        </p:txBody>
      </p:sp>
      <p:sp>
        <p:nvSpPr>
          <p:cNvPr id="3" name="Subtitle 2">
            <a:extLst>
              <a:ext uri="{FF2B5EF4-FFF2-40B4-BE49-F238E27FC236}">
                <a16:creationId xmlns:a16="http://schemas.microsoft.com/office/drawing/2014/main" id="{BDEA8083-2F30-8940-BEEA-8D6C52055A1D}"/>
              </a:ext>
            </a:extLst>
          </p:cNvPr>
          <p:cNvSpPr>
            <a:spLocks noGrp="1"/>
          </p:cNvSpPr>
          <p:nvPr>
            <p:ph type="subTitle" idx="1"/>
          </p:nvPr>
        </p:nvSpPr>
        <p:spPr>
          <a:xfrm>
            <a:off x="500063" y="4643438"/>
            <a:ext cx="3175000" cy="1889123"/>
          </a:xfrm>
        </p:spPr>
        <p:txBody>
          <a:bodyPr/>
          <a:lstStyle/>
          <a:p>
            <a:r>
              <a:rPr lang="en-US"/>
              <a:t>BMSW4001_LON</a:t>
            </a:r>
          </a:p>
          <a:p>
            <a:r>
              <a:rPr lang="en-US"/>
              <a:t>Lecture: ANITA NAN</a:t>
            </a:r>
          </a:p>
          <a:p>
            <a:r>
              <a:rPr lang="en-US"/>
              <a:t>Laurentiu Baron-2030687@uwtsd.ac.uk</a:t>
            </a:r>
          </a:p>
          <a:p>
            <a:endParaRPr lang="en-US"/>
          </a:p>
        </p:txBody>
      </p:sp>
      <p:pic>
        <p:nvPicPr>
          <p:cNvPr id="4" name="Picture 4">
            <a:extLst>
              <a:ext uri="{FF2B5EF4-FFF2-40B4-BE49-F238E27FC236}">
                <a16:creationId xmlns:a16="http://schemas.microsoft.com/office/drawing/2014/main" id="{0C3F47E3-3BE7-9345-BA6C-C5A6D7AEF1C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31000" y="4246563"/>
            <a:ext cx="4838773" cy="2095500"/>
          </a:xfrm>
          <a:prstGeom prst="rect">
            <a:avLst/>
          </a:prstGeom>
        </p:spPr>
      </p:pic>
    </p:spTree>
    <p:extLst>
      <p:ext uri="{BB962C8B-B14F-4D97-AF65-F5344CB8AC3E}">
        <p14:creationId xmlns:p14="http://schemas.microsoft.com/office/powerpoint/2010/main" val="23119297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02520-087E-F54A-8776-CDD1F8CC9A48}"/>
              </a:ext>
            </a:extLst>
          </p:cNvPr>
          <p:cNvSpPr>
            <a:spLocks noGrp="1"/>
          </p:cNvSpPr>
          <p:nvPr>
            <p:ph type="title"/>
          </p:nvPr>
        </p:nvSpPr>
        <p:spPr>
          <a:xfrm>
            <a:off x="3198812" y="365125"/>
            <a:ext cx="8154987" cy="968375"/>
          </a:xfrm>
        </p:spPr>
        <p:txBody>
          <a:bodyPr>
            <a:normAutofit/>
          </a:bodyPr>
          <a:lstStyle/>
          <a:p>
            <a:r>
              <a:rPr lang="en-US" sz="5400"/>
              <a:t>TABLE OF CONTENTS</a:t>
            </a:r>
          </a:p>
        </p:txBody>
      </p:sp>
      <p:sp>
        <p:nvSpPr>
          <p:cNvPr id="3" name="Content Placeholder 2">
            <a:extLst>
              <a:ext uri="{FF2B5EF4-FFF2-40B4-BE49-F238E27FC236}">
                <a16:creationId xmlns:a16="http://schemas.microsoft.com/office/drawing/2014/main" id="{B9252EA3-FA9F-6F45-B651-D1C455DA91C0}"/>
              </a:ext>
            </a:extLst>
          </p:cNvPr>
          <p:cNvSpPr>
            <a:spLocks noGrp="1"/>
          </p:cNvSpPr>
          <p:nvPr>
            <p:ph idx="1"/>
          </p:nvPr>
        </p:nvSpPr>
        <p:spPr>
          <a:xfrm>
            <a:off x="134939" y="1428750"/>
            <a:ext cx="11866561" cy="5064125"/>
          </a:xfrm>
        </p:spPr>
        <p:txBody>
          <a:bodyPr>
            <a:normAutofit/>
          </a:bodyPr>
          <a:lstStyle/>
          <a:p>
            <a:pPr marL="0" indent="0">
              <a:buNone/>
            </a:pPr>
            <a:r>
              <a:rPr lang="en-US"/>
              <a:t>INTRODUCTION</a:t>
            </a:r>
          </a:p>
          <a:p>
            <a:pPr marL="0" indent="0">
              <a:buNone/>
            </a:pPr>
            <a:endParaRPr lang="en-US"/>
          </a:p>
          <a:p>
            <a:pPr marL="0" indent="0">
              <a:buNone/>
            </a:pPr>
            <a:r>
              <a:rPr lang="en-US"/>
              <a:t>EVALUATION OF EACH SKILL WITH SPECIFIC EXAMPLES</a:t>
            </a:r>
          </a:p>
          <a:p>
            <a:pPr marL="0" indent="0">
              <a:buNone/>
            </a:pPr>
            <a:endParaRPr lang="en-US"/>
          </a:p>
          <a:p>
            <a:pPr marL="0" indent="0">
              <a:buNone/>
            </a:pPr>
            <a:r>
              <a:rPr lang="en-US"/>
              <a:t>SWOT ANALYSIS</a:t>
            </a:r>
          </a:p>
          <a:p>
            <a:pPr marL="0" indent="0">
              <a:buNone/>
            </a:pPr>
            <a:endParaRPr lang="en-US"/>
          </a:p>
          <a:p>
            <a:pPr marL="0" indent="0">
              <a:buNone/>
            </a:pPr>
            <a:r>
              <a:rPr lang="en-US"/>
              <a:t>CONCLUSION</a:t>
            </a:r>
          </a:p>
          <a:p>
            <a:pPr marL="0" indent="0">
              <a:buNone/>
            </a:pPr>
            <a:endParaRPr lang="en-US"/>
          </a:p>
          <a:p>
            <a:pPr marL="0" indent="0">
              <a:buNone/>
            </a:pPr>
            <a:r>
              <a:rPr lang="en-US"/>
              <a:t>REFERENCES</a:t>
            </a:r>
          </a:p>
          <a:p>
            <a:pPr marL="0" indent="0">
              <a:buNone/>
            </a:pPr>
            <a:endParaRPr lang="en-US"/>
          </a:p>
          <a:p>
            <a:pPr marL="0" indent="0">
              <a:buNone/>
            </a:pPr>
            <a:endParaRPr lang="en-US" i="1"/>
          </a:p>
        </p:txBody>
      </p:sp>
    </p:spTree>
    <p:extLst>
      <p:ext uri="{BB962C8B-B14F-4D97-AF65-F5344CB8AC3E}">
        <p14:creationId xmlns:p14="http://schemas.microsoft.com/office/powerpoint/2010/main" val="31392115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1440D-80DE-BC4E-98FE-2490985092AF}"/>
              </a:ext>
            </a:extLst>
          </p:cNvPr>
          <p:cNvSpPr>
            <a:spLocks noGrp="1"/>
          </p:cNvSpPr>
          <p:nvPr>
            <p:ph type="title"/>
          </p:nvPr>
        </p:nvSpPr>
        <p:spPr>
          <a:xfrm>
            <a:off x="4079875" y="365125"/>
            <a:ext cx="3738564" cy="809625"/>
          </a:xfrm>
        </p:spPr>
        <p:txBody>
          <a:bodyPr/>
          <a:lstStyle/>
          <a:p>
            <a:r>
              <a:rPr lang="en-US"/>
              <a:t>INTRODUCTION</a:t>
            </a:r>
          </a:p>
        </p:txBody>
      </p:sp>
      <p:sp>
        <p:nvSpPr>
          <p:cNvPr id="3" name="Content Placeholder 2">
            <a:extLst>
              <a:ext uri="{FF2B5EF4-FFF2-40B4-BE49-F238E27FC236}">
                <a16:creationId xmlns:a16="http://schemas.microsoft.com/office/drawing/2014/main" id="{0DC08E7D-A798-F54C-B9A2-731B5C38AE71}"/>
              </a:ext>
            </a:extLst>
          </p:cNvPr>
          <p:cNvSpPr>
            <a:spLocks noGrp="1"/>
          </p:cNvSpPr>
          <p:nvPr>
            <p:ph idx="1"/>
          </p:nvPr>
        </p:nvSpPr>
        <p:spPr>
          <a:xfrm>
            <a:off x="838200" y="1944688"/>
            <a:ext cx="11139488" cy="4738687"/>
          </a:xfrm>
        </p:spPr>
        <p:txBody>
          <a:bodyPr/>
          <a:lstStyle/>
          <a:p>
            <a:r>
              <a:rPr lang="en-GB" b="0" i="0">
                <a:solidFill>
                  <a:srgbClr val="000000"/>
                </a:solidFill>
                <a:effectLst/>
                <a:latin typeface="Arial" panose="020B0604020202020204" pitchFamily="34" charset="0"/>
              </a:rPr>
              <a:t>Development of personal as well as employability skills will help in accomplishing a respectable position on both academic and professional grounds. This enables the individuals to pursue their desired job roles and responsibilities in their preferred companies. This presentation sheds light on the development of academic and employability skills to improve my branding. This presentation aims at evaluating my capabilities and their importance in my career development path and reflects on my activities. The objectives of this presentation are evaluating current skills and attributes, self-analysis of my activities, and use SWOT analysis to develop professional capabilities.</a:t>
            </a:r>
            <a:endParaRPr lang="en-US"/>
          </a:p>
        </p:txBody>
      </p:sp>
      <p:sp>
        <p:nvSpPr>
          <p:cNvPr id="4" name="TextBox 3">
            <a:extLst>
              <a:ext uri="{FF2B5EF4-FFF2-40B4-BE49-F238E27FC236}">
                <a16:creationId xmlns:a16="http://schemas.microsoft.com/office/drawing/2014/main" id="{CA9F4F43-8502-C349-ABA7-EDC71EE8E119}"/>
              </a:ext>
            </a:extLst>
          </p:cNvPr>
          <p:cNvSpPr txBox="1"/>
          <p:nvPr/>
        </p:nvSpPr>
        <p:spPr>
          <a:xfrm>
            <a:off x="5181600" y="2514600"/>
            <a:ext cx="1828800" cy="1828800"/>
          </a:xfrm>
          <a:prstGeom prst="rect">
            <a:avLst/>
          </a:prstGeom>
          <a:noFill/>
        </p:spPr>
        <p:txBody>
          <a:bodyPr wrap="square" rtlCol="0">
            <a:spAutoFit/>
          </a:bodyPr>
          <a:lstStyle/>
          <a:p>
            <a:pPr algn="l"/>
            <a:endParaRPr lang="en-US"/>
          </a:p>
        </p:txBody>
      </p:sp>
    </p:spTree>
    <p:extLst>
      <p:ext uri="{BB962C8B-B14F-4D97-AF65-F5344CB8AC3E}">
        <p14:creationId xmlns:p14="http://schemas.microsoft.com/office/powerpoint/2010/main" val="28390353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2281C-CB39-1243-B810-8229AD965063}"/>
              </a:ext>
            </a:extLst>
          </p:cNvPr>
          <p:cNvSpPr>
            <a:spLocks noGrp="1"/>
          </p:cNvSpPr>
          <p:nvPr>
            <p:ph type="title"/>
          </p:nvPr>
        </p:nvSpPr>
        <p:spPr>
          <a:xfrm>
            <a:off x="1039813" y="1"/>
            <a:ext cx="10787061" cy="681036"/>
          </a:xfrm>
        </p:spPr>
        <p:txBody>
          <a:bodyPr>
            <a:normAutofit/>
          </a:bodyPr>
          <a:lstStyle/>
          <a:p>
            <a:r>
              <a:rPr lang="en-US" sz="3600"/>
              <a:t>EVALUATION OF EACH SKILL WITH SPECIFIC EXAMPLES </a:t>
            </a:r>
          </a:p>
        </p:txBody>
      </p:sp>
      <p:sp>
        <p:nvSpPr>
          <p:cNvPr id="3" name="Content Placeholder 2">
            <a:extLst>
              <a:ext uri="{FF2B5EF4-FFF2-40B4-BE49-F238E27FC236}">
                <a16:creationId xmlns:a16="http://schemas.microsoft.com/office/drawing/2014/main" id="{609244C9-8A76-104F-9177-4ABCFD094D9A}"/>
              </a:ext>
            </a:extLst>
          </p:cNvPr>
          <p:cNvSpPr>
            <a:spLocks noGrp="1"/>
          </p:cNvSpPr>
          <p:nvPr>
            <p:ph idx="1"/>
          </p:nvPr>
        </p:nvSpPr>
        <p:spPr/>
        <p:txBody>
          <a:bodyPr/>
          <a:lstStyle/>
          <a:p>
            <a:r>
              <a:rPr lang="en-US"/>
              <a:t>Critical and analytical thinking</a:t>
            </a:r>
          </a:p>
          <a:p>
            <a:endParaRPr lang="en-US"/>
          </a:p>
          <a:p>
            <a:r>
              <a:rPr lang="en-US"/>
              <a:t>Employability</a:t>
            </a:r>
          </a:p>
          <a:p>
            <a:endParaRPr lang="en-US"/>
          </a:p>
          <a:p>
            <a:r>
              <a:rPr lang="en-US"/>
              <a:t>Time  management</a:t>
            </a:r>
          </a:p>
          <a:p>
            <a:endParaRPr lang="en-US"/>
          </a:p>
          <a:p>
            <a:r>
              <a:rPr lang="en-US"/>
              <a:t>Referencing </a:t>
            </a:r>
          </a:p>
        </p:txBody>
      </p:sp>
      <p:sp>
        <p:nvSpPr>
          <p:cNvPr id="5" name="TextBox 4">
            <a:extLst>
              <a:ext uri="{FF2B5EF4-FFF2-40B4-BE49-F238E27FC236}">
                <a16:creationId xmlns:a16="http://schemas.microsoft.com/office/drawing/2014/main" id="{A5FF44E3-0931-B44A-85D5-2DA27A25C9CD}"/>
              </a:ext>
            </a:extLst>
          </p:cNvPr>
          <p:cNvSpPr txBox="1"/>
          <p:nvPr/>
        </p:nvSpPr>
        <p:spPr>
          <a:xfrm>
            <a:off x="650875" y="71438"/>
            <a:ext cx="10702925" cy="5857875"/>
          </a:xfrm>
          <a:prstGeom prst="rect">
            <a:avLst/>
          </a:prstGeom>
          <a:noFill/>
        </p:spPr>
        <p:txBody>
          <a:bodyPr wrap="square">
            <a:spAutoFit/>
          </a:bodyPr>
          <a:lstStyle/>
          <a:p>
            <a:pPr algn="just"/>
            <a:endParaRPr lang="en-GB" sz="1800">
              <a:effectLst/>
              <a:latin typeface="Calibri" panose="020F0502020204030204" pitchFamily="34" charset="0"/>
            </a:endParaRPr>
          </a:p>
        </p:txBody>
      </p:sp>
    </p:spTree>
    <p:extLst>
      <p:ext uri="{BB962C8B-B14F-4D97-AF65-F5344CB8AC3E}">
        <p14:creationId xmlns:p14="http://schemas.microsoft.com/office/powerpoint/2010/main" val="7816888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7EA13D-14D7-9648-9A3F-46D674FDCBFB}"/>
              </a:ext>
            </a:extLst>
          </p:cNvPr>
          <p:cNvSpPr>
            <a:spLocks noGrp="1"/>
          </p:cNvSpPr>
          <p:nvPr>
            <p:ph type="title"/>
          </p:nvPr>
        </p:nvSpPr>
        <p:spPr>
          <a:xfrm>
            <a:off x="572493" y="238539"/>
            <a:ext cx="11018520" cy="1434415"/>
          </a:xfrm>
        </p:spPr>
        <p:txBody>
          <a:bodyPr anchor="b">
            <a:noAutofit/>
          </a:bodyPr>
          <a:lstStyle/>
          <a:p>
            <a:r>
              <a:rPr lang="en-US" sz="5400"/>
              <a:t>EVALUATE MY SKILLS ACCORDING TO INDUSTRY’S EXPETATION</a:t>
            </a:r>
          </a:p>
        </p:txBody>
      </p:sp>
      <p:sp>
        <p:nvSpPr>
          <p:cNvPr id="1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DEFFE961-92AF-454F-BFE8-527BC660F183}"/>
              </a:ext>
            </a:extLst>
          </p:cNvPr>
          <p:cNvSpPr>
            <a:spLocks noGrp="1"/>
          </p:cNvSpPr>
          <p:nvPr>
            <p:ph idx="1"/>
          </p:nvPr>
        </p:nvSpPr>
        <p:spPr>
          <a:xfrm>
            <a:off x="572493" y="2071316"/>
            <a:ext cx="6713552" cy="4119172"/>
          </a:xfrm>
        </p:spPr>
        <p:txBody>
          <a:bodyPr anchor="t">
            <a:normAutofit/>
          </a:bodyPr>
          <a:lstStyle/>
          <a:p>
            <a:r>
              <a:rPr lang="en-US" sz="2200" b="1"/>
              <a:t>STRENGHT</a:t>
            </a:r>
          </a:p>
          <a:p>
            <a:endParaRPr lang="en-US" sz="2200" b="1"/>
          </a:p>
          <a:p>
            <a:r>
              <a:rPr lang="en-US" sz="2200" b="1"/>
              <a:t>WEAKNESSES</a:t>
            </a:r>
          </a:p>
          <a:p>
            <a:endParaRPr lang="en-US" sz="2200" b="1"/>
          </a:p>
          <a:p>
            <a:r>
              <a:rPr lang="en-US" sz="2200" b="1"/>
              <a:t>OPPORTUNITIES</a:t>
            </a:r>
          </a:p>
          <a:p>
            <a:endParaRPr lang="en-US" sz="2200" b="1"/>
          </a:p>
          <a:p>
            <a:r>
              <a:rPr lang="en-US" sz="2200" b="1"/>
              <a:t>THREATS</a:t>
            </a:r>
          </a:p>
        </p:txBody>
      </p:sp>
      <p:pic>
        <p:nvPicPr>
          <p:cNvPr id="4" name="Picture 4">
            <a:extLst>
              <a:ext uri="{FF2B5EF4-FFF2-40B4-BE49-F238E27FC236}">
                <a16:creationId xmlns:a16="http://schemas.microsoft.com/office/drawing/2014/main" id="{5675FEEC-1E10-794C-86A6-39FC012C9FAE}"/>
              </a:ext>
            </a:extLst>
          </p:cNvPr>
          <p:cNvPicPr>
            <a:picLocks noChangeAspect="1"/>
          </p:cNvPicPr>
          <p:nvPr/>
        </p:nvPicPr>
        <p:blipFill rotWithShape="1">
          <a:blip r:embed="rId3">
            <a:extLst>
              <a:ext uri="{28A0092B-C50C-407E-A947-70E740481C1C}">
                <a14:useLocalDpi xmlns:a14="http://schemas.microsoft.com/office/drawing/2010/main" val="0"/>
              </a:ext>
            </a:extLst>
          </a:blip>
          <a:srcRect l="23018" r="26707"/>
          <a:stretch/>
        </p:blipFill>
        <p:spPr>
          <a:xfrm>
            <a:off x="7675658" y="2093976"/>
            <a:ext cx="3941064" cy="4096512"/>
          </a:xfrm>
          <a:prstGeom prst="rect">
            <a:avLst/>
          </a:prstGeom>
        </p:spPr>
      </p:pic>
    </p:spTree>
    <p:extLst>
      <p:ext uri="{BB962C8B-B14F-4D97-AF65-F5344CB8AC3E}">
        <p14:creationId xmlns:p14="http://schemas.microsoft.com/office/powerpoint/2010/main" val="27665405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445BEC-D1BB-B740-BB2D-18BE7DF5E026}"/>
              </a:ext>
            </a:extLst>
          </p:cNvPr>
          <p:cNvSpPr>
            <a:spLocks noGrp="1"/>
          </p:cNvSpPr>
          <p:nvPr>
            <p:ph type="title"/>
          </p:nvPr>
        </p:nvSpPr>
        <p:spPr>
          <a:xfrm>
            <a:off x="4175125" y="214314"/>
            <a:ext cx="3262314" cy="809624"/>
          </a:xfrm>
        </p:spPr>
        <p:txBody>
          <a:bodyPr/>
          <a:lstStyle/>
          <a:p>
            <a:r>
              <a:rPr lang="en-US"/>
              <a:t>CONCLUSION</a:t>
            </a:r>
          </a:p>
        </p:txBody>
      </p:sp>
      <p:sp>
        <p:nvSpPr>
          <p:cNvPr id="3" name="Content Placeholder 2">
            <a:extLst>
              <a:ext uri="{FF2B5EF4-FFF2-40B4-BE49-F238E27FC236}">
                <a16:creationId xmlns:a16="http://schemas.microsoft.com/office/drawing/2014/main" id="{DBF5DB89-6DD2-C14D-9AE4-261C0C4B6566}"/>
              </a:ext>
            </a:extLst>
          </p:cNvPr>
          <p:cNvSpPr>
            <a:spLocks noGrp="1"/>
          </p:cNvSpPr>
          <p:nvPr>
            <p:ph idx="1"/>
          </p:nvPr>
        </p:nvSpPr>
        <p:spPr>
          <a:xfrm>
            <a:off x="838200" y="1825625"/>
            <a:ext cx="10663238" cy="3476625"/>
          </a:xfrm>
        </p:spPr>
        <p:txBody>
          <a:bodyPr>
            <a:normAutofit/>
          </a:bodyPr>
          <a:lstStyle/>
          <a:p>
            <a:r>
              <a:rPr lang="en-GB" sz="2000">
                <a:solidFill>
                  <a:srgbClr val="000000"/>
                </a:solidFill>
                <a:effectLst/>
                <a:latin typeface="Arial" panose="020B0604020202020204" pitchFamily="34" charset="0"/>
              </a:rPr>
              <a:t>From the above explanation, it can be concluded that the development of both personal and professional skills will increase my opportunities to grab the attention of the employers of multinational companies. This will help me secure a respectable position in both academic and professional fields. The evaluation of my skills helps me to focus on my activities and identify my shortcomings that may hinder my career path. The importance of each skill help </a:t>
            </a:r>
            <a:r>
              <a:rPr lang="en-GB" sz="2000" b="0" i="0">
                <a:solidFill>
                  <a:srgbClr val="000000"/>
                </a:solidFill>
                <a:effectLst/>
                <a:latin typeface="Arial" panose="020B0604020202020204" pitchFamily="34" charset="0"/>
              </a:rPr>
              <a:t>in understanding how I may use them and improve them to climb the next level of success. The SWOT analysis help in evaluating my strengths, identify weaknesses, find new opportunities and reduce threats to my career.</a:t>
            </a:r>
            <a:br>
              <a:rPr lang="en-GB" sz="2000">
                <a:effectLst/>
              </a:rPr>
            </a:br>
            <a:endParaRPr lang="en-US" sz="2000"/>
          </a:p>
        </p:txBody>
      </p:sp>
    </p:spTree>
    <p:extLst>
      <p:ext uri="{BB962C8B-B14F-4D97-AF65-F5344CB8AC3E}">
        <p14:creationId xmlns:p14="http://schemas.microsoft.com/office/powerpoint/2010/main" val="12187427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B23E5-D209-3F49-AE75-8776F4EBC8B6}"/>
              </a:ext>
            </a:extLst>
          </p:cNvPr>
          <p:cNvSpPr>
            <a:spLocks noGrp="1"/>
          </p:cNvSpPr>
          <p:nvPr>
            <p:ph type="title"/>
          </p:nvPr>
        </p:nvSpPr>
        <p:spPr>
          <a:xfrm>
            <a:off x="838200" y="-333374"/>
            <a:ext cx="10361613" cy="1651000"/>
          </a:xfrm>
        </p:spPr>
        <p:txBody>
          <a:bodyPr/>
          <a:lstStyle/>
          <a:p>
            <a:r>
              <a:rPr lang="en-US"/>
              <a:t>REFERENCES</a:t>
            </a:r>
          </a:p>
        </p:txBody>
      </p:sp>
      <p:sp>
        <p:nvSpPr>
          <p:cNvPr id="3" name="Content Placeholder 2">
            <a:extLst>
              <a:ext uri="{FF2B5EF4-FFF2-40B4-BE49-F238E27FC236}">
                <a16:creationId xmlns:a16="http://schemas.microsoft.com/office/drawing/2014/main" id="{6048FEFD-7313-944C-A0E2-46D5704093CF}"/>
              </a:ext>
            </a:extLst>
          </p:cNvPr>
          <p:cNvSpPr>
            <a:spLocks noGrp="1"/>
          </p:cNvSpPr>
          <p:nvPr>
            <p:ph idx="1"/>
          </p:nvPr>
        </p:nvSpPr>
        <p:spPr>
          <a:xfrm>
            <a:off x="838199" y="1174750"/>
            <a:ext cx="9988551" cy="5002213"/>
          </a:xfrm>
        </p:spPr>
        <p:txBody>
          <a:bodyPr>
            <a:normAutofit lnSpcReduction="10000"/>
          </a:bodyPr>
          <a:lstStyle/>
          <a:p>
            <a:r>
              <a:rPr lang="en-GB" sz="1800" b="0" i="0">
                <a:solidFill>
                  <a:srgbClr val="000000"/>
                </a:solidFill>
                <a:effectLst/>
                <a:latin typeface="Arial" panose="020B0604020202020204" pitchFamily="34" charset="0"/>
              </a:rPr>
              <a:t>Cotronei-Baird, V.S., 2020. Academic hindrances in the integration of employability skills development in teaching and assessment practice. </a:t>
            </a:r>
            <a:r>
              <a:rPr lang="en-GB" sz="1800" b="0" i="1">
                <a:solidFill>
                  <a:srgbClr val="000000"/>
                </a:solidFill>
                <a:effectLst/>
                <a:latin typeface="Arial" panose="020B0604020202020204" pitchFamily="34" charset="0"/>
              </a:rPr>
              <a:t>Higher Education</a:t>
            </a:r>
            <a:r>
              <a:rPr lang="en-GB" sz="1800" b="0" i="0">
                <a:solidFill>
                  <a:srgbClr val="000000"/>
                </a:solidFill>
                <a:effectLst/>
                <a:latin typeface="Arial" panose="020B0604020202020204" pitchFamily="34" charset="0"/>
              </a:rPr>
              <a:t>, </a:t>
            </a:r>
            <a:r>
              <a:rPr lang="en-GB" sz="1800" b="0" i="1">
                <a:solidFill>
                  <a:srgbClr val="000000"/>
                </a:solidFill>
                <a:effectLst/>
                <a:latin typeface="Arial" panose="020B0604020202020204" pitchFamily="34" charset="0"/>
              </a:rPr>
              <a:t>79</a:t>
            </a:r>
            <a:r>
              <a:rPr lang="en-GB" sz="1800" b="0" i="0">
                <a:solidFill>
                  <a:srgbClr val="000000"/>
                </a:solidFill>
                <a:effectLst/>
                <a:latin typeface="Arial" panose="020B0604020202020204" pitchFamily="34" charset="0"/>
              </a:rPr>
              <a:t>(2), pp.203-223.</a:t>
            </a:r>
            <a:endParaRPr lang="en-GB" sz="1800" b="0" i="0">
              <a:solidFill>
                <a:srgbClr val="000000"/>
              </a:solidFill>
              <a:effectLst/>
              <a:latin typeface="Calibri" panose="020F0502020204030204" pitchFamily="34" charset="0"/>
            </a:endParaRPr>
          </a:p>
          <a:p>
            <a:r>
              <a:rPr lang="en-GB" sz="1800" b="0" i="0">
                <a:solidFill>
                  <a:srgbClr val="000000"/>
                </a:solidFill>
                <a:effectLst/>
                <a:latin typeface="Arial" panose="020B0604020202020204" pitchFamily="34" charset="0"/>
              </a:rPr>
              <a:t>Dominici, G., 2017. Systems thinking research in the twenty-first century: a SWOT analysis. </a:t>
            </a:r>
            <a:r>
              <a:rPr lang="en-GB" sz="1800" b="0" i="1">
                <a:solidFill>
                  <a:srgbClr val="000000"/>
                </a:solidFill>
                <a:effectLst/>
                <a:latin typeface="Arial" panose="020B0604020202020204" pitchFamily="34" charset="0"/>
              </a:rPr>
              <a:t>International Journal of Systems and Society (IJSS)</a:t>
            </a:r>
            <a:r>
              <a:rPr lang="en-GB" sz="1800" b="0" i="0">
                <a:solidFill>
                  <a:srgbClr val="000000"/>
                </a:solidFill>
                <a:effectLst/>
                <a:latin typeface="Arial" panose="020B0604020202020204" pitchFamily="34" charset="0"/>
              </a:rPr>
              <a:t>, </a:t>
            </a:r>
            <a:r>
              <a:rPr lang="en-GB" sz="1800" b="0" i="1">
                <a:solidFill>
                  <a:srgbClr val="000000"/>
                </a:solidFill>
                <a:effectLst/>
                <a:latin typeface="Arial" panose="020B0604020202020204" pitchFamily="34" charset="0"/>
              </a:rPr>
              <a:t>4</a:t>
            </a:r>
            <a:r>
              <a:rPr lang="en-GB" sz="1800" b="0" i="0">
                <a:solidFill>
                  <a:srgbClr val="000000"/>
                </a:solidFill>
                <a:effectLst/>
                <a:latin typeface="Arial" panose="020B0604020202020204" pitchFamily="34" charset="0"/>
              </a:rPr>
              <a:t>(1), pp.10-18.</a:t>
            </a:r>
            <a:endParaRPr lang="en-GB" sz="1800" b="0" i="0">
              <a:solidFill>
                <a:srgbClr val="000000"/>
              </a:solidFill>
              <a:effectLst/>
              <a:latin typeface="Calibri" panose="020F0502020204030204" pitchFamily="34" charset="0"/>
            </a:endParaRPr>
          </a:p>
          <a:p>
            <a:r>
              <a:rPr lang="en-GB" sz="1800" b="0" i="0">
                <a:solidFill>
                  <a:srgbClr val="000000"/>
                </a:solidFill>
                <a:effectLst/>
                <a:latin typeface="Arial" panose="020B0604020202020204" pitchFamily="34" charset="0"/>
              </a:rPr>
              <a:t>Herman, M., 2017. Creating a Personal SWOT Analysis. </a:t>
            </a:r>
            <a:r>
              <a:rPr lang="en-GB" sz="1800" b="0" i="1">
                <a:solidFill>
                  <a:srgbClr val="000000"/>
                </a:solidFill>
                <a:effectLst/>
                <a:latin typeface="Arial" panose="020B0604020202020204" pitchFamily="34" charset="0"/>
              </a:rPr>
              <a:t>MRH Enterprises LLC. Fecha de consulta</a:t>
            </a:r>
            <a:r>
              <a:rPr lang="en-GB" sz="1800" b="0" i="0">
                <a:solidFill>
                  <a:srgbClr val="000000"/>
                </a:solidFill>
                <a:effectLst/>
                <a:latin typeface="Arial" panose="020B0604020202020204" pitchFamily="34" charset="0"/>
              </a:rPr>
              <a:t>, </a:t>
            </a:r>
            <a:r>
              <a:rPr lang="en-GB" sz="1800" b="0" i="1">
                <a:solidFill>
                  <a:srgbClr val="000000"/>
                </a:solidFill>
                <a:effectLst/>
                <a:latin typeface="Arial" panose="020B0604020202020204" pitchFamily="34" charset="0"/>
              </a:rPr>
              <a:t>20</a:t>
            </a:r>
            <a:r>
              <a:rPr lang="en-GB" sz="1800" b="0" i="0">
                <a:solidFill>
                  <a:srgbClr val="000000"/>
                </a:solidFill>
                <a:effectLst/>
                <a:latin typeface="Arial" panose="020B0604020202020204" pitchFamily="34" charset="0"/>
              </a:rPr>
              <a:t>.</a:t>
            </a:r>
            <a:endParaRPr lang="en-GB" sz="1800" b="0" i="0">
              <a:solidFill>
                <a:srgbClr val="000000"/>
              </a:solidFill>
              <a:effectLst/>
              <a:latin typeface="Calibri" panose="020F0502020204030204" pitchFamily="34" charset="0"/>
            </a:endParaRPr>
          </a:p>
          <a:p>
            <a:r>
              <a:rPr lang="en-GB" sz="1800" b="0" i="0">
                <a:solidFill>
                  <a:srgbClr val="000000"/>
                </a:solidFill>
                <a:effectLst/>
                <a:latin typeface="Arial" panose="020B0604020202020204" pitchFamily="34" charset="0"/>
              </a:rPr>
              <a:t>Renatovna, A.G., 2019. Modern approaches to the development of critical thinking of students. </a:t>
            </a:r>
            <a:r>
              <a:rPr lang="en-GB" sz="1800" b="0" i="1">
                <a:solidFill>
                  <a:srgbClr val="000000"/>
                </a:solidFill>
                <a:effectLst/>
                <a:latin typeface="Arial" panose="020B0604020202020204" pitchFamily="34" charset="0"/>
              </a:rPr>
              <a:t>European Journal of Research and Reflection in Educational Sciences Vol</a:t>
            </a:r>
            <a:r>
              <a:rPr lang="en-GB" sz="1800" b="0" i="0">
                <a:solidFill>
                  <a:srgbClr val="000000"/>
                </a:solidFill>
                <a:effectLst/>
                <a:latin typeface="Arial" panose="020B0604020202020204" pitchFamily="34" charset="0"/>
              </a:rPr>
              <a:t>, </a:t>
            </a:r>
            <a:r>
              <a:rPr lang="en-GB" sz="1800" b="0" i="1">
                <a:solidFill>
                  <a:srgbClr val="000000"/>
                </a:solidFill>
                <a:effectLst/>
                <a:latin typeface="Arial" panose="020B0604020202020204" pitchFamily="34" charset="0"/>
              </a:rPr>
              <a:t>7</a:t>
            </a:r>
            <a:r>
              <a:rPr lang="en-GB" sz="1800" b="0" i="0">
                <a:solidFill>
                  <a:srgbClr val="000000"/>
                </a:solidFill>
                <a:effectLst/>
                <a:latin typeface="Arial" panose="020B0604020202020204" pitchFamily="34" charset="0"/>
              </a:rPr>
              <a:t>(10).</a:t>
            </a:r>
            <a:endParaRPr lang="en-GB" sz="1800" b="0" i="0">
              <a:solidFill>
                <a:srgbClr val="000000"/>
              </a:solidFill>
              <a:effectLst/>
              <a:latin typeface="Calibri" panose="020F0502020204030204" pitchFamily="34" charset="0"/>
            </a:endParaRPr>
          </a:p>
          <a:p>
            <a:r>
              <a:rPr lang="en-GB" sz="1800" b="0" i="0">
                <a:solidFill>
                  <a:srgbClr val="000000"/>
                </a:solidFill>
                <a:effectLst/>
                <a:latin typeface="Arial" panose="020B0604020202020204" pitchFamily="34" charset="0"/>
              </a:rPr>
              <a:t>Rowe, A.D. and Zegwaard, K.E., 2017. Developing graduate employability skills and attributes: Curriculum enhancement through work-integrated learning.</a:t>
            </a:r>
            <a:endParaRPr lang="en-GB" sz="1800" b="0" i="0">
              <a:solidFill>
                <a:srgbClr val="000000"/>
              </a:solidFill>
              <a:effectLst/>
              <a:latin typeface="Calibri" panose="020F0502020204030204" pitchFamily="34" charset="0"/>
            </a:endParaRPr>
          </a:p>
          <a:p>
            <a:r>
              <a:rPr lang="en-GB" sz="1800" b="0" i="0">
                <a:solidFill>
                  <a:srgbClr val="000000"/>
                </a:solidFill>
                <a:effectLst/>
                <a:latin typeface="Arial" panose="020B0604020202020204" pitchFamily="34" charset="0"/>
              </a:rPr>
              <a:t>Sainz, M.A., Ferrero, A.M. and Ugidos, A., 2019. Time management: skills to learn and put into practice. </a:t>
            </a:r>
            <a:r>
              <a:rPr lang="en-GB" sz="1800" b="0" i="1">
                <a:solidFill>
                  <a:srgbClr val="000000"/>
                </a:solidFill>
                <a:effectLst/>
                <a:latin typeface="Arial" panose="020B0604020202020204" pitchFamily="34" charset="0"/>
              </a:rPr>
              <a:t>Education+ Training</a:t>
            </a:r>
            <a:r>
              <a:rPr lang="en-GB" sz="1800" b="0" i="0">
                <a:solidFill>
                  <a:srgbClr val="000000"/>
                </a:solidFill>
                <a:effectLst/>
                <a:latin typeface="Arial" panose="020B0604020202020204" pitchFamily="34" charset="0"/>
              </a:rPr>
              <a:t>.</a:t>
            </a:r>
            <a:endParaRPr lang="en-GB" sz="1800" b="0" i="0">
              <a:solidFill>
                <a:srgbClr val="000000"/>
              </a:solidFill>
              <a:effectLst/>
              <a:latin typeface="Calibri" panose="020F0502020204030204" pitchFamily="34" charset="0"/>
            </a:endParaRPr>
          </a:p>
          <a:p>
            <a:r>
              <a:rPr lang="en-GB" sz="1800" b="0" i="0">
                <a:solidFill>
                  <a:srgbClr val="000000"/>
                </a:solidFill>
                <a:effectLst/>
                <a:latin typeface="Arial" panose="020B0604020202020204" pitchFamily="34" charset="0"/>
              </a:rPr>
              <a:t>Ulger, K., 2018. The effect of problem-based learning on the creative thinking and critical thinking disposition of students in visual arts education. </a:t>
            </a:r>
            <a:r>
              <a:rPr lang="en-GB" sz="1800" b="0" i="1">
                <a:solidFill>
                  <a:srgbClr val="000000"/>
                </a:solidFill>
                <a:effectLst/>
                <a:latin typeface="Arial" panose="020B0604020202020204" pitchFamily="34" charset="0"/>
              </a:rPr>
              <a:t>Interdisciplinary Journal of Problem-Based Learning</a:t>
            </a:r>
            <a:r>
              <a:rPr lang="en-GB" sz="1800" b="0" i="0">
                <a:solidFill>
                  <a:srgbClr val="000000"/>
                </a:solidFill>
                <a:effectLst/>
                <a:latin typeface="Arial" panose="020B0604020202020204" pitchFamily="34" charset="0"/>
              </a:rPr>
              <a:t>, </a:t>
            </a:r>
            <a:r>
              <a:rPr lang="en-GB" sz="1800" b="0" i="1">
                <a:solidFill>
                  <a:srgbClr val="000000"/>
                </a:solidFill>
                <a:effectLst/>
                <a:latin typeface="Arial" panose="020B0604020202020204" pitchFamily="34" charset="0"/>
              </a:rPr>
              <a:t>12</a:t>
            </a:r>
            <a:r>
              <a:rPr lang="en-GB" sz="1800" b="0" i="0">
                <a:solidFill>
                  <a:srgbClr val="000000"/>
                </a:solidFill>
                <a:effectLst/>
                <a:latin typeface="Arial" panose="020B0604020202020204" pitchFamily="34" charset="0"/>
              </a:rPr>
              <a:t>(1), p.10.</a:t>
            </a:r>
            <a:endParaRPr lang="en-GB" sz="1800" b="0" i="0">
              <a:solidFill>
                <a:srgbClr val="000000"/>
              </a:solidFill>
              <a:effectLst/>
              <a:latin typeface="Calibri" panose="020F0502020204030204" pitchFamily="34" charset="0"/>
            </a:endParaRPr>
          </a:p>
          <a:p>
            <a:endParaRPr lang="en-US"/>
          </a:p>
        </p:txBody>
      </p:sp>
    </p:spTree>
    <p:extLst>
      <p:ext uri="{BB962C8B-B14F-4D97-AF65-F5344CB8AC3E}">
        <p14:creationId xmlns:p14="http://schemas.microsoft.com/office/powerpoint/2010/main" val="332792050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7</Slides>
  <Notes>2</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Academic and Employability skills</vt:lpstr>
      <vt:lpstr>TABLE OF CONTENTS</vt:lpstr>
      <vt:lpstr>INTRODUCTION</vt:lpstr>
      <vt:lpstr>EVALUATION OF EACH SKILL WITH SPECIFIC EXAMPLES </vt:lpstr>
      <vt:lpstr>EVALUATE MY SKILLS ACCORDING TO INDUSTRY’S EXPETATION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and Employability skills</dc:title>
  <dc:creator>Laurentiu Nicolae Baron</dc:creator>
  <cp:lastModifiedBy>Irina Dragos Stefan</cp:lastModifiedBy>
  <cp:revision>2</cp:revision>
  <dcterms:created xsi:type="dcterms:W3CDTF">2022-01-09T14:14:49Z</dcterms:created>
  <dcterms:modified xsi:type="dcterms:W3CDTF">2022-01-09T16:45:04Z</dcterms:modified>
</cp:coreProperties>
</file>