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07" autoAdjust="0"/>
    <p:restoredTop sz="93792" autoAdjust="0"/>
  </p:normalViewPr>
  <p:slideViewPr>
    <p:cSldViewPr snapToGrid="0">
      <p:cViewPr>
        <p:scale>
          <a:sx n="72" d="100"/>
          <a:sy n="72" d="100"/>
        </p:scale>
        <p:origin x="492"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454C72-8956-42F6-A265-5F6B93D57366}" type="datetimeFigureOut">
              <a:rPr lang="en-GB" smtClean="0"/>
              <a:t>16/11/2021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FDFCDE-1212-42D0-B4EF-512C213DEF3C}" type="slidenum">
              <a:rPr lang="en-GB" smtClean="0"/>
              <a:t>‹#›</a:t>
            </a:fld>
            <a:endParaRPr lang="en-GB"/>
          </a:p>
        </p:txBody>
      </p:sp>
    </p:spTree>
    <p:extLst>
      <p:ext uri="{BB962C8B-B14F-4D97-AF65-F5344CB8AC3E}">
        <p14:creationId xmlns:p14="http://schemas.microsoft.com/office/powerpoint/2010/main" val="3525988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FDFCDE-1212-42D0-B4EF-512C213DEF3C}" type="slidenum">
              <a:rPr lang="en-GB" smtClean="0"/>
              <a:t>1</a:t>
            </a:fld>
            <a:endParaRPr lang="en-GB"/>
          </a:p>
        </p:txBody>
      </p:sp>
    </p:spTree>
    <p:extLst>
      <p:ext uri="{BB962C8B-B14F-4D97-AF65-F5344CB8AC3E}">
        <p14:creationId xmlns:p14="http://schemas.microsoft.com/office/powerpoint/2010/main" val="162112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FDFCDE-1212-42D0-B4EF-512C213DEF3C}" type="slidenum">
              <a:rPr lang="en-GB" smtClean="0"/>
              <a:t>6</a:t>
            </a:fld>
            <a:endParaRPr lang="en-GB"/>
          </a:p>
        </p:txBody>
      </p:sp>
    </p:spTree>
    <p:extLst>
      <p:ext uri="{BB962C8B-B14F-4D97-AF65-F5344CB8AC3E}">
        <p14:creationId xmlns:p14="http://schemas.microsoft.com/office/powerpoint/2010/main" val="833987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FDFCDE-1212-42D0-B4EF-512C213DEF3C}" type="slidenum">
              <a:rPr lang="en-GB" smtClean="0"/>
              <a:t>7</a:t>
            </a:fld>
            <a:endParaRPr lang="en-GB"/>
          </a:p>
        </p:txBody>
      </p:sp>
    </p:spTree>
    <p:extLst>
      <p:ext uri="{BB962C8B-B14F-4D97-AF65-F5344CB8AC3E}">
        <p14:creationId xmlns:p14="http://schemas.microsoft.com/office/powerpoint/2010/main" val="790753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F35BE-BC9B-4280-8ED7-0A3ED67DFF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541311-3D78-42D9-918B-B872B7B998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937D72-D96B-4C54-8AD0-7CD04A1AA236}"/>
              </a:ext>
            </a:extLst>
          </p:cNvPr>
          <p:cNvSpPr>
            <a:spLocks noGrp="1"/>
          </p:cNvSpPr>
          <p:nvPr>
            <p:ph type="dt" sz="half" idx="10"/>
          </p:nvPr>
        </p:nvSpPr>
        <p:spPr/>
        <p:txBody>
          <a:bodyPr/>
          <a:lstStyle/>
          <a:p>
            <a:fld id="{ED1FBDD8-6BBD-4A0D-BBD0-EB2972A4A24A}" type="datetimeFigureOut">
              <a:rPr lang="en-GB" smtClean="0"/>
              <a:t>16/11/2021</a:t>
            </a:fld>
            <a:endParaRPr lang="en-GB"/>
          </a:p>
        </p:txBody>
      </p:sp>
      <p:sp>
        <p:nvSpPr>
          <p:cNvPr id="5" name="Footer Placeholder 4">
            <a:extLst>
              <a:ext uri="{FF2B5EF4-FFF2-40B4-BE49-F238E27FC236}">
                <a16:creationId xmlns:a16="http://schemas.microsoft.com/office/drawing/2014/main" id="{FDA698D4-040B-45C9-B568-800E3136E8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A1F138-9265-41C7-A9E0-977983AA89A6}"/>
              </a:ext>
            </a:extLst>
          </p:cNvPr>
          <p:cNvSpPr>
            <a:spLocks noGrp="1"/>
          </p:cNvSpPr>
          <p:nvPr>
            <p:ph type="sldNum" sz="quarter" idx="12"/>
          </p:nvPr>
        </p:nvSpPr>
        <p:spPr/>
        <p:txBody>
          <a:bodyPr/>
          <a:lstStyle/>
          <a:p>
            <a:fld id="{45714FFA-0AD3-43EC-A5A7-A92140FFDAA4}" type="slidenum">
              <a:rPr lang="en-GB" smtClean="0"/>
              <a:t>‹#›</a:t>
            </a:fld>
            <a:endParaRPr lang="en-GB"/>
          </a:p>
        </p:txBody>
      </p:sp>
    </p:spTree>
    <p:extLst>
      <p:ext uri="{BB962C8B-B14F-4D97-AF65-F5344CB8AC3E}">
        <p14:creationId xmlns:p14="http://schemas.microsoft.com/office/powerpoint/2010/main" val="22062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81A63-3A79-4AA8-A1AA-8C11B01653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1A2678-2CCE-4860-BE0E-4069E5D2A1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435284-587F-4695-9D06-5FD1E4C7E7CE}"/>
              </a:ext>
            </a:extLst>
          </p:cNvPr>
          <p:cNvSpPr>
            <a:spLocks noGrp="1"/>
          </p:cNvSpPr>
          <p:nvPr>
            <p:ph type="dt" sz="half" idx="10"/>
          </p:nvPr>
        </p:nvSpPr>
        <p:spPr/>
        <p:txBody>
          <a:bodyPr/>
          <a:lstStyle/>
          <a:p>
            <a:fld id="{ED1FBDD8-6BBD-4A0D-BBD0-EB2972A4A24A}" type="datetimeFigureOut">
              <a:rPr lang="en-GB" smtClean="0"/>
              <a:t>16/11/2021</a:t>
            </a:fld>
            <a:endParaRPr lang="en-GB"/>
          </a:p>
        </p:txBody>
      </p:sp>
      <p:sp>
        <p:nvSpPr>
          <p:cNvPr id="5" name="Footer Placeholder 4">
            <a:extLst>
              <a:ext uri="{FF2B5EF4-FFF2-40B4-BE49-F238E27FC236}">
                <a16:creationId xmlns:a16="http://schemas.microsoft.com/office/drawing/2014/main" id="{A9EF69BA-D4C4-4805-BBE9-30427C39B3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4B0169-65CC-4C3A-9879-7457EC3C967A}"/>
              </a:ext>
            </a:extLst>
          </p:cNvPr>
          <p:cNvSpPr>
            <a:spLocks noGrp="1"/>
          </p:cNvSpPr>
          <p:nvPr>
            <p:ph type="sldNum" sz="quarter" idx="12"/>
          </p:nvPr>
        </p:nvSpPr>
        <p:spPr/>
        <p:txBody>
          <a:bodyPr/>
          <a:lstStyle/>
          <a:p>
            <a:fld id="{45714FFA-0AD3-43EC-A5A7-A92140FFDAA4}" type="slidenum">
              <a:rPr lang="en-GB" smtClean="0"/>
              <a:t>‹#›</a:t>
            </a:fld>
            <a:endParaRPr lang="en-GB"/>
          </a:p>
        </p:txBody>
      </p:sp>
    </p:spTree>
    <p:extLst>
      <p:ext uri="{BB962C8B-B14F-4D97-AF65-F5344CB8AC3E}">
        <p14:creationId xmlns:p14="http://schemas.microsoft.com/office/powerpoint/2010/main" val="2576223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69E5E-9CBC-4CCD-A72B-23247F5F13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263CCE-CD8E-42D5-A996-B5E7DFD2AF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9B29A5-8AC1-432D-BF0A-15F3FAD4A725}"/>
              </a:ext>
            </a:extLst>
          </p:cNvPr>
          <p:cNvSpPr>
            <a:spLocks noGrp="1"/>
          </p:cNvSpPr>
          <p:nvPr>
            <p:ph type="dt" sz="half" idx="10"/>
          </p:nvPr>
        </p:nvSpPr>
        <p:spPr/>
        <p:txBody>
          <a:bodyPr/>
          <a:lstStyle/>
          <a:p>
            <a:fld id="{ED1FBDD8-6BBD-4A0D-BBD0-EB2972A4A24A}" type="datetimeFigureOut">
              <a:rPr lang="en-GB" smtClean="0"/>
              <a:t>16/11/2021</a:t>
            </a:fld>
            <a:endParaRPr lang="en-GB"/>
          </a:p>
        </p:txBody>
      </p:sp>
      <p:sp>
        <p:nvSpPr>
          <p:cNvPr id="5" name="Footer Placeholder 4">
            <a:extLst>
              <a:ext uri="{FF2B5EF4-FFF2-40B4-BE49-F238E27FC236}">
                <a16:creationId xmlns:a16="http://schemas.microsoft.com/office/drawing/2014/main" id="{AFDD2938-6222-474F-A3A4-F8DDC453D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959650-5FD3-40BB-AF51-B7B0AC442748}"/>
              </a:ext>
            </a:extLst>
          </p:cNvPr>
          <p:cNvSpPr>
            <a:spLocks noGrp="1"/>
          </p:cNvSpPr>
          <p:nvPr>
            <p:ph type="sldNum" sz="quarter" idx="12"/>
          </p:nvPr>
        </p:nvSpPr>
        <p:spPr/>
        <p:txBody>
          <a:bodyPr/>
          <a:lstStyle/>
          <a:p>
            <a:fld id="{45714FFA-0AD3-43EC-A5A7-A92140FFDAA4}" type="slidenum">
              <a:rPr lang="en-GB" smtClean="0"/>
              <a:t>‹#›</a:t>
            </a:fld>
            <a:endParaRPr lang="en-GB"/>
          </a:p>
        </p:txBody>
      </p:sp>
    </p:spTree>
    <p:extLst>
      <p:ext uri="{BB962C8B-B14F-4D97-AF65-F5344CB8AC3E}">
        <p14:creationId xmlns:p14="http://schemas.microsoft.com/office/powerpoint/2010/main" val="256346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A9548-39DF-4CF9-8030-E093D59735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61497D-FD60-40AA-950B-DE2AB98B17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F17AE8-9E1C-4874-ADBC-223638F976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767A15-A5BA-4512-9459-6AFA053C0D83}"/>
              </a:ext>
            </a:extLst>
          </p:cNvPr>
          <p:cNvSpPr>
            <a:spLocks noGrp="1"/>
          </p:cNvSpPr>
          <p:nvPr>
            <p:ph type="dt" sz="half" idx="10"/>
          </p:nvPr>
        </p:nvSpPr>
        <p:spPr/>
        <p:txBody>
          <a:bodyPr/>
          <a:lstStyle/>
          <a:p>
            <a:fld id="{ED1FBDD8-6BBD-4A0D-BBD0-EB2972A4A24A}" type="datetimeFigureOut">
              <a:rPr lang="en-GB" smtClean="0"/>
              <a:t>16/11/2021</a:t>
            </a:fld>
            <a:endParaRPr lang="en-GB"/>
          </a:p>
        </p:txBody>
      </p:sp>
      <p:sp>
        <p:nvSpPr>
          <p:cNvPr id="6" name="Footer Placeholder 5">
            <a:extLst>
              <a:ext uri="{FF2B5EF4-FFF2-40B4-BE49-F238E27FC236}">
                <a16:creationId xmlns:a16="http://schemas.microsoft.com/office/drawing/2014/main" id="{93C71E55-2DF0-4162-9B66-1EA256A350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71D09A-7369-4580-9731-D90AB96F075B}"/>
              </a:ext>
            </a:extLst>
          </p:cNvPr>
          <p:cNvSpPr>
            <a:spLocks noGrp="1"/>
          </p:cNvSpPr>
          <p:nvPr>
            <p:ph type="sldNum" sz="quarter" idx="12"/>
          </p:nvPr>
        </p:nvSpPr>
        <p:spPr/>
        <p:txBody>
          <a:bodyPr/>
          <a:lstStyle/>
          <a:p>
            <a:fld id="{45714FFA-0AD3-43EC-A5A7-A92140FFDAA4}" type="slidenum">
              <a:rPr lang="en-GB" smtClean="0"/>
              <a:t>‹#›</a:t>
            </a:fld>
            <a:endParaRPr lang="en-GB"/>
          </a:p>
        </p:txBody>
      </p:sp>
    </p:spTree>
    <p:extLst>
      <p:ext uri="{BB962C8B-B14F-4D97-AF65-F5344CB8AC3E}">
        <p14:creationId xmlns:p14="http://schemas.microsoft.com/office/powerpoint/2010/main" val="2659552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998D-C7F5-43AE-9343-A96D869F2D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4A9609-6E7A-403F-B960-BF6E3051F9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D69122-39D8-4BB1-BBD2-CC0FFDAC72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0FAC21-2E76-441E-A65B-AA7D5E7A98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4E4DC4-3F88-46B8-95DC-A951A288FC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E2F462-279A-44A8-B1F1-E1F7FA8DB94F}"/>
              </a:ext>
            </a:extLst>
          </p:cNvPr>
          <p:cNvSpPr>
            <a:spLocks noGrp="1"/>
          </p:cNvSpPr>
          <p:nvPr>
            <p:ph type="dt" sz="half" idx="10"/>
          </p:nvPr>
        </p:nvSpPr>
        <p:spPr/>
        <p:txBody>
          <a:bodyPr/>
          <a:lstStyle/>
          <a:p>
            <a:fld id="{ED1FBDD8-6BBD-4A0D-BBD0-EB2972A4A24A}" type="datetimeFigureOut">
              <a:rPr lang="en-GB" smtClean="0"/>
              <a:t>16/11/2021</a:t>
            </a:fld>
            <a:endParaRPr lang="en-GB"/>
          </a:p>
        </p:txBody>
      </p:sp>
      <p:sp>
        <p:nvSpPr>
          <p:cNvPr id="8" name="Footer Placeholder 7">
            <a:extLst>
              <a:ext uri="{FF2B5EF4-FFF2-40B4-BE49-F238E27FC236}">
                <a16:creationId xmlns:a16="http://schemas.microsoft.com/office/drawing/2014/main" id="{CA00185D-8454-4D0B-BFDE-3EEA94F83F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E918F9-66A7-4F1F-8B57-023AB2E5A313}"/>
              </a:ext>
            </a:extLst>
          </p:cNvPr>
          <p:cNvSpPr>
            <a:spLocks noGrp="1"/>
          </p:cNvSpPr>
          <p:nvPr>
            <p:ph type="sldNum" sz="quarter" idx="12"/>
          </p:nvPr>
        </p:nvSpPr>
        <p:spPr/>
        <p:txBody>
          <a:bodyPr/>
          <a:lstStyle/>
          <a:p>
            <a:fld id="{45714FFA-0AD3-43EC-A5A7-A92140FFDAA4}" type="slidenum">
              <a:rPr lang="en-GB" smtClean="0"/>
              <a:t>‹#›</a:t>
            </a:fld>
            <a:endParaRPr lang="en-GB"/>
          </a:p>
        </p:txBody>
      </p:sp>
    </p:spTree>
    <p:extLst>
      <p:ext uri="{BB962C8B-B14F-4D97-AF65-F5344CB8AC3E}">
        <p14:creationId xmlns:p14="http://schemas.microsoft.com/office/powerpoint/2010/main" val="1074616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0F518-7858-4AD5-8C9E-C671E83AC3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CE35AA-D731-40F2-8BEC-58489AF99F46}"/>
              </a:ext>
            </a:extLst>
          </p:cNvPr>
          <p:cNvSpPr>
            <a:spLocks noGrp="1"/>
          </p:cNvSpPr>
          <p:nvPr>
            <p:ph type="dt" sz="half" idx="10"/>
          </p:nvPr>
        </p:nvSpPr>
        <p:spPr/>
        <p:txBody>
          <a:bodyPr/>
          <a:lstStyle/>
          <a:p>
            <a:fld id="{ED1FBDD8-6BBD-4A0D-BBD0-EB2972A4A24A}" type="datetimeFigureOut">
              <a:rPr lang="en-GB" smtClean="0"/>
              <a:t>16/11/2021</a:t>
            </a:fld>
            <a:endParaRPr lang="en-GB"/>
          </a:p>
        </p:txBody>
      </p:sp>
      <p:sp>
        <p:nvSpPr>
          <p:cNvPr id="4" name="Footer Placeholder 3">
            <a:extLst>
              <a:ext uri="{FF2B5EF4-FFF2-40B4-BE49-F238E27FC236}">
                <a16:creationId xmlns:a16="http://schemas.microsoft.com/office/drawing/2014/main" id="{4FA08692-DCE3-4FDE-915F-64C04A165EC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4BA088-4EB1-4FDA-8FA5-EB390FC23620}"/>
              </a:ext>
            </a:extLst>
          </p:cNvPr>
          <p:cNvSpPr>
            <a:spLocks noGrp="1"/>
          </p:cNvSpPr>
          <p:nvPr>
            <p:ph type="sldNum" sz="quarter" idx="12"/>
          </p:nvPr>
        </p:nvSpPr>
        <p:spPr/>
        <p:txBody>
          <a:bodyPr/>
          <a:lstStyle/>
          <a:p>
            <a:fld id="{45714FFA-0AD3-43EC-A5A7-A92140FFDAA4}" type="slidenum">
              <a:rPr lang="en-GB" smtClean="0"/>
              <a:t>‹#›</a:t>
            </a:fld>
            <a:endParaRPr lang="en-GB"/>
          </a:p>
        </p:txBody>
      </p:sp>
    </p:spTree>
    <p:extLst>
      <p:ext uri="{BB962C8B-B14F-4D97-AF65-F5344CB8AC3E}">
        <p14:creationId xmlns:p14="http://schemas.microsoft.com/office/powerpoint/2010/main" val="1099469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34B31F-5468-4C68-95C5-4923991416ED}"/>
              </a:ext>
            </a:extLst>
          </p:cNvPr>
          <p:cNvSpPr>
            <a:spLocks noGrp="1"/>
          </p:cNvSpPr>
          <p:nvPr>
            <p:ph type="dt" sz="half" idx="10"/>
          </p:nvPr>
        </p:nvSpPr>
        <p:spPr/>
        <p:txBody>
          <a:bodyPr/>
          <a:lstStyle/>
          <a:p>
            <a:fld id="{ED1FBDD8-6BBD-4A0D-BBD0-EB2972A4A24A}" type="datetimeFigureOut">
              <a:rPr lang="en-GB" smtClean="0"/>
              <a:t>16/11/2021</a:t>
            </a:fld>
            <a:endParaRPr lang="en-GB"/>
          </a:p>
        </p:txBody>
      </p:sp>
      <p:sp>
        <p:nvSpPr>
          <p:cNvPr id="3" name="Footer Placeholder 2">
            <a:extLst>
              <a:ext uri="{FF2B5EF4-FFF2-40B4-BE49-F238E27FC236}">
                <a16:creationId xmlns:a16="http://schemas.microsoft.com/office/drawing/2014/main" id="{A257AC7C-63AF-4196-BC00-5CA8D059E8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F47FA4-7972-4879-A668-81055BB2AFDC}"/>
              </a:ext>
            </a:extLst>
          </p:cNvPr>
          <p:cNvSpPr>
            <a:spLocks noGrp="1"/>
          </p:cNvSpPr>
          <p:nvPr>
            <p:ph type="sldNum" sz="quarter" idx="12"/>
          </p:nvPr>
        </p:nvSpPr>
        <p:spPr/>
        <p:txBody>
          <a:bodyPr/>
          <a:lstStyle/>
          <a:p>
            <a:fld id="{45714FFA-0AD3-43EC-A5A7-A92140FFDAA4}" type="slidenum">
              <a:rPr lang="en-GB" smtClean="0"/>
              <a:t>‹#›</a:t>
            </a:fld>
            <a:endParaRPr lang="en-GB"/>
          </a:p>
        </p:txBody>
      </p:sp>
    </p:spTree>
    <p:extLst>
      <p:ext uri="{BB962C8B-B14F-4D97-AF65-F5344CB8AC3E}">
        <p14:creationId xmlns:p14="http://schemas.microsoft.com/office/powerpoint/2010/main" val="2770266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B77C-4AAC-4326-A06A-7A5A33DFC4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76ADEB-051C-46E2-B654-6B67746B0D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83C9C5-EC1A-4BF0-A7C3-12A6C83F72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FCBAA5-DE1A-452D-A086-453C6CDBFF4F}"/>
              </a:ext>
            </a:extLst>
          </p:cNvPr>
          <p:cNvSpPr>
            <a:spLocks noGrp="1"/>
          </p:cNvSpPr>
          <p:nvPr>
            <p:ph type="dt" sz="half" idx="10"/>
          </p:nvPr>
        </p:nvSpPr>
        <p:spPr/>
        <p:txBody>
          <a:bodyPr/>
          <a:lstStyle/>
          <a:p>
            <a:fld id="{ED1FBDD8-6BBD-4A0D-BBD0-EB2972A4A24A}" type="datetimeFigureOut">
              <a:rPr lang="en-GB" smtClean="0"/>
              <a:t>16/11/2021</a:t>
            </a:fld>
            <a:endParaRPr lang="en-GB"/>
          </a:p>
        </p:txBody>
      </p:sp>
      <p:sp>
        <p:nvSpPr>
          <p:cNvPr id="6" name="Footer Placeholder 5">
            <a:extLst>
              <a:ext uri="{FF2B5EF4-FFF2-40B4-BE49-F238E27FC236}">
                <a16:creationId xmlns:a16="http://schemas.microsoft.com/office/drawing/2014/main" id="{51DB6029-D1B2-4D31-BADF-2E864B7F4A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1CFF6B-36C1-4DC8-ADA0-85B9AF5DF0E6}"/>
              </a:ext>
            </a:extLst>
          </p:cNvPr>
          <p:cNvSpPr>
            <a:spLocks noGrp="1"/>
          </p:cNvSpPr>
          <p:nvPr>
            <p:ph type="sldNum" sz="quarter" idx="12"/>
          </p:nvPr>
        </p:nvSpPr>
        <p:spPr/>
        <p:txBody>
          <a:bodyPr/>
          <a:lstStyle/>
          <a:p>
            <a:fld id="{45714FFA-0AD3-43EC-A5A7-A92140FFDAA4}" type="slidenum">
              <a:rPr lang="en-GB" smtClean="0"/>
              <a:t>‹#›</a:t>
            </a:fld>
            <a:endParaRPr lang="en-GB"/>
          </a:p>
        </p:txBody>
      </p:sp>
    </p:spTree>
    <p:extLst>
      <p:ext uri="{BB962C8B-B14F-4D97-AF65-F5344CB8AC3E}">
        <p14:creationId xmlns:p14="http://schemas.microsoft.com/office/powerpoint/2010/main" val="469561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294AF-CF1A-43A6-8283-06B3E01608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D5137C-5196-403E-889B-11DE314EFF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E7CFA0-BF4A-452A-8E6D-E777AF5CAB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3989CE-4A50-44DE-8729-EF32B97BDC01}"/>
              </a:ext>
            </a:extLst>
          </p:cNvPr>
          <p:cNvSpPr>
            <a:spLocks noGrp="1"/>
          </p:cNvSpPr>
          <p:nvPr>
            <p:ph type="dt" sz="half" idx="10"/>
          </p:nvPr>
        </p:nvSpPr>
        <p:spPr/>
        <p:txBody>
          <a:bodyPr/>
          <a:lstStyle/>
          <a:p>
            <a:fld id="{ED1FBDD8-6BBD-4A0D-BBD0-EB2972A4A24A}" type="datetimeFigureOut">
              <a:rPr lang="en-GB" smtClean="0"/>
              <a:t>16/11/2021</a:t>
            </a:fld>
            <a:endParaRPr lang="en-GB"/>
          </a:p>
        </p:txBody>
      </p:sp>
      <p:sp>
        <p:nvSpPr>
          <p:cNvPr id="6" name="Footer Placeholder 5">
            <a:extLst>
              <a:ext uri="{FF2B5EF4-FFF2-40B4-BE49-F238E27FC236}">
                <a16:creationId xmlns:a16="http://schemas.microsoft.com/office/drawing/2014/main" id="{9134DC9D-F568-422C-BD9A-6216442F07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EB9BD2-CC50-46AB-94C0-F22F3548CBBF}"/>
              </a:ext>
            </a:extLst>
          </p:cNvPr>
          <p:cNvSpPr>
            <a:spLocks noGrp="1"/>
          </p:cNvSpPr>
          <p:nvPr>
            <p:ph type="sldNum" sz="quarter" idx="12"/>
          </p:nvPr>
        </p:nvSpPr>
        <p:spPr/>
        <p:txBody>
          <a:bodyPr/>
          <a:lstStyle/>
          <a:p>
            <a:fld id="{45714FFA-0AD3-43EC-A5A7-A92140FFDAA4}" type="slidenum">
              <a:rPr lang="en-GB" smtClean="0"/>
              <a:t>‹#›</a:t>
            </a:fld>
            <a:endParaRPr lang="en-GB"/>
          </a:p>
        </p:txBody>
      </p:sp>
    </p:spTree>
    <p:extLst>
      <p:ext uri="{BB962C8B-B14F-4D97-AF65-F5344CB8AC3E}">
        <p14:creationId xmlns:p14="http://schemas.microsoft.com/office/powerpoint/2010/main" val="1988292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F4F87-BF74-4EA1-8406-EEFA96E49B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DDC6F7-656E-4BCF-8A7A-BAFB917CB2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4779FA-A624-4B3D-AF27-B2265843D740}"/>
              </a:ext>
            </a:extLst>
          </p:cNvPr>
          <p:cNvSpPr>
            <a:spLocks noGrp="1"/>
          </p:cNvSpPr>
          <p:nvPr>
            <p:ph type="dt" sz="half" idx="10"/>
          </p:nvPr>
        </p:nvSpPr>
        <p:spPr/>
        <p:txBody>
          <a:bodyPr/>
          <a:lstStyle/>
          <a:p>
            <a:fld id="{ED1FBDD8-6BBD-4A0D-BBD0-EB2972A4A24A}" type="datetimeFigureOut">
              <a:rPr lang="en-GB" smtClean="0"/>
              <a:t>16/11/2021</a:t>
            </a:fld>
            <a:endParaRPr lang="en-GB"/>
          </a:p>
        </p:txBody>
      </p:sp>
      <p:sp>
        <p:nvSpPr>
          <p:cNvPr id="5" name="Footer Placeholder 4">
            <a:extLst>
              <a:ext uri="{FF2B5EF4-FFF2-40B4-BE49-F238E27FC236}">
                <a16:creationId xmlns:a16="http://schemas.microsoft.com/office/drawing/2014/main" id="{EC494722-2965-45AE-839F-315EE1D76E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23C186-6136-4770-9E96-698481E30122}"/>
              </a:ext>
            </a:extLst>
          </p:cNvPr>
          <p:cNvSpPr>
            <a:spLocks noGrp="1"/>
          </p:cNvSpPr>
          <p:nvPr>
            <p:ph type="sldNum" sz="quarter" idx="12"/>
          </p:nvPr>
        </p:nvSpPr>
        <p:spPr/>
        <p:txBody>
          <a:bodyPr/>
          <a:lstStyle/>
          <a:p>
            <a:fld id="{45714FFA-0AD3-43EC-A5A7-A92140FFDAA4}" type="slidenum">
              <a:rPr lang="en-GB" smtClean="0"/>
              <a:t>‹#›</a:t>
            </a:fld>
            <a:endParaRPr lang="en-GB"/>
          </a:p>
        </p:txBody>
      </p:sp>
    </p:spTree>
    <p:extLst>
      <p:ext uri="{BB962C8B-B14F-4D97-AF65-F5344CB8AC3E}">
        <p14:creationId xmlns:p14="http://schemas.microsoft.com/office/powerpoint/2010/main" val="3242487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7BB185-BA2D-4AE8-BA28-1DE31DC8DC1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66316F-8A3B-416E-B953-912DF634DC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E8D5AB-A293-499C-AF48-CBCC0F0DDBBC}"/>
              </a:ext>
            </a:extLst>
          </p:cNvPr>
          <p:cNvSpPr>
            <a:spLocks noGrp="1"/>
          </p:cNvSpPr>
          <p:nvPr>
            <p:ph type="dt" sz="half" idx="10"/>
          </p:nvPr>
        </p:nvSpPr>
        <p:spPr/>
        <p:txBody>
          <a:bodyPr/>
          <a:lstStyle/>
          <a:p>
            <a:fld id="{ED1FBDD8-6BBD-4A0D-BBD0-EB2972A4A24A}" type="datetimeFigureOut">
              <a:rPr lang="en-GB" smtClean="0"/>
              <a:t>16/11/2021</a:t>
            </a:fld>
            <a:endParaRPr lang="en-GB"/>
          </a:p>
        </p:txBody>
      </p:sp>
      <p:sp>
        <p:nvSpPr>
          <p:cNvPr id="5" name="Footer Placeholder 4">
            <a:extLst>
              <a:ext uri="{FF2B5EF4-FFF2-40B4-BE49-F238E27FC236}">
                <a16:creationId xmlns:a16="http://schemas.microsoft.com/office/drawing/2014/main" id="{9B5F4C5B-5C9C-403C-A5FC-2ADFC190F3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71AA0F-A526-4A7E-A8CD-88186162F3EC}"/>
              </a:ext>
            </a:extLst>
          </p:cNvPr>
          <p:cNvSpPr>
            <a:spLocks noGrp="1"/>
          </p:cNvSpPr>
          <p:nvPr>
            <p:ph type="sldNum" sz="quarter" idx="12"/>
          </p:nvPr>
        </p:nvSpPr>
        <p:spPr/>
        <p:txBody>
          <a:bodyPr/>
          <a:lstStyle/>
          <a:p>
            <a:fld id="{45714FFA-0AD3-43EC-A5A7-A92140FFDAA4}" type="slidenum">
              <a:rPr lang="en-GB" smtClean="0"/>
              <a:t>‹#›</a:t>
            </a:fld>
            <a:endParaRPr lang="en-GB"/>
          </a:p>
        </p:txBody>
      </p:sp>
    </p:spTree>
    <p:extLst>
      <p:ext uri="{BB962C8B-B14F-4D97-AF65-F5344CB8AC3E}">
        <p14:creationId xmlns:p14="http://schemas.microsoft.com/office/powerpoint/2010/main" val="4190229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9622CE-F381-46AB-A2AE-DCED6711A0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A53868-29A7-48EF-805D-59DDE29589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8AD0D0-DBD9-436A-BC52-749FD5D5CF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1FBDD8-6BBD-4A0D-BBD0-EB2972A4A24A}" type="datetimeFigureOut">
              <a:rPr lang="en-GB" smtClean="0"/>
              <a:t>16/11/2021</a:t>
            </a:fld>
            <a:endParaRPr lang="en-GB"/>
          </a:p>
        </p:txBody>
      </p:sp>
      <p:sp>
        <p:nvSpPr>
          <p:cNvPr id="5" name="Footer Placeholder 4">
            <a:extLst>
              <a:ext uri="{FF2B5EF4-FFF2-40B4-BE49-F238E27FC236}">
                <a16:creationId xmlns:a16="http://schemas.microsoft.com/office/drawing/2014/main" id="{7ABB7CE1-D3E3-4E12-B0C7-EF944F7431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15F204-655E-443C-809A-4924323AC9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714FFA-0AD3-43EC-A5A7-A92140FFDAA4}" type="slidenum">
              <a:rPr lang="en-GB" smtClean="0"/>
              <a:t>‹#›</a:t>
            </a:fld>
            <a:endParaRPr lang="en-GB"/>
          </a:p>
        </p:txBody>
      </p:sp>
    </p:spTree>
    <p:extLst>
      <p:ext uri="{BB962C8B-B14F-4D97-AF65-F5344CB8AC3E}">
        <p14:creationId xmlns:p14="http://schemas.microsoft.com/office/powerpoint/2010/main" val="22340587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AEDBF-E17C-44BD-BDD4-83C839056888}"/>
              </a:ext>
            </a:extLst>
          </p:cNvPr>
          <p:cNvSpPr>
            <a:spLocks noGrp="1"/>
          </p:cNvSpPr>
          <p:nvPr>
            <p:ph type="ctrTitle"/>
          </p:nvPr>
        </p:nvSpPr>
        <p:spPr>
          <a:xfrm>
            <a:off x="1524000" y="1122363"/>
            <a:ext cx="9144000" cy="1392237"/>
          </a:xfrm>
        </p:spPr>
        <p:txBody>
          <a:bodyPr>
            <a:normAutofit fontScale="90000"/>
          </a:bodyPr>
          <a:lstStyle/>
          <a:p>
            <a:pPr algn="l"/>
            <a:br>
              <a:rPr lang="en-GB" dirty="0"/>
            </a:br>
            <a:br>
              <a:rPr lang="en-GB" dirty="0"/>
            </a:br>
            <a:br>
              <a:rPr lang="en-GB" dirty="0"/>
            </a:br>
            <a:r>
              <a:rPr lang="en-GB" sz="2200" dirty="0"/>
              <a:t>Ashmita Sapkota </a:t>
            </a:r>
            <a:br>
              <a:rPr lang="en-GB" sz="2200" dirty="0"/>
            </a:br>
            <a:r>
              <a:rPr lang="en-GB" sz="2200" dirty="0"/>
              <a:t>module 4002</a:t>
            </a:r>
            <a:br>
              <a:rPr lang="en-GB" dirty="0"/>
            </a:br>
            <a:r>
              <a:rPr lang="en-GB" dirty="0"/>
              <a:t>introduction </a:t>
            </a:r>
            <a:br>
              <a:rPr lang="en-GB" dirty="0"/>
            </a:br>
            <a:r>
              <a:rPr lang="en-GB" dirty="0"/>
              <a:t>What is work stress</a:t>
            </a:r>
          </a:p>
        </p:txBody>
      </p:sp>
      <p:sp>
        <p:nvSpPr>
          <p:cNvPr id="3" name="Subtitle 2">
            <a:extLst>
              <a:ext uri="{FF2B5EF4-FFF2-40B4-BE49-F238E27FC236}">
                <a16:creationId xmlns:a16="http://schemas.microsoft.com/office/drawing/2014/main" id="{2E2376AD-DD23-444C-A1BE-6774BF164106}"/>
              </a:ext>
            </a:extLst>
          </p:cNvPr>
          <p:cNvSpPr>
            <a:spLocks noGrp="1"/>
          </p:cNvSpPr>
          <p:nvPr>
            <p:ph type="subTitle" idx="1"/>
          </p:nvPr>
        </p:nvSpPr>
        <p:spPr/>
        <p:txBody>
          <a:bodyPr>
            <a:normAutofit lnSpcReduction="10000"/>
          </a:bodyPr>
          <a:lstStyle/>
          <a:p>
            <a:r>
              <a:rPr lang="en-GB" b="0" i="0" dirty="0">
                <a:solidFill>
                  <a:srgbClr val="222222"/>
                </a:solidFill>
                <a:effectLst/>
              </a:rPr>
              <a:t>Work stress comes from many sources. Some of the most common sources of </a:t>
            </a:r>
            <a:r>
              <a:rPr lang="en-GB" dirty="0">
                <a:solidFill>
                  <a:srgbClr val="222222"/>
                </a:solidFill>
              </a:rPr>
              <a:t>work </a:t>
            </a:r>
            <a:r>
              <a:rPr lang="en-GB" b="0" i="0" dirty="0">
                <a:solidFill>
                  <a:srgbClr val="222222"/>
                </a:solidFill>
                <a:effectLst/>
              </a:rPr>
              <a:t>related stress are</a:t>
            </a:r>
          </a:p>
          <a:p>
            <a:r>
              <a:rPr lang="en-GB" dirty="0">
                <a:solidFill>
                  <a:srgbClr val="222222"/>
                </a:solidFill>
              </a:rPr>
              <a:t>Environment </a:t>
            </a:r>
          </a:p>
          <a:p>
            <a:r>
              <a:rPr lang="en-GB" dirty="0">
                <a:solidFill>
                  <a:srgbClr val="222222"/>
                </a:solidFill>
              </a:rPr>
              <a:t>People issues</a:t>
            </a:r>
          </a:p>
          <a:p>
            <a:endParaRPr lang="en-GB" dirty="0"/>
          </a:p>
        </p:txBody>
      </p:sp>
    </p:spTree>
    <p:extLst>
      <p:ext uri="{BB962C8B-B14F-4D97-AF65-F5344CB8AC3E}">
        <p14:creationId xmlns:p14="http://schemas.microsoft.com/office/powerpoint/2010/main" val="3759152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1FB8C6-7DEC-4141-9B43-E36BB6E6AB14}"/>
              </a:ext>
            </a:extLst>
          </p:cNvPr>
          <p:cNvSpPr txBox="1"/>
          <p:nvPr/>
        </p:nvSpPr>
        <p:spPr>
          <a:xfrm>
            <a:off x="1685925" y="1038224"/>
            <a:ext cx="7734300" cy="2308324"/>
          </a:xfrm>
          <a:prstGeom prst="rect">
            <a:avLst/>
          </a:prstGeom>
          <a:noFill/>
        </p:spPr>
        <p:txBody>
          <a:bodyPr wrap="square">
            <a:spAutoFit/>
          </a:bodyPr>
          <a:lstStyle/>
          <a:p>
            <a:r>
              <a:rPr lang="en-GB" b="0" i="0" dirty="0">
                <a:solidFill>
                  <a:srgbClr val="222222"/>
                </a:solidFill>
                <a:effectLst/>
              </a:rPr>
              <a:t>Some stress that people experience in the workplace is related to the physical environment in which they work. This type of stress can be related with workplace safety issues.</a:t>
            </a:r>
          </a:p>
          <a:p>
            <a:endParaRPr lang="en-GB" dirty="0">
              <a:solidFill>
                <a:srgbClr val="222222"/>
              </a:solidFill>
            </a:endParaRPr>
          </a:p>
          <a:p>
            <a:r>
              <a:rPr lang="en-GB" b="0" i="0" dirty="0">
                <a:solidFill>
                  <a:srgbClr val="222222"/>
                </a:solidFill>
                <a:effectLst/>
              </a:rPr>
              <a:t>A great deal of workplace stress is related to people problems, such as coping with difficult co-workers, dealing with a negative customer or people pressure, and many more.</a:t>
            </a:r>
            <a:endParaRPr lang="en-GB" dirty="0"/>
          </a:p>
          <a:p>
            <a:endParaRPr lang="en-GB" dirty="0"/>
          </a:p>
        </p:txBody>
      </p:sp>
    </p:spTree>
    <p:extLst>
      <p:ext uri="{BB962C8B-B14F-4D97-AF65-F5344CB8AC3E}">
        <p14:creationId xmlns:p14="http://schemas.microsoft.com/office/powerpoint/2010/main" val="2455764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24D31-CDEC-4C87-A5E2-2FB16ED1B75C}"/>
              </a:ext>
            </a:extLst>
          </p:cNvPr>
          <p:cNvSpPr>
            <a:spLocks noGrp="1"/>
          </p:cNvSpPr>
          <p:nvPr>
            <p:ph type="title"/>
          </p:nvPr>
        </p:nvSpPr>
        <p:spPr/>
        <p:txBody>
          <a:bodyPr>
            <a:normAutofit fontScale="90000"/>
          </a:bodyPr>
          <a:lstStyle/>
          <a:p>
            <a:r>
              <a:rPr lang="en-GB" dirty="0"/>
              <a:t>Impact of work place stress</a:t>
            </a:r>
            <a:br>
              <a:rPr lang="en-GB" dirty="0"/>
            </a:br>
            <a:br>
              <a:rPr lang="en-GB" dirty="0"/>
            </a:br>
            <a:endParaRPr lang="en-GB" dirty="0"/>
          </a:p>
        </p:txBody>
      </p:sp>
      <p:sp>
        <p:nvSpPr>
          <p:cNvPr id="3" name="Content Placeholder 2">
            <a:extLst>
              <a:ext uri="{FF2B5EF4-FFF2-40B4-BE49-F238E27FC236}">
                <a16:creationId xmlns:a16="http://schemas.microsoft.com/office/drawing/2014/main" id="{78B9BB92-9C75-46A9-BA46-C50DC4EC132B}"/>
              </a:ext>
            </a:extLst>
          </p:cNvPr>
          <p:cNvSpPr>
            <a:spLocks noGrp="1"/>
          </p:cNvSpPr>
          <p:nvPr>
            <p:ph idx="1"/>
          </p:nvPr>
        </p:nvSpPr>
        <p:spPr/>
        <p:txBody>
          <a:bodyPr/>
          <a:lstStyle/>
          <a:p>
            <a:pPr marL="0" indent="0">
              <a:buNone/>
            </a:pPr>
            <a:r>
              <a:rPr lang="en-GB" sz="1800" dirty="0"/>
              <a:t>Workplace stress reduces employee productivity, increases absence from work and increase the number of days taken off work for doctor visit and increases healthcare costs incurred by employees. </a:t>
            </a:r>
          </a:p>
          <a:p>
            <a:pPr marL="0" indent="0">
              <a:buNone/>
            </a:pPr>
            <a:r>
              <a:rPr lang="en-GB" sz="1800" dirty="0"/>
              <a:t>Workplace stress is also liked to higher accident and injury rates and higher turnover rates, both of which increase administrative cost.</a:t>
            </a:r>
          </a:p>
        </p:txBody>
      </p:sp>
    </p:spTree>
    <p:extLst>
      <p:ext uri="{BB962C8B-B14F-4D97-AF65-F5344CB8AC3E}">
        <p14:creationId xmlns:p14="http://schemas.microsoft.com/office/powerpoint/2010/main" val="1313047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69F3F-3FED-4074-AF13-9363B364BDB0}"/>
              </a:ext>
            </a:extLst>
          </p:cNvPr>
          <p:cNvSpPr>
            <a:spLocks noGrp="1"/>
          </p:cNvSpPr>
          <p:nvPr>
            <p:ph type="title"/>
          </p:nvPr>
        </p:nvSpPr>
        <p:spPr/>
        <p:txBody>
          <a:bodyPr>
            <a:normAutofit/>
          </a:bodyPr>
          <a:lstStyle/>
          <a:p>
            <a:r>
              <a:rPr lang="en-GB" sz="2400" dirty="0">
                <a:effectLst/>
                <a:latin typeface="Calibri" panose="020F0502020204030204" pitchFamily="34" charset="0"/>
                <a:ea typeface="Times New Roman" panose="02020603050405020304" pitchFamily="18" charset="0"/>
                <a:cs typeface="Calibri" panose="020F0502020204030204" pitchFamily="34" charset="0"/>
              </a:rPr>
              <a:t>cause-and-effect analysis </a:t>
            </a:r>
            <a:endParaRPr lang="en-GB" sz="24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AF2D73D-81F3-4C63-9D31-EBD7A861941D}"/>
              </a:ext>
            </a:extLst>
          </p:cNvPr>
          <p:cNvSpPr>
            <a:spLocks noGrp="1"/>
          </p:cNvSpPr>
          <p:nvPr>
            <p:ph idx="1"/>
          </p:nvPr>
        </p:nvSpPr>
        <p:spPr/>
        <p:txBody>
          <a:bodyPr/>
          <a:lstStyle/>
          <a:p>
            <a:pPr marL="0" indent="0">
              <a:buNone/>
            </a:pPr>
            <a:r>
              <a:rPr lang="en-GB" b="0" i="0" dirty="0">
                <a:solidFill>
                  <a:srgbClr val="30353D"/>
                </a:solidFill>
                <a:effectLst/>
                <a:latin typeface="Calibri" panose="020F0502020204030204" pitchFamily="34" charset="0"/>
                <a:cs typeface="Calibri" panose="020F0502020204030204" pitchFamily="34" charset="0"/>
              </a:rPr>
              <a:t>Cause and Effect Analysis is actually a two steps process. Firstly,  look back in the past and analysis what has gone wrong and secondly, plan for things to come by looking into the future.</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84327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C7B7C-604F-49C8-BE7C-2E3734F889A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E615393-6990-4790-BA5F-1EDEF6C9382A}"/>
              </a:ext>
            </a:extLst>
          </p:cNvPr>
          <p:cNvSpPr>
            <a:spLocks noGrp="1"/>
          </p:cNvSpPr>
          <p:nvPr>
            <p:ph idx="1"/>
          </p:nvPr>
        </p:nvSpPr>
        <p:spPr/>
        <p:txBody>
          <a:bodyPr>
            <a:normAutofit/>
          </a:bodyPr>
          <a:lstStyle/>
          <a:p>
            <a:pPr marL="0" indent="0">
              <a:buNone/>
            </a:pPr>
            <a:r>
              <a:rPr lang="en-GB" sz="2000" i="0" dirty="0">
                <a:solidFill>
                  <a:srgbClr val="30353D"/>
                </a:solidFill>
                <a:effectLst/>
              </a:rPr>
              <a:t>Looking Back in the Past. </a:t>
            </a:r>
            <a:r>
              <a:rPr lang="en-GB" sz="2000" b="0" i="0" dirty="0">
                <a:solidFill>
                  <a:srgbClr val="30353D"/>
                </a:solidFill>
                <a:effectLst/>
              </a:rPr>
              <a:t>This step involves identifying all the areas in which made mistakes. look into the past, analysis mistakes and try to find all possible causes. By identifying the most problematic areas, take necessary measures to prevent mistakes and problems in the future. </a:t>
            </a:r>
          </a:p>
          <a:p>
            <a:pPr marL="0" indent="0" algn="l">
              <a:buNone/>
            </a:pPr>
            <a:endParaRPr lang="en-GB" sz="2000" dirty="0">
              <a:solidFill>
                <a:srgbClr val="30353D"/>
              </a:solidFill>
            </a:endParaRPr>
          </a:p>
          <a:p>
            <a:pPr marL="0" indent="0" algn="l">
              <a:buNone/>
            </a:pPr>
            <a:r>
              <a:rPr lang="en-GB" sz="2000" i="0" dirty="0">
                <a:solidFill>
                  <a:srgbClr val="30353D"/>
                </a:solidFill>
                <a:effectLst/>
              </a:rPr>
              <a:t>Looking into the Future</a:t>
            </a:r>
            <a:r>
              <a:rPr lang="en-GB" sz="2000" b="1" i="0" dirty="0">
                <a:solidFill>
                  <a:srgbClr val="30353D"/>
                </a:solidFill>
                <a:effectLst/>
              </a:rPr>
              <a:t>. </a:t>
            </a:r>
            <a:r>
              <a:rPr lang="en-GB" sz="2000" b="0" i="0" dirty="0">
                <a:solidFill>
                  <a:srgbClr val="30353D"/>
                </a:solidFill>
                <a:effectLst/>
              </a:rPr>
              <a:t>This step involves anticipating any future scenarios and planning for them well in advance. In this step, contemplate about future problems and find their workable solutions. Similarly, also plan how to further build on your possible business success in the years to come. In fact, plan what to do in the present and decide future outcome of business based on the steps </a:t>
            </a:r>
            <a:r>
              <a:rPr lang="en-GB" sz="2000" dirty="0">
                <a:solidFill>
                  <a:srgbClr val="30353D"/>
                </a:solidFill>
              </a:rPr>
              <a:t>we </a:t>
            </a:r>
            <a:r>
              <a:rPr lang="en-GB" sz="2000" b="0" i="0" dirty="0">
                <a:solidFill>
                  <a:srgbClr val="30353D"/>
                </a:solidFill>
                <a:effectLst/>
              </a:rPr>
              <a:t>are going to take.</a:t>
            </a:r>
          </a:p>
          <a:p>
            <a:pPr marL="0" indent="0">
              <a:buNone/>
            </a:pPr>
            <a:endParaRPr lang="en-GB" sz="2400" dirty="0"/>
          </a:p>
        </p:txBody>
      </p:sp>
    </p:spTree>
    <p:extLst>
      <p:ext uri="{BB962C8B-B14F-4D97-AF65-F5344CB8AC3E}">
        <p14:creationId xmlns:p14="http://schemas.microsoft.com/office/powerpoint/2010/main" val="2673049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AC573-A8DC-4666-A11A-44F963C7C08D}"/>
              </a:ext>
            </a:extLst>
          </p:cNvPr>
          <p:cNvSpPr>
            <a:spLocks noGrp="1"/>
          </p:cNvSpPr>
          <p:nvPr>
            <p:ph type="title"/>
          </p:nvPr>
        </p:nvSpPr>
        <p:spPr/>
        <p:txBody>
          <a:bodyPr/>
          <a:lstStyle/>
          <a:p>
            <a:r>
              <a:rPr lang="en-GB" b="0" i="0" dirty="0">
                <a:solidFill>
                  <a:srgbClr val="212529"/>
                </a:solidFill>
                <a:effectLst/>
                <a:latin typeface="-apple-system"/>
              </a:rPr>
              <a:t>PESTEL analysis of the macro-environments</a:t>
            </a:r>
            <a:br>
              <a:rPr lang="en-GB" b="0" i="0" dirty="0">
                <a:solidFill>
                  <a:srgbClr val="212529"/>
                </a:solidFill>
                <a:effectLst/>
                <a:latin typeface="-apple-system"/>
              </a:rPr>
            </a:br>
            <a:endParaRPr lang="en-GB" dirty="0"/>
          </a:p>
        </p:txBody>
      </p:sp>
      <p:sp>
        <p:nvSpPr>
          <p:cNvPr id="3" name="Content Placeholder 2">
            <a:extLst>
              <a:ext uri="{FF2B5EF4-FFF2-40B4-BE49-F238E27FC236}">
                <a16:creationId xmlns:a16="http://schemas.microsoft.com/office/drawing/2014/main" id="{4D197AFC-A1FD-4600-9B8E-14EA3A0B3879}"/>
              </a:ext>
            </a:extLst>
          </p:cNvPr>
          <p:cNvSpPr>
            <a:spLocks noGrp="1"/>
          </p:cNvSpPr>
          <p:nvPr>
            <p:ph idx="1"/>
          </p:nvPr>
        </p:nvSpPr>
        <p:spPr/>
        <p:txBody>
          <a:bodyPr/>
          <a:lstStyle/>
          <a:p>
            <a:pPr marL="0" indent="0">
              <a:buNone/>
            </a:pPr>
            <a:r>
              <a:rPr lang="en-GB" b="0" i="0" dirty="0">
                <a:solidFill>
                  <a:srgbClr val="212529"/>
                </a:solidFill>
                <a:effectLst/>
              </a:rPr>
              <a:t>There are many factors in the macro-environment that will effect the decisions of the managers of any organisation. Tax changes, new laws, and government policy changes are all examples of macro change. To help analyse these factors managers can categorise them using the PESTEL model.</a:t>
            </a:r>
            <a:endParaRPr lang="en-GB" dirty="0"/>
          </a:p>
        </p:txBody>
      </p:sp>
    </p:spTree>
    <p:extLst>
      <p:ext uri="{BB962C8B-B14F-4D97-AF65-F5344CB8AC3E}">
        <p14:creationId xmlns:p14="http://schemas.microsoft.com/office/powerpoint/2010/main" val="1060715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DBD45-682B-4F99-B7A7-7C04CBD1C2F9}"/>
              </a:ext>
            </a:extLst>
          </p:cNvPr>
          <p:cNvSpPr>
            <a:spLocks noGrp="1"/>
          </p:cNvSpPr>
          <p:nvPr>
            <p:ph type="title"/>
          </p:nvPr>
        </p:nvSpPr>
        <p:spPr/>
        <p:txBody>
          <a:bodyPr/>
          <a:lstStyle/>
          <a:p>
            <a:r>
              <a:rPr lang="en-GB" b="1" i="0" dirty="0">
                <a:solidFill>
                  <a:srgbClr val="000000"/>
                </a:solidFill>
                <a:effectLst/>
                <a:latin typeface="Arial" panose="020B0604020202020204" pitchFamily="34" charset="0"/>
              </a:rPr>
              <a:t>PESTLE Factors</a:t>
            </a:r>
            <a:br>
              <a:rPr lang="en-GB" b="1"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2C6BCCEA-36EC-4517-96CA-A897C80363F4}"/>
              </a:ext>
            </a:extLst>
          </p:cNvPr>
          <p:cNvSpPr>
            <a:spLocks noGrp="1"/>
          </p:cNvSpPr>
          <p:nvPr>
            <p:ph idx="1"/>
          </p:nvPr>
        </p:nvSpPr>
        <p:spPr/>
        <p:txBody>
          <a:bodyPr/>
          <a:lstStyle/>
          <a:p>
            <a:r>
              <a:rPr lang="en-GB" dirty="0"/>
              <a:t>Political factor relate to government control and influences over economy or industry.  Government factors may be legislation or economic polices.  </a:t>
            </a:r>
          </a:p>
          <a:p>
            <a:pPr marL="0" indent="0">
              <a:buNone/>
            </a:pPr>
            <a:r>
              <a:rPr lang="en-GB" dirty="0"/>
              <a:t>  </a:t>
            </a:r>
          </a:p>
        </p:txBody>
      </p:sp>
    </p:spTree>
    <p:extLst>
      <p:ext uri="{BB962C8B-B14F-4D97-AF65-F5344CB8AC3E}">
        <p14:creationId xmlns:p14="http://schemas.microsoft.com/office/powerpoint/2010/main" val="3108853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78977-6801-46F1-B9FA-AE0435B261FB}"/>
              </a:ext>
            </a:extLst>
          </p:cNvPr>
          <p:cNvSpPr>
            <a:spLocks noGrp="1"/>
          </p:cNvSpPr>
          <p:nvPr>
            <p:ph type="title"/>
          </p:nvPr>
        </p:nvSpPr>
        <p:spPr/>
        <p:txBody>
          <a:bodyPr/>
          <a:lstStyle/>
          <a:p>
            <a:r>
              <a:rPr lang="en-GB" b="1" dirty="0"/>
              <a:t>Economic</a:t>
            </a:r>
            <a:br>
              <a:rPr lang="en-GB" b="1" dirty="0"/>
            </a:br>
            <a:endParaRPr lang="en-GB" b="1" dirty="0"/>
          </a:p>
        </p:txBody>
      </p:sp>
      <p:sp>
        <p:nvSpPr>
          <p:cNvPr id="3" name="Content Placeholder 2">
            <a:extLst>
              <a:ext uri="{FF2B5EF4-FFF2-40B4-BE49-F238E27FC236}">
                <a16:creationId xmlns:a16="http://schemas.microsoft.com/office/drawing/2014/main" id="{FC6BF994-D731-4849-98AD-D30A618E0EC4}"/>
              </a:ext>
            </a:extLst>
          </p:cNvPr>
          <p:cNvSpPr>
            <a:spLocks noGrp="1"/>
          </p:cNvSpPr>
          <p:nvPr>
            <p:ph idx="1"/>
          </p:nvPr>
        </p:nvSpPr>
        <p:spPr/>
        <p:txBody>
          <a:bodyPr/>
          <a:lstStyle/>
          <a:p>
            <a:r>
              <a:rPr lang="en-GB" sz="2400" dirty="0"/>
              <a:t>Economic factor </a:t>
            </a:r>
            <a:r>
              <a:rPr lang="en-GB" sz="2400" b="0" i="0" dirty="0">
                <a:solidFill>
                  <a:srgbClr val="000000"/>
                </a:solidFill>
                <a:effectLst/>
              </a:rPr>
              <a:t>a have direct impact on a company’s long-term prospects in a market. The economic environment may affect how a company prices their products or influence the supply and demand model. Environmental factors can include</a:t>
            </a:r>
          </a:p>
          <a:p>
            <a:pPr algn="l"/>
            <a:r>
              <a:rPr lang="en-GB" sz="2400" b="0" i="0" dirty="0">
                <a:solidFill>
                  <a:srgbClr val="000000"/>
                </a:solidFill>
                <a:effectLst/>
              </a:rPr>
              <a:t>Inflation rate</a:t>
            </a:r>
          </a:p>
          <a:p>
            <a:pPr algn="l"/>
            <a:r>
              <a:rPr lang="en-GB" sz="2400" b="0" i="0" dirty="0">
                <a:solidFill>
                  <a:srgbClr val="000000"/>
                </a:solidFill>
                <a:effectLst/>
              </a:rPr>
              <a:t>Disposable income</a:t>
            </a:r>
          </a:p>
          <a:p>
            <a:pPr algn="l"/>
            <a:r>
              <a:rPr lang="en-GB" sz="2400" b="0" i="0" dirty="0">
                <a:solidFill>
                  <a:srgbClr val="000000"/>
                </a:solidFill>
                <a:effectLst/>
              </a:rPr>
              <a:t> Unemployment rate</a:t>
            </a:r>
          </a:p>
          <a:p>
            <a:pPr algn="l"/>
            <a:r>
              <a:rPr lang="en-GB" sz="2400" b="0" i="0" dirty="0">
                <a:solidFill>
                  <a:srgbClr val="000000"/>
                </a:solidFill>
                <a:effectLst/>
              </a:rPr>
              <a:t>Interest rates</a:t>
            </a:r>
          </a:p>
          <a:p>
            <a:pPr algn="l"/>
            <a:r>
              <a:rPr lang="en-GB" sz="2400" b="0" i="0" dirty="0">
                <a:solidFill>
                  <a:srgbClr val="000000"/>
                </a:solidFill>
                <a:effectLst/>
              </a:rPr>
              <a:t> Foreign exchange rates</a:t>
            </a:r>
          </a:p>
          <a:p>
            <a:pPr algn="l"/>
            <a:r>
              <a:rPr lang="en-GB" sz="2400" b="0" i="0" dirty="0">
                <a:solidFill>
                  <a:srgbClr val="000000"/>
                </a:solidFill>
                <a:effectLst/>
              </a:rPr>
              <a:t>Economic growth patterns</a:t>
            </a:r>
          </a:p>
          <a:p>
            <a:endParaRPr lang="en-GB" sz="2400"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2821999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E8B968-F72E-441D-A1B1-FF457990B5B0}"/>
              </a:ext>
            </a:extLst>
          </p:cNvPr>
          <p:cNvSpPr txBox="1"/>
          <p:nvPr/>
        </p:nvSpPr>
        <p:spPr>
          <a:xfrm>
            <a:off x="790113" y="1651247"/>
            <a:ext cx="8351667" cy="6093976"/>
          </a:xfrm>
          <a:prstGeom prst="rect">
            <a:avLst/>
          </a:prstGeom>
          <a:noFill/>
        </p:spPr>
        <p:txBody>
          <a:bodyPr wrap="square">
            <a:spAutoFit/>
          </a:bodyPr>
          <a:lstStyle/>
          <a:p>
            <a:r>
              <a:rPr lang="en-GB" sz="3600" b="1" i="0" dirty="0">
                <a:solidFill>
                  <a:srgbClr val="000000"/>
                </a:solidFill>
                <a:effectLst/>
              </a:rPr>
              <a:t>Social factors</a:t>
            </a:r>
          </a:p>
          <a:p>
            <a:pPr algn="l"/>
            <a:endParaRPr lang="en-GB" sz="2400" dirty="0">
              <a:solidFill>
                <a:srgbClr val="000000"/>
              </a:solidFill>
              <a:latin typeface="arial" panose="020B0604020202020204" pitchFamily="34" charset="0"/>
            </a:endParaRPr>
          </a:p>
          <a:p>
            <a:pPr algn="l"/>
            <a:r>
              <a:rPr lang="en-GB" sz="2400" b="0" i="0" dirty="0">
                <a:solidFill>
                  <a:srgbClr val="000000"/>
                </a:solidFill>
                <a:effectLst/>
                <a:latin typeface="arial" panose="020B0604020202020204" pitchFamily="34" charset="0"/>
              </a:rPr>
              <a:t>Social factors such as demographics and culture can impact the industry environment by influencing peak buying periods, purchasing habits, and lifestyle choices. Society is important as people’s culture and lifestyle can influence when, where and how they are likely to engage with products and services. Social factors can include</a:t>
            </a:r>
          </a:p>
          <a:p>
            <a:pPr algn="l"/>
            <a:r>
              <a:rPr lang="en-GB" sz="2400" dirty="0">
                <a:solidFill>
                  <a:srgbClr val="000000"/>
                </a:solidFill>
                <a:latin typeface="arial" panose="020B0604020202020204" pitchFamily="34" charset="0"/>
              </a:rPr>
              <a:t>Religion and ethics</a:t>
            </a:r>
          </a:p>
          <a:p>
            <a:pPr algn="l"/>
            <a:r>
              <a:rPr lang="en-GB" sz="2400" dirty="0">
                <a:solidFill>
                  <a:srgbClr val="000000"/>
                </a:solidFill>
                <a:latin typeface="arial" panose="020B0604020202020204" pitchFamily="34" charset="0"/>
              </a:rPr>
              <a:t>Health</a:t>
            </a:r>
          </a:p>
          <a:p>
            <a:pPr algn="l"/>
            <a:r>
              <a:rPr lang="en-GB" sz="2400" dirty="0">
                <a:solidFill>
                  <a:srgbClr val="000000"/>
                </a:solidFill>
                <a:latin typeface="arial" panose="020B0604020202020204" pitchFamily="34" charset="0"/>
              </a:rPr>
              <a:t>Education </a:t>
            </a:r>
          </a:p>
          <a:p>
            <a:pPr algn="l"/>
            <a:endParaRPr lang="en-GB" sz="2400" dirty="0">
              <a:solidFill>
                <a:srgbClr val="000000"/>
              </a:solidFill>
              <a:latin typeface="arial" panose="020B0604020202020204" pitchFamily="34" charset="0"/>
            </a:endParaRPr>
          </a:p>
          <a:p>
            <a:pPr algn="l"/>
            <a:endParaRPr lang="en-GB" sz="2400" b="0" i="0" dirty="0">
              <a:solidFill>
                <a:srgbClr val="000000"/>
              </a:solidFill>
              <a:effectLst/>
              <a:latin typeface="arial" panose="020B0604020202020204" pitchFamily="34" charset="0"/>
            </a:endParaRPr>
          </a:p>
          <a:p>
            <a:pPr algn="l"/>
            <a:endParaRPr lang="en-GB" sz="2400" dirty="0">
              <a:solidFill>
                <a:srgbClr val="000000"/>
              </a:solidFill>
              <a:latin typeface="arial" panose="020B0604020202020204" pitchFamily="34" charset="0"/>
            </a:endParaRPr>
          </a:p>
          <a:p>
            <a:pPr algn="l"/>
            <a:endParaRPr lang="en-GB" sz="2400" b="0" i="0" dirty="0">
              <a:solidFill>
                <a:srgbClr val="000000"/>
              </a:solidFill>
              <a:effectLst/>
              <a:latin typeface="arial" panose="020B0604020202020204" pitchFamily="34" charset="0"/>
            </a:endParaRPr>
          </a:p>
          <a:p>
            <a:pPr algn="l"/>
            <a:endParaRPr lang="en-GB"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3472375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BA7654-F837-4194-89DE-C7678C9ABDDE}"/>
              </a:ext>
            </a:extLst>
          </p:cNvPr>
          <p:cNvSpPr txBox="1"/>
          <p:nvPr/>
        </p:nvSpPr>
        <p:spPr>
          <a:xfrm>
            <a:off x="2432482" y="2183907"/>
            <a:ext cx="6709298" cy="3570208"/>
          </a:xfrm>
          <a:prstGeom prst="rect">
            <a:avLst/>
          </a:prstGeom>
          <a:noFill/>
        </p:spPr>
        <p:txBody>
          <a:bodyPr wrap="square">
            <a:spAutoFit/>
          </a:bodyPr>
          <a:lstStyle/>
          <a:p>
            <a:r>
              <a:rPr lang="en-GB" sz="2800" b="1" i="0" dirty="0">
                <a:solidFill>
                  <a:srgbClr val="000000"/>
                </a:solidFill>
                <a:effectLst/>
              </a:rPr>
              <a:t>Technological factors</a:t>
            </a:r>
          </a:p>
          <a:p>
            <a:endParaRPr lang="en-GB" dirty="0">
              <a:solidFill>
                <a:srgbClr val="000000"/>
              </a:solidFill>
              <a:latin typeface="arial" panose="020B0604020202020204" pitchFamily="34" charset="0"/>
            </a:endParaRPr>
          </a:p>
          <a:p>
            <a:endParaRPr lang="en-GB" b="0" i="0"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technological factors may have a direct or an indirect influence on an industry. While some industries will be more affected by technology than others, innovations in technology may affect the market and consumer choices and buying power. Technological factors can include:</a:t>
            </a:r>
          </a:p>
          <a:p>
            <a:r>
              <a:rPr lang="en-GB" dirty="0">
                <a:solidFill>
                  <a:srgbClr val="000000"/>
                </a:solidFill>
                <a:latin typeface="arial" panose="020B0604020202020204" pitchFamily="34" charset="0"/>
              </a:rPr>
              <a:t>Automation</a:t>
            </a:r>
          </a:p>
          <a:p>
            <a:r>
              <a:rPr lang="en-GB" dirty="0">
                <a:solidFill>
                  <a:srgbClr val="000000"/>
                </a:solidFill>
                <a:latin typeface="arial" panose="020B0604020202020204" pitchFamily="34" charset="0"/>
              </a:rPr>
              <a:t>Technological development</a:t>
            </a:r>
          </a:p>
          <a:p>
            <a:r>
              <a:rPr lang="en-GB" dirty="0">
                <a:solidFill>
                  <a:srgbClr val="000000"/>
                </a:solidFill>
                <a:latin typeface="arial" panose="020B0604020202020204" pitchFamily="34" charset="0"/>
              </a:rPr>
              <a:t>Communication</a:t>
            </a:r>
          </a:p>
          <a:p>
            <a:endParaRPr lang="en-GB" dirty="0"/>
          </a:p>
        </p:txBody>
      </p:sp>
    </p:spTree>
    <p:extLst>
      <p:ext uri="{BB962C8B-B14F-4D97-AF65-F5344CB8AC3E}">
        <p14:creationId xmlns:p14="http://schemas.microsoft.com/office/powerpoint/2010/main" val="2995712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3E6DDF-00D1-4575-A615-4749EB9A0954}"/>
              </a:ext>
            </a:extLst>
          </p:cNvPr>
          <p:cNvSpPr txBox="1"/>
          <p:nvPr/>
        </p:nvSpPr>
        <p:spPr>
          <a:xfrm>
            <a:off x="3047260" y="2692555"/>
            <a:ext cx="6094520" cy="4124206"/>
          </a:xfrm>
          <a:prstGeom prst="rect">
            <a:avLst/>
          </a:prstGeom>
          <a:noFill/>
        </p:spPr>
        <p:txBody>
          <a:bodyPr wrap="square">
            <a:spAutoFit/>
          </a:bodyPr>
          <a:lstStyle/>
          <a:p>
            <a:r>
              <a:rPr lang="en-GB" sz="2800" b="1" i="0" dirty="0">
                <a:solidFill>
                  <a:srgbClr val="000000"/>
                </a:solidFill>
                <a:effectLst/>
              </a:rPr>
              <a:t>Legal factors</a:t>
            </a:r>
          </a:p>
          <a:p>
            <a:endParaRPr lang="en-GB" dirty="0">
              <a:solidFill>
                <a:srgbClr val="000000"/>
              </a:solidFill>
              <a:latin typeface="arial" panose="020B0604020202020204" pitchFamily="34" charset="0"/>
            </a:endParaRPr>
          </a:p>
          <a:p>
            <a:r>
              <a:rPr lang="en-GB" b="0" i="0" dirty="0">
                <a:solidFill>
                  <a:srgbClr val="000000"/>
                </a:solidFill>
                <a:effectLst/>
                <a:latin typeface="arial" panose="020B0604020202020204" pitchFamily="34" charset="0"/>
              </a:rPr>
              <a:t>Legal factors may affect both the internal and external environment of a company. The legal and regulatory environment can affect the policies and procedures of an industry, and can control employment, safety and regulations. Legal factors can include:</a:t>
            </a:r>
          </a:p>
          <a:p>
            <a:r>
              <a:rPr lang="en-GB" dirty="0">
                <a:solidFill>
                  <a:srgbClr val="000000"/>
                </a:solidFill>
                <a:latin typeface="arial" panose="020B0604020202020204" pitchFamily="34" charset="0"/>
              </a:rPr>
              <a:t> </a:t>
            </a:r>
            <a:r>
              <a:rPr lang="en-GB" b="0" i="0" dirty="0">
                <a:solidFill>
                  <a:srgbClr val="000000"/>
                </a:solidFill>
                <a:effectLst/>
                <a:latin typeface="arial" panose="020B0604020202020204" pitchFamily="34" charset="0"/>
              </a:rPr>
              <a:t>Employment laws</a:t>
            </a:r>
            <a:endParaRPr lang="en-GB" dirty="0">
              <a:solidFill>
                <a:srgbClr val="000000"/>
              </a:solidFill>
              <a:latin typeface="arial" panose="020B0604020202020204" pitchFamily="34" charset="0"/>
            </a:endParaRPr>
          </a:p>
          <a:p>
            <a:r>
              <a:rPr lang="en-GB" b="0" i="0" dirty="0">
                <a:solidFill>
                  <a:srgbClr val="000000"/>
                </a:solidFill>
                <a:effectLst/>
                <a:latin typeface="arial" panose="020B0604020202020204" pitchFamily="34" charset="0"/>
              </a:rPr>
              <a:t>Consumer protection</a:t>
            </a:r>
            <a:endParaRPr lang="en-GB" dirty="0">
              <a:solidFill>
                <a:srgbClr val="000000"/>
              </a:solidFill>
              <a:latin typeface="Times New Roman" panose="02020603050405020304" pitchFamily="18" charset="0"/>
            </a:endParaRPr>
          </a:p>
          <a:p>
            <a:r>
              <a:rPr lang="en-GB" b="0" i="0" dirty="0">
                <a:solidFill>
                  <a:srgbClr val="000000"/>
                </a:solidFill>
                <a:effectLst/>
                <a:latin typeface="arial" panose="020B0604020202020204" pitchFamily="34" charset="0"/>
              </a:rPr>
              <a:t> Industry specific regulations</a:t>
            </a: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arial" panose="020B0604020202020204" pitchFamily="34" charset="0"/>
              </a:rPr>
              <a:t>Regulatory bodies</a:t>
            </a: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arial" panose="020B0604020202020204" pitchFamily="34" charset="0"/>
              </a:rPr>
              <a:t>Environmental regulations</a:t>
            </a:r>
            <a:endParaRPr lang="en-GB" b="0" i="0" dirty="0">
              <a:solidFill>
                <a:srgbClr val="000000"/>
              </a:solidFill>
              <a:effectLst/>
              <a:latin typeface="Times New Roman" panose="02020603050405020304" pitchFamily="18" charset="0"/>
            </a:endParaRPr>
          </a:p>
          <a:p>
            <a:endParaRPr lang="en-GB"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1681647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199F24-DD44-43AF-85AB-5F5734BBE051}"/>
              </a:ext>
            </a:extLst>
          </p:cNvPr>
          <p:cNvSpPr txBox="1"/>
          <p:nvPr/>
        </p:nvSpPr>
        <p:spPr>
          <a:xfrm>
            <a:off x="3047260" y="2415557"/>
            <a:ext cx="6094520" cy="4401205"/>
          </a:xfrm>
          <a:prstGeom prst="rect">
            <a:avLst/>
          </a:prstGeom>
          <a:noFill/>
        </p:spPr>
        <p:txBody>
          <a:bodyPr wrap="square">
            <a:spAutoFit/>
          </a:bodyPr>
          <a:lstStyle/>
          <a:p>
            <a:r>
              <a:rPr lang="en-GB" sz="2800" b="0" i="0" dirty="0">
                <a:solidFill>
                  <a:srgbClr val="000000"/>
                </a:solidFill>
                <a:effectLst/>
              </a:rPr>
              <a:t>Environment factors</a:t>
            </a:r>
          </a:p>
          <a:p>
            <a:r>
              <a:rPr lang="en-GB" b="0" i="0" dirty="0">
                <a:solidFill>
                  <a:srgbClr val="000000"/>
                </a:solidFill>
                <a:effectLst/>
                <a:latin typeface="arial" panose="020B0604020202020204" pitchFamily="34" charset="0"/>
              </a:rPr>
              <a:t>Environmental factors include all those relating to the physical environment and to general environmental protection requirements. While the environment is more important to some industries, such as tourism, agriculture or food production, these factors may influence a range of different industries and are worth being aware of. Environmental factors include:</a:t>
            </a:r>
          </a:p>
          <a:p>
            <a:r>
              <a:rPr lang="en-GB" b="0" i="0" dirty="0">
                <a:solidFill>
                  <a:srgbClr val="000000"/>
                </a:solidFill>
                <a:effectLst/>
                <a:latin typeface="arial" panose="020B0604020202020204" pitchFamily="34" charset="0"/>
              </a:rPr>
              <a:t>· Climate</a:t>
            </a:r>
            <a:endParaRPr lang="en-GB" dirty="0">
              <a:solidFill>
                <a:srgbClr val="000000"/>
              </a:solidFill>
              <a:latin typeface="arial" panose="020B0604020202020204" pitchFamily="34" charset="0"/>
            </a:endParaRPr>
          </a:p>
          <a:p>
            <a:pPr algn="l"/>
            <a:r>
              <a:rPr lang="en-GB" b="0" i="0" dirty="0">
                <a:solidFill>
                  <a:srgbClr val="000000"/>
                </a:solidFill>
                <a:effectLst/>
                <a:latin typeface="arial" panose="020B0604020202020204" pitchFamily="34" charset="0"/>
              </a:rPr>
              <a:t>· Geographical location</a:t>
            </a: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arial" panose="020B0604020202020204" pitchFamily="34" charset="0"/>
              </a:rPr>
              <a:t>· Stakeholder and consumer values</a:t>
            </a: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arial" panose="020B0604020202020204" pitchFamily="34" charset="0"/>
              </a:rPr>
              <a:t>· Environmental offsets</a:t>
            </a: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arial" panose="020B0604020202020204" pitchFamily="34" charset="0"/>
              </a:rPr>
              <a:t>· Weather</a:t>
            </a: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arial" panose="020B0604020202020204" pitchFamily="34" charset="0"/>
              </a:rPr>
              <a:t>· Global climate change</a:t>
            </a:r>
            <a:endParaRPr lang="en-GB" b="0" i="0" dirty="0">
              <a:solidFill>
                <a:srgbClr val="000000"/>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16949581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981711-9A26-4D7E-A8B4-F1FF3669E1F1}"/>
              </a:ext>
            </a:extLst>
          </p:cNvPr>
          <p:cNvSpPr txBox="1"/>
          <p:nvPr/>
        </p:nvSpPr>
        <p:spPr>
          <a:xfrm>
            <a:off x="3047260" y="3108054"/>
            <a:ext cx="6094520" cy="1415772"/>
          </a:xfrm>
          <a:prstGeom prst="rect">
            <a:avLst/>
          </a:prstGeom>
          <a:noFill/>
        </p:spPr>
        <p:txBody>
          <a:bodyPr wrap="square">
            <a:spAutoFit/>
          </a:bodyPr>
          <a:lstStyle/>
          <a:p>
            <a:pPr algn="l">
              <a:buFont typeface="Arial" panose="020B0604020202020204" pitchFamily="34" charset="0"/>
              <a:buChar char="•"/>
            </a:pPr>
            <a:endParaRPr lang="en-GB" b="1" i="0" dirty="0">
              <a:solidFill>
                <a:srgbClr val="333333"/>
              </a:solidFill>
              <a:effectLst/>
              <a:latin typeface="Arial" panose="020B0604020202020204" pitchFamily="34" charset="0"/>
            </a:endParaRPr>
          </a:p>
          <a:p>
            <a:pPr algn="l"/>
            <a:r>
              <a:rPr lang="en-GB" sz="3200" b="1" dirty="0">
                <a:solidFill>
                  <a:srgbClr val="333333"/>
                </a:solidFill>
                <a:latin typeface="Arial" panose="020B0604020202020204" pitchFamily="34" charset="0"/>
              </a:rPr>
              <a:t>References</a:t>
            </a:r>
          </a:p>
          <a:p>
            <a:pPr algn="l">
              <a:buFont typeface="Arial" panose="020B0604020202020204" pitchFamily="34" charset="0"/>
              <a:buChar char="•"/>
            </a:pPr>
            <a:r>
              <a:rPr lang="en-GB" b="1" i="0" dirty="0">
                <a:solidFill>
                  <a:srgbClr val="333333"/>
                </a:solidFill>
                <a:effectLst/>
                <a:latin typeface="Arial" panose="020B0604020202020204" pitchFamily="34" charset="0"/>
              </a:rPr>
              <a:t>Last Updated:</a:t>
            </a:r>
            <a:r>
              <a:rPr lang="en-GB" b="0" i="0" dirty="0">
                <a:solidFill>
                  <a:srgbClr val="333333"/>
                </a:solidFill>
                <a:effectLst/>
                <a:latin typeface="Arial" panose="020B0604020202020204" pitchFamily="34" charset="0"/>
              </a:rPr>
              <a:t> </a:t>
            </a:r>
            <a:r>
              <a:rPr lang="en-GB" b="0" i="0" dirty="0">
                <a:solidFill>
                  <a:srgbClr val="666666"/>
                </a:solidFill>
                <a:effectLst/>
                <a:latin typeface="Arial" panose="020B0604020202020204" pitchFamily="34" charset="0"/>
              </a:rPr>
              <a:t>Aug 9, 2021 11:48 AM</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1" i="0" dirty="0">
                <a:solidFill>
                  <a:srgbClr val="333333"/>
                </a:solidFill>
                <a:effectLst/>
                <a:latin typeface="Arial" panose="020B0604020202020204" pitchFamily="34" charset="0"/>
              </a:rPr>
              <a:t>URL:</a:t>
            </a:r>
            <a:r>
              <a:rPr lang="en-GB" b="0" i="0" dirty="0">
                <a:solidFill>
                  <a:srgbClr val="333333"/>
                </a:solidFill>
                <a:effectLst/>
                <a:latin typeface="Arial" panose="020B0604020202020204" pitchFamily="34" charset="0"/>
              </a:rPr>
              <a:t> </a:t>
            </a:r>
            <a:r>
              <a:rPr lang="en-GB" b="0" i="0" dirty="0">
                <a:solidFill>
                  <a:srgbClr val="666666"/>
                </a:solidFill>
                <a:effectLst/>
                <a:latin typeface="Arial" panose="020B0604020202020204" pitchFamily="34" charset="0"/>
              </a:rPr>
              <a:t>https://libguides.library.usyd.edu.au/marketing</a:t>
            </a:r>
            <a:endParaRPr lang="en-GB" b="0" i="0" dirty="0">
              <a:solidFill>
                <a:srgbClr val="333333"/>
              </a:solidFill>
              <a:effectLst/>
              <a:latin typeface="Arial" panose="020B0604020202020204" pitchFamily="34" charset="0"/>
            </a:endParaRPr>
          </a:p>
        </p:txBody>
      </p:sp>
    </p:spTree>
    <p:extLst>
      <p:ext uri="{BB962C8B-B14F-4D97-AF65-F5344CB8AC3E}">
        <p14:creationId xmlns:p14="http://schemas.microsoft.com/office/powerpoint/2010/main" val="18517320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263</TotalTime>
  <Words>743</Words>
  <Application>Microsoft Office PowerPoint</Application>
  <PresentationFormat>Widescreen</PresentationFormat>
  <Paragraphs>67</Paragraphs>
  <Slides>13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-apple-system</vt:lpstr>
      <vt:lpstr>Arial</vt:lpstr>
      <vt:lpstr>Arial</vt:lpstr>
      <vt:lpstr>Calibri</vt:lpstr>
      <vt:lpstr>Calibri Light</vt:lpstr>
      <vt:lpstr>Times New Roman</vt:lpstr>
      <vt:lpstr>Office Theme</vt:lpstr>
      <vt:lpstr>   Ashmita Sapkota  module 4002 introduction  What is work stress</vt:lpstr>
      <vt:lpstr>PowerPoint Presentation</vt:lpstr>
      <vt:lpstr>Impact of work place stress  </vt:lpstr>
      <vt:lpstr>cause-and-effect analysis </vt:lpstr>
      <vt:lpstr>PowerPoint Presentation</vt:lpstr>
      <vt:lpstr>PESTEL analysis of the macro-environments </vt:lpstr>
      <vt:lpstr>PESTLE Factors </vt:lpstr>
      <vt:lpstr>Economic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work stress</dc:title>
  <dc:creator>Ashmita Sapkota</dc:creator>
  <cp:lastModifiedBy>Ashmita Sapkota</cp:lastModifiedBy>
  <cp:revision>11</cp:revision>
  <dcterms:created xsi:type="dcterms:W3CDTF">2021-11-10T16:01:33Z</dcterms:created>
  <dcterms:modified xsi:type="dcterms:W3CDTF">2021-11-16T14:18:21Z</dcterms:modified>
</cp:coreProperties>
</file>