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63" r:id="rId6"/>
    <p:sldId id="269" r:id="rId7"/>
    <p:sldId id="264" r:id="rId8"/>
    <p:sldId id="270" r:id="rId9"/>
    <p:sldId id="265" r:id="rId10"/>
    <p:sldId id="271" r:id="rId11"/>
    <p:sldId id="272" r:id="rId12"/>
    <p:sldId id="266" r:id="rId13"/>
    <p:sldId id="274" r:id="rId14"/>
    <p:sldId id="273" r:id="rId15"/>
    <p:sldId id="267" r:id="rId16"/>
    <p:sldId id="275" r:id="rId17"/>
    <p:sldId id="268"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7" d="100"/>
          <a:sy n="67" d="100"/>
        </p:scale>
        <p:origin x="615" y="4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33D825-9CA6-48F2-B5FD-D741849CC712}"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943575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3D825-9CA6-48F2-B5FD-D741849CC712}"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2283343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33D825-9CA6-48F2-B5FD-D741849CC712}"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2787540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33D825-9CA6-48F2-B5FD-D741849CC712}"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12870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33D825-9CA6-48F2-B5FD-D741849CC712}" type="datetimeFigureOut">
              <a:rPr lang="en-GB" smtClean="0"/>
              <a:t>27/01/2020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3483562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33D825-9CA6-48F2-B5FD-D741849CC712}" type="datetimeFigureOut">
              <a:rPr lang="en-GB" smtClean="0"/>
              <a:t>27/01/2020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186598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33D825-9CA6-48F2-B5FD-D741849CC712}" type="datetimeFigureOut">
              <a:rPr lang="en-GB" smtClean="0"/>
              <a:t>27/01/2020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2240995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33D825-9CA6-48F2-B5FD-D741849CC712}"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319907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33D825-9CA6-48F2-B5FD-D741849CC712}"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1865487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3D825-9CA6-48F2-B5FD-D741849CC712}"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4255804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33D825-9CA6-48F2-B5FD-D741849CC712}"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74CF43-1F78-4D45-A84C-53401A745124}" type="slidenum">
              <a:rPr lang="en-GB" smtClean="0"/>
              <a:t>‹#›</a:t>
            </a:fld>
            <a:endParaRPr lang="en-GB"/>
          </a:p>
        </p:txBody>
      </p:sp>
    </p:spTree>
    <p:extLst>
      <p:ext uri="{BB962C8B-B14F-4D97-AF65-F5344CB8AC3E}">
        <p14:creationId xmlns:p14="http://schemas.microsoft.com/office/powerpoint/2010/main" val="1156526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3D825-9CA6-48F2-B5FD-D741849CC712}" type="datetimeFigureOut">
              <a:rPr lang="en-GB" smtClean="0"/>
              <a:t>27/01/2020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74CF43-1F78-4D45-A84C-53401A745124}" type="slidenum">
              <a:rPr lang="en-GB" smtClean="0"/>
              <a:t>‹#›</a:t>
            </a:fld>
            <a:endParaRPr lang="en-GB"/>
          </a:p>
        </p:txBody>
      </p:sp>
    </p:spTree>
    <p:extLst>
      <p:ext uri="{BB962C8B-B14F-4D97-AF65-F5344CB8AC3E}">
        <p14:creationId xmlns:p14="http://schemas.microsoft.com/office/powerpoint/2010/main" val="3772624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3"/>
            <a:ext cx="7772400" cy="1080120"/>
          </a:xfrm>
        </p:spPr>
        <p:txBody>
          <a:bodyPr/>
          <a:lstStyle/>
          <a:p>
            <a:r>
              <a:rPr lang="en-GB" dirty="0" smtClean="0"/>
              <a:t>Conducting Research</a:t>
            </a:r>
            <a:endParaRPr lang="en-GB" dirty="0"/>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76" y="2483215"/>
            <a:ext cx="8691536" cy="328581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11560" y="4941167"/>
            <a:ext cx="648072" cy="646331"/>
          </a:xfrm>
          <a:prstGeom prst="rect">
            <a:avLst/>
          </a:prstGeom>
          <a:noFill/>
        </p:spPr>
        <p:txBody>
          <a:bodyPr wrap="square" rtlCol="0">
            <a:spAutoFit/>
          </a:bodyPr>
          <a:lstStyle/>
          <a:p>
            <a:r>
              <a:rPr lang="en-GB" sz="3600" dirty="0" smtClean="0">
                <a:sym typeface="Wingdings"/>
              </a:rPr>
              <a:t></a:t>
            </a:r>
            <a:endParaRPr lang="en-GB" sz="3600" dirty="0"/>
          </a:p>
        </p:txBody>
      </p:sp>
      <p:sp>
        <p:nvSpPr>
          <p:cNvPr id="6" name="TextBox 5"/>
          <p:cNvSpPr txBox="1"/>
          <p:nvPr/>
        </p:nvSpPr>
        <p:spPr>
          <a:xfrm>
            <a:off x="3491880" y="4920134"/>
            <a:ext cx="648072" cy="646331"/>
          </a:xfrm>
          <a:prstGeom prst="rect">
            <a:avLst/>
          </a:prstGeom>
          <a:noFill/>
        </p:spPr>
        <p:txBody>
          <a:bodyPr wrap="square" rtlCol="0">
            <a:spAutoFit/>
          </a:bodyPr>
          <a:lstStyle/>
          <a:p>
            <a:r>
              <a:rPr lang="en-GB" sz="3600" dirty="0" smtClean="0">
                <a:solidFill>
                  <a:srgbClr val="00B050"/>
                </a:solidFill>
                <a:sym typeface="Wingdings"/>
              </a:rPr>
              <a:t></a:t>
            </a:r>
            <a:endParaRPr lang="en-GB" sz="3600" dirty="0">
              <a:solidFill>
                <a:srgbClr val="00B050"/>
              </a:solidFill>
            </a:endParaRPr>
          </a:p>
        </p:txBody>
      </p:sp>
      <p:sp>
        <p:nvSpPr>
          <p:cNvPr id="7" name="TextBox 6"/>
          <p:cNvSpPr txBox="1"/>
          <p:nvPr/>
        </p:nvSpPr>
        <p:spPr>
          <a:xfrm>
            <a:off x="2051720" y="4941167"/>
            <a:ext cx="648072" cy="646331"/>
          </a:xfrm>
          <a:prstGeom prst="rect">
            <a:avLst/>
          </a:prstGeom>
          <a:noFill/>
        </p:spPr>
        <p:txBody>
          <a:bodyPr wrap="square" rtlCol="0">
            <a:spAutoFit/>
          </a:bodyPr>
          <a:lstStyle/>
          <a:p>
            <a:r>
              <a:rPr lang="en-GB" sz="3600" dirty="0" smtClean="0">
                <a:sym typeface="Wingdings"/>
              </a:rPr>
              <a:t></a:t>
            </a:r>
            <a:endParaRPr lang="en-GB" sz="3600" dirty="0"/>
          </a:p>
        </p:txBody>
      </p:sp>
      <p:sp>
        <p:nvSpPr>
          <p:cNvPr id="10" name="TextBox 9"/>
          <p:cNvSpPr txBox="1"/>
          <p:nvPr/>
        </p:nvSpPr>
        <p:spPr>
          <a:xfrm>
            <a:off x="4938315" y="4939257"/>
            <a:ext cx="648072" cy="646331"/>
          </a:xfrm>
          <a:prstGeom prst="rect">
            <a:avLst/>
          </a:prstGeom>
          <a:noFill/>
        </p:spPr>
        <p:txBody>
          <a:bodyPr wrap="square" rtlCol="0">
            <a:spAutoFit/>
          </a:bodyPr>
          <a:lstStyle/>
          <a:p>
            <a:r>
              <a:rPr lang="en-GB" sz="3600" dirty="0" smtClean="0">
                <a:solidFill>
                  <a:srgbClr val="FF0000"/>
                </a:solidFill>
                <a:sym typeface="Wingdings"/>
              </a:rPr>
              <a:t></a:t>
            </a:r>
            <a:endParaRPr lang="en-GB" sz="3600" dirty="0">
              <a:solidFill>
                <a:srgbClr val="FF0000"/>
              </a:solidFill>
            </a:endParaRPr>
          </a:p>
        </p:txBody>
      </p:sp>
      <p:sp>
        <p:nvSpPr>
          <p:cNvPr id="11" name="TextBox 10"/>
          <p:cNvSpPr txBox="1"/>
          <p:nvPr/>
        </p:nvSpPr>
        <p:spPr>
          <a:xfrm>
            <a:off x="6327285" y="4941167"/>
            <a:ext cx="648072" cy="646331"/>
          </a:xfrm>
          <a:prstGeom prst="rect">
            <a:avLst/>
          </a:prstGeom>
          <a:noFill/>
        </p:spPr>
        <p:txBody>
          <a:bodyPr wrap="square" rtlCol="0">
            <a:spAutoFit/>
          </a:bodyPr>
          <a:lstStyle/>
          <a:p>
            <a:r>
              <a:rPr lang="en-GB" sz="3600" dirty="0" smtClean="0">
                <a:solidFill>
                  <a:srgbClr val="FF0000"/>
                </a:solidFill>
                <a:sym typeface="Wingdings"/>
              </a:rPr>
              <a:t></a:t>
            </a:r>
            <a:endParaRPr lang="en-GB" sz="3600" dirty="0">
              <a:solidFill>
                <a:srgbClr val="FF0000"/>
              </a:solidFill>
            </a:endParaRPr>
          </a:p>
        </p:txBody>
      </p:sp>
      <p:sp>
        <p:nvSpPr>
          <p:cNvPr id="12" name="TextBox 11"/>
          <p:cNvSpPr txBox="1"/>
          <p:nvPr/>
        </p:nvSpPr>
        <p:spPr>
          <a:xfrm>
            <a:off x="7830542" y="4941167"/>
            <a:ext cx="648072" cy="646331"/>
          </a:xfrm>
          <a:prstGeom prst="rect">
            <a:avLst/>
          </a:prstGeom>
          <a:noFill/>
        </p:spPr>
        <p:txBody>
          <a:bodyPr wrap="square" rtlCol="0">
            <a:spAutoFit/>
          </a:bodyPr>
          <a:lstStyle/>
          <a:p>
            <a:r>
              <a:rPr lang="en-GB" sz="3600" dirty="0" smtClean="0">
                <a:solidFill>
                  <a:srgbClr val="FF0000"/>
                </a:solidFill>
                <a:sym typeface="Wingdings"/>
              </a:rPr>
              <a:t></a:t>
            </a:r>
            <a:endParaRPr lang="en-GB" sz="3600" dirty="0">
              <a:solidFill>
                <a:srgbClr val="FF0000"/>
              </a:solidFill>
            </a:endParaRPr>
          </a:p>
        </p:txBody>
      </p:sp>
    </p:spTree>
    <p:extLst>
      <p:ext uri="{BB962C8B-B14F-4D97-AF65-F5344CB8AC3E}">
        <p14:creationId xmlns:p14="http://schemas.microsoft.com/office/powerpoint/2010/main" val="22128861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Collection</a:t>
            </a:r>
            <a:endParaRPr lang="en-GB" dirty="0"/>
          </a:p>
        </p:txBody>
      </p:sp>
      <p:sp>
        <p:nvSpPr>
          <p:cNvPr id="3" name="Content Placeholder 2"/>
          <p:cNvSpPr>
            <a:spLocks noGrp="1"/>
          </p:cNvSpPr>
          <p:nvPr>
            <p:ph idx="1"/>
          </p:nvPr>
        </p:nvSpPr>
        <p:spPr/>
        <p:txBody>
          <a:bodyPr>
            <a:normAutofit lnSpcReduction="10000"/>
          </a:bodyPr>
          <a:lstStyle/>
          <a:p>
            <a:r>
              <a:rPr lang="en-GB" dirty="0" smtClean="0">
                <a:solidFill>
                  <a:srgbClr val="FF0000"/>
                </a:solidFill>
              </a:rPr>
              <a:t>Ethical Approval</a:t>
            </a:r>
          </a:p>
          <a:p>
            <a:r>
              <a:rPr lang="en-GB" dirty="0" smtClean="0"/>
              <a:t>Securing participants / environment</a:t>
            </a:r>
          </a:p>
          <a:p>
            <a:r>
              <a:rPr lang="en-GB" dirty="0" smtClean="0"/>
              <a:t>Practice </a:t>
            </a:r>
            <a:r>
              <a:rPr lang="en-GB" dirty="0" smtClean="0"/>
              <a:t>protocols</a:t>
            </a:r>
          </a:p>
          <a:p>
            <a:r>
              <a:rPr lang="en-GB" dirty="0" smtClean="0"/>
              <a:t>Collecting the information</a:t>
            </a:r>
          </a:p>
          <a:p>
            <a:r>
              <a:rPr lang="en-GB" dirty="0" smtClean="0"/>
              <a:t>Analysing the data</a:t>
            </a:r>
          </a:p>
          <a:p>
            <a:r>
              <a:rPr lang="en-GB" dirty="0" smtClean="0"/>
              <a:t>Interpreting the data</a:t>
            </a:r>
          </a:p>
          <a:p>
            <a:r>
              <a:rPr lang="en-GB" dirty="0" smtClean="0"/>
              <a:t>Reporting the data</a:t>
            </a:r>
          </a:p>
          <a:p>
            <a:r>
              <a:rPr lang="en-GB" dirty="0" smtClean="0"/>
              <a:t>Completing the article</a:t>
            </a:r>
            <a:endParaRPr lang="en-GB" dirty="0" smtClean="0"/>
          </a:p>
        </p:txBody>
      </p:sp>
    </p:spTree>
    <p:extLst>
      <p:ext uri="{BB962C8B-B14F-4D97-AF65-F5344CB8AC3E}">
        <p14:creationId xmlns:p14="http://schemas.microsoft.com/office/powerpoint/2010/main" val="4191164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Assignment 2</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Working in a group (max 4)</a:t>
            </a:r>
          </a:p>
          <a:p>
            <a:pPr marL="0" indent="0">
              <a:buNone/>
            </a:pPr>
            <a:endParaRPr lang="en-GB" dirty="0"/>
          </a:p>
          <a:p>
            <a:pPr marL="0" indent="0">
              <a:buNone/>
            </a:pPr>
            <a:r>
              <a:rPr lang="en-GB" dirty="0" smtClean="0"/>
              <a:t>Conduct (adapt if necessary) one of the research proposals</a:t>
            </a:r>
          </a:p>
          <a:p>
            <a:pPr marL="0" indent="0">
              <a:buNone/>
            </a:pPr>
            <a:endParaRPr lang="en-GB" dirty="0"/>
          </a:p>
          <a:p>
            <a:pPr marL="0" indent="0">
              <a:buNone/>
            </a:pPr>
            <a:r>
              <a:rPr lang="en-GB" dirty="0" smtClean="0"/>
              <a:t>Write an individual article in the format of the journal of </a:t>
            </a:r>
            <a:r>
              <a:rPr lang="en-GB" dirty="0"/>
              <a:t>S</a:t>
            </a:r>
            <a:r>
              <a:rPr lang="en-GB" dirty="0" smtClean="0"/>
              <a:t>port </a:t>
            </a:r>
            <a:r>
              <a:rPr lang="en-GB" dirty="0" smtClean="0"/>
              <a:t>Sciences (2000 words).</a:t>
            </a:r>
            <a:endParaRPr lang="en-GB" dirty="0"/>
          </a:p>
        </p:txBody>
      </p:sp>
    </p:spTree>
    <p:extLst>
      <p:ext uri="{BB962C8B-B14F-4D97-AF65-F5344CB8AC3E}">
        <p14:creationId xmlns:p14="http://schemas.microsoft.com/office/powerpoint/2010/main" val="3938251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Study Method (300-500 words)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smtClean="0"/>
              <a:t>Subheadings </a:t>
            </a:r>
            <a:r>
              <a:rPr lang="en-GB" dirty="0" smtClean="0"/>
              <a:t>if </a:t>
            </a:r>
            <a:r>
              <a:rPr lang="en-GB" smtClean="0"/>
              <a:t>you want</a:t>
            </a:r>
          </a:p>
          <a:p>
            <a:pPr marL="0" indent="0">
              <a:buNone/>
            </a:pPr>
            <a:endParaRPr lang="en-GB" b="1" dirty="0"/>
          </a:p>
          <a:p>
            <a:pPr marL="0" indent="0">
              <a:buNone/>
            </a:pPr>
            <a:r>
              <a:rPr lang="en-GB" b="1" dirty="0" smtClean="0"/>
              <a:t>Study Design</a:t>
            </a:r>
          </a:p>
          <a:p>
            <a:pPr marL="0" indent="0">
              <a:buNone/>
            </a:pPr>
            <a:endParaRPr lang="en-GB" b="1" dirty="0"/>
          </a:p>
          <a:p>
            <a:pPr marL="0" indent="0">
              <a:buNone/>
            </a:pPr>
            <a:r>
              <a:rPr lang="en-GB" b="1" dirty="0" smtClean="0"/>
              <a:t>Study Populations</a:t>
            </a:r>
          </a:p>
          <a:p>
            <a:pPr marL="0" indent="0">
              <a:buNone/>
            </a:pPr>
            <a:endParaRPr lang="en-GB" b="1" dirty="0"/>
          </a:p>
          <a:p>
            <a:pPr marL="0" indent="0">
              <a:buNone/>
            </a:pPr>
            <a:r>
              <a:rPr lang="en-GB" b="1" dirty="0" smtClean="0"/>
              <a:t>Procedures and Protocols</a:t>
            </a:r>
          </a:p>
          <a:p>
            <a:pPr marL="0" indent="0">
              <a:buNone/>
            </a:pPr>
            <a:endParaRPr lang="en-GB" b="1" dirty="0"/>
          </a:p>
          <a:p>
            <a:pPr marL="0" indent="0">
              <a:buNone/>
            </a:pPr>
            <a:r>
              <a:rPr lang="en-GB" b="1" dirty="0" smtClean="0"/>
              <a:t>Data and Statistical Analysis</a:t>
            </a:r>
          </a:p>
          <a:p>
            <a:pPr marL="0" indent="0">
              <a:buNone/>
            </a:pP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592387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Study Design</a:t>
            </a:r>
            <a:endParaRPr lang="en-GB" dirty="0"/>
          </a:p>
        </p:txBody>
      </p:sp>
      <p:sp>
        <p:nvSpPr>
          <p:cNvPr id="3" name="Content Placeholder 2"/>
          <p:cNvSpPr>
            <a:spLocks noGrp="1"/>
          </p:cNvSpPr>
          <p:nvPr>
            <p:ph idx="1"/>
          </p:nvPr>
        </p:nvSpPr>
        <p:spPr>
          <a:xfrm>
            <a:off x="457200" y="1600200"/>
            <a:ext cx="8229600" cy="5357192"/>
          </a:xfrm>
        </p:spPr>
        <p:txBody>
          <a:bodyPr>
            <a:normAutofit fontScale="92500" lnSpcReduction="10000"/>
          </a:bodyPr>
          <a:lstStyle/>
          <a:p>
            <a:pPr marL="0" indent="0">
              <a:buNone/>
            </a:pPr>
            <a:r>
              <a:rPr lang="en-GB" dirty="0" smtClean="0"/>
              <a:t>The overarching nature of the study approach</a:t>
            </a:r>
          </a:p>
          <a:p>
            <a:pPr marL="0" indent="0">
              <a:buNone/>
            </a:pPr>
            <a:endParaRPr lang="en-GB" dirty="0"/>
          </a:p>
          <a:p>
            <a:pPr marL="0" indent="0">
              <a:buNone/>
            </a:pPr>
            <a:r>
              <a:rPr lang="en-GB" dirty="0" smtClean="0"/>
              <a:t>	</a:t>
            </a:r>
            <a:r>
              <a:rPr lang="en-GB" sz="2800" dirty="0" smtClean="0">
                <a:solidFill>
                  <a:srgbClr val="FF0000"/>
                </a:solidFill>
              </a:rPr>
              <a:t>Qualitative v Quantitative v Mixed Methods</a:t>
            </a:r>
          </a:p>
          <a:p>
            <a:pPr marL="0" indent="0">
              <a:buNone/>
            </a:pPr>
            <a:endParaRPr lang="en-GB" sz="2800" dirty="0">
              <a:solidFill>
                <a:srgbClr val="FF0000"/>
              </a:solidFill>
            </a:endParaRPr>
          </a:p>
          <a:p>
            <a:pPr marL="0" indent="0" algn="ctr">
              <a:buNone/>
            </a:pPr>
            <a:r>
              <a:rPr lang="en-GB" sz="2800" dirty="0" smtClean="0">
                <a:solidFill>
                  <a:srgbClr val="FF0000"/>
                </a:solidFill>
              </a:rPr>
              <a:t>Test / retest / convenience sampling </a:t>
            </a:r>
            <a:r>
              <a:rPr lang="en-GB" sz="2800" dirty="0" err="1" smtClean="0">
                <a:solidFill>
                  <a:srgbClr val="FF0000"/>
                </a:solidFill>
              </a:rPr>
              <a:t>etc</a:t>
            </a:r>
            <a:endParaRPr lang="en-GB" sz="2800" dirty="0" smtClean="0">
              <a:solidFill>
                <a:srgbClr val="FF0000"/>
              </a:solidFill>
            </a:endParaRPr>
          </a:p>
          <a:p>
            <a:pPr marL="0" indent="0" algn="ctr">
              <a:buNone/>
            </a:pPr>
            <a:endParaRPr lang="en-GB" sz="2800" dirty="0">
              <a:solidFill>
                <a:srgbClr val="FF0000"/>
              </a:solidFill>
            </a:endParaRPr>
          </a:p>
          <a:p>
            <a:pPr marL="0" indent="0" algn="ctr">
              <a:buNone/>
            </a:pPr>
            <a:r>
              <a:rPr lang="en-GB" sz="2800" dirty="0" smtClean="0">
                <a:solidFill>
                  <a:srgbClr val="FF0000"/>
                </a:solidFill>
              </a:rPr>
              <a:t>Dates of assessment</a:t>
            </a:r>
          </a:p>
          <a:p>
            <a:pPr marL="0" indent="0" algn="ctr">
              <a:buNone/>
            </a:pPr>
            <a:endParaRPr lang="en-GB" sz="2800" dirty="0">
              <a:solidFill>
                <a:srgbClr val="FF0000"/>
              </a:solidFill>
            </a:endParaRPr>
          </a:p>
          <a:p>
            <a:pPr marL="0" indent="0" algn="ctr">
              <a:buNone/>
            </a:pPr>
            <a:r>
              <a:rPr lang="en-GB" sz="2800" dirty="0" smtClean="0">
                <a:solidFill>
                  <a:srgbClr val="FF0000"/>
                </a:solidFill>
              </a:rPr>
              <a:t>Locations of assessment</a:t>
            </a:r>
          </a:p>
          <a:p>
            <a:pPr marL="0" indent="0" algn="ctr">
              <a:buNone/>
            </a:pPr>
            <a:endParaRPr lang="en-GB" sz="2800" dirty="0">
              <a:solidFill>
                <a:srgbClr val="FF0000"/>
              </a:solidFill>
            </a:endParaRPr>
          </a:p>
          <a:p>
            <a:pPr marL="0" indent="0" algn="ctr">
              <a:buNone/>
            </a:pPr>
            <a:r>
              <a:rPr lang="en-GB" sz="2800" dirty="0" smtClean="0">
                <a:solidFill>
                  <a:srgbClr val="FF0000"/>
                </a:solidFill>
              </a:rPr>
              <a:t>Ethical approval statement</a:t>
            </a:r>
            <a:endParaRPr lang="en-GB" sz="2800" dirty="0">
              <a:solidFill>
                <a:srgbClr val="FF0000"/>
              </a:solidFill>
            </a:endParaRPr>
          </a:p>
        </p:txBody>
      </p:sp>
    </p:spTree>
    <p:extLst>
      <p:ext uri="{BB962C8B-B14F-4D97-AF65-F5344CB8AC3E}">
        <p14:creationId xmlns:p14="http://schemas.microsoft.com/office/powerpoint/2010/main" val="934657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340768"/>
            <a:ext cx="8064896" cy="5078313"/>
          </a:xfrm>
          <a:prstGeom prst="rect">
            <a:avLst/>
          </a:prstGeom>
        </p:spPr>
        <p:txBody>
          <a:bodyPr wrap="square">
            <a:spAutoFit/>
          </a:bodyPr>
          <a:lstStyle/>
          <a:p>
            <a:r>
              <a:rPr lang="en-GB" dirty="0"/>
              <a:t>This was a cross-sectional design that used a convenience sample of participants in a nationally disseminated, evidence-informed, community-based strength-training program, the </a:t>
            </a:r>
            <a:r>
              <a:rPr lang="en-GB" dirty="0" smtClean="0"/>
              <a:t>Strong Women </a:t>
            </a:r>
            <a:r>
              <a:rPr lang="en-GB" dirty="0"/>
              <a:t>Program (SWP; Seguin et al., 2008). The primary hypothesis for this study stated that adherence (≥4 months of strength training) would be associated with personal factors (income, education, exercise experience, ethnicity, health status, and perceived support) and program characteristics (leader characteristics and </a:t>
            </a:r>
            <a:r>
              <a:rPr lang="en-GB" dirty="0" err="1"/>
              <a:t>behavior</a:t>
            </a:r>
            <a:r>
              <a:rPr lang="en-GB" dirty="0"/>
              <a:t> </a:t>
            </a:r>
            <a:r>
              <a:rPr lang="en-GB" dirty="0" err="1"/>
              <a:t>modeling</a:t>
            </a:r>
            <a:r>
              <a:rPr lang="en-GB" dirty="0"/>
              <a:t>). The SWP was developed and disseminated to enable women age 40 or older to maintain their strength, function, and independence. Although the SWP is targeted to and largely attended by women, some program leaders allow men to join the program, as well. Therefore, male participants were included in this research. Program leaders are trained at the </a:t>
            </a:r>
            <a:r>
              <a:rPr lang="en-GB" dirty="0" smtClean="0"/>
              <a:t>Strong Women </a:t>
            </a:r>
            <a:r>
              <a:rPr lang="en-GB" dirty="0"/>
              <a:t>Workshop and provided a training manual, The </a:t>
            </a:r>
            <a:r>
              <a:rPr lang="en-GB" dirty="0" smtClean="0"/>
              <a:t>Strong Women </a:t>
            </a:r>
            <a:r>
              <a:rPr lang="en-GB" dirty="0"/>
              <a:t>Tool Kit. SWP participants are recruited through local community agencies such as senior </a:t>
            </a:r>
            <a:r>
              <a:rPr lang="en-GB" dirty="0" err="1"/>
              <a:t>centers</a:t>
            </a:r>
            <a:r>
              <a:rPr lang="en-GB" dirty="0"/>
              <a:t> and county cooperative extension offices, and classes typically meet twice weekly for 12 weeks. An extensive review of the SWP—including the training workshop, curriculum, and programmatic details—has been previously published (Seguin et al., 2008). Figure 1 shows the socioecological framework of variables for this research (Bronfenbrenner, 1979).</a:t>
            </a:r>
          </a:p>
        </p:txBody>
      </p:sp>
      <p:sp>
        <p:nvSpPr>
          <p:cNvPr id="7" name="TextBox 6"/>
          <p:cNvSpPr txBox="1"/>
          <p:nvPr/>
        </p:nvSpPr>
        <p:spPr>
          <a:xfrm>
            <a:off x="755576" y="620688"/>
            <a:ext cx="4392488" cy="369332"/>
          </a:xfrm>
          <a:prstGeom prst="rect">
            <a:avLst/>
          </a:prstGeom>
          <a:noFill/>
        </p:spPr>
        <p:txBody>
          <a:bodyPr wrap="square" rtlCol="0">
            <a:spAutoFit/>
          </a:bodyPr>
          <a:lstStyle/>
          <a:p>
            <a:r>
              <a:rPr lang="en-GB" b="1" dirty="0" smtClean="0"/>
              <a:t>Design</a:t>
            </a:r>
            <a:endParaRPr lang="en-GB" b="1" dirty="0"/>
          </a:p>
        </p:txBody>
      </p:sp>
    </p:spTree>
    <p:extLst>
      <p:ext uri="{BB962C8B-B14F-4D97-AF65-F5344CB8AC3E}">
        <p14:creationId xmlns:p14="http://schemas.microsoft.com/office/powerpoint/2010/main" val="88918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Participants</a:t>
            </a:r>
            <a:endParaRPr lang="en-GB" dirty="0"/>
          </a:p>
        </p:txBody>
      </p:sp>
      <p:sp>
        <p:nvSpPr>
          <p:cNvPr id="3" name="Content Placeholder 2"/>
          <p:cNvSpPr>
            <a:spLocks noGrp="1"/>
          </p:cNvSpPr>
          <p:nvPr>
            <p:ph idx="1"/>
          </p:nvPr>
        </p:nvSpPr>
        <p:spPr/>
        <p:txBody>
          <a:bodyPr/>
          <a:lstStyle/>
          <a:p>
            <a:pPr marL="0" indent="0">
              <a:buNone/>
            </a:pPr>
            <a:r>
              <a:rPr lang="en-GB" dirty="0" smtClean="0"/>
              <a:t>Number of participants</a:t>
            </a:r>
          </a:p>
          <a:p>
            <a:pPr marL="0" indent="0">
              <a:buNone/>
            </a:pPr>
            <a:r>
              <a:rPr lang="en-GB" dirty="0" smtClean="0"/>
              <a:t>Genders</a:t>
            </a:r>
          </a:p>
          <a:p>
            <a:pPr marL="0" indent="0">
              <a:buNone/>
            </a:pPr>
            <a:r>
              <a:rPr lang="en-GB" dirty="0" smtClean="0"/>
              <a:t>Age range</a:t>
            </a:r>
          </a:p>
          <a:p>
            <a:pPr marL="0" indent="0">
              <a:buNone/>
            </a:pPr>
            <a:r>
              <a:rPr lang="en-GB" dirty="0" smtClean="0"/>
              <a:t>Ethnicity, or other defining characteristics</a:t>
            </a:r>
          </a:p>
          <a:p>
            <a:pPr marL="0" indent="0">
              <a:buNone/>
            </a:pPr>
            <a:r>
              <a:rPr lang="en-GB" dirty="0" smtClean="0"/>
              <a:t>Recruitment process</a:t>
            </a:r>
          </a:p>
          <a:p>
            <a:pPr marL="0" indent="0">
              <a:buNone/>
            </a:pPr>
            <a:r>
              <a:rPr lang="en-GB" dirty="0" smtClean="0"/>
              <a:t>Inclusion / exclusion criteria / screening</a:t>
            </a:r>
          </a:p>
          <a:p>
            <a:pPr marL="0" indent="0">
              <a:buNone/>
            </a:pPr>
            <a:r>
              <a:rPr lang="en-GB" dirty="0" smtClean="0"/>
              <a:t>Consent process / requirements</a:t>
            </a:r>
          </a:p>
          <a:p>
            <a:pPr marL="0" indent="0">
              <a:buNone/>
            </a:pPr>
            <a:endParaRPr lang="en-GB" dirty="0"/>
          </a:p>
        </p:txBody>
      </p:sp>
    </p:spTree>
    <p:extLst>
      <p:ext uri="{BB962C8B-B14F-4D97-AF65-F5344CB8AC3E}">
        <p14:creationId xmlns:p14="http://schemas.microsoft.com/office/powerpoint/2010/main" val="2588462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4699" y="1556792"/>
            <a:ext cx="8352928" cy="2308324"/>
          </a:xfrm>
          <a:prstGeom prst="rect">
            <a:avLst/>
          </a:prstGeom>
        </p:spPr>
        <p:txBody>
          <a:bodyPr wrap="square">
            <a:spAutoFit/>
          </a:bodyPr>
          <a:lstStyle/>
          <a:p>
            <a:r>
              <a:rPr lang="en-GB" dirty="0"/>
              <a:t>Recruitment was done via online notice board advertising and community posters. Inclusion criteria mandated that female participants be 50–70years old and engaged in full-time employment (minimum of 30 h per week). We chose women who were employed full-time because the workplace is a key setting for prolonged bouts of sedentary time (Parry and </a:t>
            </a:r>
            <a:r>
              <a:rPr lang="en-GB" dirty="0" err="1"/>
              <a:t>Straker</a:t>
            </a:r>
            <a:r>
              <a:rPr lang="en-GB" dirty="0"/>
              <a:t> 2013). Participants were screened for contraindications and were excluded if they had any unstable health condition, acute neurological or musculoskeletal injury, or physical limitation that precluded them from completing the testing.</a:t>
            </a:r>
          </a:p>
        </p:txBody>
      </p:sp>
      <p:sp>
        <p:nvSpPr>
          <p:cNvPr id="5" name="TextBox 4"/>
          <p:cNvSpPr txBox="1"/>
          <p:nvPr/>
        </p:nvSpPr>
        <p:spPr>
          <a:xfrm>
            <a:off x="467544" y="620688"/>
            <a:ext cx="2520280" cy="369332"/>
          </a:xfrm>
          <a:prstGeom prst="rect">
            <a:avLst/>
          </a:prstGeom>
          <a:noFill/>
        </p:spPr>
        <p:txBody>
          <a:bodyPr wrap="square" rtlCol="0">
            <a:spAutoFit/>
          </a:bodyPr>
          <a:lstStyle/>
          <a:p>
            <a:r>
              <a:rPr lang="en-GB" b="1" dirty="0" smtClean="0"/>
              <a:t>Participants</a:t>
            </a:r>
            <a:endParaRPr lang="en-GB" b="1" dirty="0"/>
          </a:p>
        </p:txBody>
      </p:sp>
    </p:spTree>
    <p:extLst>
      <p:ext uri="{BB962C8B-B14F-4D97-AF65-F5344CB8AC3E}">
        <p14:creationId xmlns:p14="http://schemas.microsoft.com/office/powerpoint/2010/main" val="1260291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Procedures, Measures and Protocols</a:t>
            </a:r>
            <a:endParaRPr lang="en-GB" dirty="0"/>
          </a:p>
        </p:txBody>
      </p:sp>
      <p:sp>
        <p:nvSpPr>
          <p:cNvPr id="3" name="Content Placeholder 2"/>
          <p:cNvSpPr>
            <a:spLocks noGrp="1"/>
          </p:cNvSpPr>
          <p:nvPr>
            <p:ph idx="1"/>
          </p:nvPr>
        </p:nvSpPr>
        <p:spPr>
          <a:xfrm>
            <a:off x="457200" y="1340768"/>
            <a:ext cx="8229600" cy="5328592"/>
          </a:xfrm>
        </p:spPr>
        <p:txBody>
          <a:bodyPr>
            <a:normAutofit fontScale="77500" lnSpcReduction="20000"/>
          </a:bodyPr>
          <a:lstStyle/>
          <a:p>
            <a:pPr marL="0" indent="0">
              <a:buNone/>
            </a:pPr>
            <a:r>
              <a:rPr lang="en-GB" dirty="0" smtClean="0">
                <a:solidFill>
                  <a:srgbClr val="FF0000"/>
                </a:solidFill>
              </a:rPr>
              <a:t>Procedures</a:t>
            </a:r>
          </a:p>
          <a:p>
            <a:pPr marL="0" indent="0">
              <a:buNone/>
            </a:pPr>
            <a:endParaRPr lang="en-GB" dirty="0" smtClean="0"/>
          </a:p>
          <a:p>
            <a:pPr marL="0" indent="0">
              <a:buNone/>
            </a:pPr>
            <a:r>
              <a:rPr lang="en-GB" dirty="0" smtClean="0"/>
              <a:t>Overarching data collection process.</a:t>
            </a:r>
          </a:p>
          <a:p>
            <a:pPr marL="0" indent="0">
              <a:buNone/>
            </a:pPr>
            <a:endParaRPr lang="en-GB" dirty="0"/>
          </a:p>
          <a:p>
            <a:pPr marL="0" indent="0">
              <a:buNone/>
            </a:pPr>
            <a:r>
              <a:rPr lang="en-GB" dirty="0" smtClean="0">
                <a:solidFill>
                  <a:srgbClr val="FF0000"/>
                </a:solidFill>
              </a:rPr>
              <a:t>Measures</a:t>
            </a:r>
          </a:p>
          <a:p>
            <a:pPr marL="0" indent="0">
              <a:buNone/>
            </a:pPr>
            <a:endParaRPr lang="en-GB" dirty="0" smtClean="0"/>
          </a:p>
          <a:p>
            <a:pPr marL="0" indent="0">
              <a:buNone/>
            </a:pPr>
            <a:r>
              <a:rPr lang="en-GB" dirty="0" smtClean="0"/>
              <a:t>Use of data collection techniques that do not required direct measurement i.e. questionnaires</a:t>
            </a:r>
          </a:p>
          <a:p>
            <a:pPr marL="0" indent="0">
              <a:buNone/>
            </a:pPr>
            <a:endParaRPr lang="en-GB" dirty="0"/>
          </a:p>
          <a:p>
            <a:pPr marL="0" indent="0">
              <a:buNone/>
            </a:pPr>
            <a:r>
              <a:rPr lang="en-GB" dirty="0" smtClean="0">
                <a:solidFill>
                  <a:srgbClr val="FF0000"/>
                </a:solidFill>
              </a:rPr>
              <a:t>Protocols</a:t>
            </a:r>
          </a:p>
          <a:p>
            <a:pPr marL="0" indent="0">
              <a:buNone/>
            </a:pPr>
            <a:endParaRPr lang="en-GB" dirty="0"/>
          </a:p>
          <a:p>
            <a:pPr marL="0" indent="0">
              <a:buNone/>
            </a:pPr>
            <a:r>
              <a:rPr lang="en-GB" dirty="0" smtClean="0"/>
              <a:t>Ways in which you collect the information – make reference to other studies that have describe that protocol or describe it yourself.</a:t>
            </a:r>
            <a:endParaRPr lang="en-GB" dirty="0"/>
          </a:p>
        </p:txBody>
      </p:sp>
    </p:spTree>
    <p:extLst>
      <p:ext uri="{BB962C8B-B14F-4D97-AF65-F5344CB8AC3E}">
        <p14:creationId xmlns:p14="http://schemas.microsoft.com/office/powerpoint/2010/main" val="3056384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772816"/>
            <a:ext cx="8136904" cy="2585323"/>
          </a:xfrm>
          <a:prstGeom prst="rect">
            <a:avLst/>
          </a:prstGeom>
        </p:spPr>
        <p:txBody>
          <a:bodyPr wrap="square">
            <a:spAutoFit/>
          </a:bodyPr>
          <a:lstStyle/>
          <a:p>
            <a:r>
              <a:rPr lang="en-GB" dirty="0"/>
              <a:t>Recruitment was done via online notice board advertising and community posters. Inclusion criteria mandated that female participants be 50–70years old and engaged in full-time employment (minimum of 30 h per week). We chose women who were employed full-time because the workplace is a key setting for prolonged bouts of sedentary time (Parry and </a:t>
            </a:r>
            <a:r>
              <a:rPr lang="en-GB" dirty="0" err="1"/>
              <a:t>Straker</a:t>
            </a:r>
            <a:r>
              <a:rPr lang="en-GB" dirty="0"/>
              <a:t> 2013). Participants were screened for contraindications and were excluded if they had any unstable health condition, acute neurological or musculoskeletal injury, or physical limitation that precluded them from completing the testing.</a:t>
            </a:r>
          </a:p>
          <a:p>
            <a:endParaRPr lang="en-GB" dirty="0"/>
          </a:p>
        </p:txBody>
      </p:sp>
      <p:sp>
        <p:nvSpPr>
          <p:cNvPr id="5" name="TextBox 4"/>
          <p:cNvSpPr txBox="1"/>
          <p:nvPr/>
        </p:nvSpPr>
        <p:spPr>
          <a:xfrm>
            <a:off x="611560" y="836712"/>
            <a:ext cx="4248472" cy="369332"/>
          </a:xfrm>
          <a:prstGeom prst="rect">
            <a:avLst/>
          </a:prstGeom>
          <a:noFill/>
        </p:spPr>
        <p:txBody>
          <a:bodyPr wrap="square" rtlCol="0">
            <a:spAutoFit/>
          </a:bodyPr>
          <a:lstStyle/>
          <a:p>
            <a:r>
              <a:rPr lang="en-GB" b="1" dirty="0" smtClean="0"/>
              <a:t>Procedures</a:t>
            </a:r>
            <a:endParaRPr lang="en-GB" b="1" dirty="0"/>
          </a:p>
        </p:txBody>
      </p:sp>
    </p:spTree>
    <p:extLst>
      <p:ext uri="{BB962C8B-B14F-4D97-AF65-F5344CB8AC3E}">
        <p14:creationId xmlns:p14="http://schemas.microsoft.com/office/powerpoint/2010/main" val="428476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83568" y="1916832"/>
            <a:ext cx="7992888" cy="3416320"/>
          </a:xfrm>
          <a:prstGeom prst="rect">
            <a:avLst/>
          </a:prstGeom>
        </p:spPr>
        <p:txBody>
          <a:bodyPr wrap="square">
            <a:spAutoFit/>
          </a:bodyPr>
          <a:lstStyle/>
          <a:p>
            <a:r>
              <a:rPr lang="en-GB" dirty="0"/>
              <a:t>Each participant completed a familiarization trial and a strength assessment on 2 separate occasions (i.e., familiarization occurred during the initial visit, and the strength assessment occurred at follow-up) approximately 7 to 10 days apart; data from follow-up were used in the analysis. Peak torque of the dominant knee extensors and ﬂexors was assessed using the </a:t>
            </a:r>
            <a:r>
              <a:rPr lang="en-GB" dirty="0" err="1"/>
              <a:t>Humac</a:t>
            </a:r>
            <a:r>
              <a:rPr lang="en-GB" dirty="0"/>
              <a:t> NORM dynamometer (CSMI Inc., Stoughton, Mass., USA) at 60°/s. Leg dominance was deﬁned as the lower limb preferentially used for voluntary motor tasks (</a:t>
            </a:r>
            <a:r>
              <a:rPr lang="en-GB" dirty="0" err="1"/>
              <a:t>Sadeghi</a:t>
            </a:r>
            <a:r>
              <a:rPr lang="en-GB" dirty="0"/>
              <a:t> et al. 2000) and was identiﬁed by </a:t>
            </a:r>
            <a:r>
              <a:rPr lang="en-GB" dirty="0" smtClean="0"/>
              <a:t>asking each participant which leg they would choose to kick a ball </a:t>
            </a:r>
            <a:r>
              <a:rPr lang="en-GB" dirty="0"/>
              <a:t>with. Following a 5-min warm-up on a cycle ergometer, participants completed 1 trial set of 5 repetitions followed by a 60-s rest and a set of 5 test repetitions. Repetitions were continuous, wherein the participant was directed to extend and then ﬂex forcefully without pause.</a:t>
            </a:r>
          </a:p>
        </p:txBody>
      </p:sp>
      <p:sp>
        <p:nvSpPr>
          <p:cNvPr id="6" name="TextBox 5"/>
          <p:cNvSpPr txBox="1"/>
          <p:nvPr/>
        </p:nvSpPr>
        <p:spPr>
          <a:xfrm>
            <a:off x="755576" y="836712"/>
            <a:ext cx="3240360" cy="369332"/>
          </a:xfrm>
          <a:prstGeom prst="rect">
            <a:avLst/>
          </a:prstGeom>
          <a:noFill/>
        </p:spPr>
        <p:txBody>
          <a:bodyPr wrap="square" rtlCol="0">
            <a:spAutoFit/>
          </a:bodyPr>
          <a:lstStyle/>
          <a:p>
            <a:r>
              <a:rPr lang="en-GB" b="1" dirty="0" smtClean="0"/>
              <a:t>Protocols</a:t>
            </a:r>
            <a:endParaRPr lang="en-GB" b="1" dirty="0"/>
          </a:p>
        </p:txBody>
      </p:sp>
    </p:spTree>
    <p:extLst>
      <p:ext uri="{BB962C8B-B14F-4D97-AF65-F5344CB8AC3E}">
        <p14:creationId xmlns:p14="http://schemas.microsoft.com/office/powerpoint/2010/main" val="522645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Analysis</a:t>
            </a:r>
            <a:endParaRPr lang="en-GB" dirty="0"/>
          </a:p>
        </p:txBody>
      </p:sp>
      <p:sp>
        <p:nvSpPr>
          <p:cNvPr id="3" name="Content Placeholder 2"/>
          <p:cNvSpPr>
            <a:spLocks noGrp="1"/>
          </p:cNvSpPr>
          <p:nvPr>
            <p:ph idx="1"/>
          </p:nvPr>
        </p:nvSpPr>
        <p:spPr/>
        <p:txBody>
          <a:bodyPr/>
          <a:lstStyle/>
          <a:p>
            <a:pPr marL="0" indent="0">
              <a:buNone/>
            </a:pPr>
            <a:r>
              <a:rPr lang="en-GB" dirty="0" smtClean="0"/>
              <a:t>Manipulation of raw data into a useable format</a:t>
            </a:r>
          </a:p>
          <a:p>
            <a:pPr marL="0" indent="0">
              <a:buNone/>
            </a:pPr>
            <a:endParaRPr lang="en-GB" dirty="0"/>
          </a:p>
          <a:p>
            <a:pPr marL="0" indent="0" algn="ctr">
              <a:buNone/>
            </a:pPr>
            <a:r>
              <a:rPr lang="en-GB" sz="2400" dirty="0" smtClean="0">
                <a:solidFill>
                  <a:srgbClr val="FF0000"/>
                </a:solidFill>
              </a:rPr>
              <a:t>Conversion of measures of </a:t>
            </a:r>
            <a:r>
              <a:rPr lang="en-GB" sz="2400" dirty="0" err="1" smtClean="0">
                <a:solidFill>
                  <a:srgbClr val="FF0000"/>
                </a:solidFill>
              </a:rPr>
              <a:t>Wt</a:t>
            </a:r>
            <a:r>
              <a:rPr lang="en-GB" sz="2400" dirty="0" smtClean="0">
                <a:solidFill>
                  <a:srgbClr val="FF0000"/>
                </a:solidFill>
              </a:rPr>
              <a:t> and </a:t>
            </a:r>
            <a:r>
              <a:rPr lang="en-GB" sz="2400" dirty="0" err="1" smtClean="0">
                <a:solidFill>
                  <a:srgbClr val="FF0000"/>
                </a:solidFill>
              </a:rPr>
              <a:t>Ht</a:t>
            </a:r>
            <a:r>
              <a:rPr lang="en-GB" sz="2400" dirty="0" smtClean="0">
                <a:solidFill>
                  <a:srgbClr val="FF0000"/>
                </a:solidFill>
              </a:rPr>
              <a:t> into BMI</a:t>
            </a:r>
          </a:p>
          <a:p>
            <a:pPr marL="0" indent="0" algn="ctr">
              <a:buNone/>
            </a:pPr>
            <a:r>
              <a:rPr lang="en-GB" sz="2400" dirty="0" smtClean="0">
                <a:solidFill>
                  <a:srgbClr val="FF0000"/>
                </a:solidFill>
              </a:rPr>
              <a:t>Questionnaire data to a singular or dimensional outcome</a:t>
            </a:r>
          </a:p>
          <a:p>
            <a:pPr marL="0" indent="0" algn="ctr">
              <a:buNone/>
            </a:pPr>
            <a:r>
              <a:rPr lang="en-GB" sz="2400" dirty="0" smtClean="0">
                <a:solidFill>
                  <a:srgbClr val="FF0000"/>
                </a:solidFill>
              </a:rPr>
              <a:t>Division of data into nominal categories</a:t>
            </a:r>
          </a:p>
          <a:p>
            <a:pPr marL="0" indent="0" algn="ctr">
              <a:buNone/>
            </a:pPr>
            <a:endParaRPr lang="en-GB" sz="2400" dirty="0">
              <a:solidFill>
                <a:srgbClr val="FF0000"/>
              </a:solidFill>
            </a:endParaRPr>
          </a:p>
          <a:p>
            <a:pPr marL="0" indent="0">
              <a:buNone/>
            </a:pPr>
            <a:r>
              <a:rPr lang="en-GB" dirty="0" smtClean="0"/>
              <a:t>Thematic identification</a:t>
            </a:r>
          </a:p>
          <a:p>
            <a:pPr marL="0" indent="0" algn="ctr">
              <a:buNone/>
            </a:pPr>
            <a:endParaRPr lang="en-GB" sz="2400" dirty="0" smtClean="0">
              <a:solidFill>
                <a:srgbClr val="FF0000"/>
              </a:solidFill>
            </a:endParaRPr>
          </a:p>
          <a:p>
            <a:pPr marL="0" indent="0" algn="ctr">
              <a:buNone/>
            </a:pPr>
            <a:endParaRPr lang="en-GB" sz="2400" dirty="0">
              <a:solidFill>
                <a:srgbClr val="FF0000"/>
              </a:solidFill>
            </a:endParaRPr>
          </a:p>
        </p:txBody>
      </p:sp>
    </p:spTree>
    <p:extLst>
      <p:ext uri="{BB962C8B-B14F-4D97-AF65-F5344CB8AC3E}">
        <p14:creationId xmlns:p14="http://schemas.microsoft.com/office/powerpoint/2010/main" val="47357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59632" y="1916832"/>
            <a:ext cx="6696744" cy="2585323"/>
          </a:xfrm>
          <a:prstGeom prst="rect">
            <a:avLst/>
          </a:prstGeom>
        </p:spPr>
        <p:txBody>
          <a:bodyPr wrap="square">
            <a:spAutoFit/>
          </a:bodyPr>
          <a:lstStyle/>
          <a:p>
            <a:r>
              <a:rPr lang="en-GB"/>
              <a:t>The study population was divided into three groups based on whether they fell zero, one, or two or more times during the one-year follow-up (No-Fall group, One-Fall group and Recurrent-Falls group, respectively). </a:t>
            </a:r>
            <a:r>
              <a:rPr lang="en-GB" dirty="0"/>
              <a:t>Baseline characteristics of these groups were compared using one-way analysis of variance (ANOVA). Predictive values of the absolute cut-offs of baseline measures of maximum step length and gait speed for one or more future falls and recurrent (&gt;1) falls were calculated as the areas under the curve (AUCs) of the receiver operating characteristic curves.</a:t>
            </a:r>
          </a:p>
        </p:txBody>
      </p:sp>
      <p:sp>
        <p:nvSpPr>
          <p:cNvPr id="5" name="TextBox 4"/>
          <p:cNvSpPr txBox="1"/>
          <p:nvPr/>
        </p:nvSpPr>
        <p:spPr>
          <a:xfrm>
            <a:off x="1331640" y="836712"/>
            <a:ext cx="1944216" cy="369332"/>
          </a:xfrm>
          <a:prstGeom prst="rect">
            <a:avLst/>
          </a:prstGeom>
          <a:noFill/>
        </p:spPr>
        <p:txBody>
          <a:bodyPr wrap="square" rtlCol="0">
            <a:spAutoFit/>
          </a:bodyPr>
          <a:lstStyle/>
          <a:p>
            <a:r>
              <a:rPr lang="en-GB" dirty="0" smtClean="0"/>
              <a:t>Data management</a:t>
            </a:r>
            <a:endParaRPr lang="en-GB" dirty="0"/>
          </a:p>
        </p:txBody>
      </p:sp>
    </p:spTree>
    <p:extLst>
      <p:ext uri="{BB962C8B-B14F-4D97-AF65-F5344CB8AC3E}">
        <p14:creationId xmlns:p14="http://schemas.microsoft.com/office/powerpoint/2010/main" val="4199019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7584" y="764704"/>
            <a:ext cx="7560840" cy="6186309"/>
          </a:xfrm>
          <a:prstGeom prst="rect">
            <a:avLst/>
          </a:prstGeom>
        </p:spPr>
        <p:txBody>
          <a:bodyPr wrap="square">
            <a:spAutoFit/>
          </a:bodyPr>
          <a:lstStyle/>
          <a:p>
            <a:r>
              <a:rPr lang="en-GB" dirty="0"/>
              <a:t>Strength-Training Adherence—The dichotomous variable (adherence) was defined a priori as having completed at least 16 weeks of twice-weekly strength training. To be classified as an adherer, individuals must have answered yes to currently strength training regularly (regardless of specifics, i.e., location/venue, individually or with a group) and reported 4 months or longer of regularly strength training twice weekly.</a:t>
            </a:r>
          </a:p>
          <a:p>
            <a:r>
              <a:rPr lang="en-GB" dirty="0"/>
              <a:t>All survey respondents were asked their frequency of strength training (times per week, with 0 to 7 as the choices) and the duration that strength-training practice had been regularly maintained (e.g., 6 months)—whether as part of a formal program or classes or on their own at home or in a fitness </a:t>
            </a:r>
            <a:r>
              <a:rPr lang="en-GB" dirty="0" err="1"/>
              <a:t>center</a:t>
            </a:r>
            <a:r>
              <a:rPr lang="en-GB" dirty="0"/>
              <a:t>. Thus, a “yes” response to participation in the SWP or to strength training elsewhere qualified that respondent as an adherer if he or she reported at least 16 weeks of strength training. Adherence was the primary outcome of interest and the dependent variable (0 = no, </a:t>
            </a:r>
            <a:r>
              <a:rPr lang="en-GB" dirty="0" err="1"/>
              <a:t>nonadherer</a:t>
            </a:r>
            <a:r>
              <a:rPr lang="en-GB" dirty="0"/>
              <a:t>; 1 = yes, adherer) for the logistic-regression analysis</a:t>
            </a:r>
            <a:r>
              <a:rPr lang="en-GB" dirty="0" smtClean="0"/>
              <a:t>.</a:t>
            </a:r>
          </a:p>
          <a:p>
            <a:endParaRPr lang="en-GB" dirty="0"/>
          </a:p>
          <a:p>
            <a:r>
              <a:rPr lang="en-GB" dirty="0"/>
              <a:t>Socioeconomic Factors—Socioeconomic characteristics included the following: age, sex, race, marital status, educational attainment (e.g., bachelor level), income, and work status. Questions were adapted from the U.S. Census Bureau American Community Survey and the </a:t>
            </a:r>
            <a:r>
              <a:rPr lang="en-GB" dirty="0" err="1"/>
              <a:t>Behavioral</a:t>
            </a:r>
            <a:r>
              <a:rPr lang="en-GB" dirty="0"/>
              <a:t> Risk Factor Surveillance System Survey Questionnaire (U.S. Census Bureau, 2004; </a:t>
            </a:r>
            <a:r>
              <a:rPr lang="en-GB" dirty="0" err="1"/>
              <a:t>Centers</a:t>
            </a:r>
            <a:r>
              <a:rPr lang="en-GB" dirty="0"/>
              <a:t> for Disease Control and Prevention, 2006).</a:t>
            </a:r>
          </a:p>
        </p:txBody>
      </p:sp>
      <p:sp>
        <p:nvSpPr>
          <p:cNvPr id="5" name="TextBox 4"/>
          <p:cNvSpPr txBox="1"/>
          <p:nvPr/>
        </p:nvSpPr>
        <p:spPr>
          <a:xfrm>
            <a:off x="827584" y="188640"/>
            <a:ext cx="2304256" cy="369332"/>
          </a:xfrm>
          <a:prstGeom prst="rect">
            <a:avLst/>
          </a:prstGeom>
          <a:noFill/>
        </p:spPr>
        <p:txBody>
          <a:bodyPr wrap="square" rtlCol="0">
            <a:spAutoFit/>
          </a:bodyPr>
          <a:lstStyle/>
          <a:p>
            <a:r>
              <a:rPr lang="en-GB" b="1" dirty="0" smtClean="0"/>
              <a:t>Thematic Analysis</a:t>
            </a:r>
            <a:endParaRPr lang="en-GB" b="1" dirty="0"/>
          </a:p>
        </p:txBody>
      </p:sp>
    </p:spTree>
    <p:extLst>
      <p:ext uri="{BB962C8B-B14F-4D97-AF65-F5344CB8AC3E}">
        <p14:creationId xmlns:p14="http://schemas.microsoft.com/office/powerpoint/2010/main" val="630544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Statistical Analysis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smtClean="0">
                <a:solidFill>
                  <a:srgbClr val="FF0000"/>
                </a:solidFill>
              </a:rPr>
              <a:t>Descriptive</a:t>
            </a:r>
          </a:p>
          <a:p>
            <a:pPr marL="0" indent="0">
              <a:buNone/>
            </a:pPr>
            <a:endParaRPr lang="en-GB" dirty="0"/>
          </a:p>
          <a:p>
            <a:pPr marL="0" indent="0">
              <a:buNone/>
            </a:pPr>
            <a:r>
              <a:rPr lang="en-GB" dirty="0" smtClean="0"/>
              <a:t>Means and SD  / median / mode </a:t>
            </a:r>
          </a:p>
          <a:p>
            <a:pPr marL="0" indent="0">
              <a:buNone/>
            </a:pPr>
            <a:r>
              <a:rPr lang="en-GB" dirty="0" smtClean="0"/>
              <a:t>Confidence intervals</a:t>
            </a:r>
          </a:p>
          <a:p>
            <a:pPr marL="0" indent="0">
              <a:buNone/>
            </a:pPr>
            <a:r>
              <a:rPr lang="en-GB" dirty="0"/>
              <a:t>Testing for normalcy of data</a:t>
            </a:r>
          </a:p>
          <a:p>
            <a:pPr marL="0" indent="0">
              <a:buNone/>
            </a:pPr>
            <a:endParaRPr lang="en-GB" dirty="0" smtClean="0"/>
          </a:p>
          <a:p>
            <a:pPr marL="0" indent="0">
              <a:buNone/>
            </a:pPr>
            <a:r>
              <a:rPr lang="en-GB" dirty="0" smtClean="0">
                <a:solidFill>
                  <a:srgbClr val="FF0000"/>
                </a:solidFill>
              </a:rPr>
              <a:t>Inferential</a:t>
            </a:r>
          </a:p>
          <a:p>
            <a:pPr marL="0" indent="0">
              <a:buNone/>
            </a:pPr>
            <a:endParaRPr lang="en-GB" dirty="0"/>
          </a:p>
          <a:p>
            <a:pPr marL="0" indent="0">
              <a:buNone/>
            </a:pPr>
            <a:r>
              <a:rPr lang="en-GB" dirty="0" smtClean="0"/>
              <a:t>Use of SPSS to analyse the information</a:t>
            </a:r>
            <a:endParaRPr lang="en-GB" dirty="0"/>
          </a:p>
          <a:p>
            <a:pPr marL="0" indent="0">
              <a:buNone/>
            </a:pPr>
            <a:r>
              <a:rPr lang="en-GB" dirty="0" smtClean="0"/>
              <a:t>Which measures are to be analyses</a:t>
            </a:r>
          </a:p>
          <a:p>
            <a:pPr marL="0" indent="0">
              <a:buNone/>
            </a:pPr>
            <a:r>
              <a:rPr lang="en-GB" dirty="0" smtClean="0"/>
              <a:t>Level of statistical significance</a:t>
            </a:r>
          </a:p>
          <a:p>
            <a:pPr marL="0" indent="0">
              <a:buNone/>
            </a:pPr>
            <a:r>
              <a:rPr lang="en-GB" dirty="0" smtClean="0"/>
              <a:t>Specific statistical tests used for each measure.</a:t>
            </a:r>
          </a:p>
          <a:p>
            <a:pPr marL="0" indent="0">
              <a:buNone/>
            </a:pPr>
            <a:endParaRPr lang="en-GB" dirty="0"/>
          </a:p>
        </p:txBody>
      </p:sp>
    </p:spTree>
    <p:extLst>
      <p:ext uri="{BB962C8B-B14F-4D97-AF65-F5344CB8AC3E}">
        <p14:creationId xmlns:p14="http://schemas.microsoft.com/office/powerpoint/2010/main" val="2597686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846113"/>
            <a:ext cx="8856984" cy="6001643"/>
          </a:xfrm>
          <a:prstGeom prst="rect">
            <a:avLst/>
          </a:prstGeom>
        </p:spPr>
        <p:txBody>
          <a:bodyPr wrap="square">
            <a:spAutoFit/>
          </a:bodyPr>
          <a:lstStyle/>
          <a:p>
            <a:r>
              <a:rPr lang="en-GB" sz="1600" dirty="0"/>
              <a:t>The statistical analyses were carried out using SPSS (Version 22, SPSS Inc., Chicago, IL, USA). To determine </a:t>
            </a:r>
            <a:r>
              <a:rPr lang="en-GB" sz="1600" dirty="0" err="1"/>
              <a:t>parametricity</a:t>
            </a:r>
            <a:r>
              <a:rPr lang="en-GB" sz="1600" dirty="0"/>
              <a:t> (for adiposity, BMI, FMI, bone health), the Kolmogorov–Smirnov (whole sample n &gt; 50) or the Shapiro–Wilk (if sub-sample n &lt; 50) tests were utilized to determine if the sample was normally distributed. The </a:t>
            </a:r>
            <a:r>
              <a:rPr lang="en-GB" sz="1600" dirty="0" err="1"/>
              <a:t>Levene’s</a:t>
            </a:r>
            <a:r>
              <a:rPr lang="en-GB" sz="1600" dirty="0"/>
              <a:t> test was used to determine homogeneity of variance between groups. If parametric assumptions were met, between-group differences were examined by independent t-tests (for adiposity and bone health) or one-way ANOVA (for BMI and FMI) with post hoc pairwise comparisons conducted using the </a:t>
            </a:r>
            <a:r>
              <a:rPr lang="en-GB" sz="1600" dirty="0" err="1"/>
              <a:t>Bonferroni</a:t>
            </a:r>
            <a:r>
              <a:rPr lang="en-GB" sz="1600" dirty="0"/>
              <a:t> correction. However, if parametric assumptions were breached, between-group differences were examined by the Mann–Whitney U test (for adiposity) or a </a:t>
            </a:r>
            <a:r>
              <a:rPr lang="en-GB" sz="1600" dirty="0" err="1"/>
              <a:t>Kruskal</a:t>
            </a:r>
            <a:r>
              <a:rPr lang="en-GB" sz="1600" dirty="0"/>
              <a:t>–Wallis non-parametric ANOVA (for BMI and FMI) with post hoc pairwise </a:t>
            </a:r>
            <a:r>
              <a:rPr lang="en-GB" sz="1600" dirty="0" smtClean="0"/>
              <a:t>comparisons </a:t>
            </a:r>
            <a:r>
              <a:rPr lang="en-GB" sz="1600" dirty="0" err="1" smtClean="0"/>
              <a:t>beingexamined</a:t>
            </a:r>
            <a:r>
              <a:rPr lang="en-GB" sz="1600" dirty="0" smtClean="0"/>
              <a:t> by Dunn correction</a:t>
            </a:r>
            <a:r>
              <a:rPr lang="en-GB" sz="1600" dirty="0"/>
              <a:t>. </a:t>
            </a:r>
            <a:r>
              <a:rPr lang="en-GB" sz="1600" dirty="0" smtClean="0"/>
              <a:t>Pearson(o Spearman rank order for non-parametric </a:t>
            </a:r>
            <a:r>
              <a:rPr lang="en-GB" sz="1600" dirty="0"/>
              <a:t>data sets) bivariate correlations were used to deﬁne any associations between bone vs. age, PA scores, adiposity, BMI and nutritional variables, as well as serum cytokine concentration vs. bone health. Overall synthesis, including the radar graphs (Microsoft Excel, Version 2013 Washington, DC, USA</a:t>
            </a:r>
            <a:r>
              <a:rPr lang="en-GB" sz="1600" dirty="0" smtClean="0"/>
              <a:t>), of </a:t>
            </a:r>
            <a:r>
              <a:rPr lang="en-GB" sz="1600" dirty="0"/>
              <a:t>participants habitual diet, participant characteristics and endocrine proﬁle categorized by bone health (normal range vs. osteopenia) was computed through Z-scores (i.e., [mean of group – mean of sample population]÷standard deviation of sample population). Comparisons between Z-scores of the grouping variables were conducted by converting Z-scores into percentages using a Z-score comparison table. The calculation of unit-weighted Z-scores including the direction for habitual nutritional intake was done for all nutrients of interest. The unit-weighted Z-scores for participant characteristics including direction were calculated through positive signs for PA characteristics and lean mass, versus negative signs for age, BMI, body fat% and fat mass. Finally, unit-weighted Z-scores including direction were calculated for participants’ endocrine proﬁles using negative signs for IL-1β, IL-6, TNF-α, G-CSF, </a:t>
            </a:r>
            <a:r>
              <a:rPr lang="en-GB" sz="1600" dirty="0" err="1"/>
              <a:t>IFNg</a:t>
            </a:r>
            <a:r>
              <a:rPr lang="en-GB" sz="1600" dirty="0"/>
              <a:t>, IL-8, MCP-1, MIP-1α, MIP-1β and RANTES, versus positive signs for IL-10, TGF-β1, β2 and β3. Data are reported as mean (SD) and statistical signiﬁcance was accepted when p≤0.05. </a:t>
            </a:r>
          </a:p>
        </p:txBody>
      </p:sp>
      <p:sp>
        <p:nvSpPr>
          <p:cNvPr id="5" name="TextBox 4"/>
          <p:cNvSpPr txBox="1"/>
          <p:nvPr/>
        </p:nvSpPr>
        <p:spPr>
          <a:xfrm>
            <a:off x="611560" y="260648"/>
            <a:ext cx="3384376" cy="369332"/>
          </a:xfrm>
          <a:prstGeom prst="rect">
            <a:avLst/>
          </a:prstGeom>
          <a:noFill/>
        </p:spPr>
        <p:txBody>
          <a:bodyPr wrap="square" rtlCol="0">
            <a:spAutoFit/>
          </a:bodyPr>
          <a:lstStyle/>
          <a:p>
            <a:r>
              <a:rPr lang="en-GB" dirty="0" smtClean="0"/>
              <a:t>Statistical Analysis</a:t>
            </a:r>
            <a:endParaRPr lang="en-GB" dirty="0"/>
          </a:p>
        </p:txBody>
      </p:sp>
    </p:spTree>
    <p:extLst>
      <p:ext uri="{BB962C8B-B14F-4D97-AF65-F5344CB8AC3E}">
        <p14:creationId xmlns:p14="http://schemas.microsoft.com/office/powerpoint/2010/main" val="12773668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 next week – Tutorial Slots</a:t>
            </a:r>
            <a:endParaRPr lang="en-GB" dirty="0"/>
          </a:p>
        </p:txBody>
      </p:sp>
      <p:sp>
        <p:nvSpPr>
          <p:cNvPr id="3" name="Content Placeholder 2"/>
          <p:cNvSpPr>
            <a:spLocks noGrp="1"/>
          </p:cNvSpPr>
          <p:nvPr>
            <p:ph idx="1"/>
          </p:nvPr>
        </p:nvSpPr>
        <p:spPr>
          <a:xfrm>
            <a:off x="485775" y="1556792"/>
            <a:ext cx="8229600" cy="4525963"/>
          </a:xfrm>
        </p:spPr>
        <p:txBody>
          <a:bodyPr>
            <a:normAutofit fontScale="77500" lnSpcReduction="20000"/>
          </a:bodyPr>
          <a:lstStyle/>
          <a:p>
            <a:pPr marL="514350" indent="-514350">
              <a:buFont typeface="+mj-lt"/>
              <a:buAutoNum type="arabicPeriod"/>
            </a:pPr>
            <a:r>
              <a:rPr lang="en-GB" dirty="0"/>
              <a:t>The </a:t>
            </a:r>
            <a:r>
              <a:rPr lang="en-GB" dirty="0" smtClean="0"/>
              <a:t>title</a:t>
            </a:r>
          </a:p>
          <a:p>
            <a:pPr marL="514350" indent="-514350">
              <a:buFont typeface="+mj-lt"/>
              <a:buAutoNum type="arabicPeriod"/>
            </a:pPr>
            <a:endParaRPr lang="en-GB" dirty="0"/>
          </a:p>
          <a:p>
            <a:pPr marL="514350" indent="-514350">
              <a:buFont typeface="+mj-lt"/>
              <a:buAutoNum type="arabicPeriod"/>
            </a:pPr>
            <a:r>
              <a:rPr lang="en-GB" dirty="0" smtClean="0"/>
              <a:t>The </a:t>
            </a:r>
            <a:r>
              <a:rPr lang="en-GB" dirty="0"/>
              <a:t>research </a:t>
            </a:r>
            <a:r>
              <a:rPr lang="en-GB" dirty="0" smtClean="0"/>
              <a:t>group</a:t>
            </a:r>
          </a:p>
          <a:p>
            <a:pPr marL="514350" indent="-514350">
              <a:buFont typeface="+mj-lt"/>
              <a:buAutoNum type="arabicPeriod"/>
            </a:pPr>
            <a:endParaRPr lang="en-GB" dirty="0" smtClean="0"/>
          </a:p>
          <a:p>
            <a:pPr marL="514350" indent="-514350">
              <a:buFont typeface="+mj-lt"/>
              <a:buAutoNum type="arabicPeriod"/>
            </a:pPr>
            <a:r>
              <a:rPr lang="en-GB" dirty="0"/>
              <a:t>By have completed the Ethics </a:t>
            </a:r>
            <a:r>
              <a:rPr lang="en-GB" dirty="0" smtClean="0"/>
              <a:t>form</a:t>
            </a:r>
          </a:p>
          <a:p>
            <a:pPr marL="514350" indent="-514350">
              <a:buFont typeface="+mj-lt"/>
              <a:buAutoNum type="arabicPeriod"/>
            </a:pPr>
            <a:endParaRPr lang="en-GB" dirty="0"/>
          </a:p>
          <a:p>
            <a:pPr marL="514350" indent="-514350">
              <a:buFont typeface="+mj-lt"/>
              <a:buAutoNum type="arabicPeriod"/>
            </a:pPr>
            <a:r>
              <a:rPr lang="en-GB" dirty="0"/>
              <a:t>Include the consent </a:t>
            </a:r>
            <a:r>
              <a:rPr lang="en-GB" dirty="0" smtClean="0"/>
              <a:t>form</a:t>
            </a:r>
          </a:p>
          <a:p>
            <a:pPr marL="514350" indent="-514350">
              <a:buFont typeface="+mj-lt"/>
              <a:buAutoNum type="arabicPeriod"/>
            </a:pPr>
            <a:endParaRPr lang="en-GB" dirty="0"/>
          </a:p>
          <a:p>
            <a:pPr marL="514350" indent="-514350">
              <a:buFont typeface="+mj-lt"/>
              <a:buAutoNum type="arabicPeriod"/>
            </a:pPr>
            <a:r>
              <a:rPr lang="en-GB" dirty="0" smtClean="0">
                <a:solidFill>
                  <a:srgbClr val="FF0000"/>
                </a:solidFill>
              </a:rPr>
              <a:t>The study method</a:t>
            </a:r>
          </a:p>
          <a:p>
            <a:pPr marL="514350" indent="-514350">
              <a:buFont typeface="+mj-lt"/>
              <a:buAutoNum type="arabicPeriod"/>
            </a:pPr>
            <a:endParaRPr lang="en-GB" dirty="0">
              <a:solidFill>
                <a:srgbClr val="FF0000"/>
              </a:solidFill>
            </a:endParaRPr>
          </a:p>
          <a:p>
            <a:pPr marL="514350" indent="-514350">
              <a:buFont typeface="+mj-lt"/>
              <a:buAutoNum type="arabicPeriod"/>
            </a:pPr>
            <a:r>
              <a:rPr lang="en-GB" dirty="0" smtClean="0">
                <a:solidFill>
                  <a:srgbClr val="FF0000"/>
                </a:solidFill>
              </a:rPr>
              <a:t>Report on Progress so far</a:t>
            </a:r>
            <a:endParaRPr lang="en-GB" dirty="0">
              <a:solidFill>
                <a:srgbClr val="FF0000"/>
              </a:solidFill>
            </a:endParaRPr>
          </a:p>
          <a:p>
            <a:endParaRPr lang="en-GB" dirty="0"/>
          </a:p>
          <a:p>
            <a:endParaRPr lang="en-GB" dirty="0" smtClean="0"/>
          </a:p>
          <a:p>
            <a:endParaRPr lang="en-GB" dirty="0" smtClean="0"/>
          </a:p>
          <a:p>
            <a:endParaRPr lang="en-GB" dirty="0"/>
          </a:p>
        </p:txBody>
      </p:sp>
    </p:spTree>
    <p:extLst>
      <p:ext uri="{BB962C8B-B14F-4D97-AF65-F5344CB8AC3E}">
        <p14:creationId xmlns:p14="http://schemas.microsoft.com/office/powerpoint/2010/main" val="28499912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147</TotalTime>
  <Words>1650</Words>
  <Application>Microsoft Office PowerPoint</Application>
  <PresentationFormat>On-screen Show (4:3)</PresentationFormat>
  <Paragraphs>117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Wingdings</vt:lpstr>
      <vt:lpstr>Office Theme</vt:lpstr>
      <vt:lpstr>Conducting Research</vt:lpstr>
      <vt:lpstr>Data Collection</vt:lpstr>
      <vt:lpstr>Assignment 2</vt:lpstr>
      <vt:lpstr>The Study Method (300-500 words)</vt:lpstr>
      <vt:lpstr>Study Design</vt:lpstr>
      <vt:lpstr>PowerPoint Presentation</vt:lpstr>
      <vt:lpstr>Participants</vt:lpstr>
      <vt:lpstr>PowerPoint Presentation</vt:lpstr>
      <vt:lpstr>Procedures, Measures and Protocols</vt:lpstr>
      <vt:lpstr>PowerPoint Presentation</vt:lpstr>
      <vt:lpstr>PowerPoint Presentation</vt:lpstr>
      <vt:lpstr>Data Analysis</vt:lpstr>
      <vt:lpstr>PowerPoint Presentation</vt:lpstr>
      <vt:lpstr>PowerPoint Presentation</vt:lpstr>
      <vt:lpstr>Statistical Analysis</vt:lpstr>
      <vt:lpstr>PowerPoint Presentation</vt:lpstr>
      <vt:lpstr>For next week – Tutorial Slots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Conducting Research</dc:title>
  <dc:creator>Administrator</dc:creator>
  <cp:lastModifiedBy>David Gardner</cp:lastModifiedBy>
  <cp:revision>20</cp:revision>
  <dcterms:created xsi:type="dcterms:W3CDTF">2018-01-28T21:52:09Z</dcterms:created>
  <dcterms:modified xsi:type="dcterms:W3CDTF">2020-01-27T21:53:45Z</dcterms:modified>
</cp:coreProperties>
</file>