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4" r:id="rId1"/>
  </p:sldMasterIdLst>
  <p:sldIdLst>
    <p:sldId id="270" r:id="rId2"/>
    <p:sldId id="256" r:id="rId3"/>
    <p:sldId id="258" r:id="rId4"/>
    <p:sldId id="257" r:id="rId5"/>
    <p:sldId id="259" r:id="rId6"/>
    <p:sldId id="260" r:id="rId7"/>
    <p:sldId id="261" r:id="rId8"/>
    <p:sldId id="267" r:id="rId9"/>
    <p:sldId id="262" r:id="rId10"/>
    <p:sldId id="263" r:id="rId11"/>
    <p:sldId id="268" r:id="rId12"/>
    <p:sldId id="265"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7ECD3-FF88-4778-9E95-A7D928AE42CA}" v="31" dt="2023-10-21T16:30:02.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unom qureshi" userId="76afaf2262715b0f" providerId="LiveId" clId="{0567ECD3-FF88-4778-9E95-A7D928AE42CA}"/>
    <pc:docChg chg="undo custSel addSld delSld modSld sldOrd">
      <pc:chgData name="shunom qureshi" userId="76afaf2262715b0f" providerId="LiveId" clId="{0567ECD3-FF88-4778-9E95-A7D928AE42CA}" dt="2023-10-22T18:43:34.428" v="10607" actId="20577"/>
      <pc:docMkLst>
        <pc:docMk/>
      </pc:docMkLst>
      <pc:sldChg chg="addSp delSp modSp mod">
        <pc:chgData name="shunom qureshi" userId="76afaf2262715b0f" providerId="LiveId" clId="{0567ECD3-FF88-4778-9E95-A7D928AE42CA}" dt="2023-10-21T16:31:43.042" v="10482" actId="1076"/>
        <pc:sldMkLst>
          <pc:docMk/>
          <pc:sldMk cId="1634699166" sldId="256"/>
        </pc:sldMkLst>
        <pc:spChg chg="mod">
          <ac:chgData name="shunom qureshi" userId="76afaf2262715b0f" providerId="LiveId" clId="{0567ECD3-FF88-4778-9E95-A7D928AE42CA}" dt="2023-10-21T16:31:23.177" v="10478" actId="14100"/>
          <ac:spMkLst>
            <pc:docMk/>
            <pc:sldMk cId="1634699166" sldId="256"/>
            <ac:spMk id="2" creationId="{818FE45F-D4C7-56C0-65FA-2A5B72A270A5}"/>
          </ac:spMkLst>
        </pc:spChg>
        <pc:spChg chg="del mod">
          <ac:chgData name="shunom qureshi" userId="76afaf2262715b0f" providerId="LiveId" clId="{0567ECD3-FF88-4778-9E95-A7D928AE42CA}" dt="2023-10-20T14:41:34.021" v="8381" actId="478"/>
          <ac:spMkLst>
            <pc:docMk/>
            <pc:sldMk cId="1634699166" sldId="256"/>
            <ac:spMk id="3" creationId="{E5DDE154-3520-2C44-E538-BE86D870EA6E}"/>
          </ac:spMkLst>
        </pc:spChg>
        <pc:spChg chg="mod">
          <ac:chgData name="shunom qureshi" userId="76afaf2262715b0f" providerId="LiveId" clId="{0567ECD3-FF88-4778-9E95-A7D928AE42CA}" dt="2023-10-21T16:13:54.317" v="10253" actId="2"/>
          <ac:spMkLst>
            <pc:docMk/>
            <pc:sldMk cId="1634699166" sldId="256"/>
            <ac:spMk id="6" creationId="{4BC1F4B5-A477-D9B0-B480-33D39BF92D33}"/>
          </ac:spMkLst>
        </pc:spChg>
        <pc:picChg chg="add mod modCrop">
          <ac:chgData name="shunom qureshi" userId="76afaf2262715b0f" providerId="LiveId" clId="{0567ECD3-FF88-4778-9E95-A7D928AE42CA}" dt="2023-10-21T16:31:43.042" v="10482" actId="1076"/>
          <ac:picMkLst>
            <pc:docMk/>
            <pc:sldMk cId="1634699166" sldId="256"/>
            <ac:picMk id="4" creationId="{EFD593AB-A8ED-B5E7-E1D9-EB4BF3E2E3B7}"/>
          </ac:picMkLst>
        </pc:picChg>
      </pc:sldChg>
      <pc:sldChg chg="delSp modSp mod">
        <pc:chgData name="shunom qureshi" userId="76afaf2262715b0f" providerId="LiveId" clId="{0567ECD3-FF88-4778-9E95-A7D928AE42CA}" dt="2023-10-21T11:33:06.684" v="9994" actId="20577"/>
        <pc:sldMkLst>
          <pc:docMk/>
          <pc:sldMk cId="1100665279" sldId="257"/>
        </pc:sldMkLst>
        <pc:spChg chg="del mod">
          <ac:chgData name="shunom qureshi" userId="76afaf2262715b0f" providerId="LiveId" clId="{0567ECD3-FF88-4778-9E95-A7D928AE42CA}" dt="2023-10-20T14:45:52.226" v="8451" actId="478"/>
          <ac:spMkLst>
            <pc:docMk/>
            <pc:sldMk cId="1100665279" sldId="257"/>
            <ac:spMk id="2" creationId="{57A0FCC1-AFF7-57C8-3A7D-394605A31C38}"/>
          </ac:spMkLst>
        </pc:spChg>
        <pc:spChg chg="mod">
          <ac:chgData name="shunom qureshi" userId="76afaf2262715b0f" providerId="LiveId" clId="{0567ECD3-FF88-4778-9E95-A7D928AE42CA}" dt="2023-10-21T11:33:06.684" v="9994" actId="20577"/>
          <ac:spMkLst>
            <pc:docMk/>
            <pc:sldMk cId="1100665279" sldId="257"/>
            <ac:spMk id="3" creationId="{01043FFA-5F5A-AB47-C326-5D863DC7C490}"/>
          </ac:spMkLst>
        </pc:spChg>
      </pc:sldChg>
      <pc:sldChg chg="modSp mod">
        <pc:chgData name="shunom qureshi" userId="76afaf2262715b0f" providerId="LiveId" clId="{0567ECD3-FF88-4778-9E95-A7D928AE42CA}" dt="2023-10-22T18:36:57.706" v="10498" actId="20577"/>
        <pc:sldMkLst>
          <pc:docMk/>
          <pc:sldMk cId="1415704699" sldId="258"/>
        </pc:sldMkLst>
        <pc:spChg chg="mod">
          <ac:chgData name="shunom qureshi" userId="76afaf2262715b0f" providerId="LiveId" clId="{0567ECD3-FF88-4778-9E95-A7D928AE42CA}" dt="2023-10-20T14:43:18.418" v="8400" actId="20577"/>
          <ac:spMkLst>
            <pc:docMk/>
            <pc:sldMk cId="1415704699" sldId="258"/>
            <ac:spMk id="2" creationId="{27DCFA49-DC1A-FD37-3DFE-7469F7C1F7E9}"/>
          </ac:spMkLst>
        </pc:spChg>
        <pc:spChg chg="mod">
          <ac:chgData name="shunom qureshi" userId="76afaf2262715b0f" providerId="LiveId" clId="{0567ECD3-FF88-4778-9E95-A7D928AE42CA}" dt="2023-10-22T18:36:57.706" v="10498" actId="20577"/>
          <ac:spMkLst>
            <pc:docMk/>
            <pc:sldMk cId="1415704699" sldId="258"/>
            <ac:spMk id="3" creationId="{FA0C921E-9CE3-9903-BF24-18D4FA778866}"/>
          </ac:spMkLst>
        </pc:spChg>
      </pc:sldChg>
      <pc:sldChg chg="delSp modSp mod">
        <pc:chgData name="shunom qureshi" userId="76afaf2262715b0f" providerId="LiveId" clId="{0567ECD3-FF88-4778-9E95-A7D928AE42CA}" dt="2023-10-22T18:37:30.755" v="10499" actId="20577"/>
        <pc:sldMkLst>
          <pc:docMk/>
          <pc:sldMk cId="393385005" sldId="259"/>
        </pc:sldMkLst>
        <pc:spChg chg="del mod">
          <ac:chgData name="shunom qureshi" userId="76afaf2262715b0f" providerId="LiveId" clId="{0567ECD3-FF88-4778-9E95-A7D928AE42CA}" dt="2023-10-20T14:48:34.492" v="8502" actId="478"/>
          <ac:spMkLst>
            <pc:docMk/>
            <pc:sldMk cId="393385005" sldId="259"/>
            <ac:spMk id="2" creationId="{9903018E-9595-137E-0D50-BD925C389535}"/>
          </ac:spMkLst>
        </pc:spChg>
        <pc:spChg chg="mod">
          <ac:chgData name="shunom qureshi" userId="76afaf2262715b0f" providerId="LiveId" clId="{0567ECD3-FF88-4778-9E95-A7D928AE42CA}" dt="2023-10-22T18:37:30.755" v="10499" actId="20577"/>
          <ac:spMkLst>
            <pc:docMk/>
            <pc:sldMk cId="393385005" sldId="259"/>
            <ac:spMk id="3" creationId="{AD1DCF48-C2F6-BAE4-9C57-E9367556024A}"/>
          </ac:spMkLst>
        </pc:spChg>
      </pc:sldChg>
      <pc:sldChg chg="delSp modSp new mod">
        <pc:chgData name="shunom qureshi" userId="76afaf2262715b0f" providerId="LiveId" clId="{0567ECD3-FF88-4778-9E95-A7D928AE42CA}" dt="2023-10-20T19:55:29.638" v="9782" actId="20577"/>
        <pc:sldMkLst>
          <pc:docMk/>
          <pc:sldMk cId="2002087449" sldId="260"/>
        </pc:sldMkLst>
        <pc:spChg chg="del mod">
          <ac:chgData name="shunom qureshi" userId="76afaf2262715b0f" providerId="LiveId" clId="{0567ECD3-FF88-4778-9E95-A7D928AE42CA}" dt="2023-10-20T14:47:22.547" v="8482" actId="478"/>
          <ac:spMkLst>
            <pc:docMk/>
            <pc:sldMk cId="2002087449" sldId="260"/>
            <ac:spMk id="2" creationId="{073E6401-CEEC-88E6-97F7-D7B1E6CCA640}"/>
          </ac:spMkLst>
        </pc:spChg>
        <pc:spChg chg="mod">
          <ac:chgData name="shunom qureshi" userId="76afaf2262715b0f" providerId="LiveId" clId="{0567ECD3-FF88-4778-9E95-A7D928AE42CA}" dt="2023-10-20T19:55:29.638" v="9782" actId="20577"/>
          <ac:spMkLst>
            <pc:docMk/>
            <pc:sldMk cId="2002087449" sldId="260"/>
            <ac:spMk id="3" creationId="{ED8EED0F-C67D-B2A5-F483-D76042A78C71}"/>
          </ac:spMkLst>
        </pc:spChg>
      </pc:sldChg>
      <pc:sldChg chg="delSp modSp new mod">
        <pc:chgData name="shunom qureshi" userId="76afaf2262715b0f" providerId="LiveId" clId="{0567ECD3-FF88-4778-9E95-A7D928AE42CA}" dt="2023-10-22T18:38:13.785" v="10500" actId="20577"/>
        <pc:sldMkLst>
          <pc:docMk/>
          <pc:sldMk cId="868340944" sldId="261"/>
        </pc:sldMkLst>
        <pc:spChg chg="del mod">
          <ac:chgData name="shunom qureshi" userId="76afaf2262715b0f" providerId="LiveId" clId="{0567ECD3-FF88-4778-9E95-A7D928AE42CA}" dt="2023-10-20T15:02:25.426" v="8831" actId="478"/>
          <ac:spMkLst>
            <pc:docMk/>
            <pc:sldMk cId="868340944" sldId="261"/>
            <ac:spMk id="2" creationId="{FC24FFFF-92E8-20F1-9C08-E088FDC49578}"/>
          </ac:spMkLst>
        </pc:spChg>
        <pc:spChg chg="mod">
          <ac:chgData name="shunom qureshi" userId="76afaf2262715b0f" providerId="LiveId" clId="{0567ECD3-FF88-4778-9E95-A7D928AE42CA}" dt="2023-10-22T18:38:13.785" v="10500" actId="20577"/>
          <ac:spMkLst>
            <pc:docMk/>
            <pc:sldMk cId="868340944" sldId="261"/>
            <ac:spMk id="3" creationId="{EBB39B78-E674-D6AA-2949-F59A874D9695}"/>
          </ac:spMkLst>
        </pc:spChg>
      </pc:sldChg>
      <pc:sldChg chg="addSp delSp modSp new mod">
        <pc:chgData name="shunom qureshi" userId="76afaf2262715b0f" providerId="LiveId" clId="{0567ECD3-FF88-4778-9E95-A7D928AE42CA}" dt="2023-10-22T18:43:34.428" v="10607" actId="20577"/>
        <pc:sldMkLst>
          <pc:docMk/>
          <pc:sldMk cId="1123767198" sldId="262"/>
        </pc:sldMkLst>
        <pc:spChg chg="del mod">
          <ac:chgData name="shunom qureshi" userId="76afaf2262715b0f" providerId="LiveId" clId="{0567ECD3-FF88-4778-9E95-A7D928AE42CA}" dt="2023-10-20T14:55:24.862" v="8634" actId="478"/>
          <ac:spMkLst>
            <pc:docMk/>
            <pc:sldMk cId="1123767198" sldId="262"/>
            <ac:spMk id="2" creationId="{F33A3765-D0CF-8469-17DB-F2AB9729DFBD}"/>
          </ac:spMkLst>
        </pc:spChg>
        <pc:spChg chg="mod">
          <ac:chgData name="shunom qureshi" userId="76afaf2262715b0f" providerId="LiveId" clId="{0567ECD3-FF88-4778-9E95-A7D928AE42CA}" dt="2023-10-22T18:43:34.428" v="10607" actId="20577"/>
          <ac:spMkLst>
            <pc:docMk/>
            <pc:sldMk cId="1123767198" sldId="262"/>
            <ac:spMk id="3" creationId="{C64B172C-99D8-D8E0-7675-B83AA7A45FD5}"/>
          </ac:spMkLst>
        </pc:spChg>
        <pc:graphicFrameChg chg="add del modGraphic">
          <ac:chgData name="shunom qureshi" userId="76afaf2262715b0f" providerId="LiveId" clId="{0567ECD3-FF88-4778-9E95-A7D928AE42CA}" dt="2023-10-13T19:17:52.951" v="6490" actId="27309"/>
          <ac:graphicFrameMkLst>
            <pc:docMk/>
            <pc:sldMk cId="1123767198" sldId="262"/>
            <ac:graphicFrameMk id="5" creationId="{EB4F2C00-48A0-879B-1E1A-6D7160A9B9F4}"/>
          </ac:graphicFrameMkLst>
        </pc:graphicFrameChg>
      </pc:sldChg>
      <pc:sldChg chg="delSp modSp new mod">
        <pc:chgData name="shunom qureshi" userId="76afaf2262715b0f" providerId="LiveId" clId="{0567ECD3-FF88-4778-9E95-A7D928AE42CA}" dt="2023-10-21T16:08:21.031" v="10064" actId="20577"/>
        <pc:sldMkLst>
          <pc:docMk/>
          <pc:sldMk cId="1939752560" sldId="263"/>
        </pc:sldMkLst>
        <pc:spChg chg="del mod">
          <ac:chgData name="shunom qureshi" userId="76afaf2262715b0f" providerId="LiveId" clId="{0567ECD3-FF88-4778-9E95-A7D928AE42CA}" dt="2023-10-20T14:53:24.131" v="8560" actId="478"/>
          <ac:spMkLst>
            <pc:docMk/>
            <pc:sldMk cId="1939752560" sldId="263"/>
            <ac:spMk id="2" creationId="{8D944A64-323C-8761-93B1-C4E5365BE916}"/>
          </ac:spMkLst>
        </pc:spChg>
        <pc:spChg chg="mod">
          <ac:chgData name="shunom qureshi" userId="76afaf2262715b0f" providerId="LiveId" clId="{0567ECD3-FF88-4778-9E95-A7D928AE42CA}" dt="2023-10-21T16:08:21.031" v="10064" actId="20577"/>
          <ac:spMkLst>
            <pc:docMk/>
            <pc:sldMk cId="1939752560" sldId="263"/>
            <ac:spMk id="3" creationId="{CF9F0670-59C8-FA54-A7FB-E9AC3412D66B}"/>
          </ac:spMkLst>
        </pc:spChg>
      </pc:sldChg>
      <pc:sldChg chg="modSp new del mod">
        <pc:chgData name="shunom qureshi" userId="76afaf2262715b0f" providerId="LiveId" clId="{0567ECD3-FF88-4778-9E95-A7D928AE42CA}" dt="2023-10-12T21:23:42.346" v="3789" actId="2696"/>
        <pc:sldMkLst>
          <pc:docMk/>
          <pc:sldMk cId="1970915652" sldId="264"/>
        </pc:sldMkLst>
        <pc:spChg chg="mod">
          <ac:chgData name="shunom qureshi" userId="76afaf2262715b0f" providerId="LiveId" clId="{0567ECD3-FF88-4778-9E95-A7D928AE42CA}" dt="2023-10-12T21:18:35.222" v="3472" actId="5793"/>
          <ac:spMkLst>
            <pc:docMk/>
            <pc:sldMk cId="1970915652" sldId="264"/>
            <ac:spMk id="2" creationId="{03B6D3CC-6995-AF2D-D302-888CB89013AE}"/>
          </ac:spMkLst>
        </pc:spChg>
        <pc:spChg chg="mod">
          <ac:chgData name="shunom qureshi" userId="76afaf2262715b0f" providerId="LiveId" clId="{0567ECD3-FF88-4778-9E95-A7D928AE42CA}" dt="2023-10-12T21:22:55.691" v="3779" actId="20577"/>
          <ac:spMkLst>
            <pc:docMk/>
            <pc:sldMk cId="1970915652" sldId="264"/>
            <ac:spMk id="3" creationId="{E2906871-B146-6260-8306-F4272285DFF1}"/>
          </ac:spMkLst>
        </pc:spChg>
      </pc:sldChg>
      <pc:sldChg chg="delSp modSp new mod">
        <pc:chgData name="shunom qureshi" userId="76afaf2262715b0f" providerId="LiveId" clId="{0567ECD3-FF88-4778-9E95-A7D928AE42CA}" dt="2023-10-21T16:14:02.210" v="10256" actId="313"/>
        <pc:sldMkLst>
          <pc:docMk/>
          <pc:sldMk cId="3349433175" sldId="265"/>
        </pc:sldMkLst>
        <pc:spChg chg="del mod">
          <ac:chgData name="shunom qureshi" userId="76afaf2262715b0f" providerId="LiveId" clId="{0567ECD3-FF88-4778-9E95-A7D928AE42CA}" dt="2023-10-20T15:03:46.745" v="8904" actId="478"/>
          <ac:spMkLst>
            <pc:docMk/>
            <pc:sldMk cId="3349433175" sldId="265"/>
            <ac:spMk id="2" creationId="{FC49C116-9F37-9952-CD97-2330313CB21A}"/>
          </ac:spMkLst>
        </pc:spChg>
        <pc:spChg chg="mod">
          <ac:chgData name="shunom qureshi" userId="76afaf2262715b0f" providerId="LiveId" clId="{0567ECD3-FF88-4778-9E95-A7D928AE42CA}" dt="2023-10-21T16:14:02.210" v="10256" actId="313"/>
          <ac:spMkLst>
            <pc:docMk/>
            <pc:sldMk cId="3349433175" sldId="265"/>
            <ac:spMk id="3" creationId="{04BA3581-2D73-BFE9-BE8C-6D5B4E42E731}"/>
          </ac:spMkLst>
        </pc:spChg>
      </pc:sldChg>
      <pc:sldChg chg="addSp delSp modSp new del mod ord setBg">
        <pc:chgData name="shunom qureshi" userId="76afaf2262715b0f" providerId="LiveId" clId="{0567ECD3-FF88-4778-9E95-A7D928AE42CA}" dt="2023-10-20T17:03:26.791" v="9217" actId="47"/>
        <pc:sldMkLst>
          <pc:docMk/>
          <pc:sldMk cId="3451481257" sldId="266"/>
        </pc:sldMkLst>
        <pc:spChg chg="mod">
          <ac:chgData name="shunom qureshi" userId="76afaf2262715b0f" providerId="LiveId" clId="{0567ECD3-FF88-4778-9E95-A7D928AE42CA}" dt="2023-10-13T17:09:42.936" v="5519" actId="26606"/>
          <ac:spMkLst>
            <pc:docMk/>
            <pc:sldMk cId="3451481257" sldId="266"/>
            <ac:spMk id="2" creationId="{FB96747A-9AAC-00A9-78FB-4BC59AAD4C88}"/>
          </ac:spMkLst>
        </pc:spChg>
        <pc:spChg chg="mod">
          <ac:chgData name="shunom qureshi" userId="76afaf2262715b0f" providerId="LiveId" clId="{0567ECD3-FF88-4778-9E95-A7D928AE42CA}" dt="2023-10-13T17:21:06.278" v="5703" actId="14100"/>
          <ac:spMkLst>
            <pc:docMk/>
            <pc:sldMk cId="3451481257" sldId="266"/>
            <ac:spMk id="3" creationId="{5E596ECF-4D74-0060-7960-C596BD134E29}"/>
          </ac:spMkLst>
        </pc:spChg>
        <pc:spChg chg="add mod">
          <ac:chgData name="shunom qureshi" userId="76afaf2262715b0f" providerId="LiveId" clId="{0567ECD3-FF88-4778-9E95-A7D928AE42CA}" dt="2023-10-13T17:33:41.869" v="5819" actId="2"/>
          <ac:spMkLst>
            <pc:docMk/>
            <pc:sldMk cId="3451481257" sldId="266"/>
            <ac:spMk id="6" creationId="{C65F3B7F-6D11-A3FB-8ECD-4250D6ADB9BE}"/>
          </ac:spMkLst>
        </pc:spChg>
        <pc:spChg chg="add">
          <ac:chgData name="shunom qureshi" userId="76afaf2262715b0f" providerId="LiveId" clId="{0567ECD3-FF88-4778-9E95-A7D928AE42CA}" dt="2023-10-13T17:09:42.936" v="5519" actId="26606"/>
          <ac:spMkLst>
            <pc:docMk/>
            <pc:sldMk cId="3451481257" sldId="266"/>
            <ac:spMk id="7" creationId="{85720543-1EAA-4727-8C2B-48B509D61F9D}"/>
          </ac:spMkLst>
        </pc:spChg>
        <pc:spChg chg="add">
          <ac:chgData name="shunom qureshi" userId="76afaf2262715b0f" providerId="LiveId" clId="{0567ECD3-FF88-4778-9E95-A7D928AE42CA}" dt="2023-10-13T17:09:42.936" v="5519" actId="26606"/>
          <ac:spMkLst>
            <pc:docMk/>
            <pc:sldMk cId="3451481257" sldId="266"/>
            <ac:spMk id="8" creationId="{C9C5C1F0-28A6-4ADD-A9ED-730DC87C8DC7}"/>
          </ac:spMkLst>
        </pc:spChg>
        <pc:spChg chg="add del">
          <ac:chgData name="shunom qureshi" userId="76afaf2262715b0f" providerId="LiveId" clId="{0567ECD3-FF88-4778-9E95-A7D928AE42CA}" dt="2023-10-13T17:08:06.879" v="5509" actId="26606"/>
          <ac:spMkLst>
            <pc:docMk/>
            <pc:sldMk cId="3451481257" sldId="266"/>
            <ac:spMk id="10" creationId="{85720543-1EAA-4727-8C2B-48B509D61F9D}"/>
          </ac:spMkLst>
        </pc:spChg>
        <pc:spChg chg="add del">
          <ac:chgData name="shunom qureshi" userId="76afaf2262715b0f" providerId="LiveId" clId="{0567ECD3-FF88-4778-9E95-A7D928AE42CA}" dt="2023-10-13T17:08:06.879" v="5509" actId="26606"/>
          <ac:spMkLst>
            <pc:docMk/>
            <pc:sldMk cId="3451481257" sldId="266"/>
            <ac:spMk id="12" creationId="{C9C5C1F0-28A6-4ADD-A9ED-730DC87C8DC7}"/>
          </ac:spMkLst>
        </pc:spChg>
        <pc:picChg chg="add mod ord modCrop">
          <ac:chgData name="shunom qureshi" userId="76afaf2262715b0f" providerId="LiveId" clId="{0567ECD3-FF88-4778-9E95-A7D928AE42CA}" dt="2023-10-13T17:22:07.341" v="5706" actId="14100"/>
          <ac:picMkLst>
            <pc:docMk/>
            <pc:sldMk cId="3451481257" sldId="266"/>
            <ac:picMk id="5" creationId="{4F5742D7-D5B8-DA47-BCB7-B34D71090D64}"/>
          </ac:picMkLst>
        </pc:picChg>
      </pc:sldChg>
      <pc:sldChg chg="addSp delSp modSp new mod ord setBg">
        <pc:chgData name="shunom qureshi" userId="76afaf2262715b0f" providerId="LiveId" clId="{0567ECD3-FF88-4778-9E95-A7D928AE42CA}" dt="2023-10-21T16:13:58.483" v="10255" actId="2"/>
        <pc:sldMkLst>
          <pc:docMk/>
          <pc:sldMk cId="3639591878" sldId="267"/>
        </pc:sldMkLst>
        <pc:spChg chg="add del mod">
          <ac:chgData name="shunom qureshi" userId="76afaf2262715b0f" providerId="LiveId" clId="{0567ECD3-FF88-4778-9E95-A7D928AE42CA}" dt="2023-10-20T15:31:39.834" v="9125"/>
          <ac:spMkLst>
            <pc:docMk/>
            <pc:sldMk cId="3639591878" sldId="267"/>
            <ac:spMk id="2" creationId="{AF71596D-882A-ADA4-3D44-4C24AA0E2E5B}"/>
          </ac:spMkLst>
        </pc:spChg>
        <pc:spChg chg="add del mod">
          <ac:chgData name="shunom qureshi" userId="76afaf2262715b0f" providerId="LiveId" clId="{0567ECD3-FF88-4778-9E95-A7D928AE42CA}" dt="2023-10-20T15:35:47.745" v="9207" actId="113"/>
          <ac:spMkLst>
            <pc:docMk/>
            <pc:sldMk cId="3639591878" sldId="267"/>
            <ac:spMk id="3" creationId="{D8A890A1-91CC-809E-A5B0-8395F665C3AC}"/>
          </ac:spMkLst>
        </pc:spChg>
        <pc:spChg chg="add mod">
          <ac:chgData name="shunom qureshi" userId="76afaf2262715b0f" providerId="LiveId" clId="{0567ECD3-FF88-4778-9E95-A7D928AE42CA}" dt="2023-10-20T15:33:45.948" v="9154" actId="20577"/>
          <ac:spMkLst>
            <pc:docMk/>
            <pc:sldMk cId="3639591878" sldId="267"/>
            <ac:spMk id="7" creationId="{674A9656-D38D-524A-FE2E-8959C2B35011}"/>
          </ac:spMkLst>
        </pc:spChg>
        <pc:spChg chg="add del mod">
          <ac:chgData name="shunom qureshi" userId="76afaf2262715b0f" providerId="LiveId" clId="{0567ECD3-FF88-4778-9E95-A7D928AE42CA}" dt="2023-10-13T17:32:13.393" v="5815" actId="767"/>
          <ac:spMkLst>
            <pc:docMk/>
            <pc:sldMk cId="3639591878" sldId="267"/>
            <ac:spMk id="8" creationId="{702F1699-7A19-1FC2-E2EA-076F51EC6978}"/>
          </ac:spMkLst>
        </pc:spChg>
        <pc:spChg chg="add del">
          <ac:chgData name="shunom qureshi" userId="76afaf2262715b0f" providerId="LiveId" clId="{0567ECD3-FF88-4778-9E95-A7D928AE42CA}" dt="2023-10-13T17:31:40.923" v="5780" actId="26606"/>
          <ac:spMkLst>
            <pc:docMk/>
            <pc:sldMk cId="3639591878" sldId="267"/>
            <ac:spMk id="9" creationId="{66DC9962-D7D3-42F4-91E6-7F869A27EA74}"/>
          </ac:spMkLst>
        </pc:spChg>
        <pc:spChg chg="add del">
          <ac:chgData name="shunom qureshi" userId="76afaf2262715b0f" providerId="LiveId" clId="{0567ECD3-FF88-4778-9E95-A7D928AE42CA}" dt="2023-10-13T17:31:40.923" v="5780" actId="26606"/>
          <ac:spMkLst>
            <pc:docMk/>
            <pc:sldMk cId="3639591878" sldId="267"/>
            <ac:spMk id="10" creationId="{3B989360-D69A-4A32-87FD-D2226A028027}"/>
          </ac:spMkLst>
        </pc:spChg>
        <pc:spChg chg="add mod">
          <ac:chgData name="shunom qureshi" userId="76afaf2262715b0f" providerId="LiveId" clId="{0567ECD3-FF88-4778-9E95-A7D928AE42CA}" dt="2023-10-21T16:13:58.483" v="10255" actId="2"/>
          <ac:spMkLst>
            <pc:docMk/>
            <pc:sldMk cId="3639591878" sldId="267"/>
            <ac:spMk id="11" creationId="{E42BB5FE-E91D-CC62-34FA-1F4D01938782}"/>
          </ac:spMkLst>
        </pc:spChg>
        <pc:spChg chg="add del">
          <ac:chgData name="shunom qureshi" userId="76afaf2262715b0f" providerId="LiveId" clId="{0567ECD3-FF88-4778-9E95-A7D928AE42CA}" dt="2023-10-13T17:30:28.943" v="5771" actId="26606"/>
          <ac:spMkLst>
            <pc:docMk/>
            <pc:sldMk cId="3639591878" sldId="267"/>
            <ac:spMk id="12" creationId="{7043E05F-184D-4F03-8A9D-D2A78C09A6FD}"/>
          </ac:spMkLst>
        </pc:spChg>
        <pc:spChg chg="add del mod">
          <ac:chgData name="shunom qureshi" userId="76afaf2262715b0f" providerId="LiveId" clId="{0567ECD3-FF88-4778-9E95-A7D928AE42CA}" dt="2023-10-20T15:33:32.463" v="9148" actId="20577"/>
          <ac:spMkLst>
            <pc:docMk/>
            <pc:sldMk cId="3639591878" sldId="267"/>
            <ac:spMk id="13" creationId="{84D17990-91AE-CE13-23BD-5CF71B095039}"/>
          </ac:spMkLst>
        </pc:spChg>
        <pc:spChg chg="add del">
          <ac:chgData name="shunom qureshi" userId="76afaf2262715b0f" providerId="LiveId" clId="{0567ECD3-FF88-4778-9E95-A7D928AE42CA}" dt="2023-10-13T17:30:28.943" v="5771" actId="26606"/>
          <ac:spMkLst>
            <pc:docMk/>
            <pc:sldMk cId="3639591878" sldId="267"/>
            <ac:spMk id="14" creationId="{41F43512-5B5C-4D25-9BF3-E60A85A85702}"/>
          </ac:spMkLst>
        </pc:spChg>
        <pc:picChg chg="add del mod">
          <ac:chgData name="shunom qureshi" userId="76afaf2262715b0f" providerId="LiveId" clId="{0567ECD3-FF88-4778-9E95-A7D928AE42CA}" dt="2023-10-13T17:25:55.140" v="5732" actId="931"/>
          <ac:picMkLst>
            <pc:docMk/>
            <pc:sldMk cId="3639591878" sldId="267"/>
            <ac:picMk id="3" creationId="{A956A86D-7E5D-8C52-1C46-8DEC1FBD8352}"/>
          </ac:picMkLst>
        </pc:picChg>
        <pc:picChg chg="add del mod">
          <ac:chgData name="shunom qureshi" userId="76afaf2262715b0f" providerId="LiveId" clId="{0567ECD3-FF88-4778-9E95-A7D928AE42CA}" dt="2023-10-13T17:27:22.672" v="5736" actId="931"/>
          <ac:picMkLst>
            <pc:docMk/>
            <pc:sldMk cId="3639591878" sldId="267"/>
            <ac:picMk id="5" creationId="{D410B43B-5EA2-F10D-957A-1F7CEB1740B6}"/>
          </ac:picMkLst>
        </pc:picChg>
        <pc:picChg chg="add mod">
          <ac:chgData name="shunom qureshi" userId="76afaf2262715b0f" providerId="LiveId" clId="{0567ECD3-FF88-4778-9E95-A7D928AE42CA}" dt="2023-10-20T20:04:15" v="9783" actId="1076"/>
          <ac:picMkLst>
            <pc:docMk/>
            <pc:sldMk cId="3639591878" sldId="267"/>
            <ac:picMk id="6" creationId="{C8FE31D1-3586-9B8E-5E17-EF7B14C0958F}"/>
          </ac:picMkLst>
        </pc:picChg>
      </pc:sldChg>
      <pc:sldChg chg="new del">
        <pc:chgData name="shunom qureshi" userId="76afaf2262715b0f" providerId="LiveId" clId="{0567ECD3-FF88-4778-9E95-A7D928AE42CA}" dt="2023-10-13T18:51:53.609" v="6283" actId="680"/>
        <pc:sldMkLst>
          <pc:docMk/>
          <pc:sldMk cId="365653464" sldId="268"/>
        </pc:sldMkLst>
      </pc:sldChg>
      <pc:sldChg chg="addSp delSp modSp new mod">
        <pc:chgData name="shunom qureshi" userId="76afaf2262715b0f" providerId="LiveId" clId="{0567ECD3-FF88-4778-9E95-A7D928AE42CA}" dt="2023-10-21T16:09:54.320" v="10066" actId="20577"/>
        <pc:sldMkLst>
          <pc:docMk/>
          <pc:sldMk cId="1400536796" sldId="268"/>
        </pc:sldMkLst>
        <pc:spChg chg="add del mod">
          <ac:chgData name="shunom qureshi" userId="76afaf2262715b0f" providerId="LiveId" clId="{0567ECD3-FF88-4778-9E95-A7D928AE42CA}" dt="2023-10-21T16:09:54.320" v="10066" actId="20577"/>
          <ac:spMkLst>
            <pc:docMk/>
            <pc:sldMk cId="1400536796" sldId="268"/>
            <ac:spMk id="2" creationId="{BB7E5530-A51E-6CD8-058F-545DD17678E0}"/>
          </ac:spMkLst>
        </pc:spChg>
      </pc:sldChg>
      <pc:sldChg chg="addSp modSp new mod ord">
        <pc:chgData name="shunom qureshi" userId="76afaf2262715b0f" providerId="LiveId" clId="{0567ECD3-FF88-4778-9E95-A7D928AE42CA}" dt="2023-10-22T15:41:13.542" v="10484"/>
        <pc:sldMkLst>
          <pc:docMk/>
          <pc:sldMk cId="245823546" sldId="269"/>
        </pc:sldMkLst>
        <pc:spChg chg="add mod">
          <ac:chgData name="shunom qureshi" userId="76afaf2262715b0f" providerId="LiveId" clId="{0567ECD3-FF88-4778-9E95-A7D928AE42CA}" dt="2023-10-21T16:13:40.285" v="10251" actId="2"/>
          <ac:spMkLst>
            <pc:docMk/>
            <pc:sldMk cId="245823546" sldId="269"/>
            <ac:spMk id="2" creationId="{D2B85886-F288-6F91-C33E-9E85BBB25221}"/>
          </ac:spMkLst>
        </pc:spChg>
      </pc:sldChg>
      <pc:sldChg chg="addSp delSp modSp new mod ord">
        <pc:chgData name="shunom qureshi" userId="76afaf2262715b0f" providerId="LiveId" clId="{0567ECD3-FF88-4778-9E95-A7D928AE42CA}" dt="2023-10-22T18:36:28.844" v="10490" actId="20577"/>
        <pc:sldMkLst>
          <pc:docMk/>
          <pc:sldMk cId="352253723" sldId="270"/>
        </pc:sldMkLst>
        <pc:spChg chg="add del mod">
          <ac:chgData name="shunom qureshi" userId="76afaf2262715b0f" providerId="LiveId" clId="{0567ECD3-FF88-4778-9E95-A7D928AE42CA}" dt="2023-10-21T16:17:38.277" v="10263" actId="767"/>
          <ac:spMkLst>
            <pc:docMk/>
            <pc:sldMk cId="352253723" sldId="270"/>
            <ac:spMk id="2" creationId="{7C0CB856-BB9A-D300-8F02-598078CF5D4B}"/>
          </ac:spMkLst>
        </pc:spChg>
        <pc:spChg chg="add del mod">
          <ac:chgData name="shunom qureshi" userId="76afaf2262715b0f" providerId="LiveId" clId="{0567ECD3-FF88-4778-9E95-A7D928AE42CA}" dt="2023-10-21T16:23:47.579" v="10465"/>
          <ac:spMkLst>
            <pc:docMk/>
            <pc:sldMk cId="352253723" sldId="270"/>
            <ac:spMk id="3" creationId="{CE65145D-F58A-51D0-03DC-C0DDAE45445A}"/>
          </ac:spMkLst>
        </pc:spChg>
        <pc:spChg chg="add mod">
          <ac:chgData name="shunom qureshi" userId="76afaf2262715b0f" providerId="LiveId" clId="{0567ECD3-FF88-4778-9E95-A7D928AE42CA}" dt="2023-10-22T18:36:28.844" v="10490" actId="20577"/>
          <ac:spMkLst>
            <pc:docMk/>
            <pc:sldMk cId="352253723" sldId="270"/>
            <ac:spMk id="4" creationId="{3E650089-1FAA-174B-5162-3E12EF6D50B1}"/>
          </ac:spMkLst>
        </pc:spChg>
      </pc:sldChg>
      <pc:sldChg chg="new del">
        <pc:chgData name="shunom qureshi" userId="76afaf2262715b0f" providerId="LiveId" clId="{0567ECD3-FF88-4778-9E95-A7D928AE42CA}" dt="2023-10-21T16:17:09.103" v="10258" actId="47"/>
        <pc:sldMkLst>
          <pc:docMk/>
          <pc:sldMk cId="4183271003" sldId="27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2451086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157444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3354200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1910335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1801882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488859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110112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2849315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278990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1858291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3072221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6950434-DA10-457E-B821-7881B5F085CA}" type="slidenum">
              <a:rPr lang="en-GB" smtClean="0"/>
              <a:t>‹#›</a:t>
            </a:fld>
            <a:endParaRPr lang="en-GB"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192298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15713656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35977011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27768195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16953232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9115AE3-005F-4F9D-82D6-0909DD2FF647}" type="datetimeFigureOut">
              <a:rPr lang="en-GB" smtClean="0"/>
              <a:t>22/10/2023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6950434-DA10-457E-B821-7881B5F085CA}" type="slidenum">
              <a:rPr lang="en-GB" smtClean="0"/>
              <a:t>‹#›</a:t>
            </a:fld>
            <a:endParaRPr lang="en-GB" dirty="0"/>
          </a:p>
        </p:txBody>
      </p:sp>
    </p:spTree>
    <p:extLst>
      <p:ext uri="{BB962C8B-B14F-4D97-AF65-F5344CB8AC3E}">
        <p14:creationId xmlns:p14="http://schemas.microsoft.com/office/powerpoint/2010/main" val="3438160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9115AE3-005F-4F9D-82D6-0909DD2FF647}" type="datetimeFigureOut">
              <a:rPr lang="en-GB" smtClean="0"/>
              <a:t>22/10/2023</a:t>
            </a:fld>
            <a:endParaRPr lang="en-GB"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6950434-DA10-457E-B821-7881B5F085CA}" type="slidenum">
              <a:rPr lang="en-GB" smtClean="0"/>
              <a:t>‹#›</a:t>
            </a:fld>
            <a:endParaRPr lang="en-GB" dirty="0"/>
          </a:p>
        </p:txBody>
      </p:sp>
    </p:spTree>
    <p:extLst>
      <p:ext uri="{BB962C8B-B14F-4D97-AF65-F5344CB8AC3E}">
        <p14:creationId xmlns:p14="http://schemas.microsoft.com/office/powerpoint/2010/main" val="3761814235"/>
      </p:ext>
    </p:extLst>
  </p:cSld>
  <p:clrMap bg1="dk1" tx1="lt1" bg2="dk2" tx2="lt2" accent1="accent1" accent2="accent2" accent3="accent3" accent4="accent4" accent5="accent5" accent6="accent6" hlink="hlink" folHlink="folHlink"/>
  <p:sldLayoutIdLst>
    <p:sldLayoutId id="2147483935" r:id="rId1"/>
    <p:sldLayoutId id="2147483936" r:id="rId2"/>
    <p:sldLayoutId id="2147483937" r:id="rId3"/>
    <p:sldLayoutId id="2147483938" r:id="rId4"/>
    <p:sldLayoutId id="2147483939" r:id="rId5"/>
    <p:sldLayoutId id="2147483940" r:id="rId6"/>
    <p:sldLayoutId id="2147483941" r:id="rId7"/>
    <p:sldLayoutId id="2147483942" r:id="rId8"/>
    <p:sldLayoutId id="2147483943" r:id="rId9"/>
    <p:sldLayoutId id="2147483944" r:id="rId10"/>
    <p:sldLayoutId id="2147483945" r:id="rId11"/>
    <p:sldLayoutId id="2147483946" r:id="rId12"/>
    <p:sldLayoutId id="2147483947" r:id="rId13"/>
    <p:sldLayoutId id="2147483948" r:id="rId14"/>
    <p:sldLayoutId id="2147483949" r:id="rId15"/>
    <p:sldLayoutId id="2147483950" r:id="rId16"/>
    <p:sldLayoutId id="2147483951"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ing.com/images/search?view=detailV2&amp;ccid=Y5r2sY96&amp;id=7E77B412A54D1424CDF668620211DED31C08FABC&amp;thid=OIP.Y5r2sY96PYK5Sj3kNdEpwAHaFB&amp;mediaurl=https%3a%2f%2fstudycorgi.com%2fwp-content%2fuploads%2f2020%2f10%2f112299_1.png&amp;cdnurl=https%3a%2f%2fth.bing.com%2fth%2fid%2fR.639af6b18f7a3d82b94a3de435d129c0%3frik%3dvPoIHNPeEQJiaA%26pid%3dImgRaw%26r%3d0&amp;exph=597&amp;expw=880&amp;q=graph+to+show+what+service+customers+use+in+the+jw+marriott+hotel&amp;simid=608012007804573070&amp;FORM=IRPRST&amp;ck=347B6D8548C014D6199B3F270DB60CC9&amp;selectedIndex=7&amp;qpvt=graph+to+show+what+service+customers+use+in+the+jw+marriott+hotel&amp;ajaxhist=0&amp;ajaxserp=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50089-1FAA-174B-5162-3E12EF6D50B1}"/>
              </a:ext>
            </a:extLst>
          </p:cNvPr>
          <p:cNvSpPr txBox="1"/>
          <p:nvPr/>
        </p:nvSpPr>
        <p:spPr>
          <a:xfrm>
            <a:off x="1502229" y="895739"/>
            <a:ext cx="8976049" cy="4154984"/>
          </a:xfrm>
          <a:prstGeom prst="rect">
            <a:avLst/>
          </a:prstGeom>
          <a:noFill/>
        </p:spPr>
        <p:txBody>
          <a:bodyPr wrap="square" rtlCol="0">
            <a:spAutoFit/>
          </a:bodyPr>
          <a:lstStyle/>
          <a:p>
            <a:r>
              <a:rPr lang="en-GB" sz="4400" dirty="0">
                <a:latin typeface="Airial"/>
              </a:rPr>
              <a:t>Hospitality and Guest Services </a:t>
            </a:r>
          </a:p>
          <a:p>
            <a:r>
              <a:rPr lang="en-GB" sz="4400" dirty="0">
                <a:latin typeface="Airial"/>
              </a:rPr>
              <a:t>Module: BHI4003</a:t>
            </a:r>
          </a:p>
          <a:p>
            <a:r>
              <a:rPr lang="en-GB" sz="4400" dirty="0">
                <a:latin typeface="Airial"/>
              </a:rPr>
              <a:t>Module tutor : Deborah Lloyd</a:t>
            </a:r>
          </a:p>
          <a:p>
            <a:r>
              <a:rPr lang="en-GB" sz="4400" dirty="0">
                <a:latin typeface="Airial"/>
              </a:rPr>
              <a:t>Student name : Shunom Begum Qureshi </a:t>
            </a:r>
          </a:p>
          <a:p>
            <a:r>
              <a:rPr lang="en-GB" sz="4400" dirty="0">
                <a:latin typeface="Airial"/>
              </a:rPr>
              <a:t>Student Id : 2238718</a:t>
            </a:r>
          </a:p>
        </p:txBody>
      </p:sp>
    </p:spTree>
    <p:extLst>
      <p:ext uri="{BB962C8B-B14F-4D97-AF65-F5344CB8AC3E}">
        <p14:creationId xmlns:p14="http://schemas.microsoft.com/office/powerpoint/2010/main" val="352253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FE45F-D4C7-56C0-65FA-2A5B72A270A5}"/>
              </a:ext>
            </a:extLst>
          </p:cNvPr>
          <p:cNvSpPr>
            <a:spLocks noGrp="1"/>
          </p:cNvSpPr>
          <p:nvPr>
            <p:ph type="ctrTitle"/>
          </p:nvPr>
        </p:nvSpPr>
        <p:spPr>
          <a:xfrm>
            <a:off x="1595269" y="2130457"/>
            <a:ext cx="9001462" cy="1379505"/>
          </a:xfrm>
        </p:spPr>
        <p:txBody>
          <a:bodyPr/>
          <a:lstStyle/>
          <a:p>
            <a:r>
              <a:rPr lang="en-GB" dirty="0"/>
              <a:t> JW Marriott</a:t>
            </a:r>
          </a:p>
        </p:txBody>
      </p:sp>
      <p:pic>
        <p:nvPicPr>
          <p:cNvPr id="5" name="Picture 4" descr="A screenshot of a computer&#10;&#10;Description automatically generated">
            <a:extLst>
              <a:ext uri="{FF2B5EF4-FFF2-40B4-BE49-F238E27FC236}">
                <a16:creationId xmlns:a16="http://schemas.microsoft.com/office/drawing/2014/main" id="{3EC311CA-8E87-6452-F2FF-B417B62B788C}"/>
              </a:ext>
            </a:extLst>
          </p:cNvPr>
          <p:cNvPicPr>
            <a:picLocks noChangeAspect="1"/>
          </p:cNvPicPr>
          <p:nvPr/>
        </p:nvPicPr>
        <p:blipFill rotWithShape="1">
          <a:blip r:embed="rId2">
            <a:extLst>
              <a:ext uri="{28A0092B-C50C-407E-A947-70E740481C1C}">
                <a14:useLocalDpi xmlns:a14="http://schemas.microsoft.com/office/drawing/2010/main" val="0"/>
              </a:ext>
            </a:extLst>
          </a:blip>
          <a:srcRect l="14453" t="16366" r="50000" b="36111"/>
          <a:stretch/>
        </p:blipFill>
        <p:spPr>
          <a:xfrm>
            <a:off x="0" y="0"/>
            <a:ext cx="3421925" cy="2573338"/>
          </a:xfrm>
          <a:prstGeom prst="rect">
            <a:avLst/>
          </a:prstGeom>
        </p:spPr>
      </p:pic>
      <p:sp>
        <p:nvSpPr>
          <p:cNvPr id="6" name="TextBox 5">
            <a:extLst>
              <a:ext uri="{FF2B5EF4-FFF2-40B4-BE49-F238E27FC236}">
                <a16:creationId xmlns:a16="http://schemas.microsoft.com/office/drawing/2014/main" id="{4BC1F4B5-A477-D9B0-B480-33D39BF92D33}"/>
              </a:ext>
            </a:extLst>
          </p:cNvPr>
          <p:cNvSpPr txBox="1"/>
          <p:nvPr/>
        </p:nvSpPr>
        <p:spPr>
          <a:xfrm>
            <a:off x="158620" y="2665413"/>
            <a:ext cx="3263305" cy="369332"/>
          </a:xfrm>
          <a:prstGeom prst="rect">
            <a:avLst/>
          </a:prstGeom>
          <a:noFill/>
        </p:spPr>
        <p:txBody>
          <a:bodyPr wrap="square" rtlCol="0">
            <a:spAutoFit/>
          </a:bodyPr>
          <a:lstStyle/>
          <a:p>
            <a:r>
              <a:rPr lang="en-GB" dirty="0"/>
              <a:t>Jw marriott,1972</a:t>
            </a:r>
          </a:p>
        </p:txBody>
      </p:sp>
      <p:pic>
        <p:nvPicPr>
          <p:cNvPr id="4" name="Picture 3" descr="A screenshot of a computer&#10;&#10;Description automatically generated">
            <a:extLst>
              <a:ext uri="{FF2B5EF4-FFF2-40B4-BE49-F238E27FC236}">
                <a16:creationId xmlns:a16="http://schemas.microsoft.com/office/drawing/2014/main" id="{EFD593AB-A8ED-B5E7-E1D9-EB4BF3E2E3B7}"/>
              </a:ext>
            </a:extLst>
          </p:cNvPr>
          <p:cNvPicPr>
            <a:picLocks noChangeAspect="1"/>
          </p:cNvPicPr>
          <p:nvPr/>
        </p:nvPicPr>
        <p:blipFill rotWithShape="1">
          <a:blip r:embed="rId3">
            <a:extLst>
              <a:ext uri="{28A0092B-C50C-407E-A947-70E740481C1C}">
                <a14:useLocalDpi xmlns:a14="http://schemas.microsoft.com/office/drawing/2010/main" val="0"/>
              </a:ext>
            </a:extLst>
          </a:blip>
          <a:srcRect l="12702" t="15650" r="47585" b="36218"/>
          <a:stretch/>
        </p:blipFill>
        <p:spPr>
          <a:xfrm>
            <a:off x="7822490" y="3456446"/>
            <a:ext cx="4369510" cy="2978870"/>
          </a:xfrm>
          <a:prstGeom prst="rect">
            <a:avLst/>
          </a:prstGeom>
        </p:spPr>
      </p:pic>
    </p:spTree>
    <p:extLst>
      <p:ext uri="{BB962C8B-B14F-4D97-AF65-F5344CB8AC3E}">
        <p14:creationId xmlns:p14="http://schemas.microsoft.com/office/powerpoint/2010/main" val="1634699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CFA49-DC1A-FD37-3DFE-7469F7C1F7E9}"/>
              </a:ext>
            </a:extLst>
          </p:cNvPr>
          <p:cNvSpPr>
            <a:spLocks noGrp="1"/>
          </p:cNvSpPr>
          <p:nvPr>
            <p:ph type="ctrTitle"/>
          </p:nvPr>
        </p:nvSpPr>
        <p:spPr>
          <a:xfrm>
            <a:off x="3293705" y="1324947"/>
            <a:ext cx="5187822" cy="2174033"/>
          </a:xfrm>
        </p:spPr>
        <p:txBody>
          <a:bodyPr/>
          <a:lstStyle/>
          <a:p>
            <a:r>
              <a:rPr lang="en-GB" dirty="0"/>
              <a:t> </a:t>
            </a:r>
          </a:p>
        </p:txBody>
      </p:sp>
      <p:sp>
        <p:nvSpPr>
          <p:cNvPr id="3" name="Subtitle 2">
            <a:extLst>
              <a:ext uri="{FF2B5EF4-FFF2-40B4-BE49-F238E27FC236}">
                <a16:creationId xmlns:a16="http://schemas.microsoft.com/office/drawing/2014/main" id="{FA0C921E-9CE3-9903-BF24-18D4FA778866}"/>
              </a:ext>
            </a:extLst>
          </p:cNvPr>
          <p:cNvSpPr>
            <a:spLocks noGrp="1"/>
          </p:cNvSpPr>
          <p:nvPr>
            <p:ph type="subTitle" idx="1"/>
          </p:nvPr>
        </p:nvSpPr>
        <p:spPr>
          <a:xfrm>
            <a:off x="167951" y="438540"/>
            <a:ext cx="10899648" cy="6127350"/>
          </a:xfrm>
        </p:spPr>
        <p:txBody>
          <a:bodyPr>
            <a:normAutofit/>
          </a:bodyPr>
          <a:lstStyle/>
          <a:p>
            <a:r>
              <a:rPr lang="en-GB" sz="2000" b="1" dirty="0">
                <a:latin typeface="Arial" panose="020B0604020202020204" pitchFamily="34" charset="0"/>
                <a:cs typeface="Arial" panose="020B0604020202020204" pitchFamily="34" charset="0"/>
              </a:rPr>
              <a:t>Content </a:t>
            </a:r>
          </a:p>
          <a:p>
            <a:r>
              <a:rPr lang="en-GB" sz="2000" dirty="0">
                <a:latin typeface="Arial" panose="020B0604020202020204" pitchFamily="34" charset="0"/>
                <a:cs typeface="Arial" panose="020B0604020202020204" pitchFamily="34" charset="0"/>
              </a:rPr>
              <a:t>1-2.What type of hotel is JW Marriott</a:t>
            </a:r>
          </a:p>
          <a:p>
            <a:r>
              <a:rPr lang="en-GB" sz="2000" dirty="0">
                <a:latin typeface="Arial" panose="020B0604020202020204" pitchFamily="34" charset="0"/>
                <a:cs typeface="Arial" panose="020B0604020202020204" pitchFamily="34" charset="0"/>
              </a:rPr>
              <a:t>3-4.JW Marriott main customer.</a:t>
            </a:r>
          </a:p>
          <a:p>
            <a:r>
              <a:rPr lang="en-GB" sz="2000" dirty="0">
                <a:latin typeface="Arial" panose="020B0604020202020204" pitchFamily="34" charset="0"/>
                <a:cs typeface="Arial" panose="020B0604020202020204" pitchFamily="34" charset="0"/>
              </a:rPr>
              <a:t>5.Why do they appeal to this group of customers.</a:t>
            </a:r>
          </a:p>
          <a:p>
            <a:r>
              <a:rPr lang="en-GB" sz="2000" dirty="0">
                <a:latin typeface="Arial" panose="020B0604020202020204" pitchFamily="34" charset="0"/>
                <a:cs typeface="Arial" panose="020B0604020202020204" pitchFamily="34" charset="0"/>
              </a:rPr>
              <a:t> 6.The nature and role of guest services and facilities of JW Marriott hotel.</a:t>
            </a:r>
          </a:p>
          <a:p>
            <a:r>
              <a:rPr lang="en-GB" sz="2000" dirty="0">
                <a:latin typeface="Arial" panose="020B0604020202020204" pitchFamily="34" charset="0"/>
                <a:cs typeface="Arial" panose="020B0604020202020204" pitchFamily="34" charset="0"/>
              </a:rPr>
              <a:t>7.The importance of hospitality.</a:t>
            </a:r>
          </a:p>
          <a:p>
            <a:r>
              <a:rPr lang="en-GB" sz="2000" dirty="0">
                <a:latin typeface="Arial" panose="020B0604020202020204" pitchFamily="34" charset="0"/>
                <a:cs typeface="Arial" panose="020B0604020202020204" pitchFamily="34" charset="0"/>
              </a:rPr>
              <a:t>8.How JW Marriot meets guest expectation.</a:t>
            </a:r>
          </a:p>
          <a:p>
            <a:r>
              <a:rPr lang="en-GB" sz="2000" dirty="0">
                <a:latin typeface="Arial" panose="020B0604020202020204" pitchFamily="34" charset="0"/>
                <a:cs typeface="Arial" panose="020B0604020202020204" pitchFamily="34" charset="0"/>
              </a:rPr>
              <a:t>9. Summary</a:t>
            </a:r>
          </a:p>
          <a:p>
            <a:r>
              <a:rPr lang="en-GB" sz="2000" dirty="0">
                <a:latin typeface="Arial" panose="020B0604020202020204" pitchFamily="34" charset="0"/>
                <a:cs typeface="Arial" panose="020B0604020202020204" pitchFamily="34" charset="0"/>
              </a:rPr>
              <a:t>10.Refference list </a:t>
            </a:r>
          </a:p>
          <a:p>
            <a:endParaRPr lang="en-GB" dirty="0"/>
          </a:p>
          <a:p>
            <a:endParaRPr lang="en-GB" dirty="0"/>
          </a:p>
          <a:p>
            <a:pPr marL="457200" indent="-457200">
              <a:buFont typeface="+mj-lt"/>
              <a:buAutoNum type="arabicPeriod"/>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1415704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043FFA-5F5A-AB47-C326-5D863DC7C490}"/>
              </a:ext>
            </a:extLst>
          </p:cNvPr>
          <p:cNvSpPr>
            <a:spLocks noGrp="1"/>
          </p:cNvSpPr>
          <p:nvPr>
            <p:ph type="subTitle" idx="1"/>
          </p:nvPr>
        </p:nvSpPr>
        <p:spPr>
          <a:xfrm>
            <a:off x="802434" y="503853"/>
            <a:ext cx="10235681" cy="5850294"/>
          </a:xfrm>
        </p:spPr>
        <p:txBody>
          <a:bodyPr>
            <a:normAutofit/>
          </a:bodyPr>
          <a:lstStyle/>
          <a:p>
            <a:r>
              <a:rPr lang="en-GB" sz="2000" b="1" dirty="0">
                <a:latin typeface="Arial" panose="020B0604020202020204" pitchFamily="34" charset="0"/>
                <a:cs typeface="Arial" panose="020B0604020202020204" pitchFamily="34" charset="0"/>
              </a:rPr>
              <a:t>What type of hotel is JW Marriot</a:t>
            </a:r>
          </a:p>
          <a:p>
            <a:pPr marL="342900" indent="-3429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JW Marriot is a luxury hotel brand owned by Marriot international.</a:t>
            </a: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Founded in 1984</a:t>
            </a: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5 Star hotel </a:t>
            </a:r>
          </a:p>
        </p:txBody>
      </p:sp>
    </p:spTree>
    <p:extLst>
      <p:ext uri="{BB962C8B-B14F-4D97-AF65-F5344CB8AC3E}">
        <p14:creationId xmlns:p14="http://schemas.microsoft.com/office/powerpoint/2010/main" val="1100665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DCF48-C2F6-BAE4-9C57-E9367556024A}"/>
              </a:ext>
            </a:extLst>
          </p:cNvPr>
          <p:cNvSpPr>
            <a:spLocks noGrp="1"/>
          </p:cNvSpPr>
          <p:nvPr>
            <p:ph idx="1"/>
          </p:nvPr>
        </p:nvSpPr>
        <p:spPr>
          <a:xfrm>
            <a:off x="569167" y="214605"/>
            <a:ext cx="11196734" cy="6260840"/>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JW Marriott is a 5star hotel offering personalised service and luxury accommodation.</a:t>
            </a:r>
          </a:p>
          <a:p>
            <a:r>
              <a:rPr lang="en-GB" dirty="0">
                <a:latin typeface="Arial" panose="020B0604020202020204" pitchFamily="34" charset="0"/>
                <a:cs typeface="Arial" panose="020B0604020202020204" pitchFamily="34" charset="0"/>
              </a:rPr>
              <a:t>Hotel has Europe's largest ball room.</a:t>
            </a:r>
          </a:p>
          <a:p>
            <a:r>
              <a:rPr lang="en-GB" dirty="0">
                <a:latin typeface="Arial" panose="020B0604020202020204" pitchFamily="34" charset="0"/>
                <a:cs typeface="Arial" panose="020B0604020202020204" pitchFamily="34" charset="0"/>
              </a:rPr>
              <a:t>Located in the most desirable locations</a:t>
            </a:r>
          </a:p>
          <a:p>
            <a:r>
              <a:rPr lang="en-GB" dirty="0">
                <a:latin typeface="Arial" panose="020B0604020202020204" pitchFamily="34" charset="0"/>
                <a:cs typeface="Arial" panose="020B0604020202020204" pitchFamily="34" charset="0"/>
              </a:rPr>
              <a:t>Outstanding range of rooms with push pillow top beds </a:t>
            </a:r>
          </a:p>
          <a:p>
            <a:r>
              <a:rPr lang="en-GB" dirty="0">
                <a:latin typeface="Arial" panose="020B0604020202020204" pitchFamily="34" charset="0"/>
                <a:cs typeface="Arial" panose="020B0604020202020204" pitchFamily="34" charset="0"/>
              </a:rPr>
              <a:t>Elegant marble bathrooms </a:t>
            </a:r>
          </a:p>
          <a:p>
            <a:r>
              <a:rPr lang="en-GB" dirty="0">
                <a:latin typeface="Arial" panose="020B0604020202020204" pitchFamily="34" charset="0"/>
                <a:cs typeface="Arial" panose="020B0604020202020204" pitchFamily="34" charset="0"/>
              </a:rPr>
              <a:t>High speed Wi-Fi</a:t>
            </a:r>
          </a:p>
          <a:p>
            <a:r>
              <a:rPr lang="en-GB" dirty="0">
                <a:latin typeface="Arial" panose="020B0604020202020204" pitchFamily="34" charset="0"/>
                <a:cs typeface="Arial" panose="020B0604020202020204" pitchFamily="34" charset="0"/>
              </a:rPr>
              <a:t>Swimming pool </a:t>
            </a:r>
          </a:p>
          <a:p>
            <a:r>
              <a:rPr lang="en-GB" dirty="0">
                <a:latin typeface="Arial" panose="020B0604020202020204" pitchFamily="34" charset="0"/>
                <a:cs typeface="Arial" panose="020B0604020202020204" pitchFamily="34" charset="0"/>
              </a:rPr>
              <a:t>Modern fitness </a:t>
            </a:r>
          </a:p>
          <a:p>
            <a:r>
              <a:rPr lang="en-GB" dirty="0">
                <a:latin typeface="Arial" panose="020B0604020202020204" pitchFamily="34" charset="0"/>
                <a:cs typeface="Arial" panose="020B0604020202020204" pitchFamily="34" charset="0"/>
              </a:rPr>
              <a:t>JW steakhouse </a:t>
            </a:r>
          </a:p>
          <a:p>
            <a:r>
              <a:rPr lang="en-GB" dirty="0">
                <a:latin typeface="Arial" panose="020B0604020202020204" pitchFamily="34" charset="0"/>
                <a:cs typeface="Arial" panose="020B0604020202020204" pitchFamily="34" charset="0"/>
              </a:rPr>
              <a:t>“major hotel of today are diverse, multifaceted, and fast-paced business engaged in a wide variety of operational actives”( Rutherford, O’Fallon,2006, p92)</a:t>
            </a:r>
          </a:p>
          <a:p>
            <a:endParaRPr lang="en-GB" dirty="0"/>
          </a:p>
        </p:txBody>
      </p:sp>
    </p:spTree>
    <p:extLst>
      <p:ext uri="{BB962C8B-B14F-4D97-AF65-F5344CB8AC3E}">
        <p14:creationId xmlns:p14="http://schemas.microsoft.com/office/powerpoint/2010/main" val="393385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D8EED0F-C67D-B2A5-F483-D76042A78C71}"/>
              </a:ext>
            </a:extLst>
          </p:cNvPr>
          <p:cNvSpPr>
            <a:spLocks noGrp="1"/>
          </p:cNvSpPr>
          <p:nvPr>
            <p:ph type="subTitle" idx="1"/>
          </p:nvPr>
        </p:nvSpPr>
        <p:spPr>
          <a:xfrm>
            <a:off x="979714" y="419878"/>
            <a:ext cx="9617018" cy="5934269"/>
          </a:xfrm>
        </p:spPr>
        <p:txBody>
          <a:bodyPr>
            <a:normAutofit/>
          </a:bodyPr>
          <a:lstStyle/>
          <a:p>
            <a:endParaRPr lang="en-GB" sz="2000" b="0" i="0" dirty="0">
              <a:effectLst/>
              <a:latin typeface="Arial" panose="020B0604020202020204" pitchFamily="34" charset="0"/>
              <a:cs typeface="Arial" panose="020B0604020202020204" pitchFamily="34" charset="0"/>
            </a:endParaRPr>
          </a:p>
          <a:p>
            <a:r>
              <a:rPr lang="en-GB" sz="2000" b="1" dirty="0">
                <a:effectLst/>
                <a:latin typeface="Arial" panose="020B0604020202020204" pitchFamily="34" charset="0"/>
                <a:cs typeface="Arial" panose="020B0604020202020204" pitchFamily="34" charset="0"/>
              </a:rPr>
              <a:t>JW Marriott main customers </a:t>
            </a:r>
          </a:p>
          <a:p>
            <a:r>
              <a:rPr lang="en-GB" sz="2000" b="0" i="0" dirty="0">
                <a:effectLst/>
                <a:latin typeface="Arial" panose="020B0604020202020204" pitchFamily="34" charset="0"/>
                <a:cs typeface="Arial" panose="020B0604020202020204" pitchFamily="34" charset="0"/>
              </a:rPr>
              <a:t>“The hotel is a remarkable space for the sheer range of its uses and activities” (Davidson,2018)</a:t>
            </a: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JW Marriott is a 5star hotel offering personalised service and luxury accommodation.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Designed to let the guest focus on feeling relaxation and enrich the mind.</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Dedicated concierge service to make the stay unforgettable.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Knowledgeable and connected concierge service on hand to offer personalised experiences to enrich the stay</a:t>
            </a:r>
          </a:p>
          <a:p>
            <a:pPr marL="342900" indent="-342900">
              <a:buFont typeface="Arial" panose="020B0604020202020204" pitchFamily="34" charset="0"/>
              <a:buChar char="•"/>
            </a:pPr>
            <a:endParaRPr lang="en-GB" sz="2800" dirty="0"/>
          </a:p>
          <a:p>
            <a:endParaRPr lang="en-GB" dirty="0"/>
          </a:p>
        </p:txBody>
      </p:sp>
    </p:spTree>
    <p:extLst>
      <p:ext uri="{BB962C8B-B14F-4D97-AF65-F5344CB8AC3E}">
        <p14:creationId xmlns:p14="http://schemas.microsoft.com/office/powerpoint/2010/main" val="2002087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B39B78-E674-D6AA-2949-F59A874D9695}"/>
              </a:ext>
            </a:extLst>
          </p:cNvPr>
          <p:cNvSpPr>
            <a:spLocks noGrp="1"/>
          </p:cNvSpPr>
          <p:nvPr>
            <p:ph idx="1"/>
          </p:nvPr>
        </p:nvSpPr>
        <p:spPr>
          <a:xfrm>
            <a:off x="373224" y="289250"/>
            <a:ext cx="10894333" cy="6438122"/>
          </a:xfrm>
        </p:spPr>
        <p:txBody>
          <a:bodyPr>
            <a:normAutofit fontScale="47500" lnSpcReduction="20000"/>
          </a:bodyPr>
          <a:lstStyle/>
          <a:p>
            <a:pPr marL="457200" lvl="1" indent="0">
              <a:buNone/>
            </a:pPr>
            <a:r>
              <a:rPr lang="en-GB" sz="4200" b="1" dirty="0">
                <a:latin typeface="Airial"/>
              </a:rPr>
              <a:t>			 JW Marriott main customers</a:t>
            </a:r>
          </a:p>
          <a:p>
            <a:endParaRPr lang="en-GB" sz="4200" dirty="0">
              <a:latin typeface="Airial"/>
            </a:endParaRPr>
          </a:p>
          <a:p>
            <a:r>
              <a:rPr lang="en-GB" sz="4200" dirty="0">
                <a:latin typeface="Airial"/>
              </a:rPr>
              <a:t>“ the market segmentation is an important strategy in order to identify the areas in the market that can be targeted with the focus on different customers’ needs and interest (ivypanda,2023)</a:t>
            </a:r>
            <a:endParaRPr lang="en-GB" sz="4200" dirty="0"/>
          </a:p>
          <a:p>
            <a:r>
              <a:rPr lang="en-GB" sz="4200" dirty="0"/>
              <a:t>JW Marriott main customers are seeking are quite opulent atmosphere,</a:t>
            </a:r>
          </a:p>
          <a:p>
            <a:r>
              <a:rPr lang="en-GB" sz="4200" dirty="0"/>
              <a:t>There customers are sophisticated travellers who are willing to  spend extra money on their accommodation and services.</a:t>
            </a:r>
          </a:p>
          <a:p>
            <a:r>
              <a:rPr lang="en-GB" sz="4200" dirty="0"/>
              <a:t>Customers  want the best service provided </a:t>
            </a:r>
          </a:p>
          <a:p>
            <a:r>
              <a:rPr lang="en-GB" sz="4200" dirty="0"/>
              <a:t>want a relaxing holiday, and to spend time using the facility provided</a:t>
            </a:r>
          </a:p>
          <a:p>
            <a:r>
              <a:rPr lang="en-GB" sz="4200" dirty="0"/>
              <a:t>staying at these types of grand hotel customers expect to fine dine within the hotel</a:t>
            </a:r>
          </a:p>
          <a:p>
            <a:r>
              <a:rPr lang="en-GB" sz="4200" dirty="0"/>
              <a:t> No faults and attention to details</a:t>
            </a:r>
          </a:p>
          <a:p>
            <a:r>
              <a:rPr lang="en-GB" sz="4200" dirty="0"/>
              <a:t>Customers are expecting to get their money worth</a:t>
            </a:r>
          </a:p>
          <a:p>
            <a:r>
              <a:rPr lang="en-GB" sz="4200" dirty="0"/>
              <a:t>Customers want to experience a relaxed stay and to return again. </a:t>
            </a:r>
          </a:p>
          <a:p>
            <a:pPr marL="0" indent="0">
              <a:buNone/>
            </a:pPr>
            <a:endParaRPr lang="en-GB" dirty="0">
              <a:latin typeface="Airial"/>
            </a:endParaRPr>
          </a:p>
          <a:p>
            <a:endParaRPr lang="en-GB" dirty="0"/>
          </a:p>
        </p:txBody>
      </p:sp>
    </p:spTree>
    <p:extLst>
      <p:ext uri="{BB962C8B-B14F-4D97-AF65-F5344CB8AC3E}">
        <p14:creationId xmlns:p14="http://schemas.microsoft.com/office/powerpoint/2010/main" val="868340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7" descr="A computer screen shot of a computer&#10;&#10;Description automatically generated">
            <a:extLst>
              <a:ext uri="{FF2B5EF4-FFF2-40B4-BE49-F238E27FC236}">
                <a16:creationId xmlns:a16="http://schemas.microsoft.com/office/drawing/2014/main" id="{C8FE31D1-3586-9B8E-5E17-EF7B14C0958F}"/>
              </a:ext>
            </a:extLst>
          </p:cNvPr>
          <p:cNvPicPr>
            <a:picLocks noChangeAspect="1"/>
          </p:cNvPicPr>
          <p:nvPr/>
        </p:nvPicPr>
        <p:blipFill rotWithShape="1">
          <a:blip r:embed="rId2"/>
          <a:srcRect l="12814" t="16335" r="48193" b="36430"/>
          <a:stretch/>
        </p:blipFill>
        <p:spPr>
          <a:xfrm>
            <a:off x="304962" y="1498235"/>
            <a:ext cx="4877983" cy="2681716"/>
          </a:xfrm>
          <a:prstGeom prst="rect">
            <a:avLst/>
          </a:prstGeom>
        </p:spPr>
      </p:pic>
      <p:sp>
        <p:nvSpPr>
          <p:cNvPr id="7" name="TextBox 6">
            <a:extLst>
              <a:ext uri="{FF2B5EF4-FFF2-40B4-BE49-F238E27FC236}">
                <a16:creationId xmlns:a16="http://schemas.microsoft.com/office/drawing/2014/main" id="{674A9656-D38D-524A-FE2E-8959C2B35011}"/>
              </a:ext>
            </a:extLst>
          </p:cNvPr>
          <p:cNvSpPr txBox="1"/>
          <p:nvPr/>
        </p:nvSpPr>
        <p:spPr>
          <a:xfrm>
            <a:off x="475860" y="460772"/>
            <a:ext cx="4794450" cy="923330"/>
          </a:xfrm>
          <a:prstGeom prst="rect">
            <a:avLst/>
          </a:prstGeom>
          <a:noFill/>
        </p:spPr>
        <p:txBody>
          <a:bodyPr wrap="square" rtlCol="0">
            <a:spAutoFit/>
          </a:bodyPr>
          <a:lstStyle/>
          <a:p>
            <a:endParaRPr lang="en-GB" dirty="0"/>
          </a:p>
          <a:p>
            <a:endParaRPr lang="en-GB" dirty="0"/>
          </a:p>
          <a:p>
            <a:r>
              <a:rPr lang="en-GB" dirty="0"/>
              <a:t>Perceptual map</a:t>
            </a:r>
          </a:p>
        </p:txBody>
      </p:sp>
      <p:sp>
        <p:nvSpPr>
          <p:cNvPr id="11" name="TextBox 10">
            <a:extLst>
              <a:ext uri="{FF2B5EF4-FFF2-40B4-BE49-F238E27FC236}">
                <a16:creationId xmlns:a16="http://schemas.microsoft.com/office/drawing/2014/main" id="{E42BB5FE-E91D-CC62-34FA-1F4D01938782}"/>
              </a:ext>
            </a:extLst>
          </p:cNvPr>
          <p:cNvSpPr txBox="1"/>
          <p:nvPr/>
        </p:nvSpPr>
        <p:spPr>
          <a:xfrm>
            <a:off x="5459872" y="478584"/>
            <a:ext cx="5879188" cy="3447098"/>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perceptual map shows that the Jw Marriott hotel </a:t>
            </a:r>
          </a:p>
          <a:p>
            <a:r>
              <a:rPr lang="en-GB" sz="2000" dirty="0">
                <a:latin typeface="Arial" panose="020B0604020202020204" pitchFamily="34" charset="0"/>
                <a:cs typeface="Arial" panose="020B0604020202020204" pitchFamily="34" charset="0"/>
              </a:rPr>
              <a:t>Falls on the high quality and medium price </a:t>
            </a:r>
          </a:p>
          <a:p>
            <a:r>
              <a:rPr lang="en-GB" sz="2000" dirty="0">
                <a:latin typeface="Arial" panose="020B0604020202020204" pitchFamily="34" charset="0"/>
                <a:cs typeface="Arial" panose="020B0604020202020204" pitchFamily="34" charset="0"/>
              </a:rPr>
              <a:t>Compared to other  hotels on this map such as </a:t>
            </a:r>
          </a:p>
          <a:p>
            <a:r>
              <a:rPr lang="en-GB" sz="2000" dirty="0">
                <a:latin typeface="Arial" panose="020B0604020202020204" pitchFamily="34" charset="0"/>
                <a:cs typeface="Arial" panose="020B0604020202020204" pitchFamily="34" charset="0"/>
              </a:rPr>
              <a:t>Hilton hotel and Holiday inn.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price is generally the defining line between hotel market segmentation”</a:t>
            </a:r>
            <a:r>
              <a:rPr lang="en-GB" sz="2000" kern="100" dirty="0">
                <a:solidFill>
                  <a:srgbClr val="2C3E50"/>
                </a:solidFill>
                <a:effectLst/>
                <a:latin typeface="Arial" panose="020B0604020202020204" pitchFamily="34" charset="0"/>
                <a:ea typeface="Calibri" panose="020F050202020403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(Loyalty Traveler, n.d)</a:t>
            </a:r>
            <a:r>
              <a:rPr lang="en-GB" sz="2000" kern="100" dirty="0">
                <a:latin typeface="Arial" panose="020B0604020202020204" pitchFamily="34" charset="0"/>
                <a:ea typeface="Calibri" panose="020F0502020204030204" pitchFamily="34" charset="0"/>
                <a:cs typeface="Arial" panose="020B0604020202020204" pitchFamily="34" charset="0"/>
              </a:rPr>
              <a:t>.</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p>
          <a:p>
            <a:endParaRPr lang="en-GB" dirty="0"/>
          </a:p>
        </p:txBody>
      </p:sp>
      <p:sp>
        <p:nvSpPr>
          <p:cNvPr id="13" name="TextBox 12">
            <a:extLst>
              <a:ext uri="{FF2B5EF4-FFF2-40B4-BE49-F238E27FC236}">
                <a16:creationId xmlns:a16="http://schemas.microsoft.com/office/drawing/2014/main" id="{84D17990-91AE-CE13-23BD-5CF71B095039}"/>
              </a:ext>
            </a:extLst>
          </p:cNvPr>
          <p:cNvSpPr txBox="1"/>
          <p:nvPr/>
        </p:nvSpPr>
        <p:spPr>
          <a:xfrm>
            <a:off x="475860" y="3310126"/>
            <a:ext cx="1754155" cy="1200329"/>
          </a:xfrm>
          <a:prstGeom prst="rect">
            <a:avLst/>
          </a:prstGeom>
          <a:noFill/>
        </p:spPr>
        <p:txBody>
          <a:bodyPr wrap="square" rtlCol="0">
            <a:spAutoFit/>
          </a:bodyPr>
          <a:lstStyle/>
          <a:p>
            <a:endParaRPr lang="en-GB" dirty="0"/>
          </a:p>
          <a:p>
            <a:endParaRPr lang="en-GB" dirty="0"/>
          </a:p>
          <a:p>
            <a:endParaRPr lang="en-GB" dirty="0"/>
          </a:p>
          <a:p>
            <a:r>
              <a:rPr lang="en-GB" dirty="0"/>
              <a:t>(Bing,n.d)</a:t>
            </a:r>
          </a:p>
        </p:txBody>
      </p:sp>
      <p:sp>
        <p:nvSpPr>
          <p:cNvPr id="3" name="TextBox 2">
            <a:extLst>
              <a:ext uri="{FF2B5EF4-FFF2-40B4-BE49-F238E27FC236}">
                <a16:creationId xmlns:a16="http://schemas.microsoft.com/office/drawing/2014/main" id="{D8A890A1-91CC-809E-A5B0-8395F665C3AC}"/>
              </a:ext>
            </a:extLst>
          </p:cNvPr>
          <p:cNvSpPr txBox="1"/>
          <p:nvPr/>
        </p:nvSpPr>
        <p:spPr>
          <a:xfrm>
            <a:off x="4058817" y="346639"/>
            <a:ext cx="3915239"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Why</a:t>
            </a:r>
            <a:r>
              <a:rPr lang="en-GB" b="1" dirty="0"/>
              <a:t> do they appeal to this group</a:t>
            </a:r>
          </a:p>
        </p:txBody>
      </p:sp>
    </p:spTree>
    <p:extLst>
      <p:ext uri="{BB962C8B-B14F-4D97-AF65-F5344CB8AC3E}">
        <p14:creationId xmlns:p14="http://schemas.microsoft.com/office/powerpoint/2010/main" val="3639591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4B172C-99D8-D8E0-7675-B83AA7A45FD5}"/>
              </a:ext>
            </a:extLst>
          </p:cNvPr>
          <p:cNvSpPr>
            <a:spLocks noGrp="1"/>
          </p:cNvSpPr>
          <p:nvPr>
            <p:ph idx="1"/>
          </p:nvPr>
        </p:nvSpPr>
        <p:spPr>
          <a:xfrm>
            <a:off x="251928" y="186612"/>
            <a:ext cx="11849876" cy="6671388"/>
          </a:xfrm>
        </p:spPr>
        <p:txBody>
          <a:bodyPr>
            <a:normAutofit fontScale="92500" lnSpcReduction="20000"/>
          </a:bodyPr>
          <a:lstStyle/>
          <a:p>
            <a:pPr marL="0" indent="0">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en-GB" sz="2400" kern="100" dirty="0">
                <a:effectLst/>
                <a:latin typeface="Arial" panose="020B0604020202020204" pitchFamily="34" charset="0"/>
                <a:ea typeface="Calibri" panose="020F0502020204030204" pitchFamily="34" charset="0"/>
                <a:cs typeface="Arial" panose="020B0604020202020204" pitchFamily="34" charset="0"/>
              </a:rPr>
              <a:t>	</a:t>
            </a:r>
            <a:r>
              <a:rPr lang="en-GB" sz="2400" b="1" kern="100" dirty="0">
                <a:effectLst/>
                <a:latin typeface="Arial" panose="020B0604020202020204" pitchFamily="34" charset="0"/>
                <a:ea typeface="Calibri" panose="020F0502020204030204" pitchFamily="34" charset="0"/>
                <a:cs typeface="Arial" panose="020B0604020202020204" pitchFamily="34" charset="0"/>
              </a:rPr>
              <a:t>The</a:t>
            </a:r>
            <a:r>
              <a:rPr lang="en-GB" sz="2400" kern="100" dirty="0">
                <a:effectLst/>
                <a:latin typeface="Arial" panose="020B0604020202020204" pitchFamily="34" charset="0"/>
                <a:ea typeface="Calibri" panose="020F0502020204030204" pitchFamily="34" charset="0"/>
                <a:cs typeface="Arial" panose="020B0604020202020204" pitchFamily="34" charset="0"/>
              </a:rPr>
              <a:t> </a:t>
            </a:r>
            <a:r>
              <a:rPr lang="en-GB" sz="2400" b="1" kern="100" dirty="0">
                <a:effectLst/>
                <a:latin typeface="Arial" panose="020B0604020202020204" pitchFamily="34" charset="0"/>
                <a:ea typeface="Calibri" panose="020F0502020204030204" pitchFamily="34" charset="0"/>
                <a:cs typeface="Arial" panose="020B0604020202020204" pitchFamily="34" charset="0"/>
              </a:rPr>
              <a:t>Nature and role of guest service and facilities of JW Marriott</a:t>
            </a:r>
          </a:p>
          <a:p>
            <a:pPr marL="0" indent="0">
              <a:buNone/>
            </a:pPr>
            <a:r>
              <a:rPr lang="en-GB" sz="2400" kern="100" dirty="0">
                <a:effectLst/>
                <a:latin typeface="Arial" panose="020B0604020202020204" pitchFamily="34" charset="0"/>
                <a:ea typeface="Calibri" panose="020F0502020204030204" pitchFamily="34" charset="0"/>
                <a:cs typeface="Arial" panose="020B0604020202020204" pitchFamily="34" charset="0"/>
              </a:rPr>
              <a:t>“you have to attract the right customers, have the service product, set the right price for your product, and provide the right level of service all the while manging your employees the right way to achieve your goals” (</a:t>
            </a:r>
            <a:r>
              <a:rPr lang="en-GB" sz="2400" dirty="0">
                <a:effectLst/>
                <a:latin typeface="Arial" panose="020B0604020202020204" pitchFamily="34" charset="0"/>
                <a:ea typeface="Calibri" panose="020F0502020204030204" pitchFamily="34" charset="0"/>
                <a:cs typeface="Arial" panose="020B0604020202020204" pitchFamily="34" charset="0"/>
              </a:rPr>
              <a:t>Sturman, Corgel, Verma,2011, p3)</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nature of the role by the guest service is expected to be of high stranded from hard skill qualification and soft skill experience.</a:t>
            </a:r>
          </a:p>
          <a:p>
            <a:r>
              <a:rPr lang="en-GB" sz="2400" dirty="0">
                <a:latin typeface="Arial" panose="020B0604020202020204" pitchFamily="34" charset="0"/>
                <a:cs typeface="Arial" panose="020B0604020202020204" pitchFamily="34" charset="0"/>
              </a:rPr>
              <a:t>“staffing is the most important attribute of any luxury hotel” </a:t>
            </a:r>
            <a:r>
              <a:rPr lang="en-GB" sz="2400" b="0" i="0" dirty="0">
                <a:effectLst/>
                <a:latin typeface="Arial" panose="020B0604020202020204" pitchFamily="34" charset="0"/>
                <a:cs typeface="Arial" panose="020B0604020202020204" pitchFamily="34" charset="0"/>
              </a:rPr>
              <a:t>(Boussard, </a:t>
            </a:r>
            <a:r>
              <a:rPr lang="en-GB" sz="2400" b="0" i="0">
                <a:effectLst/>
                <a:latin typeface="Arial" panose="020B0604020202020204" pitchFamily="34" charset="0"/>
                <a:cs typeface="Arial" panose="020B0604020202020204" pitchFamily="34" charset="0"/>
              </a:rPr>
              <a:t>2021,p2)</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Concierge team who are professional and attends to guest needs </a:t>
            </a:r>
          </a:p>
          <a:p>
            <a:r>
              <a:rPr lang="en-GB" sz="2400" dirty="0">
                <a:latin typeface="Arial" panose="020B0604020202020204" pitchFamily="34" charset="0"/>
                <a:cs typeface="Arial" panose="020B0604020202020204" pitchFamily="34" charset="0"/>
              </a:rPr>
              <a:t>Guest service should be acquainted to guest needs and request, with excellent communication skills and multitasking skill </a:t>
            </a:r>
          </a:p>
          <a:p>
            <a:r>
              <a:rPr lang="en-GB" sz="2400" dirty="0">
                <a:latin typeface="Arial" panose="020B0604020202020204" pitchFamily="34" charset="0"/>
                <a:cs typeface="Arial" panose="020B0604020202020204" pitchFamily="34" charset="0"/>
              </a:rPr>
              <a:t>Excellent personal hygiene and neat personal presentation </a:t>
            </a:r>
          </a:p>
          <a:p>
            <a:r>
              <a:rPr lang="en-GB" sz="2400" dirty="0">
                <a:latin typeface="Arial" panose="020B0604020202020204" pitchFamily="34" charset="0"/>
                <a:cs typeface="Arial" panose="020B0604020202020204" pitchFamily="34" charset="0"/>
              </a:rPr>
              <a:t>Spoken in polite manner </a:t>
            </a:r>
          </a:p>
          <a:p>
            <a:r>
              <a:rPr lang="en-GB" sz="2400" dirty="0">
                <a:latin typeface="Arial" panose="020B0604020202020204" pitchFamily="34" charset="0"/>
                <a:cs typeface="Arial" panose="020B0604020202020204" pitchFamily="34" charset="0"/>
              </a:rPr>
              <a:t>As JW Marriott is a 5star hotel expectation must be reached.</a:t>
            </a:r>
          </a:p>
          <a:p>
            <a:r>
              <a:rPr lang="en-GB" sz="2400" dirty="0">
                <a:latin typeface="Arial" panose="020B0604020202020204" pitchFamily="34" charset="0"/>
                <a:cs typeface="Arial" panose="020B0604020202020204" pitchFamily="34" charset="0"/>
              </a:rPr>
              <a:t>This all reflects on the hotel which generates new and repeat customers.</a:t>
            </a:r>
          </a:p>
          <a:p>
            <a:r>
              <a:rPr lang="en-GB" sz="2400" dirty="0">
                <a:latin typeface="Arial" panose="020B0604020202020204" pitchFamily="34" charset="0"/>
                <a:cs typeface="Arial" panose="020B0604020202020204" pitchFamily="34" charset="0"/>
              </a:rPr>
              <a:t>At  this hotel guest want to feel like they have been looked after and have an enjoyable stay.</a:t>
            </a:r>
          </a:p>
        </p:txBody>
      </p:sp>
    </p:spTree>
    <p:extLst>
      <p:ext uri="{BB962C8B-B14F-4D97-AF65-F5344CB8AC3E}">
        <p14:creationId xmlns:p14="http://schemas.microsoft.com/office/powerpoint/2010/main" val="1123767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F9F0670-59C8-FA54-A7FB-E9AC3412D66B}"/>
              </a:ext>
            </a:extLst>
          </p:cNvPr>
          <p:cNvSpPr>
            <a:spLocks noGrp="1"/>
          </p:cNvSpPr>
          <p:nvPr>
            <p:ph type="subTitle" idx="1"/>
          </p:nvPr>
        </p:nvSpPr>
        <p:spPr>
          <a:xfrm>
            <a:off x="830424" y="373225"/>
            <a:ext cx="9815805" cy="6410130"/>
          </a:xfrm>
        </p:spPr>
        <p:txBody>
          <a:bodyPr>
            <a:noAutofit/>
          </a:bodyPr>
          <a:lstStyle/>
          <a:p>
            <a:r>
              <a:rPr lang="en-GB" sz="2000" b="1" dirty="0"/>
              <a:t>Importance of hospitality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It is very important for JW Marriott to have excellent hospitality skills as this effects the reputation of the hotel.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Good quality hospitality Is key for this type of business as this is the main aim to ensure customers are satisfied, and the main aim for the business is to make high profits and revenue, with happy new and repeat customers.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Hospitably is key as it is the main agender of this business for guest to have a outstanding time at the accommodation.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To impresses guest and to exceed customers expectation.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This is  demonstrated by the architecture of the hotel the quality of the rooms and services available and especially the hotel concierge team</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It is important to make guest feel they are rewarded and are given offers to members.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Leading companies in the hospitality industry should encourage their employees to constantly engaged with the guest and seek feedback (Feng,2015)</a:t>
            </a:r>
          </a:p>
        </p:txBody>
      </p:sp>
    </p:spTree>
    <p:extLst>
      <p:ext uri="{BB962C8B-B14F-4D97-AF65-F5344CB8AC3E}">
        <p14:creationId xmlns:p14="http://schemas.microsoft.com/office/powerpoint/2010/main" val="1939752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7E5530-A51E-6CD8-058F-545DD17678E0}"/>
              </a:ext>
            </a:extLst>
          </p:cNvPr>
          <p:cNvSpPr txBox="1"/>
          <p:nvPr/>
        </p:nvSpPr>
        <p:spPr>
          <a:xfrm>
            <a:off x="307910" y="307910"/>
            <a:ext cx="11255181" cy="344709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JW Marriott meet guest expectation</a:t>
            </a:r>
          </a:p>
          <a:p>
            <a:endParaRPr lang="en-GB"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Reward programs encourages customers to keep indulging in their services.</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Loyal customers receive personalised stay.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Advertisement creates the interest and excitement that brings, the customers” (Clow and Baack,2013).</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“Consumer promotion programs help generate store traffic and enhance brand loyalty” (Clow and Baack ,2013),</a:t>
            </a:r>
          </a:p>
        </p:txBody>
      </p:sp>
    </p:spTree>
    <p:extLst>
      <p:ext uri="{BB962C8B-B14F-4D97-AF65-F5344CB8AC3E}">
        <p14:creationId xmlns:p14="http://schemas.microsoft.com/office/powerpoint/2010/main" val="1400536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BA3581-2D73-BFE9-BE8C-6D5B4E42E731}"/>
              </a:ext>
            </a:extLst>
          </p:cNvPr>
          <p:cNvSpPr>
            <a:spLocks noGrp="1"/>
          </p:cNvSpPr>
          <p:nvPr>
            <p:ph idx="1"/>
          </p:nvPr>
        </p:nvSpPr>
        <p:spPr>
          <a:xfrm>
            <a:off x="709127" y="457200"/>
            <a:ext cx="10558430" cy="5334000"/>
          </a:xfrm>
        </p:spPr>
        <p:txBody>
          <a:bodyPr/>
          <a:lstStyle/>
          <a:p>
            <a:pPr marL="0" indent="0">
              <a:buNone/>
            </a:pPr>
            <a:r>
              <a:rPr lang="en-GB" dirty="0"/>
              <a:t>					Summary</a:t>
            </a:r>
          </a:p>
          <a:p>
            <a:endParaRPr lang="en-GB" dirty="0"/>
          </a:p>
          <a:p>
            <a:r>
              <a:rPr lang="en-GB" dirty="0"/>
              <a:t>To summarise this presentation JW Marriot is a 5star luxury boutique hotel. Its customers are opulent and want to have a relaxed personalised holiday in a outstanding accommodation with exceeding facilities ,</a:t>
            </a:r>
          </a:p>
          <a:p>
            <a:r>
              <a:rPr lang="en-GB" dirty="0"/>
              <a:t>To achieved this at JW Marriot all staff must perform at high standard at all time,</a:t>
            </a:r>
          </a:p>
          <a:p>
            <a:r>
              <a:rPr lang="en-GB" dirty="0"/>
              <a:t>Guest service must go above and beyond to meet the needs of customers </a:t>
            </a:r>
          </a:p>
          <a:p>
            <a:r>
              <a:rPr lang="en-GB" dirty="0"/>
              <a:t>Guest service must have knowledge about the faculties and products offered.</a:t>
            </a:r>
          </a:p>
          <a:p>
            <a:r>
              <a:rPr lang="en-GB" dirty="0"/>
              <a:t>This all reflects on the image and reputation of the hotel, therefore it is  very important to achieve business and customer goals.</a:t>
            </a:r>
          </a:p>
        </p:txBody>
      </p:sp>
    </p:spTree>
    <p:extLst>
      <p:ext uri="{BB962C8B-B14F-4D97-AF65-F5344CB8AC3E}">
        <p14:creationId xmlns:p14="http://schemas.microsoft.com/office/powerpoint/2010/main" val="3349433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B85886-F288-6F91-C33E-9E85BBB25221}"/>
              </a:ext>
            </a:extLst>
          </p:cNvPr>
          <p:cNvSpPr txBox="1"/>
          <p:nvPr/>
        </p:nvSpPr>
        <p:spPr>
          <a:xfrm>
            <a:off x="233266" y="102636"/>
            <a:ext cx="11485983" cy="5909310"/>
          </a:xfrm>
          <a:prstGeom prst="rect">
            <a:avLst/>
          </a:prstGeom>
          <a:noFill/>
        </p:spPr>
        <p:txBody>
          <a:bodyPr wrap="square" rtlCol="0">
            <a:spAutoFit/>
          </a:bodyPr>
          <a:lstStyle/>
          <a:p>
            <a:r>
              <a:rPr lang="en-GB" dirty="0"/>
              <a:t>											</a:t>
            </a:r>
            <a:r>
              <a:rPr lang="en-GB" sz="2000" b="1" dirty="0">
                <a:latin typeface="Arial" panose="020B0604020202020204" pitchFamily="34" charset="0"/>
                <a:cs typeface="Arial" panose="020B0604020202020204" pitchFamily="34" charset="0"/>
              </a:rPr>
              <a:t>Reference</a:t>
            </a:r>
          </a:p>
          <a:p>
            <a:r>
              <a:rPr lang="en-GB" sz="1400" kern="100" dirty="0">
                <a:effectLst/>
                <a:latin typeface="Calibri" panose="020F0502020204030204" pitchFamily="34" charset="0"/>
                <a:ea typeface="Calibri" panose="020F0502020204030204" pitchFamily="34" charset="0"/>
                <a:cs typeface="Calibri" panose="020F0502020204030204" pitchFamily="34" charset="0"/>
              </a:rPr>
              <a:t>Boussard, S. (2021). </a:t>
            </a:r>
            <a:r>
              <a:rPr lang="en-GB" sz="1400" i="1" kern="100" dirty="0">
                <a:effectLst/>
                <a:latin typeface="Calibri" panose="020F0502020204030204" pitchFamily="34" charset="0"/>
                <a:ea typeface="Calibri" panose="020F0502020204030204" pitchFamily="34" charset="0"/>
                <a:cs typeface="Calibri" panose="020F0502020204030204" pitchFamily="34" charset="0"/>
              </a:rPr>
              <a:t>Food and beverage management in the luxury hotel industry</a:t>
            </a:r>
            <a:r>
              <a:rPr lang="en-GB" sz="1400" kern="100" dirty="0">
                <a:effectLst/>
                <a:latin typeface="Calibri" panose="020F0502020204030204" pitchFamily="34" charset="0"/>
                <a:ea typeface="Calibri" panose="020F0502020204030204" pitchFamily="34" charset="0"/>
                <a:cs typeface="Calibri" panose="020F0502020204030204" pitchFamily="34" charset="0"/>
              </a:rPr>
              <a:t>. New York, New York (222 East 46th Street, New York, NY 10017): Business Expert Press.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kern="100" dirty="0">
              <a:effectLst/>
              <a:latin typeface="Calibri" panose="020F0502020204030204" pitchFamily="34" charset="0"/>
              <a:ea typeface="Calibri" panose="020F0502020204030204" pitchFamily="34" charset="0"/>
              <a:cs typeface="Calibri" panose="020F0502020204030204" pitchFamily="34" charset="0"/>
            </a:endParaRPr>
          </a:p>
          <a:p>
            <a:r>
              <a:rPr lang="en-GB" sz="1400" kern="100" dirty="0">
                <a:effectLst/>
                <a:latin typeface="Calibri" panose="020F0502020204030204" pitchFamily="34" charset="0"/>
                <a:ea typeface="Calibri" panose="020F0502020204030204" pitchFamily="34" charset="0"/>
                <a:cs typeface="Calibri" panose="020F0502020204030204" pitchFamily="34" charset="0"/>
              </a:rPr>
              <a:t>Clow, K.E. and Baack, D.E. (2013). </a:t>
            </a:r>
            <a:r>
              <a:rPr lang="en-GB" sz="1400" i="1" kern="100" dirty="0">
                <a:effectLst/>
                <a:latin typeface="Calibri" panose="020F0502020204030204" pitchFamily="34" charset="0"/>
                <a:ea typeface="Calibri" panose="020F0502020204030204" pitchFamily="34" charset="0"/>
                <a:cs typeface="Times New Roman" panose="02020603050405020304" pitchFamily="18" charset="0"/>
              </a:rPr>
              <a:t>Integrated Advertising, Promotion, and Marketing Communications</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Pearson Higher Ed.</a:t>
            </a:r>
          </a:p>
          <a:p>
            <a:endParaRPr lang="en-GB" sz="1400" kern="100" dirty="0">
              <a:latin typeface="Calibri" panose="020F0502020204030204" pitchFamily="34" charset="0"/>
              <a:ea typeface="Calibri" panose="020F0502020204030204" pitchFamily="34" charset="0"/>
              <a:cs typeface="Times New Roman" panose="02020603050405020304" pitchFamily="18" charset="0"/>
            </a:endParaRPr>
          </a:p>
          <a:p>
            <a:r>
              <a:rPr lang="en-GB" sz="1400" kern="100" dirty="0">
                <a:effectLst/>
                <a:latin typeface="Calibri" panose="020F0502020204030204" pitchFamily="34" charset="0"/>
                <a:ea typeface="Calibri" panose="020F0502020204030204" pitchFamily="34" charset="0"/>
                <a:cs typeface="Calibri" panose="020F0502020204030204" pitchFamily="34" charset="0"/>
              </a:rPr>
              <a:t>Davidson, R.A. (2018). </a:t>
            </a:r>
            <a:r>
              <a:rPr lang="en-GB" sz="1400" i="1" kern="100" dirty="0">
                <a:effectLst/>
                <a:latin typeface="Calibri" panose="020F0502020204030204" pitchFamily="34" charset="0"/>
                <a:ea typeface="Calibri" panose="020F0502020204030204" pitchFamily="34" charset="0"/>
                <a:cs typeface="Calibri" panose="020F0502020204030204" pitchFamily="34" charset="0"/>
              </a:rPr>
              <a:t>The Hotel</a:t>
            </a:r>
            <a:r>
              <a:rPr lang="en-GB" sz="1400" kern="100" dirty="0">
                <a:effectLst/>
                <a:latin typeface="Calibri" panose="020F0502020204030204" pitchFamily="34" charset="0"/>
                <a:ea typeface="Calibri" panose="020F0502020204030204" pitchFamily="34" charset="0"/>
                <a:cs typeface="Calibri" panose="020F0502020204030204" pitchFamily="34" charset="0"/>
              </a:rPr>
              <a:t>. University of Toronto Press.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kern="100" dirty="0">
                <a:effectLst/>
                <a:latin typeface="Calibri" panose="020F0502020204030204" pitchFamily="34" charset="0"/>
                <a:ea typeface="Calibri" panose="020F0502020204030204" pitchFamily="34" charset="0"/>
                <a:cs typeface="Calibri" panose="020F0502020204030204" pitchFamily="34" charset="0"/>
              </a:rPr>
              <a:t>Feng, J. (2015). </a:t>
            </a:r>
            <a:r>
              <a:rPr lang="en-GB" sz="1400" i="1" kern="100" dirty="0">
                <a:effectLst/>
                <a:latin typeface="Calibri" panose="020F0502020204030204" pitchFamily="34" charset="0"/>
                <a:ea typeface="Calibri" panose="020F0502020204030204" pitchFamily="34" charset="0"/>
                <a:cs typeface="Calibri" panose="020F0502020204030204" pitchFamily="34" charset="0"/>
              </a:rPr>
              <a:t>Educational Strategies for the Next Generation Leaders in Hotel Management</a:t>
            </a:r>
            <a:r>
              <a:rPr lang="en-GB" sz="1400" kern="100" dirty="0">
                <a:effectLst/>
                <a:latin typeface="Calibri" panose="020F0502020204030204" pitchFamily="34" charset="0"/>
                <a:ea typeface="Calibri" panose="020F0502020204030204" pitchFamily="34" charset="0"/>
                <a:cs typeface="Calibri" panose="020F0502020204030204" pitchFamily="34" charset="0"/>
              </a:rPr>
              <a:t>. IGI Global.</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kern="100" dirty="0">
              <a:latin typeface="Calibri" panose="020F0502020204030204" pitchFamily="34" charset="0"/>
              <a:ea typeface="Calibri" panose="020F0502020204030204" pitchFamily="34" charset="0"/>
              <a:cs typeface="Times New Roman" panose="02020603050405020304" pitchFamily="18" charset="0"/>
            </a:endParaRPr>
          </a:p>
          <a:p>
            <a:r>
              <a:rPr lang="en-GB" sz="1400" kern="100" dirty="0">
                <a:effectLst/>
                <a:latin typeface="Calibri" panose="020F0502020204030204" pitchFamily="34" charset="0"/>
                <a:ea typeface="Calibri" panose="020F0502020204030204" pitchFamily="34" charset="0"/>
                <a:cs typeface="Calibri" panose="020F0502020204030204" pitchFamily="34" charset="0"/>
              </a:rPr>
              <a:t>Garrido, R. (2012). </a:t>
            </a:r>
            <a:r>
              <a:rPr lang="en-GB" sz="1400" i="1" kern="100" dirty="0">
                <a:effectLst/>
                <a:latin typeface="Calibri" panose="020F0502020204030204" pitchFamily="34" charset="0"/>
                <a:ea typeface="Calibri" panose="020F0502020204030204" pitchFamily="34" charset="0"/>
                <a:cs typeface="Calibri" panose="020F0502020204030204" pitchFamily="34" charset="0"/>
              </a:rPr>
              <a:t>Hilton, Marriott and IHG Hotel Brand Market Segments</a:t>
            </a:r>
            <a:r>
              <a:rPr lang="en-GB" sz="1400" kern="100" dirty="0">
                <a:effectLst/>
                <a:latin typeface="Calibri" panose="020F0502020204030204" pitchFamily="34" charset="0"/>
                <a:ea typeface="Calibri" panose="020F0502020204030204" pitchFamily="34" charset="0"/>
                <a:cs typeface="Calibri" panose="020F0502020204030204" pitchFamily="34" charset="0"/>
              </a:rPr>
              <a:t>. [online] Loyalty Traveler. Available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graph to show what service customers use in the </a:t>
            </a:r>
            <a:r>
              <a:rPr lang="en-GB" sz="1400" u="sng" dirty="0" err="1">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jw</a:t>
            </a:r>
            <a:r>
              <a:rPr lang="en-GB" sz="14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 Marriott hotel - Bing images</a:t>
            </a:r>
            <a:r>
              <a:rPr lang="en-GB" sz="1400" dirty="0">
                <a:effectLst/>
                <a:latin typeface="Calibri" panose="020F0502020204030204" pitchFamily="34" charset="0"/>
                <a:ea typeface="Calibri" panose="020F0502020204030204" pitchFamily="34" charset="0"/>
                <a:cs typeface="Times New Roman" panose="02020603050405020304" pitchFamily="18" charset="0"/>
              </a:rPr>
              <a:t> (10/10/2023)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t> </a:t>
            </a:r>
          </a:p>
          <a:p>
            <a:r>
              <a:rPr lang="en-GB" sz="1400" i="1" kern="100" dirty="0">
                <a:effectLst/>
                <a:latin typeface="Arial" panose="020B0604020202020204" pitchFamily="34" charset="0"/>
                <a:ea typeface="Calibri" panose="020F0502020204030204" pitchFamily="34" charset="0"/>
                <a:cs typeface="Times New Roman" panose="02020603050405020304" pitchFamily="18" charset="0"/>
              </a:rPr>
              <a:t> IvyPanda</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 (2023) 'Marriott Target Market Segmentation – Analysis Report'. 24 April. (Accessed: 11 October 2023).</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1400" dirty="0"/>
          </a:p>
          <a:p>
            <a:r>
              <a:rPr lang="en-GB" sz="1400" kern="100" dirty="0">
                <a:effectLst/>
                <a:latin typeface="Calibri" panose="020F0502020204030204" pitchFamily="34" charset="0"/>
                <a:ea typeface="Calibri" panose="020F0502020204030204" pitchFamily="34" charset="0"/>
                <a:cs typeface="Calibri" panose="020F0502020204030204" pitchFamily="34" charset="0"/>
              </a:rPr>
              <a:t>Loyalty Traveler. (n.d.). </a:t>
            </a:r>
            <a:r>
              <a:rPr lang="en-GB" sz="1400" i="1" kern="100" dirty="0">
                <a:effectLst/>
                <a:latin typeface="Calibri" panose="020F0502020204030204" pitchFamily="34" charset="0"/>
                <a:ea typeface="Calibri" panose="020F0502020204030204" pitchFamily="34" charset="0"/>
                <a:cs typeface="Calibri" panose="020F0502020204030204" pitchFamily="34" charset="0"/>
              </a:rPr>
              <a:t>Hilton, Marriott and IHG Hotel Brand Market Segments</a:t>
            </a:r>
            <a:r>
              <a:rPr lang="en-GB" sz="1400" kern="100" dirty="0">
                <a:effectLst/>
                <a:latin typeface="Calibri" panose="020F0502020204030204" pitchFamily="34" charset="0"/>
                <a:ea typeface="Calibri" panose="020F0502020204030204" pitchFamily="34" charset="0"/>
                <a:cs typeface="Calibri" panose="020F0502020204030204" pitchFamily="34" charset="0"/>
              </a:rPr>
              <a:t>. [online] Available at: https://loyaltytraveler.boardingarea.com/2012/01/15/hilton-marriott-and-ihg-hotel-brand-market-segments [Accessed 12 Oct. 2023].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effectLst/>
                <a:latin typeface="Helvetica" panose="020B0604020202020204" pitchFamily="34" charset="0"/>
                <a:ea typeface="Calibri" panose="020F0502020204030204" pitchFamily="34" charset="0"/>
              </a:rPr>
              <a:t>Rutherford, DG, O'Fallon, MJ, &amp; Rutherford, DG 2006, Hotel Management and Operations, John Wiley &amp; Sons, Incorporated, New York. Available from: ProQuest Ebook Central. [13 October 2023].</a:t>
            </a:r>
          </a:p>
          <a:p>
            <a:endParaRPr lang="en-GB" sz="1400" dirty="0">
              <a:effectLst/>
              <a:latin typeface="Helvetica" panose="020B0604020202020204" pitchFamily="34" charset="0"/>
              <a:ea typeface="Calibri" panose="020F0502020204030204" pitchFamily="34" charset="0"/>
            </a:endParaRPr>
          </a:p>
          <a:p>
            <a:r>
              <a:rPr lang="en-GB" sz="1400" dirty="0">
                <a:effectLst/>
                <a:latin typeface="Helvetica" panose="020B0604020202020204" pitchFamily="34" charset="0"/>
                <a:ea typeface="Calibri" panose="020F0502020204030204" pitchFamily="34" charset="0"/>
              </a:rPr>
              <a:t>Sturman, MC, Corgel, JB, &amp; Verma, R (eds) 2011, The Cornell School of Hotel Administration on Hospitality : Cutting Edge Thinking and Practice, John Wiley &amp; Sons, Incorporated, Newark. Available from: ProQuest Ebook Central. [13 October 2023].</a:t>
            </a:r>
          </a:p>
          <a:p>
            <a:endParaRPr lang="en-GB" dirty="0"/>
          </a:p>
          <a:p>
            <a:endParaRPr lang="en-GB" dirty="0"/>
          </a:p>
        </p:txBody>
      </p:sp>
    </p:spTree>
    <p:extLst>
      <p:ext uri="{BB962C8B-B14F-4D97-AF65-F5344CB8AC3E}">
        <p14:creationId xmlns:p14="http://schemas.microsoft.com/office/powerpoint/2010/main" val="2458235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42332"/>
      </a:dk2>
      <a:lt2>
        <a:srgbClr val="EE91A0"/>
      </a:lt2>
      <a:accent1>
        <a:srgbClr val="E03754"/>
      </a:accent1>
      <a:accent2>
        <a:srgbClr val="E86C2E"/>
      </a:accent2>
      <a:accent3>
        <a:srgbClr val="DAB250"/>
      </a:accent3>
      <a:accent4>
        <a:srgbClr val="60C4AA"/>
      </a:accent4>
      <a:accent5>
        <a:srgbClr val="51A9DB"/>
      </a:accent5>
      <a:accent6>
        <a:srgbClr val="976AC9"/>
      </a:accent6>
      <a:hlink>
        <a:srgbClr val="D5445E"/>
      </a:hlink>
      <a:folHlink>
        <a:srgbClr val="E17C8E"/>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6B2E858E-683F-40D9-B4CB-284D097F3AC0}"/>
    </a:ext>
  </a:extLst>
</a:theme>
</file>

<file path=docProps/app.xml><?xml version="1.0" encoding="utf-8"?>
<Properties xmlns="http://schemas.openxmlformats.org/officeDocument/2006/extended-properties" xmlns:vt="http://schemas.openxmlformats.org/officeDocument/2006/docPropsVTypes">
  <Template>TM04033921[[fn=Damask]]</Template>
  <TotalTime>2338</TotalTime>
  <Words>1329</Words>
  <Application>Microsoft Office PowerPoint</Application>
  <PresentationFormat>Widescreen</PresentationFormat>
  <Paragraphs>125</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Airial</vt:lpstr>
      <vt:lpstr>Arial</vt:lpstr>
      <vt:lpstr>Bookman Old Style</vt:lpstr>
      <vt:lpstr>Calibri</vt:lpstr>
      <vt:lpstr>Helvetica</vt:lpstr>
      <vt:lpstr>Rockwell</vt:lpstr>
      <vt:lpstr>Damask</vt:lpstr>
      <vt:lpstr>PowerPoint Presentation</vt:lpstr>
      <vt:lpstr> JW Marriott</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JW MARRIOT</dc:title>
  <dc:creator>shunom qureshi</dc:creator>
  <cp:lastModifiedBy>shunom qureshi</cp:lastModifiedBy>
  <cp:revision>1</cp:revision>
  <dcterms:created xsi:type="dcterms:W3CDTF">2023-10-12T19:54:34Z</dcterms:created>
  <dcterms:modified xsi:type="dcterms:W3CDTF">2023-10-22T18:43:36Z</dcterms:modified>
</cp:coreProperties>
</file>