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7" r:id="rId2"/>
    <p:sldId id="270" r:id="rId3"/>
    <p:sldId id="274" r:id="rId4"/>
    <p:sldId id="282" r:id="rId5"/>
    <p:sldId id="273" r:id="rId6"/>
    <p:sldId id="277" r:id="rId7"/>
    <p:sldId id="279" r:id="rId8"/>
    <p:sldId id="278" r:id="rId9"/>
    <p:sldId id="272" r:id="rId10"/>
    <p:sldId id="283" r:id="rId11"/>
    <p:sldId id="280" r:id="rId12"/>
    <p:sldId id="281" r:id="rId13"/>
    <p:sldId id="27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016FC1-A634-418C-AF6E-C47912113249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C3FFA5-78DA-4F03-AFE4-3D708799AC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8764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762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997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919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589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5996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7676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5420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3781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7302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890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6334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67826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99556" y="908720"/>
            <a:ext cx="7992888" cy="4824536"/>
          </a:xfrm>
        </p:spPr>
        <p:txBody>
          <a:bodyPr>
            <a:normAutofit fontScale="90000"/>
          </a:bodyPr>
          <a:lstStyle/>
          <a:p>
            <a:br>
              <a:rPr lang="en-GB" sz="2400" dirty="0">
                <a:solidFill>
                  <a:srgbClr val="FFFF99"/>
                </a:solidFill>
              </a:rPr>
            </a:br>
            <a:r>
              <a:rPr lang="en-GB" sz="2400" dirty="0"/>
              <a:t>BA Leadership and Management Skills for the Workplace</a:t>
            </a:r>
            <a:br>
              <a:rPr lang="en-GB" altLang="en-US" sz="2400" dirty="0">
                <a:solidFill>
                  <a:srgbClr val="FFFF99"/>
                </a:solidFill>
              </a:rPr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200" b="1" dirty="0">
                <a:solidFill>
                  <a:srgbClr val="FFFF99"/>
                </a:solidFill>
              </a:rPr>
              <a:t>Developing Emotional Intelligence Skills</a:t>
            </a:r>
            <a:br>
              <a:rPr lang="en-GB" sz="3200" b="1" dirty="0">
                <a:solidFill>
                  <a:srgbClr val="FFFF99"/>
                </a:solidFill>
              </a:rPr>
            </a:br>
            <a:r>
              <a:rPr lang="en-GB" sz="3200" b="1" dirty="0">
                <a:solidFill>
                  <a:srgbClr val="FFFF99"/>
                </a:solidFill>
              </a:rPr>
              <a:t>for the Workplace </a:t>
            </a:r>
            <a:br>
              <a:rPr lang="en-GB" sz="4000" b="1" dirty="0">
                <a:solidFill>
                  <a:srgbClr val="FFFF99"/>
                </a:solidFill>
              </a:rPr>
            </a:br>
            <a:r>
              <a:rPr lang="en-GB" sz="3100" b="1" dirty="0">
                <a:solidFill>
                  <a:srgbClr val="FFFF99"/>
                </a:solidFill>
              </a:rPr>
              <a:t>(</a:t>
            </a:r>
            <a:r>
              <a:rPr lang="en-GB" sz="3200" dirty="0">
                <a:solidFill>
                  <a:srgbClr val="FFFF99"/>
                </a:solidFill>
              </a:rPr>
              <a:t>BMSW6106</a:t>
            </a:r>
            <a:r>
              <a:rPr lang="en-GB" sz="3100" b="1" dirty="0">
                <a:solidFill>
                  <a:srgbClr val="FFFF99"/>
                </a:solidFill>
              </a:rPr>
              <a:t>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rgbClr val="FFFF99"/>
                </a:solidFill>
              </a:rPr>
              <a:t>Session 8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7300" b="1" dirty="0">
                <a:solidFill>
                  <a:srgbClr val="FFFF99"/>
                </a:solidFill>
              </a:rPr>
              <a:t>Mindfulness </a:t>
            </a:r>
            <a:endParaRPr lang="en-GB" altLang="en-US" dirty="0">
              <a:solidFill>
                <a:srgbClr val="FFFF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04578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Agenda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41583"/>
            <a:ext cx="10972800" cy="3917032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GB" dirty="0"/>
              <a:t>After this session you should be able to: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dirty="0"/>
              <a:t>Explain the concept of Mindfulness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Evaluate benefits of Mindfulness 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Examine strategies for improving Mindfulness at work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49747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/>
          <a:lstStyle/>
          <a:p>
            <a:r>
              <a:rPr lang="en-GB" altLang="en-US" dirty="0"/>
              <a:t>Mindfulness-background 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>
          <a:xfrm>
            <a:off x="443345" y="893617"/>
            <a:ext cx="11453091" cy="4795983"/>
          </a:xfrm>
        </p:spPr>
        <p:txBody>
          <a:bodyPr>
            <a:noAutofit/>
          </a:bodyPr>
          <a:lstStyle/>
          <a:p>
            <a:pPr algn="just"/>
            <a:r>
              <a:rPr lang="en-GB" altLang="en-US" dirty="0"/>
              <a:t>More anxiety, information, depression and unhappiness problems despite material success (</a:t>
            </a:r>
            <a:r>
              <a:rPr lang="en-GB" altLang="en-US" dirty="0" err="1"/>
              <a:t>Csikszentmihalyi</a:t>
            </a:r>
            <a:r>
              <a:rPr lang="en-GB" altLang="en-US" dirty="0"/>
              <a:t>, 1990) </a:t>
            </a:r>
          </a:p>
          <a:p>
            <a:pPr marL="0" indent="0" algn="just">
              <a:buNone/>
            </a:pPr>
            <a:endParaRPr lang="en-GB" altLang="en-US" dirty="0"/>
          </a:p>
          <a:p>
            <a:pPr algn="just"/>
            <a:r>
              <a:rPr lang="en-GB" altLang="en-US" dirty="0"/>
              <a:t>Exploring more fully human experience as a systemic effort to bring improvement (Córdoba-</a:t>
            </a:r>
            <a:r>
              <a:rPr lang="en-GB" altLang="en-US" dirty="0" err="1"/>
              <a:t>Pachón</a:t>
            </a:r>
            <a:r>
              <a:rPr lang="en-GB" altLang="en-US" dirty="0"/>
              <a:t>, 2011)</a:t>
            </a:r>
          </a:p>
          <a:p>
            <a:pPr algn="just"/>
            <a:endParaRPr lang="en-GB" altLang="en-US" dirty="0"/>
          </a:p>
          <a:p>
            <a:pPr algn="just"/>
            <a:r>
              <a:rPr lang="en-GB" altLang="en-US" dirty="0"/>
              <a:t>Growing concerns with well-being and quality of life overall and in specific groups in society (the elderly, mentally or chronically ill)</a:t>
            </a:r>
          </a:p>
          <a:p>
            <a:pPr algn="just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815536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Mindfulness – a first glimpse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285750" indent="-285750" algn="just">
              <a:defRPr/>
            </a:pPr>
            <a:r>
              <a:rPr lang="en-GB" dirty="0"/>
              <a:t>Synonyms: awareness, heartfulness, understanding, acceptance, being present</a:t>
            </a:r>
          </a:p>
          <a:p>
            <a:pPr algn="just"/>
            <a:r>
              <a:rPr lang="en-GB" dirty="0"/>
              <a:t>2011 Google search on “mindfulness” produced over 6 million links </a:t>
            </a:r>
          </a:p>
          <a:p>
            <a:pPr algn="just"/>
            <a:r>
              <a:rPr lang="en-GB" dirty="0"/>
              <a:t> “Mindfulness and work” generated 1.4 million links. </a:t>
            </a:r>
          </a:p>
          <a:p>
            <a:pPr algn="just"/>
            <a:r>
              <a:rPr lang="en-GB" dirty="0"/>
              <a:t>2013, the same two searches produced 12.1 million and 17.1 million hits, respectively. </a:t>
            </a:r>
          </a:p>
          <a:p>
            <a:pPr algn="just"/>
            <a:r>
              <a:rPr lang="en-GB" dirty="0"/>
              <a:t>“Mindfulness revolution”</a:t>
            </a:r>
          </a:p>
          <a:p>
            <a:pPr marL="285750" indent="-285750">
              <a:defRPr/>
            </a:pPr>
            <a:endParaRPr lang="en-GB" dirty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77228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Mindfulness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8909" y="1249219"/>
            <a:ext cx="10972800" cy="3917032"/>
          </a:xfrm>
        </p:spPr>
        <p:txBody>
          <a:bodyPr>
            <a:normAutofit lnSpcReduction="10000"/>
          </a:bodyPr>
          <a:lstStyle/>
          <a:p>
            <a:pPr algn="just"/>
            <a:endParaRPr lang="en-GB" dirty="0"/>
          </a:p>
          <a:p>
            <a:pPr algn="just"/>
            <a:r>
              <a:rPr lang="en-GB" dirty="0"/>
              <a:t>Defined as “moment-by-moment awareness” . </a:t>
            </a:r>
          </a:p>
          <a:p>
            <a:pPr marL="0" indent="0" algn="just">
              <a:buNone/>
            </a:pPr>
            <a:endParaRPr lang="en-GB" dirty="0"/>
          </a:p>
          <a:p>
            <a:pPr marL="285750" indent="-285750" algn="just">
              <a:defRPr/>
            </a:pPr>
            <a:r>
              <a:rPr lang="en-GB" dirty="0"/>
              <a:t>Being in the present-as-it-is, with body and mind together (Kabat Zinn 2012)</a:t>
            </a:r>
          </a:p>
          <a:p>
            <a:pPr marL="285750" indent="-285750" algn="just">
              <a:defRPr/>
            </a:pPr>
            <a:endParaRPr lang="en-GB" dirty="0">
              <a:sym typeface="Wingdings" panose="05000000000000000000" pitchFamily="2" charset="2"/>
            </a:endParaRPr>
          </a:p>
          <a:p>
            <a:pPr marL="285750" indent="-285750" algn="just">
              <a:defRPr/>
            </a:pPr>
            <a:r>
              <a:rPr lang="en-GB" dirty="0">
                <a:sym typeface="Wingdings" panose="05000000000000000000" pitchFamily="2" charset="2"/>
              </a:rPr>
              <a:t>To be in touch with ourselves/ the world around us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80538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Perspectives on mindfulness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>
          <a:xfrm>
            <a:off x="1478757" y="2625729"/>
            <a:ext cx="3895725" cy="1296987"/>
          </a:xfrm>
          <a:ln>
            <a:solidFill>
              <a:schemeClr val="accent1"/>
            </a:solidFill>
            <a:miter lim="800000"/>
            <a:headEnd/>
            <a:tailEnd/>
          </a:ln>
        </p:spPr>
        <p:txBody>
          <a:bodyPr>
            <a:normAutofit fontScale="85000" lnSpcReduction="10000"/>
          </a:bodyPr>
          <a:lstStyle/>
          <a:p>
            <a:pPr algn="just"/>
            <a:r>
              <a:rPr lang="en-GB" altLang="en-US" sz="2000" dirty="0">
                <a:latin typeface="Corbel" panose="020B0503020204020204" pitchFamily="34" charset="0"/>
              </a:rPr>
              <a:t>Reframing of categories (contexts, </a:t>
            </a:r>
            <a:r>
              <a:rPr lang="en-GB" altLang="en-US" sz="2000" dirty="0" err="1">
                <a:latin typeface="Corbel" panose="020B0503020204020204" pitchFamily="34" charset="0"/>
              </a:rPr>
              <a:t>mindsets</a:t>
            </a:r>
            <a:r>
              <a:rPr lang="en-GB" altLang="en-US" sz="2000" dirty="0">
                <a:latin typeface="Corbel" panose="020B0503020204020204" pitchFamily="34" charset="0"/>
              </a:rPr>
              <a:t>, assumptions, identities)</a:t>
            </a:r>
          </a:p>
          <a:p>
            <a:pPr algn="just"/>
            <a:r>
              <a:rPr lang="en-GB" altLang="en-US" sz="2000" dirty="0">
                <a:latin typeface="Corbel" panose="020B0503020204020204" pitchFamily="34" charset="0"/>
              </a:rPr>
              <a:t>Openness to new information</a:t>
            </a:r>
          </a:p>
          <a:p>
            <a:pPr algn="just"/>
            <a:r>
              <a:rPr lang="en-GB" altLang="en-US" sz="2000" dirty="0">
                <a:latin typeface="Corbel" panose="020B0503020204020204" pitchFamily="34" charset="0"/>
              </a:rPr>
              <a:t>Welcoming new perspectives</a:t>
            </a:r>
          </a:p>
          <a:p>
            <a:pPr marL="0" indent="0" algn="just">
              <a:buNone/>
            </a:pPr>
            <a:endParaRPr lang="en-GB" altLang="en-US" sz="2000" dirty="0">
              <a:latin typeface="Corbel" panose="020B0503020204020204" pitchFamily="34" charset="0"/>
            </a:endParaRPr>
          </a:p>
        </p:txBody>
      </p:sp>
      <p:pic>
        <p:nvPicPr>
          <p:cNvPr id="20484" name="Picture 3" descr="walking by netalloy - A blue &lt;strong&gt;cartoon&lt;/strong&gt; character walking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2400" y="1585914"/>
            <a:ext cx="2044700" cy="153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5" name="Picture 4" descr="walking by netalloy - A blue &lt;strong&gt;cartoon&lt;/strong&gt; character walking.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7850" y="4487866"/>
            <a:ext cx="1660525" cy="124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6" name="Picture 5" descr="walking by netalloy - A blue &lt;strong&gt;cartoon&lt;/strong&gt; character walking.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8113" y="4605331"/>
            <a:ext cx="1660525" cy="124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0487" name="Group 8"/>
          <p:cNvGrpSpPr>
            <a:grpSpLocks/>
          </p:cNvGrpSpPr>
          <p:nvPr/>
        </p:nvGrpSpPr>
        <p:grpSpPr bwMode="auto">
          <a:xfrm>
            <a:off x="8124825" y="4292600"/>
            <a:ext cx="2470150" cy="1244600"/>
            <a:chOff x="277566" y="4177230"/>
            <a:chExt cx="2468985" cy="1245182"/>
          </a:xfrm>
        </p:grpSpPr>
        <p:pic>
          <p:nvPicPr>
            <p:cNvPr id="20494" name="Picture 9" descr="walking by netalloy - A blue &lt;strong&gt;cartoon&lt;/strong&gt; character walking.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7566" y="4177231"/>
              <a:ext cx="1660782" cy="124518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0495" name="Picture 10" descr="walking by netalloy - A blue &lt;strong&gt;cartoon&lt;/strong&gt; character walking.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85769" y="4177230"/>
              <a:ext cx="1660782" cy="124518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0488" name="Content Placeholder 2"/>
          <p:cNvSpPr txBox="1">
            <a:spLocks/>
          </p:cNvSpPr>
          <p:nvPr/>
        </p:nvSpPr>
        <p:spPr bwMode="auto">
          <a:xfrm>
            <a:off x="7277099" y="2307502"/>
            <a:ext cx="3612573" cy="16779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0" tIns="0" rIns="0" bIns="0"/>
          <a:lstStyle>
            <a:lvl1pPr defTabSz="457200">
              <a:spcBef>
                <a:spcPts val="1200"/>
              </a:spcBef>
              <a:buFont typeface="Arial" panose="020B0604020202020204" pitchFamily="34" charset="0"/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 defTabSz="457200">
              <a:spcBef>
                <a:spcPts val="1200"/>
              </a:spcBef>
              <a:buFont typeface="Arial" panose="020B0604020202020204" pitchFamily="34" charset="0"/>
              <a:defRPr sz="1400"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 defTabSz="457200">
              <a:spcBef>
                <a:spcPts val="1200"/>
              </a:spcBef>
              <a:buFont typeface="Arial" panose="020B0604020202020204" pitchFamily="34" charset="0"/>
              <a:defRPr sz="1200"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 defTabSz="457200">
              <a:spcBef>
                <a:spcPts val="1200"/>
              </a:spcBef>
              <a:buFont typeface="Arial" panose="020B0604020202020204" pitchFamily="34" charset="0"/>
              <a:defRPr sz="1200"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 defTabSz="457200">
              <a:spcBef>
                <a:spcPts val="1200"/>
              </a:spcBef>
              <a:buFont typeface="Arial" panose="020B0604020202020204" pitchFamily="34" charset="0"/>
              <a:defRPr sz="1200"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ts val="1200"/>
              </a:spcBef>
              <a:spcAft>
                <a:spcPct val="0"/>
              </a:spcAft>
              <a:buFont typeface="Arial" panose="020B0604020202020204" pitchFamily="34" charset="0"/>
              <a:defRPr sz="1200"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ts val="1200"/>
              </a:spcBef>
              <a:spcAft>
                <a:spcPct val="0"/>
              </a:spcAft>
              <a:buFont typeface="Arial" panose="020B0604020202020204" pitchFamily="34" charset="0"/>
              <a:defRPr sz="1200"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ts val="1200"/>
              </a:spcBef>
              <a:spcAft>
                <a:spcPct val="0"/>
              </a:spcAft>
              <a:buFont typeface="Arial" panose="020B0604020202020204" pitchFamily="34" charset="0"/>
              <a:defRPr sz="1200"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ts val="1200"/>
              </a:spcBef>
              <a:spcAft>
                <a:spcPct val="0"/>
              </a:spcAft>
              <a:buFont typeface="Arial" panose="020B0604020202020204" pitchFamily="34" charset="0"/>
              <a:defRPr sz="1200"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600" dirty="0"/>
              <a:t>New and sustained experiences (mind, body)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600" dirty="0"/>
              <a:t>Individual/collective enquiry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600" dirty="0"/>
              <a:t>Disciplined practice</a:t>
            </a:r>
          </a:p>
          <a:p>
            <a:endParaRPr lang="en-GB" altLang="en-US" dirty="0"/>
          </a:p>
        </p:txBody>
      </p:sp>
      <p:sp>
        <p:nvSpPr>
          <p:cNvPr id="14" name="Oval 13"/>
          <p:cNvSpPr/>
          <p:nvPr/>
        </p:nvSpPr>
        <p:spPr>
          <a:xfrm>
            <a:off x="4153298" y="4210050"/>
            <a:ext cx="3557587" cy="1368425"/>
          </a:xfrm>
          <a:prstGeom prst="ellipse">
            <a:avLst/>
          </a:prstGeom>
          <a:solidFill>
            <a:srgbClr val="00FFC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dirty="0">
                <a:solidFill>
                  <a:srgbClr val="FF0000"/>
                </a:solidFill>
              </a:rPr>
              <a:t>Greater awareness</a:t>
            </a:r>
          </a:p>
          <a:p>
            <a:pPr algn="ctr">
              <a:defRPr/>
            </a:pPr>
            <a:r>
              <a:rPr lang="en-GB" sz="2000" dirty="0">
                <a:solidFill>
                  <a:srgbClr val="FF0000"/>
                </a:solidFill>
              </a:rPr>
              <a:t>+choices/</a:t>
            </a:r>
          </a:p>
          <a:p>
            <a:pPr algn="ctr">
              <a:defRPr/>
            </a:pPr>
            <a:r>
              <a:rPr lang="en-GB" sz="2000" dirty="0">
                <a:solidFill>
                  <a:srgbClr val="0070C0"/>
                </a:solidFill>
              </a:rPr>
              <a:t>Wellbeing </a:t>
            </a:r>
          </a:p>
        </p:txBody>
      </p:sp>
      <p:sp>
        <p:nvSpPr>
          <p:cNvPr id="20490" name="TextBox 1"/>
          <p:cNvSpPr txBox="1">
            <a:spLocks noChangeArrowheads="1"/>
          </p:cNvSpPr>
          <p:nvPr/>
        </p:nvSpPr>
        <p:spPr bwMode="auto">
          <a:xfrm>
            <a:off x="2784476" y="2239964"/>
            <a:ext cx="11461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dirty="0">
                <a:solidFill>
                  <a:srgbClr val="FF0000"/>
                </a:solidFill>
              </a:rPr>
              <a:t>Cognitive</a:t>
            </a:r>
          </a:p>
        </p:txBody>
      </p:sp>
      <p:sp>
        <p:nvSpPr>
          <p:cNvPr id="20491" name="TextBox 12"/>
          <p:cNvSpPr txBox="1">
            <a:spLocks noChangeArrowheads="1"/>
          </p:cNvSpPr>
          <p:nvPr/>
        </p:nvSpPr>
        <p:spPr bwMode="auto">
          <a:xfrm>
            <a:off x="8183563" y="1882775"/>
            <a:ext cx="14033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dirty="0">
                <a:solidFill>
                  <a:srgbClr val="FF0000"/>
                </a:solidFill>
              </a:rPr>
              <a:t>Therapeutic</a:t>
            </a:r>
          </a:p>
        </p:txBody>
      </p:sp>
      <p:cxnSp>
        <p:nvCxnSpPr>
          <p:cNvPr id="4" name="Straight Arrow Connector 3"/>
          <p:cNvCxnSpPr/>
          <p:nvPr/>
        </p:nvCxnSpPr>
        <p:spPr>
          <a:xfrm>
            <a:off x="3552032" y="3938594"/>
            <a:ext cx="757237" cy="70326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/>
          <p:nvPr/>
        </p:nvCxnSpPr>
        <p:spPr>
          <a:xfrm flipH="1">
            <a:off x="7710885" y="3985489"/>
            <a:ext cx="628650" cy="79851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43053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6000" b="1" dirty="0"/>
          </a:p>
          <a:p>
            <a:pPr marL="0" indent="0" algn="ctr">
              <a:buNone/>
            </a:pPr>
            <a:r>
              <a:rPr lang="en-GB" sz="6000" b="1" dirty="0"/>
              <a:t>Mindfulness, any benefits??</a:t>
            </a:r>
          </a:p>
        </p:txBody>
      </p:sp>
    </p:spTree>
    <p:extLst>
      <p:ext uri="{BB962C8B-B14F-4D97-AF65-F5344CB8AC3E}">
        <p14:creationId xmlns:p14="http://schemas.microsoft.com/office/powerpoint/2010/main" val="31710452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89910"/>
            <a:ext cx="10972800" cy="1143000"/>
          </a:xfrm>
        </p:spPr>
        <p:txBody>
          <a:bodyPr/>
          <a:lstStyle/>
          <a:p>
            <a:r>
              <a:rPr lang="en-GB" dirty="0"/>
              <a:t>Benefits of Mindfulness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2800" y="1092201"/>
            <a:ext cx="10972800" cy="3917032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Enhances brain function </a:t>
            </a:r>
          </a:p>
          <a:p>
            <a:pPr algn="just"/>
            <a:r>
              <a:rPr lang="en-GB" dirty="0"/>
              <a:t>Reduction of anxiety and stress levels, depression and exhaustion</a:t>
            </a:r>
          </a:p>
          <a:p>
            <a:pPr algn="just"/>
            <a:r>
              <a:rPr lang="en-GB" dirty="0"/>
              <a:t>Improves working memory, creativity, attention span and reaction speeds </a:t>
            </a:r>
          </a:p>
          <a:p>
            <a:pPr algn="just"/>
            <a:r>
              <a:rPr lang="en-GB" dirty="0"/>
              <a:t>Improves the immune system, heart and circulatory health </a:t>
            </a:r>
          </a:p>
          <a:p>
            <a:pPr algn="just"/>
            <a:r>
              <a:rPr lang="en-GB" dirty="0"/>
              <a:t>Increases sleep quality </a:t>
            </a:r>
          </a:p>
        </p:txBody>
      </p:sp>
    </p:spTree>
    <p:extLst>
      <p:ext uri="{BB962C8B-B14F-4D97-AF65-F5344CB8AC3E}">
        <p14:creationId xmlns:p14="http://schemas.microsoft.com/office/powerpoint/2010/main" val="6273437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5710" y="318510"/>
            <a:ext cx="6446982" cy="5121708"/>
          </a:xfrm>
        </p:spPr>
      </p:pic>
    </p:spTree>
    <p:extLst>
      <p:ext uri="{BB962C8B-B14F-4D97-AF65-F5344CB8AC3E}">
        <p14:creationId xmlns:p14="http://schemas.microsoft.com/office/powerpoint/2010/main" val="5653762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7C4F8C-A56A-48E5-BC7C-15DAA5695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2C1BB-A2E6-4FCC-A0D5-CF6277807E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b="1" dirty="0"/>
              <a:t>Follow the instruction of the Tutor </a:t>
            </a:r>
          </a:p>
        </p:txBody>
      </p:sp>
    </p:spTree>
    <p:extLst>
      <p:ext uri="{BB962C8B-B14F-4D97-AF65-F5344CB8AC3E}">
        <p14:creationId xmlns:p14="http://schemas.microsoft.com/office/powerpoint/2010/main" val="24129442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20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Strategies for Improving Mindfulness at Work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473" y="1260619"/>
            <a:ext cx="11185236" cy="4382799"/>
          </a:xfrm>
        </p:spPr>
        <p:txBody>
          <a:bodyPr>
            <a:noAutofit/>
          </a:bodyPr>
          <a:lstStyle/>
          <a:p>
            <a:pPr algn="just"/>
            <a:r>
              <a:rPr lang="en-GB" sz="2800" dirty="0"/>
              <a:t>Leading by example: Take the time to practice mindfulness yourself at work, and encouraging others to join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Integrating alternative perspectives  – embracing wider views  in workplace</a:t>
            </a:r>
          </a:p>
          <a:p>
            <a:pPr marL="0" indent="0" algn="just">
              <a:buNone/>
            </a:pPr>
            <a:endParaRPr lang="en-GB" sz="2800" dirty="0"/>
          </a:p>
          <a:p>
            <a:pPr algn="just"/>
            <a:r>
              <a:rPr lang="en-GB" sz="2800" dirty="0"/>
              <a:t>Ask challenging questions – Challenge employees to act and think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Include breaks</a:t>
            </a:r>
          </a:p>
        </p:txBody>
      </p:sp>
    </p:spTree>
    <p:extLst>
      <p:ext uri="{BB962C8B-B14F-4D97-AF65-F5344CB8AC3E}">
        <p14:creationId xmlns:p14="http://schemas.microsoft.com/office/powerpoint/2010/main" val="15831384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Strategies for Improving Mindfulness at Work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Critical observation: Appreciating seemingly minor events </a:t>
            </a:r>
          </a:p>
          <a:p>
            <a:endParaRPr lang="en-GB" dirty="0"/>
          </a:p>
          <a:p>
            <a:r>
              <a:rPr lang="en-GB" dirty="0"/>
              <a:t>Lead with emotional connection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Incorporate mindfulness into meetings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Empower or teach the team to practice mindfulness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06825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9601" y="83127"/>
            <a:ext cx="6465454" cy="6631709"/>
          </a:xfrm>
        </p:spPr>
      </p:pic>
    </p:spTree>
    <p:extLst>
      <p:ext uri="{BB962C8B-B14F-4D97-AF65-F5344CB8AC3E}">
        <p14:creationId xmlns:p14="http://schemas.microsoft.com/office/powerpoint/2010/main" val="222789012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768</TotalTime>
  <Words>381</Words>
  <Application>Microsoft Office PowerPoint</Application>
  <PresentationFormat>Widescreen</PresentationFormat>
  <Paragraphs>69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corbel</vt:lpstr>
      <vt:lpstr>corbel</vt:lpstr>
      <vt:lpstr>Myriad Pro</vt:lpstr>
      <vt:lpstr>20140311PresentationUWTSDTemplate</vt:lpstr>
      <vt:lpstr> BA Leadership and Management Skills for the Workplace   Developing Emotional Intelligence Skills for the Workplace  (BMSW6106) Session 8 Mindfulness </vt:lpstr>
      <vt:lpstr>Agenda </vt:lpstr>
      <vt:lpstr>Mindfulness-background </vt:lpstr>
      <vt:lpstr>Mindfulness – a first glimpse</vt:lpstr>
      <vt:lpstr>Mindfulness </vt:lpstr>
      <vt:lpstr>Perspectives on mindfulness</vt:lpstr>
      <vt:lpstr>PowerPoint Presentation</vt:lpstr>
      <vt:lpstr>Benefits of Mindfulness</vt:lpstr>
      <vt:lpstr>PowerPoint Presentation</vt:lpstr>
      <vt:lpstr>Class Activity </vt:lpstr>
      <vt:lpstr>Strategies for Improving Mindfulness at Work </vt:lpstr>
      <vt:lpstr>Strategies for Improving Mindfulness at Work </vt:lpstr>
      <vt:lpstr>PowerPoint Presentation</vt:lpstr>
    </vt:vector>
  </TitlesOfParts>
  <Company>MMU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Skills for the Workplace   Developing Emotional Intelligence Skills for the Workplace  (BMSW6106) Session 8 Mindfulness</dc:title>
  <dc:creator>Tarila Zuofa</dc:creator>
  <cp:lastModifiedBy>Tarila Zuofa</cp:lastModifiedBy>
  <cp:revision>10</cp:revision>
  <dcterms:created xsi:type="dcterms:W3CDTF">2020-06-26T20:07:46Z</dcterms:created>
  <dcterms:modified xsi:type="dcterms:W3CDTF">2021-03-08T00:27:31Z</dcterms:modified>
</cp:coreProperties>
</file>