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67" r:id="rId3"/>
    <p:sldId id="257" r:id="rId4"/>
    <p:sldId id="258" r:id="rId5"/>
    <p:sldId id="259" r:id="rId6"/>
    <p:sldId id="262" r:id="rId7"/>
    <p:sldId id="263" r:id="rId8"/>
    <p:sldId id="269" r:id="rId9"/>
    <p:sldId id="275" r:id="rId10"/>
    <p:sldId id="270" r:id="rId11"/>
    <p:sldId id="274" r:id="rId12"/>
    <p:sldId id="268" r:id="rId13"/>
    <p:sldId id="27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13" autoAdjust="0"/>
    <p:restoredTop sz="73175" autoAdjust="0"/>
  </p:normalViewPr>
  <p:slideViewPr>
    <p:cSldViewPr snapToGrid="0">
      <p:cViewPr varScale="1">
        <p:scale>
          <a:sx n="57" d="100"/>
          <a:sy n="57" d="100"/>
        </p:scale>
        <p:origin x="96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8D0917-B020-46D2-82E2-260D2692A936}" type="datetimeFigureOut">
              <a:rPr lang="en-IN" smtClean="0"/>
              <a:t>23-02-2022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898A18-7F7C-4A16-9EAE-ABDA9824C5B2}" type="slidenum">
              <a:rPr lang="en-IN" smtClean="0"/>
              <a:t>‹#›</a:t>
            </a:fld>
            <a:endParaRPr lang="en-IN"/>
          </a:p>
        </p:txBody>
      </p:sp>
    </p:spTree>
    <p:extLst>
      <p:ext uri="{BB962C8B-B14F-4D97-AF65-F5344CB8AC3E}">
        <p14:creationId xmlns:p14="http://schemas.microsoft.com/office/powerpoint/2010/main" val="33080251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DB898A18-7F7C-4A16-9EAE-ABDA9824C5B2}" type="slidenum">
              <a:rPr lang="en-IN" smtClean="0"/>
              <a:t>1</a:t>
            </a:fld>
            <a:endParaRPr lang="en-IN"/>
          </a:p>
        </p:txBody>
      </p:sp>
    </p:spTree>
    <p:extLst>
      <p:ext uri="{BB962C8B-B14F-4D97-AF65-F5344CB8AC3E}">
        <p14:creationId xmlns:p14="http://schemas.microsoft.com/office/powerpoint/2010/main" val="27015524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DB898A18-7F7C-4A16-9EAE-ABDA9824C5B2}" type="slidenum">
              <a:rPr lang="en-IN" smtClean="0"/>
              <a:t>2</a:t>
            </a:fld>
            <a:endParaRPr lang="en-IN"/>
          </a:p>
        </p:txBody>
      </p:sp>
    </p:spTree>
    <p:extLst>
      <p:ext uri="{BB962C8B-B14F-4D97-AF65-F5344CB8AC3E}">
        <p14:creationId xmlns:p14="http://schemas.microsoft.com/office/powerpoint/2010/main" val="18022658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smtClean="0">
                <a:solidFill>
                  <a:schemeClr val="tx1"/>
                </a:solidFill>
                <a:effectLst/>
                <a:latin typeface="+mn-lt"/>
                <a:ea typeface="+mn-ea"/>
                <a:cs typeface="+mn-cs"/>
              </a:rPr>
              <a:t>It is important for organisations to effectively manage the human resources of the organisation so that they can control the workforce and ensure that prosperity is delivered at the end of the day. In the view of Williams (2021), employees within the organisation have a responsibility to effectively care for the responsibilities of employees related to ensuring growth and development in order to maximize productivity. Therefore, this study aims to present the role of the human resource professionals, as well as governing principles. This study will also look at and explore the types of relationships that can develop between employer and employee and the associated factors that can help to contribute to positive employee-employer relationships.</a:t>
            </a:r>
          </a:p>
          <a:p>
            <a:endParaRPr lang="en-IN" dirty="0"/>
          </a:p>
        </p:txBody>
      </p:sp>
      <p:sp>
        <p:nvSpPr>
          <p:cNvPr id="4" name="Slide Number Placeholder 3"/>
          <p:cNvSpPr>
            <a:spLocks noGrp="1"/>
          </p:cNvSpPr>
          <p:nvPr>
            <p:ph type="sldNum" sz="quarter" idx="10"/>
          </p:nvPr>
        </p:nvSpPr>
        <p:spPr/>
        <p:txBody>
          <a:bodyPr/>
          <a:lstStyle/>
          <a:p>
            <a:fld id="{DB898A18-7F7C-4A16-9EAE-ABDA9824C5B2}" type="slidenum">
              <a:rPr lang="en-IN" smtClean="0"/>
              <a:t>3</a:t>
            </a:fld>
            <a:endParaRPr lang="en-IN"/>
          </a:p>
        </p:txBody>
      </p:sp>
    </p:spTree>
    <p:extLst>
      <p:ext uri="{BB962C8B-B14F-4D97-AF65-F5344CB8AC3E}">
        <p14:creationId xmlns:p14="http://schemas.microsoft.com/office/powerpoint/2010/main" val="38882938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effectLst/>
                <a:latin typeface="+mn-lt"/>
                <a:ea typeface="+mn-ea"/>
                <a:cs typeface="+mn-cs"/>
              </a:rPr>
              <a:t>The human resources of the organisation have an effective responsibility to manage employees within the organisation and to take care of the internal factors of the environment of business. In addition, human resources have the ability to assure effective retention of employees from recruitment and to ensure development and growth so that they can deliver improved productivity to the organisation. In the words of </a:t>
            </a:r>
            <a:r>
              <a:rPr lang="en-IN" sz="1200" kern="1200" dirty="0" err="1" smtClean="0">
                <a:solidFill>
                  <a:schemeClr val="tx1"/>
                </a:solidFill>
                <a:effectLst/>
                <a:latin typeface="+mn-lt"/>
                <a:ea typeface="+mn-ea"/>
                <a:cs typeface="+mn-cs"/>
              </a:rPr>
              <a:t>Margherita</a:t>
            </a:r>
            <a:r>
              <a:rPr lang="en-IN" sz="1200" kern="1200" dirty="0" smtClean="0">
                <a:solidFill>
                  <a:schemeClr val="tx1"/>
                </a:solidFill>
                <a:effectLst/>
                <a:latin typeface="+mn-lt"/>
                <a:ea typeface="+mn-ea"/>
                <a:cs typeface="+mn-cs"/>
              </a:rPr>
              <a:t> and </a:t>
            </a:r>
            <a:r>
              <a:rPr lang="en-IN" sz="1200" kern="1200" dirty="0" err="1" smtClean="0">
                <a:solidFill>
                  <a:schemeClr val="tx1"/>
                </a:solidFill>
                <a:effectLst/>
                <a:latin typeface="+mn-lt"/>
                <a:ea typeface="+mn-ea"/>
                <a:cs typeface="+mn-cs"/>
              </a:rPr>
              <a:t>Bua</a:t>
            </a:r>
            <a:r>
              <a:rPr lang="en-IN" sz="1200" kern="1200" dirty="0" smtClean="0">
                <a:solidFill>
                  <a:schemeClr val="tx1"/>
                </a:solidFill>
                <a:effectLst/>
                <a:latin typeface="+mn-lt"/>
                <a:ea typeface="+mn-ea"/>
                <a:cs typeface="+mn-cs"/>
              </a:rPr>
              <a:t> (2021), some of the major roles played and performed by human resource managers in organisations include managing talents, ensuring the factors of safety and health of individuals, and caring for benefits and outcomes within the organisational structure. Following this, it can be said that human resource professionals of the organisation play an important role in effectively managing compliance and ensuring good working conditions in order to achieve maximum productivity within the organisational structure.</a:t>
            </a:r>
          </a:p>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B898A18-7F7C-4A16-9EAE-ABDA9824C5B2}" type="slidenum">
              <a:rPr lang="en-IN" smtClean="0"/>
              <a:t>4</a:t>
            </a:fld>
            <a:endParaRPr lang="en-IN"/>
          </a:p>
        </p:txBody>
      </p:sp>
    </p:spTree>
    <p:extLst>
      <p:ext uri="{BB962C8B-B14F-4D97-AF65-F5344CB8AC3E}">
        <p14:creationId xmlns:p14="http://schemas.microsoft.com/office/powerpoint/2010/main" val="38798919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smtClean="0">
                <a:solidFill>
                  <a:schemeClr val="tx1"/>
                </a:solidFill>
                <a:effectLst/>
                <a:latin typeface="+mn-lt"/>
                <a:ea typeface="+mn-ea"/>
                <a:cs typeface="+mn-cs"/>
              </a:rPr>
              <a:t>Human resources within the organization are also responsible for being able to manage the output delivery of the workforce so that they can deliver greater professionalism and ensure that the goals of the organisation are achieved more easily. As explained by </a:t>
            </a:r>
            <a:r>
              <a:rPr lang="en-IN" sz="1200" kern="1200" dirty="0" err="1" smtClean="0">
                <a:solidFill>
                  <a:schemeClr val="tx1"/>
                </a:solidFill>
                <a:effectLst/>
                <a:latin typeface="+mn-lt"/>
                <a:ea typeface="+mn-ea"/>
                <a:cs typeface="+mn-cs"/>
              </a:rPr>
              <a:t>Dhir</a:t>
            </a:r>
            <a:r>
              <a:rPr lang="en-IN" sz="1200" kern="1200" dirty="0" smtClean="0">
                <a:solidFill>
                  <a:schemeClr val="tx1"/>
                </a:solidFill>
                <a:effectLst/>
                <a:latin typeface="+mn-lt"/>
                <a:ea typeface="+mn-ea"/>
                <a:cs typeface="+mn-cs"/>
              </a:rPr>
              <a:t> and </a:t>
            </a:r>
            <a:r>
              <a:rPr lang="en-IN" sz="1200" kern="1200" dirty="0" err="1" smtClean="0">
                <a:solidFill>
                  <a:schemeClr val="tx1"/>
                </a:solidFill>
                <a:effectLst/>
                <a:latin typeface="+mn-lt"/>
                <a:ea typeface="+mn-ea"/>
                <a:cs typeface="+mn-cs"/>
              </a:rPr>
              <a:t>Chakraborty</a:t>
            </a:r>
            <a:r>
              <a:rPr lang="en-IN" sz="1200" kern="1200" dirty="0" smtClean="0">
                <a:solidFill>
                  <a:schemeClr val="tx1"/>
                </a:solidFill>
                <a:effectLst/>
                <a:latin typeface="+mn-lt"/>
                <a:ea typeface="+mn-ea"/>
                <a:cs typeface="+mn-cs"/>
              </a:rPr>
              <a:t> (2021), the organisation’s human resources effectively manage aspects of financial matters such as employee compensation and a record of benefits to be provided during and after the service period. Thus, it can be said that the organisation's human resources play an important role in managing the larger internal aspects of the organisation while ensuring that satisfaction is brought to the related employees while working for reaching the goals.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B898A18-7F7C-4A16-9EAE-ABDA9824C5B2}" type="slidenum">
              <a:rPr lang="en-IN" smtClean="0"/>
              <a:t>5</a:t>
            </a:fld>
            <a:endParaRPr lang="en-IN"/>
          </a:p>
        </p:txBody>
      </p:sp>
    </p:spTree>
    <p:extLst>
      <p:ext uri="{BB962C8B-B14F-4D97-AF65-F5344CB8AC3E}">
        <p14:creationId xmlns:p14="http://schemas.microsoft.com/office/powerpoint/2010/main" val="25587491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smtClean="0">
                <a:solidFill>
                  <a:schemeClr val="tx1"/>
                </a:solidFill>
                <a:effectLst/>
                <a:latin typeface="+mn-lt"/>
                <a:ea typeface="+mn-ea"/>
                <a:cs typeface="+mn-cs"/>
              </a:rPr>
              <a:t>An effective human resource in the organisation operates by following a set of values ​​in the work process and by ensuring that all work is done responsibly. Therefore, the organisation's human resources work effectively by combining the standards of creating a diverse work environment and improving the work structure for the benefit of employees around the organisation. Therefore, it can be said that the numbers of personnel that effectively manage operations follow the new CIPD model and the same will be explained here (CIPD, 2018).</a:t>
            </a:r>
          </a:p>
          <a:p>
            <a:r>
              <a:rPr lang="en-GB" sz="1200" b="1" kern="1200" dirty="0" smtClean="0">
                <a:solidFill>
                  <a:schemeClr val="tx1"/>
                </a:solidFill>
                <a:effectLst/>
                <a:latin typeface="+mn-lt"/>
                <a:ea typeface="+mn-ea"/>
                <a:cs typeface="+mn-cs"/>
              </a:rPr>
              <a:t>Figure 1: Model of CIPD</a:t>
            </a:r>
            <a:endParaRPr lang="en-IN"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(Source: CIPD, 2018)</a:t>
            </a:r>
            <a:endParaRPr lang="en-IN" sz="1200" kern="1200" dirty="0" smtClean="0">
              <a:solidFill>
                <a:schemeClr val="tx1"/>
              </a:solidFill>
              <a:effectLst/>
              <a:latin typeface="+mn-lt"/>
              <a:ea typeface="+mn-ea"/>
              <a:cs typeface="+mn-cs"/>
            </a:endParaRPr>
          </a:p>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B898A18-7F7C-4A16-9EAE-ABDA9824C5B2}" type="slidenum">
              <a:rPr lang="en-IN" smtClean="0"/>
              <a:t>6</a:t>
            </a:fld>
            <a:endParaRPr lang="en-IN"/>
          </a:p>
        </p:txBody>
      </p:sp>
    </p:spTree>
    <p:extLst>
      <p:ext uri="{BB962C8B-B14F-4D97-AF65-F5344CB8AC3E}">
        <p14:creationId xmlns:p14="http://schemas.microsoft.com/office/powerpoint/2010/main" val="36520521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smtClean="0">
                <a:solidFill>
                  <a:schemeClr val="tx1"/>
                </a:solidFill>
                <a:effectLst/>
                <a:latin typeface="+mn-lt"/>
                <a:ea typeface="+mn-ea"/>
                <a:cs typeface="+mn-cs"/>
              </a:rPr>
              <a:t>The organisation's human resources work effectively by looking at employees as being family so that they can make the workplace more comfortable and relaxed. In the view of </a:t>
            </a:r>
            <a:r>
              <a:rPr lang="en-IN" sz="1200" kern="1200" dirty="0" err="1" smtClean="0">
                <a:solidFill>
                  <a:schemeClr val="tx1"/>
                </a:solidFill>
                <a:effectLst/>
                <a:latin typeface="+mn-lt"/>
                <a:ea typeface="+mn-ea"/>
                <a:cs typeface="+mn-cs"/>
              </a:rPr>
              <a:t>Azizi</a:t>
            </a:r>
            <a:r>
              <a:rPr lang="en-IN" sz="1200" kern="1200" dirty="0" smtClean="0">
                <a:solidFill>
                  <a:schemeClr val="tx1"/>
                </a:solidFill>
                <a:effectLst/>
                <a:latin typeface="+mn-lt"/>
                <a:ea typeface="+mn-ea"/>
                <a:cs typeface="+mn-cs"/>
              </a:rPr>
              <a:t> </a:t>
            </a:r>
            <a:r>
              <a:rPr lang="en-IN" sz="1200" i="1" kern="1200" dirty="0" smtClean="0">
                <a:solidFill>
                  <a:schemeClr val="tx1"/>
                </a:solidFill>
                <a:effectLst/>
                <a:latin typeface="+mn-lt"/>
                <a:ea typeface="+mn-ea"/>
                <a:cs typeface="+mn-cs"/>
              </a:rPr>
              <a:t>et al.</a:t>
            </a:r>
            <a:r>
              <a:rPr lang="en-IN" sz="1200" kern="1200" dirty="0" smtClean="0">
                <a:solidFill>
                  <a:schemeClr val="tx1"/>
                </a:solidFill>
                <a:effectLst/>
                <a:latin typeface="+mn-lt"/>
                <a:ea typeface="+mn-ea"/>
                <a:cs typeface="+mn-cs"/>
              </a:rPr>
              <a:t> (2021), workers have an active responsibility to care for employees by providing them with empathy and health care and employee development. Following this feature, it can be effectively said that the personnel services involved operate in a controlled manner based on the roles and responsibilities of the CIPD model. This is described as the second band of the new CIPD model that focuses on the core ethics of employees and demonstrates actions such as informing related people and successfully integrating ethical practices for organisational development (CIPD, 2018).</a:t>
            </a:r>
          </a:p>
          <a:p>
            <a:r>
              <a:rPr lang="en-IN" sz="1200" kern="1200" dirty="0" smtClean="0">
                <a:solidFill>
                  <a:schemeClr val="tx1"/>
                </a:solidFill>
                <a:effectLst/>
                <a:latin typeface="+mn-lt"/>
                <a:ea typeface="+mn-ea"/>
                <a:cs typeface="+mn-cs"/>
              </a:rPr>
              <a:t>On the other hand, human resources effectively ensure the proper maintenance of culture including transformation and successfully consider the ethical aspects of being able to grow productivity within an organization. As stated by </a:t>
            </a:r>
            <a:r>
              <a:rPr lang="en-IN" sz="1200" kern="1200" dirty="0" err="1" smtClean="0">
                <a:solidFill>
                  <a:schemeClr val="tx1"/>
                </a:solidFill>
                <a:effectLst/>
                <a:latin typeface="+mn-lt"/>
                <a:ea typeface="+mn-ea"/>
                <a:cs typeface="+mn-cs"/>
              </a:rPr>
              <a:t>Branicki</a:t>
            </a:r>
            <a:r>
              <a:rPr lang="en-IN" sz="1200" kern="1200" dirty="0" smtClean="0">
                <a:solidFill>
                  <a:schemeClr val="tx1"/>
                </a:solidFill>
                <a:effectLst/>
                <a:latin typeface="+mn-lt"/>
                <a:ea typeface="+mn-ea"/>
                <a:cs typeface="+mn-cs"/>
              </a:rPr>
              <a:t> </a:t>
            </a:r>
            <a:r>
              <a:rPr lang="en-IN" sz="1200" i="1" kern="1200" dirty="0" smtClean="0">
                <a:solidFill>
                  <a:schemeClr val="tx1"/>
                </a:solidFill>
                <a:effectLst/>
                <a:latin typeface="+mn-lt"/>
                <a:ea typeface="+mn-ea"/>
                <a:cs typeface="+mn-cs"/>
              </a:rPr>
              <a:t>et al. </a:t>
            </a:r>
            <a:r>
              <a:rPr lang="en-IN" sz="1200" kern="1200" dirty="0" smtClean="0">
                <a:solidFill>
                  <a:schemeClr val="tx1"/>
                </a:solidFill>
                <a:effectLst/>
                <a:latin typeface="+mn-lt"/>
                <a:ea typeface="+mn-ea"/>
                <a:cs typeface="+mn-cs"/>
              </a:rPr>
              <a:t>(2021) organisational human resources have a responsibility to bring about cultural change in the organisation so that they can tolerate the practice of diversity and enable people to adapt to changes associated with business operations. Thus, it can be effectively stated the first CIPD map belt that describes the function of the contextual information obtained and used by human resources while working for the benefits of the employees and the business. </a:t>
            </a:r>
          </a:p>
          <a:p>
            <a:r>
              <a:rPr lang="en-GB" sz="1200" kern="1200" dirty="0" smtClean="0">
                <a:solidFill>
                  <a:schemeClr val="tx1"/>
                </a:solidFill>
                <a:effectLst/>
                <a:latin typeface="+mn-lt"/>
                <a:ea typeface="+mn-ea"/>
                <a:cs typeface="+mn-cs"/>
              </a:rPr>
              <a:t>The human resources are also responsible for effectively ensuring innovation and creativity within the organisation while making sure the focus is mostly laid on the employees for the betterment of the business. According to </a:t>
            </a:r>
            <a:r>
              <a:rPr lang="en-GB" sz="1200" kern="1200" dirty="0" err="1" smtClean="0">
                <a:solidFill>
                  <a:schemeClr val="tx1"/>
                </a:solidFill>
                <a:effectLst/>
                <a:latin typeface="+mn-lt"/>
                <a:ea typeface="+mn-ea"/>
                <a:cs typeface="+mn-cs"/>
              </a:rPr>
              <a:t>Huselid</a:t>
            </a:r>
            <a:r>
              <a:rPr lang="en-GB" sz="1200" kern="1200" dirty="0" smtClean="0">
                <a:solidFill>
                  <a:schemeClr val="tx1"/>
                </a:solidFill>
                <a:effectLst/>
                <a:latin typeface="+mn-lt"/>
                <a:ea typeface="+mn-ea"/>
                <a:cs typeface="+mn-cs"/>
              </a:rPr>
              <a:t> 92017), human resources are responsible for effectively ensuring proper management of the talents and fostering creativity while making it affirmed that the decisions are being governed by the well-being factor of the business and the employees. These factors are categorised on the 3</a:t>
            </a:r>
            <a:r>
              <a:rPr lang="en-GB" sz="1200" kern="1200" baseline="30000" dirty="0" smtClean="0">
                <a:solidFill>
                  <a:schemeClr val="tx1"/>
                </a:solidFill>
                <a:effectLst/>
                <a:latin typeface="+mn-lt"/>
                <a:ea typeface="+mn-ea"/>
                <a:cs typeface="+mn-cs"/>
              </a:rPr>
              <a:t>rd</a:t>
            </a:r>
            <a:r>
              <a:rPr lang="en-GB" sz="1200" kern="1200" dirty="0" smtClean="0">
                <a:solidFill>
                  <a:schemeClr val="tx1"/>
                </a:solidFill>
                <a:effectLst/>
                <a:latin typeface="+mn-lt"/>
                <a:ea typeface="+mn-ea"/>
                <a:cs typeface="+mn-cs"/>
              </a:rPr>
              <a:t> band of the CIPD model and therefore, reflects in the activities of the specialist knowledge for human resources. </a:t>
            </a:r>
            <a:endParaRPr lang="en-IN"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DB898A18-7F7C-4A16-9EAE-ABDA9824C5B2}" type="slidenum">
              <a:rPr lang="en-IN" smtClean="0"/>
              <a:t>7</a:t>
            </a:fld>
            <a:endParaRPr lang="en-IN"/>
          </a:p>
        </p:txBody>
      </p:sp>
    </p:spTree>
    <p:extLst>
      <p:ext uri="{BB962C8B-B14F-4D97-AF65-F5344CB8AC3E}">
        <p14:creationId xmlns:p14="http://schemas.microsoft.com/office/powerpoint/2010/main" val="13888763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effectLst/>
                <a:latin typeface="+mn-lt"/>
                <a:ea typeface="+mn-ea"/>
                <a:cs typeface="+mn-cs"/>
              </a:rPr>
              <a:t>Human resources also have a responsibility to ensure effective creativity and innovation within the organization while ensuring a strong focus on employees for business development. As argued by </a:t>
            </a:r>
            <a:r>
              <a:rPr lang="en-IN" sz="1200" kern="1200" dirty="0" err="1" smtClean="0">
                <a:solidFill>
                  <a:schemeClr val="tx1"/>
                </a:solidFill>
                <a:effectLst/>
                <a:latin typeface="+mn-lt"/>
                <a:ea typeface="+mn-ea"/>
                <a:cs typeface="+mn-cs"/>
              </a:rPr>
              <a:t>Jani</a:t>
            </a:r>
            <a:r>
              <a:rPr lang="en-IN" sz="1200" kern="1200" dirty="0" smtClean="0">
                <a:solidFill>
                  <a:schemeClr val="tx1"/>
                </a:solidFill>
                <a:effectLst/>
                <a:latin typeface="+mn-lt"/>
                <a:ea typeface="+mn-ea"/>
                <a:cs typeface="+mn-cs"/>
              </a:rPr>
              <a:t> </a:t>
            </a:r>
            <a:r>
              <a:rPr lang="en-IN" sz="1200" i="1" kern="1200" dirty="0" smtClean="0">
                <a:solidFill>
                  <a:schemeClr val="tx1"/>
                </a:solidFill>
                <a:effectLst/>
                <a:latin typeface="+mn-lt"/>
                <a:ea typeface="+mn-ea"/>
                <a:cs typeface="+mn-cs"/>
              </a:rPr>
              <a:t>et al. </a:t>
            </a:r>
            <a:r>
              <a:rPr lang="en-IN" sz="1200" kern="1200" dirty="0" smtClean="0">
                <a:solidFill>
                  <a:schemeClr val="tx1"/>
                </a:solidFill>
                <a:effectLst/>
                <a:latin typeface="+mn-lt"/>
                <a:ea typeface="+mn-ea"/>
                <a:cs typeface="+mn-cs"/>
              </a:rPr>
              <a:t>(2021), human resources are actively responsible for ensuring the effective management of talent and promoting the activities of creativity while ensuring that decisions are governed by the well-being of businesses and employees. These features are included in section 3 of the CIPD model and, as a result, reflect the functions of specialised human resource information.</a:t>
            </a:r>
          </a:p>
          <a:p>
            <a:pPr marL="0" marR="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B898A18-7F7C-4A16-9EAE-ABDA9824C5B2}" type="slidenum">
              <a:rPr lang="en-IN" smtClean="0"/>
              <a:t>8</a:t>
            </a:fld>
            <a:endParaRPr lang="en-IN"/>
          </a:p>
        </p:txBody>
      </p:sp>
    </p:spTree>
    <p:extLst>
      <p:ext uri="{BB962C8B-B14F-4D97-AF65-F5344CB8AC3E}">
        <p14:creationId xmlns:p14="http://schemas.microsoft.com/office/powerpoint/2010/main" val="23494395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Different types of relationships effectively deal with communication between employees and employers for better business life. The first type of relationship that can be formed is a directed relationship that contributes to the success of the individual. In the view of </a:t>
            </a:r>
            <a:r>
              <a:rPr lang="en-GB" sz="1200" kern="1200" dirty="0" err="1" smtClean="0">
                <a:solidFill>
                  <a:schemeClr val="tx1"/>
                </a:solidFill>
                <a:effectLst/>
                <a:latin typeface="+mn-lt"/>
                <a:ea typeface="+mn-ea"/>
                <a:cs typeface="+mn-cs"/>
              </a:rPr>
              <a:t>Rathi</a:t>
            </a:r>
            <a:r>
              <a:rPr lang="en-GB" sz="1200" kern="1200" dirty="0" smtClean="0">
                <a:solidFill>
                  <a:schemeClr val="tx1"/>
                </a:solidFill>
                <a:effectLst/>
                <a:latin typeface="+mn-lt"/>
                <a:ea typeface="+mn-ea"/>
                <a:cs typeface="+mn-cs"/>
              </a:rPr>
              <a:t> </a:t>
            </a:r>
            <a:r>
              <a:rPr lang="en-GB" sz="1200" i="1" kern="1200" dirty="0" smtClean="0">
                <a:solidFill>
                  <a:schemeClr val="tx1"/>
                </a:solidFill>
                <a:effectLst/>
                <a:latin typeface="+mn-lt"/>
                <a:ea typeface="+mn-ea"/>
                <a:cs typeface="+mn-cs"/>
              </a:rPr>
              <a:t>et al. </a:t>
            </a:r>
            <a:r>
              <a:rPr lang="en-GB" sz="1200" kern="1200" dirty="0" smtClean="0">
                <a:solidFill>
                  <a:schemeClr val="tx1"/>
                </a:solidFill>
                <a:effectLst/>
                <a:latin typeface="+mn-lt"/>
                <a:ea typeface="+mn-ea"/>
                <a:cs typeface="+mn-cs"/>
              </a:rPr>
              <a:t>(2021), targeted relationships are formed with a co-worker or peer pressure that can be tracked to obtain information and ideas. Therefore, it can be said that these relationships are built on work values ​​and need to be worked out in order to reap the benefits. On the other hand, trade relations are the ones that are most often used in an organisation to get a job done. As described by Pandya and </a:t>
            </a:r>
            <a:r>
              <a:rPr lang="en-GB" sz="1200" kern="1200" dirty="0" err="1" smtClean="0">
                <a:solidFill>
                  <a:schemeClr val="tx1"/>
                </a:solidFill>
                <a:effectLst/>
                <a:latin typeface="+mn-lt"/>
                <a:ea typeface="+mn-ea"/>
                <a:cs typeface="+mn-cs"/>
              </a:rPr>
              <a:t>Lodha</a:t>
            </a:r>
            <a:r>
              <a:rPr lang="en-GB" sz="1200" kern="1200" dirty="0" smtClean="0">
                <a:solidFill>
                  <a:schemeClr val="tx1"/>
                </a:solidFill>
                <a:effectLst/>
                <a:latin typeface="+mn-lt"/>
                <a:ea typeface="+mn-ea"/>
                <a:cs typeface="+mn-cs"/>
              </a:rPr>
              <a:t> (2021), trade relationships are often built within the business sector and employees in an effort to eliminate work by providing priorities. Therefore, this type of relationship benefits employers and employees as this benefits both parties while resulting in organisational success over time. </a:t>
            </a:r>
            <a:endParaRPr lang="en-IN" sz="1200" kern="1200" dirty="0" smtClean="0">
              <a:solidFill>
                <a:schemeClr val="tx1"/>
              </a:solidFill>
              <a:effectLst/>
              <a:latin typeface="+mn-lt"/>
              <a:ea typeface="+mn-ea"/>
              <a:cs typeface="+mn-cs"/>
            </a:endParaRPr>
          </a:p>
          <a:p>
            <a:r>
              <a:rPr lang="en-IN" sz="1200" kern="1200" dirty="0" smtClean="0">
                <a:solidFill>
                  <a:schemeClr val="tx1"/>
                </a:solidFill>
                <a:effectLst/>
                <a:latin typeface="+mn-lt"/>
                <a:ea typeface="+mn-ea"/>
                <a:cs typeface="+mn-cs"/>
              </a:rPr>
              <a:t>A trusting relationship is another phase of the bond building between employees and the seniors of the organisation As explained by </a:t>
            </a:r>
            <a:r>
              <a:rPr lang="en-GB" sz="1200" kern="1200" dirty="0" err="1" smtClean="0">
                <a:solidFill>
                  <a:schemeClr val="tx1"/>
                </a:solidFill>
                <a:effectLst/>
                <a:latin typeface="+mn-lt"/>
                <a:ea typeface="+mn-ea"/>
                <a:cs typeface="+mn-cs"/>
              </a:rPr>
              <a:t>Zhong</a:t>
            </a:r>
            <a:r>
              <a:rPr lang="en-GB" sz="1200" kern="1200" dirty="0" smtClean="0">
                <a:solidFill>
                  <a:schemeClr val="tx1"/>
                </a:solidFill>
                <a:effectLst/>
                <a:latin typeface="+mn-lt"/>
                <a:ea typeface="+mn-ea"/>
                <a:cs typeface="+mn-cs"/>
              </a:rPr>
              <a:t> </a:t>
            </a:r>
            <a:r>
              <a:rPr lang="en-GB" sz="1200" i="1" kern="1200" dirty="0" smtClean="0">
                <a:solidFill>
                  <a:schemeClr val="tx1"/>
                </a:solidFill>
                <a:effectLst/>
                <a:latin typeface="+mn-lt"/>
                <a:ea typeface="+mn-ea"/>
                <a:cs typeface="+mn-cs"/>
              </a:rPr>
              <a:t>et al.</a:t>
            </a:r>
            <a:r>
              <a:rPr lang="en-GB" sz="1200" kern="1200" dirty="0" smtClean="0">
                <a:solidFill>
                  <a:schemeClr val="tx1"/>
                </a:solidFill>
                <a:effectLst/>
                <a:latin typeface="+mn-lt"/>
                <a:ea typeface="+mn-ea"/>
                <a:cs typeface="+mn-cs"/>
              </a:rPr>
              <a:t> (2016) </a:t>
            </a:r>
            <a:r>
              <a:rPr lang="en-IN" sz="1200" kern="1200" dirty="0" smtClean="0">
                <a:solidFill>
                  <a:schemeClr val="tx1"/>
                </a:solidFill>
                <a:effectLst/>
                <a:latin typeface="+mn-lt"/>
                <a:ea typeface="+mn-ea"/>
                <a:cs typeface="+mn-cs"/>
              </a:rPr>
              <a:t>a trusted relationship effectively helps an organization to create a better work environment and create a better environment for the company to achieve employee commitment. Therefore, it can be said that a trusted relationship is beneficial to the organisation in terms of creating a better place for the people to work and delivering sufficient motivation for the enhancement of productivity to achieve the organisation's goal with the help of structured bonds and communications.</a:t>
            </a:r>
          </a:p>
          <a:p>
            <a:endParaRPr lang="en-IN" dirty="0"/>
          </a:p>
        </p:txBody>
      </p:sp>
      <p:sp>
        <p:nvSpPr>
          <p:cNvPr id="4" name="Slide Number Placeholder 3"/>
          <p:cNvSpPr>
            <a:spLocks noGrp="1"/>
          </p:cNvSpPr>
          <p:nvPr>
            <p:ph type="sldNum" sz="quarter" idx="10"/>
          </p:nvPr>
        </p:nvSpPr>
        <p:spPr/>
        <p:txBody>
          <a:bodyPr/>
          <a:lstStyle/>
          <a:p>
            <a:fld id="{DB898A18-7F7C-4A16-9EAE-ABDA9824C5B2}" type="slidenum">
              <a:rPr lang="en-IN" smtClean="0"/>
              <a:t>9</a:t>
            </a:fld>
            <a:endParaRPr lang="en-IN"/>
          </a:p>
        </p:txBody>
      </p:sp>
    </p:spTree>
    <p:extLst>
      <p:ext uri="{BB962C8B-B14F-4D97-AF65-F5344CB8AC3E}">
        <p14:creationId xmlns:p14="http://schemas.microsoft.com/office/powerpoint/2010/main" val="41534688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effectLst/>
                <a:latin typeface="+mn-lt"/>
                <a:ea typeface="+mn-ea"/>
                <a:cs typeface="+mn-cs"/>
              </a:rPr>
              <a:t>There are many factors that hinder the relationship between employees and then the employers of the organisation which leads to a lack of productivity over time. This is said as factors such as salary, training and development, growth and security effectively affect employee and organizational relationships. According to </a:t>
            </a:r>
            <a:r>
              <a:rPr lang="en-IN" sz="1200" kern="1200" dirty="0" err="1" smtClean="0">
                <a:solidFill>
                  <a:schemeClr val="tx1"/>
                </a:solidFill>
                <a:effectLst/>
                <a:latin typeface="+mn-lt"/>
                <a:ea typeface="+mn-ea"/>
                <a:cs typeface="+mn-cs"/>
              </a:rPr>
              <a:t>Hanaysha</a:t>
            </a:r>
            <a:r>
              <a:rPr lang="en-IN" sz="1200" kern="1200" dirty="0" smtClean="0">
                <a:solidFill>
                  <a:schemeClr val="tx1"/>
                </a:solidFill>
                <a:effectLst/>
                <a:latin typeface="+mn-lt"/>
                <a:ea typeface="+mn-ea"/>
                <a:cs typeface="+mn-cs"/>
              </a:rPr>
              <a:t> and </a:t>
            </a:r>
            <a:r>
              <a:rPr lang="en-IN" sz="1200" kern="1200" dirty="0" err="1" smtClean="0">
                <a:solidFill>
                  <a:schemeClr val="tx1"/>
                </a:solidFill>
                <a:effectLst/>
                <a:latin typeface="+mn-lt"/>
                <a:ea typeface="+mn-ea"/>
                <a:cs typeface="+mn-cs"/>
              </a:rPr>
              <a:t>Hussain</a:t>
            </a:r>
            <a:r>
              <a:rPr lang="en-IN" sz="1200" kern="1200" dirty="0" smtClean="0">
                <a:solidFill>
                  <a:schemeClr val="tx1"/>
                </a:solidFill>
                <a:effectLst/>
                <a:latin typeface="+mn-lt"/>
                <a:ea typeface="+mn-ea"/>
                <a:cs typeface="+mn-cs"/>
              </a:rPr>
              <a:t> (2018), employees work in an organisation to protect individual related backgrounds by stabilizing financial and health factors. Therefore, it can be said that a timely wage, sufficient amount of pay such as job description, communication and work ethic and safety features, when tolerated by employees, effectively helps to build a good relationship with employers and organisational leadership. In addition, motivating employees and making them feel more active can also help build better relationships with employees and business leaders.</a:t>
            </a:r>
          </a:p>
          <a:p>
            <a:endParaRPr lang="en-IN" dirty="0"/>
          </a:p>
        </p:txBody>
      </p:sp>
      <p:sp>
        <p:nvSpPr>
          <p:cNvPr id="4" name="Slide Number Placeholder 3"/>
          <p:cNvSpPr>
            <a:spLocks noGrp="1"/>
          </p:cNvSpPr>
          <p:nvPr>
            <p:ph type="sldNum" sz="quarter" idx="10"/>
          </p:nvPr>
        </p:nvSpPr>
        <p:spPr/>
        <p:txBody>
          <a:bodyPr/>
          <a:lstStyle/>
          <a:p>
            <a:fld id="{DB898A18-7F7C-4A16-9EAE-ABDA9824C5B2}" type="slidenum">
              <a:rPr lang="en-IN" smtClean="0"/>
              <a:t>10</a:t>
            </a:fld>
            <a:endParaRPr lang="en-IN"/>
          </a:p>
        </p:txBody>
      </p:sp>
    </p:spTree>
    <p:extLst>
      <p:ext uri="{BB962C8B-B14F-4D97-AF65-F5344CB8AC3E}">
        <p14:creationId xmlns:p14="http://schemas.microsoft.com/office/powerpoint/2010/main" val="17401117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smtClean="0">
                <a:solidFill>
                  <a:schemeClr val="tx1"/>
                </a:solidFill>
                <a:effectLst/>
                <a:latin typeface="+mn-lt"/>
                <a:ea typeface="+mn-ea"/>
                <a:cs typeface="+mn-cs"/>
              </a:rPr>
              <a:t>The study has effectively intended to present the role of labour experts, in line with the principles governing. Staff retention and development are some of the major human resource functions. This study has also looked at and explored the types of relationships that can be developed between employer and employee and the associated factors that can help impact positive employee-employer relationships. The three main types of relationships that go hand in hand with effective communication benefit the organisation in creating better relationships between employees and the seniors for being able to enhance productivity. </a:t>
            </a:r>
          </a:p>
          <a:p>
            <a:r>
              <a:rPr lang="en-IN" sz="1200" kern="1200" dirty="0" smtClean="0">
                <a:solidFill>
                  <a:schemeClr val="tx1"/>
                </a:solidFill>
                <a:effectLst/>
                <a:latin typeface="+mn-lt"/>
                <a:ea typeface="+mn-ea"/>
                <a:cs typeface="+mn-cs"/>
              </a:rPr>
              <a:t/>
            </a:r>
            <a:br>
              <a:rPr lang="en-IN" sz="1200" kern="1200" dirty="0" smtClean="0">
                <a:solidFill>
                  <a:schemeClr val="tx1"/>
                </a:solidFill>
                <a:effectLst/>
                <a:latin typeface="+mn-lt"/>
                <a:ea typeface="+mn-ea"/>
                <a:cs typeface="+mn-cs"/>
              </a:rPr>
            </a:br>
            <a:r>
              <a:rPr lang="en-IN" sz="1200" b="1" kern="1200" dirty="0" smtClean="0">
                <a:solidFill>
                  <a:schemeClr val="tx1"/>
                </a:solidFill>
                <a:effectLst/>
                <a:latin typeface="+mn-lt"/>
                <a:ea typeface="+mn-ea"/>
                <a:cs typeface="+mn-cs"/>
              </a:rPr>
              <a:t> </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DB898A18-7F7C-4A16-9EAE-ABDA9824C5B2}" type="slidenum">
              <a:rPr lang="en-IN" smtClean="0"/>
              <a:t>11</a:t>
            </a:fld>
            <a:endParaRPr lang="en-IN"/>
          </a:p>
        </p:txBody>
      </p:sp>
    </p:spTree>
    <p:extLst>
      <p:ext uri="{BB962C8B-B14F-4D97-AF65-F5344CB8AC3E}">
        <p14:creationId xmlns:p14="http://schemas.microsoft.com/office/powerpoint/2010/main" val="38608558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err="1" smtClean="0">
                <a:solidFill>
                  <a:schemeClr val="tx1"/>
                </a:solidFill>
                <a:effectLst/>
                <a:latin typeface="+mn-lt"/>
                <a:ea typeface="+mn-ea"/>
                <a:cs typeface="+mn-cs"/>
              </a:rPr>
              <a:t>Azizi</a:t>
            </a:r>
            <a:r>
              <a:rPr lang="en-IN" sz="1200" kern="1200" dirty="0" smtClean="0">
                <a:solidFill>
                  <a:schemeClr val="tx1"/>
                </a:solidFill>
                <a:effectLst/>
                <a:latin typeface="+mn-lt"/>
                <a:ea typeface="+mn-ea"/>
                <a:cs typeface="+mn-cs"/>
              </a:rPr>
              <a:t>, M.R., </a:t>
            </a:r>
            <a:r>
              <a:rPr lang="en-IN" sz="1200" kern="1200" dirty="0" err="1" smtClean="0">
                <a:solidFill>
                  <a:schemeClr val="tx1"/>
                </a:solidFill>
                <a:effectLst/>
                <a:latin typeface="+mn-lt"/>
                <a:ea typeface="+mn-ea"/>
                <a:cs typeface="+mn-cs"/>
              </a:rPr>
              <a:t>Atlasi</a:t>
            </a:r>
            <a:r>
              <a:rPr lang="en-IN" sz="1200" kern="1200" dirty="0" smtClean="0">
                <a:solidFill>
                  <a:schemeClr val="tx1"/>
                </a:solidFill>
                <a:effectLst/>
                <a:latin typeface="+mn-lt"/>
                <a:ea typeface="+mn-ea"/>
                <a:cs typeface="+mn-cs"/>
              </a:rPr>
              <a:t>, R., </a:t>
            </a:r>
            <a:r>
              <a:rPr lang="en-IN" sz="1200" kern="1200" dirty="0" err="1" smtClean="0">
                <a:solidFill>
                  <a:schemeClr val="tx1"/>
                </a:solidFill>
                <a:effectLst/>
                <a:latin typeface="+mn-lt"/>
                <a:ea typeface="+mn-ea"/>
                <a:cs typeface="+mn-cs"/>
              </a:rPr>
              <a:t>Ziapour</a:t>
            </a:r>
            <a:r>
              <a:rPr lang="en-IN" sz="1200" kern="1200" dirty="0" smtClean="0">
                <a:solidFill>
                  <a:schemeClr val="tx1"/>
                </a:solidFill>
                <a:effectLst/>
                <a:latin typeface="+mn-lt"/>
                <a:ea typeface="+mn-ea"/>
                <a:cs typeface="+mn-cs"/>
              </a:rPr>
              <a:t>, A., Abbas, J. and </a:t>
            </a:r>
            <a:r>
              <a:rPr lang="en-IN" sz="1200" kern="1200" dirty="0" err="1" smtClean="0">
                <a:solidFill>
                  <a:schemeClr val="tx1"/>
                </a:solidFill>
                <a:effectLst/>
                <a:latin typeface="+mn-lt"/>
                <a:ea typeface="+mn-ea"/>
                <a:cs typeface="+mn-cs"/>
              </a:rPr>
              <a:t>Naemi</a:t>
            </a:r>
            <a:r>
              <a:rPr lang="en-IN" sz="1200" kern="1200" dirty="0" smtClean="0">
                <a:solidFill>
                  <a:schemeClr val="tx1"/>
                </a:solidFill>
                <a:effectLst/>
                <a:latin typeface="+mn-lt"/>
                <a:ea typeface="+mn-ea"/>
                <a:cs typeface="+mn-cs"/>
              </a:rPr>
              <a:t>, R. 2021. Innovative human resource management strategies during the COVID-19 pandemic: A systematic narrative review approach. </a:t>
            </a:r>
            <a:r>
              <a:rPr lang="en-IN" sz="1200" i="1" kern="1200" dirty="0" err="1" smtClean="0">
                <a:solidFill>
                  <a:schemeClr val="tx1"/>
                </a:solidFill>
                <a:effectLst/>
                <a:latin typeface="+mn-lt"/>
                <a:ea typeface="+mn-ea"/>
                <a:cs typeface="+mn-cs"/>
              </a:rPr>
              <a:t>Heliyon</a:t>
            </a:r>
            <a:r>
              <a:rPr lang="en-IN" sz="1200" kern="1200" dirty="0" smtClean="0">
                <a:solidFill>
                  <a:schemeClr val="tx1"/>
                </a:solidFill>
                <a:effectLst/>
                <a:latin typeface="+mn-lt"/>
                <a:ea typeface="+mn-ea"/>
                <a:cs typeface="+mn-cs"/>
              </a:rPr>
              <a:t>, [online] 7(6), </a:t>
            </a:r>
            <a:r>
              <a:rPr lang="en-IN" sz="1200" kern="1200" dirty="0" err="1" smtClean="0">
                <a:solidFill>
                  <a:schemeClr val="tx1"/>
                </a:solidFill>
                <a:effectLst/>
                <a:latin typeface="+mn-lt"/>
                <a:ea typeface="+mn-ea"/>
                <a:cs typeface="+mn-cs"/>
              </a:rPr>
              <a:t>p.e07233</a:t>
            </a:r>
            <a:r>
              <a:rPr lang="en-IN" sz="1200" kern="1200" dirty="0" smtClean="0">
                <a:solidFill>
                  <a:schemeClr val="tx1"/>
                </a:solidFill>
                <a:effectLst/>
                <a:latin typeface="+mn-lt"/>
                <a:ea typeface="+mn-ea"/>
                <a:cs typeface="+mn-cs"/>
              </a:rPr>
              <a:t>. Available at: https://www.ncbi.nlm.nih.gov/pmc/articles/PMC8183111/ [Accessed 23 Feb. 2022].</a:t>
            </a:r>
          </a:p>
          <a:p>
            <a:r>
              <a:rPr lang="en-IN" sz="1200" kern="1200" dirty="0" err="1" smtClean="0">
                <a:solidFill>
                  <a:schemeClr val="tx1"/>
                </a:solidFill>
                <a:effectLst/>
                <a:latin typeface="+mn-lt"/>
                <a:ea typeface="+mn-ea"/>
                <a:cs typeface="+mn-cs"/>
              </a:rPr>
              <a:t>Branicki</a:t>
            </a:r>
            <a:r>
              <a:rPr lang="en-IN" sz="1200" kern="1200" dirty="0" smtClean="0">
                <a:solidFill>
                  <a:schemeClr val="tx1"/>
                </a:solidFill>
                <a:effectLst/>
                <a:latin typeface="+mn-lt"/>
                <a:ea typeface="+mn-ea"/>
                <a:cs typeface="+mn-cs"/>
              </a:rPr>
              <a:t>, L., </a:t>
            </a:r>
            <a:r>
              <a:rPr lang="en-IN" sz="1200" kern="1200" dirty="0" err="1" smtClean="0">
                <a:solidFill>
                  <a:schemeClr val="tx1"/>
                </a:solidFill>
                <a:effectLst/>
                <a:latin typeface="+mn-lt"/>
                <a:ea typeface="+mn-ea"/>
                <a:cs typeface="+mn-cs"/>
              </a:rPr>
              <a:t>Kalfa</a:t>
            </a:r>
            <a:r>
              <a:rPr lang="en-IN" sz="1200" kern="1200" dirty="0" smtClean="0">
                <a:solidFill>
                  <a:schemeClr val="tx1"/>
                </a:solidFill>
                <a:effectLst/>
                <a:latin typeface="+mn-lt"/>
                <a:ea typeface="+mn-ea"/>
                <a:cs typeface="+mn-cs"/>
              </a:rPr>
              <a:t>, S. and </a:t>
            </a:r>
            <a:r>
              <a:rPr lang="en-IN" sz="1200" kern="1200" dirty="0" err="1" smtClean="0">
                <a:solidFill>
                  <a:schemeClr val="tx1"/>
                </a:solidFill>
                <a:effectLst/>
                <a:latin typeface="+mn-lt"/>
                <a:ea typeface="+mn-ea"/>
                <a:cs typeface="+mn-cs"/>
              </a:rPr>
              <a:t>Brammer</a:t>
            </a:r>
            <a:r>
              <a:rPr lang="en-IN" sz="1200" kern="1200" dirty="0" smtClean="0">
                <a:solidFill>
                  <a:schemeClr val="tx1"/>
                </a:solidFill>
                <a:effectLst/>
                <a:latin typeface="+mn-lt"/>
                <a:ea typeface="+mn-ea"/>
                <a:cs typeface="+mn-cs"/>
              </a:rPr>
              <a:t>, S. 2021. Surviving Covid‐19: The Role of Human Resource Managers in Shaping Organizational Responses to Societal Paradox. </a:t>
            </a:r>
            <a:r>
              <a:rPr lang="en-IN" sz="1200" i="1" kern="1200" dirty="0" smtClean="0">
                <a:solidFill>
                  <a:schemeClr val="tx1"/>
                </a:solidFill>
                <a:effectLst/>
                <a:latin typeface="+mn-lt"/>
                <a:ea typeface="+mn-ea"/>
                <a:cs typeface="+mn-cs"/>
              </a:rPr>
              <a:t>British Journal of Management</a:t>
            </a:r>
            <a:r>
              <a:rPr lang="en-IN" sz="1200" kern="1200" dirty="0" smtClean="0">
                <a:solidFill>
                  <a:schemeClr val="tx1"/>
                </a:solidFill>
                <a:effectLst/>
                <a:latin typeface="+mn-lt"/>
                <a:ea typeface="+mn-ea"/>
                <a:cs typeface="+mn-cs"/>
              </a:rPr>
              <a:t>.</a:t>
            </a:r>
          </a:p>
          <a:p>
            <a:r>
              <a:rPr lang="en-IN" sz="1200" kern="1200" dirty="0" smtClean="0">
                <a:solidFill>
                  <a:schemeClr val="tx1"/>
                </a:solidFill>
                <a:effectLst/>
                <a:latin typeface="+mn-lt"/>
                <a:ea typeface="+mn-ea"/>
                <a:cs typeface="+mn-cs"/>
              </a:rPr>
              <a:t>CIPD 2018. </a:t>
            </a:r>
            <a:r>
              <a:rPr lang="en-IN" sz="1200" i="1" kern="1200" dirty="0" smtClean="0">
                <a:solidFill>
                  <a:schemeClr val="tx1"/>
                </a:solidFill>
                <a:effectLst/>
                <a:latin typeface="+mn-lt"/>
                <a:ea typeface="+mn-ea"/>
                <a:cs typeface="+mn-cs"/>
              </a:rPr>
              <a:t>New Profession Map | CIPD Profession Map</a:t>
            </a:r>
            <a:r>
              <a:rPr lang="en-IN" sz="1200" kern="1200" dirty="0" smtClean="0">
                <a:solidFill>
                  <a:schemeClr val="tx1"/>
                </a:solidFill>
                <a:effectLst/>
                <a:latin typeface="+mn-lt"/>
                <a:ea typeface="+mn-ea"/>
                <a:cs typeface="+mn-cs"/>
              </a:rPr>
              <a:t>. [online] CIPD People Profession. Available at: https://peopleprofession.cipd.org/profession-map#gref [Accessed 23 Feb. 2022].</a:t>
            </a:r>
          </a:p>
          <a:p>
            <a:r>
              <a:rPr lang="en-IN" sz="1200" kern="1200" dirty="0" err="1" smtClean="0">
                <a:solidFill>
                  <a:schemeClr val="tx1"/>
                </a:solidFill>
                <a:effectLst/>
                <a:latin typeface="+mn-lt"/>
                <a:ea typeface="+mn-ea"/>
                <a:cs typeface="+mn-cs"/>
              </a:rPr>
              <a:t>Dhir</a:t>
            </a:r>
            <a:r>
              <a:rPr lang="en-IN" sz="1200" kern="1200" dirty="0" smtClean="0">
                <a:solidFill>
                  <a:schemeClr val="tx1"/>
                </a:solidFill>
                <a:effectLst/>
                <a:latin typeface="+mn-lt"/>
                <a:ea typeface="+mn-ea"/>
                <a:cs typeface="+mn-cs"/>
              </a:rPr>
              <a:t>, S. and </a:t>
            </a:r>
            <a:r>
              <a:rPr lang="en-IN" sz="1200" kern="1200" dirty="0" err="1" smtClean="0">
                <a:solidFill>
                  <a:schemeClr val="tx1"/>
                </a:solidFill>
                <a:effectLst/>
                <a:latin typeface="+mn-lt"/>
                <a:ea typeface="+mn-ea"/>
                <a:cs typeface="+mn-cs"/>
              </a:rPr>
              <a:t>Chakraborty</a:t>
            </a:r>
            <a:r>
              <a:rPr lang="en-IN" sz="1200" kern="1200" dirty="0" smtClean="0">
                <a:solidFill>
                  <a:schemeClr val="tx1"/>
                </a:solidFill>
                <a:effectLst/>
                <a:latin typeface="+mn-lt"/>
                <a:ea typeface="+mn-ea"/>
                <a:cs typeface="+mn-cs"/>
              </a:rPr>
              <a:t>, T. 2021. Does the perceived efficiency of the HR department matter in influencing satisfaction and employee performance? </a:t>
            </a:r>
            <a:r>
              <a:rPr lang="en-IN" sz="1200" i="1" kern="1200" dirty="0" smtClean="0">
                <a:solidFill>
                  <a:schemeClr val="tx1"/>
                </a:solidFill>
                <a:effectLst/>
                <a:latin typeface="+mn-lt"/>
                <a:ea typeface="+mn-ea"/>
                <a:cs typeface="+mn-cs"/>
              </a:rPr>
              <a:t>International Journal of Productivity and Performance Management</a:t>
            </a:r>
            <a:r>
              <a:rPr lang="en-IN" sz="1200" kern="1200" dirty="0" smtClean="0">
                <a:solidFill>
                  <a:schemeClr val="tx1"/>
                </a:solidFill>
                <a:effectLst/>
                <a:latin typeface="+mn-lt"/>
                <a:ea typeface="+mn-ea"/>
                <a:cs typeface="+mn-cs"/>
              </a:rPr>
              <a:t>, ahead-of-print(ahead-of-print).</a:t>
            </a:r>
          </a:p>
          <a:p>
            <a:r>
              <a:rPr lang="en-IN" sz="1200" kern="1200" dirty="0" err="1" smtClean="0">
                <a:solidFill>
                  <a:schemeClr val="tx1"/>
                </a:solidFill>
                <a:effectLst/>
                <a:latin typeface="+mn-lt"/>
                <a:ea typeface="+mn-ea"/>
                <a:cs typeface="+mn-cs"/>
              </a:rPr>
              <a:t>Hanaysha</a:t>
            </a:r>
            <a:r>
              <a:rPr lang="en-IN" sz="1200" kern="1200" dirty="0" smtClean="0">
                <a:solidFill>
                  <a:schemeClr val="tx1"/>
                </a:solidFill>
                <a:effectLst/>
                <a:latin typeface="+mn-lt"/>
                <a:ea typeface="+mn-ea"/>
                <a:cs typeface="+mn-cs"/>
              </a:rPr>
              <a:t>, J.R. and </a:t>
            </a:r>
            <a:r>
              <a:rPr lang="en-IN" sz="1200" kern="1200" dirty="0" err="1" smtClean="0">
                <a:solidFill>
                  <a:schemeClr val="tx1"/>
                </a:solidFill>
                <a:effectLst/>
                <a:latin typeface="+mn-lt"/>
                <a:ea typeface="+mn-ea"/>
                <a:cs typeface="+mn-cs"/>
              </a:rPr>
              <a:t>Hussain</a:t>
            </a:r>
            <a:r>
              <a:rPr lang="en-IN" sz="1200" kern="1200" dirty="0" smtClean="0">
                <a:solidFill>
                  <a:schemeClr val="tx1"/>
                </a:solidFill>
                <a:effectLst/>
                <a:latin typeface="+mn-lt"/>
                <a:ea typeface="+mn-ea"/>
                <a:cs typeface="+mn-cs"/>
              </a:rPr>
              <a:t>, S. 2018. An Examination of the Factors Affecting Employee Motivation in the Higher Education Sector. </a:t>
            </a:r>
            <a:r>
              <a:rPr lang="en-IN" sz="1200" i="1" kern="1200" dirty="0" smtClean="0">
                <a:solidFill>
                  <a:schemeClr val="tx1"/>
                </a:solidFill>
                <a:effectLst/>
                <a:latin typeface="+mn-lt"/>
                <a:ea typeface="+mn-ea"/>
                <a:cs typeface="+mn-cs"/>
              </a:rPr>
              <a:t>Asia-Pacific Journal of Management Research and Innovation</a:t>
            </a:r>
            <a:r>
              <a:rPr lang="en-IN" sz="1200" kern="1200" dirty="0" smtClean="0">
                <a:solidFill>
                  <a:schemeClr val="tx1"/>
                </a:solidFill>
                <a:effectLst/>
                <a:latin typeface="+mn-lt"/>
                <a:ea typeface="+mn-ea"/>
                <a:cs typeface="+mn-cs"/>
              </a:rPr>
              <a:t>, [online] 14(1-2), </a:t>
            </a:r>
            <a:r>
              <a:rPr lang="en-IN" sz="1200" kern="1200" dirty="0" err="1" smtClean="0">
                <a:solidFill>
                  <a:schemeClr val="tx1"/>
                </a:solidFill>
                <a:effectLst/>
                <a:latin typeface="+mn-lt"/>
                <a:ea typeface="+mn-ea"/>
                <a:cs typeface="+mn-cs"/>
              </a:rPr>
              <a:t>pp.22</a:t>
            </a:r>
            <a:r>
              <a:rPr lang="en-IN" sz="1200" kern="1200" dirty="0" smtClean="0">
                <a:solidFill>
                  <a:schemeClr val="tx1"/>
                </a:solidFill>
                <a:effectLst/>
                <a:latin typeface="+mn-lt"/>
                <a:ea typeface="+mn-ea"/>
                <a:cs typeface="+mn-cs"/>
              </a:rPr>
              <a:t>–31. Available at: https://journals.sagepub.com/doi/full/10.1177/2319510X18810626 [Accessed 23 Feb. 2022].</a:t>
            </a:r>
          </a:p>
          <a:p>
            <a:r>
              <a:rPr lang="en-IN" sz="1200" kern="1200" dirty="0" err="1" smtClean="0">
                <a:solidFill>
                  <a:schemeClr val="tx1"/>
                </a:solidFill>
                <a:effectLst/>
                <a:latin typeface="+mn-lt"/>
                <a:ea typeface="+mn-ea"/>
                <a:cs typeface="+mn-cs"/>
              </a:rPr>
              <a:t>Jani</a:t>
            </a:r>
            <a:r>
              <a:rPr lang="en-IN" sz="1200" kern="1200" dirty="0" smtClean="0">
                <a:solidFill>
                  <a:schemeClr val="tx1"/>
                </a:solidFill>
                <a:effectLst/>
                <a:latin typeface="+mn-lt"/>
                <a:ea typeface="+mn-ea"/>
                <a:cs typeface="+mn-cs"/>
              </a:rPr>
              <a:t>, A., </a:t>
            </a:r>
            <a:r>
              <a:rPr lang="en-IN" sz="1200" kern="1200" dirty="0" err="1" smtClean="0">
                <a:solidFill>
                  <a:schemeClr val="tx1"/>
                </a:solidFill>
                <a:effectLst/>
                <a:latin typeface="+mn-lt"/>
                <a:ea typeface="+mn-ea"/>
                <a:cs typeface="+mn-cs"/>
              </a:rPr>
              <a:t>Muduli</a:t>
            </a:r>
            <a:r>
              <a:rPr lang="en-IN" sz="1200" kern="1200" dirty="0" smtClean="0">
                <a:solidFill>
                  <a:schemeClr val="tx1"/>
                </a:solidFill>
                <a:effectLst/>
                <a:latin typeface="+mn-lt"/>
                <a:ea typeface="+mn-ea"/>
                <a:cs typeface="+mn-cs"/>
              </a:rPr>
              <a:t>, A. and Kishore, K. 2021. Human resource transformation in India: examining the role digital human resource technology and human resource role. </a:t>
            </a:r>
            <a:r>
              <a:rPr lang="en-IN" sz="1200" i="1" kern="1200" dirty="0" smtClean="0">
                <a:solidFill>
                  <a:schemeClr val="tx1"/>
                </a:solidFill>
                <a:effectLst/>
                <a:latin typeface="+mn-lt"/>
                <a:ea typeface="+mn-ea"/>
                <a:cs typeface="+mn-cs"/>
              </a:rPr>
              <a:t>International Journal of Organizational Analysis</a:t>
            </a:r>
            <a:r>
              <a:rPr lang="en-IN" sz="1200" kern="1200" dirty="0" smtClean="0">
                <a:solidFill>
                  <a:schemeClr val="tx1"/>
                </a:solidFill>
                <a:effectLst/>
                <a:latin typeface="+mn-lt"/>
                <a:ea typeface="+mn-ea"/>
                <a:cs typeface="+mn-cs"/>
              </a:rPr>
              <a:t>, ahead-of-print(ahead-of-print).</a:t>
            </a:r>
          </a:p>
          <a:p>
            <a:r>
              <a:rPr lang="en-IN" sz="1200" kern="1200" dirty="0" err="1" smtClean="0">
                <a:solidFill>
                  <a:schemeClr val="tx1"/>
                </a:solidFill>
                <a:effectLst/>
                <a:latin typeface="+mn-lt"/>
                <a:ea typeface="+mn-ea"/>
                <a:cs typeface="+mn-cs"/>
              </a:rPr>
              <a:t>Margherita</a:t>
            </a:r>
            <a:r>
              <a:rPr lang="en-IN" sz="1200" kern="1200" dirty="0" smtClean="0">
                <a:solidFill>
                  <a:schemeClr val="tx1"/>
                </a:solidFill>
                <a:effectLst/>
                <a:latin typeface="+mn-lt"/>
                <a:ea typeface="+mn-ea"/>
                <a:cs typeface="+mn-cs"/>
              </a:rPr>
              <a:t>, E.G. and </a:t>
            </a:r>
            <a:r>
              <a:rPr lang="en-IN" sz="1200" kern="1200" dirty="0" err="1" smtClean="0">
                <a:solidFill>
                  <a:schemeClr val="tx1"/>
                </a:solidFill>
                <a:effectLst/>
                <a:latin typeface="+mn-lt"/>
                <a:ea typeface="+mn-ea"/>
                <a:cs typeface="+mn-cs"/>
              </a:rPr>
              <a:t>Bua</a:t>
            </a:r>
            <a:r>
              <a:rPr lang="en-IN" sz="1200" kern="1200" dirty="0" smtClean="0">
                <a:solidFill>
                  <a:schemeClr val="tx1"/>
                </a:solidFill>
                <a:effectLst/>
                <a:latin typeface="+mn-lt"/>
                <a:ea typeface="+mn-ea"/>
                <a:cs typeface="+mn-cs"/>
              </a:rPr>
              <a:t>, I. 2021. The Role of Human Resource Practices for the Development of Operator 4.0 in Industry 4.0 Organisations: A Literature Review and a Research Agenda. </a:t>
            </a:r>
            <a:r>
              <a:rPr lang="en-IN" sz="1200" i="1" kern="1200" dirty="0" smtClean="0">
                <a:solidFill>
                  <a:schemeClr val="tx1"/>
                </a:solidFill>
                <a:effectLst/>
                <a:latin typeface="+mn-lt"/>
                <a:ea typeface="+mn-ea"/>
                <a:cs typeface="+mn-cs"/>
              </a:rPr>
              <a:t>Businesses</a:t>
            </a:r>
            <a:r>
              <a:rPr lang="en-IN" sz="1200" kern="1200" dirty="0" smtClean="0">
                <a:solidFill>
                  <a:schemeClr val="tx1"/>
                </a:solidFill>
                <a:effectLst/>
                <a:latin typeface="+mn-lt"/>
                <a:ea typeface="+mn-ea"/>
                <a:cs typeface="+mn-cs"/>
              </a:rPr>
              <a:t>, 1(1), </a:t>
            </a:r>
            <a:r>
              <a:rPr lang="en-IN" sz="1200" kern="1200" dirty="0" err="1" smtClean="0">
                <a:solidFill>
                  <a:schemeClr val="tx1"/>
                </a:solidFill>
                <a:effectLst/>
                <a:latin typeface="+mn-lt"/>
                <a:ea typeface="+mn-ea"/>
                <a:cs typeface="+mn-cs"/>
              </a:rPr>
              <a:t>pp.18</a:t>
            </a:r>
            <a:r>
              <a:rPr lang="en-IN" sz="1200" kern="1200" dirty="0" smtClean="0">
                <a:solidFill>
                  <a:schemeClr val="tx1"/>
                </a:solidFill>
                <a:effectLst/>
                <a:latin typeface="+mn-lt"/>
                <a:ea typeface="+mn-ea"/>
                <a:cs typeface="+mn-cs"/>
              </a:rPr>
              <a:t>–33.</a:t>
            </a:r>
          </a:p>
          <a:p>
            <a:r>
              <a:rPr lang="en-IN" sz="1200" kern="1200" dirty="0" smtClean="0">
                <a:solidFill>
                  <a:schemeClr val="tx1"/>
                </a:solidFill>
                <a:effectLst/>
                <a:latin typeface="+mn-lt"/>
                <a:ea typeface="+mn-ea"/>
                <a:cs typeface="+mn-cs"/>
              </a:rPr>
              <a:t>Pandya, A. and </a:t>
            </a:r>
            <a:r>
              <a:rPr lang="en-IN" sz="1200" kern="1200" dirty="0" err="1" smtClean="0">
                <a:solidFill>
                  <a:schemeClr val="tx1"/>
                </a:solidFill>
                <a:effectLst/>
                <a:latin typeface="+mn-lt"/>
                <a:ea typeface="+mn-ea"/>
                <a:cs typeface="+mn-cs"/>
              </a:rPr>
              <a:t>Lodha</a:t>
            </a:r>
            <a:r>
              <a:rPr lang="en-IN" sz="1200" kern="1200" dirty="0" smtClean="0">
                <a:solidFill>
                  <a:schemeClr val="tx1"/>
                </a:solidFill>
                <a:effectLst/>
                <a:latin typeface="+mn-lt"/>
                <a:ea typeface="+mn-ea"/>
                <a:cs typeface="+mn-cs"/>
              </a:rPr>
              <a:t>, P. 2021. Social Connectedness, Excessive Screen Time During COVID-19 and Mental Health: A Review of Current Evidence. </a:t>
            </a:r>
            <a:r>
              <a:rPr lang="en-IN" sz="1200" i="1" kern="1200" dirty="0" smtClean="0">
                <a:solidFill>
                  <a:schemeClr val="tx1"/>
                </a:solidFill>
                <a:effectLst/>
                <a:latin typeface="+mn-lt"/>
                <a:ea typeface="+mn-ea"/>
                <a:cs typeface="+mn-cs"/>
              </a:rPr>
              <a:t>Frontiers in Human Dynamics</a:t>
            </a:r>
            <a:r>
              <a:rPr lang="en-IN" sz="1200" kern="1200" dirty="0" smtClean="0">
                <a:solidFill>
                  <a:schemeClr val="tx1"/>
                </a:solidFill>
                <a:effectLst/>
                <a:latin typeface="+mn-lt"/>
                <a:ea typeface="+mn-ea"/>
                <a:cs typeface="+mn-cs"/>
              </a:rPr>
              <a:t>, [online] 3. Available at: https://www.frontiersin.org/articles/10.3389/fhumd.2021.684137/full [Accessed 23 Feb. 2022].</a:t>
            </a:r>
          </a:p>
          <a:p>
            <a:r>
              <a:rPr lang="en-IN" sz="1200" kern="1200" dirty="0" err="1" smtClean="0">
                <a:solidFill>
                  <a:schemeClr val="tx1"/>
                </a:solidFill>
                <a:effectLst/>
                <a:latin typeface="+mn-lt"/>
                <a:ea typeface="+mn-ea"/>
                <a:cs typeface="+mn-cs"/>
              </a:rPr>
              <a:t>Rathi</a:t>
            </a:r>
            <a:r>
              <a:rPr lang="en-IN" sz="1200" kern="1200" dirty="0" smtClean="0">
                <a:solidFill>
                  <a:schemeClr val="tx1"/>
                </a:solidFill>
                <a:effectLst/>
                <a:latin typeface="+mn-lt"/>
                <a:ea typeface="+mn-ea"/>
                <a:cs typeface="+mn-cs"/>
              </a:rPr>
              <a:t>, N., </a:t>
            </a:r>
            <a:r>
              <a:rPr lang="en-IN" sz="1200" kern="1200" dirty="0" err="1" smtClean="0">
                <a:solidFill>
                  <a:schemeClr val="tx1"/>
                </a:solidFill>
                <a:effectLst/>
                <a:latin typeface="+mn-lt"/>
                <a:ea typeface="+mn-ea"/>
                <a:cs typeface="+mn-cs"/>
              </a:rPr>
              <a:t>Soomro</a:t>
            </a:r>
            <a:r>
              <a:rPr lang="en-IN" sz="1200" kern="1200" dirty="0" smtClean="0">
                <a:solidFill>
                  <a:schemeClr val="tx1"/>
                </a:solidFill>
                <a:effectLst/>
                <a:latin typeface="+mn-lt"/>
                <a:ea typeface="+mn-ea"/>
                <a:cs typeface="+mn-cs"/>
              </a:rPr>
              <a:t>, K.A. and </a:t>
            </a:r>
            <a:r>
              <a:rPr lang="en-IN" sz="1200" kern="1200" dirty="0" err="1" smtClean="0">
                <a:solidFill>
                  <a:schemeClr val="tx1"/>
                </a:solidFill>
                <a:effectLst/>
                <a:latin typeface="+mn-lt"/>
                <a:ea typeface="+mn-ea"/>
                <a:cs typeface="+mn-cs"/>
              </a:rPr>
              <a:t>Rehman</a:t>
            </a:r>
            <a:r>
              <a:rPr lang="en-IN" sz="1200" kern="1200" dirty="0" smtClean="0">
                <a:solidFill>
                  <a:schemeClr val="tx1"/>
                </a:solidFill>
                <a:effectLst/>
                <a:latin typeface="+mn-lt"/>
                <a:ea typeface="+mn-ea"/>
                <a:cs typeface="+mn-cs"/>
              </a:rPr>
              <a:t>, F.U. 2021. Transformational or Transactional: Leadership Style Preferences During Covid-19 Outbreak. </a:t>
            </a:r>
            <a:r>
              <a:rPr lang="en-IN" sz="1200" i="1" kern="1200" dirty="0" smtClean="0">
                <a:solidFill>
                  <a:schemeClr val="tx1"/>
                </a:solidFill>
                <a:effectLst/>
                <a:latin typeface="+mn-lt"/>
                <a:ea typeface="+mn-ea"/>
                <a:cs typeface="+mn-cs"/>
              </a:rPr>
              <a:t>Journal of Entrepreneurship, Management, and Innovation</a:t>
            </a:r>
            <a:r>
              <a:rPr lang="en-IN" sz="1200" kern="1200" dirty="0" smtClean="0">
                <a:solidFill>
                  <a:schemeClr val="tx1"/>
                </a:solidFill>
                <a:effectLst/>
                <a:latin typeface="+mn-lt"/>
                <a:ea typeface="+mn-ea"/>
                <a:cs typeface="+mn-cs"/>
              </a:rPr>
              <a:t>, 3(2), </a:t>
            </a:r>
            <a:r>
              <a:rPr lang="en-IN" sz="1200" kern="1200" dirty="0" err="1" smtClean="0">
                <a:solidFill>
                  <a:schemeClr val="tx1"/>
                </a:solidFill>
                <a:effectLst/>
                <a:latin typeface="+mn-lt"/>
                <a:ea typeface="+mn-ea"/>
                <a:cs typeface="+mn-cs"/>
              </a:rPr>
              <a:t>pp.444</a:t>
            </a:r>
            <a:r>
              <a:rPr lang="en-IN" sz="1200" kern="1200" dirty="0" smtClean="0">
                <a:solidFill>
                  <a:schemeClr val="tx1"/>
                </a:solidFill>
                <a:effectLst/>
                <a:latin typeface="+mn-lt"/>
                <a:ea typeface="+mn-ea"/>
                <a:cs typeface="+mn-cs"/>
              </a:rPr>
              <a:t>–462.</a:t>
            </a:r>
          </a:p>
          <a:p>
            <a:r>
              <a:rPr lang="en-IN" sz="1200" kern="1200" dirty="0" smtClean="0">
                <a:solidFill>
                  <a:schemeClr val="tx1"/>
                </a:solidFill>
                <a:effectLst/>
                <a:latin typeface="+mn-lt"/>
                <a:ea typeface="+mn-ea"/>
                <a:cs typeface="+mn-cs"/>
              </a:rPr>
              <a:t>Williams, C. 2021. </a:t>
            </a:r>
            <a:r>
              <a:rPr lang="en-IN" sz="1200" i="1" kern="1200" dirty="0" smtClean="0">
                <a:solidFill>
                  <a:schemeClr val="tx1"/>
                </a:solidFill>
                <a:effectLst/>
                <a:latin typeface="+mn-lt"/>
                <a:ea typeface="+mn-ea"/>
                <a:cs typeface="+mn-cs"/>
              </a:rPr>
              <a:t>Council Post: Redefining The Role Of HR In 2021</a:t>
            </a:r>
            <a:r>
              <a:rPr lang="en-IN" sz="1200" kern="1200" dirty="0" smtClean="0">
                <a:solidFill>
                  <a:schemeClr val="tx1"/>
                </a:solidFill>
                <a:effectLst/>
                <a:latin typeface="+mn-lt"/>
                <a:ea typeface="+mn-ea"/>
                <a:cs typeface="+mn-cs"/>
              </a:rPr>
              <a:t>. [online] Forbes. Available at: https://www.forbes.com/sites/forbeshumanresourcescouncil/2021/03/08/redefining-the-role-of-hr-in-2021/?sh=752dcdf156d5 [Accessed 23 Feb. 2022].</a:t>
            </a:r>
          </a:p>
          <a:p>
            <a:r>
              <a:rPr lang="en-IN" sz="1200" kern="1200" dirty="0" err="1" smtClean="0">
                <a:solidFill>
                  <a:schemeClr val="tx1"/>
                </a:solidFill>
                <a:effectLst/>
                <a:latin typeface="+mn-lt"/>
                <a:ea typeface="+mn-ea"/>
                <a:cs typeface="+mn-cs"/>
              </a:rPr>
              <a:t>Zhong</a:t>
            </a:r>
            <a:r>
              <a:rPr lang="en-IN" sz="1200" kern="1200" dirty="0" smtClean="0">
                <a:solidFill>
                  <a:schemeClr val="tx1"/>
                </a:solidFill>
                <a:effectLst/>
                <a:latin typeface="+mn-lt"/>
                <a:ea typeface="+mn-ea"/>
                <a:cs typeface="+mn-cs"/>
              </a:rPr>
              <a:t>, W., Su, C., </a:t>
            </a:r>
            <a:r>
              <a:rPr lang="en-IN" sz="1200" kern="1200" dirty="0" err="1" smtClean="0">
                <a:solidFill>
                  <a:schemeClr val="tx1"/>
                </a:solidFill>
                <a:effectLst/>
                <a:latin typeface="+mn-lt"/>
                <a:ea typeface="+mn-ea"/>
                <a:cs typeface="+mn-cs"/>
              </a:rPr>
              <a:t>Peng</a:t>
            </a:r>
            <a:r>
              <a:rPr lang="en-IN" sz="1200" kern="1200" dirty="0" smtClean="0">
                <a:solidFill>
                  <a:schemeClr val="tx1"/>
                </a:solidFill>
                <a:effectLst/>
                <a:latin typeface="+mn-lt"/>
                <a:ea typeface="+mn-ea"/>
                <a:cs typeface="+mn-cs"/>
              </a:rPr>
              <a:t>, J. and Yang, Z. 2016. Trust in </a:t>
            </a:r>
            <a:r>
              <a:rPr lang="en-IN" sz="1200" kern="1200" dirty="0" err="1" smtClean="0">
                <a:solidFill>
                  <a:schemeClr val="tx1"/>
                </a:solidFill>
                <a:effectLst/>
                <a:latin typeface="+mn-lt"/>
                <a:ea typeface="+mn-ea"/>
                <a:cs typeface="+mn-cs"/>
              </a:rPr>
              <a:t>Interorganizational</a:t>
            </a:r>
            <a:r>
              <a:rPr lang="en-IN" sz="1200" kern="1200" dirty="0" smtClean="0">
                <a:solidFill>
                  <a:schemeClr val="tx1"/>
                </a:solidFill>
                <a:effectLst/>
                <a:latin typeface="+mn-lt"/>
                <a:ea typeface="+mn-ea"/>
                <a:cs typeface="+mn-cs"/>
              </a:rPr>
              <a:t> Relationships. </a:t>
            </a:r>
            <a:r>
              <a:rPr lang="en-IN" sz="1200" i="1" kern="1200" dirty="0" smtClean="0">
                <a:solidFill>
                  <a:schemeClr val="tx1"/>
                </a:solidFill>
                <a:effectLst/>
                <a:latin typeface="+mn-lt"/>
                <a:ea typeface="+mn-ea"/>
                <a:cs typeface="+mn-cs"/>
              </a:rPr>
              <a:t>Journal of Management</a:t>
            </a:r>
            <a:r>
              <a:rPr lang="en-IN" sz="1200" kern="1200" dirty="0" smtClean="0">
                <a:solidFill>
                  <a:schemeClr val="tx1"/>
                </a:solidFill>
                <a:effectLst/>
                <a:latin typeface="+mn-lt"/>
                <a:ea typeface="+mn-ea"/>
                <a:cs typeface="+mn-cs"/>
              </a:rPr>
              <a:t>, 43(4), </a:t>
            </a:r>
            <a:r>
              <a:rPr lang="en-IN" sz="1200" kern="1200" dirty="0" err="1" smtClean="0">
                <a:solidFill>
                  <a:schemeClr val="tx1"/>
                </a:solidFill>
                <a:effectLst/>
                <a:latin typeface="+mn-lt"/>
                <a:ea typeface="+mn-ea"/>
                <a:cs typeface="+mn-cs"/>
              </a:rPr>
              <a:t>pp.1050</a:t>
            </a:r>
            <a:r>
              <a:rPr lang="en-IN" sz="1200" kern="1200" dirty="0" smtClean="0">
                <a:solidFill>
                  <a:schemeClr val="tx1"/>
                </a:solidFill>
                <a:effectLst/>
                <a:latin typeface="+mn-lt"/>
                <a:ea typeface="+mn-ea"/>
                <a:cs typeface="+mn-cs"/>
              </a:rPr>
              <a:t>–1075.</a:t>
            </a:r>
          </a:p>
          <a:p>
            <a:r>
              <a:rPr lang="en-IN" sz="1200" kern="1200" dirty="0" smtClean="0">
                <a:solidFill>
                  <a:schemeClr val="tx1"/>
                </a:solidFill>
                <a:effectLst/>
                <a:latin typeface="+mn-lt"/>
                <a:ea typeface="+mn-ea"/>
                <a:cs typeface="+mn-cs"/>
              </a:rPr>
              <a:t> </a:t>
            </a:r>
          </a:p>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B898A18-7F7C-4A16-9EAE-ABDA9824C5B2}" type="slidenum">
              <a:rPr lang="en-IN" smtClean="0"/>
              <a:t>12</a:t>
            </a:fld>
            <a:endParaRPr lang="en-IN"/>
          </a:p>
        </p:txBody>
      </p:sp>
    </p:spTree>
    <p:extLst>
      <p:ext uri="{BB962C8B-B14F-4D97-AF65-F5344CB8AC3E}">
        <p14:creationId xmlns:p14="http://schemas.microsoft.com/office/powerpoint/2010/main" val="9390279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IN"/>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IN"/>
          </a:p>
        </p:txBody>
      </p:sp>
      <p:sp>
        <p:nvSpPr>
          <p:cNvPr id="4" name="Date Placeholder 3"/>
          <p:cNvSpPr>
            <a:spLocks noGrp="1"/>
          </p:cNvSpPr>
          <p:nvPr>
            <p:ph type="dt" sz="half" idx="10"/>
          </p:nvPr>
        </p:nvSpPr>
        <p:spPr/>
        <p:txBody>
          <a:bodyPr/>
          <a:lstStyle/>
          <a:p>
            <a:fld id="{7D9C47DB-B87D-4744-862E-68A8ABCE3BF6}" type="datetimeFigureOut">
              <a:rPr lang="en-IN" smtClean="0"/>
              <a:t>23-02-2022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6724760-212B-4979-A96E-CE41DA78CFAB}" type="slidenum">
              <a:rPr lang="en-IN" smtClean="0"/>
              <a:t>‹#›</a:t>
            </a:fld>
            <a:endParaRPr lang="en-IN"/>
          </a:p>
        </p:txBody>
      </p:sp>
    </p:spTree>
    <p:extLst>
      <p:ext uri="{BB962C8B-B14F-4D97-AF65-F5344CB8AC3E}">
        <p14:creationId xmlns:p14="http://schemas.microsoft.com/office/powerpoint/2010/main" val="1125374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7D9C47DB-B87D-4744-862E-68A8ABCE3BF6}" type="datetimeFigureOut">
              <a:rPr lang="en-IN" smtClean="0"/>
              <a:t>23-02-2022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6724760-212B-4979-A96E-CE41DA78CFAB}" type="slidenum">
              <a:rPr lang="en-IN" smtClean="0"/>
              <a:t>‹#›</a:t>
            </a:fld>
            <a:endParaRPr lang="en-IN"/>
          </a:p>
        </p:txBody>
      </p:sp>
    </p:spTree>
    <p:extLst>
      <p:ext uri="{BB962C8B-B14F-4D97-AF65-F5344CB8AC3E}">
        <p14:creationId xmlns:p14="http://schemas.microsoft.com/office/powerpoint/2010/main" val="2961617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IN"/>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D9C47DB-B87D-4744-862E-68A8ABCE3BF6}" type="datetimeFigureOut">
              <a:rPr lang="en-IN" smtClean="0"/>
              <a:t>23-02-2022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6724760-212B-4979-A96E-CE41DA78CFAB}" type="slidenum">
              <a:rPr lang="en-IN" smtClean="0"/>
              <a:t>‹#›</a:t>
            </a:fld>
            <a:endParaRPr lang="en-IN"/>
          </a:p>
        </p:txBody>
      </p:sp>
    </p:spTree>
    <p:extLst>
      <p:ext uri="{BB962C8B-B14F-4D97-AF65-F5344CB8AC3E}">
        <p14:creationId xmlns:p14="http://schemas.microsoft.com/office/powerpoint/2010/main" val="28169110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Date Placeholder 4"/>
          <p:cNvSpPr>
            <a:spLocks noGrp="1"/>
          </p:cNvSpPr>
          <p:nvPr>
            <p:ph type="dt" sz="half" idx="10"/>
          </p:nvPr>
        </p:nvSpPr>
        <p:spPr/>
        <p:txBody>
          <a:bodyPr/>
          <a:lstStyle/>
          <a:p>
            <a:fld id="{7D9C47DB-B87D-4744-862E-68A8ABCE3BF6}" type="datetimeFigureOut">
              <a:rPr lang="en-IN" smtClean="0"/>
              <a:t>23-02-2022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6724760-212B-4979-A96E-CE41DA78CFAB}" type="slidenum">
              <a:rPr lang="en-IN" smtClean="0"/>
              <a:t>‹#›</a:t>
            </a:fld>
            <a:endParaRPr lang="en-IN"/>
          </a:p>
        </p:txBody>
      </p:sp>
    </p:spTree>
    <p:extLst>
      <p:ext uri="{BB962C8B-B14F-4D97-AF65-F5344CB8AC3E}">
        <p14:creationId xmlns:p14="http://schemas.microsoft.com/office/powerpoint/2010/main" val="8014557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IN"/>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7" name="Date Placeholder 6"/>
          <p:cNvSpPr>
            <a:spLocks noGrp="1"/>
          </p:cNvSpPr>
          <p:nvPr>
            <p:ph type="dt" sz="half" idx="10"/>
          </p:nvPr>
        </p:nvSpPr>
        <p:spPr/>
        <p:txBody>
          <a:bodyPr/>
          <a:lstStyle/>
          <a:p>
            <a:fld id="{7D9C47DB-B87D-4744-862E-68A8ABCE3BF6}" type="datetimeFigureOut">
              <a:rPr lang="en-IN" smtClean="0"/>
              <a:t>23-02-2022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6724760-212B-4979-A96E-CE41DA78CFAB}" type="slidenum">
              <a:rPr lang="en-IN" smtClean="0"/>
              <a:t>‹#›</a:t>
            </a:fld>
            <a:endParaRPr lang="en-IN"/>
          </a:p>
        </p:txBody>
      </p:sp>
    </p:spTree>
    <p:extLst>
      <p:ext uri="{BB962C8B-B14F-4D97-AF65-F5344CB8AC3E}">
        <p14:creationId xmlns:p14="http://schemas.microsoft.com/office/powerpoint/2010/main" val="23395595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Date Placeholder 2"/>
          <p:cNvSpPr>
            <a:spLocks noGrp="1"/>
          </p:cNvSpPr>
          <p:nvPr>
            <p:ph type="dt" sz="half" idx="10"/>
          </p:nvPr>
        </p:nvSpPr>
        <p:spPr/>
        <p:txBody>
          <a:bodyPr/>
          <a:lstStyle/>
          <a:p>
            <a:fld id="{7D9C47DB-B87D-4744-862E-68A8ABCE3BF6}" type="datetimeFigureOut">
              <a:rPr lang="en-IN" smtClean="0"/>
              <a:t>23-02-2022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6724760-212B-4979-A96E-CE41DA78CFAB}" type="slidenum">
              <a:rPr lang="en-IN" smtClean="0"/>
              <a:t>‹#›</a:t>
            </a:fld>
            <a:endParaRPr lang="en-IN"/>
          </a:p>
        </p:txBody>
      </p:sp>
    </p:spTree>
    <p:extLst>
      <p:ext uri="{BB962C8B-B14F-4D97-AF65-F5344CB8AC3E}">
        <p14:creationId xmlns:p14="http://schemas.microsoft.com/office/powerpoint/2010/main" val="14274444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9C47DB-B87D-4744-862E-68A8ABCE3BF6}" type="datetimeFigureOut">
              <a:rPr lang="en-IN" smtClean="0"/>
              <a:t>23-02-2022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76724760-212B-4979-A96E-CE41DA78CFAB}" type="slidenum">
              <a:rPr lang="en-IN" smtClean="0"/>
              <a:t>‹#›</a:t>
            </a:fld>
            <a:endParaRPr lang="en-IN"/>
          </a:p>
        </p:txBody>
      </p:sp>
    </p:spTree>
    <p:extLst>
      <p:ext uri="{BB962C8B-B14F-4D97-AF65-F5344CB8AC3E}">
        <p14:creationId xmlns:p14="http://schemas.microsoft.com/office/powerpoint/2010/main" val="40209329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IN"/>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D9C47DB-B87D-4744-862E-68A8ABCE3BF6}" type="datetimeFigureOut">
              <a:rPr lang="en-IN" smtClean="0"/>
              <a:t>23-02-2022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6724760-212B-4979-A96E-CE41DA78CFAB}" type="slidenum">
              <a:rPr lang="en-IN" smtClean="0"/>
              <a:t>‹#›</a:t>
            </a:fld>
            <a:endParaRPr lang="en-IN"/>
          </a:p>
        </p:txBody>
      </p:sp>
    </p:spTree>
    <p:extLst>
      <p:ext uri="{BB962C8B-B14F-4D97-AF65-F5344CB8AC3E}">
        <p14:creationId xmlns:p14="http://schemas.microsoft.com/office/powerpoint/2010/main" val="23760636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IN"/>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D9C47DB-B87D-4744-862E-68A8ABCE3BF6}" type="datetimeFigureOut">
              <a:rPr lang="en-IN" smtClean="0"/>
              <a:t>23-02-2022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6724760-212B-4979-A96E-CE41DA78CFAB}" type="slidenum">
              <a:rPr lang="en-IN" smtClean="0"/>
              <a:t>‹#›</a:t>
            </a:fld>
            <a:endParaRPr lang="en-IN"/>
          </a:p>
        </p:txBody>
      </p:sp>
    </p:spTree>
    <p:extLst>
      <p:ext uri="{BB962C8B-B14F-4D97-AF65-F5344CB8AC3E}">
        <p14:creationId xmlns:p14="http://schemas.microsoft.com/office/powerpoint/2010/main" val="26385730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7D9C47DB-B87D-4744-862E-68A8ABCE3BF6}" type="datetimeFigureOut">
              <a:rPr lang="en-IN" smtClean="0"/>
              <a:t>23-02-2022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6724760-212B-4979-A96E-CE41DA78CFAB}" type="slidenum">
              <a:rPr lang="en-IN" smtClean="0"/>
              <a:t>‹#›</a:t>
            </a:fld>
            <a:endParaRPr lang="en-IN"/>
          </a:p>
        </p:txBody>
      </p:sp>
    </p:spTree>
    <p:extLst>
      <p:ext uri="{BB962C8B-B14F-4D97-AF65-F5344CB8AC3E}">
        <p14:creationId xmlns:p14="http://schemas.microsoft.com/office/powerpoint/2010/main" val="9003907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IN"/>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7D9C47DB-B87D-4744-862E-68A8ABCE3BF6}" type="datetimeFigureOut">
              <a:rPr lang="en-IN" smtClean="0"/>
              <a:t>23-02-2022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6724760-212B-4979-A96E-CE41DA78CFAB}" type="slidenum">
              <a:rPr lang="en-IN" smtClean="0"/>
              <a:t>‹#›</a:t>
            </a:fld>
            <a:endParaRPr lang="en-IN"/>
          </a:p>
        </p:txBody>
      </p:sp>
    </p:spTree>
    <p:extLst>
      <p:ext uri="{BB962C8B-B14F-4D97-AF65-F5344CB8AC3E}">
        <p14:creationId xmlns:p14="http://schemas.microsoft.com/office/powerpoint/2010/main" val="38673397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IN"/>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D9C47DB-B87D-4744-862E-68A8ABCE3BF6}" type="datetimeFigureOut">
              <a:rPr lang="en-IN" smtClean="0"/>
              <a:t>23-02-2022</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6724760-212B-4979-A96E-CE41DA78CFAB}" type="slidenum">
              <a:rPr lang="en-IN" smtClean="0"/>
              <a:t>‹#›</a:t>
            </a:fld>
            <a:endParaRPr lang="en-IN"/>
          </a:p>
        </p:txBody>
      </p:sp>
    </p:spTree>
    <p:extLst>
      <p:ext uri="{BB962C8B-B14F-4D97-AF65-F5344CB8AC3E}">
        <p14:creationId xmlns:p14="http://schemas.microsoft.com/office/powerpoint/2010/main" val="27536614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sp>
        <p:nvSpPr>
          <p:cNvPr id="4" name="Rounded Rectangle 3"/>
          <p:cNvSpPr/>
          <p:nvPr/>
        </p:nvSpPr>
        <p:spPr>
          <a:xfrm>
            <a:off x="1455822" y="673768"/>
            <a:ext cx="445168" cy="5149517"/>
          </a:xfrm>
          <a:prstGeom prst="round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5" name="Rounded Rectangle 4"/>
          <p:cNvSpPr/>
          <p:nvPr/>
        </p:nvSpPr>
        <p:spPr>
          <a:xfrm>
            <a:off x="1888959" y="1028698"/>
            <a:ext cx="493294" cy="4439653"/>
          </a:xfrm>
          <a:prstGeom prst="round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6" name="Rounded Rectangle 5"/>
          <p:cNvSpPr/>
          <p:nvPr/>
        </p:nvSpPr>
        <p:spPr>
          <a:xfrm>
            <a:off x="2358190" y="1467095"/>
            <a:ext cx="481263" cy="3588421"/>
          </a:xfrm>
          <a:prstGeom prst="round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7" name="Rounded Rectangle 6"/>
          <p:cNvSpPr/>
          <p:nvPr/>
        </p:nvSpPr>
        <p:spPr>
          <a:xfrm>
            <a:off x="2839454" y="660230"/>
            <a:ext cx="469231" cy="5175085"/>
          </a:xfrm>
          <a:prstGeom prst="round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8" name="Rounded Rectangle 7"/>
          <p:cNvSpPr/>
          <p:nvPr/>
        </p:nvSpPr>
        <p:spPr>
          <a:xfrm>
            <a:off x="3308685" y="956508"/>
            <a:ext cx="493294" cy="4511843"/>
          </a:xfrm>
          <a:prstGeom prst="round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9" name="Rounded Rectangle 8"/>
          <p:cNvSpPr/>
          <p:nvPr/>
        </p:nvSpPr>
        <p:spPr>
          <a:xfrm>
            <a:off x="3799974" y="1453559"/>
            <a:ext cx="481263" cy="3588421"/>
          </a:xfrm>
          <a:prstGeom prst="round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0" name="Rounded Rectangle 9"/>
          <p:cNvSpPr/>
          <p:nvPr/>
        </p:nvSpPr>
        <p:spPr>
          <a:xfrm>
            <a:off x="4283244" y="673013"/>
            <a:ext cx="469231" cy="5149515"/>
          </a:xfrm>
          <a:prstGeom prst="round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1" name="Rounded Rectangle 10"/>
          <p:cNvSpPr/>
          <p:nvPr/>
        </p:nvSpPr>
        <p:spPr>
          <a:xfrm>
            <a:off x="4752475" y="1040725"/>
            <a:ext cx="493294" cy="4439653"/>
          </a:xfrm>
          <a:prstGeom prst="round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2" name="Rounded Rectangle 11"/>
          <p:cNvSpPr/>
          <p:nvPr/>
        </p:nvSpPr>
        <p:spPr>
          <a:xfrm>
            <a:off x="5710991" y="686550"/>
            <a:ext cx="445168" cy="5149517"/>
          </a:xfrm>
          <a:prstGeom prst="round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3" name="Rounded Rectangle 12"/>
          <p:cNvSpPr/>
          <p:nvPr/>
        </p:nvSpPr>
        <p:spPr>
          <a:xfrm>
            <a:off x="6156159" y="1041480"/>
            <a:ext cx="493294" cy="4439653"/>
          </a:xfrm>
          <a:prstGeom prst="round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4" name="Rounded Rectangle 13"/>
          <p:cNvSpPr/>
          <p:nvPr/>
        </p:nvSpPr>
        <p:spPr>
          <a:xfrm>
            <a:off x="6637422" y="1453561"/>
            <a:ext cx="481263" cy="3588421"/>
          </a:xfrm>
          <a:prstGeom prst="round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5" name="Rounded Rectangle 14"/>
          <p:cNvSpPr/>
          <p:nvPr/>
        </p:nvSpPr>
        <p:spPr>
          <a:xfrm>
            <a:off x="7106654" y="624886"/>
            <a:ext cx="469231" cy="5175085"/>
          </a:xfrm>
          <a:prstGeom prst="round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6" name="Rounded Rectangle 15"/>
          <p:cNvSpPr/>
          <p:nvPr/>
        </p:nvSpPr>
        <p:spPr>
          <a:xfrm>
            <a:off x="7575885" y="969290"/>
            <a:ext cx="493294" cy="4511843"/>
          </a:xfrm>
          <a:prstGeom prst="round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7" name="Rounded Rectangle 16"/>
          <p:cNvSpPr/>
          <p:nvPr/>
        </p:nvSpPr>
        <p:spPr>
          <a:xfrm>
            <a:off x="8069180" y="1466340"/>
            <a:ext cx="481263" cy="3588421"/>
          </a:xfrm>
          <a:prstGeom prst="round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8" name="Rounded Rectangle 17"/>
          <p:cNvSpPr/>
          <p:nvPr/>
        </p:nvSpPr>
        <p:spPr>
          <a:xfrm>
            <a:off x="8550443" y="686550"/>
            <a:ext cx="469231" cy="5149515"/>
          </a:xfrm>
          <a:prstGeom prst="round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9" name="Rounded Rectangle 18"/>
          <p:cNvSpPr/>
          <p:nvPr/>
        </p:nvSpPr>
        <p:spPr>
          <a:xfrm>
            <a:off x="9019675" y="1028698"/>
            <a:ext cx="493294" cy="4439653"/>
          </a:xfrm>
          <a:prstGeom prst="round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0" name="Rounded Rectangle 19"/>
          <p:cNvSpPr/>
          <p:nvPr/>
        </p:nvSpPr>
        <p:spPr>
          <a:xfrm>
            <a:off x="5233740" y="1453559"/>
            <a:ext cx="481263" cy="3588421"/>
          </a:xfrm>
          <a:prstGeom prst="round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1" name="Rounded Rectangle 20"/>
          <p:cNvSpPr/>
          <p:nvPr/>
        </p:nvSpPr>
        <p:spPr>
          <a:xfrm>
            <a:off x="9512969" y="1431000"/>
            <a:ext cx="481263" cy="3588421"/>
          </a:xfrm>
          <a:prstGeom prst="round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2" name="Rounded Rectangle 21"/>
          <p:cNvSpPr/>
          <p:nvPr/>
        </p:nvSpPr>
        <p:spPr>
          <a:xfrm>
            <a:off x="9978191" y="673013"/>
            <a:ext cx="469231" cy="5149515"/>
          </a:xfrm>
          <a:prstGeom prst="round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3" name="Rectangle 22"/>
          <p:cNvSpPr/>
          <p:nvPr/>
        </p:nvSpPr>
        <p:spPr>
          <a:xfrm>
            <a:off x="2198170" y="1769790"/>
            <a:ext cx="7470809" cy="291084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sz="2800" b="1" dirty="0">
              <a:solidFill>
                <a:schemeClr val="tx1"/>
              </a:solidFill>
              <a:latin typeface="Times New Roman" panose="02020603050405020304" pitchFamily="18" charset="0"/>
              <a:cs typeface="Times New Roman" panose="02020603050405020304" pitchFamily="18" charset="0"/>
            </a:endParaRPr>
          </a:p>
        </p:txBody>
      </p:sp>
      <p:sp>
        <p:nvSpPr>
          <p:cNvPr id="24" name="Rounded Rectangle 23"/>
          <p:cNvSpPr/>
          <p:nvPr/>
        </p:nvSpPr>
        <p:spPr>
          <a:xfrm>
            <a:off x="1608222" y="826168"/>
            <a:ext cx="445168" cy="5149517"/>
          </a:xfrm>
          <a:prstGeom prst="round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5" name="Rounded Rectangle 24"/>
          <p:cNvSpPr/>
          <p:nvPr/>
        </p:nvSpPr>
        <p:spPr>
          <a:xfrm>
            <a:off x="2041359" y="1181098"/>
            <a:ext cx="493294" cy="4439653"/>
          </a:xfrm>
          <a:prstGeom prst="round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6" name="Rounded Rectangle 25"/>
          <p:cNvSpPr/>
          <p:nvPr/>
        </p:nvSpPr>
        <p:spPr>
          <a:xfrm>
            <a:off x="2510590" y="1619495"/>
            <a:ext cx="481263" cy="3588421"/>
          </a:xfrm>
          <a:prstGeom prst="round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27" name="Rounded Rectangle 26"/>
          <p:cNvSpPr/>
          <p:nvPr/>
        </p:nvSpPr>
        <p:spPr>
          <a:xfrm>
            <a:off x="2991854" y="812630"/>
            <a:ext cx="469231" cy="5175085"/>
          </a:xfrm>
          <a:prstGeom prst="round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8" name="Rounded Rectangle 27"/>
          <p:cNvSpPr/>
          <p:nvPr/>
        </p:nvSpPr>
        <p:spPr>
          <a:xfrm>
            <a:off x="3461085" y="1108908"/>
            <a:ext cx="493294" cy="4511843"/>
          </a:xfrm>
          <a:prstGeom prst="round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9" name="Rounded Rectangle 28"/>
          <p:cNvSpPr/>
          <p:nvPr/>
        </p:nvSpPr>
        <p:spPr>
          <a:xfrm>
            <a:off x="3952374" y="1605959"/>
            <a:ext cx="481263" cy="3588421"/>
          </a:xfrm>
          <a:prstGeom prst="round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30" name="Rounded Rectangle 29"/>
          <p:cNvSpPr/>
          <p:nvPr/>
        </p:nvSpPr>
        <p:spPr>
          <a:xfrm>
            <a:off x="4435644" y="825413"/>
            <a:ext cx="469231" cy="5149515"/>
          </a:xfrm>
          <a:prstGeom prst="round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31" name="Rounded Rectangle 30"/>
          <p:cNvSpPr/>
          <p:nvPr/>
        </p:nvSpPr>
        <p:spPr>
          <a:xfrm>
            <a:off x="4904875" y="1193125"/>
            <a:ext cx="493294" cy="4439653"/>
          </a:xfrm>
          <a:prstGeom prst="round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32" name="Rounded Rectangle 31"/>
          <p:cNvSpPr/>
          <p:nvPr/>
        </p:nvSpPr>
        <p:spPr>
          <a:xfrm>
            <a:off x="5863391" y="838950"/>
            <a:ext cx="445168" cy="5149517"/>
          </a:xfrm>
          <a:prstGeom prst="round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33" name="Rounded Rectangle 32"/>
          <p:cNvSpPr/>
          <p:nvPr/>
        </p:nvSpPr>
        <p:spPr>
          <a:xfrm>
            <a:off x="6308559" y="1193880"/>
            <a:ext cx="493294" cy="4439653"/>
          </a:xfrm>
          <a:prstGeom prst="round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34" name="Rounded Rectangle 33"/>
          <p:cNvSpPr/>
          <p:nvPr/>
        </p:nvSpPr>
        <p:spPr>
          <a:xfrm>
            <a:off x="6789822" y="1605961"/>
            <a:ext cx="481263" cy="3588421"/>
          </a:xfrm>
          <a:prstGeom prst="round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35" name="Rounded Rectangle 34"/>
          <p:cNvSpPr/>
          <p:nvPr/>
        </p:nvSpPr>
        <p:spPr>
          <a:xfrm>
            <a:off x="7259054" y="777286"/>
            <a:ext cx="469231" cy="5175085"/>
          </a:xfrm>
          <a:prstGeom prst="round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36" name="Rounded Rectangle 35"/>
          <p:cNvSpPr/>
          <p:nvPr/>
        </p:nvSpPr>
        <p:spPr>
          <a:xfrm>
            <a:off x="7728285" y="1121690"/>
            <a:ext cx="493294" cy="4511843"/>
          </a:xfrm>
          <a:prstGeom prst="round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37" name="Rounded Rectangle 36"/>
          <p:cNvSpPr/>
          <p:nvPr/>
        </p:nvSpPr>
        <p:spPr>
          <a:xfrm>
            <a:off x="8221580" y="1618740"/>
            <a:ext cx="481263" cy="3588421"/>
          </a:xfrm>
          <a:prstGeom prst="round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38" name="Rounded Rectangle 37"/>
          <p:cNvSpPr/>
          <p:nvPr/>
        </p:nvSpPr>
        <p:spPr>
          <a:xfrm>
            <a:off x="8702843" y="838950"/>
            <a:ext cx="469231" cy="5149515"/>
          </a:xfrm>
          <a:prstGeom prst="round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39" name="Rounded Rectangle 38"/>
          <p:cNvSpPr/>
          <p:nvPr/>
        </p:nvSpPr>
        <p:spPr>
          <a:xfrm>
            <a:off x="9172075" y="1181098"/>
            <a:ext cx="493294" cy="4439653"/>
          </a:xfrm>
          <a:prstGeom prst="round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40" name="Rounded Rectangle 39"/>
          <p:cNvSpPr/>
          <p:nvPr/>
        </p:nvSpPr>
        <p:spPr>
          <a:xfrm>
            <a:off x="5386140" y="1605959"/>
            <a:ext cx="481263" cy="3588421"/>
          </a:xfrm>
          <a:prstGeom prst="round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41" name="Rounded Rectangle 40"/>
          <p:cNvSpPr/>
          <p:nvPr/>
        </p:nvSpPr>
        <p:spPr>
          <a:xfrm>
            <a:off x="9665369" y="1583400"/>
            <a:ext cx="481263" cy="3588421"/>
          </a:xfrm>
          <a:prstGeom prst="round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42" name="Rounded Rectangle 41"/>
          <p:cNvSpPr/>
          <p:nvPr/>
        </p:nvSpPr>
        <p:spPr>
          <a:xfrm>
            <a:off x="10130591" y="825413"/>
            <a:ext cx="469231" cy="5149515"/>
          </a:xfrm>
          <a:prstGeom prst="round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43" name="Rectangle 42"/>
          <p:cNvSpPr/>
          <p:nvPr/>
        </p:nvSpPr>
        <p:spPr>
          <a:xfrm>
            <a:off x="2350570" y="1922190"/>
            <a:ext cx="7470809" cy="2910840"/>
          </a:xfrm>
          <a:prstGeom prst="rect">
            <a:avLst/>
          </a:prstGeom>
          <a:gradFill flip="none" rotWithShape="1">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latin typeface="Times New Roman" panose="02020603050405020304" pitchFamily="18" charset="0"/>
                <a:cs typeface="Times New Roman" panose="02020603050405020304" pitchFamily="18" charset="0"/>
              </a:rPr>
              <a:t>Assessment Component 1 </a:t>
            </a:r>
            <a:endParaRPr lang="en-IN" sz="2000" b="1"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823458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4"/>
          </a:solidFill>
        </p:spPr>
        <p:txBody>
          <a:bodyPr>
            <a:normAutofit/>
          </a:bodyPr>
          <a:lstStyle/>
          <a:p>
            <a:pPr algn="ctr">
              <a:lnSpc>
                <a:spcPct val="150000"/>
              </a:lnSpc>
            </a:pPr>
            <a:r>
              <a:rPr lang="en-US" sz="2800" b="1" smtClean="0">
                <a:latin typeface="Times New Roman" panose="02020603050405020304" pitchFamily="18" charset="0"/>
                <a:cs typeface="Times New Roman" panose="02020603050405020304" pitchFamily="18" charset="0"/>
              </a:rPr>
              <a:t>Contents</a:t>
            </a:r>
            <a:endParaRPr lang="en-IN" sz="28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solidFill>
            <a:schemeClr val="accent4"/>
          </a:solidFill>
        </p:spPr>
        <p:txBody>
          <a:bodyPr numCol="2">
            <a:normAutofit/>
          </a:bodyPr>
          <a:lstStyle/>
          <a:p>
            <a:pPr algn="just">
              <a:lnSpc>
                <a:spcPct val="160000"/>
              </a:lnSpc>
            </a:pPr>
            <a:r>
              <a:rPr lang="en-US" sz="1800" dirty="0" smtClean="0">
                <a:latin typeface="Times New Roman" panose="02020603050405020304" pitchFamily="18" charset="0"/>
                <a:cs typeface="Times New Roman" panose="02020603050405020304" pitchFamily="18" charset="0"/>
              </a:rPr>
              <a:t>Slide 3: Introduction</a:t>
            </a:r>
          </a:p>
          <a:p>
            <a:pPr algn="just">
              <a:lnSpc>
                <a:spcPct val="160000"/>
              </a:lnSpc>
            </a:pPr>
            <a:r>
              <a:rPr lang="en-US" sz="1800" dirty="0" smtClean="0">
                <a:latin typeface="Times New Roman" panose="02020603050405020304" pitchFamily="18" charset="0"/>
                <a:cs typeface="Times New Roman" panose="02020603050405020304" pitchFamily="18" charset="0"/>
              </a:rPr>
              <a:t>Slide 4: </a:t>
            </a:r>
            <a:r>
              <a:rPr lang="en-GB" sz="1800" dirty="0">
                <a:latin typeface="Times New Roman" panose="02020603050405020304" pitchFamily="18" charset="0"/>
                <a:cs typeface="Times New Roman" panose="02020603050405020304" pitchFamily="18" charset="0"/>
              </a:rPr>
              <a:t>The role of an HR </a:t>
            </a:r>
            <a:r>
              <a:rPr lang="en-GB" sz="1800" dirty="0" smtClean="0">
                <a:latin typeface="Times New Roman" panose="02020603050405020304" pitchFamily="18" charset="0"/>
                <a:cs typeface="Times New Roman" panose="02020603050405020304" pitchFamily="18" charset="0"/>
              </a:rPr>
              <a:t>professional</a:t>
            </a:r>
          </a:p>
          <a:p>
            <a:pPr algn="just">
              <a:lnSpc>
                <a:spcPct val="160000"/>
              </a:lnSpc>
            </a:pPr>
            <a:r>
              <a:rPr lang="en-GB" sz="1800" dirty="0" smtClean="0">
                <a:latin typeface="Times New Roman" panose="02020603050405020304" pitchFamily="18" charset="0"/>
                <a:cs typeface="Times New Roman" panose="02020603050405020304" pitchFamily="18" charset="0"/>
              </a:rPr>
              <a:t>Slide </a:t>
            </a:r>
            <a:r>
              <a:rPr lang="en-GB" sz="1800" dirty="0">
                <a:latin typeface="Times New Roman" panose="02020603050405020304" pitchFamily="18" charset="0"/>
                <a:cs typeface="Times New Roman" panose="02020603050405020304" pitchFamily="18" charset="0"/>
              </a:rPr>
              <a:t>6</a:t>
            </a:r>
            <a:r>
              <a:rPr lang="en-GB" sz="1800" dirty="0" smtClean="0">
                <a:latin typeface="Times New Roman" panose="02020603050405020304" pitchFamily="18" charset="0"/>
                <a:cs typeface="Times New Roman" panose="02020603050405020304" pitchFamily="18" charset="0"/>
              </a:rPr>
              <a:t>: </a:t>
            </a:r>
            <a:r>
              <a:rPr lang="en-IN" sz="1800" dirty="0">
                <a:latin typeface="Times New Roman" panose="02020603050405020304" pitchFamily="18" charset="0"/>
                <a:cs typeface="Times New Roman" panose="02020603050405020304" pitchFamily="18" charset="0"/>
              </a:rPr>
              <a:t>Governing values of the duties of the human </a:t>
            </a:r>
            <a:r>
              <a:rPr lang="en-IN" sz="1800" dirty="0" smtClean="0">
                <a:latin typeface="Times New Roman" panose="02020603050405020304" pitchFamily="18" charset="0"/>
                <a:cs typeface="Times New Roman" panose="02020603050405020304" pitchFamily="18" charset="0"/>
              </a:rPr>
              <a:t>resources</a:t>
            </a:r>
          </a:p>
          <a:p>
            <a:pPr algn="just">
              <a:lnSpc>
                <a:spcPct val="160000"/>
              </a:lnSpc>
            </a:pPr>
            <a:r>
              <a:rPr lang="en-GB" sz="1800" dirty="0" smtClean="0">
                <a:latin typeface="Times New Roman" panose="02020603050405020304" pitchFamily="18" charset="0"/>
                <a:cs typeface="Times New Roman" panose="02020603050405020304" pitchFamily="18" charset="0"/>
              </a:rPr>
              <a:t>Slide </a:t>
            </a:r>
            <a:r>
              <a:rPr lang="en-GB" sz="1800" dirty="0" smtClean="0">
                <a:latin typeface="Times New Roman" panose="02020603050405020304" pitchFamily="18" charset="0"/>
                <a:cs typeface="Times New Roman" panose="02020603050405020304" pitchFamily="18" charset="0"/>
              </a:rPr>
              <a:t>9: </a:t>
            </a:r>
            <a:r>
              <a:rPr lang="en-GB" sz="1800" dirty="0">
                <a:latin typeface="Times New Roman" panose="02020603050405020304" pitchFamily="18" charset="0"/>
                <a:cs typeface="Times New Roman" panose="02020603050405020304" pitchFamily="18" charset="0"/>
              </a:rPr>
              <a:t>Relationship within the employees and the </a:t>
            </a:r>
            <a:r>
              <a:rPr lang="en-GB" sz="1800" dirty="0" smtClean="0">
                <a:latin typeface="Times New Roman" panose="02020603050405020304" pitchFamily="18" charset="0"/>
                <a:cs typeface="Times New Roman" panose="02020603050405020304" pitchFamily="18" charset="0"/>
              </a:rPr>
              <a:t>employers</a:t>
            </a:r>
          </a:p>
          <a:p>
            <a:pPr algn="just">
              <a:lnSpc>
                <a:spcPct val="160000"/>
              </a:lnSpc>
            </a:pPr>
            <a:r>
              <a:rPr lang="en-GB" sz="1800" dirty="0" smtClean="0">
                <a:latin typeface="Times New Roman" panose="02020603050405020304" pitchFamily="18" charset="0"/>
                <a:cs typeface="Times New Roman" panose="02020603050405020304" pitchFamily="18" charset="0"/>
              </a:rPr>
              <a:t>Slide </a:t>
            </a:r>
            <a:r>
              <a:rPr lang="en-GB" sz="1800" dirty="0">
                <a:latin typeface="Times New Roman" panose="02020603050405020304" pitchFamily="18" charset="0"/>
                <a:cs typeface="Times New Roman" panose="02020603050405020304" pitchFamily="18" charset="0"/>
              </a:rPr>
              <a:t>10: Factors that can influence a positive relationship between the employees and the employers </a:t>
            </a:r>
            <a:endParaRPr lang="en-GB" sz="1800" dirty="0" smtClean="0">
              <a:latin typeface="Times New Roman" panose="02020603050405020304" pitchFamily="18" charset="0"/>
              <a:cs typeface="Times New Roman" panose="02020603050405020304" pitchFamily="18" charset="0"/>
            </a:endParaRPr>
          </a:p>
          <a:p>
            <a:pPr algn="just">
              <a:lnSpc>
                <a:spcPct val="160000"/>
              </a:lnSpc>
            </a:pPr>
            <a:r>
              <a:rPr lang="en-GB" sz="1800" dirty="0" smtClean="0">
                <a:latin typeface="Times New Roman" panose="02020603050405020304" pitchFamily="18" charset="0"/>
                <a:cs typeface="Times New Roman" panose="02020603050405020304" pitchFamily="18" charset="0"/>
              </a:rPr>
              <a:t>Slide 11</a:t>
            </a:r>
            <a:r>
              <a:rPr lang="en-GB" sz="1800" smtClean="0">
                <a:latin typeface="Times New Roman" panose="02020603050405020304" pitchFamily="18" charset="0"/>
                <a:cs typeface="Times New Roman" panose="02020603050405020304" pitchFamily="18" charset="0"/>
              </a:rPr>
              <a:t>: </a:t>
            </a:r>
            <a:r>
              <a:rPr lang="en-GB" sz="1800" smtClean="0">
                <a:latin typeface="Times New Roman" panose="02020603050405020304" pitchFamily="18" charset="0"/>
                <a:cs typeface="Times New Roman" panose="02020603050405020304" pitchFamily="18" charset="0"/>
              </a:rPr>
              <a:t>Conclusion</a:t>
            </a:r>
            <a:endParaRPr lang="en-GB" sz="1800" dirty="0" smtClean="0">
              <a:latin typeface="Times New Roman" panose="02020603050405020304" pitchFamily="18" charset="0"/>
              <a:cs typeface="Times New Roman" panose="02020603050405020304" pitchFamily="18" charset="0"/>
            </a:endParaRPr>
          </a:p>
          <a:p>
            <a:pPr algn="just">
              <a:lnSpc>
                <a:spcPct val="160000"/>
              </a:lnSpc>
            </a:pPr>
            <a:endParaRPr lang="en-IN" sz="1800" dirty="0" smtClean="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903803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990600"/>
            <a:ext cx="10515600" cy="700088"/>
          </a:xfrm>
        </p:spPr>
        <p:txBody>
          <a:bodyPr>
            <a:normAutofit fontScale="90000"/>
          </a:bodyPr>
          <a:lstStyle/>
          <a:p>
            <a:pPr algn="ctr"/>
            <a:r>
              <a:rPr lang="en-GB" b="1" dirty="0">
                <a:latin typeface="Arial" panose="020B0604020202020204" pitchFamily="34" charset="0"/>
                <a:cs typeface="Arial" panose="020B0604020202020204" pitchFamily="34" charset="0"/>
              </a:rPr>
              <a:t>Introduction</a:t>
            </a:r>
            <a:r>
              <a:rPr lang="en-IN" b="1" dirty="0"/>
              <a:t/>
            </a:r>
            <a:br>
              <a:rPr lang="en-IN" b="1" dirty="0"/>
            </a:br>
            <a:r>
              <a:rPr lang="en-IN" b="1" dirty="0"/>
              <a:t/>
            </a:r>
            <a:br>
              <a:rPr lang="en-IN" b="1" dirty="0"/>
            </a:br>
            <a:endParaRPr lang="en-IN" dirty="0"/>
          </a:p>
        </p:txBody>
      </p:sp>
      <p:sp>
        <p:nvSpPr>
          <p:cNvPr id="3" name="Content Placeholder 2"/>
          <p:cNvSpPr>
            <a:spLocks noGrp="1"/>
          </p:cNvSpPr>
          <p:nvPr>
            <p:ph idx="1"/>
          </p:nvPr>
        </p:nvSpPr>
        <p:spPr/>
        <p:txBody>
          <a:bodyPr>
            <a:normAutofit/>
          </a:bodyPr>
          <a:lstStyle/>
          <a:p>
            <a:pPr lvl="0"/>
            <a:r>
              <a:rPr lang="en-IN" sz="2400" dirty="0"/>
              <a:t>Human resources control the organisation's employees</a:t>
            </a:r>
          </a:p>
          <a:p>
            <a:pPr lvl="0"/>
            <a:r>
              <a:rPr lang="en-IN" sz="2400" dirty="0"/>
              <a:t>Presentation of the role of labour professionals</a:t>
            </a:r>
          </a:p>
          <a:p>
            <a:pPr lvl="0"/>
            <a:r>
              <a:rPr lang="en-IN" sz="2400" dirty="0"/>
              <a:t>A test of the values ​​that govern human resources</a:t>
            </a:r>
          </a:p>
          <a:p>
            <a:pPr lvl="0"/>
            <a:r>
              <a:rPr lang="en-IN" sz="2400" dirty="0"/>
              <a:t>An examination of the different relationships between workers and employers</a:t>
            </a:r>
          </a:p>
          <a:p>
            <a:pPr algn="just">
              <a:lnSpc>
                <a:spcPct val="150000"/>
              </a:lnSpc>
            </a:pPr>
            <a:endParaRPr lang="en-IN"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214983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noFill/>
        </p:spPr>
        <p:txBody>
          <a:bodyPr>
            <a:normAutofit/>
          </a:bodyPr>
          <a:lstStyle/>
          <a:p>
            <a:pPr algn="ctr"/>
            <a:r>
              <a:rPr lang="en-GB" sz="2400" b="1" dirty="0">
                <a:latin typeface="Times New Roman" panose="02020603050405020304" pitchFamily="18" charset="0"/>
                <a:cs typeface="Times New Roman" panose="02020603050405020304" pitchFamily="18" charset="0"/>
              </a:rPr>
              <a:t>The role of an HR professional</a:t>
            </a:r>
            <a:endParaRPr lang="en-IN" sz="24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numCol="1">
            <a:normAutofit/>
          </a:bodyPr>
          <a:lstStyle/>
          <a:p>
            <a:pPr lvl="0"/>
            <a:r>
              <a:rPr lang="en-IN" sz="2400" dirty="0"/>
              <a:t>Effective talent management</a:t>
            </a:r>
          </a:p>
          <a:p>
            <a:pPr lvl="0"/>
            <a:r>
              <a:rPr lang="en-IN" sz="2400" dirty="0"/>
              <a:t>Ensuring the safety and health of related employees</a:t>
            </a:r>
          </a:p>
          <a:p>
            <a:pPr lvl="0"/>
            <a:r>
              <a:rPr lang="en-IN" sz="2400" dirty="0"/>
              <a:t>Maintaining compliance features to ensure productivity</a:t>
            </a:r>
          </a:p>
          <a:p>
            <a:pPr lvl="0"/>
            <a:r>
              <a:rPr lang="en-IN" sz="2400" dirty="0"/>
              <a:t>Staff training and development</a:t>
            </a:r>
          </a:p>
        </p:txBody>
      </p:sp>
      <p:pic>
        <p:nvPicPr>
          <p:cNvPr id="2050" name="Picture 2" descr="7 Human Resource Management Basics Every HR Professional Should Know –  ProtelHRM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70268" y="3158836"/>
            <a:ext cx="6921731" cy="36991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14274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noFill/>
        </p:spPr>
        <p:txBody>
          <a:bodyPr>
            <a:normAutofit/>
          </a:bodyPr>
          <a:lstStyle/>
          <a:p>
            <a:pPr algn="ctr">
              <a:lnSpc>
                <a:spcPct val="150000"/>
              </a:lnSpc>
            </a:pPr>
            <a:r>
              <a:rPr lang="en-GB" sz="2800" b="1" dirty="0" err="1">
                <a:latin typeface="Times New Roman" panose="02020603050405020304" pitchFamily="18" charset="0"/>
                <a:cs typeface="Times New Roman" panose="02020603050405020304" pitchFamily="18" charset="0"/>
              </a:rPr>
              <a:t>Cont</a:t>
            </a:r>
            <a:endParaRPr lang="en-IN" sz="28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690688"/>
            <a:ext cx="10515600" cy="4351338"/>
          </a:xfrm>
          <a:solidFill>
            <a:schemeClr val="accent4"/>
          </a:solidFill>
        </p:spPr>
        <p:txBody>
          <a:bodyPr numCol="2">
            <a:normAutofit/>
          </a:bodyPr>
          <a:lstStyle/>
          <a:p>
            <a:pPr lvl="0"/>
            <a:r>
              <a:rPr lang="en-IN" sz="2400" dirty="0"/>
              <a:t>Management of the performance</a:t>
            </a:r>
          </a:p>
          <a:p>
            <a:pPr lvl="0"/>
            <a:r>
              <a:rPr lang="en-IN" sz="2400" dirty="0"/>
              <a:t>Payroll management during and after services</a:t>
            </a:r>
          </a:p>
          <a:p>
            <a:pPr lvl="0"/>
            <a:r>
              <a:rPr lang="en-IN" sz="2400" dirty="0"/>
              <a:t>Effective management of labour relations</a:t>
            </a:r>
          </a:p>
        </p:txBody>
      </p:sp>
      <p:pic>
        <p:nvPicPr>
          <p:cNvPr id="3074" name="Picture 2" descr="HR professionals need to modernise for future needs of workforce: Survey |  Business Standard New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60744" y="2044931"/>
            <a:ext cx="6431256" cy="48130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13683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lnSpc>
                <a:spcPct val="150000"/>
              </a:lnSpc>
            </a:pPr>
            <a:r>
              <a:rPr lang="en-IN" sz="2400" b="1" dirty="0">
                <a:latin typeface="Times New Roman" panose="02020603050405020304" pitchFamily="18" charset="0"/>
                <a:cs typeface="Times New Roman" panose="02020603050405020304" pitchFamily="18" charset="0"/>
              </a:rPr>
              <a:t>Governing values of the duties of the human resources</a:t>
            </a:r>
          </a:p>
        </p:txBody>
      </p:sp>
      <p:sp>
        <p:nvSpPr>
          <p:cNvPr id="3" name="Content Placeholder 2"/>
          <p:cNvSpPr>
            <a:spLocks noGrp="1"/>
          </p:cNvSpPr>
          <p:nvPr>
            <p:ph idx="1"/>
          </p:nvPr>
        </p:nvSpPr>
        <p:spPr/>
        <p:txBody>
          <a:bodyPr numCol="2">
            <a:normAutofit/>
          </a:bodyPr>
          <a:lstStyle/>
          <a:p>
            <a:pPr lvl="0"/>
            <a:r>
              <a:rPr lang="en-IN" sz="2400" dirty="0"/>
              <a:t>Systematic workplace construction for the inclusion of diversity</a:t>
            </a:r>
          </a:p>
          <a:p>
            <a:pPr lvl="0"/>
            <a:r>
              <a:rPr lang="en-IN" sz="2400" dirty="0"/>
              <a:t>Improvement of work structure</a:t>
            </a:r>
          </a:p>
          <a:p>
            <a:pPr lvl="0"/>
            <a:r>
              <a:rPr lang="en-IN" sz="2400" dirty="0"/>
              <a:t>A healthy workplace for the benefit of employees and companies</a:t>
            </a:r>
          </a:p>
        </p:txBody>
      </p:sp>
      <p:pic>
        <p:nvPicPr>
          <p:cNvPr id="4098" name="Picture 2" descr="According to Niramay Satpute What Are the Basic Duties of a Human Resource  Manager? - Niramay Satput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68290" y="1962150"/>
            <a:ext cx="6123709" cy="489585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CIPD unveils new HR profession map at annual conference - Personnel Today"/>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 y="3890356"/>
            <a:ext cx="5802284" cy="29676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03056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lnSpc>
                <a:spcPct val="150000"/>
              </a:lnSpc>
            </a:pPr>
            <a:r>
              <a:rPr lang="en-GB" sz="2800" b="1" dirty="0" err="1">
                <a:latin typeface="Times New Roman" panose="02020603050405020304" pitchFamily="18" charset="0"/>
                <a:cs typeface="Times New Roman" panose="02020603050405020304" pitchFamily="18" charset="0"/>
              </a:rPr>
              <a:t>ctd</a:t>
            </a:r>
            <a:endParaRPr lang="en-IN" sz="28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numCol="2">
            <a:normAutofit/>
          </a:bodyPr>
          <a:lstStyle/>
          <a:p>
            <a:pPr lvl="0"/>
            <a:r>
              <a:rPr lang="en-IN" sz="2000" dirty="0"/>
              <a:t>The role of empathy for staff and control of the second band of the new CIPD model</a:t>
            </a:r>
          </a:p>
          <a:p>
            <a:pPr lvl="0"/>
            <a:r>
              <a:rPr lang="en-IN" sz="2000" dirty="0"/>
              <a:t>Safety and well-being of employees</a:t>
            </a:r>
          </a:p>
          <a:p>
            <a:pPr lvl="0"/>
            <a:r>
              <a:rPr lang="en-IN" sz="2000" dirty="0"/>
              <a:t>Installing Cultural Changes</a:t>
            </a:r>
          </a:p>
          <a:p>
            <a:pPr lvl="0"/>
            <a:r>
              <a:rPr lang="en-IN" sz="2000" dirty="0"/>
              <a:t>Organisational behaviour Management and domination of the first band of the new CIPD model</a:t>
            </a:r>
          </a:p>
          <a:p>
            <a:pPr lvl="0"/>
            <a:endParaRPr lang="en-IN" sz="2000" dirty="0"/>
          </a:p>
        </p:txBody>
      </p:sp>
      <p:pic>
        <p:nvPicPr>
          <p:cNvPr id="5122" name="Picture 2" descr="Core Responsibilities and Role of HR Manag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68291" y="1800225"/>
            <a:ext cx="6007330" cy="5057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9942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b="1" dirty="0" err="1" smtClean="0">
                <a:latin typeface="Times New Roman" panose="02020603050405020304" pitchFamily="18" charset="0"/>
                <a:cs typeface="Times New Roman" panose="02020603050405020304" pitchFamily="18" charset="0"/>
              </a:rPr>
              <a:t>Ctd</a:t>
            </a:r>
            <a:r>
              <a:rPr lang="en-GB" sz="2400" b="1" dirty="0" smtClean="0">
                <a:latin typeface="Times New Roman" panose="02020603050405020304" pitchFamily="18" charset="0"/>
                <a:cs typeface="Times New Roman" panose="02020603050405020304" pitchFamily="18" charset="0"/>
              </a:rPr>
              <a:t>.</a:t>
            </a:r>
            <a:endParaRPr lang="en-IN" sz="24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pPr lvl="0"/>
            <a:r>
              <a:rPr lang="en-IN" dirty="0"/>
              <a:t>Human resources management</a:t>
            </a:r>
          </a:p>
          <a:p>
            <a:pPr lvl="0"/>
            <a:r>
              <a:rPr lang="en-IN" dirty="0"/>
              <a:t>Promoting creativity and fostering innovation</a:t>
            </a:r>
          </a:p>
          <a:p>
            <a:pPr lvl="0"/>
            <a:r>
              <a:rPr lang="en-IN" dirty="0"/>
              <a:t>Being in band 3 of the new CIPD model</a:t>
            </a:r>
          </a:p>
          <a:p>
            <a:endParaRPr lang="en-IN" dirty="0"/>
          </a:p>
        </p:txBody>
      </p:sp>
      <p:pic>
        <p:nvPicPr>
          <p:cNvPr id="6146" name="Picture 2" descr="What Does a Human Resources Manager or Director D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6390" y="3284912"/>
            <a:ext cx="9525000" cy="3573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27728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a:latin typeface="Times New Roman" panose="02020603050405020304" pitchFamily="18" charset="0"/>
                <a:cs typeface="Times New Roman" panose="02020603050405020304" pitchFamily="18" charset="0"/>
              </a:rPr>
              <a:t>Relationship within the employees and the employers</a:t>
            </a:r>
            <a:endParaRPr lang="en-IN" sz="28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pPr lvl="0"/>
            <a:r>
              <a:rPr lang="en-GB" dirty="0"/>
              <a:t>Transactional Relationship</a:t>
            </a:r>
            <a:endParaRPr lang="en-IN" dirty="0"/>
          </a:p>
          <a:p>
            <a:pPr lvl="0"/>
            <a:r>
              <a:rPr lang="en-GB" dirty="0"/>
              <a:t>Targeted Relationship</a:t>
            </a:r>
            <a:endParaRPr lang="en-IN" dirty="0"/>
          </a:p>
          <a:p>
            <a:pPr lvl="0"/>
            <a:r>
              <a:rPr lang="en-GB" dirty="0"/>
              <a:t>Trusted Relationship</a:t>
            </a:r>
            <a:endParaRPr lang="en-IN" dirty="0"/>
          </a:p>
          <a:p>
            <a:endParaRPr lang="en-IN" dirty="0"/>
          </a:p>
        </p:txBody>
      </p:sp>
      <p:pic>
        <p:nvPicPr>
          <p:cNvPr id="7170" name="Picture 2" descr="The Top 8 Benefits Of A Strong Employer Employee Relationshi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58813" y="2673349"/>
            <a:ext cx="7412009" cy="36385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27598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b="1" dirty="0">
                <a:latin typeface="Times New Roman" panose="02020603050405020304" pitchFamily="18" charset="0"/>
                <a:cs typeface="Times New Roman" panose="02020603050405020304" pitchFamily="18" charset="0"/>
              </a:rPr>
              <a:t>Factors that can influence a positive relationship between the employees and the employers </a:t>
            </a:r>
            <a:endParaRPr lang="en-IN" sz="24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pPr lvl="0"/>
            <a:r>
              <a:rPr lang="en-IN" dirty="0"/>
              <a:t>Employee wages and timely salary</a:t>
            </a:r>
          </a:p>
          <a:p>
            <a:pPr lvl="0"/>
            <a:r>
              <a:rPr lang="en-IN" dirty="0"/>
              <a:t>Better engagement and communication</a:t>
            </a:r>
          </a:p>
          <a:p>
            <a:pPr lvl="0"/>
            <a:r>
              <a:rPr lang="en-IN" dirty="0"/>
              <a:t>Secured factors of safety and health</a:t>
            </a:r>
          </a:p>
          <a:p>
            <a:endParaRPr lang="en-IN" dirty="0"/>
          </a:p>
        </p:txBody>
      </p:sp>
      <p:pic>
        <p:nvPicPr>
          <p:cNvPr id="8194" name="Picture 2" descr="How to Pay Employees: An Ethical, Practical and Global Perspectiv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65076" y="2381249"/>
            <a:ext cx="4826924" cy="44767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66377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2400" b="1" dirty="0">
                <a:latin typeface="Times New Roman" panose="02020603050405020304" pitchFamily="18" charset="0"/>
                <a:cs typeface="Times New Roman" panose="02020603050405020304" pitchFamily="18" charset="0"/>
              </a:rPr>
              <a:t>Conclusion</a:t>
            </a:r>
            <a:endParaRPr lang="en-IN" sz="24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pPr lvl="0"/>
            <a:r>
              <a:rPr lang="en-IN" dirty="0"/>
              <a:t>It is the responsibility of the human resources for being able to manage the workforce</a:t>
            </a:r>
          </a:p>
          <a:p>
            <a:pPr lvl="0"/>
            <a:r>
              <a:rPr lang="en-IN" dirty="0"/>
              <a:t>Communication plays and wages of the people can effectively assist in creating a better relationship between the employees and the seniors of the business.</a:t>
            </a:r>
          </a:p>
          <a:p>
            <a:endParaRPr lang="en-IN" dirty="0"/>
          </a:p>
        </p:txBody>
      </p:sp>
    </p:spTree>
    <p:extLst>
      <p:ext uri="{BB962C8B-B14F-4D97-AF65-F5344CB8AC3E}">
        <p14:creationId xmlns:p14="http://schemas.microsoft.com/office/powerpoint/2010/main" val="17208298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50000"/>
                <a:lumOff val="50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12192000" cy="6858000"/>
          </a:xfrm>
          <a:solidFill>
            <a:schemeClr val="accent4"/>
          </a:solidFill>
        </p:spPr>
        <p:txBody>
          <a:bodyPr>
            <a:normAutofit/>
          </a:bodyPr>
          <a:lstStyle/>
          <a:p>
            <a:pPr marL="0" indent="0" algn="ctr">
              <a:lnSpc>
                <a:spcPct val="150000"/>
              </a:lnSpc>
              <a:buNone/>
            </a:pPr>
            <a:r>
              <a:rPr lang="en-US" b="1" dirty="0" smtClean="0">
                <a:latin typeface="Times New Roman" panose="02020603050405020304" pitchFamily="18" charset="0"/>
                <a:cs typeface="Times New Roman" panose="02020603050405020304" pitchFamily="18" charset="0"/>
              </a:rPr>
              <a:t>References</a:t>
            </a:r>
            <a:endParaRPr lang="en-IN" b="1" dirty="0">
              <a:latin typeface="Times New Roman" panose="02020603050405020304" pitchFamily="18" charset="0"/>
              <a:cs typeface="Times New Roman" panose="02020603050405020304" pitchFamily="18" charset="0"/>
            </a:endParaRPr>
          </a:p>
          <a:p>
            <a:r>
              <a:rPr lang="en-IN" dirty="0" err="1"/>
              <a:t>Azizi</a:t>
            </a:r>
            <a:r>
              <a:rPr lang="en-IN" dirty="0"/>
              <a:t>, M.R., </a:t>
            </a:r>
            <a:r>
              <a:rPr lang="en-IN" dirty="0" err="1"/>
              <a:t>Atlasi</a:t>
            </a:r>
            <a:r>
              <a:rPr lang="en-IN" dirty="0"/>
              <a:t>, R., </a:t>
            </a:r>
            <a:r>
              <a:rPr lang="en-IN" dirty="0" err="1"/>
              <a:t>Ziapour</a:t>
            </a:r>
            <a:r>
              <a:rPr lang="en-IN" dirty="0"/>
              <a:t>, A., Abbas, J. and </a:t>
            </a:r>
            <a:r>
              <a:rPr lang="en-IN" dirty="0" err="1"/>
              <a:t>Naemi</a:t>
            </a:r>
            <a:r>
              <a:rPr lang="en-IN" dirty="0"/>
              <a:t>, R. 2021. Innovative human resource management strategies during the COVID-19 pandemic: A systematic narrative review approach. </a:t>
            </a:r>
            <a:r>
              <a:rPr lang="en-IN" i="1" dirty="0" err="1"/>
              <a:t>Heliyon</a:t>
            </a:r>
            <a:r>
              <a:rPr lang="en-IN" dirty="0"/>
              <a:t>, [online] 7(6), </a:t>
            </a:r>
            <a:r>
              <a:rPr lang="en-IN" dirty="0" err="1"/>
              <a:t>p.e07233</a:t>
            </a:r>
            <a:r>
              <a:rPr lang="en-IN" dirty="0"/>
              <a:t>. Available at: https://www.ncbi.nlm.nih.gov/pmc/articles/PMC8183111/ [Accessed 23 Feb. 2022].</a:t>
            </a:r>
          </a:p>
          <a:p>
            <a:r>
              <a:rPr lang="en-IN" dirty="0" err="1"/>
              <a:t>Branicki</a:t>
            </a:r>
            <a:r>
              <a:rPr lang="en-IN" dirty="0"/>
              <a:t>, L., </a:t>
            </a:r>
            <a:r>
              <a:rPr lang="en-IN" dirty="0" err="1"/>
              <a:t>Kalfa</a:t>
            </a:r>
            <a:r>
              <a:rPr lang="en-IN" dirty="0"/>
              <a:t>, S. and </a:t>
            </a:r>
            <a:r>
              <a:rPr lang="en-IN" dirty="0" err="1"/>
              <a:t>Brammer</a:t>
            </a:r>
            <a:r>
              <a:rPr lang="en-IN" dirty="0"/>
              <a:t>, S. 2021. Surviving Covid‐19: The Role of Human Resource Managers in Shaping Organizational Responses to Societal Paradox. </a:t>
            </a:r>
            <a:r>
              <a:rPr lang="en-IN" i="1" dirty="0"/>
              <a:t>British Journal of Management</a:t>
            </a:r>
            <a:r>
              <a:rPr lang="en-IN" dirty="0"/>
              <a:t>.</a:t>
            </a:r>
          </a:p>
          <a:p>
            <a:r>
              <a:rPr lang="en-IN" dirty="0"/>
              <a:t>CIPD 2018. </a:t>
            </a:r>
            <a:r>
              <a:rPr lang="en-IN" i="1" dirty="0"/>
              <a:t>New Profession Map | CIPD Profession Map</a:t>
            </a:r>
            <a:r>
              <a:rPr lang="en-IN" dirty="0"/>
              <a:t>. [online] CIPD People Profession. Available at: https://peopleprofession.cipd.org/profession-map#gref [Accessed 23 Feb. 2022].</a:t>
            </a:r>
          </a:p>
          <a:p>
            <a:pPr marL="0" indent="0">
              <a:lnSpc>
                <a:spcPct val="150000"/>
              </a:lnSpc>
              <a:buNone/>
            </a:pPr>
            <a:endParaRPr lang="en-US" b="1" dirty="0" smtClean="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65280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40 Creative Ways to Say Thank You for a Great Night | FutureofWorking.com"/>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7317" y="1"/>
            <a:ext cx="1217468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22592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278</TotalTime>
  <Words>2370</Words>
  <Application>Microsoft Office PowerPoint</Application>
  <PresentationFormat>Widescreen</PresentationFormat>
  <Paragraphs>89</Paragraphs>
  <Slides>13</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Times New Roman</vt:lpstr>
      <vt:lpstr>Office Theme</vt:lpstr>
      <vt:lpstr>PowerPoint Presentation</vt:lpstr>
      <vt:lpstr>Contents</vt:lpstr>
      <vt:lpstr>Introduction  </vt:lpstr>
      <vt:lpstr>The role of an HR professional</vt:lpstr>
      <vt:lpstr>Cont</vt:lpstr>
      <vt:lpstr>Governing values of the duties of the human resources</vt:lpstr>
      <vt:lpstr>ctd</vt:lpstr>
      <vt:lpstr>Ctd.</vt:lpstr>
      <vt:lpstr>Relationship within the employees and the employers</vt:lpstr>
      <vt:lpstr>Factors that can influence a positive relationship between the employees and the employers </vt:lpstr>
      <vt:lpstr>Conclusion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TechEasy</dc:creator>
  <cp:lastModifiedBy>TechEasy</cp:lastModifiedBy>
  <cp:revision>100</cp:revision>
  <dcterms:created xsi:type="dcterms:W3CDTF">2021-09-15T22:05:05Z</dcterms:created>
  <dcterms:modified xsi:type="dcterms:W3CDTF">2022-02-23T15:44:53Z</dcterms:modified>
</cp:coreProperties>
</file>