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2" r:id="rId5"/>
    <p:sldMasterId id="2147483658" r:id="rId6"/>
    <p:sldMasterId id="2147483662" r:id="rId7"/>
  </p:sldMasterIdLst>
  <p:notesMasterIdLst>
    <p:notesMasterId r:id="rId47"/>
  </p:notesMasterIdLst>
  <p:sldIdLst>
    <p:sldId id="266" r:id="rId8"/>
    <p:sldId id="271" r:id="rId9"/>
    <p:sldId id="326" r:id="rId10"/>
    <p:sldId id="322" r:id="rId11"/>
    <p:sldId id="272" r:id="rId12"/>
    <p:sldId id="349" r:id="rId13"/>
    <p:sldId id="321" r:id="rId14"/>
    <p:sldId id="345" r:id="rId15"/>
    <p:sldId id="325" r:id="rId16"/>
    <p:sldId id="285" r:id="rId17"/>
    <p:sldId id="328" r:id="rId18"/>
    <p:sldId id="346" r:id="rId19"/>
    <p:sldId id="347" r:id="rId20"/>
    <p:sldId id="350" r:id="rId21"/>
    <p:sldId id="351" r:id="rId22"/>
    <p:sldId id="301" r:id="rId23"/>
    <p:sldId id="335" r:id="rId24"/>
    <p:sldId id="305" r:id="rId25"/>
    <p:sldId id="352" r:id="rId26"/>
    <p:sldId id="353" r:id="rId27"/>
    <p:sldId id="354" r:id="rId28"/>
    <p:sldId id="337" r:id="rId29"/>
    <p:sldId id="339" r:id="rId30"/>
    <p:sldId id="355" r:id="rId31"/>
    <p:sldId id="340" r:id="rId32"/>
    <p:sldId id="356" r:id="rId33"/>
    <p:sldId id="357" r:id="rId34"/>
    <p:sldId id="358" r:id="rId35"/>
    <p:sldId id="359" r:id="rId36"/>
    <p:sldId id="360" r:id="rId37"/>
    <p:sldId id="362" r:id="rId38"/>
    <p:sldId id="361" r:id="rId39"/>
    <p:sldId id="307" r:id="rId40"/>
    <p:sldId id="308" r:id="rId41"/>
    <p:sldId id="312" r:id="rId42"/>
    <p:sldId id="316" r:id="rId43"/>
    <p:sldId id="317" r:id="rId44"/>
    <p:sldId id="320" r:id="rId45"/>
    <p:sldId id="295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03" autoAdjust="0"/>
    <p:restoredTop sz="92354" autoAdjust="0"/>
  </p:normalViewPr>
  <p:slideViewPr>
    <p:cSldViewPr snapToGrid="0">
      <p:cViewPr varScale="1">
        <p:scale>
          <a:sx n="98" d="100"/>
          <a:sy n="98" d="100"/>
        </p:scale>
        <p:origin x="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presProps" Target="presProps.xml"/><Relationship Id="rId8" Type="http://schemas.openxmlformats.org/officeDocument/2006/relationships/slide" Target="slides/slide1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Huntly" userId="2f894ec6-1403-4f17-b28b-5f1f7519461e" providerId="ADAL" clId="{28B19D55-2B64-4018-8539-1453B0FDE5DC}"/>
    <pc:docChg chg="modSld delMainMaster">
      <pc:chgData name="Mark Huntly" userId="2f894ec6-1403-4f17-b28b-5f1f7519461e" providerId="ADAL" clId="{28B19D55-2B64-4018-8539-1453B0FDE5DC}" dt="2026-10-13T14:04:32.097" v="16" actId="6549"/>
      <pc:docMkLst>
        <pc:docMk/>
      </pc:docMkLst>
      <pc:sldChg chg="modSp mod">
        <pc:chgData name="Mark Huntly" userId="2f894ec6-1403-4f17-b28b-5f1f7519461e" providerId="ADAL" clId="{28B19D55-2B64-4018-8539-1453B0FDE5DC}" dt="2026-10-13T14:04:32.097" v="16" actId="6549"/>
        <pc:sldMkLst>
          <pc:docMk/>
          <pc:sldMk cId="4133761974" sldId="355"/>
        </pc:sldMkLst>
        <pc:spChg chg="mod">
          <ac:chgData name="Mark Huntly" userId="2f894ec6-1403-4f17-b28b-5f1f7519461e" providerId="ADAL" clId="{28B19D55-2B64-4018-8539-1453B0FDE5DC}" dt="2026-10-13T14:04:20.017" v="0" actId="14100"/>
          <ac:spMkLst>
            <pc:docMk/>
            <pc:sldMk cId="4133761974" sldId="355"/>
            <ac:spMk id="2" creationId="{AA1F0CFB-D0FA-7E0E-5CCD-8D2DAA0C6AAB}"/>
          </ac:spMkLst>
        </pc:spChg>
        <pc:spChg chg="mod">
          <ac:chgData name="Mark Huntly" userId="2f894ec6-1403-4f17-b28b-5f1f7519461e" providerId="ADAL" clId="{28B19D55-2B64-4018-8539-1453B0FDE5DC}" dt="2026-10-13T14:04:32.097" v="16" actId="6549"/>
          <ac:spMkLst>
            <pc:docMk/>
            <pc:sldMk cId="4133761974" sldId="355"/>
            <ac:spMk id="6" creationId="{3D67E093-E177-5747-6FF5-783CA731212A}"/>
          </ac:spMkLst>
        </pc:spChg>
      </pc:sld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3994187330" sldId="2147483650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332921129" sldId="2147483651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332921129" sldId="2147483651"/>
            <pc:sldLayoutMk cId="1273137694" sldId="2147483674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503966888" sldId="2147483653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503966888" sldId="2147483653"/>
            <pc:sldLayoutMk cId="4216905086" sldId="2147483677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19418140" sldId="2147483654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19418140" sldId="2147483654"/>
            <pc:sldLayoutMk cId="94923803" sldId="2147483678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1086982509" sldId="2147483655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1086982509" sldId="2147483655"/>
            <pc:sldLayoutMk cId="408938655" sldId="2147483679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537362470" sldId="2147483656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537362470" sldId="2147483656"/>
            <pc:sldLayoutMk cId="3130719715" sldId="2147483680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3275634550" sldId="2147483657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3275634550" sldId="2147483657"/>
            <pc:sldLayoutMk cId="2783529864" sldId="2147483681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1800093731" sldId="2147483659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1800093731" sldId="2147483659"/>
            <pc:sldLayoutMk cId="1597148504" sldId="2147483684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2215794927" sldId="2147483660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2215794927" sldId="2147483660"/>
            <pc:sldLayoutMk cId="3475296125" sldId="2147483683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3508390215" sldId="2147483661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3508390215" sldId="2147483661"/>
            <pc:sldLayoutMk cId="724236427" sldId="2147483685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1372220361" sldId="2147483663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1372220361" sldId="2147483663"/>
            <pc:sldLayoutMk cId="2317885063" sldId="2147483687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741040061" sldId="2147483664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41040061" sldId="2147483664"/>
            <pc:sldLayoutMk cId="763020717" sldId="2147483688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58822457" sldId="2147483665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58822457" sldId="2147483665"/>
            <pc:sldLayoutMk cId="2624528723" sldId="2147483689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754378712" sldId="2147483666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754378712" sldId="2147483666"/>
            <pc:sldLayoutMk cId="2661865558" sldId="2147483705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217095490" sldId="2147483670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217095490" sldId="2147483670"/>
            <pc:sldLayoutMk cId="3583415931" sldId="2147483696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1743180627" sldId="2147483671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130175223" sldId="2147483673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130175223" sldId="2147483673"/>
            <pc:sldLayoutMk cId="324980695" sldId="2147483693"/>
          </pc:sldLayoutMkLst>
        </pc:sldLayoutChg>
      </pc:sldMasterChg>
      <pc:sldMasterChg chg="del delSldLayout">
        <pc:chgData name="Mark Huntly" userId="2f894ec6-1403-4f17-b28b-5f1f7519461e" providerId="ADAL" clId="{28B19D55-2B64-4018-8539-1453B0FDE5DC}" dt="2026-10-13T14:04:28.898" v="8"/>
        <pc:sldMasterMkLst>
          <pc:docMk/>
          <pc:sldMasterMk cId="2237523523" sldId="2147483706"/>
        </pc:sldMasterMkLst>
        <pc:sldLayoutChg chg="del">
          <pc:chgData name="Mark Huntly" userId="2f894ec6-1403-4f17-b28b-5f1f7519461e" providerId="ADAL" clId="{28B19D55-2B64-4018-8539-1453B0FDE5DC}" dt="2026-10-13T14:04:28.898" v="8"/>
          <pc:sldLayoutMkLst>
            <pc:docMk/>
            <pc:sldMasterMk cId="2237523523" sldId="2147483706"/>
            <pc:sldLayoutMk cId="2084379517" sldId="2147483707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/>
            </a:solidFill>
            <a:ln>
              <a:noFill/>
            </a:ln>
            <a:effectLst/>
          </c:spPr>
          <c:invertIfNegative val="0"/>
          <c:val>
            <c:numRef>
              <c:f>Sheet1!$H$2:$H$9</c:f>
              <c:numCache>
                <c:formatCode>General</c:formatCode>
                <c:ptCount val="8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34-49AD-9E53-667068DB9F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802080"/>
        <c:axId val="202803200"/>
      </c:barChart>
      <c:catAx>
        <c:axId val="20280208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2803200"/>
        <c:crosses val="autoZero"/>
        <c:auto val="1"/>
        <c:lblAlgn val="ctr"/>
        <c:lblOffset val="100"/>
        <c:noMultiLvlLbl val="0"/>
      </c:catAx>
      <c:valAx>
        <c:axId val="2028032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2802080"/>
        <c:crosses val="autoZero"/>
        <c:crossBetween val="between"/>
        <c:majorUnit val="1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Frequency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D1-436C-B626-9F1F9A1A88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7428528"/>
        <c:axId val="207427408"/>
      </c:barChart>
      <c:catAx>
        <c:axId val="20742852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7427408"/>
        <c:crosses val="autoZero"/>
        <c:auto val="1"/>
        <c:lblAlgn val="ctr"/>
        <c:lblOffset val="100"/>
        <c:noMultiLvlLbl val="0"/>
      </c:catAx>
      <c:valAx>
        <c:axId val="207427408"/>
        <c:scaling>
          <c:orientation val="minMax"/>
          <c:max val="4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742852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Sheet1!$E$1</c:f>
              <c:strCache>
                <c:ptCount val="1"/>
                <c:pt idx="0">
                  <c:v>Frequency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val>
            <c:numRef>
              <c:f>Sheet1!$E$2:$E$9</c:f>
              <c:numCache>
                <c:formatCode>General</c:formatCode>
                <c:ptCount val="8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A-42F3-AB00-94F1B1CDA8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9564528"/>
        <c:axId val="200306832"/>
      </c:barChart>
      <c:catAx>
        <c:axId val="20956452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0306832"/>
        <c:crosses val="autoZero"/>
        <c:auto val="1"/>
        <c:lblAlgn val="ctr"/>
        <c:lblOffset val="100"/>
        <c:noMultiLvlLbl val="0"/>
      </c:catAx>
      <c:valAx>
        <c:axId val="2003068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564528"/>
        <c:crosses val="autoZero"/>
        <c:crossBetween val="between"/>
        <c:majorUnit val="1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D2297-0D71-4AB4-9F2F-04EC4F9409AC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54485-19FD-416A-B051-20FE4EFF0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630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063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009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671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7914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223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826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08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323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156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648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81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130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641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2002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98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592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3442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9893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6179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3251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9511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011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Better measures are the variance and the  standard deviation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0860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4044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0609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2422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3026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6884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8099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6548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0159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20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8.png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508166"/>
            <a:ext cx="5755922" cy="3827404"/>
          </a:xfrm>
        </p:spPr>
        <p:txBody>
          <a:bodyPr/>
          <a:lstStyle/>
          <a:p>
            <a:r>
              <a:rPr lang="en-US" sz="6600" b="1" dirty="0">
                <a:solidFill>
                  <a:schemeClr val="bg1"/>
                </a:solidFill>
              </a:rPr>
              <a:t>ACCA7048</a:t>
            </a:r>
          </a:p>
          <a:p>
            <a:r>
              <a:rPr lang="en-US" sz="6600" b="1" dirty="0"/>
              <a:t>Data Analysis &amp;</a:t>
            </a:r>
          </a:p>
          <a:p>
            <a:r>
              <a:rPr lang="en-US" sz="6600" b="1" dirty="0" err="1"/>
              <a:t>Visualisation</a:t>
            </a:r>
            <a:r>
              <a:rPr lang="en-US" sz="6600" b="1" dirty="0"/>
              <a:t>:</a:t>
            </a:r>
          </a:p>
          <a:p>
            <a:r>
              <a:rPr lang="en-US" sz="5400" b="1" dirty="0">
                <a:solidFill>
                  <a:schemeClr val="bg1"/>
                </a:solidFill>
              </a:rPr>
              <a:t>Descriptive Statistics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52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Lecture Objectives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24000"/>
            <a:ext cx="11481847" cy="4170947"/>
          </a:xfrm>
        </p:spPr>
        <p:txBody>
          <a:bodyPr>
            <a:normAutofit/>
          </a:bodyPr>
          <a:lstStyle/>
          <a:p>
            <a:r>
              <a:rPr lang="en-US" sz="3200" dirty="0"/>
              <a:t>Understand what we mean by descriptive statistics</a:t>
            </a:r>
          </a:p>
          <a:p>
            <a:r>
              <a:rPr lang="en-US" sz="3200" dirty="0"/>
              <a:t>Mean</a:t>
            </a:r>
          </a:p>
          <a:p>
            <a:r>
              <a:rPr lang="en-US" sz="3200" dirty="0"/>
              <a:t>Median</a:t>
            </a:r>
          </a:p>
          <a:p>
            <a:r>
              <a:rPr lang="en-US" sz="3200" dirty="0"/>
              <a:t> Mode</a:t>
            </a:r>
          </a:p>
          <a:p>
            <a:r>
              <a:rPr lang="en-US" sz="3200" dirty="0"/>
              <a:t> Range</a:t>
            </a:r>
          </a:p>
          <a:p>
            <a:r>
              <a:rPr lang="en-US" sz="3200" dirty="0"/>
              <a:t>Standard Deviation</a:t>
            </a:r>
          </a:p>
          <a:p>
            <a:r>
              <a:rPr lang="en-US" sz="3200" dirty="0"/>
              <a:t>Variance</a:t>
            </a:r>
          </a:p>
        </p:txBody>
      </p:sp>
    </p:spTree>
    <p:extLst>
      <p:ext uri="{BB962C8B-B14F-4D97-AF65-F5344CB8AC3E}">
        <p14:creationId xmlns:p14="http://schemas.microsoft.com/office/powerpoint/2010/main" val="1848820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Descriptive Statistics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24000"/>
            <a:ext cx="11481847" cy="4170947"/>
          </a:xfrm>
        </p:spPr>
        <p:txBody>
          <a:bodyPr>
            <a:normAutofit/>
          </a:bodyPr>
          <a:lstStyle/>
          <a:p>
            <a:r>
              <a:rPr lang="en-US" dirty="0">
                <a:sym typeface="Wingdings" panose="05000000000000000000" pitchFamily="2" charset="2"/>
              </a:rPr>
              <a:t>Frequency distributions are good for getting a graphical view of data.</a:t>
            </a:r>
          </a:p>
          <a:p>
            <a:r>
              <a:rPr lang="en-US" dirty="0">
                <a:sym typeface="Wingdings" panose="05000000000000000000" pitchFamily="2" charset="2"/>
              </a:rPr>
              <a:t>Good for general ideas and to get a pattern.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The drawback is sometimes we need an actual number: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What is the average MP’s salary?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What is the average number of minutes spent on social media each day?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62080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Descriptive Statistics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4100511"/>
          </a:xfrm>
        </p:spPr>
        <p:txBody>
          <a:bodyPr>
            <a:normAutofit/>
          </a:bodyPr>
          <a:lstStyle/>
          <a:p>
            <a:r>
              <a:rPr lang="en-US" sz="3500" dirty="0"/>
              <a:t>Single numbers can be misleading, as we also need to know how the scores vary within a dataset.</a:t>
            </a:r>
          </a:p>
          <a:p>
            <a:r>
              <a:rPr lang="en-US" sz="3500" dirty="0"/>
              <a:t>Where do you take the</a:t>
            </a:r>
          </a:p>
          <a:p>
            <a:pPr marL="0" indent="0">
              <a:buNone/>
            </a:pPr>
            <a:r>
              <a:rPr lang="en-US" sz="3500" dirty="0"/>
              <a:t>   average here?</a:t>
            </a:r>
          </a:p>
          <a:p>
            <a:r>
              <a:rPr lang="en-GB" sz="3200" dirty="0"/>
              <a:t>Is that a true representation</a:t>
            </a:r>
          </a:p>
          <a:p>
            <a:pPr marL="0" indent="0">
              <a:buNone/>
            </a:pPr>
            <a:r>
              <a:rPr lang="en-GB" sz="3200" dirty="0"/>
              <a:t>   of the average staff salary?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58CE6D5-893C-76C4-F779-F53FB10311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7154"/>
              </p:ext>
            </p:extLst>
          </p:nvPr>
        </p:nvGraphicFramePr>
        <p:xfrm>
          <a:off x="5453930" y="3016251"/>
          <a:ext cx="572626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3130">
                  <a:extLst>
                    <a:ext uri="{9D8B030D-6E8A-4147-A177-3AD203B41FA5}">
                      <a16:colId xmlns:a16="http://schemas.microsoft.com/office/drawing/2014/main" val="80986330"/>
                    </a:ext>
                  </a:extLst>
                </a:gridCol>
                <a:gridCol w="2863130">
                  <a:extLst>
                    <a:ext uri="{9D8B030D-6E8A-4147-A177-3AD203B41FA5}">
                      <a16:colId xmlns:a16="http://schemas.microsoft.com/office/drawing/2014/main" val="11022389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Staff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Salary per week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115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Ground staff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650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4842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Player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45000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7216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Player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55000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3521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Cleaner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2221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Player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50000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942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Manager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100,000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7660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88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Descriptive Statistics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4100511"/>
          </a:xfrm>
        </p:spPr>
        <p:txBody>
          <a:bodyPr>
            <a:normAutofit/>
          </a:bodyPr>
          <a:lstStyle/>
          <a:p>
            <a:r>
              <a:rPr lang="en-US" sz="3200" dirty="0"/>
              <a:t>On average, the annual growth rate of stocks during the past 10 years has grown by 20 points.</a:t>
            </a:r>
          </a:p>
          <a:p>
            <a:r>
              <a:rPr lang="en-US" sz="3200" dirty="0"/>
              <a:t>You might stop smoking because, on average, non-smokers can expect to live longer than heavy smokers (by as much as 10 years, according to some researchers).</a:t>
            </a:r>
          </a:p>
          <a:p>
            <a:r>
              <a:rPr lang="en-US" sz="3200" dirty="0"/>
              <a:t>You might strengthen your resolve to graduate from college upon hearing that, on average, the lifetime earnings of college graduates are almost double those of high school graduates.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05819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56813A-3E20-06A1-B662-16C18075EC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275" y="1214320"/>
            <a:ext cx="6676725" cy="447294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Descriptive Statistics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690688"/>
            <a:ext cx="6321714" cy="4100511"/>
          </a:xfrm>
        </p:spPr>
        <p:txBody>
          <a:bodyPr>
            <a:normAutofit/>
          </a:bodyPr>
          <a:lstStyle/>
          <a:p>
            <a:r>
              <a:rPr lang="en-US" sz="3200" dirty="0"/>
              <a:t>To do this we need to look at:</a:t>
            </a:r>
          </a:p>
          <a:p>
            <a:pPr lvl="1"/>
            <a:r>
              <a:rPr lang="en-US" sz="2800" dirty="0"/>
              <a:t>Measures of central tendency.</a:t>
            </a:r>
          </a:p>
          <a:p>
            <a:pPr lvl="1"/>
            <a:r>
              <a:rPr lang="en-US" sz="2800" dirty="0"/>
              <a:t>Selecting a measure of central tendency:</a:t>
            </a:r>
          </a:p>
          <a:p>
            <a:pPr lvl="2"/>
            <a:r>
              <a:rPr lang="en-US" sz="2800" dirty="0"/>
              <a:t>Mean, median or mode.</a:t>
            </a:r>
          </a:p>
          <a:p>
            <a:pPr lvl="1"/>
            <a:r>
              <a:rPr lang="en-US" sz="2800" dirty="0"/>
              <a:t>Measures of variability:</a:t>
            </a:r>
          </a:p>
          <a:p>
            <a:pPr lvl="2"/>
            <a:r>
              <a:rPr lang="en-US" sz="2800" dirty="0"/>
              <a:t>Range, Variance (SD</a:t>
            </a:r>
            <a:r>
              <a:rPr lang="en-US" sz="2800" baseline="30000" dirty="0"/>
              <a:t>2</a:t>
            </a:r>
            <a:r>
              <a:rPr lang="en-US" sz="2800" dirty="0"/>
              <a:t>) and Standard Deviation (SD)</a:t>
            </a:r>
          </a:p>
        </p:txBody>
      </p:sp>
    </p:spTree>
    <p:extLst>
      <p:ext uri="{BB962C8B-B14F-4D97-AF65-F5344CB8AC3E}">
        <p14:creationId xmlns:p14="http://schemas.microsoft.com/office/powerpoint/2010/main" val="3103398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Central Tendency</a:t>
            </a:r>
            <a:endParaRPr lang="en-GB" sz="6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5F34C-8263-F4CB-B207-3C18EF505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49311"/>
          </a:xfrm>
        </p:spPr>
        <p:txBody>
          <a:bodyPr>
            <a:normAutofit/>
          </a:bodyPr>
          <a:lstStyle/>
          <a:p>
            <a:r>
              <a:rPr lang="en-US" sz="3200" dirty="0"/>
              <a:t>These provide an average or typical score that describes the level of a set of scores</a:t>
            </a:r>
          </a:p>
          <a:p>
            <a:pPr lvl="1"/>
            <a:r>
              <a:rPr lang="en-US" sz="2800" dirty="0"/>
              <a:t>Useful when comparing individual scores with the group or an external standard</a:t>
            </a:r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84961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Central Tendency</a:t>
            </a:r>
            <a:endParaRPr lang="en-GB" sz="6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5F34C-8263-F4CB-B207-3C18EF505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49311"/>
          </a:xfrm>
        </p:spPr>
        <p:txBody>
          <a:bodyPr>
            <a:normAutofit/>
          </a:bodyPr>
          <a:lstStyle/>
          <a:p>
            <a:r>
              <a:rPr lang="en-US" sz="3200" dirty="0"/>
              <a:t>The most commonly-used measure of </a:t>
            </a:r>
            <a:r>
              <a:rPr lang="en-US" sz="3200" dirty="0" err="1"/>
              <a:t>centre</a:t>
            </a:r>
            <a:r>
              <a:rPr lang="en-US" sz="3200" dirty="0"/>
              <a:t> is the </a:t>
            </a:r>
            <a:r>
              <a:rPr lang="en-US" sz="3200" b="1" dirty="0"/>
              <a:t>mean.</a:t>
            </a:r>
            <a:r>
              <a:rPr lang="en-US" sz="3200" dirty="0"/>
              <a:t>	</a:t>
            </a:r>
          </a:p>
          <a:p>
            <a:pPr lvl="1"/>
            <a:endParaRPr lang="en-US" sz="2800" dirty="0"/>
          </a:p>
          <a:p>
            <a:pPr lvl="1"/>
            <a:endParaRPr lang="en-US" sz="2800" dirty="0"/>
          </a:p>
          <a:p>
            <a:pPr lvl="2"/>
            <a:r>
              <a:rPr lang="en-US" sz="2800" dirty="0"/>
              <a:t>where X is the set of scores and N is the number of scores</a:t>
            </a:r>
          </a:p>
          <a:p>
            <a:pPr lvl="1"/>
            <a:r>
              <a:rPr lang="en-US" sz="2800" dirty="0"/>
              <a:t>     denotes the mean.</a:t>
            </a:r>
          </a:p>
          <a:p>
            <a:pPr lvl="2"/>
            <a:r>
              <a:rPr lang="en-US" sz="2400" dirty="0"/>
              <a:t>That is we use that when talking about the mean of a set.</a:t>
            </a:r>
          </a:p>
          <a:p>
            <a:pPr lvl="1"/>
            <a:r>
              <a:rPr lang="en-US" sz="2800" dirty="0"/>
              <a:t>𝜇 is used when talking about mean of the population from which a set is drawn (this difference is important later on)</a:t>
            </a:r>
          </a:p>
          <a:p>
            <a:pPr lvl="1"/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C027E1-0929-26DF-E01E-7511ABCEE4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1051" y="2324624"/>
            <a:ext cx="1409897" cy="8192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430D56-168F-E735-7981-43AE5422B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85" y="3606520"/>
            <a:ext cx="390580" cy="44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66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Example of mean:</a:t>
            </a:r>
            <a:endParaRPr lang="en-GB" sz="6000" b="1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4DC4F1A-AFC0-0EC6-39BF-FC6A9EC2A2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37765" y="1517717"/>
            <a:ext cx="10716469" cy="4044098"/>
          </a:xfr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2F6166F-A698-D885-EBF9-CCEAC3B4F4E7}"/>
              </a:ext>
            </a:extLst>
          </p:cNvPr>
          <p:cNvCxnSpPr>
            <a:cxnSpLocks/>
          </p:cNvCxnSpPr>
          <p:nvPr/>
        </p:nvCxnSpPr>
        <p:spPr>
          <a:xfrm>
            <a:off x="1706252" y="4440025"/>
            <a:ext cx="304485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3AA6EBA-20C9-3089-0FD0-C50A6CD4269A}"/>
              </a:ext>
            </a:extLst>
          </p:cNvPr>
          <p:cNvCxnSpPr>
            <a:cxnSpLocks/>
          </p:cNvCxnSpPr>
          <p:nvPr/>
        </p:nvCxnSpPr>
        <p:spPr>
          <a:xfrm>
            <a:off x="1706251" y="5421984"/>
            <a:ext cx="304485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D79BC0E-EB86-D7BD-6E8C-93AFA356E689}"/>
              </a:ext>
            </a:extLst>
          </p:cNvPr>
          <p:cNvCxnSpPr>
            <a:cxnSpLocks/>
          </p:cNvCxnSpPr>
          <p:nvPr/>
        </p:nvCxnSpPr>
        <p:spPr>
          <a:xfrm>
            <a:off x="7440890" y="5421984"/>
            <a:ext cx="304485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FDF334-0FD6-C411-7FA8-A896FCB11AE4}"/>
              </a:ext>
            </a:extLst>
          </p:cNvPr>
          <p:cNvCxnSpPr>
            <a:cxnSpLocks/>
          </p:cNvCxnSpPr>
          <p:nvPr/>
        </p:nvCxnSpPr>
        <p:spPr>
          <a:xfrm>
            <a:off x="7440891" y="4443168"/>
            <a:ext cx="304485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40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149642"/>
            <a:ext cx="5755922" cy="3185927"/>
          </a:xfrm>
        </p:spPr>
        <p:txBody>
          <a:bodyPr/>
          <a:lstStyle/>
          <a:p>
            <a:r>
              <a:rPr lang="en-US" sz="7200" b="1" dirty="0">
                <a:solidFill>
                  <a:schemeClr val="bg1"/>
                </a:solidFill>
              </a:rPr>
              <a:t>Exercise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EE5C-FF74-0C01-6E6F-47ADC9495237}"/>
              </a:ext>
            </a:extLst>
          </p:cNvPr>
          <p:cNvSpPr txBox="1"/>
          <p:nvPr/>
        </p:nvSpPr>
        <p:spPr>
          <a:xfrm>
            <a:off x="7953499" y="5362870"/>
            <a:ext cx="449184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737268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Exercise</a:t>
            </a:r>
            <a:endParaRPr lang="en-GB" sz="6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7757A-1F24-E1D6-8804-01E5B0B352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Determine the mean of the midterm examination dataset (80 students)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569C8B-EDCE-08BA-700B-6AB629DB8A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5504" y="2414260"/>
            <a:ext cx="7660992" cy="330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581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Central Tendency</a:t>
            </a:r>
            <a:endParaRPr lang="en-GB" sz="6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5F34C-8263-F4CB-B207-3C18EF505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49311"/>
          </a:xfrm>
        </p:spPr>
        <p:txBody>
          <a:bodyPr>
            <a:normAutofit/>
          </a:bodyPr>
          <a:lstStyle/>
          <a:p>
            <a:r>
              <a:rPr lang="en-US" sz="3200" dirty="0"/>
              <a:t>The </a:t>
            </a:r>
            <a:r>
              <a:rPr lang="en-US" sz="3200" b="1" dirty="0"/>
              <a:t>median</a:t>
            </a:r>
            <a:r>
              <a:rPr lang="en-US" sz="3200" dirty="0"/>
              <a:t> is the score that divides the frequency distribution in half.</a:t>
            </a:r>
          </a:p>
          <a:p>
            <a:pPr lvl="1"/>
            <a:r>
              <a:rPr lang="en-US" sz="2800" dirty="0"/>
              <a:t>i.e. the middle score</a:t>
            </a:r>
          </a:p>
          <a:p>
            <a:pPr lvl="1"/>
            <a:r>
              <a:rPr lang="en-US" sz="2800" dirty="0"/>
              <a:t>The easiest way to find this is to order the scores from lowest to highest and to find the middle score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37163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Central Tendency</a:t>
            </a:r>
            <a:endParaRPr lang="en-GB" sz="6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5F34C-8263-F4CB-B207-3C18EF505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49311"/>
          </a:xfrm>
        </p:spPr>
        <p:txBody>
          <a:bodyPr>
            <a:normAutofit/>
          </a:bodyPr>
          <a:lstStyle/>
          <a:p>
            <a:r>
              <a:rPr lang="en-US" sz="3200" dirty="0"/>
              <a:t>Given an odd set of scores: 113, 95, 94, 133, 112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Rearrange in order: 94, 95, 112, 113, 133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Take the middle value: </a:t>
            </a:r>
            <a:r>
              <a:rPr lang="en-US" sz="2800" b="1" dirty="0">
                <a:solidFill>
                  <a:srgbClr val="FF0000"/>
                </a:solidFill>
              </a:rPr>
              <a:t>112</a:t>
            </a:r>
          </a:p>
          <a:p>
            <a:endParaRPr lang="en-US" sz="3200" dirty="0"/>
          </a:p>
          <a:p>
            <a:r>
              <a:rPr lang="en-US" sz="3200" dirty="0"/>
              <a:t>Given an even set of scores: 113, 95, 94, 133, 112, 102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Rearrange in order: 94, 95, 102, 112, 113, 133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Take the mean of the middle two values: (</a:t>
            </a:r>
            <a:r>
              <a:rPr lang="en-US" sz="2800" b="1" dirty="0">
                <a:solidFill>
                  <a:srgbClr val="FF0000"/>
                </a:solidFill>
              </a:rPr>
              <a:t>102 +112</a:t>
            </a:r>
            <a:r>
              <a:rPr lang="en-US" sz="2800" dirty="0"/>
              <a:t>)/2 = </a:t>
            </a:r>
            <a:r>
              <a:rPr lang="en-US" sz="2800" b="1" dirty="0"/>
              <a:t>107</a:t>
            </a:r>
          </a:p>
          <a:p>
            <a:pPr marL="971550" lvl="1" indent="-514350">
              <a:buFont typeface="+mj-lt"/>
              <a:buAutoNum type="arabicPeriod"/>
            </a:pPr>
            <a:endParaRPr lang="en-US" sz="28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BA3551-DDCE-EF46-82DA-668511D0015C}"/>
              </a:ext>
            </a:extLst>
          </p:cNvPr>
          <p:cNvSpPr/>
          <p:nvPr/>
        </p:nvSpPr>
        <p:spPr>
          <a:xfrm>
            <a:off x="5307291" y="2328421"/>
            <a:ext cx="688157" cy="41477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9DE4945-973B-8EC5-18DC-0AEA453F0EF5}"/>
              </a:ext>
            </a:extLst>
          </p:cNvPr>
          <p:cNvSpPr/>
          <p:nvPr/>
        </p:nvSpPr>
        <p:spPr>
          <a:xfrm>
            <a:off x="5307290" y="4347328"/>
            <a:ext cx="1423448" cy="41477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474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Central Tendency</a:t>
            </a:r>
            <a:endParaRPr lang="en-GB" sz="6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5F34C-8263-F4CB-B207-3C18EF505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49311"/>
          </a:xfrm>
        </p:spPr>
        <p:txBody>
          <a:bodyPr>
            <a:normAutofit/>
          </a:bodyPr>
          <a:lstStyle/>
          <a:p>
            <a:r>
              <a:rPr lang="en-US" sz="3200" dirty="0"/>
              <a:t>The </a:t>
            </a:r>
            <a:r>
              <a:rPr lang="en-US" sz="3200" b="1" dirty="0"/>
              <a:t>mode</a:t>
            </a:r>
            <a:r>
              <a:rPr lang="en-US" sz="3200" dirty="0"/>
              <a:t> is the most frequently occurring score in a set of scores.</a:t>
            </a:r>
          </a:p>
          <a:p>
            <a:pPr lvl="1"/>
            <a:r>
              <a:rPr lang="en-US" sz="2800" dirty="0"/>
              <a:t>This is the largest column on the frequency distribution.</a:t>
            </a:r>
          </a:p>
          <a:p>
            <a:r>
              <a:rPr lang="en-US" sz="3200" dirty="0"/>
              <a:t>Given a set of scores 110, 105, 100, 100,</a:t>
            </a:r>
          </a:p>
          <a:p>
            <a:pPr marL="0" indent="0">
              <a:buNone/>
            </a:pPr>
            <a:r>
              <a:rPr lang="en-US" sz="3200" dirty="0"/>
              <a:t>   100, 100, 99, 98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100</a:t>
            </a:r>
            <a:r>
              <a:rPr lang="en-US" sz="3200" dirty="0"/>
              <a:t> appears 4 times, more than any other</a:t>
            </a:r>
          </a:p>
          <a:p>
            <a:pPr marL="0" indent="0">
              <a:buNone/>
            </a:pPr>
            <a:r>
              <a:rPr lang="en-US" sz="3200" dirty="0"/>
              <a:t>   value, so is the mode.</a:t>
            </a:r>
          </a:p>
          <a:p>
            <a:endParaRPr lang="en-US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493DB5-5AC5-0F3B-55FB-5EFEA72283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5906" y="1970092"/>
            <a:ext cx="3907875" cy="3560373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DBE2A117-422A-56D4-522D-AC6FFC464CE6}"/>
              </a:ext>
            </a:extLst>
          </p:cNvPr>
          <p:cNvSpPr/>
          <p:nvPr/>
        </p:nvSpPr>
        <p:spPr>
          <a:xfrm>
            <a:off x="8262799" y="4043801"/>
            <a:ext cx="3351024" cy="54705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0B5D66-5A97-6F0C-A008-C01A4A840583}"/>
              </a:ext>
            </a:extLst>
          </p:cNvPr>
          <p:cNvSpPr/>
          <p:nvPr/>
        </p:nvSpPr>
        <p:spPr>
          <a:xfrm>
            <a:off x="5740924" y="2875175"/>
            <a:ext cx="1696824" cy="4430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844102-9C01-0EFE-9F03-070EC53F9538}"/>
              </a:ext>
            </a:extLst>
          </p:cNvPr>
          <p:cNvSpPr/>
          <p:nvPr/>
        </p:nvSpPr>
        <p:spPr>
          <a:xfrm>
            <a:off x="652021" y="3462779"/>
            <a:ext cx="1696824" cy="4430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76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Central Tendency</a:t>
            </a:r>
            <a:endParaRPr lang="en-GB" sz="60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5F34C-8263-F4CB-B207-3C18EF505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49311"/>
          </a:xfrm>
        </p:spPr>
        <p:txBody>
          <a:bodyPr>
            <a:normAutofit/>
          </a:bodyPr>
          <a:lstStyle/>
          <a:p>
            <a:r>
              <a:rPr lang="en-US" sz="3200" dirty="0"/>
              <a:t>What about this?</a:t>
            </a:r>
          </a:p>
          <a:p>
            <a:r>
              <a:rPr lang="en-US" sz="3200" dirty="0"/>
              <a:t>Given a set of scores 110, 105, 105, 103, 100, 100, 99, 98</a:t>
            </a:r>
          </a:p>
          <a:p>
            <a:pPr lvl="1"/>
            <a:r>
              <a:rPr lang="en-US" sz="2800" b="1" dirty="0">
                <a:solidFill>
                  <a:srgbClr val="FF0000"/>
                </a:solidFill>
              </a:rPr>
              <a:t>105</a:t>
            </a:r>
            <a:r>
              <a:rPr lang="en-US" sz="2800" dirty="0"/>
              <a:t> and </a:t>
            </a:r>
            <a:r>
              <a:rPr lang="en-US" sz="2800" b="1" dirty="0">
                <a:solidFill>
                  <a:srgbClr val="FF0000"/>
                </a:solidFill>
              </a:rPr>
              <a:t>100</a:t>
            </a:r>
            <a:r>
              <a:rPr lang="en-US" sz="2800" dirty="0"/>
              <a:t> both appear twice so we have two modes.</a:t>
            </a:r>
          </a:p>
          <a:p>
            <a:pPr lvl="1"/>
            <a:r>
              <a:rPr lang="en-US" sz="2800" b="1" dirty="0"/>
              <a:t>Bimodal</a:t>
            </a:r>
            <a:r>
              <a:rPr lang="en-US" sz="2800" dirty="0"/>
              <a:t> and</a:t>
            </a:r>
            <a:r>
              <a:rPr lang="en-US" sz="2800" b="1" dirty="0"/>
              <a:t> multimodal </a:t>
            </a:r>
            <a:r>
              <a:rPr lang="en-US" sz="2800" dirty="0"/>
              <a:t>distributions are possible.</a:t>
            </a:r>
          </a:p>
          <a:p>
            <a:pPr lvl="1"/>
            <a:endParaRPr lang="en-US" sz="2800" dirty="0"/>
          </a:p>
          <a:p>
            <a:endParaRPr lang="en-US" sz="3200" dirty="0"/>
          </a:p>
          <a:p>
            <a:endParaRPr lang="en-US" sz="3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0B5D66-5A97-6F0C-A008-C01A4A840583}"/>
              </a:ext>
            </a:extLst>
          </p:cNvPr>
          <p:cNvSpPr/>
          <p:nvPr/>
        </p:nvSpPr>
        <p:spPr>
          <a:xfrm>
            <a:off x="4883085" y="2422689"/>
            <a:ext cx="1696824" cy="4430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844102-9C01-0EFE-9F03-070EC53F9538}"/>
              </a:ext>
            </a:extLst>
          </p:cNvPr>
          <p:cNvSpPr/>
          <p:nvPr/>
        </p:nvSpPr>
        <p:spPr>
          <a:xfrm>
            <a:off x="7297918" y="2422689"/>
            <a:ext cx="1696824" cy="4430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651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149642"/>
            <a:ext cx="5755922" cy="3185927"/>
          </a:xfrm>
        </p:spPr>
        <p:txBody>
          <a:bodyPr/>
          <a:lstStyle/>
          <a:p>
            <a:r>
              <a:rPr lang="en-US" sz="7200" b="1" dirty="0">
                <a:solidFill>
                  <a:schemeClr val="bg1"/>
                </a:solidFill>
              </a:rPr>
              <a:t>Exercise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EE5C-FF74-0C01-6E6F-47ADC9495237}"/>
              </a:ext>
            </a:extLst>
          </p:cNvPr>
          <p:cNvSpPr txBox="1"/>
          <p:nvPr/>
        </p:nvSpPr>
        <p:spPr>
          <a:xfrm>
            <a:off x="7953499" y="5362870"/>
            <a:ext cx="449184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1943474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Exercise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US" dirty="0"/>
              <a:t>Determine the median and mode(s) of the midterm examination dataset (80 students)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FB934-9943-9D7F-4F59-323578A6CB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977" y="2285672"/>
            <a:ext cx="7854045" cy="3390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561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B8C897F-0125-EA3F-6321-2D2806804D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16491" y="1166068"/>
            <a:ext cx="6759018" cy="452586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/>
              <a:t>Selecting a measure of central tendency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27009004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84CF0D-9287-56D5-6ECA-1BE02D6B6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1518" y="1894788"/>
            <a:ext cx="6078321" cy="3782324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395663"/>
            <a:ext cx="6171414" cy="4213365"/>
          </a:xfrm>
        </p:spPr>
        <p:txBody>
          <a:bodyPr>
            <a:noAutofit/>
          </a:bodyPr>
          <a:lstStyle/>
          <a:p>
            <a:r>
              <a:rPr lang="en-US" sz="3200" dirty="0"/>
              <a:t>In a symmetrical unimodal distribution the mean, median and mode will have the same values.</a:t>
            </a:r>
          </a:p>
          <a:p>
            <a:r>
              <a:rPr lang="en-US" sz="3200" dirty="0"/>
              <a:t>The </a:t>
            </a:r>
            <a:r>
              <a:rPr lang="en-US" sz="3200" b="1" dirty="0"/>
              <a:t>mean</a:t>
            </a:r>
            <a:r>
              <a:rPr lang="en-US" sz="3200" dirty="0"/>
              <a:t> is the ‘balance point’ of a distribution.</a:t>
            </a:r>
          </a:p>
          <a:p>
            <a:pPr lvl="1"/>
            <a:r>
              <a:rPr lang="en-US" sz="2800" dirty="0"/>
              <a:t>It reflects the position of every score in a dataset.</a:t>
            </a:r>
          </a:p>
          <a:p>
            <a:pPr lvl="1"/>
            <a:r>
              <a:rPr lang="en-US" sz="2800" dirty="0"/>
              <a:t>Its the most affected by any skewness in the dataset.</a:t>
            </a: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/>
              <a:t>Selecting a measure of central tendency</a:t>
            </a:r>
            <a:endParaRPr lang="en-GB" sz="6000" b="1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06623C4-A6DF-84CA-865F-F7868F67CD21}"/>
              </a:ext>
            </a:extLst>
          </p:cNvPr>
          <p:cNvCxnSpPr>
            <a:cxnSpLocks/>
          </p:cNvCxnSpPr>
          <p:nvPr/>
        </p:nvCxnSpPr>
        <p:spPr>
          <a:xfrm>
            <a:off x="9140229" y="1998482"/>
            <a:ext cx="0" cy="34320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1EBFB0E-B4F3-91CF-9046-2E8EB2CADFB3}"/>
              </a:ext>
            </a:extLst>
          </p:cNvPr>
          <p:cNvSpPr txBox="1"/>
          <p:nvPr/>
        </p:nvSpPr>
        <p:spPr>
          <a:xfrm>
            <a:off x="7210396" y="1536817"/>
            <a:ext cx="3859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Mean == median == mode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7384032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E9A0927-C366-215F-D00E-62CA706FDB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3413" y="1292567"/>
            <a:ext cx="6600059" cy="4422040"/>
          </a:xfr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/>
              <a:t>Selecting a measure of central tendency</a:t>
            </a:r>
            <a:endParaRPr lang="en-GB" sz="6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085D3E-2684-1FE5-A7B8-90A16915D4AC}"/>
              </a:ext>
            </a:extLst>
          </p:cNvPr>
          <p:cNvSpPr txBox="1"/>
          <p:nvPr/>
        </p:nvSpPr>
        <p:spPr>
          <a:xfrm>
            <a:off x="5040652" y="1879224"/>
            <a:ext cx="266246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A normal curve:</a:t>
            </a:r>
          </a:p>
          <a:p>
            <a:r>
              <a:rPr lang="en-US" sz="2400" dirty="0"/>
              <a:t>Best choice is </a:t>
            </a:r>
            <a:r>
              <a:rPr lang="en-US" sz="2400" b="1" dirty="0"/>
              <a:t>mean</a:t>
            </a:r>
            <a:endParaRPr lang="en-GB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B577C4-0509-68D2-1F95-34523F2F32EE}"/>
              </a:ext>
            </a:extLst>
          </p:cNvPr>
          <p:cNvSpPr txBox="1"/>
          <p:nvPr/>
        </p:nvSpPr>
        <p:spPr>
          <a:xfrm>
            <a:off x="5865830" y="4180438"/>
            <a:ext cx="609442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However, if a dataset is </a:t>
            </a:r>
            <a:r>
              <a:rPr lang="en-US" sz="2800" b="1" dirty="0"/>
              <a:t>skewed</a:t>
            </a:r>
            <a:r>
              <a:rPr lang="en-US" sz="2800" dirty="0"/>
              <a:t> then it is better to report the median than the mean.</a:t>
            </a:r>
          </a:p>
        </p:txBody>
      </p:sp>
    </p:spTree>
    <p:extLst>
      <p:ext uri="{BB962C8B-B14F-4D97-AF65-F5344CB8AC3E}">
        <p14:creationId xmlns:p14="http://schemas.microsoft.com/office/powerpoint/2010/main" val="4608258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US" dirty="0"/>
              <a:t>The Normal distribution is symmetrical, but some frequency curves are not</a:t>
            </a:r>
          </a:p>
          <a:p>
            <a:pPr lvl="1"/>
            <a:r>
              <a:rPr lang="en-US" dirty="0"/>
              <a:t>If a test is very easy most people get high scores</a:t>
            </a:r>
          </a:p>
          <a:p>
            <a:pPr lvl="1"/>
            <a:r>
              <a:rPr lang="en-US" dirty="0"/>
              <a:t>If a test is very difficult most people get low scores</a:t>
            </a:r>
          </a:p>
          <a:p>
            <a:r>
              <a:rPr lang="en-US" dirty="0"/>
              <a:t>Depending on which way the bulk of the scores have shifted we can say if a curve is positively skewed or negatively skewed</a:t>
            </a: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Skewed Distributions</a:t>
            </a:r>
            <a:endParaRPr lang="en-GB" sz="6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EAE318D-7C58-AAC0-5749-9F528D663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156" y="3594734"/>
            <a:ext cx="5995688" cy="23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93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0" y="365125"/>
            <a:ext cx="3365368" cy="2868269"/>
          </a:xfrm>
        </p:spPr>
        <p:txBody>
          <a:bodyPr>
            <a:normAutofit/>
          </a:bodyPr>
          <a:lstStyle/>
          <a:p>
            <a:r>
              <a:rPr lang="en-US" sz="6000" b="1" dirty="0"/>
              <a:t>Variation with skewness</a:t>
            </a:r>
            <a:endParaRPr lang="en-GB" sz="6000" b="1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AC48C14-5C47-7947-3DD1-0B5B6A984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16037" y="630336"/>
            <a:ext cx="5460762" cy="5206116"/>
          </a:xfrm>
          <a:prstGeom prst="rect">
            <a:avLst/>
          </a:prstGeom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DA458BD2-99AB-87E5-F459-1A1AF868C0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7357276"/>
              </p:ext>
            </p:extLst>
          </p:nvPr>
        </p:nvGraphicFramePr>
        <p:xfrm>
          <a:off x="10551206" y="3513374"/>
          <a:ext cx="1756442" cy="2210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1E5F5CB5-1975-4044-838A-5AA637C5561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4472520"/>
              </p:ext>
            </p:extLst>
          </p:nvPr>
        </p:nvGraphicFramePr>
        <p:xfrm>
          <a:off x="6881405" y="365125"/>
          <a:ext cx="1756443" cy="2210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B867DAEC-BFE5-5E48-8D72-AD69A28CC2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1233324"/>
              </p:ext>
            </p:extLst>
          </p:nvPr>
        </p:nvGraphicFramePr>
        <p:xfrm>
          <a:off x="8794764" y="2127984"/>
          <a:ext cx="1756442" cy="2210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Arrow: Right 12">
            <a:extLst>
              <a:ext uri="{FF2B5EF4-FFF2-40B4-BE49-F238E27FC236}">
                <a16:creationId xmlns:a16="http://schemas.microsoft.com/office/drawing/2014/main" id="{562FC1BC-B6B1-5CAA-F09D-1A6B94A1226C}"/>
              </a:ext>
            </a:extLst>
          </p:cNvPr>
          <p:cNvSpPr/>
          <p:nvPr/>
        </p:nvSpPr>
        <p:spPr>
          <a:xfrm>
            <a:off x="5641278" y="1247708"/>
            <a:ext cx="909443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CEEDBC7B-F061-4D36-E104-619734F4F139}"/>
              </a:ext>
            </a:extLst>
          </p:cNvPr>
          <p:cNvSpPr/>
          <p:nvPr/>
        </p:nvSpPr>
        <p:spPr>
          <a:xfrm>
            <a:off x="5968163" y="4663968"/>
            <a:ext cx="4476736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EBD7ED3A-9224-F3B0-BF7A-692EACF16BE6}"/>
              </a:ext>
            </a:extLst>
          </p:cNvPr>
          <p:cNvSpPr/>
          <p:nvPr/>
        </p:nvSpPr>
        <p:spPr>
          <a:xfrm>
            <a:off x="6194273" y="2979251"/>
            <a:ext cx="2073897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1127C06-AF48-2BEF-ACFF-234AAD5E1D79}"/>
              </a:ext>
            </a:extLst>
          </p:cNvPr>
          <p:cNvSpPr/>
          <p:nvPr/>
        </p:nvSpPr>
        <p:spPr>
          <a:xfrm>
            <a:off x="7070103" y="933254"/>
            <a:ext cx="650450" cy="1338606"/>
          </a:xfrm>
          <a:custGeom>
            <a:avLst/>
            <a:gdLst>
              <a:gd name="connsiteX0" fmla="*/ 0 w 650450"/>
              <a:gd name="connsiteY0" fmla="*/ 1338606 h 1338606"/>
              <a:gd name="connsiteX1" fmla="*/ 301658 w 650450"/>
              <a:gd name="connsiteY1" fmla="*/ 0 h 1338606"/>
              <a:gd name="connsiteX2" fmla="*/ 650450 w 650450"/>
              <a:gd name="connsiteY2" fmla="*/ 1338606 h 133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0450" h="1338606">
                <a:moveTo>
                  <a:pt x="0" y="1338606"/>
                </a:moveTo>
                <a:cubicBezTo>
                  <a:pt x="96625" y="669303"/>
                  <a:pt x="193250" y="0"/>
                  <a:pt x="301658" y="0"/>
                </a:cubicBezTo>
                <a:cubicBezTo>
                  <a:pt x="410066" y="0"/>
                  <a:pt x="571893" y="1134359"/>
                  <a:pt x="650450" y="1338606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ADF513-C92C-7D5E-9DA9-0C84CE31BE06}"/>
              </a:ext>
            </a:extLst>
          </p:cNvPr>
          <p:cNvSpPr txBox="1"/>
          <p:nvPr/>
        </p:nvSpPr>
        <p:spPr>
          <a:xfrm>
            <a:off x="8057439" y="1026861"/>
            <a:ext cx="2078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Normal Curve</a:t>
            </a:r>
            <a:endParaRPr lang="en-GB" sz="24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7886E1-D203-43D1-8B1F-A878B4B1C712}"/>
              </a:ext>
            </a:extLst>
          </p:cNvPr>
          <p:cNvSpPr txBox="1"/>
          <p:nvPr/>
        </p:nvSpPr>
        <p:spPr>
          <a:xfrm>
            <a:off x="9784815" y="3002561"/>
            <a:ext cx="2407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Skewed Datasets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65954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8219" y="1690688"/>
                <a:ext cx="9982984" cy="4144488"/>
              </a:xfrm>
            </p:spPr>
            <p:txBody>
              <a:bodyPr>
                <a:noAutofit/>
              </a:bodyPr>
              <a:lstStyle/>
              <a:p>
                <a:r>
                  <a:rPr lang="en-US" b="1" dirty="0"/>
                  <a:t>Income Comparison of Football Team's Player: </a:t>
                </a:r>
              </a:p>
              <a:p>
                <a:r>
                  <a:rPr lang="en-US" dirty="0"/>
                  <a:t>Consider a professional football team with a </a:t>
                </a:r>
                <a:r>
                  <a:rPr lang="en-US" dirty="0">
                    <a:solidFill>
                      <a:srgbClr val="FF0000"/>
                    </a:solidFill>
                  </a:rPr>
                  <a:t>mix of players</a:t>
                </a:r>
                <a:r>
                  <a:rPr lang="en-US" dirty="0"/>
                  <a:t>.</a:t>
                </a:r>
              </a:p>
              <a:p>
                <a:pPr lvl="1"/>
                <a:r>
                  <a:rPr lang="en-US" dirty="0"/>
                  <a:t>Most of the players earn </a:t>
                </a:r>
                <a:r>
                  <a:rPr lang="en-US" dirty="0">
                    <a:solidFill>
                      <a:srgbClr val="FF0000"/>
                    </a:solidFill>
                  </a:rPr>
                  <a:t>standard salaries </a:t>
                </a:r>
                <a:r>
                  <a:rPr lang="en-US" dirty="0"/>
                  <a:t>that are typical for professional athletes.</a:t>
                </a:r>
              </a:p>
              <a:p>
                <a:pPr lvl="1"/>
                <a:r>
                  <a:rPr lang="en-US" dirty="0"/>
                  <a:t>But the team also includes a few </a:t>
                </a:r>
                <a:r>
                  <a:rPr lang="en-US" dirty="0">
                    <a:solidFill>
                      <a:srgbClr val="FF0000"/>
                    </a:solidFill>
                  </a:rPr>
                  <a:t>star players </a:t>
                </a:r>
                <a:r>
                  <a:rPr lang="en-US" dirty="0"/>
                  <a:t>with exceptionally </a:t>
                </a:r>
                <a:r>
                  <a:rPr lang="en-US" dirty="0">
                    <a:solidFill>
                      <a:srgbClr val="FF0000"/>
                    </a:solidFill>
                  </a:rPr>
                  <a:t>high salaries </a:t>
                </a:r>
                <a:r>
                  <a:rPr lang="en-US" dirty="0"/>
                  <a:t>due to their outstanding performance and market value.</a:t>
                </a:r>
              </a:p>
              <a:p>
                <a:pPr lvl="1"/>
                <a:endParaRPr lang="en-US" dirty="0"/>
              </a:p>
              <a:p>
                <a:pPr lvl="1"/>
                <a:r>
                  <a:rPr lang="en-US" dirty="0"/>
                  <a:t>The </a:t>
                </a:r>
                <a:r>
                  <a:rPr lang="en-US" dirty="0">
                    <a:solidFill>
                      <a:srgbClr val="FF0000"/>
                    </a:solidFill>
                  </a:rPr>
                  <a:t>average</a:t>
                </a:r>
                <a:r>
                  <a:rPr lang="en-US" dirty="0"/>
                  <a:t> salary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grow m:val="on"/>
                            <m:subHide m:val="on"/>
                            <m:supHide m:val="on"/>
                            <m:ctrlPr>
                              <a:rPr lang="en-US" i="1" dirty="0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i="1" dirty="0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nary>
                      </m:num>
                      <m:den>
                        <m:r>
                          <a:rPr lang="en-US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=2,285,000/</m:t>
                    </m:r>
                  </m:oMath>
                </a14:m>
                <a:r>
                  <a:rPr lang="en-US" dirty="0"/>
                  <a:t>11 = </a:t>
                </a:r>
                <a:r>
                  <a:rPr lang="en-US" b="1" dirty="0">
                    <a:solidFill>
                      <a:srgbClr val="FF0000"/>
                    </a:solidFill>
                  </a:rPr>
                  <a:t>207,727</a:t>
                </a:r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8219" y="1690688"/>
                <a:ext cx="9982984" cy="4144488"/>
              </a:xfrm>
              <a:blipFill>
                <a:blip r:embed="rId3"/>
                <a:stretch>
                  <a:fillRect l="-1100" t="-2353" r="-14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9982985" cy="1325563"/>
          </a:xfrm>
        </p:spPr>
        <p:txBody>
          <a:bodyPr>
            <a:noAutofit/>
          </a:bodyPr>
          <a:lstStyle/>
          <a:p>
            <a:r>
              <a:rPr lang="en-US" sz="5400" b="1" dirty="0"/>
              <a:t>Why select a measure of central tendency?</a:t>
            </a:r>
            <a:endParaRPr lang="en-GB" sz="5400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4E12419-E155-9098-FB7D-B1D9DF1636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844804"/>
              </p:ext>
            </p:extLst>
          </p:nvPr>
        </p:nvGraphicFramePr>
        <p:xfrm>
          <a:off x="10341204" y="0"/>
          <a:ext cx="1677972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7972">
                  <a:extLst>
                    <a:ext uri="{9D8B030D-6E8A-4147-A177-3AD203B41FA5}">
                      <a16:colId xmlns:a16="http://schemas.microsoft.com/office/drawing/2014/main" val="2517772983"/>
                    </a:ext>
                  </a:extLst>
                </a:gridCol>
              </a:tblGrid>
              <a:tr h="708737">
                <a:tc>
                  <a:txBody>
                    <a:bodyPr/>
                    <a:lstStyle/>
                    <a:p>
                      <a:r>
                        <a:rPr lang="en-US" sz="2400" dirty="0"/>
                        <a:t>Annual Salary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991090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250,000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469112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260,000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2763151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270,000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2453689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280,000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5279080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1,000,000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757456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25,000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9810713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30,000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890700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35,000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133521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40,000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651083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45,000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1199141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50,000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547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22977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9982984" cy="4144488"/>
          </a:xfrm>
        </p:spPr>
        <p:txBody>
          <a:bodyPr>
            <a:noAutofit/>
          </a:bodyPr>
          <a:lstStyle/>
          <a:p>
            <a:r>
              <a:rPr lang="en-US" b="1" dirty="0"/>
              <a:t>Alternative Approach</a:t>
            </a:r>
            <a:r>
              <a:rPr lang="en-US" dirty="0"/>
              <a:t>:</a:t>
            </a:r>
          </a:p>
          <a:p>
            <a:pPr lvl="1"/>
            <a:r>
              <a:rPr lang="en-US" sz="2800" dirty="0"/>
              <a:t>In this scenario, using the </a:t>
            </a:r>
            <a:r>
              <a:rPr lang="en-US" sz="2800" b="1" dirty="0">
                <a:solidFill>
                  <a:srgbClr val="FF0000"/>
                </a:solidFill>
              </a:rPr>
              <a:t>median</a:t>
            </a:r>
            <a:r>
              <a:rPr lang="en-US" sz="2800" dirty="0"/>
              <a:t> salary might offer a clearer picture of what the typical player earns. </a:t>
            </a:r>
            <a:r>
              <a:rPr lang="en-US" sz="2800" b="1" dirty="0">
                <a:solidFill>
                  <a:srgbClr val="FF0000"/>
                </a:solidFill>
              </a:rPr>
              <a:t>Represent the salary at the midpoint </a:t>
            </a:r>
            <a:r>
              <a:rPr lang="en-US" sz="2800" dirty="0"/>
              <a:t>when arranged in ascending order, not affected by the extreme salaries of the star players. 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Salaries in order:</a:t>
            </a:r>
          </a:p>
          <a:p>
            <a:pPr lvl="2"/>
            <a:r>
              <a:rPr lang="en-US" sz="2400" dirty="0"/>
              <a:t>25k, 30k, 35k, 40k, 45k, 50k, 250k, 260k, 270k, 280k, 1m</a:t>
            </a:r>
          </a:p>
          <a:p>
            <a:pPr lvl="2"/>
            <a:r>
              <a:rPr lang="en-US" sz="2400" b="1" dirty="0">
                <a:solidFill>
                  <a:srgbClr val="FF0000"/>
                </a:solidFill>
              </a:rPr>
              <a:t>Median </a:t>
            </a:r>
            <a:r>
              <a:rPr lang="en-US" sz="2400" dirty="0"/>
              <a:t>= </a:t>
            </a:r>
            <a:r>
              <a:rPr lang="en-US" sz="2400" b="1" dirty="0">
                <a:solidFill>
                  <a:srgbClr val="FF0000"/>
                </a:solidFill>
              </a:rPr>
              <a:t>47,500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9982985" cy="1325563"/>
          </a:xfrm>
        </p:spPr>
        <p:txBody>
          <a:bodyPr>
            <a:noAutofit/>
          </a:bodyPr>
          <a:lstStyle/>
          <a:p>
            <a:r>
              <a:rPr lang="en-US" sz="5400" b="1" dirty="0"/>
              <a:t>Why select a measure of central tendency?</a:t>
            </a:r>
            <a:endParaRPr lang="en-GB" sz="5400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4E12419-E155-9098-FB7D-B1D9DF1636C2}"/>
              </a:ext>
            </a:extLst>
          </p:cNvPr>
          <p:cNvGraphicFramePr>
            <a:graphicFrameLocks noGrp="1"/>
          </p:cNvGraphicFramePr>
          <p:nvPr/>
        </p:nvGraphicFramePr>
        <p:xfrm>
          <a:off x="10341204" y="0"/>
          <a:ext cx="1677972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7972">
                  <a:extLst>
                    <a:ext uri="{9D8B030D-6E8A-4147-A177-3AD203B41FA5}">
                      <a16:colId xmlns:a16="http://schemas.microsoft.com/office/drawing/2014/main" val="2517772983"/>
                    </a:ext>
                  </a:extLst>
                </a:gridCol>
              </a:tblGrid>
              <a:tr h="708737">
                <a:tc>
                  <a:txBody>
                    <a:bodyPr/>
                    <a:lstStyle/>
                    <a:p>
                      <a:r>
                        <a:rPr lang="en-US" sz="2400" dirty="0"/>
                        <a:t>Annual Salary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991090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250,000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469112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260,000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2763151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270,000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2453689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280,000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5279080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1,000,000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757456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25,000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9810713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30,000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890700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35,000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133521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40,000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651083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45,000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1199141"/>
                  </a:ext>
                </a:extLst>
              </a:tr>
              <a:tr h="393743">
                <a:tc>
                  <a:txBody>
                    <a:bodyPr/>
                    <a:lstStyle/>
                    <a:p>
                      <a:r>
                        <a:rPr lang="en-US" sz="2400" dirty="0"/>
                        <a:t>50,000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547058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A1F0CFB-D0FA-7E0E-5CCD-8D2DAA0C6AAB}"/>
              </a:ext>
            </a:extLst>
          </p:cNvPr>
          <p:cNvSpPr/>
          <p:nvPr/>
        </p:nvSpPr>
        <p:spPr>
          <a:xfrm>
            <a:off x="4455268" y="4685122"/>
            <a:ext cx="654060" cy="3110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619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US" sz="3200" dirty="0"/>
              <a:t>The mean, median and mode give us a single score to represent the level of an entire dataset.</a:t>
            </a:r>
          </a:p>
          <a:p>
            <a:r>
              <a:rPr lang="en-US" sz="3200" dirty="0"/>
              <a:t>Using the central measure alone can be misleading though:</a:t>
            </a:r>
          </a:p>
          <a:p>
            <a:pPr lvl="1"/>
            <a:r>
              <a:rPr lang="en-US" sz="2800" dirty="0"/>
              <a:t>Consider the two score sets shown: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US" dirty="0"/>
              <a:t>The means are the same but there is</a:t>
            </a:r>
          </a:p>
          <a:p>
            <a:pPr marL="0" indent="0">
              <a:buNone/>
            </a:pPr>
            <a:r>
              <a:rPr lang="en-US" dirty="0"/>
              <a:t>   clearly more variability in the </a:t>
            </a:r>
          </a:p>
          <a:p>
            <a:pPr marL="0" indent="0">
              <a:buNone/>
            </a:pPr>
            <a:r>
              <a:rPr lang="en-US" dirty="0"/>
              <a:t>   Classroom X scores.</a:t>
            </a: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Variability</a:t>
            </a:r>
            <a:endParaRPr lang="en-GB" sz="60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70AC20-3D9F-B979-0C90-C42455F70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4903" y="3101419"/>
            <a:ext cx="6573664" cy="2480718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A334FE-724D-7426-6738-33F1A7DB6F85}"/>
              </a:ext>
            </a:extLst>
          </p:cNvPr>
          <p:cNvCxnSpPr>
            <a:cxnSpLocks/>
          </p:cNvCxnSpPr>
          <p:nvPr/>
        </p:nvCxnSpPr>
        <p:spPr>
          <a:xfrm>
            <a:off x="6381946" y="4883085"/>
            <a:ext cx="2073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99A7F51-FC6C-5F9F-AEBC-9E6611732875}"/>
              </a:ext>
            </a:extLst>
          </p:cNvPr>
          <p:cNvCxnSpPr>
            <a:cxnSpLocks/>
          </p:cNvCxnSpPr>
          <p:nvPr/>
        </p:nvCxnSpPr>
        <p:spPr>
          <a:xfrm>
            <a:off x="9854151" y="5583709"/>
            <a:ext cx="2073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67A44C0-7F29-0FF2-C2BC-39750D5E532B}"/>
              </a:ext>
            </a:extLst>
          </p:cNvPr>
          <p:cNvCxnSpPr>
            <a:cxnSpLocks/>
          </p:cNvCxnSpPr>
          <p:nvPr/>
        </p:nvCxnSpPr>
        <p:spPr>
          <a:xfrm>
            <a:off x="9854152" y="4886228"/>
            <a:ext cx="2073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91BCF7A-B1EF-2366-9606-EF64877FA00B}"/>
              </a:ext>
            </a:extLst>
          </p:cNvPr>
          <p:cNvCxnSpPr>
            <a:cxnSpLocks/>
          </p:cNvCxnSpPr>
          <p:nvPr/>
        </p:nvCxnSpPr>
        <p:spPr>
          <a:xfrm>
            <a:off x="6381946" y="5582137"/>
            <a:ext cx="2073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44550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US" sz="3200" dirty="0"/>
              <a:t>So we use measures of variability:</a:t>
            </a:r>
          </a:p>
          <a:p>
            <a:pPr lvl="1"/>
            <a:r>
              <a:rPr lang="en-GB" sz="2800" dirty="0"/>
              <a:t>Range</a:t>
            </a:r>
          </a:p>
          <a:p>
            <a:pPr lvl="1"/>
            <a:r>
              <a:rPr lang="en-GB" sz="2800" dirty="0"/>
              <a:t>Standard Deviation</a:t>
            </a:r>
          </a:p>
          <a:p>
            <a:pPr lvl="1"/>
            <a:r>
              <a:rPr lang="en-GB" sz="2800" dirty="0"/>
              <a:t>Variance</a:t>
            </a:r>
          </a:p>
          <a:p>
            <a:pPr lvl="1"/>
            <a:endParaRPr lang="en-GB" sz="2800" dirty="0"/>
          </a:p>
          <a:p>
            <a:r>
              <a:rPr lang="en-GB" sz="3200" dirty="0"/>
              <a:t>These can represent the spread or dispersion of the data points around the measure of central tendency.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Variability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2246554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10326"/>
            <a:ext cx="11481847" cy="4366079"/>
          </a:xfrm>
        </p:spPr>
        <p:txBody>
          <a:bodyPr>
            <a:noAutofit/>
          </a:bodyPr>
          <a:lstStyle/>
          <a:p>
            <a:r>
              <a:rPr lang="en-US" sz="3200" b="1" dirty="0"/>
              <a:t>Range:</a:t>
            </a:r>
          </a:p>
          <a:p>
            <a:pPr lvl="1"/>
            <a:r>
              <a:rPr lang="en-US" sz="2800" dirty="0"/>
              <a:t>The simplest measure of variability.</a:t>
            </a:r>
          </a:p>
          <a:p>
            <a:pPr lvl="1"/>
            <a:r>
              <a:rPr lang="en-US" sz="2800" dirty="0"/>
              <a:t>Simply put, its the highest score (H) minus the lowest score (L): In classroom X</a:t>
            </a:r>
          </a:p>
          <a:p>
            <a:pPr lvl="2"/>
            <a:r>
              <a:rPr lang="en-US" sz="2800" dirty="0"/>
              <a:t>Range = H – L = 160 – 40 = </a:t>
            </a:r>
            <a:r>
              <a:rPr lang="en-US" sz="2800" b="1" dirty="0"/>
              <a:t>120</a:t>
            </a:r>
          </a:p>
          <a:p>
            <a:pPr lvl="1"/>
            <a:r>
              <a:rPr lang="en-US" sz="2800" dirty="0"/>
              <a:t>In classroom Y</a:t>
            </a:r>
          </a:p>
          <a:p>
            <a:pPr lvl="2"/>
            <a:r>
              <a:rPr lang="en-US" sz="2800" dirty="0"/>
              <a:t>Range = H – L = 102 – 98 = </a:t>
            </a:r>
            <a:r>
              <a:rPr lang="en-US" sz="2800" b="1" dirty="0"/>
              <a:t>4</a:t>
            </a:r>
          </a:p>
          <a:p>
            <a:pPr lvl="1"/>
            <a:r>
              <a:rPr lang="en-US" sz="2800" dirty="0"/>
              <a:t>This gives a very basic measure of</a:t>
            </a:r>
          </a:p>
          <a:p>
            <a:pPr marL="457200" lvl="1" indent="0">
              <a:buNone/>
            </a:pPr>
            <a:r>
              <a:rPr lang="en-US" sz="2800" dirty="0"/>
              <a:t>   overall variability as it doesn’t take</a:t>
            </a:r>
          </a:p>
          <a:p>
            <a:pPr marL="457200" lvl="1" indent="0">
              <a:buNone/>
            </a:pPr>
            <a:r>
              <a:rPr lang="en-US" sz="2800" dirty="0"/>
              <a:t>   any skewness into account.</a:t>
            </a:r>
          </a:p>
          <a:p>
            <a:pPr lvl="1"/>
            <a:endParaRPr lang="en-GB" sz="28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Variability</a:t>
            </a:r>
            <a:endParaRPr lang="en-GB" sz="6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93745C-3BEC-B5B3-AA84-1A437364C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9670" y="3182925"/>
            <a:ext cx="6572058" cy="249348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21790A-A115-48A0-1F7D-B06A6F5CCFE7}"/>
              </a:ext>
            </a:extLst>
          </p:cNvPr>
          <p:cNvSpPr/>
          <p:nvPr/>
        </p:nvSpPr>
        <p:spPr>
          <a:xfrm>
            <a:off x="3827871" y="3158370"/>
            <a:ext cx="631596" cy="3316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0B144F-F74F-0CD2-E9EE-E0E06A852423}"/>
              </a:ext>
            </a:extLst>
          </p:cNvPr>
          <p:cNvSpPr/>
          <p:nvPr/>
        </p:nvSpPr>
        <p:spPr>
          <a:xfrm>
            <a:off x="4666857" y="3158370"/>
            <a:ext cx="528292" cy="331612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7569B2-DF76-B68F-E84B-A396652F2BC6}"/>
              </a:ext>
            </a:extLst>
          </p:cNvPr>
          <p:cNvSpPr/>
          <p:nvPr/>
        </p:nvSpPr>
        <p:spPr>
          <a:xfrm>
            <a:off x="7159658" y="4635071"/>
            <a:ext cx="631596" cy="348791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22E354-952C-288A-F9C4-993E20362A38}"/>
              </a:ext>
            </a:extLst>
          </p:cNvPr>
          <p:cNvSpPr/>
          <p:nvPr/>
        </p:nvSpPr>
        <p:spPr>
          <a:xfrm>
            <a:off x="7159658" y="3443141"/>
            <a:ext cx="631596" cy="3487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767F04D-8B1C-B9B9-A224-4227101B9E38}"/>
              </a:ext>
            </a:extLst>
          </p:cNvPr>
          <p:cNvSpPr/>
          <p:nvPr/>
        </p:nvSpPr>
        <p:spPr>
          <a:xfrm>
            <a:off x="10685282" y="4635071"/>
            <a:ext cx="631596" cy="348791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4FC9D9C-564F-58A5-EB57-08699FE70984}"/>
              </a:ext>
            </a:extLst>
          </p:cNvPr>
          <p:cNvSpPr/>
          <p:nvPr/>
        </p:nvSpPr>
        <p:spPr>
          <a:xfrm>
            <a:off x="4666857" y="4023961"/>
            <a:ext cx="528292" cy="349731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FB048D-DFE4-69B1-A1D6-A732CF7B8A85}"/>
              </a:ext>
            </a:extLst>
          </p:cNvPr>
          <p:cNvSpPr/>
          <p:nvPr/>
        </p:nvSpPr>
        <p:spPr>
          <a:xfrm>
            <a:off x="10685282" y="3443141"/>
            <a:ext cx="631596" cy="348791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87A310-D6A3-7143-3BF1-69744AA68561}"/>
              </a:ext>
            </a:extLst>
          </p:cNvPr>
          <p:cNvSpPr/>
          <p:nvPr/>
        </p:nvSpPr>
        <p:spPr>
          <a:xfrm>
            <a:off x="3827871" y="4042081"/>
            <a:ext cx="631596" cy="33161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4201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8219" y="1531917"/>
                <a:ext cx="11481847" cy="4144488"/>
              </a:xfrm>
            </p:spPr>
            <p:txBody>
              <a:bodyPr>
                <a:noAutofit/>
              </a:bodyPr>
              <a:lstStyle/>
              <a:p>
                <a:r>
                  <a:rPr lang="en-US" sz="3200" b="1" dirty="0"/>
                  <a:t>Standard Deviation:</a:t>
                </a:r>
                <a:endParaRPr lang="en-GB" sz="2800" b="1" dirty="0"/>
              </a:p>
              <a:p>
                <a:pPr lvl="1"/>
                <a:r>
                  <a:rPr lang="en-GB" sz="2800" dirty="0"/>
                  <a:t>This is a measure of variation.</a:t>
                </a:r>
              </a:p>
              <a:p>
                <a:pPr lvl="1"/>
                <a:r>
                  <a:rPr lang="en-US" sz="2800" dirty="0"/>
                  <a:t>The Standard Deviation is a measure of how spread-out numbers are.</a:t>
                </a:r>
              </a:p>
              <a:p>
                <a:pPr lvl="1"/>
                <a:r>
                  <a:rPr lang="en-US" sz="2800" dirty="0"/>
                  <a:t>Its symbol is σ (the Greek letter sigma)</a:t>
                </a:r>
              </a:p>
              <a:p>
                <a:pPr lvl="1"/>
                <a:r>
                  <a:rPr lang="en-US" sz="2800" dirty="0"/>
                  <a:t> The formula is easy: </a:t>
                </a:r>
              </a:p>
              <a:p>
                <a:pPr lvl="2"/>
                <a:r>
                  <a:rPr lang="en-US" sz="2400" dirty="0"/>
                  <a:t>It is the square root of the </a:t>
                </a:r>
                <a:r>
                  <a:rPr lang="en-US" sz="2400" b="1" dirty="0"/>
                  <a:t>Variance</a:t>
                </a:r>
                <a:r>
                  <a:rPr lang="en-US" sz="2400" dirty="0"/>
                  <a:t>.</a:t>
                </a:r>
              </a:p>
              <a:p>
                <a:pPr lvl="2"/>
                <a:endParaRPr lang="en-US" sz="900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𝑺𝑫</m:t>
                          </m:r>
                        </m:e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4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sz="2400" b="1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sz="2400" b="1" i="1" smtClean="0">
                                          <a:latin typeface="Cambria Math" panose="02040503050406030204" pitchFamily="18" charset="0"/>
                                        </a:rPr>
                                        <m:t>𝑿</m:t>
                                      </m:r>
                                      <m:r>
                                        <a:rPr lang="en-GB" sz="2400" b="1" i="1" smtClean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sz="2400" b="1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sz="2400" b="1" i="1" smtClean="0">
                                              <a:latin typeface="Cambria Math" panose="02040503050406030204" pitchFamily="18" charset="0"/>
                                            </a:rPr>
                                            <m:t>𝑿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sz="2400" b="1" i="1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  <a:p>
                <a:pPr lvl="1"/>
                <a:r>
                  <a:rPr lang="en-US" b="1" dirty="0"/>
                  <a:t>So, what is the variance?</a:t>
                </a:r>
                <a:endParaRPr lang="en-GB" b="1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8219" y="1531917"/>
                <a:ext cx="11481847" cy="4144488"/>
              </a:xfrm>
              <a:blipFill>
                <a:blip r:embed="rId3"/>
                <a:stretch>
                  <a:fillRect l="-1221" t="-30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Variability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31358098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8219" y="1531917"/>
                <a:ext cx="11481847" cy="4144488"/>
              </a:xfrm>
            </p:spPr>
            <p:txBody>
              <a:bodyPr>
                <a:noAutofit/>
              </a:bodyPr>
              <a:lstStyle/>
              <a:p>
                <a:r>
                  <a:rPr lang="en-US" sz="3200" b="1" dirty="0"/>
                  <a:t>Variance:</a:t>
                </a:r>
                <a:endParaRPr lang="en-GB" sz="2800" b="1" dirty="0"/>
              </a:p>
              <a:p>
                <a:pPr lvl="1"/>
                <a:r>
                  <a:rPr lang="en-US" sz="2800" dirty="0"/>
                  <a:t>The most commonly used measure of variability.</a:t>
                </a:r>
              </a:p>
              <a:p>
                <a:pPr lvl="1"/>
                <a:r>
                  <a:rPr lang="en-US" sz="2800" dirty="0"/>
                  <a:t>It is defined as the mean of the sum of the squares of the deviation scores.</a:t>
                </a:r>
              </a:p>
              <a:p>
                <a:pPr lvl="1"/>
                <a:endParaRPr lang="en-US" sz="2800" dirty="0"/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𝑆𝐷</m:t>
                        </m:r>
                      </m:e>
                      <m:sup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GB" sz="2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GB" sz="2800" b="0" i="1" smtClean="0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acc>
                                  </m:e>
                                </m:d>
                              </m:e>
                              <m:sup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en-US" sz="3200" dirty="0"/>
              </a:p>
              <a:p>
                <a:pPr lvl="1"/>
                <a:endParaRPr lang="en-US" sz="3200" dirty="0"/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−</m:t>
                        </m:r>
                        <m:acc>
                          <m:accPr>
                            <m:chr m:val="̅"/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</m:acc>
                      </m:e>
                    </m:d>
                  </m:oMath>
                </a14:m>
                <a:r>
                  <a:rPr lang="en-GB" sz="2800" dirty="0"/>
                  <a:t> is the </a:t>
                </a:r>
                <a:r>
                  <a:rPr lang="en-GB" sz="2800" b="1" i="1" dirty="0"/>
                  <a:t>deviation score</a:t>
                </a:r>
                <a:endParaRPr lang="en-GB" sz="2800" dirty="0"/>
              </a:p>
              <a:p>
                <a:pPr lvl="1"/>
                <a:endParaRPr lang="en-US" sz="2800" dirty="0"/>
              </a:p>
              <a:p>
                <a:pPr marL="0" indent="0" algn="ctr">
                  <a:buNone/>
                </a:pPr>
                <a:endParaRPr lang="en-US" sz="3200" dirty="0"/>
              </a:p>
              <a:p>
                <a:pPr lvl="1"/>
                <a:endParaRPr lang="en-US" sz="2800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8219" y="1531917"/>
                <a:ext cx="11481847" cy="4144488"/>
              </a:xfrm>
              <a:blipFill>
                <a:blip r:embed="rId3"/>
                <a:stretch>
                  <a:fillRect l="-1221" t="-30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Variability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39180618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3252247" cy="4144488"/>
          </a:xfrm>
        </p:spPr>
        <p:txBody>
          <a:bodyPr>
            <a:noAutofit/>
          </a:bodyPr>
          <a:lstStyle/>
          <a:p>
            <a:r>
              <a:rPr lang="en-US" dirty="0"/>
              <a:t>To calculate the variance first calculate the deviations </a:t>
            </a:r>
            <a:r>
              <a:rPr lang="en-US" i="1" dirty="0"/>
              <a:t>x</a:t>
            </a:r>
            <a:r>
              <a:rPr lang="en-US" dirty="0"/>
              <a:t> then square and sum them, then divide by N-1</a:t>
            </a:r>
          </a:p>
          <a:p>
            <a:endParaRPr lang="en-US" sz="3200" dirty="0"/>
          </a:p>
          <a:p>
            <a:pPr marL="0" indent="0" algn="ctr">
              <a:buNone/>
            </a:pPr>
            <a:endParaRPr lang="en-US" sz="3200" dirty="0"/>
          </a:p>
          <a:p>
            <a:pPr lvl="1"/>
            <a:endParaRPr lang="en-US" sz="28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Variance</a:t>
            </a:r>
            <a:endParaRPr lang="en-GB" sz="6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9610F-C527-112C-E1ED-581D5C59B9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45" r="67922" b="77915"/>
          <a:stretch/>
        </p:blipFill>
        <p:spPr>
          <a:xfrm>
            <a:off x="3328011" y="4347062"/>
            <a:ext cx="2767989" cy="7628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F4E067-9A0A-BA18-B98F-11176071B6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7244" y="589358"/>
            <a:ext cx="8496044" cy="41791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AF15683-7BAF-89B3-0F77-04D9F6806482}"/>
                  </a:ext>
                </a:extLst>
              </p:cNvPr>
              <p:cNvSpPr txBox="1"/>
              <p:nvPr/>
            </p:nvSpPr>
            <p:spPr>
              <a:xfrm>
                <a:off x="5874146" y="4347062"/>
                <a:ext cx="6099142" cy="8428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Sup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𝑺𝑫</m:t>
                          </m:r>
                        </m:e>
                        <m:sub>
                          <m:r>
                            <a:rPr lang="en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𝝌</m:t>
                          </m:r>
                        </m:sub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𝟐</m:t>
                          </m:r>
                        </m:sup>
                      </m:sSubSup>
                      <m:r>
                        <a:rPr lang="en-GB" sz="2400" b="1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 </m:t>
                      </m:r>
                      <m:f>
                        <m:fPr>
                          <m:ctrlP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GB" sz="2400" b="1" i="1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400" b="1" i="1" smtClean="0">
                                      <a:latin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GB" sz="2400" b="1" i="1" smtClean="0">
                                          <a:latin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sz="2400" b="1" i="1" smtClean="0">
                                          <a:latin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𝑿</m:t>
                                      </m:r>
                                      <m:r>
                                        <a:rPr lang="en-GB" sz="2400" b="1" i="1" smtClean="0">
                                          <a:latin typeface="Cambria Math" panose="02040503050406030204" pitchFamily="18" charset="0"/>
                                          <a:sym typeface="Symbol" panose="05050102010706020507" pitchFamily="18" charset="2"/>
                                        </a:rPr>
                                        <m:t>−</m:t>
                                      </m:r>
                                      <m:acc>
                                        <m:accPr>
                                          <m:chr m:val="̅"/>
                                          <m:ctrlPr>
                                            <a:rPr lang="en-GB" sz="2400" b="1" i="1" smtClean="0">
                                              <a:latin typeface="Cambria Math" panose="02040503050406030204" pitchFamily="18" charset="0"/>
                                              <a:sym typeface="Symbol" panose="05050102010706020507" pitchFamily="18" charset="2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GB" sz="2400" b="1" i="1" smtClean="0">
                                              <a:latin typeface="Cambria Math" panose="02040503050406030204" pitchFamily="18" charset="0"/>
                                              <a:sym typeface="Symbol" panose="05050102010706020507" pitchFamily="18" charset="2"/>
                                            </a:rPr>
                                            <m:t>𝑿</m:t>
                                          </m:r>
                                        </m:e>
                                      </m:acc>
                                    </m:e>
                                  </m:d>
                                </m:e>
                                <m:sup>
                                  <m:r>
                                    <a:rPr lang="en-GB" sz="2400" b="1" i="1" smtClean="0">
                                      <a:latin typeface="Cambria Math" panose="02040503050406030204" pitchFamily="18" charset="0"/>
                                      <a:sym typeface="Symbol" panose="05050102010706020507" pitchFamily="18" charset="2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nary>
                        </m:num>
                        <m:den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𝑵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−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𝟏</m:t>
                          </m:r>
                        </m:den>
                      </m:f>
                      <m:r>
                        <a:rPr lang="en-GB" sz="2400" b="1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𝟒𝟎</m:t>
                          </m:r>
                        </m:num>
                        <m:den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𝟓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−</m:t>
                          </m:r>
                          <m:r>
                            <a:rPr lang="en-GB" sz="2400" b="1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𝟏</m:t>
                          </m:r>
                        </m:den>
                      </m:f>
                      <m:r>
                        <a:rPr lang="en-GB" sz="2400" b="1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𝟏𝟎</m:t>
                      </m:r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AF15683-7BAF-89B3-0F77-04D9F68064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146" y="4347062"/>
                <a:ext cx="6099142" cy="8428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3127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8219" y="1300899"/>
                <a:ext cx="3912123" cy="4375506"/>
              </a:xfrm>
            </p:spPr>
            <p:txBody>
              <a:bodyPr>
                <a:noAutofit/>
              </a:bodyPr>
              <a:lstStyle/>
              <a:p>
                <a:r>
                  <a:rPr lang="en-US" dirty="0"/>
                  <a:t>Calculating the deviation for every point is a pain.</a:t>
                </a:r>
              </a:p>
              <a:p>
                <a:r>
                  <a:rPr lang="en-US" dirty="0"/>
                  <a:t>An alternative formula exists that eliminates rounding errors and is easier to compute.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GB" sz="20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𝑺𝑫</m:t>
                          </m:r>
                        </m:e>
                        <m:sup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GB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GB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000" b="1" i="1" smtClean="0">
                                      <a:latin typeface="Cambria Math" panose="02040503050406030204" pitchFamily="18" charset="0"/>
                                    </a:rPr>
                                    <m:t>𝑿</m:t>
                                  </m:r>
                                </m:e>
                                <m:sup>
                                  <m:r>
                                    <a:rPr lang="en-GB" sz="2000" b="1" i="1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GB" sz="2000" b="1" i="1" smtClean="0">
                                  <a:latin typeface="Cambria Math" panose="02040503050406030204" pitchFamily="18" charset="0"/>
                                </a:rPr>
                                <m:t>− </m:t>
                              </m:r>
                              <m:f>
                                <m:fPr>
                                  <m:ctrlPr>
                                    <a:rPr lang="en-GB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2000" b="1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sz="2000" b="1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nary>
                                            <m:naryPr>
                                              <m:chr m:val="∑"/>
                                              <m:subHide m:val="on"/>
                                              <m:supHide m:val="on"/>
                                              <m:ctrlPr>
                                                <a:rPr lang="en-GB" sz="2000" b="1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naryPr>
                                            <m:sub/>
                                            <m:sup/>
                                            <m:e>
                                              <m:r>
                                                <a:rPr lang="en-GB" sz="2000" b="1" i="1" smtClean="0">
                                                  <a:latin typeface="Cambria Math" panose="02040503050406030204" pitchFamily="18" charset="0"/>
                                                </a:rPr>
                                                <m:t>𝑿</m:t>
                                              </m:r>
                                            </m:e>
                                          </m:nary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sz="2000" b="1" i="1" smtClean="0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sz="2000" b="1" i="1" smtClean="0">
                                      <a:latin typeface="Cambria Math" panose="02040503050406030204" pitchFamily="18" charset="0"/>
                                    </a:rPr>
                                    <m:t>𝑵</m:t>
                                  </m:r>
                                </m:den>
                              </m:f>
                            </m:e>
                          </m:nary>
                        </m:num>
                        <m:den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sz="20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lang="en-US" b="1" dirty="0"/>
              </a:p>
              <a:p>
                <a:endParaRPr lang="en-US" sz="3200" dirty="0"/>
              </a:p>
              <a:p>
                <a:pPr marL="0" indent="0" algn="ctr">
                  <a:buNone/>
                </a:pPr>
                <a:endParaRPr lang="en-US" sz="3200" dirty="0"/>
              </a:p>
              <a:p>
                <a:pPr lvl="1"/>
                <a:endParaRPr lang="en-US" sz="2800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8219" y="1300899"/>
                <a:ext cx="3912123" cy="4375506"/>
              </a:xfrm>
              <a:blipFill>
                <a:blip r:embed="rId3"/>
                <a:stretch>
                  <a:fillRect l="-2804" t="-22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Variance</a:t>
            </a:r>
            <a:endParaRPr lang="en-GB" sz="6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F55EA8-0365-6BE2-B343-A4EB48B335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3592" y="476222"/>
            <a:ext cx="7790189" cy="42371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33CD286-ED9D-CBD3-8760-9DA2D13418DA}"/>
                  </a:ext>
                </a:extLst>
              </p:cNvPr>
              <p:cNvSpPr txBox="1"/>
              <p:nvPr/>
            </p:nvSpPr>
            <p:spPr>
              <a:xfrm>
                <a:off x="4496585" y="4106565"/>
                <a:ext cx="7110953" cy="84664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1" i="1">
                            <a:latin typeface="Cambria Math" panose="02040503050406030204" pitchFamily="18" charset="0"/>
                          </a:rPr>
                          <m:t>𝑺𝑫</m:t>
                        </m:r>
                      </m:e>
                      <m:sup>
                        <m:r>
                          <a:rPr lang="en-GB" sz="24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GB" sz="24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sz="2400" b="1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GB" sz="24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2400" b="1" i="1"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p>
                                <m:r>
                                  <a:rPr lang="en-GB" sz="2400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  <m:r>
                              <a:rPr lang="en-GB" sz="2400" b="1" i="1">
                                <a:latin typeface="Cambria Math" panose="02040503050406030204" pitchFamily="18" charset="0"/>
                              </a:rPr>
                              <m:t>− </m:t>
                            </m:r>
                            <m:f>
                              <m:fPr>
                                <m:ctrlPr>
                                  <a:rPr lang="en-GB" sz="2400" b="1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GB" sz="24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sz="2400" b="1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nary>
                                          <m:naryPr>
                                            <m:chr m:val="∑"/>
                                            <m:subHide m:val="on"/>
                                            <m:supHide m:val="on"/>
                                            <m:ctrlPr>
                                              <a:rPr lang="en-GB" sz="2400" b="1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naryPr>
                                          <m:sub/>
                                          <m:sup/>
                                          <m:e>
                                            <m:r>
                                              <a:rPr lang="en-GB" sz="2400" b="1" i="1">
                                                <a:latin typeface="Cambria Math" panose="02040503050406030204" pitchFamily="18" charset="0"/>
                                              </a:rPr>
                                              <m:t>𝑿</m:t>
                                            </m:r>
                                          </m:e>
                                        </m:nary>
                                      </m:e>
                                    </m:d>
                                  </m:e>
                                  <m:sup>
                                    <m:r>
                                      <a:rPr lang="en-GB" sz="2400" b="1" i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GB" sz="2400" b="1" i="1">
                                    <a:latin typeface="Cambria Math" panose="02040503050406030204" pitchFamily="18" charset="0"/>
                                  </a:rPr>
                                  <m:t>𝑵</m:t>
                                </m:r>
                              </m:den>
                            </m:f>
                          </m:e>
                        </m:nary>
                      </m:num>
                      <m:den>
                        <m:r>
                          <a:rPr lang="en-GB" sz="2400" b="1" i="1">
                            <a:latin typeface="Cambria Math" panose="02040503050406030204" pitchFamily="18" charset="0"/>
                          </a:rPr>
                          <m:t>𝑵</m:t>
                        </m:r>
                        <m:r>
                          <a:rPr lang="en-GB" sz="24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sz="2400" b="1" i="1"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</m:oMath>
                </a14:m>
                <a:r>
                  <a:rPr lang="en-GB" sz="2400" b="1" dirty="0"/>
                  <a:t> </a:t>
                </a:r>
                <a14:m>
                  <m:oMath xmlns:m="http://schemas.openxmlformats.org/officeDocument/2006/math">
                    <m:r>
                      <a:rPr lang="en-GB" sz="24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𝟏𝟔𝟓</m:t>
                        </m:r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 − </m:t>
                        </m:r>
                        <m:f>
                          <m:f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𝟔𝟐𝟓</m:t>
                            </m:r>
                          </m:num>
                          <m:den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𝟓</m:t>
                            </m:r>
                          </m:den>
                        </m:f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𝟏𝟔𝟓</m:t>
                        </m:r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𝟏𝟐𝟓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𝟒𝟎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𝟏𝟎</m:t>
                    </m:r>
                  </m:oMath>
                </a14:m>
                <a:endParaRPr lang="en-GB" sz="1800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33CD286-ED9D-CBD3-8760-9DA2D13418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6585" y="4106565"/>
                <a:ext cx="7110953" cy="84664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93812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US" sz="3200" b="1" dirty="0"/>
              <a:t>Variance:</a:t>
            </a:r>
            <a:endParaRPr lang="en-GB" sz="2800" b="1" dirty="0"/>
          </a:p>
          <a:p>
            <a:pPr lvl="1"/>
            <a:r>
              <a:rPr lang="en-US" sz="2800" dirty="0"/>
              <a:t>Positive scores are above the mean.</a:t>
            </a:r>
          </a:p>
          <a:p>
            <a:pPr lvl="1"/>
            <a:r>
              <a:rPr lang="en-US" sz="2800" dirty="0"/>
              <a:t>Negative scores are below the mean.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If we calculated the mean deviation these would cancel out, so we square them to change all negatives to positives (common statistical technique) then take the mean value of the squared scores.</a:t>
            </a:r>
          </a:p>
          <a:p>
            <a:pPr lvl="1"/>
            <a:endParaRPr lang="en-US" sz="2800" dirty="0"/>
          </a:p>
          <a:p>
            <a:pPr lvl="1"/>
            <a:endParaRPr lang="en-US" sz="2800" dirty="0"/>
          </a:p>
          <a:p>
            <a:pPr marL="0" indent="0" algn="ctr">
              <a:buNone/>
            </a:pPr>
            <a:endParaRPr lang="en-US" sz="3200" dirty="0"/>
          </a:p>
          <a:p>
            <a:pPr lvl="1"/>
            <a:endParaRPr lang="en-US" sz="28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Measures of Variability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34544055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149642"/>
            <a:ext cx="5755922" cy="3185927"/>
          </a:xfrm>
        </p:spPr>
        <p:txBody>
          <a:bodyPr/>
          <a:lstStyle/>
          <a:p>
            <a:r>
              <a:rPr lang="en-US" sz="7200" b="1" dirty="0">
                <a:solidFill>
                  <a:schemeClr val="bg1"/>
                </a:solidFill>
              </a:rPr>
              <a:t>Exercise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EE5C-FF74-0C01-6E6F-47ADC9495237}"/>
              </a:ext>
            </a:extLst>
          </p:cNvPr>
          <p:cNvSpPr txBox="1"/>
          <p:nvPr/>
        </p:nvSpPr>
        <p:spPr>
          <a:xfrm>
            <a:off x="7953499" y="5362870"/>
            <a:ext cx="449184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13866407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Exercise</a:t>
            </a:r>
            <a:endParaRPr lang="en-GB" sz="6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8219" y="1531917"/>
                <a:ext cx="11481847" cy="4144488"/>
              </a:xfrm>
            </p:spPr>
            <p:txBody>
              <a:bodyPr>
                <a:noAutofit/>
              </a:bodyPr>
              <a:lstStyle/>
              <a:p>
                <a:pPr fontAlgn="ctr"/>
                <a:r>
                  <a:rPr lang="en-GB" dirty="0"/>
                  <a:t>Find the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</m:oMath>
                </a14:m>
                <a:r>
                  <a:rPr lang="en-GB" dirty="0"/>
                  <a:t>, range R, variance SD</a:t>
                </a:r>
                <a:r>
                  <a:rPr lang="en-GB" baseline="30000" dirty="0"/>
                  <a:t>2</a:t>
                </a:r>
                <a:r>
                  <a:rPr lang="en-GB" dirty="0"/>
                  <a:t> and standard deviations for each of the following groups of scores. Carry our all calculations the three decimal places and round them correct to two places.</a:t>
                </a:r>
              </a:p>
              <a:p>
                <a:pPr lvl="1"/>
                <a:endParaRPr lang="en-GB" sz="2800" dirty="0"/>
              </a:p>
              <a:p>
                <a:endParaRPr lang="en-GB" sz="2000" dirty="0"/>
              </a:p>
              <a:p>
                <a:endParaRPr lang="en-GB" sz="1200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3D67E093-E177-5747-6FF5-783CA731212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8219" y="1531917"/>
                <a:ext cx="11481847" cy="4144488"/>
              </a:xfrm>
              <a:blipFill>
                <a:blip r:embed="rId3"/>
                <a:stretch>
                  <a:fillRect l="-956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5D29885D-1544-3FEC-992A-DCDAF215A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153" y="2951747"/>
            <a:ext cx="9997693" cy="281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168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Using Excel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US" dirty="0"/>
              <a:t>The five main Excel functions are:</a:t>
            </a:r>
          </a:p>
          <a:p>
            <a:pPr lvl="1"/>
            <a:r>
              <a:rPr lang="en-US" dirty="0"/>
              <a:t>Mean: AVERAGE(range)</a:t>
            </a:r>
          </a:p>
          <a:p>
            <a:pPr lvl="1"/>
            <a:r>
              <a:rPr lang="en-US" dirty="0"/>
              <a:t>Median: MEDIAN(range)</a:t>
            </a:r>
          </a:p>
          <a:p>
            <a:pPr lvl="1"/>
            <a:r>
              <a:rPr lang="en-US" dirty="0"/>
              <a:t>Mode: MODE(range)</a:t>
            </a:r>
          </a:p>
          <a:p>
            <a:pPr lvl="2"/>
            <a:r>
              <a:rPr lang="en-US" sz="2400" dirty="0"/>
              <a:t>If there is no mode then it will return the value #N/A</a:t>
            </a:r>
          </a:p>
          <a:p>
            <a:pPr lvl="1"/>
            <a:r>
              <a:rPr lang="en-US" dirty="0"/>
              <a:t>Variance: VAR.P(range)</a:t>
            </a:r>
          </a:p>
          <a:p>
            <a:pPr lvl="2"/>
            <a:r>
              <a:rPr lang="en-US" sz="2400" dirty="0"/>
              <a:t>This will ignore any non-numerical cells in the range</a:t>
            </a:r>
          </a:p>
          <a:p>
            <a:pPr lvl="1"/>
            <a:r>
              <a:rPr lang="en-US" dirty="0"/>
              <a:t>Standard Deviation(range)</a:t>
            </a:r>
          </a:p>
          <a:p>
            <a:pPr lvl="2"/>
            <a:r>
              <a:rPr lang="en-US" sz="2400" dirty="0"/>
              <a:t>This will ignore any non-numerical cells in the range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2F67FA-8688-E700-A672-D50059F887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053" y="907529"/>
            <a:ext cx="6400947" cy="207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961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149642"/>
            <a:ext cx="5755922" cy="3185927"/>
          </a:xfrm>
        </p:spPr>
        <p:txBody>
          <a:bodyPr/>
          <a:lstStyle/>
          <a:p>
            <a:r>
              <a:rPr lang="en-US" sz="7200" b="1" dirty="0">
                <a:solidFill>
                  <a:schemeClr val="bg1"/>
                </a:solidFill>
              </a:rPr>
              <a:t>Exercise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EE5C-FF74-0C01-6E6F-47ADC9495237}"/>
              </a:ext>
            </a:extLst>
          </p:cNvPr>
          <p:cNvSpPr txBox="1"/>
          <p:nvPr/>
        </p:nvSpPr>
        <p:spPr>
          <a:xfrm>
            <a:off x="7953499" y="5362870"/>
            <a:ext cx="449184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7282090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Exercise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US" dirty="0"/>
              <a:t>Download the file Midterms.xlsx and calculate the mean, median, mode, variance and standard deviation of the data therein.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682821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Summary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31917"/>
            <a:ext cx="11481847" cy="4144488"/>
          </a:xfrm>
        </p:spPr>
        <p:txBody>
          <a:bodyPr>
            <a:noAutofit/>
          </a:bodyPr>
          <a:lstStyle/>
          <a:p>
            <a:r>
              <a:rPr lang="en-GB" dirty="0"/>
              <a:t>Topics covered today, looking at </a:t>
            </a:r>
            <a:r>
              <a:rPr lang="en-GB" b="1" dirty="0"/>
              <a:t>descriptive statistics</a:t>
            </a:r>
            <a:r>
              <a:rPr lang="en-GB" dirty="0"/>
              <a:t>.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US" dirty="0">
                <a:sym typeface="Wingdings" panose="05000000000000000000" pitchFamily="2" charset="2"/>
              </a:rPr>
              <a:t>Measures of central tendency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Selecting a measure of central tendency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Measures of variability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Using Excel </a:t>
            </a:r>
            <a:r>
              <a:rPr lang="en-US">
                <a:sym typeface="Wingdings" panose="05000000000000000000" pitchFamily="2" charset="2"/>
              </a:rPr>
              <a:t>for statistics</a:t>
            </a:r>
          </a:p>
          <a:p>
            <a:pPr lvl="1"/>
            <a:endParaRPr lang="en-US" dirty="0">
              <a:sym typeface="Wingdings" panose="05000000000000000000" pitchFamily="2" charset="2"/>
            </a:endParaRPr>
          </a:p>
          <a:p>
            <a:r>
              <a:rPr lang="en-US" dirty="0"/>
              <a:t>Next session we’ll look at the Normal curve and how this can be used to tell us more about a dataset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09725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149642"/>
            <a:ext cx="5755922" cy="3185927"/>
          </a:xfrm>
        </p:spPr>
        <p:txBody>
          <a:bodyPr/>
          <a:lstStyle/>
          <a:p>
            <a:r>
              <a:rPr lang="en-US" sz="7200" b="1" dirty="0">
                <a:solidFill>
                  <a:schemeClr val="bg1"/>
                </a:solidFill>
              </a:rPr>
              <a:t>Any Questions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EE5C-FF74-0C01-6E6F-47ADC9495237}"/>
              </a:ext>
            </a:extLst>
          </p:cNvPr>
          <p:cNvSpPr txBox="1"/>
          <p:nvPr/>
        </p:nvSpPr>
        <p:spPr>
          <a:xfrm>
            <a:off x="7953499" y="5362870"/>
            <a:ext cx="449184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3782588023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303dbf9b-b85b-46a0-94f1-894078c07ecd"/>
    <ds:schemaRef ds:uri="http://purl.org/dc/dcmitype/"/>
    <ds:schemaRef ds:uri="http://www.w3.org/XML/1998/namespace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11f9404-bca0-4bcf-9c1d-965ccb6f8d2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1676</Words>
  <Application>Microsoft Office PowerPoint</Application>
  <PresentationFormat>Widescreen</PresentationFormat>
  <Paragraphs>284</Paragraphs>
  <Slides>39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Arial</vt:lpstr>
      <vt:lpstr>Calibri</vt:lpstr>
      <vt:lpstr>Calibri Light</vt:lpstr>
      <vt:lpstr>Cambria Math</vt:lpstr>
      <vt:lpstr>Wingdings</vt:lpstr>
      <vt:lpstr>UWTSD 200 Holding Page</vt:lpstr>
      <vt:lpstr>UWTSD 200_Title Page 2</vt:lpstr>
      <vt:lpstr>UWTSD 200_Text 1</vt:lpstr>
      <vt:lpstr>UWTSD 200_Text 5</vt:lpstr>
      <vt:lpstr>PowerPoint Presentation</vt:lpstr>
      <vt:lpstr>Lecture Objectives</vt:lpstr>
      <vt:lpstr>Descriptive Statistics</vt:lpstr>
      <vt:lpstr>Descriptive Statistics</vt:lpstr>
      <vt:lpstr>Descriptive Statistics</vt:lpstr>
      <vt:lpstr>Descriptive Statistics</vt:lpstr>
      <vt:lpstr>Measures of Central Tendency</vt:lpstr>
      <vt:lpstr>Measures of Central Tendency</vt:lpstr>
      <vt:lpstr>Example of mean:</vt:lpstr>
      <vt:lpstr>PowerPoint Presentation</vt:lpstr>
      <vt:lpstr>Exercise</vt:lpstr>
      <vt:lpstr>Measures of Central Tendency</vt:lpstr>
      <vt:lpstr>Measures of Central Tendency</vt:lpstr>
      <vt:lpstr>Measures of Central Tendency</vt:lpstr>
      <vt:lpstr>Measures of Central Tendency</vt:lpstr>
      <vt:lpstr>PowerPoint Presentation</vt:lpstr>
      <vt:lpstr>Exercise</vt:lpstr>
      <vt:lpstr>Selecting a measure of central tendency</vt:lpstr>
      <vt:lpstr>Selecting a measure of central tendency</vt:lpstr>
      <vt:lpstr>Selecting a measure of central tendency</vt:lpstr>
      <vt:lpstr>Skewed Distributions</vt:lpstr>
      <vt:lpstr>Variation with skewness</vt:lpstr>
      <vt:lpstr>Why select a measure of central tendency?</vt:lpstr>
      <vt:lpstr>Why select a measure of central tendency?</vt:lpstr>
      <vt:lpstr>Measures of Variability</vt:lpstr>
      <vt:lpstr>Measures of Variability</vt:lpstr>
      <vt:lpstr>Measures of Variability</vt:lpstr>
      <vt:lpstr>Measures of Variability</vt:lpstr>
      <vt:lpstr>Measures of Variability</vt:lpstr>
      <vt:lpstr>Variance</vt:lpstr>
      <vt:lpstr>Variance</vt:lpstr>
      <vt:lpstr>Measures of Variability</vt:lpstr>
      <vt:lpstr>PowerPoint Presentation</vt:lpstr>
      <vt:lpstr>Exercise</vt:lpstr>
      <vt:lpstr>Using Excel</vt:lpstr>
      <vt:lpstr>PowerPoint Presentation</vt:lpstr>
      <vt:lpstr>Exercise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133</cp:revision>
  <dcterms:created xsi:type="dcterms:W3CDTF">2021-03-09T15:35:42Z</dcterms:created>
  <dcterms:modified xsi:type="dcterms:W3CDTF">2026-10-13T14:04:39Z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