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3B6FDF-B8D7-986F-D78D-70F8A61102A9}" v="48" dt="2026-03-15T13:56:27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65" d="100"/>
          <a:sy n="65" d="100"/>
        </p:scale>
        <p:origin x="9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ncenzo Venora (2511132)" userId="S::2511132@student.uwtsd.ac.uk::f1ef1e62-7ce7-4893-849c-6dcd610a4100" providerId="AD" clId="Web-{B43B6FDF-B8D7-986F-D78D-70F8A61102A9}"/>
    <pc:docChg chg="modSld">
      <pc:chgData name="Vincenzo Venora (2511132)" userId="S::2511132@student.uwtsd.ac.uk::f1ef1e62-7ce7-4893-849c-6dcd610a4100" providerId="AD" clId="Web-{B43B6FDF-B8D7-986F-D78D-70F8A61102A9}" dt="2026-03-15T13:56:27.433" v="51" actId="1076"/>
      <pc:docMkLst>
        <pc:docMk/>
      </pc:docMkLst>
      <pc:sldChg chg="modSp">
        <pc:chgData name="Vincenzo Venora (2511132)" userId="S::2511132@student.uwtsd.ac.uk::f1ef1e62-7ce7-4893-849c-6dcd610a4100" providerId="AD" clId="Web-{B43B6FDF-B8D7-986F-D78D-70F8A61102A9}" dt="2026-03-15T13:53:39.545" v="33" actId="20577"/>
        <pc:sldMkLst>
          <pc:docMk/>
          <pc:sldMk cId="2563627717" sldId="256"/>
        </pc:sldMkLst>
        <pc:spChg chg="mod">
          <ac:chgData name="Vincenzo Venora (2511132)" userId="S::2511132@student.uwtsd.ac.uk::f1ef1e62-7ce7-4893-849c-6dcd610a4100" providerId="AD" clId="Web-{B43B6FDF-B8D7-986F-D78D-70F8A61102A9}" dt="2026-03-15T13:53:39.545" v="33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">
        <pc:chgData name="Vincenzo Venora (2511132)" userId="S::2511132@student.uwtsd.ac.uk::f1ef1e62-7ce7-4893-849c-6dcd610a4100" providerId="AD" clId="Web-{B43B6FDF-B8D7-986F-D78D-70F8A61102A9}" dt="2026-03-15T13:55:11.811" v="46" actId="20577"/>
        <pc:sldMkLst>
          <pc:docMk/>
          <pc:sldMk cId="2715806010" sldId="257"/>
        </pc:sldMkLst>
        <pc:spChg chg="mod">
          <ac:chgData name="Vincenzo Venora (2511132)" userId="S::2511132@student.uwtsd.ac.uk::f1ef1e62-7ce7-4893-849c-6dcd610a4100" providerId="AD" clId="Web-{B43B6FDF-B8D7-986F-D78D-70F8A61102A9}" dt="2026-03-15T13:55:11.811" v="46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modSp">
        <pc:chgData name="Vincenzo Venora (2511132)" userId="S::2511132@student.uwtsd.ac.uk::f1ef1e62-7ce7-4893-849c-6dcd610a4100" providerId="AD" clId="Web-{B43B6FDF-B8D7-986F-D78D-70F8A61102A9}" dt="2026-03-15T13:54:45.743" v="45" actId="20577"/>
        <pc:sldMkLst>
          <pc:docMk/>
          <pc:sldMk cId="2897957523" sldId="258"/>
        </pc:sldMkLst>
        <pc:spChg chg="mod">
          <ac:chgData name="Vincenzo Venora (2511132)" userId="S::2511132@student.uwtsd.ac.uk::f1ef1e62-7ce7-4893-849c-6dcd610a4100" providerId="AD" clId="Web-{B43B6FDF-B8D7-986F-D78D-70F8A61102A9}" dt="2026-03-15T13:54:45.743" v="45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Vincenzo Venora (2511132)" userId="S::2511132@student.uwtsd.ac.uk::f1ef1e62-7ce7-4893-849c-6dcd610a4100" providerId="AD" clId="Web-{B43B6FDF-B8D7-986F-D78D-70F8A61102A9}" dt="2026-03-15T13:56:27.433" v="51" actId="1076"/>
        <pc:sldMkLst>
          <pc:docMk/>
          <pc:sldMk cId="1424087263" sldId="260"/>
        </pc:sldMkLst>
        <pc:spChg chg="mod">
          <ac:chgData name="Vincenzo Venora (2511132)" userId="S::2511132@student.uwtsd.ac.uk::f1ef1e62-7ce7-4893-849c-6dcd610a4100" providerId="AD" clId="Web-{B43B6FDF-B8D7-986F-D78D-70F8A61102A9}" dt="2026-03-15T13:56:27.433" v="51" actId="1076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Vincenzo Venora (2511132)" userId="S::2511132@student.uwtsd.ac.uk::f1ef1e62-7ce7-4893-849c-6dcd610a4100" providerId="AD" clId="Web-{B43B6FDF-B8D7-986F-D78D-70F8A61102A9}" dt="2026-03-15T13:51:51.230" v="24" actId="20577"/>
        <pc:sldMkLst>
          <pc:docMk/>
          <pc:sldMk cId="1382716628" sldId="262"/>
        </pc:sldMkLst>
        <pc:spChg chg="mod">
          <ac:chgData name="Vincenzo Venora (2511132)" userId="S::2511132@student.uwtsd.ac.uk::f1ef1e62-7ce7-4893-849c-6dcd610a4100" providerId="AD" clId="Web-{B43B6FDF-B8D7-986F-D78D-70F8A61102A9}" dt="2026-03-15T13:51:51.230" v="24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Vincenzo Venora (2511132)" userId="S::2511132@student.uwtsd.ac.uk::f1ef1e62-7ce7-4893-849c-6dcd610a4100" providerId="AD" clId="Web-{B43B6FDF-B8D7-986F-D78D-70F8A61102A9}" dt="2026-03-15T13:51:09.948" v="21" actId="20577"/>
        <pc:sldMkLst>
          <pc:docMk/>
          <pc:sldMk cId="1917974163" sldId="267"/>
        </pc:sldMkLst>
        <pc:spChg chg="mod">
          <ac:chgData name="Vincenzo Venora (2511132)" userId="S::2511132@student.uwtsd.ac.uk::f1ef1e62-7ce7-4893-849c-6dcd610a4100" providerId="AD" clId="Web-{B43B6FDF-B8D7-986F-D78D-70F8A61102A9}" dt="2026-03-15T13:51:09.948" v="21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Vincenzo Venora (2511132)" userId="f1ef1e62-7ce7-4893-849c-6dcd610a4100" providerId="ADAL" clId="{7729E0B1-798D-4E9B-B033-542C0865FD5D}"/>
    <pc:docChg chg="modSld">
      <pc:chgData name="Vincenzo Venora (2511132)" userId="f1ef1e62-7ce7-4893-849c-6dcd610a4100" providerId="ADAL" clId="{7729E0B1-798D-4E9B-B033-542C0865FD5D}" dt="2026-03-15T10:50:57.316" v="14" actId="20577"/>
      <pc:docMkLst>
        <pc:docMk/>
      </pc:docMkLst>
      <pc:sldChg chg="modSp mod">
        <pc:chgData name="Vincenzo Venora (2511132)" userId="f1ef1e62-7ce7-4893-849c-6dcd610a4100" providerId="ADAL" clId="{7729E0B1-798D-4E9B-B033-542C0865FD5D}" dt="2026-03-15T10:50:57.316" v="14" actId="20577"/>
        <pc:sldMkLst>
          <pc:docMk/>
          <pc:sldMk cId="2563627717" sldId="256"/>
        </pc:sldMkLst>
        <pc:spChg chg="mod">
          <ac:chgData name="Vincenzo Venora (2511132)" userId="f1ef1e62-7ce7-4893-849c-6dcd610a4100" providerId="ADAL" clId="{7729E0B1-798D-4E9B-B033-542C0865FD5D}" dt="2026-03-15T10:50:57.316" v="14" actId="20577"/>
          <ac:spMkLst>
            <pc:docMk/>
            <pc:sldMk cId="2563627717" sldId="256"/>
            <ac:spMk id="2" creationId="{13877589-7B87-1810-7D1A-B5A2048E349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lculatorultra.com/" TargetMode="External"/><Relationship Id="rId2" Type="http://schemas.openxmlformats.org/officeDocument/2006/relationships/hyperlink" Target="https://bgmcgroup.com/exploring-the-fishbone-diagram-types-advantages-drawbacks-and-revealing-the-six-ms-of-change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doi.org/10.1108/IJOA-12-2024-5114" TargetMode="External"/><Relationship Id="rId4" Type="http://schemas.openxmlformats.org/officeDocument/2006/relationships/hyperlink" Target="https://www.cipd.org/en/knowledge/factsheets/pestle-analysis-factsheet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8514" y="340571"/>
            <a:ext cx="8427720" cy="358679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Century Gothic"/>
              </a:rPr>
              <a:t>MODULE NAME: Problem Solving and Decision Making</a:t>
            </a:r>
            <a:br>
              <a:rPr lang="en-GB" sz="2000" dirty="0">
                <a:latin typeface="Century Gothic"/>
              </a:rPr>
            </a:br>
            <a:r>
              <a:rPr lang="en-GB" sz="2000" dirty="0">
                <a:solidFill>
                  <a:schemeClr val="tx1"/>
                </a:solidFill>
                <a:latin typeface="Century Gothic"/>
              </a:rPr>
              <a:t>MODULE CODE : LCLM4004_LON</a:t>
            </a:r>
            <a:br>
              <a:rPr lang="en-GB" sz="2000" dirty="0">
                <a:latin typeface="Century Gothic"/>
              </a:rPr>
            </a:br>
            <a:r>
              <a:rPr lang="en-GB" sz="2000" dirty="0">
                <a:solidFill>
                  <a:schemeClr val="tx1"/>
                </a:solidFill>
                <a:latin typeface="Century Gothic"/>
              </a:rPr>
              <a:t>STUDENT NAME : Vincenzo Venora</a:t>
            </a:r>
            <a:br>
              <a:rPr lang="en-GB" sz="2000" dirty="0">
                <a:latin typeface="Century Gothic"/>
              </a:rPr>
            </a:br>
            <a:r>
              <a:rPr lang="en-GB" sz="2000" dirty="0">
                <a:solidFill>
                  <a:schemeClr val="tx1"/>
                </a:solidFill>
                <a:latin typeface="Century Gothic"/>
              </a:rPr>
              <a:t>STUDENT ID :2511132</a:t>
            </a:r>
            <a:br>
              <a:rPr lang="en-GB" sz="2000" dirty="0">
                <a:latin typeface="Century Gothic"/>
              </a:rPr>
            </a:br>
            <a:r>
              <a:rPr lang="en-GB" sz="2000" dirty="0">
                <a:solidFill>
                  <a:schemeClr val="tx1"/>
                </a:solidFill>
                <a:latin typeface="Century Gothic"/>
              </a:rPr>
              <a:t>LECTURER : Toyin Adisa</a:t>
            </a:r>
            <a:br>
              <a:rPr lang="en-GB" sz="2000" dirty="0">
                <a:latin typeface="Century Gothic"/>
              </a:rPr>
            </a:br>
            <a:r>
              <a:rPr lang="en-GB" sz="2400">
                <a:solidFill>
                  <a:schemeClr val="tx1"/>
                </a:solidFill>
                <a:latin typeface="Century Gothic"/>
              </a:rPr>
              <a:t>Presentation: Part</a:t>
            </a:r>
            <a:r>
              <a:rPr lang="en-GB" sz="2400" dirty="0">
                <a:solidFill>
                  <a:schemeClr val="tx1"/>
                </a:solidFill>
                <a:latin typeface="Century Gothic"/>
              </a:rPr>
              <a:t> 1</a:t>
            </a:r>
            <a:endParaRPr lang="en-GB" sz="2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solidFill>
                  <a:schemeClr val="tx1"/>
                </a:solidFill>
              </a:rPr>
              <a:t>Introduction 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Company background</a:t>
            </a:r>
          </a:p>
          <a:p>
            <a:r>
              <a:rPr lang="en-GB" dirty="0">
                <a:solidFill>
                  <a:schemeClr val="tx1"/>
                </a:solidFill>
              </a:rPr>
              <a:t>Problem: nature and scope</a:t>
            </a:r>
          </a:p>
          <a:p>
            <a:r>
              <a:rPr lang="en-GB" dirty="0">
                <a:solidFill>
                  <a:schemeClr val="tx1"/>
                </a:solidFill>
              </a:rPr>
              <a:t>PESTLE ANALYSIS: Green Haven Florists</a:t>
            </a:r>
          </a:p>
          <a:p>
            <a:r>
              <a:rPr lang="en-GB" dirty="0">
                <a:solidFill>
                  <a:schemeClr val="tx1"/>
                </a:solidFill>
              </a:rPr>
              <a:t>Cause and effect analysis: Fishbone diagram</a:t>
            </a:r>
          </a:p>
          <a:p>
            <a:r>
              <a:rPr lang="en-GB" dirty="0">
                <a:solidFill>
                  <a:schemeClr val="tx1"/>
                </a:solidFill>
              </a:rPr>
              <a:t>Conclusion</a:t>
            </a:r>
          </a:p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Century Gothic"/>
                <a:ea typeface="Roboto"/>
                <a:cs typeface="Roboto"/>
              </a:rPr>
              <a:t>Drop in sales: Decrease in the amount sold or revenue generated between two periods (Calculator Ultra, 2025).</a:t>
            </a:r>
            <a:endParaRPr lang="en-US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Century Gothic"/>
                <a:ea typeface="Roboto"/>
                <a:cs typeface="Roboto"/>
              </a:rPr>
              <a:t>Green Haven Florists has experienced a 30% decline in in-store sales, and this presentation analyses the causes of this drop.</a:t>
            </a:r>
            <a:endParaRPr lang="en-US">
              <a:solidFill>
                <a:schemeClr val="tx1"/>
              </a:solidFill>
              <a:latin typeface="Century Gothic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latin typeface="Century Gothic"/>
                <a:ea typeface="Roboto"/>
                <a:cs typeface="Roboto"/>
              </a:rPr>
              <a:t>It shows </a:t>
            </a:r>
            <a:r>
              <a:rPr lang="en-GB">
                <a:solidFill>
                  <a:schemeClr val="tx1"/>
                </a:solidFill>
                <a:latin typeface="Century Gothic"/>
                <a:ea typeface="Roboto"/>
                <a:cs typeface="Roboto"/>
              </a:rPr>
              <a:t>potential causes</a:t>
            </a:r>
            <a:r>
              <a:rPr lang="en-GB" dirty="0">
                <a:solidFill>
                  <a:schemeClr val="tx1"/>
                </a:solidFill>
                <a:latin typeface="Century Gothic"/>
                <a:ea typeface="Roboto"/>
                <a:cs typeface="Roboto"/>
              </a:rPr>
              <a:t> and evaluates external factors affecting the business.</a:t>
            </a:r>
            <a:endParaRPr lang="en-US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  <a:latin typeface="Century Gothic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Green Haven Florists</a:t>
            </a:r>
            <a:endParaRPr lang="en-GB" sz="240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Green Haven Florists is an independent flower shop located in Norwich, UK.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Founded in 2016 by partners Liam and Priya Patel.</a:t>
            </a:r>
            <a:endParaRPr lang="en-GB"/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It specialises in fresh flower arrangements, bouquets, and floral services for events such as weddings and celebrations.</a:t>
            </a:r>
            <a:endParaRPr lang="en-GB"/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The business has built its reputation on quality, sustainability, and personalised service.</a:t>
            </a:r>
            <a:endParaRPr lang="en-GB"/>
          </a:p>
          <a:p>
            <a:pPr marL="342900" indent="-342900">
              <a:buFont typeface="Arial" charset="2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97322"/>
            <a:ext cx="10065503" cy="4509247"/>
          </a:xfrm>
        </p:spPr>
        <p:txBody>
          <a:bodyPr>
            <a:normAutofit fontScale="92500" lnSpcReduction="20000"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b="1" dirty="0">
                <a:solidFill>
                  <a:schemeClr val="tx1"/>
                </a:solidFill>
              </a:rPr>
              <a:t>Who</a:t>
            </a:r>
            <a:r>
              <a:rPr lang="en-GB" dirty="0">
                <a:solidFill>
                  <a:schemeClr val="tx1"/>
                </a:solidFill>
              </a:rPr>
              <a:t>: 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b="1">
                <a:solidFill>
                  <a:schemeClr val="tx1"/>
                </a:solidFill>
              </a:rPr>
              <a:t>What:</a:t>
            </a:r>
            <a:r>
              <a:rPr lang="en-GB">
                <a:solidFill>
                  <a:schemeClr val="tx1"/>
                </a:solidFill>
              </a:rPr>
              <a:t> 30% decline in in-store sales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Where: </a:t>
            </a:r>
            <a:r>
              <a:rPr lang="en-GB">
                <a:solidFill>
                  <a:schemeClr val="tx1"/>
                </a:solidFill>
              </a:rPr>
              <a:t>Green Haven Florists, Norwich, UK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When:</a:t>
            </a:r>
            <a:r>
              <a:rPr lang="en-GB">
                <a:solidFill>
                  <a:schemeClr val="tx1"/>
                </a:solidFill>
              </a:rPr>
              <a:t> Over the last 12 months</a:t>
            </a:r>
            <a:endParaRPr lang="en-US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Why:</a:t>
            </a:r>
            <a:r>
              <a:rPr lang="en-GB">
                <a:solidFill>
                  <a:schemeClr val="tx1"/>
                </a:solidFill>
              </a:rPr>
              <a:t> Increased online competition, Rising costs of flowers and materials Reduced</a:t>
            </a:r>
            <a:r>
              <a:rPr lang="en-GB" dirty="0">
                <a:solidFill>
                  <a:schemeClr val="tx1"/>
                </a:solidFill>
              </a:rPr>
              <a:t> foot traffic on the high street</a:t>
            </a:r>
          </a:p>
          <a:p>
            <a:r>
              <a:rPr lang="en-GB" b="1">
                <a:solidFill>
                  <a:schemeClr val="tx1"/>
                </a:solidFill>
              </a:rPr>
              <a:t>How:</a:t>
            </a:r>
            <a:r>
              <a:rPr lang="en-GB">
                <a:solidFill>
                  <a:schemeClr val="tx1"/>
                </a:solidFill>
              </a:rPr>
              <a:t> Customers</a:t>
            </a:r>
            <a:r>
              <a:rPr lang="en-GB" dirty="0">
                <a:solidFill>
                  <a:schemeClr val="tx1"/>
                </a:solidFill>
              </a:rPr>
              <a:t> shifting to online flower delivery services</a:t>
            </a:r>
          </a:p>
          <a:p>
            <a:r>
              <a:rPr lang="en-GB" b="1">
                <a:solidFill>
                  <a:schemeClr val="tx1"/>
                </a:solidFill>
              </a:rPr>
              <a:t>How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tx1"/>
                </a:solidFill>
              </a:rPr>
              <a:t>much: </a:t>
            </a:r>
            <a:r>
              <a:rPr lang="en-GB" dirty="0">
                <a:solidFill>
                  <a:schemeClr val="tx1"/>
                </a:solidFill>
              </a:rPr>
              <a:t>Around 30% drop in sales revenue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POLITICAL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Government regulations 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affecting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the retail and small business sectors</a:t>
            </a: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Import regulations affecting flower supply chains</a:t>
            </a:r>
          </a:p>
          <a:p>
            <a:pPr marL="342900" indent="-342900">
              <a:buFont typeface="Arial" charset="2"/>
              <a:buChar char="•"/>
            </a:pPr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chemeClr val="tx1"/>
                </a:solidFill>
              </a:rPr>
              <a:t>ECONOMIC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Inflation</a:t>
            </a:r>
            <a:r>
              <a:rPr lang="en-GB" dirty="0">
                <a:solidFill>
                  <a:schemeClr val="tx1"/>
                </a:solidFill>
              </a:rPr>
              <a:t> increasing flower prices</a:t>
            </a:r>
            <a:endParaRPr lang="en-GB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Rising operational costs and utilities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chemeClr val="tx1"/>
                </a:solidFill>
              </a:rPr>
              <a:t>SOCIAL</a:t>
            </a:r>
          </a:p>
          <a:p>
            <a:pPr marL="342900" indent="-342900">
              <a:lnSpc>
                <a:spcPct val="90000"/>
              </a:lnSpc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Customers increasingly prefer online shopping convenience</a:t>
            </a:r>
          </a:p>
          <a:p>
            <a:pPr marL="342900" indent="-342900">
              <a:lnSpc>
                <a:spcPct val="90000"/>
              </a:lnSpc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Growing interest in eco-friendly and sustainable products</a:t>
            </a:r>
          </a:p>
          <a:p>
            <a:br>
              <a:rPr lang="en-US" dirty="0"/>
            </a:br>
            <a:endParaRPr lang="en-US" dirty="0"/>
          </a:p>
          <a:p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TECHNOLOGICAL</a:t>
            </a:r>
            <a:endParaRPr lang="en-US"/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Growth of online flower delivery platforms</a:t>
            </a:r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Competitors using social media and digital marketing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LEGAL</a:t>
            </a:r>
            <a:endParaRPr lang="en-GB" sz="1600" b="1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Employment laws and minimum wage regulations</a:t>
            </a: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</a:rPr>
              <a:t>Consumer protection and online sales regulations</a:t>
            </a:r>
          </a:p>
          <a:p>
            <a:pPr>
              <a:buFont typeface="Arial" charset="2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ENVIRONMENTAL 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600">
                <a:solidFill>
                  <a:schemeClr val="tx1"/>
                </a:solidFill>
              </a:rPr>
              <a:t>Pressure to use sustainable packaging</a:t>
            </a:r>
            <a:endParaRPr lang="en-GB">
              <a:solidFill>
                <a:schemeClr val="tx1"/>
              </a:solidFill>
            </a:endParaRPr>
          </a:p>
          <a:p>
            <a:pPr marL="285750" indent="-285750">
              <a:buFont typeface="Arial" charset="2"/>
              <a:buChar char="•"/>
            </a:pPr>
            <a:r>
              <a:rPr lang="en-GB" sz="1600">
                <a:solidFill>
                  <a:schemeClr val="tx1"/>
                </a:solidFill>
              </a:rPr>
              <a:t>Climate change affecting flower supply and sourcing</a:t>
            </a:r>
            <a:endParaRPr lang="en-GB">
              <a:solidFill>
                <a:schemeClr val="tx1"/>
              </a:solidFill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206" y="450698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cxnSp>
        <p:nvCxnSpPr>
          <p:cNvPr id="395" name="Straight Arrow Connector 394">
            <a:extLst>
              <a:ext uri="{FF2B5EF4-FFF2-40B4-BE49-F238E27FC236}">
                <a16:creationId xmlns:a16="http://schemas.microsoft.com/office/drawing/2014/main" id="{8CC80EAE-D6E5-973F-7481-3D5E9DA878C0}"/>
              </a:ext>
            </a:extLst>
          </p:cNvPr>
          <p:cNvCxnSpPr/>
          <p:nvPr/>
        </p:nvCxnSpPr>
        <p:spPr>
          <a:xfrm flipV="1">
            <a:off x="582795" y="3996804"/>
            <a:ext cx="9440171" cy="345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6" name="Rectangle 395">
            <a:extLst>
              <a:ext uri="{FF2B5EF4-FFF2-40B4-BE49-F238E27FC236}">
                <a16:creationId xmlns:a16="http://schemas.microsoft.com/office/drawing/2014/main" id="{E18B94B7-E1E3-0D28-9F6C-8B6564FB42F2}"/>
              </a:ext>
            </a:extLst>
          </p:cNvPr>
          <p:cNvSpPr/>
          <p:nvPr/>
        </p:nvSpPr>
        <p:spPr>
          <a:xfrm>
            <a:off x="10018452" y="3556086"/>
            <a:ext cx="1920813" cy="770626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Drop In Sale</a:t>
            </a:r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F52018B0-B7CD-70B2-1D39-1E7356F3B433}"/>
              </a:ext>
            </a:extLst>
          </p:cNvPr>
          <p:cNvSpPr/>
          <p:nvPr/>
        </p:nvSpPr>
        <p:spPr>
          <a:xfrm>
            <a:off x="258792" y="1194862"/>
            <a:ext cx="1417606" cy="33930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FFFFFF"/>
                </a:solidFill>
              </a:rPr>
              <a:t>Customers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60987393-A6C3-1E15-073C-129CB802DB6E}"/>
              </a:ext>
            </a:extLst>
          </p:cNvPr>
          <p:cNvSpPr/>
          <p:nvPr/>
        </p:nvSpPr>
        <p:spPr>
          <a:xfrm>
            <a:off x="4000755" y="1085747"/>
            <a:ext cx="1748287" cy="33930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Technology</a:t>
            </a:r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1E2AACEB-3354-9B72-6B38-70EF65717AA5}"/>
              </a:ext>
            </a:extLst>
          </p:cNvPr>
          <p:cNvSpPr/>
          <p:nvPr/>
        </p:nvSpPr>
        <p:spPr>
          <a:xfrm>
            <a:off x="7823336" y="1064437"/>
            <a:ext cx="1575758" cy="33930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</a:t>
            </a:r>
            <a:r>
              <a:rPr lang="en-GB"/>
              <a:t>ition</a:t>
            </a:r>
            <a:endParaRPr lang="en-US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DAE830D9-8524-1B05-F6B6-922E39DD8B9B}"/>
              </a:ext>
            </a:extLst>
          </p:cNvPr>
          <p:cNvSpPr/>
          <p:nvPr/>
        </p:nvSpPr>
        <p:spPr>
          <a:xfrm>
            <a:off x="258791" y="6413840"/>
            <a:ext cx="1331342" cy="28179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Cost</a:t>
            </a:r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62BAA66C-2A99-C3D2-316A-8B09433D02BA}"/>
              </a:ext>
            </a:extLst>
          </p:cNvPr>
          <p:cNvSpPr/>
          <p:nvPr/>
        </p:nvSpPr>
        <p:spPr>
          <a:xfrm>
            <a:off x="4284451" y="6413840"/>
            <a:ext cx="1388850" cy="28179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Location </a:t>
            </a:r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4BAECF70-9C0C-41B5-B779-A4CE34EBA051}"/>
              </a:ext>
            </a:extLst>
          </p:cNvPr>
          <p:cNvSpPr/>
          <p:nvPr/>
        </p:nvSpPr>
        <p:spPr>
          <a:xfrm>
            <a:off x="7677507" y="6413839"/>
            <a:ext cx="1417605" cy="28179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Marketing</a:t>
            </a:r>
            <a:endParaRPr lang="en-US"/>
          </a:p>
        </p:txBody>
      </p:sp>
      <p:cxnSp>
        <p:nvCxnSpPr>
          <p:cNvPr id="403" name="Straight Arrow Connector 402">
            <a:extLst>
              <a:ext uri="{FF2B5EF4-FFF2-40B4-BE49-F238E27FC236}">
                <a16:creationId xmlns:a16="http://schemas.microsoft.com/office/drawing/2014/main" id="{131DCCD8-FAA0-1B07-B647-B636630FE226}"/>
              </a:ext>
            </a:extLst>
          </p:cNvPr>
          <p:cNvCxnSpPr/>
          <p:nvPr/>
        </p:nvCxnSpPr>
        <p:spPr>
          <a:xfrm>
            <a:off x="486777" y="1592294"/>
            <a:ext cx="2338631" cy="24480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4" name="Straight Arrow Connector 403">
            <a:extLst>
              <a:ext uri="{FF2B5EF4-FFF2-40B4-BE49-F238E27FC236}">
                <a16:creationId xmlns:a16="http://schemas.microsoft.com/office/drawing/2014/main" id="{E88E2739-B514-31F6-85DF-6B976348E4B6}"/>
              </a:ext>
            </a:extLst>
          </p:cNvPr>
          <p:cNvCxnSpPr/>
          <p:nvPr/>
        </p:nvCxnSpPr>
        <p:spPr>
          <a:xfrm>
            <a:off x="4626429" y="1451858"/>
            <a:ext cx="1647644" cy="25965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5" name="Straight Arrow Connector 404">
            <a:extLst>
              <a:ext uri="{FF2B5EF4-FFF2-40B4-BE49-F238E27FC236}">
                <a16:creationId xmlns:a16="http://schemas.microsoft.com/office/drawing/2014/main" id="{9854D534-40C1-B23D-A74A-D9830932C36C}"/>
              </a:ext>
            </a:extLst>
          </p:cNvPr>
          <p:cNvCxnSpPr/>
          <p:nvPr/>
        </p:nvCxnSpPr>
        <p:spPr>
          <a:xfrm>
            <a:off x="8059793" y="1442100"/>
            <a:ext cx="1417608" cy="26253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6" name="Straight Arrow Connector 405">
            <a:extLst>
              <a:ext uri="{FF2B5EF4-FFF2-40B4-BE49-F238E27FC236}">
                <a16:creationId xmlns:a16="http://schemas.microsoft.com/office/drawing/2014/main" id="{2DC3FDD9-C414-F901-06B0-DFF029B52275}"/>
              </a:ext>
            </a:extLst>
          </p:cNvPr>
          <p:cNvCxnSpPr/>
          <p:nvPr/>
        </p:nvCxnSpPr>
        <p:spPr>
          <a:xfrm flipH="1">
            <a:off x="906956" y="4006149"/>
            <a:ext cx="1889183" cy="23665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7" name="Straight Arrow Connector 406">
            <a:extLst>
              <a:ext uri="{FF2B5EF4-FFF2-40B4-BE49-F238E27FC236}">
                <a16:creationId xmlns:a16="http://schemas.microsoft.com/office/drawing/2014/main" id="{B1CEFC05-E445-889B-D88C-525D93DA3B69}"/>
              </a:ext>
            </a:extLst>
          </p:cNvPr>
          <p:cNvCxnSpPr/>
          <p:nvPr/>
        </p:nvCxnSpPr>
        <p:spPr>
          <a:xfrm flipH="1">
            <a:off x="4696518" y="4128355"/>
            <a:ext cx="1443897" cy="22372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8" name="Straight Arrow Connector 407">
            <a:extLst>
              <a:ext uri="{FF2B5EF4-FFF2-40B4-BE49-F238E27FC236}">
                <a16:creationId xmlns:a16="http://schemas.microsoft.com/office/drawing/2014/main" id="{2B7B86D0-5DD4-4C7D-7603-08D753122EF0}"/>
              </a:ext>
            </a:extLst>
          </p:cNvPr>
          <p:cNvCxnSpPr/>
          <p:nvPr/>
        </p:nvCxnSpPr>
        <p:spPr>
          <a:xfrm flipH="1">
            <a:off x="8171116" y="4115263"/>
            <a:ext cx="1256578" cy="22514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" name="Arrow: Right 409">
            <a:extLst>
              <a:ext uri="{FF2B5EF4-FFF2-40B4-BE49-F238E27FC236}">
                <a16:creationId xmlns:a16="http://schemas.microsoft.com/office/drawing/2014/main" id="{D47042C1-01BD-9CAA-7DED-675B1BAD4EB7}"/>
              </a:ext>
            </a:extLst>
          </p:cNvPr>
          <p:cNvSpPr/>
          <p:nvPr/>
        </p:nvSpPr>
        <p:spPr>
          <a:xfrm>
            <a:off x="8495992" y="2215140"/>
            <a:ext cx="3034369" cy="26897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Large National Flower Company</a:t>
            </a:r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867F838D-9D0F-2667-D3EF-93AA482F1488}"/>
              </a:ext>
            </a:extLst>
          </p:cNvPr>
          <p:cNvSpPr/>
          <p:nvPr/>
        </p:nvSpPr>
        <p:spPr>
          <a:xfrm>
            <a:off x="8223851" y="1695246"/>
            <a:ext cx="3071000" cy="281797"/>
          </a:xfrm>
          <a:prstGeom prst="leftArrow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Onlin</a:t>
            </a:r>
            <a:r>
              <a:rPr lang="en-GB" sz="1000"/>
              <a:t>e Flower Delivery Platform</a:t>
            </a:r>
            <a:endParaRPr lang="en-GB" sz="1000" dirty="0"/>
          </a:p>
        </p:txBody>
      </p:sp>
      <p:sp>
        <p:nvSpPr>
          <p:cNvPr id="411" name="Arrow: Right 410">
            <a:extLst>
              <a:ext uri="{FF2B5EF4-FFF2-40B4-BE49-F238E27FC236}">
                <a16:creationId xmlns:a16="http://schemas.microsoft.com/office/drawing/2014/main" id="{936C3BEB-A106-9FAE-DB7C-17A3D3A56EBA}"/>
              </a:ext>
            </a:extLst>
          </p:cNvPr>
          <p:cNvSpPr/>
          <p:nvPr/>
        </p:nvSpPr>
        <p:spPr>
          <a:xfrm>
            <a:off x="8768395" y="2721173"/>
            <a:ext cx="2789948" cy="2977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/>
              <a:t>Supermarket Selling Flower at Lower Price </a:t>
            </a:r>
          </a:p>
        </p:txBody>
      </p:sp>
      <p:sp>
        <p:nvSpPr>
          <p:cNvPr id="412" name="Arrow: Left 411">
            <a:extLst>
              <a:ext uri="{FF2B5EF4-FFF2-40B4-BE49-F238E27FC236}">
                <a16:creationId xmlns:a16="http://schemas.microsoft.com/office/drawing/2014/main" id="{925A8F04-0B3F-121B-D85E-E86133E84DBA}"/>
              </a:ext>
            </a:extLst>
          </p:cNvPr>
          <p:cNvSpPr/>
          <p:nvPr/>
        </p:nvSpPr>
        <p:spPr>
          <a:xfrm>
            <a:off x="4877743" y="1688442"/>
            <a:ext cx="2631803" cy="2977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Outdated Website</a:t>
            </a:r>
            <a:endParaRPr lang="en-GB" sz="1000" dirty="0"/>
          </a:p>
        </p:txBody>
      </p:sp>
      <p:sp>
        <p:nvSpPr>
          <p:cNvPr id="413" name="Arrow: Left 412">
            <a:extLst>
              <a:ext uri="{FF2B5EF4-FFF2-40B4-BE49-F238E27FC236}">
                <a16:creationId xmlns:a16="http://schemas.microsoft.com/office/drawing/2014/main" id="{BAE5DC37-3E04-70C9-BFC1-8BB99D7A180C}"/>
              </a:ext>
            </a:extLst>
          </p:cNvPr>
          <p:cNvSpPr/>
          <p:nvPr/>
        </p:nvSpPr>
        <p:spPr>
          <a:xfrm>
            <a:off x="5228191" y="2254550"/>
            <a:ext cx="2991237" cy="297729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Limited Online Ordering </a:t>
            </a:r>
            <a:r>
              <a:rPr lang="en-GB" sz="1000"/>
              <a:t>System</a:t>
            </a:r>
          </a:p>
        </p:txBody>
      </p:sp>
      <p:sp>
        <p:nvSpPr>
          <p:cNvPr id="414" name="Arrow: Left 413">
            <a:extLst>
              <a:ext uri="{FF2B5EF4-FFF2-40B4-BE49-F238E27FC236}">
                <a16:creationId xmlns:a16="http://schemas.microsoft.com/office/drawing/2014/main" id="{997DF76B-DB84-B2FD-DEC4-7E2971400584}"/>
              </a:ext>
            </a:extLst>
          </p:cNvPr>
          <p:cNvSpPr/>
          <p:nvPr/>
        </p:nvSpPr>
        <p:spPr>
          <a:xfrm>
            <a:off x="5684224" y="2995654"/>
            <a:ext cx="2904973" cy="25459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Low </a:t>
            </a:r>
            <a:r>
              <a:rPr lang="en-GB" sz="1000"/>
              <a:t>Presence</a:t>
            </a:r>
            <a:r>
              <a:rPr lang="en-GB" sz="1000" dirty="0"/>
              <a:t> on Social Media</a:t>
            </a:r>
          </a:p>
        </p:txBody>
      </p:sp>
      <p:sp>
        <p:nvSpPr>
          <p:cNvPr id="415" name="Arrow: Left 414">
            <a:extLst>
              <a:ext uri="{FF2B5EF4-FFF2-40B4-BE49-F238E27FC236}">
                <a16:creationId xmlns:a16="http://schemas.microsoft.com/office/drawing/2014/main" id="{CD357B3F-CD9C-7246-24BE-EF2DFB312428}"/>
              </a:ext>
            </a:extLst>
          </p:cNvPr>
          <p:cNvSpPr/>
          <p:nvPr/>
        </p:nvSpPr>
        <p:spPr>
          <a:xfrm>
            <a:off x="841749" y="1845017"/>
            <a:ext cx="3077501" cy="283351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/>
              <a:t>Prefere</a:t>
            </a:r>
            <a:r>
              <a:rPr lang="en-GB" sz="900"/>
              <a:t>nce For Online Ordering</a:t>
            </a:r>
            <a:endParaRPr lang="en-GB" sz="900" dirty="0"/>
          </a:p>
        </p:txBody>
      </p:sp>
      <p:sp>
        <p:nvSpPr>
          <p:cNvPr id="416" name="Arrow: Left 415">
            <a:extLst>
              <a:ext uri="{FF2B5EF4-FFF2-40B4-BE49-F238E27FC236}">
                <a16:creationId xmlns:a16="http://schemas.microsoft.com/office/drawing/2014/main" id="{9A1A30ED-56B9-29AB-F6B1-5AF7B24D0E29}"/>
              </a:ext>
            </a:extLst>
          </p:cNvPr>
          <p:cNvSpPr/>
          <p:nvPr/>
        </p:nvSpPr>
        <p:spPr>
          <a:xfrm>
            <a:off x="1223646" y="2215458"/>
            <a:ext cx="3063123" cy="326484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/>
              <a:t>Demand For Fast delivery Serv</a:t>
            </a:r>
            <a:r>
              <a:rPr lang="en-GB" sz="900"/>
              <a:t>ice </a:t>
            </a:r>
            <a:endParaRPr lang="en-GB" sz="900" dirty="0"/>
          </a:p>
        </p:txBody>
      </p:sp>
      <p:sp>
        <p:nvSpPr>
          <p:cNvPr id="417" name="Arrow: Left 416">
            <a:extLst>
              <a:ext uri="{FF2B5EF4-FFF2-40B4-BE49-F238E27FC236}">
                <a16:creationId xmlns:a16="http://schemas.microsoft.com/office/drawing/2014/main" id="{F84D590B-07D8-6200-36AC-D9C95839E597}"/>
              </a:ext>
            </a:extLst>
          </p:cNvPr>
          <p:cNvSpPr/>
          <p:nvPr/>
        </p:nvSpPr>
        <p:spPr>
          <a:xfrm>
            <a:off x="1757800" y="2756085"/>
            <a:ext cx="2948106" cy="283349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Change On Buying </a:t>
            </a:r>
          </a:p>
        </p:txBody>
      </p:sp>
      <p:sp>
        <p:nvSpPr>
          <p:cNvPr id="418" name="Arrow: Left 417">
            <a:extLst>
              <a:ext uri="{FF2B5EF4-FFF2-40B4-BE49-F238E27FC236}">
                <a16:creationId xmlns:a16="http://schemas.microsoft.com/office/drawing/2014/main" id="{A381096D-C553-66B4-2A9C-B9FFD5091016}"/>
              </a:ext>
            </a:extLst>
          </p:cNvPr>
          <p:cNvSpPr/>
          <p:nvPr/>
        </p:nvSpPr>
        <p:spPr>
          <a:xfrm>
            <a:off x="2378197" y="4337398"/>
            <a:ext cx="2732445" cy="312104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Rising Flower i</a:t>
            </a:r>
            <a:r>
              <a:rPr lang="en-GB" sz="1000"/>
              <a:t>mport Prices</a:t>
            </a:r>
            <a:endParaRPr lang="en-GB" sz="1000" dirty="0"/>
          </a:p>
        </p:txBody>
      </p:sp>
      <p:sp>
        <p:nvSpPr>
          <p:cNvPr id="419" name="Arrow: Left 418">
            <a:extLst>
              <a:ext uri="{FF2B5EF4-FFF2-40B4-BE49-F238E27FC236}">
                <a16:creationId xmlns:a16="http://schemas.microsoft.com/office/drawing/2014/main" id="{8B43DF2A-BB5B-7DA2-2A27-65031BD1BBB4}"/>
              </a:ext>
            </a:extLst>
          </p:cNvPr>
          <p:cNvSpPr/>
          <p:nvPr/>
        </p:nvSpPr>
        <p:spPr>
          <a:xfrm>
            <a:off x="1754493" y="5226056"/>
            <a:ext cx="3120634" cy="225841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Increased</a:t>
            </a:r>
            <a:r>
              <a:rPr lang="en-GB" sz="1000" dirty="0"/>
              <a:t> Sustainable Packaging Cost </a:t>
            </a:r>
          </a:p>
        </p:txBody>
      </p:sp>
      <p:sp>
        <p:nvSpPr>
          <p:cNvPr id="420" name="Arrow: Left 419">
            <a:extLst>
              <a:ext uri="{FF2B5EF4-FFF2-40B4-BE49-F238E27FC236}">
                <a16:creationId xmlns:a16="http://schemas.microsoft.com/office/drawing/2014/main" id="{C1A60BEC-823D-0FAE-C1F6-98EE28DCD8AD}"/>
              </a:ext>
            </a:extLst>
          </p:cNvPr>
          <p:cNvSpPr/>
          <p:nvPr/>
        </p:nvSpPr>
        <p:spPr>
          <a:xfrm>
            <a:off x="1304688" y="5859572"/>
            <a:ext cx="2401766" cy="240218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Higher Operating Costs </a:t>
            </a:r>
            <a:endParaRPr lang="en-GB" sz="1000" dirty="0"/>
          </a:p>
        </p:txBody>
      </p:sp>
      <p:sp>
        <p:nvSpPr>
          <p:cNvPr id="421" name="Arrow: Left 420">
            <a:extLst>
              <a:ext uri="{FF2B5EF4-FFF2-40B4-BE49-F238E27FC236}">
                <a16:creationId xmlns:a16="http://schemas.microsoft.com/office/drawing/2014/main" id="{3D1D3B23-4B05-10F4-A35B-1A420D9C68D3}"/>
              </a:ext>
            </a:extLst>
          </p:cNvPr>
          <p:cNvSpPr/>
          <p:nvPr/>
        </p:nvSpPr>
        <p:spPr>
          <a:xfrm>
            <a:off x="5768059" y="4521563"/>
            <a:ext cx="2732444" cy="2977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Nearby Stores Closure</a:t>
            </a:r>
            <a:endParaRPr lang="en-GB" sz="1000" dirty="0"/>
          </a:p>
        </p:txBody>
      </p:sp>
      <p:sp>
        <p:nvSpPr>
          <p:cNvPr id="422" name="Arrow: Left 421">
            <a:extLst>
              <a:ext uri="{FF2B5EF4-FFF2-40B4-BE49-F238E27FC236}">
                <a16:creationId xmlns:a16="http://schemas.microsoft.com/office/drawing/2014/main" id="{54BDDE5A-8BE0-6AAA-FD72-0DA6E19ADCA3}"/>
              </a:ext>
            </a:extLst>
          </p:cNvPr>
          <p:cNvSpPr/>
          <p:nvPr/>
        </p:nvSpPr>
        <p:spPr>
          <a:xfrm>
            <a:off x="5292236" y="5338106"/>
            <a:ext cx="2531161" cy="297729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Shoppers</a:t>
            </a:r>
            <a:r>
              <a:rPr lang="en-GB" sz="1000" dirty="0"/>
              <a:t> Shift To Online shopping</a:t>
            </a:r>
          </a:p>
        </p:txBody>
      </p:sp>
      <p:sp>
        <p:nvSpPr>
          <p:cNvPr id="423" name="Arrow: Left 422">
            <a:extLst>
              <a:ext uri="{FF2B5EF4-FFF2-40B4-BE49-F238E27FC236}">
                <a16:creationId xmlns:a16="http://schemas.microsoft.com/office/drawing/2014/main" id="{CBB130C1-58D3-DD37-A8E6-A65499568DBD}"/>
              </a:ext>
            </a:extLst>
          </p:cNvPr>
          <p:cNvSpPr/>
          <p:nvPr/>
        </p:nvSpPr>
        <p:spPr>
          <a:xfrm>
            <a:off x="4870330" y="6004045"/>
            <a:ext cx="2603047" cy="254595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Decline In High Street Visitors </a:t>
            </a:r>
            <a:endParaRPr lang="en-GB" sz="1000" dirty="0"/>
          </a:p>
        </p:txBody>
      </p:sp>
      <p:sp>
        <p:nvSpPr>
          <p:cNvPr id="424" name="Arrow: Left 423">
            <a:extLst>
              <a:ext uri="{FF2B5EF4-FFF2-40B4-BE49-F238E27FC236}">
                <a16:creationId xmlns:a16="http://schemas.microsoft.com/office/drawing/2014/main" id="{F2DA9931-5FF0-4B9E-1C10-73A59A9E94BD}"/>
              </a:ext>
            </a:extLst>
          </p:cNvPr>
          <p:cNvSpPr/>
          <p:nvPr/>
        </p:nvSpPr>
        <p:spPr>
          <a:xfrm>
            <a:off x="8620425" y="5346430"/>
            <a:ext cx="2401765" cy="32648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Lack of </a:t>
            </a:r>
            <a:r>
              <a:rPr lang="en-GB" sz="1000"/>
              <a:t>Seasonal</a:t>
            </a:r>
            <a:r>
              <a:rPr lang="en-GB" sz="1000" dirty="0"/>
              <a:t> Promotion</a:t>
            </a:r>
          </a:p>
        </p:txBody>
      </p:sp>
      <p:sp>
        <p:nvSpPr>
          <p:cNvPr id="425" name="Arrow: Left 424">
            <a:extLst>
              <a:ext uri="{FF2B5EF4-FFF2-40B4-BE49-F238E27FC236}">
                <a16:creationId xmlns:a16="http://schemas.microsoft.com/office/drawing/2014/main" id="{F3F32C59-67AB-43ED-E3E3-937F52501F07}"/>
              </a:ext>
            </a:extLst>
          </p:cNvPr>
          <p:cNvSpPr/>
          <p:nvPr/>
        </p:nvSpPr>
        <p:spPr>
          <a:xfrm>
            <a:off x="9010261" y="4673990"/>
            <a:ext cx="2545538" cy="32648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Limited Digital Marketing</a:t>
            </a:r>
            <a:endParaRPr lang="en-GB" sz="1000" dirty="0"/>
          </a:p>
        </p:txBody>
      </p:sp>
      <p:sp>
        <p:nvSpPr>
          <p:cNvPr id="426" name="Arrow: Left 425">
            <a:extLst>
              <a:ext uri="{FF2B5EF4-FFF2-40B4-BE49-F238E27FC236}">
                <a16:creationId xmlns:a16="http://schemas.microsoft.com/office/drawing/2014/main" id="{909A60D6-9B15-BB09-4542-6FA6EDAD6E48}"/>
              </a:ext>
            </a:extLst>
          </p:cNvPr>
          <p:cNvSpPr/>
          <p:nvPr/>
        </p:nvSpPr>
        <p:spPr>
          <a:xfrm>
            <a:off x="8341712" y="5977836"/>
            <a:ext cx="2833087" cy="2977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/>
              <a:t>Reliance on word-of-mouth promotion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/>
              <a:t>Green Haven Florists faces declining sales due to both internal and external factors.</a:t>
            </a:r>
            <a:endParaRPr lang="en-US"/>
          </a:p>
          <a:p>
            <a:r>
              <a:rPr lang="en-GB"/>
              <a:t>Significant issues</a:t>
            </a:r>
            <a:r>
              <a:rPr lang="en-GB" dirty="0"/>
              <a:t> include increased online competition, rising costs, and limited digital presence.</a:t>
            </a:r>
          </a:p>
          <a:p>
            <a:r>
              <a:rPr lang="en-GB"/>
              <a:t>To remain competitive, the business must modernise its website, improve digital marketing, and adapt to changing consumer behaviour.</a:t>
            </a:r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77500" lnSpcReduction="20000"/>
          </a:bodyPr>
          <a:lstStyle/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BGMC Group (2024) </a:t>
            </a:r>
            <a:r>
              <a:rPr lang="en-GB" i="1">
                <a:ea typeface="+mn-lt"/>
                <a:cs typeface="+mn-lt"/>
              </a:rPr>
              <a:t>Exploring the Fishbone Diagram: Types, Advantages, Drawbacks, and Revealing the Six M’s of Change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https://bgmcgroup.com/exploring-the-fishbone-diagram-types-advantages-drawbacks-and-revealing-the-six-ms-of-change/</a:t>
            </a:r>
            <a:r>
              <a:rPr lang="en-GB">
                <a:ea typeface="+mn-lt"/>
                <a:cs typeface="+mn-lt"/>
              </a:rPr>
              <a:t> (Accessed: 4 March 2026).</a:t>
            </a:r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Calculator Ultra (2025) </a:t>
            </a:r>
            <a:r>
              <a:rPr lang="en-GB" i="1">
                <a:ea typeface="+mn-lt"/>
                <a:cs typeface="+mn-lt"/>
              </a:rPr>
              <a:t>Drop in Sales Calculator &amp; Formula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https://www.calculatorultra.com</a:t>
            </a:r>
            <a:r>
              <a:rPr lang="en-GB">
                <a:ea typeface="+mn-lt"/>
                <a:cs typeface="+mn-lt"/>
              </a:rPr>
              <a:t> (Accessed: 23 February 2026).</a:t>
            </a:r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Chartered Institute of Personnel and Development (2025) </a:t>
            </a:r>
            <a:r>
              <a:rPr lang="en-GB" i="1">
                <a:ea typeface="+mn-lt"/>
                <a:cs typeface="+mn-lt"/>
              </a:rPr>
              <a:t>PESTLE Analysis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https://www.cipd.org/en/knowledge/factsheets/pestle-analysis-factsheet/</a:t>
            </a:r>
            <a:r>
              <a:rPr lang="en-GB">
                <a:ea typeface="+mn-lt"/>
                <a:cs typeface="+mn-lt"/>
              </a:rPr>
              <a:t> (Accessed: 25 February 2026).</a:t>
            </a:r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Mintel (2024) </a:t>
            </a:r>
            <a:r>
              <a:rPr lang="en-GB" i="1">
                <a:ea typeface="+mn-lt"/>
                <a:cs typeface="+mn-lt"/>
              </a:rPr>
              <a:t>UK Flower and Plant Market Report</a:t>
            </a:r>
            <a:r>
              <a:rPr lang="en-GB">
                <a:ea typeface="+mn-lt"/>
                <a:cs typeface="+mn-lt"/>
              </a:rPr>
              <a:t>.</a:t>
            </a:r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International Journal of Organizational Analysis (2025) </a:t>
            </a:r>
            <a:r>
              <a:rPr lang="en-GB" i="1">
                <a:ea typeface="+mn-lt"/>
                <a:cs typeface="+mn-lt"/>
              </a:rPr>
              <a:t>International Journal of Organizational Analysis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https://doi.org/10.1108/IJOA-12-2024-5114</a:t>
            </a:r>
            <a:r>
              <a:rPr lang="en-GB">
                <a:ea typeface="+mn-lt"/>
                <a:cs typeface="+mn-lt"/>
              </a:rPr>
              <a:t>(Accessed: 25 February 2026).</a:t>
            </a:r>
            <a:endParaRPr lang="en-GB"/>
          </a:p>
          <a:p>
            <a:pPr marL="342900" indent="-342900">
              <a:lnSpc>
                <a:spcPct val="70000"/>
              </a:lnSpc>
              <a:buFont typeface="Arial" charset="2"/>
              <a:buChar char="•"/>
            </a:pPr>
            <a:endParaRPr lang="en-GB" b="1" dirty="0">
              <a:latin typeface="Century Gothic"/>
              <a:ea typeface="Roboto"/>
              <a:cs typeface="Arial"/>
            </a:endParaRPr>
          </a:p>
          <a:p>
            <a:pPr marL="342900" indent="-342900">
              <a:lnSpc>
                <a:spcPct val="80000"/>
              </a:lnSpc>
              <a:buFont typeface="Arial" charset="2"/>
              <a:buChar char="•"/>
            </a:pPr>
            <a:endParaRPr lang="en-GB" b="1" dirty="0">
              <a:latin typeface="Century Gothic"/>
              <a:ea typeface="Roboto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latin typeface="Arial"/>
              <a:ea typeface="Roboto"/>
              <a:cs typeface="Arial"/>
            </a:endParaRPr>
          </a:p>
          <a:p>
            <a:br>
              <a:rPr lang="en-US" dirty="0"/>
            </a:br>
            <a:endParaRPr lang="en-US" dirty="0"/>
          </a:p>
          <a:p>
            <a:endParaRPr lang="en-GB" b="1" dirty="0">
              <a:solidFill>
                <a:srgbClr val="595959"/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cc418e2e013aace487f0169141676e02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a45e636955769005118f5bad3a81acab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B4238374-6456-4CA0-93F2-27F35FE3D75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FD33FE8-CAB3-41C6-BE58-2BBDA38F30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61A0A9-6377-4EE8-A2FB-F860AB570AD7}">
  <ds:schemaRefs>
    <ds:schemaRef ds:uri="http://schemas.microsoft.com/office/2006/documentManagement/types"/>
    <ds:schemaRef ds:uri="716bca3a-9bc9-4129-a185-7ea87f9d73cc"/>
    <ds:schemaRef ds:uri="http://schemas.openxmlformats.org/package/2006/metadata/core-properties"/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224</TotalTime>
  <Words>654</Words>
  <Application>Microsoft Office PowerPoint</Application>
  <PresentationFormat>Widescreen</PresentationFormat>
  <Paragraphs>100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and Decision Making MODULE CODE : LCLM4004_LON STUDENT NAME : Vincenzo Venora STUDENT ID :2511132 LECTURER : Toyin Adisa Presentation: Part 1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Vincenzo Venora (2511132)</cp:lastModifiedBy>
  <cp:revision>978</cp:revision>
  <dcterms:created xsi:type="dcterms:W3CDTF">2024-10-08T15:58:04Z</dcterms:created>
  <dcterms:modified xsi:type="dcterms:W3CDTF">2026-03-15T13:56:35Z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