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82C7C7-E718-4694-9CEA-BA5960288F54}" v="1" dt="2026-05-13T14:42:59.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Jones" userId="78b6ca0d-d33e-4692-ba57-aafacf5876e1" providerId="ADAL" clId="{482A8DA8-9695-4153-A2DB-4ABAEFF3A0BF}"/>
    <pc:docChg chg="custSel modSld">
      <pc:chgData name="Ieuan Jones" userId="78b6ca0d-d33e-4692-ba57-aafacf5876e1" providerId="ADAL" clId="{482A8DA8-9695-4153-A2DB-4ABAEFF3A0BF}" dt="2026-05-13T14:44:20.823" v="11" actId="20577"/>
      <pc:docMkLst>
        <pc:docMk/>
      </pc:docMkLst>
      <pc:sldChg chg="modSp mod">
        <pc:chgData name="Ieuan Jones" userId="78b6ca0d-d33e-4692-ba57-aafacf5876e1" providerId="ADAL" clId="{482A8DA8-9695-4153-A2DB-4ABAEFF3A0BF}" dt="2026-05-13T14:44:00.224" v="9" actId="20577"/>
        <pc:sldMkLst>
          <pc:docMk/>
          <pc:sldMk cId="25165182" sldId="258"/>
        </pc:sldMkLst>
        <pc:spChg chg="mod">
          <ac:chgData name="Ieuan Jones" userId="78b6ca0d-d33e-4692-ba57-aafacf5876e1" providerId="ADAL" clId="{482A8DA8-9695-4153-A2DB-4ABAEFF3A0BF}" dt="2026-05-13T14:44:00.224" v="9" actId="20577"/>
          <ac:spMkLst>
            <pc:docMk/>
            <pc:sldMk cId="25165182" sldId="258"/>
            <ac:spMk id="2" creationId="{F0061A09-D791-07A8-7CB2-F4E47CF36627}"/>
          </ac:spMkLst>
        </pc:spChg>
      </pc:sldChg>
      <pc:sldChg chg="modSp mod">
        <pc:chgData name="Ieuan Jones" userId="78b6ca0d-d33e-4692-ba57-aafacf5876e1" providerId="ADAL" clId="{482A8DA8-9695-4153-A2DB-4ABAEFF3A0BF}" dt="2026-05-13T10:59:27.283" v="1" actId="20577"/>
        <pc:sldMkLst>
          <pc:docMk/>
          <pc:sldMk cId="3200510235" sldId="264"/>
        </pc:sldMkLst>
        <pc:spChg chg="mod">
          <ac:chgData name="Ieuan Jones" userId="78b6ca0d-d33e-4692-ba57-aafacf5876e1" providerId="ADAL" clId="{482A8DA8-9695-4153-A2DB-4ABAEFF3A0BF}" dt="2026-05-13T10:59:27.283" v="1" actId="20577"/>
          <ac:spMkLst>
            <pc:docMk/>
            <pc:sldMk cId="3200510235" sldId="264"/>
            <ac:spMk id="3" creationId="{E8E631D3-4DB6-228A-5F37-7DF7EABE444A}"/>
          </ac:spMkLst>
        </pc:spChg>
      </pc:sldChg>
      <pc:sldChg chg="modSp mod">
        <pc:chgData name="Ieuan Jones" userId="78b6ca0d-d33e-4692-ba57-aafacf5876e1" providerId="ADAL" clId="{482A8DA8-9695-4153-A2DB-4ABAEFF3A0BF}" dt="2026-05-13T14:44:20.823" v="11" actId="20577"/>
        <pc:sldMkLst>
          <pc:docMk/>
          <pc:sldMk cId="2651417104" sldId="265"/>
        </pc:sldMkLst>
        <pc:spChg chg="mod">
          <ac:chgData name="Ieuan Jones" userId="78b6ca0d-d33e-4692-ba57-aafacf5876e1" providerId="ADAL" clId="{482A8DA8-9695-4153-A2DB-4ABAEFF3A0BF}" dt="2026-05-13T14:44:20.823" v="11" actId="20577"/>
          <ac:spMkLst>
            <pc:docMk/>
            <pc:sldMk cId="2651417104" sldId="265"/>
            <ac:spMk id="2" creationId="{B7BCAB81-1E2A-40F9-DE18-189794C0363F}"/>
          </ac:spMkLst>
        </pc:spChg>
        <pc:spChg chg="mod">
          <ac:chgData name="Ieuan Jones" userId="78b6ca0d-d33e-4692-ba57-aafacf5876e1" providerId="ADAL" clId="{482A8DA8-9695-4153-A2DB-4ABAEFF3A0BF}" dt="2026-05-13T14:43:31.087" v="7" actId="1076"/>
          <ac:spMkLst>
            <pc:docMk/>
            <pc:sldMk cId="2651417104" sldId="265"/>
            <ac:spMk id="3" creationId="{FFA428A8-AF93-498A-AD27-5796125A1F3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9A2C3A-A90F-4347-A009-C0F393F77FF4}" type="doc">
      <dgm:prSet loTypeId="urn:microsoft.com/office/officeart/2008/layout/AlternatingHexagons" loCatId="list" qsTypeId="urn:microsoft.com/office/officeart/2005/8/quickstyle/simple1" qsCatId="simple" csTypeId="urn:microsoft.com/office/officeart/2005/8/colors/accent1_2" csCatId="accent1"/>
      <dgm:spPr/>
      <dgm:t>
        <a:bodyPr/>
        <a:lstStyle/>
        <a:p>
          <a:endParaRPr lang="en-US"/>
        </a:p>
      </dgm:t>
    </dgm:pt>
    <dgm:pt modelId="{0D4B2497-DCD2-4F8A-82B8-24F0BB317D42}">
      <dgm:prSet/>
      <dgm:spPr/>
      <dgm:t>
        <a:bodyPr/>
        <a:lstStyle/>
        <a:p>
          <a:r>
            <a:rPr lang="en-GB"/>
            <a:t>Changes within a family context </a:t>
          </a:r>
          <a:endParaRPr lang="en-US"/>
        </a:p>
      </dgm:t>
    </dgm:pt>
    <dgm:pt modelId="{A9C6DAD0-8415-4B0F-8630-DFA3C17FC593}" type="parTrans" cxnId="{0BF1B1A7-2DFD-47A8-8584-6793E732A36C}">
      <dgm:prSet/>
      <dgm:spPr/>
      <dgm:t>
        <a:bodyPr/>
        <a:lstStyle/>
        <a:p>
          <a:endParaRPr lang="en-US"/>
        </a:p>
      </dgm:t>
    </dgm:pt>
    <dgm:pt modelId="{9DEE7A8A-CFE2-4727-B48F-184E8527D3EB}" type="sibTrans" cxnId="{0BF1B1A7-2DFD-47A8-8584-6793E732A36C}">
      <dgm:prSet/>
      <dgm:spPr/>
      <dgm:t>
        <a:bodyPr/>
        <a:lstStyle/>
        <a:p>
          <a:endParaRPr lang="en-US"/>
        </a:p>
      </dgm:t>
    </dgm:pt>
    <dgm:pt modelId="{D2C524FE-87AF-4DE5-8D2B-2BAA4E6BDDDE}">
      <dgm:prSet/>
      <dgm:spPr/>
      <dgm:t>
        <a:bodyPr/>
        <a:lstStyle/>
        <a:p>
          <a:r>
            <a:rPr lang="en-GB"/>
            <a:t>Autonomy </a:t>
          </a:r>
          <a:endParaRPr lang="en-US"/>
        </a:p>
      </dgm:t>
    </dgm:pt>
    <dgm:pt modelId="{46BF9C31-6B5C-46B8-927A-37992012CAE5}" type="parTrans" cxnId="{D57E5E54-F88F-4592-BFC6-A2D4A3A0679D}">
      <dgm:prSet/>
      <dgm:spPr/>
      <dgm:t>
        <a:bodyPr/>
        <a:lstStyle/>
        <a:p>
          <a:endParaRPr lang="en-US"/>
        </a:p>
      </dgm:t>
    </dgm:pt>
    <dgm:pt modelId="{D0886D46-5FA4-4E33-9809-E9629DC0E23E}" type="sibTrans" cxnId="{D57E5E54-F88F-4592-BFC6-A2D4A3A0679D}">
      <dgm:prSet/>
      <dgm:spPr/>
      <dgm:t>
        <a:bodyPr/>
        <a:lstStyle/>
        <a:p>
          <a:endParaRPr lang="en-US"/>
        </a:p>
      </dgm:t>
    </dgm:pt>
    <dgm:pt modelId="{7BF25FE4-5CD8-425A-B8D4-3A719FDF8537}">
      <dgm:prSet/>
      <dgm:spPr/>
      <dgm:t>
        <a:bodyPr/>
        <a:lstStyle/>
        <a:p>
          <a:r>
            <a:rPr lang="en-GB"/>
            <a:t>Conflict </a:t>
          </a:r>
          <a:endParaRPr lang="en-US"/>
        </a:p>
      </dgm:t>
    </dgm:pt>
    <dgm:pt modelId="{F1CD7D08-57DB-46F1-8806-5F482F08A26A}" type="parTrans" cxnId="{2294B678-EB1C-4D1A-B618-C3D80DE99B84}">
      <dgm:prSet/>
      <dgm:spPr/>
      <dgm:t>
        <a:bodyPr/>
        <a:lstStyle/>
        <a:p>
          <a:endParaRPr lang="en-US"/>
        </a:p>
      </dgm:t>
    </dgm:pt>
    <dgm:pt modelId="{2F6E55BD-AD0D-4760-99E9-68C32A36B765}" type="sibTrans" cxnId="{2294B678-EB1C-4D1A-B618-C3D80DE99B84}">
      <dgm:prSet/>
      <dgm:spPr/>
      <dgm:t>
        <a:bodyPr/>
        <a:lstStyle/>
        <a:p>
          <a:endParaRPr lang="en-US"/>
        </a:p>
      </dgm:t>
    </dgm:pt>
    <dgm:pt modelId="{DA95A56E-C99B-48EF-90CF-9B73AFA570A1}">
      <dgm:prSet/>
      <dgm:spPr/>
      <dgm:t>
        <a:bodyPr/>
        <a:lstStyle/>
        <a:p>
          <a:r>
            <a:rPr lang="en-GB"/>
            <a:t>Emotional distancing </a:t>
          </a:r>
          <a:endParaRPr lang="en-US"/>
        </a:p>
      </dgm:t>
    </dgm:pt>
    <dgm:pt modelId="{F0BF4FF8-2343-4A7A-9C45-D8E6E9629B27}" type="parTrans" cxnId="{B40D1F76-22CA-472E-9143-D3A9A2B9B4FE}">
      <dgm:prSet/>
      <dgm:spPr/>
      <dgm:t>
        <a:bodyPr/>
        <a:lstStyle/>
        <a:p>
          <a:endParaRPr lang="en-US"/>
        </a:p>
      </dgm:t>
    </dgm:pt>
    <dgm:pt modelId="{A7FA060C-8C21-4E54-8B21-42BB0A1FCE9F}" type="sibTrans" cxnId="{B40D1F76-22CA-472E-9143-D3A9A2B9B4FE}">
      <dgm:prSet/>
      <dgm:spPr/>
      <dgm:t>
        <a:bodyPr/>
        <a:lstStyle/>
        <a:p>
          <a:endParaRPr lang="en-US"/>
        </a:p>
      </dgm:t>
    </dgm:pt>
    <dgm:pt modelId="{A825D8AD-3632-40C5-B9B7-3053C6FE6568}">
      <dgm:prSet/>
      <dgm:spPr/>
      <dgm:t>
        <a:bodyPr/>
        <a:lstStyle/>
        <a:p>
          <a:r>
            <a:rPr lang="en-GB"/>
            <a:t>Attachment influences coping </a:t>
          </a:r>
          <a:endParaRPr lang="en-US"/>
        </a:p>
      </dgm:t>
    </dgm:pt>
    <dgm:pt modelId="{27347EA4-6295-4DCC-8D2D-9AAF38E987D9}" type="parTrans" cxnId="{B7FA096E-B662-4AEE-9DBC-976B44780A0C}">
      <dgm:prSet/>
      <dgm:spPr/>
      <dgm:t>
        <a:bodyPr/>
        <a:lstStyle/>
        <a:p>
          <a:endParaRPr lang="en-US"/>
        </a:p>
      </dgm:t>
    </dgm:pt>
    <dgm:pt modelId="{3E0729BB-0DE0-4F37-AF8D-67A46876909C}" type="sibTrans" cxnId="{B7FA096E-B662-4AEE-9DBC-976B44780A0C}">
      <dgm:prSet/>
      <dgm:spPr/>
      <dgm:t>
        <a:bodyPr/>
        <a:lstStyle/>
        <a:p>
          <a:endParaRPr lang="en-US"/>
        </a:p>
      </dgm:t>
    </dgm:pt>
    <dgm:pt modelId="{F3E9A2CC-3B00-4358-A0CD-A505C5CAEFB5}">
      <dgm:prSet/>
      <dgm:spPr/>
      <dgm:t>
        <a:bodyPr/>
        <a:lstStyle/>
        <a:p>
          <a:r>
            <a:rPr lang="en-GB"/>
            <a:t>Changes with peers</a:t>
          </a:r>
          <a:endParaRPr lang="en-US"/>
        </a:p>
      </dgm:t>
    </dgm:pt>
    <dgm:pt modelId="{14037519-176F-4628-9B68-7AFFDD03D3D1}" type="parTrans" cxnId="{46BE47D8-4C7A-43BF-A039-D18F8AA8DBF9}">
      <dgm:prSet/>
      <dgm:spPr/>
      <dgm:t>
        <a:bodyPr/>
        <a:lstStyle/>
        <a:p>
          <a:endParaRPr lang="en-US"/>
        </a:p>
      </dgm:t>
    </dgm:pt>
    <dgm:pt modelId="{3F2393A6-443E-4008-A8B2-3E6075641892}" type="sibTrans" cxnId="{46BE47D8-4C7A-43BF-A039-D18F8AA8DBF9}">
      <dgm:prSet/>
      <dgm:spPr/>
      <dgm:t>
        <a:bodyPr/>
        <a:lstStyle/>
        <a:p>
          <a:endParaRPr lang="en-US"/>
        </a:p>
      </dgm:t>
    </dgm:pt>
    <dgm:pt modelId="{00A3E1CD-5156-40D4-9A11-41C1D12932DB}">
      <dgm:prSet/>
      <dgm:spPr/>
      <dgm:t>
        <a:bodyPr/>
        <a:lstStyle/>
        <a:p>
          <a:r>
            <a:rPr lang="en-GB"/>
            <a:t>Belonging </a:t>
          </a:r>
          <a:endParaRPr lang="en-US"/>
        </a:p>
      </dgm:t>
    </dgm:pt>
    <dgm:pt modelId="{9C2D2096-7943-4742-AD21-00C88B5B89A0}" type="parTrans" cxnId="{643AB3D1-1247-496D-B620-3526DD4331A2}">
      <dgm:prSet/>
      <dgm:spPr/>
      <dgm:t>
        <a:bodyPr/>
        <a:lstStyle/>
        <a:p>
          <a:endParaRPr lang="en-US"/>
        </a:p>
      </dgm:t>
    </dgm:pt>
    <dgm:pt modelId="{6389057C-5284-44EF-B1E2-ACEF8D493BC9}" type="sibTrans" cxnId="{643AB3D1-1247-496D-B620-3526DD4331A2}">
      <dgm:prSet/>
      <dgm:spPr/>
      <dgm:t>
        <a:bodyPr/>
        <a:lstStyle/>
        <a:p>
          <a:endParaRPr lang="en-US"/>
        </a:p>
      </dgm:t>
    </dgm:pt>
    <dgm:pt modelId="{AA914EDB-2592-4C0C-A77A-29EA3363772B}">
      <dgm:prSet/>
      <dgm:spPr/>
      <dgm:t>
        <a:bodyPr/>
        <a:lstStyle/>
        <a:p>
          <a:r>
            <a:rPr lang="en-GB"/>
            <a:t>Conformity </a:t>
          </a:r>
          <a:endParaRPr lang="en-US"/>
        </a:p>
      </dgm:t>
    </dgm:pt>
    <dgm:pt modelId="{00C01F84-E519-4103-9234-18BECD5CDABB}" type="parTrans" cxnId="{1A694978-3FE8-4AC8-A44E-1365E96E1F40}">
      <dgm:prSet/>
      <dgm:spPr/>
      <dgm:t>
        <a:bodyPr/>
        <a:lstStyle/>
        <a:p>
          <a:endParaRPr lang="en-US"/>
        </a:p>
      </dgm:t>
    </dgm:pt>
    <dgm:pt modelId="{5D3379D7-2F1C-4795-B67C-4624254FACFB}" type="sibTrans" cxnId="{1A694978-3FE8-4AC8-A44E-1365E96E1F40}">
      <dgm:prSet/>
      <dgm:spPr/>
      <dgm:t>
        <a:bodyPr/>
        <a:lstStyle/>
        <a:p>
          <a:endParaRPr lang="en-US"/>
        </a:p>
      </dgm:t>
    </dgm:pt>
    <dgm:pt modelId="{C6AAC9AC-6EBF-465D-BD8F-5A09423E8006}">
      <dgm:prSet/>
      <dgm:spPr/>
      <dgm:t>
        <a:bodyPr/>
        <a:lstStyle/>
        <a:p>
          <a:r>
            <a:rPr lang="en-GB"/>
            <a:t>Risk-taking behaviours </a:t>
          </a:r>
          <a:endParaRPr lang="en-US"/>
        </a:p>
      </dgm:t>
    </dgm:pt>
    <dgm:pt modelId="{AFF7D687-02F6-4FAE-BE2F-B4A6978F5A54}" type="parTrans" cxnId="{2BC5D699-8156-4D3E-909D-7A5AA93B4F79}">
      <dgm:prSet/>
      <dgm:spPr/>
      <dgm:t>
        <a:bodyPr/>
        <a:lstStyle/>
        <a:p>
          <a:endParaRPr lang="en-US"/>
        </a:p>
      </dgm:t>
    </dgm:pt>
    <dgm:pt modelId="{55BB7F04-C5C1-4677-813B-1431B8C1734F}" type="sibTrans" cxnId="{2BC5D699-8156-4D3E-909D-7A5AA93B4F79}">
      <dgm:prSet/>
      <dgm:spPr/>
      <dgm:t>
        <a:bodyPr/>
        <a:lstStyle/>
        <a:p>
          <a:endParaRPr lang="en-US"/>
        </a:p>
      </dgm:t>
    </dgm:pt>
    <dgm:pt modelId="{5700499E-DF8D-4252-93D4-6844B53F25A8}">
      <dgm:prSet/>
      <dgm:spPr/>
      <dgm:t>
        <a:bodyPr/>
        <a:lstStyle/>
        <a:p>
          <a:r>
            <a:rPr lang="en-GB"/>
            <a:t>Group influences </a:t>
          </a:r>
          <a:endParaRPr lang="en-US"/>
        </a:p>
      </dgm:t>
    </dgm:pt>
    <dgm:pt modelId="{4570CC26-CEB8-4C48-A833-36939DE135CC}" type="parTrans" cxnId="{7CCF70D8-9465-4DFE-B0D0-535F930ED810}">
      <dgm:prSet/>
      <dgm:spPr/>
      <dgm:t>
        <a:bodyPr/>
        <a:lstStyle/>
        <a:p>
          <a:endParaRPr lang="en-US"/>
        </a:p>
      </dgm:t>
    </dgm:pt>
    <dgm:pt modelId="{952ADD34-E3A5-4D21-BC05-55D7D3B84256}" type="sibTrans" cxnId="{7CCF70D8-9465-4DFE-B0D0-535F930ED810}">
      <dgm:prSet/>
      <dgm:spPr/>
      <dgm:t>
        <a:bodyPr/>
        <a:lstStyle/>
        <a:p>
          <a:endParaRPr lang="en-US"/>
        </a:p>
      </dgm:t>
    </dgm:pt>
    <dgm:pt modelId="{D4BD78C4-AE41-42A4-BDF4-16180346C264}" type="pres">
      <dgm:prSet presAssocID="{469A2C3A-A90F-4347-A009-C0F393F77FF4}" presName="Name0" presStyleCnt="0">
        <dgm:presLayoutVars>
          <dgm:chMax/>
          <dgm:chPref/>
          <dgm:dir/>
          <dgm:animLvl val="lvl"/>
        </dgm:presLayoutVars>
      </dgm:prSet>
      <dgm:spPr/>
    </dgm:pt>
    <dgm:pt modelId="{5BB52E5A-0C1A-4907-8FA9-166F7B425C67}" type="pres">
      <dgm:prSet presAssocID="{0D4B2497-DCD2-4F8A-82B8-24F0BB317D42}" presName="composite" presStyleCnt="0"/>
      <dgm:spPr/>
    </dgm:pt>
    <dgm:pt modelId="{64C51708-D543-4660-B7B7-A85F48E561E6}" type="pres">
      <dgm:prSet presAssocID="{0D4B2497-DCD2-4F8A-82B8-24F0BB317D42}" presName="Parent1" presStyleLbl="node1" presStyleIdx="0" presStyleCnt="4">
        <dgm:presLayoutVars>
          <dgm:chMax val="1"/>
          <dgm:chPref val="1"/>
          <dgm:bulletEnabled val="1"/>
        </dgm:presLayoutVars>
      </dgm:prSet>
      <dgm:spPr/>
    </dgm:pt>
    <dgm:pt modelId="{BE02E7F6-DD4F-4ACD-BD5E-27FEACE52618}" type="pres">
      <dgm:prSet presAssocID="{0D4B2497-DCD2-4F8A-82B8-24F0BB317D42}" presName="Childtext1" presStyleLbl="revTx" presStyleIdx="0" presStyleCnt="2">
        <dgm:presLayoutVars>
          <dgm:chMax val="0"/>
          <dgm:chPref val="0"/>
          <dgm:bulletEnabled val="1"/>
        </dgm:presLayoutVars>
      </dgm:prSet>
      <dgm:spPr/>
    </dgm:pt>
    <dgm:pt modelId="{EB15C8D8-9AE0-40BC-A97F-04BC1E404D1E}" type="pres">
      <dgm:prSet presAssocID="{0D4B2497-DCD2-4F8A-82B8-24F0BB317D42}" presName="BalanceSpacing" presStyleCnt="0"/>
      <dgm:spPr/>
    </dgm:pt>
    <dgm:pt modelId="{0638BF2A-7C25-4255-94E4-F1B1A8A33A49}" type="pres">
      <dgm:prSet presAssocID="{0D4B2497-DCD2-4F8A-82B8-24F0BB317D42}" presName="BalanceSpacing1" presStyleCnt="0"/>
      <dgm:spPr/>
    </dgm:pt>
    <dgm:pt modelId="{0AD4E0E2-E9CB-4945-AAA5-0BCFDEDFD1FB}" type="pres">
      <dgm:prSet presAssocID="{9DEE7A8A-CFE2-4727-B48F-184E8527D3EB}" presName="Accent1Text" presStyleLbl="node1" presStyleIdx="1" presStyleCnt="4"/>
      <dgm:spPr/>
    </dgm:pt>
    <dgm:pt modelId="{2EFF261A-9CEE-4FA1-93AD-9990B9F4D38F}" type="pres">
      <dgm:prSet presAssocID="{9DEE7A8A-CFE2-4727-B48F-184E8527D3EB}" presName="spaceBetweenRectangles" presStyleCnt="0"/>
      <dgm:spPr/>
    </dgm:pt>
    <dgm:pt modelId="{03F5CED7-3F19-4F98-B2D9-9082AB900D1A}" type="pres">
      <dgm:prSet presAssocID="{F3E9A2CC-3B00-4358-A0CD-A505C5CAEFB5}" presName="composite" presStyleCnt="0"/>
      <dgm:spPr/>
    </dgm:pt>
    <dgm:pt modelId="{FF62B470-F08B-4378-8B9F-8622369B75D5}" type="pres">
      <dgm:prSet presAssocID="{F3E9A2CC-3B00-4358-A0CD-A505C5CAEFB5}" presName="Parent1" presStyleLbl="node1" presStyleIdx="2" presStyleCnt="4">
        <dgm:presLayoutVars>
          <dgm:chMax val="1"/>
          <dgm:chPref val="1"/>
          <dgm:bulletEnabled val="1"/>
        </dgm:presLayoutVars>
      </dgm:prSet>
      <dgm:spPr/>
    </dgm:pt>
    <dgm:pt modelId="{4E8D3A87-9CB2-4FD1-89DA-C07CB653248C}" type="pres">
      <dgm:prSet presAssocID="{F3E9A2CC-3B00-4358-A0CD-A505C5CAEFB5}" presName="Childtext1" presStyleLbl="revTx" presStyleIdx="1" presStyleCnt="2">
        <dgm:presLayoutVars>
          <dgm:chMax val="0"/>
          <dgm:chPref val="0"/>
          <dgm:bulletEnabled val="1"/>
        </dgm:presLayoutVars>
      </dgm:prSet>
      <dgm:spPr/>
    </dgm:pt>
    <dgm:pt modelId="{DEE1E811-D415-4A30-8A91-22AF73B8D3DE}" type="pres">
      <dgm:prSet presAssocID="{F3E9A2CC-3B00-4358-A0CD-A505C5CAEFB5}" presName="BalanceSpacing" presStyleCnt="0"/>
      <dgm:spPr/>
    </dgm:pt>
    <dgm:pt modelId="{44B7710E-326F-496D-89A4-674F06148752}" type="pres">
      <dgm:prSet presAssocID="{F3E9A2CC-3B00-4358-A0CD-A505C5CAEFB5}" presName="BalanceSpacing1" presStyleCnt="0"/>
      <dgm:spPr/>
    </dgm:pt>
    <dgm:pt modelId="{988C1D02-B42B-4B49-A90D-0D5735156FF2}" type="pres">
      <dgm:prSet presAssocID="{3F2393A6-443E-4008-A8B2-3E6075641892}" presName="Accent1Text" presStyleLbl="node1" presStyleIdx="3" presStyleCnt="4"/>
      <dgm:spPr/>
    </dgm:pt>
  </dgm:ptLst>
  <dgm:cxnLst>
    <dgm:cxn modelId="{E3E36D02-3A3E-483F-8EDA-0F4B6F09A54A}" type="presOf" srcId="{5700499E-DF8D-4252-93D4-6844B53F25A8}" destId="{4E8D3A87-9CB2-4FD1-89DA-C07CB653248C}" srcOrd="0" destOrd="3" presId="urn:microsoft.com/office/officeart/2008/layout/AlternatingHexagons"/>
    <dgm:cxn modelId="{2D5EB72A-3D0A-42B3-9F49-279D82D22248}" type="presOf" srcId="{3F2393A6-443E-4008-A8B2-3E6075641892}" destId="{988C1D02-B42B-4B49-A90D-0D5735156FF2}" srcOrd="0" destOrd="0" presId="urn:microsoft.com/office/officeart/2008/layout/AlternatingHexagons"/>
    <dgm:cxn modelId="{F805274C-916C-438A-ADBF-D15C7C88203E}" type="presOf" srcId="{AA914EDB-2592-4C0C-A77A-29EA3363772B}" destId="{4E8D3A87-9CB2-4FD1-89DA-C07CB653248C}" srcOrd="0" destOrd="1" presId="urn:microsoft.com/office/officeart/2008/layout/AlternatingHexagons"/>
    <dgm:cxn modelId="{B7FA096E-B662-4AEE-9DBC-976B44780A0C}" srcId="{0D4B2497-DCD2-4F8A-82B8-24F0BB317D42}" destId="{A825D8AD-3632-40C5-B9B7-3053C6FE6568}" srcOrd="3" destOrd="0" parTransId="{27347EA4-6295-4DCC-8D2D-9AAF38E987D9}" sibTransId="{3E0729BB-0DE0-4F37-AF8D-67A46876909C}"/>
    <dgm:cxn modelId="{24D6C073-5628-47C1-BFCD-DC457830B122}" type="presOf" srcId="{D2C524FE-87AF-4DE5-8D2B-2BAA4E6BDDDE}" destId="{BE02E7F6-DD4F-4ACD-BD5E-27FEACE52618}" srcOrd="0" destOrd="0" presId="urn:microsoft.com/office/officeart/2008/layout/AlternatingHexagons"/>
    <dgm:cxn modelId="{D57E5E54-F88F-4592-BFC6-A2D4A3A0679D}" srcId="{0D4B2497-DCD2-4F8A-82B8-24F0BB317D42}" destId="{D2C524FE-87AF-4DE5-8D2B-2BAA4E6BDDDE}" srcOrd="0" destOrd="0" parTransId="{46BF9C31-6B5C-46B8-927A-37992012CAE5}" sibTransId="{D0886D46-5FA4-4E33-9809-E9629DC0E23E}"/>
    <dgm:cxn modelId="{B40D1F76-22CA-472E-9143-D3A9A2B9B4FE}" srcId="{0D4B2497-DCD2-4F8A-82B8-24F0BB317D42}" destId="{DA95A56E-C99B-48EF-90CF-9B73AFA570A1}" srcOrd="2" destOrd="0" parTransId="{F0BF4FF8-2343-4A7A-9C45-D8E6E9629B27}" sibTransId="{A7FA060C-8C21-4E54-8B21-42BB0A1FCE9F}"/>
    <dgm:cxn modelId="{1A694978-3FE8-4AC8-A44E-1365E96E1F40}" srcId="{F3E9A2CC-3B00-4358-A0CD-A505C5CAEFB5}" destId="{AA914EDB-2592-4C0C-A77A-29EA3363772B}" srcOrd="1" destOrd="0" parTransId="{00C01F84-E519-4103-9234-18BECD5CDABB}" sibTransId="{5D3379D7-2F1C-4795-B67C-4624254FACFB}"/>
    <dgm:cxn modelId="{2294B678-EB1C-4D1A-B618-C3D80DE99B84}" srcId="{0D4B2497-DCD2-4F8A-82B8-24F0BB317D42}" destId="{7BF25FE4-5CD8-425A-B8D4-3A719FDF8537}" srcOrd="1" destOrd="0" parTransId="{F1CD7D08-57DB-46F1-8806-5F482F08A26A}" sibTransId="{2F6E55BD-AD0D-4760-99E9-68C32A36B765}"/>
    <dgm:cxn modelId="{79D2267A-D3BA-4915-B78F-BDAF308B0752}" type="presOf" srcId="{C6AAC9AC-6EBF-465D-BD8F-5A09423E8006}" destId="{4E8D3A87-9CB2-4FD1-89DA-C07CB653248C}" srcOrd="0" destOrd="2" presId="urn:microsoft.com/office/officeart/2008/layout/AlternatingHexagons"/>
    <dgm:cxn modelId="{71A5477B-78A1-4B06-B873-03C199926EBF}" type="presOf" srcId="{469A2C3A-A90F-4347-A009-C0F393F77FF4}" destId="{D4BD78C4-AE41-42A4-BDF4-16180346C264}" srcOrd="0" destOrd="0" presId="urn:microsoft.com/office/officeart/2008/layout/AlternatingHexagons"/>
    <dgm:cxn modelId="{DD3AA57E-8F09-4C7C-A876-68F1BABF1635}" type="presOf" srcId="{F3E9A2CC-3B00-4358-A0CD-A505C5CAEFB5}" destId="{FF62B470-F08B-4378-8B9F-8622369B75D5}" srcOrd="0" destOrd="0" presId="urn:microsoft.com/office/officeart/2008/layout/AlternatingHexagons"/>
    <dgm:cxn modelId="{E5F6B890-1C0F-4DA5-93B3-6A5CAE22C2C7}" type="presOf" srcId="{0D4B2497-DCD2-4F8A-82B8-24F0BB317D42}" destId="{64C51708-D543-4660-B7B7-A85F48E561E6}" srcOrd="0" destOrd="0" presId="urn:microsoft.com/office/officeart/2008/layout/AlternatingHexagons"/>
    <dgm:cxn modelId="{5CD6EC91-1693-43E5-AFCC-A0D4CD8E2B6B}" type="presOf" srcId="{DA95A56E-C99B-48EF-90CF-9B73AFA570A1}" destId="{BE02E7F6-DD4F-4ACD-BD5E-27FEACE52618}" srcOrd="0" destOrd="2" presId="urn:microsoft.com/office/officeart/2008/layout/AlternatingHexagons"/>
    <dgm:cxn modelId="{2BC5D699-8156-4D3E-909D-7A5AA93B4F79}" srcId="{F3E9A2CC-3B00-4358-A0CD-A505C5CAEFB5}" destId="{C6AAC9AC-6EBF-465D-BD8F-5A09423E8006}" srcOrd="2" destOrd="0" parTransId="{AFF7D687-02F6-4FAE-BE2F-B4A6978F5A54}" sibTransId="{55BB7F04-C5C1-4677-813B-1431B8C1734F}"/>
    <dgm:cxn modelId="{332828A5-7D8F-4587-AB52-9152A5E13083}" type="presOf" srcId="{A825D8AD-3632-40C5-B9B7-3053C6FE6568}" destId="{BE02E7F6-DD4F-4ACD-BD5E-27FEACE52618}" srcOrd="0" destOrd="3" presId="urn:microsoft.com/office/officeart/2008/layout/AlternatingHexagons"/>
    <dgm:cxn modelId="{0BF1B1A7-2DFD-47A8-8584-6793E732A36C}" srcId="{469A2C3A-A90F-4347-A009-C0F393F77FF4}" destId="{0D4B2497-DCD2-4F8A-82B8-24F0BB317D42}" srcOrd="0" destOrd="0" parTransId="{A9C6DAD0-8415-4B0F-8630-DFA3C17FC593}" sibTransId="{9DEE7A8A-CFE2-4727-B48F-184E8527D3EB}"/>
    <dgm:cxn modelId="{B84FC3C2-D01E-4CFB-90A5-AD075DBD0999}" type="presOf" srcId="{7BF25FE4-5CD8-425A-B8D4-3A719FDF8537}" destId="{BE02E7F6-DD4F-4ACD-BD5E-27FEACE52618}" srcOrd="0" destOrd="1" presId="urn:microsoft.com/office/officeart/2008/layout/AlternatingHexagons"/>
    <dgm:cxn modelId="{643AB3D1-1247-496D-B620-3526DD4331A2}" srcId="{F3E9A2CC-3B00-4358-A0CD-A505C5CAEFB5}" destId="{00A3E1CD-5156-40D4-9A11-41C1D12932DB}" srcOrd="0" destOrd="0" parTransId="{9C2D2096-7943-4742-AD21-00C88B5B89A0}" sibTransId="{6389057C-5284-44EF-B1E2-ACEF8D493BC9}"/>
    <dgm:cxn modelId="{46BE47D8-4C7A-43BF-A039-D18F8AA8DBF9}" srcId="{469A2C3A-A90F-4347-A009-C0F393F77FF4}" destId="{F3E9A2CC-3B00-4358-A0CD-A505C5CAEFB5}" srcOrd="1" destOrd="0" parTransId="{14037519-176F-4628-9B68-7AFFDD03D3D1}" sibTransId="{3F2393A6-443E-4008-A8B2-3E6075641892}"/>
    <dgm:cxn modelId="{7CCF70D8-9465-4DFE-B0D0-535F930ED810}" srcId="{F3E9A2CC-3B00-4358-A0CD-A505C5CAEFB5}" destId="{5700499E-DF8D-4252-93D4-6844B53F25A8}" srcOrd="3" destOrd="0" parTransId="{4570CC26-CEB8-4C48-A833-36939DE135CC}" sibTransId="{952ADD34-E3A5-4D21-BC05-55D7D3B84256}"/>
    <dgm:cxn modelId="{0BB460DC-0A08-4AC5-9832-A8B229FBC9BD}" type="presOf" srcId="{9DEE7A8A-CFE2-4727-B48F-184E8527D3EB}" destId="{0AD4E0E2-E9CB-4945-AAA5-0BCFDEDFD1FB}" srcOrd="0" destOrd="0" presId="urn:microsoft.com/office/officeart/2008/layout/AlternatingHexagons"/>
    <dgm:cxn modelId="{EC4C58EB-AACA-4023-AFCB-79255EB8977B}" type="presOf" srcId="{00A3E1CD-5156-40D4-9A11-41C1D12932DB}" destId="{4E8D3A87-9CB2-4FD1-89DA-C07CB653248C}" srcOrd="0" destOrd="0" presId="urn:microsoft.com/office/officeart/2008/layout/AlternatingHexagons"/>
    <dgm:cxn modelId="{8AB84AEF-4DF6-4F69-85D7-BBFA98CB5299}" type="presParOf" srcId="{D4BD78C4-AE41-42A4-BDF4-16180346C264}" destId="{5BB52E5A-0C1A-4907-8FA9-166F7B425C67}" srcOrd="0" destOrd="0" presId="urn:microsoft.com/office/officeart/2008/layout/AlternatingHexagons"/>
    <dgm:cxn modelId="{FC107C2C-01CB-41AD-945D-24A37CB20012}" type="presParOf" srcId="{5BB52E5A-0C1A-4907-8FA9-166F7B425C67}" destId="{64C51708-D543-4660-B7B7-A85F48E561E6}" srcOrd="0" destOrd="0" presId="urn:microsoft.com/office/officeart/2008/layout/AlternatingHexagons"/>
    <dgm:cxn modelId="{B5364AE4-B669-43D1-BF63-98D21FEF6D18}" type="presParOf" srcId="{5BB52E5A-0C1A-4907-8FA9-166F7B425C67}" destId="{BE02E7F6-DD4F-4ACD-BD5E-27FEACE52618}" srcOrd="1" destOrd="0" presId="urn:microsoft.com/office/officeart/2008/layout/AlternatingHexagons"/>
    <dgm:cxn modelId="{2D48C9B7-1A18-47E1-BB83-8DB70A5632A3}" type="presParOf" srcId="{5BB52E5A-0C1A-4907-8FA9-166F7B425C67}" destId="{EB15C8D8-9AE0-40BC-A97F-04BC1E404D1E}" srcOrd="2" destOrd="0" presId="urn:microsoft.com/office/officeart/2008/layout/AlternatingHexagons"/>
    <dgm:cxn modelId="{883EE945-B047-4834-96B1-6681B19C3CAA}" type="presParOf" srcId="{5BB52E5A-0C1A-4907-8FA9-166F7B425C67}" destId="{0638BF2A-7C25-4255-94E4-F1B1A8A33A49}" srcOrd="3" destOrd="0" presId="urn:microsoft.com/office/officeart/2008/layout/AlternatingHexagons"/>
    <dgm:cxn modelId="{E092BFC8-8459-46EE-A172-989027C8E24B}" type="presParOf" srcId="{5BB52E5A-0C1A-4907-8FA9-166F7B425C67}" destId="{0AD4E0E2-E9CB-4945-AAA5-0BCFDEDFD1FB}" srcOrd="4" destOrd="0" presId="urn:microsoft.com/office/officeart/2008/layout/AlternatingHexagons"/>
    <dgm:cxn modelId="{8D619F88-CFF6-4E63-A3B4-39A0082EAC8D}" type="presParOf" srcId="{D4BD78C4-AE41-42A4-BDF4-16180346C264}" destId="{2EFF261A-9CEE-4FA1-93AD-9990B9F4D38F}" srcOrd="1" destOrd="0" presId="urn:microsoft.com/office/officeart/2008/layout/AlternatingHexagons"/>
    <dgm:cxn modelId="{7F4C08F4-AE7E-4F3A-A564-51EF1A8191A5}" type="presParOf" srcId="{D4BD78C4-AE41-42A4-BDF4-16180346C264}" destId="{03F5CED7-3F19-4F98-B2D9-9082AB900D1A}" srcOrd="2" destOrd="0" presId="urn:microsoft.com/office/officeart/2008/layout/AlternatingHexagons"/>
    <dgm:cxn modelId="{0A48894A-3791-4C32-BAC4-113A20FFA758}" type="presParOf" srcId="{03F5CED7-3F19-4F98-B2D9-9082AB900D1A}" destId="{FF62B470-F08B-4378-8B9F-8622369B75D5}" srcOrd="0" destOrd="0" presId="urn:microsoft.com/office/officeart/2008/layout/AlternatingHexagons"/>
    <dgm:cxn modelId="{F2072CC6-AAE9-4899-B051-F28EE673FDA7}" type="presParOf" srcId="{03F5CED7-3F19-4F98-B2D9-9082AB900D1A}" destId="{4E8D3A87-9CB2-4FD1-89DA-C07CB653248C}" srcOrd="1" destOrd="0" presId="urn:microsoft.com/office/officeart/2008/layout/AlternatingHexagons"/>
    <dgm:cxn modelId="{B5A2A2F6-6F35-4CAD-A9CE-6E40CEF7F4CC}" type="presParOf" srcId="{03F5CED7-3F19-4F98-B2D9-9082AB900D1A}" destId="{DEE1E811-D415-4A30-8A91-22AF73B8D3DE}" srcOrd="2" destOrd="0" presId="urn:microsoft.com/office/officeart/2008/layout/AlternatingHexagons"/>
    <dgm:cxn modelId="{23AE252A-80BB-4C58-9CCA-47AAAE3351AA}" type="presParOf" srcId="{03F5CED7-3F19-4F98-B2D9-9082AB900D1A}" destId="{44B7710E-326F-496D-89A4-674F06148752}" srcOrd="3" destOrd="0" presId="urn:microsoft.com/office/officeart/2008/layout/AlternatingHexagons"/>
    <dgm:cxn modelId="{561683BA-111B-487F-8DAF-C1D494958F68}" type="presParOf" srcId="{03F5CED7-3F19-4F98-B2D9-9082AB900D1A}" destId="{988C1D02-B42B-4B49-A90D-0D5735156FF2}"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44D8B9-6613-4D8E-8043-EC141D2E07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CA82FBD-EF4D-445F-BAC4-2F3F301F742C}">
      <dgm:prSet/>
      <dgm:spPr/>
      <dgm:t>
        <a:bodyPr/>
        <a:lstStyle/>
        <a:p>
          <a:r>
            <a:rPr lang="en-GB"/>
            <a:t>Voluntary, trusting relationships</a:t>
          </a:r>
          <a:endParaRPr lang="en-US"/>
        </a:p>
      </dgm:t>
    </dgm:pt>
    <dgm:pt modelId="{AB1623D8-3B14-4A1E-B0F5-61A42E35D7F9}" type="parTrans" cxnId="{EBA37234-5B2F-4935-8E1E-38182ACAB204}">
      <dgm:prSet/>
      <dgm:spPr/>
      <dgm:t>
        <a:bodyPr/>
        <a:lstStyle/>
        <a:p>
          <a:endParaRPr lang="en-US"/>
        </a:p>
      </dgm:t>
    </dgm:pt>
    <dgm:pt modelId="{A1C87D39-6149-43D1-81C8-D7F345B46B7A}" type="sibTrans" cxnId="{EBA37234-5B2F-4935-8E1E-38182ACAB204}">
      <dgm:prSet/>
      <dgm:spPr/>
      <dgm:t>
        <a:bodyPr/>
        <a:lstStyle/>
        <a:p>
          <a:endParaRPr lang="en-US"/>
        </a:p>
      </dgm:t>
    </dgm:pt>
    <dgm:pt modelId="{3FEF0F6F-CC87-4B99-A2A9-A34327B1DC09}">
      <dgm:prSet/>
      <dgm:spPr/>
      <dgm:t>
        <a:bodyPr/>
        <a:lstStyle/>
        <a:p>
          <a:r>
            <a:rPr lang="en-GB"/>
            <a:t>Early intervention and prevention</a:t>
          </a:r>
          <a:endParaRPr lang="en-US"/>
        </a:p>
      </dgm:t>
    </dgm:pt>
    <dgm:pt modelId="{61E04DB1-BE1D-412D-A0BF-5A0E31E067AC}" type="parTrans" cxnId="{660F78CC-C5CA-4561-8DD3-CA456D203999}">
      <dgm:prSet/>
      <dgm:spPr/>
      <dgm:t>
        <a:bodyPr/>
        <a:lstStyle/>
        <a:p>
          <a:endParaRPr lang="en-US"/>
        </a:p>
      </dgm:t>
    </dgm:pt>
    <dgm:pt modelId="{53D61221-1569-4D1C-946A-6F0FDCE2FBAF}" type="sibTrans" cxnId="{660F78CC-C5CA-4561-8DD3-CA456D203999}">
      <dgm:prSet/>
      <dgm:spPr/>
      <dgm:t>
        <a:bodyPr/>
        <a:lstStyle/>
        <a:p>
          <a:endParaRPr lang="en-US"/>
        </a:p>
      </dgm:t>
    </dgm:pt>
    <dgm:pt modelId="{8C579E59-3A6B-4139-B91B-0914EDC314B1}">
      <dgm:prSet/>
      <dgm:spPr/>
      <dgm:t>
        <a:bodyPr/>
        <a:lstStyle/>
        <a:p>
          <a:r>
            <a:rPr lang="en-GB"/>
            <a:t>Emotional support</a:t>
          </a:r>
          <a:endParaRPr lang="en-US"/>
        </a:p>
      </dgm:t>
    </dgm:pt>
    <dgm:pt modelId="{BFB6F60F-9C90-4412-839A-B98E1A87EA0A}" type="parTrans" cxnId="{1680811A-3B59-461B-B6D8-FEDEEEE49FD2}">
      <dgm:prSet/>
      <dgm:spPr/>
      <dgm:t>
        <a:bodyPr/>
        <a:lstStyle/>
        <a:p>
          <a:endParaRPr lang="en-US"/>
        </a:p>
      </dgm:t>
    </dgm:pt>
    <dgm:pt modelId="{EFFB3914-E5C0-4085-AC05-2874FB893BD6}" type="sibTrans" cxnId="{1680811A-3B59-461B-B6D8-FEDEEEE49FD2}">
      <dgm:prSet/>
      <dgm:spPr/>
      <dgm:t>
        <a:bodyPr/>
        <a:lstStyle/>
        <a:p>
          <a:endParaRPr lang="en-US"/>
        </a:p>
      </dgm:t>
    </dgm:pt>
    <dgm:pt modelId="{01B55D72-1F01-4A71-BC0E-1B96CEACC350}">
      <dgm:prSet/>
      <dgm:spPr/>
      <dgm:t>
        <a:bodyPr/>
        <a:lstStyle/>
        <a:p>
          <a:r>
            <a:rPr lang="en-GB"/>
            <a:t>Safe, inclusive and non-judgemental environments </a:t>
          </a:r>
          <a:endParaRPr lang="en-US"/>
        </a:p>
      </dgm:t>
    </dgm:pt>
    <dgm:pt modelId="{5DBFCAD4-BF72-4130-B6D3-8CAA7B0EBA8C}" type="parTrans" cxnId="{817EE49B-4AB5-46E7-A069-4CA006F1F341}">
      <dgm:prSet/>
      <dgm:spPr/>
      <dgm:t>
        <a:bodyPr/>
        <a:lstStyle/>
        <a:p>
          <a:endParaRPr lang="en-US"/>
        </a:p>
      </dgm:t>
    </dgm:pt>
    <dgm:pt modelId="{1304E3F7-AFA4-469C-83C7-75F72AA1E8C0}" type="sibTrans" cxnId="{817EE49B-4AB5-46E7-A069-4CA006F1F341}">
      <dgm:prSet/>
      <dgm:spPr/>
      <dgm:t>
        <a:bodyPr/>
        <a:lstStyle/>
        <a:p>
          <a:endParaRPr lang="en-US"/>
        </a:p>
      </dgm:t>
    </dgm:pt>
    <dgm:pt modelId="{17B5C6C6-C8F8-46B1-8669-5A3788B82334}">
      <dgm:prSet/>
      <dgm:spPr/>
      <dgm:t>
        <a:bodyPr/>
        <a:lstStyle/>
        <a:p>
          <a:r>
            <a:rPr lang="en-GB"/>
            <a:t>Advocating and signposting</a:t>
          </a:r>
          <a:endParaRPr lang="en-US"/>
        </a:p>
      </dgm:t>
    </dgm:pt>
    <dgm:pt modelId="{5D4140B1-452C-4D5C-95FD-63890EEB8B71}" type="parTrans" cxnId="{91B6FD52-C647-430E-B750-48DCF669571D}">
      <dgm:prSet/>
      <dgm:spPr/>
      <dgm:t>
        <a:bodyPr/>
        <a:lstStyle/>
        <a:p>
          <a:endParaRPr lang="en-US"/>
        </a:p>
      </dgm:t>
    </dgm:pt>
    <dgm:pt modelId="{3808A497-1189-46C4-A76E-56CAFA70F3B1}" type="sibTrans" cxnId="{91B6FD52-C647-430E-B750-48DCF669571D}">
      <dgm:prSet/>
      <dgm:spPr/>
      <dgm:t>
        <a:bodyPr/>
        <a:lstStyle/>
        <a:p>
          <a:endParaRPr lang="en-US"/>
        </a:p>
      </dgm:t>
    </dgm:pt>
    <dgm:pt modelId="{94786BB7-B725-4562-AA85-7C35E6E8DE9B}">
      <dgm:prSet/>
      <dgm:spPr/>
      <dgm:t>
        <a:bodyPr/>
        <a:lstStyle/>
        <a:p>
          <a:r>
            <a:rPr lang="en-GB"/>
            <a:t>Informal and non-formal education </a:t>
          </a:r>
          <a:endParaRPr lang="en-US"/>
        </a:p>
      </dgm:t>
    </dgm:pt>
    <dgm:pt modelId="{C20F5A10-1EC6-462A-83FF-A227C31297AD}" type="parTrans" cxnId="{03EB742B-1AF9-46D8-9E40-C4D3110ECD13}">
      <dgm:prSet/>
      <dgm:spPr/>
      <dgm:t>
        <a:bodyPr/>
        <a:lstStyle/>
        <a:p>
          <a:endParaRPr lang="en-US"/>
        </a:p>
      </dgm:t>
    </dgm:pt>
    <dgm:pt modelId="{709A4B31-409A-404F-B1BC-6E3EB57BD56C}" type="sibTrans" cxnId="{03EB742B-1AF9-46D8-9E40-C4D3110ECD13}">
      <dgm:prSet/>
      <dgm:spPr/>
      <dgm:t>
        <a:bodyPr/>
        <a:lstStyle/>
        <a:p>
          <a:endParaRPr lang="en-US"/>
        </a:p>
      </dgm:t>
    </dgm:pt>
    <dgm:pt modelId="{2C5B3491-54B1-4F7F-8C84-F907E267F1F2}">
      <dgm:prSet/>
      <dgm:spPr/>
      <dgm:t>
        <a:bodyPr/>
        <a:lstStyle/>
        <a:p>
          <a:r>
            <a:rPr lang="en-GB"/>
            <a:t>Supporting identity, resilience and transitions </a:t>
          </a:r>
          <a:endParaRPr lang="en-US"/>
        </a:p>
      </dgm:t>
    </dgm:pt>
    <dgm:pt modelId="{4873CB0B-3F3E-44C4-9A06-B1BBD1EDB5AB}" type="parTrans" cxnId="{3E210FCF-F650-4D3E-A9F1-32CECD284FB6}">
      <dgm:prSet/>
      <dgm:spPr/>
      <dgm:t>
        <a:bodyPr/>
        <a:lstStyle/>
        <a:p>
          <a:endParaRPr lang="en-US"/>
        </a:p>
      </dgm:t>
    </dgm:pt>
    <dgm:pt modelId="{C3BA3A4A-102D-4DBD-ADB4-6D7185B00212}" type="sibTrans" cxnId="{3E210FCF-F650-4D3E-A9F1-32CECD284FB6}">
      <dgm:prSet/>
      <dgm:spPr/>
      <dgm:t>
        <a:bodyPr/>
        <a:lstStyle/>
        <a:p>
          <a:endParaRPr lang="en-US"/>
        </a:p>
      </dgm:t>
    </dgm:pt>
    <dgm:pt modelId="{E40A89E7-2AF5-4D3E-8CB9-B8B3A9BB01F8}" type="pres">
      <dgm:prSet presAssocID="{C844D8B9-6613-4D8E-8043-EC141D2E073D}" presName="linear" presStyleCnt="0">
        <dgm:presLayoutVars>
          <dgm:animLvl val="lvl"/>
          <dgm:resizeHandles val="exact"/>
        </dgm:presLayoutVars>
      </dgm:prSet>
      <dgm:spPr/>
    </dgm:pt>
    <dgm:pt modelId="{4F7FDA83-C71E-46DB-A107-D2C9DEBB567E}" type="pres">
      <dgm:prSet presAssocID="{CCA82FBD-EF4D-445F-BAC4-2F3F301F742C}" presName="parentText" presStyleLbl="node1" presStyleIdx="0" presStyleCnt="7">
        <dgm:presLayoutVars>
          <dgm:chMax val="0"/>
          <dgm:bulletEnabled val="1"/>
        </dgm:presLayoutVars>
      </dgm:prSet>
      <dgm:spPr/>
    </dgm:pt>
    <dgm:pt modelId="{C90DC721-9E9F-40C4-82C6-9C5F54202F42}" type="pres">
      <dgm:prSet presAssocID="{A1C87D39-6149-43D1-81C8-D7F345B46B7A}" presName="spacer" presStyleCnt="0"/>
      <dgm:spPr/>
    </dgm:pt>
    <dgm:pt modelId="{5BA6AF4C-91A2-417F-9086-C1FAE6EEDAAE}" type="pres">
      <dgm:prSet presAssocID="{3FEF0F6F-CC87-4B99-A2A9-A34327B1DC09}" presName="parentText" presStyleLbl="node1" presStyleIdx="1" presStyleCnt="7">
        <dgm:presLayoutVars>
          <dgm:chMax val="0"/>
          <dgm:bulletEnabled val="1"/>
        </dgm:presLayoutVars>
      </dgm:prSet>
      <dgm:spPr/>
    </dgm:pt>
    <dgm:pt modelId="{5387388C-8E5D-4F10-BB5A-D64D5030E287}" type="pres">
      <dgm:prSet presAssocID="{53D61221-1569-4D1C-946A-6F0FDCE2FBAF}" presName="spacer" presStyleCnt="0"/>
      <dgm:spPr/>
    </dgm:pt>
    <dgm:pt modelId="{4BE9D1F6-6A7C-4432-90A9-958FBA378ED6}" type="pres">
      <dgm:prSet presAssocID="{8C579E59-3A6B-4139-B91B-0914EDC314B1}" presName="parentText" presStyleLbl="node1" presStyleIdx="2" presStyleCnt="7">
        <dgm:presLayoutVars>
          <dgm:chMax val="0"/>
          <dgm:bulletEnabled val="1"/>
        </dgm:presLayoutVars>
      </dgm:prSet>
      <dgm:spPr/>
    </dgm:pt>
    <dgm:pt modelId="{C3EA21E8-CD21-455F-992A-4817D16F2E42}" type="pres">
      <dgm:prSet presAssocID="{EFFB3914-E5C0-4085-AC05-2874FB893BD6}" presName="spacer" presStyleCnt="0"/>
      <dgm:spPr/>
    </dgm:pt>
    <dgm:pt modelId="{ECF30409-164B-48E2-ADD9-4E21ACCF9645}" type="pres">
      <dgm:prSet presAssocID="{01B55D72-1F01-4A71-BC0E-1B96CEACC350}" presName="parentText" presStyleLbl="node1" presStyleIdx="3" presStyleCnt="7">
        <dgm:presLayoutVars>
          <dgm:chMax val="0"/>
          <dgm:bulletEnabled val="1"/>
        </dgm:presLayoutVars>
      </dgm:prSet>
      <dgm:spPr/>
    </dgm:pt>
    <dgm:pt modelId="{7FAC5987-9C81-45A5-80AC-3EF3798DF5E9}" type="pres">
      <dgm:prSet presAssocID="{1304E3F7-AFA4-469C-83C7-75F72AA1E8C0}" presName="spacer" presStyleCnt="0"/>
      <dgm:spPr/>
    </dgm:pt>
    <dgm:pt modelId="{BC99333F-A1AA-4232-9FFA-6B684577DE65}" type="pres">
      <dgm:prSet presAssocID="{17B5C6C6-C8F8-46B1-8669-5A3788B82334}" presName="parentText" presStyleLbl="node1" presStyleIdx="4" presStyleCnt="7">
        <dgm:presLayoutVars>
          <dgm:chMax val="0"/>
          <dgm:bulletEnabled val="1"/>
        </dgm:presLayoutVars>
      </dgm:prSet>
      <dgm:spPr/>
    </dgm:pt>
    <dgm:pt modelId="{917287C3-BEB3-4379-A1AB-1AF4725CB304}" type="pres">
      <dgm:prSet presAssocID="{3808A497-1189-46C4-A76E-56CAFA70F3B1}" presName="spacer" presStyleCnt="0"/>
      <dgm:spPr/>
    </dgm:pt>
    <dgm:pt modelId="{9768CEF3-9504-4C7F-9B5F-C44D3EEFC551}" type="pres">
      <dgm:prSet presAssocID="{94786BB7-B725-4562-AA85-7C35E6E8DE9B}" presName="parentText" presStyleLbl="node1" presStyleIdx="5" presStyleCnt="7">
        <dgm:presLayoutVars>
          <dgm:chMax val="0"/>
          <dgm:bulletEnabled val="1"/>
        </dgm:presLayoutVars>
      </dgm:prSet>
      <dgm:spPr/>
    </dgm:pt>
    <dgm:pt modelId="{F8592377-B73C-4361-B6B1-F9C48DA36774}" type="pres">
      <dgm:prSet presAssocID="{709A4B31-409A-404F-B1BC-6E3EB57BD56C}" presName="spacer" presStyleCnt="0"/>
      <dgm:spPr/>
    </dgm:pt>
    <dgm:pt modelId="{B56D7FDE-8286-46F7-97A2-D3F4A9C0E709}" type="pres">
      <dgm:prSet presAssocID="{2C5B3491-54B1-4F7F-8C84-F907E267F1F2}" presName="parentText" presStyleLbl="node1" presStyleIdx="6" presStyleCnt="7">
        <dgm:presLayoutVars>
          <dgm:chMax val="0"/>
          <dgm:bulletEnabled val="1"/>
        </dgm:presLayoutVars>
      </dgm:prSet>
      <dgm:spPr/>
    </dgm:pt>
  </dgm:ptLst>
  <dgm:cxnLst>
    <dgm:cxn modelId="{1680811A-3B59-461B-B6D8-FEDEEEE49FD2}" srcId="{C844D8B9-6613-4D8E-8043-EC141D2E073D}" destId="{8C579E59-3A6B-4139-B91B-0914EDC314B1}" srcOrd="2" destOrd="0" parTransId="{BFB6F60F-9C90-4412-839A-B98E1A87EA0A}" sibTransId="{EFFB3914-E5C0-4085-AC05-2874FB893BD6}"/>
    <dgm:cxn modelId="{03EB742B-1AF9-46D8-9E40-C4D3110ECD13}" srcId="{C844D8B9-6613-4D8E-8043-EC141D2E073D}" destId="{94786BB7-B725-4562-AA85-7C35E6E8DE9B}" srcOrd="5" destOrd="0" parTransId="{C20F5A10-1EC6-462A-83FF-A227C31297AD}" sibTransId="{709A4B31-409A-404F-B1BC-6E3EB57BD56C}"/>
    <dgm:cxn modelId="{EBA37234-5B2F-4935-8E1E-38182ACAB204}" srcId="{C844D8B9-6613-4D8E-8043-EC141D2E073D}" destId="{CCA82FBD-EF4D-445F-BAC4-2F3F301F742C}" srcOrd="0" destOrd="0" parTransId="{AB1623D8-3B14-4A1E-B0F5-61A42E35D7F9}" sibTransId="{A1C87D39-6149-43D1-81C8-D7F345B46B7A}"/>
    <dgm:cxn modelId="{2CB7AE6A-DB8F-4415-8606-6DB960BB0352}" type="presOf" srcId="{CCA82FBD-EF4D-445F-BAC4-2F3F301F742C}" destId="{4F7FDA83-C71E-46DB-A107-D2C9DEBB567E}" srcOrd="0" destOrd="0" presId="urn:microsoft.com/office/officeart/2005/8/layout/vList2"/>
    <dgm:cxn modelId="{2DA0E24D-1A47-4123-9D9A-785361F848E6}" type="presOf" srcId="{3FEF0F6F-CC87-4B99-A2A9-A34327B1DC09}" destId="{5BA6AF4C-91A2-417F-9086-C1FAE6EEDAAE}" srcOrd="0" destOrd="0" presId="urn:microsoft.com/office/officeart/2005/8/layout/vList2"/>
    <dgm:cxn modelId="{C1A78B6F-70C8-4F73-B0A8-26B6D88D9EB0}" type="presOf" srcId="{2C5B3491-54B1-4F7F-8C84-F907E267F1F2}" destId="{B56D7FDE-8286-46F7-97A2-D3F4A9C0E709}" srcOrd="0" destOrd="0" presId="urn:microsoft.com/office/officeart/2005/8/layout/vList2"/>
    <dgm:cxn modelId="{FCBDAF6F-5E8F-445B-8A72-3E2EF1A88127}" type="presOf" srcId="{17B5C6C6-C8F8-46B1-8669-5A3788B82334}" destId="{BC99333F-A1AA-4232-9FFA-6B684577DE65}" srcOrd="0" destOrd="0" presId="urn:microsoft.com/office/officeart/2005/8/layout/vList2"/>
    <dgm:cxn modelId="{91B6FD52-C647-430E-B750-48DCF669571D}" srcId="{C844D8B9-6613-4D8E-8043-EC141D2E073D}" destId="{17B5C6C6-C8F8-46B1-8669-5A3788B82334}" srcOrd="4" destOrd="0" parTransId="{5D4140B1-452C-4D5C-95FD-63890EEB8B71}" sibTransId="{3808A497-1189-46C4-A76E-56CAFA70F3B1}"/>
    <dgm:cxn modelId="{AD60C08E-3E3B-48F2-A5FC-C97270080580}" type="presOf" srcId="{01B55D72-1F01-4A71-BC0E-1B96CEACC350}" destId="{ECF30409-164B-48E2-ADD9-4E21ACCF9645}" srcOrd="0" destOrd="0" presId="urn:microsoft.com/office/officeart/2005/8/layout/vList2"/>
    <dgm:cxn modelId="{817EE49B-4AB5-46E7-A069-4CA006F1F341}" srcId="{C844D8B9-6613-4D8E-8043-EC141D2E073D}" destId="{01B55D72-1F01-4A71-BC0E-1B96CEACC350}" srcOrd="3" destOrd="0" parTransId="{5DBFCAD4-BF72-4130-B6D3-8CAA7B0EBA8C}" sibTransId="{1304E3F7-AFA4-469C-83C7-75F72AA1E8C0}"/>
    <dgm:cxn modelId="{660F78CC-C5CA-4561-8DD3-CA456D203999}" srcId="{C844D8B9-6613-4D8E-8043-EC141D2E073D}" destId="{3FEF0F6F-CC87-4B99-A2A9-A34327B1DC09}" srcOrd="1" destOrd="0" parTransId="{61E04DB1-BE1D-412D-A0BF-5A0E31E067AC}" sibTransId="{53D61221-1569-4D1C-946A-6F0FDCE2FBAF}"/>
    <dgm:cxn modelId="{3E210FCF-F650-4D3E-A9F1-32CECD284FB6}" srcId="{C844D8B9-6613-4D8E-8043-EC141D2E073D}" destId="{2C5B3491-54B1-4F7F-8C84-F907E267F1F2}" srcOrd="6" destOrd="0" parTransId="{4873CB0B-3F3E-44C4-9A06-B1BBD1EDB5AB}" sibTransId="{C3BA3A4A-102D-4DBD-ADB4-6D7185B00212}"/>
    <dgm:cxn modelId="{7C4A3DD6-4430-4A09-A37A-4C2FE4A126FC}" type="presOf" srcId="{8C579E59-3A6B-4139-B91B-0914EDC314B1}" destId="{4BE9D1F6-6A7C-4432-90A9-958FBA378ED6}" srcOrd="0" destOrd="0" presId="urn:microsoft.com/office/officeart/2005/8/layout/vList2"/>
    <dgm:cxn modelId="{E9759BDD-81FD-41D6-9E9E-9A59AF7361F6}" type="presOf" srcId="{94786BB7-B725-4562-AA85-7C35E6E8DE9B}" destId="{9768CEF3-9504-4C7F-9B5F-C44D3EEFC551}" srcOrd="0" destOrd="0" presId="urn:microsoft.com/office/officeart/2005/8/layout/vList2"/>
    <dgm:cxn modelId="{783B0EF2-98CD-41B5-9E6B-BC6C5DBA0443}" type="presOf" srcId="{C844D8B9-6613-4D8E-8043-EC141D2E073D}" destId="{E40A89E7-2AF5-4D3E-8CB9-B8B3A9BB01F8}" srcOrd="0" destOrd="0" presId="urn:microsoft.com/office/officeart/2005/8/layout/vList2"/>
    <dgm:cxn modelId="{61BC6645-DDCE-41D5-8302-12330BA887B3}" type="presParOf" srcId="{E40A89E7-2AF5-4D3E-8CB9-B8B3A9BB01F8}" destId="{4F7FDA83-C71E-46DB-A107-D2C9DEBB567E}" srcOrd="0" destOrd="0" presId="urn:microsoft.com/office/officeart/2005/8/layout/vList2"/>
    <dgm:cxn modelId="{90D1415A-213C-41DB-AED8-BD9CA0EEA2E7}" type="presParOf" srcId="{E40A89E7-2AF5-4D3E-8CB9-B8B3A9BB01F8}" destId="{C90DC721-9E9F-40C4-82C6-9C5F54202F42}" srcOrd="1" destOrd="0" presId="urn:microsoft.com/office/officeart/2005/8/layout/vList2"/>
    <dgm:cxn modelId="{6FDD8B38-78D4-4A73-BFF2-176D234B8958}" type="presParOf" srcId="{E40A89E7-2AF5-4D3E-8CB9-B8B3A9BB01F8}" destId="{5BA6AF4C-91A2-417F-9086-C1FAE6EEDAAE}" srcOrd="2" destOrd="0" presId="urn:microsoft.com/office/officeart/2005/8/layout/vList2"/>
    <dgm:cxn modelId="{CBED1F7F-AE5D-42B9-9A42-612808052C1F}" type="presParOf" srcId="{E40A89E7-2AF5-4D3E-8CB9-B8B3A9BB01F8}" destId="{5387388C-8E5D-4F10-BB5A-D64D5030E287}" srcOrd="3" destOrd="0" presId="urn:microsoft.com/office/officeart/2005/8/layout/vList2"/>
    <dgm:cxn modelId="{1BD8DCF5-E3F0-41DD-969B-C38EBAC05408}" type="presParOf" srcId="{E40A89E7-2AF5-4D3E-8CB9-B8B3A9BB01F8}" destId="{4BE9D1F6-6A7C-4432-90A9-958FBA378ED6}" srcOrd="4" destOrd="0" presId="urn:microsoft.com/office/officeart/2005/8/layout/vList2"/>
    <dgm:cxn modelId="{222D1331-F2CF-427E-8E03-55CF3F8925E5}" type="presParOf" srcId="{E40A89E7-2AF5-4D3E-8CB9-B8B3A9BB01F8}" destId="{C3EA21E8-CD21-455F-992A-4817D16F2E42}" srcOrd="5" destOrd="0" presId="urn:microsoft.com/office/officeart/2005/8/layout/vList2"/>
    <dgm:cxn modelId="{FC4CB6E5-E2A4-4D48-BC25-7F012C6249C1}" type="presParOf" srcId="{E40A89E7-2AF5-4D3E-8CB9-B8B3A9BB01F8}" destId="{ECF30409-164B-48E2-ADD9-4E21ACCF9645}" srcOrd="6" destOrd="0" presId="urn:microsoft.com/office/officeart/2005/8/layout/vList2"/>
    <dgm:cxn modelId="{F5002FEC-FD80-4852-9394-A21B8066E52F}" type="presParOf" srcId="{E40A89E7-2AF5-4D3E-8CB9-B8B3A9BB01F8}" destId="{7FAC5987-9C81-45A5-80AC-3EF3798DF5E9}" srcOrd="7" destOrd="0" presId="urn:microsoft.com/office/officeart/2005/8/layout/vList2"/>
    <dgm:cxn modelId="{0AF82AFF-F4A3-41B7-BAEC-94CF203F1362}" type="presParOf" srcId="{E40A89E7-2AF5-4D3E-8CB9-B8B3A9BB01F8}" destId="{BC99333F-A1AA-4232-9FFA-6B684577DE65}" srcOrd="8" destOrd="0" presId="urn:microsoft.com/office/officeart/2005/8/layout/vList2"/>
    <dgm:cxn modelId="{A6C52371-47D9-4000-83D8-07DB14C8925E}" type="presParOf" srcId="{E40A89E7-2AF5-4D3E-8CB9-B8B3A9BB01F8}" destId="{917287C3-BEB3-4379-A1AB-1AF4725CB304}" srcOrd="9" destOrd="0" presId="urn:microsoft.com/office/officeart/2005/8/layout/vList2"/>
    <dgm:cxn modelId="{39B625C5-A4E1-4948-BE58-F8905E429312}" type="presParOf" srcId="{E40A89E7-2AF5-4D3E-8CB9-B8B3A9BB01F8}" destId="{9768CEF3-9504-4C7F-9B5F-C44D3EEFC551}" srcOrd="10" destOrd="0" presId="urn:microsoft.com/office/officeart/2005/8/layout/vList2"/>
    <dgm:cxn modelId="{98FCD19B-AF8E-46D7-AFB9-7A5C742C51CF}" type="presParOf" srcId="{E40A89E7-2AF5-4D3E-8CB9-B8B3A9BB01F8}" destId="{F8592377-B73C-4361-B6B1-F9C48DA36774}" srcOrd="11" destOrd="0" presId="urn:microsoft.com/office/officeart/2005/8/layout/vList2"/>
    <dgm:cxn modelId="{0578023D-0DAD-4A54-A37B-28A8031461EF}" type="presParOf" srcId="{E40A89E7-2AF5-4D3E-8CB9-B8B3A9BB01F8}" destId="{B56D7FDE-8286-46F7-97A2-D3F4A9C0E70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51708-D543-4660-B7B7-A85F48E561E6}">
      <dsp:nvSpPr>
        <dsp:cNvPr id="0" name=""/>
        <dsp:cNvSpPr/>
      </dsp:nvSpPr>
      <dsp:spPr>
        <a:xfrm rot="5400000">
          <a:off x="2693273" y="1682644"/>
          <a:ext cx="1768864" cy="153891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Changes within a family context </a:t>
          </a:r>
          <a:endParaRPr lang="en-US" sz="1900" kern="1200"/>
        </a:p>
      </dsp:txBody>
      <dsp:txXfrm rot="-5400000">
        <a:off x="3048063" y="1843316"/>
        <a:ext cx="1059284" cy="1217568"/>
      </dsp:txXfrm>
    </dsp:sp>
    <dsp:sp modelId="{BE02E7F6-DD4F-4ACD-BD5E-27FEACE52618}">
      <dsp:nvSpPr>
        <dsp:cNvPr id="0" name=""/>
        <dsp:cNvSpPr/>
      </dsp:nvSpPr>
      <dsp:spPr>
        <a:xfrm>
          <a:off x="4393859" y="1921440"/>
          <a:ext cx="1974053" cy="1061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Autonomy </a:t>
          </a:r>
          <a:endParaRPr lang="en-US" sz="1200" kern="1200"/>
        </a:p>
        <a:p>
          <a:pPr marL="0" lvl="0" indent="0" algn="l" defTabSz="533400">
            <a:lnSpc>
              <a:spcPct val="90000"/>
            </a:lnSpc>
            <a:spcBef>
              <a:spcPct val="0"/>
            </a:spcBef>
            <a:spcAft>
              <a:spcPct val="35000"/>
            </a:spcAft>
            <a:buNone/>
          </a:pPr>
          <a:r>
            <a:rPr lang="en-GB" sz="1200" kern="1200"/>
            <a:t>Conflict </a:t>
          </a:r>
          <a:endParaRPr lang="en-US" sz="1200" kern="1200"/>
        </a:p>
        <a:p>
          <a:pPr marL="0" lvl="0" indent="0" algn="l" defTabSz="533400">
            <a:lnSpc>
              <a:spcPct val="90000"/>
            </a:lnSpc>
            <a:spcBef>
              <a:spcPct val="0"/>
            </a:spcBef>
            <a:spcAft>
              <a:spcPct val="35000"/>
            </a:spcAft>
            <a:buNone/>
          </a:pPr>
          <a:r>
            <a:rPr lang="en-GB" sz="1200" kern="1200"/>
            <a:t>Emotional distancing </a:t>
          </a:r>
          <a:endParaRPr lang="en-US" sz="1200" kern="1200"/>
        </a:p>
        <a:p>
          <a:pPr marL="0" lvl="0" indent="0" algn="l" defTabSz="533400">
            <a:lnSpc>
              <a:spcPct val="90000"/>
            </a:lnSpc>
            <a:spcBef>
              <a:spcPct val="0"/>
            </a:spcBef>
            <a:spcAft>
              <a:spcPct val="35000"/>
            </a:spcAft>
            <a:buNone/>
          </a:pPr>
          <a:r>
            <a:rPr lang="en-GB" sz="1200" kern="1200"/>
            <a:t>Attachment influences coping </a:t>
          </a:r>
          <a:endParaRPr lang="en-US" sz="1200" kern="1200"/>
        </a:p>
      </dsp:txBody>
      <dsp:txXfrm>
        <a:off x="4393859" y="1921440"/>
        <a:ext cx="1974053" cy="1061318"/>
      </dsp:txXfrm>
    </dsp:sp>
    <dsp:sp modelId="{0AD4E0E2-E9CB-4945-AAA5-0BCFDEDFD1FB}">
      <dsp:nvSpPr>
        <dsp:cNvPr id="0" name=""/>
        <dsp:cNvSpPr/>
      </dsp:nvSpPr>
      <dsp:spPr>
        <a:xfrm rot="5400000">
          <a:off x="1031248" y="1682644"/>
          <a:ext cx="1768864" cy="153891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386038" y="1843316"/>
        <a:ext cx="1059284" cy="1217568"/>
      </dsp:txXfrm>
    </dsp:sp>
    <dsp:sp modelId="{FF62B470-F08B-4378-8B9F-8622369B75D5}">
      <dsp:nvSpPr>
        <dsp:cNvPr id="0" name=""/>
        <dsp:cNvSpPr/>
      </dsp:nvSpPr>
      <dsp:spPr>
        <a:xfrm rot="5400000">
          <a:off x="1859076" y="3184056"/>
          <a:ext cx="1768864" cy="153891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Changes with peers</a:t>
          </a:r>
          <a:endParaRPr lang="en-US" sz="1900" kern="1200"/>
        </a:p>
      </dsp:txBody>
      <dsp:txXfrm rot="-5400000">
        <a:off x="2213866" y="3344728"/>
        <a:ext cx="1059284" cy="1217568"/>
      </dsp:txXfrm>
    </dsp:sp>
    <dsp:sp modelId="{4E8D3A87-9CB2-4FD1-89DA-C07CB653248C}">
      <dsp:nvSpPr>
        <dsp:cNvPr id="0" name=""/>
        <dsp:cNvSpPr/>
      </dsp:nvSpPr>
      <dsp:spPr>
        <a:xfrm>
          <a:off x="0" y="3422853"/>
          <a:ext cx="1910373" cy="1061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r" defTabSz="533400">
            <a:lnSpc>
              <a:spcPct val="90000"/>
            </a:lnSpc>
            <a:spcBef>
              <a:spcPct val="0"/>
            </a:spcBef>
            <a:spcAft>
              <a:spcPct val="35000"/>
            </a:spcAft>
            <a:buNone/>
          </a:pPr>
          <a:r>
            <a:rPr lang="en-GB" sz="1200" kern="1200"/>
            <a:t>Belonging </a:t>
          </a:r>
          <a:endParaRPr lang="en-US" sz="1200" kern="1200"/>
        </a:p>
        <a:p>
          <a:pPr marL="0" lvl="0" indent="0" algn="r" defTabSz="533400">
            <a:lnSpc>
              <a:spcPct val="90000"/>
            </a:lnSpc>
            <a:spcBef>
              <a:spcPct val="0"/>
            </a:spcBef>
            <a:spcAft>
              <a:spcPct val="35000"/>
            </a:spcAft>
            <a:buNone/>
          </a:pPr>
          <a:r>
            <a:rPr lang="en-GB" sz="1200" kern="1200"/>
            <a:t>Conformity </a:t>
          </a:r>
          <a:endParaRPr lang="en-US" sz="1200" kern="1200"/>
        </a:p>
        <a:p>
          <a:pPr marL="0" lvl="0" indent="0" algn="r" defTabSz="533400">
            <a:lnSpc>
              <a:spcPct val="90000"/>
            </a:lnSpc>
            <a:spcBef>
              <a:spcPct val="0"/>
            </a:spcBef>
            <a:spcAft>
              <a:spcPct val="35000"/>
            </a:spcAft>
            <a:buNone/>
          </a:pPr>
          <a:r>
            <a:rPr lang="en-GB" sz="1200" kern="1200"/>
            <a:t>Risk-taking behaviours </a:t>
          </a:r>
          <a:endParaRPr lang="en-US" sz="1200" kern="1200"/>
        </a:p>
        <a:p>
          <a:pPr marL="0" lvl="0" indent="0" algn="r" defTabSz="533400">
            <a:lnSpc>
              <a:spcPct val="90000"/>
            </a:lnSpc>
            <a:spcBef>
              <a:spcPct val="0"/>
            </a:spcBef>
            <a:spcAft>
              <a:spcPct val="35000"/>
            </a:spcAft>
            <a:buNone/>
          </a:pPr>
          <a:r>
            <a:rPr lang="en-GB" sz="1200" kern="1200"/>
            <a:t>Group influences </a:t>
          </a:r>
          <a:endParaRPr lang="en-US" sz="1200" kern="1200"/>
        </a:p>
      </dsp:txBody>
      <dsp:txXfrm>
        <a:off x="0" y="3422853"/>
        <a:ext cx="1910373" cy="1061318"/>
      </dsp:txXfrm>
    </dsp:sp>
    <dsp:sp modelId="{988C1D02-B42B-4B49-A90D-0D5735156FF2}">
      <dsp:nvSpPr>
        <dsp:cNvPr id="0" name=""/>
        <dsp:cNvSpPr/>
      </dsp:nvSpPr>
      <dsp:spPr>
        <a:xfrm rot="5400000">
          <a:off x="3521102" y="3184056"/>
          <a:ext cx="1768864" cy="153891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875892" y="3344728"/>
        <a:ext cx="1059284" cy="1217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FDA83-C71E-46DB-A107-D2C9DEBB567E}">
      <dsp:nvSpPr>
        <dsp:cNvPr id="0" name=""/>
        <dsp:cNvSpPr/>
      </dsp:nvSpPr>
      <dsp:spPr>
        <a:xfrm>
          <a:off x="0" y="1073293"/>
          <a:ext cx="6367912"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Voluntary, trusting relationships</a:t>
          </a:r>
          <a:endParaRPr lang="en-US" sz="2300" kern="1200"/>
        </a:p>
      </dsp:txBody>
      <dsp:txXfrm>
        <a:off x="26930" y="1100223"/>
        <a:ext cx="6314052" cy="497795"/>
      </dsp:txXfrm>
    </dsp:sp>
    <dsp:sp modelId="{5BA6AF4C-91A2-417F-9086-C1FAE6EEDAAE}">
      <dsp:nvSpPr>
        <dsp:cNvPr id="0" name=""/>
        <dsp:cNvSpPr/>
      </dsp:nvSpPr>
      <dsp:spPr>
        <a:xfrm>
          <a:off x="0" y="1691188"/>
          <a:ext cx="6367912" cy="551655"/>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Early intervention and prevention</a:t>
          </a:r>
          <a:endParaRPr lang="en-US" sz="2300" kern="1200"/>
        </a:p>
      </dsp:txBody>
      <dsp:txXfrm>
        <a:off x="26930" y="1718118"/>
        <a:ext cx="6314052" cy="497795"/>
      </dsp:txXfrm>
    </dsp:sp>
    <dsp:sp modelId="{4BE9D1F6-6A7C-4432-90A9-958FBA378ED6}">
      <dsp:nvSpPr>
        <dsp:cNvPr id="0" name=""/>
        <dsp:cNvSpPr/>
      </dsp:nvSpPr>
      <dsp:spPr>
        <a:xfrm>
          <a:off x="0" y="2309083"/>
          <a:ext cx="6367912" cy="55165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Emotional support</a:t>
          </a:r>
          <a:endParaRPr lang="en-US" sz="2300" kern="1200"/>
        </a:p>
      </dsp:txBody>
      <dsp:txXfrm>
        <a:off x="26930" y="2336013"/>
        <a:ext cx="6314052" cy="497795"/>
      </dsp:txXfrm>
    </dsp:sp>
    <dsp:sp modelId="{ECF30409-164B-48E2-ADD9-4E21ACCF9645}">
      <dsp:nvSpPr>
        <dsp:cNvPr id="0" name=""/>
        <dsp:cNvSpPr/>
      </dsp:nvSpPr>
      <dsp:spPr>
        <a:xfrm>
          <a:off x="0" y="2926979"/>
          <a:ext cx="6367912" cy="55165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Safe, inclusive and non-judgemental environments </a:t>
          </a:r>
          <a:endParaRPr lang="en-US" sz="2300" kern="1200"/>
        </a:p>
      </dsp:txBody>
      <dsp:txXfrm>
        <a:off x="26930" y="2953909"/>
        <a:ext cx="6314052" cy="497795"/>
      </dsp:txXfrm>
    </dsp:sp>
    <dsp:sp modelId="{BC99333F-A1AA-4232-9FFA-6B684577DE65}">
      <dsp:nvSpPr>
        <dsp:cNvPr id="0" name=""/>
        <dsp:cNvSpPr/>
      </dsp:nvSpPr>
      <dsp:spPr>
        <a:xfrm>
          <a:off x="0" y="3544874"/>
          <a:ext cx="6367912" cy="55165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Advocating and signposting</a:t>
          </a:r>
          <a:endParaRPr lang="en-US" sz="2300" kern="1200"/>
        </a:p>
      </dsp:txBody>
      <dsp:txXfrm>
        <a:off x="26930" y="3571804"/>
        <a:ext cx="6314052" cy="497795"/>
      </dsp:txXfrm>
    </dsp:sp>
    <dsp:sp modelId="{9768CEF3-9504-4C7F-9B5F-C44D3EEFC551}">
      <dsp:nvSpPr>
        <dsp:cNvPr id="0" name=""/>
        <dsp:cNvSpPr/>
      </dsp:nvSpPr>
      <dsp:spPr>
        <a:xfrm>
          <a:off x="0" y="4162769"/>
          <a:ext cx="6367912" cy="551655"/>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Informal and non-formal education </a:t>
          </a:r>
          <a:endParaRPr lang="en-US" sz="2300" kern="1200"/>
        </a:p>
      </dsp:txBody>
      <dsp:txXfrm>
        <a:off x="26930" y="4189699"/>
        <a:ext cx="6314052" cy="497795"/>
      </dsp:txXfrm>
    </dsp:sp>
    <dsp:sp modelId="{B56D7FDE-8286-46F7-97A2-D3F4A9C0E709}">
      <dsp:nvSpPr>
        <dsp:cNvPr id="0" name=""/>
        <dsp:cNvSpPr/>
      </dsp:nvSpPr>
      <dsp:spPr>
        <a:xfrm>
          <a:off x="0" y="4780664"/>
          <a:ext cx="6367912" cy="55165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Supporting identity, resilience and transitions </a:t>
          </a:r>
          <a:endParaRPr lang="en-US" sz="2300" kern="1200"/>
        </a:p>
      </dsp:txBody>
      <dsp:txXfrm>
        <a:off x="26930" y="4807594"/>
        <a:ext cx="6314052" cy="497795"/>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44C507C-E368-43E8-8EDD-BA7C7FB470C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2993158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4C507C-E368-43E8-8EDD-BA7C7FB470C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3160756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4C507C-E368-43E8-8EDD-BA7C7FB470C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2754243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44C507C-E368-43E8-8EDD-BA7C7FB470C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3140824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44C507C-E368-43E8-8EDD-BA7C7FB470CD}" type="datetimeFigureOut">
              <a:rPr lang="en-GB" smtClean="0"/>
              <a:t>13/05/2026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176820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44C507C-E368-43E8-8EDD-BA7C7FB470CD}" type="datetimeFigureOut">
              <a:rPr lang="en-GB" smtClean="0"/>
              <a:t>13/05/2026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3472457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4C507C-E368-43E8-8EDD-BA7C7FB470CD}" type="datetimeFigureOut">
              <a:rPr lang="en-GB" smtClean="0"/>
              <a:t>13/05/2026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216397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C507C-E368-43E8-8EDD-BA7C7FB470C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395942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4C507C-E368-43E8-8EDD-BA7C7FB470CD}"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1037311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4C507C-E368-43E8-8EDD-BA7C7FB470C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3280417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4C507C-E368-43E8-8EDD-BA7C7FB470CD}"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B075D8-90CC-4F37-92F6-55EA5B28F473}" type="slidenum">
              <a:rPr lang="en-GB" smtClean="0"/>
              <a:t>‹#›</a:t>
            </a:fld>
            <a:endParaRPr lang="en-GB"/>
          </a:p>
        </p:txBody>
      </p:sp>
    </p:spTree>
    <p:extLst>
      <p:ext uri="{BB962C8B-B14F-4D97-AF65-F5344CB8AC3E}">
        <p14:creationId xmlns:p14="http://schemas.microsoft.com/office/powerpoint/2010/main" val="3823380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4C507C-E368-43E8-8EDD-BA7C7FB470CD}" type="datetimeFigureOut">
              <a:rPr lang="en-GB" smtClean="0"/>
              <a:t>13/05/2026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B075D8-90CC-4F37-92F6-55EA5B28F473}" type="slidenum">
              <a:rPr lang="en-GB" smtClean="0"/>
              <a:t>‹#›</a:t>
            </a:fld>
            <a:endParaRPr lang="en-GB"/>
          </a:p>
        </p:txBody>
      </p:sp>
    </p:spTree>
    <p:extLst>
      <p:ext uri="{BB962C8B-B14F-4D97-AF65-F5344CB8AC3E}">
        <p14:creationId xmlns:p14="http://schemas.microsoft.com/office/powerpoint/2010/main" val="2310332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who.int/health-topics/adolescent-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7"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Picture 6" descr="Close up image of hands applauding">
            <a:extLst>
              <a:ext uri="{FF2B5EF4-FFF2-40B4-BE49-F238E27FC236}">
                <a16:creationId xmlns:a16="http://schemas.microsoft.com/office/drawing/2014/main" id="{7426A689-3C79-D09B-1418-185F196F2DE5}"/>
              </a:ext>
            </a:extLst>
          </p:cNvPr>
          <p:cNvPicPr>
            <a:picLocks noChangeAspect="1"/>
          </p:cNvPicPr>
          <p:nvPr/>
        </p:nvPicPr>
        <p:blipFill>
          <a:blip r:embed="rId2"/>
          <a:srcRect t="596" b="15134"/>
          <a:stretch>
            <a:fillRect/>
          </a:stretch>
        </p:blipFill>
        <p:spPr>
          <a:xfrm>
            <a:off x="6803647" y="2098622"/>
            <a:ext cx="4730214" cy="2660755"/>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1014574"/>
            <a:ext cx="5633531" cy="2226769"/>
          </a:xfrm>
        </p:spPr>
        <p:txBody>
          <a:bodyPr anchor="ctr">
            <a:normAutofit/>
          </a:bodyPr>
          <a:lstStyle/>
          <a:p>
            <a:pPr algn="l"/>
            <a:r>
              <a:rPr lang="en-GB" sz="3700" b="1">
                <a:solidFill>
                  <a:schemeClr val="bg1"/>
                </a:solidFill>
              </a:rPr>
              <a:t>The role of youth workers in supporting young people’s psychological wellbeing and adolescent transitions</a:t>
            </a:r>
            <a:endParaRPr lang="en-GB" sz="370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89708" y="3640633"/>
            <a:ext cx="5631417" cy="2487212"/>
          </a:xfrm>
        </p:spPr>
        <p:txBody>
          <a:bodyPr anchor="ctr">
            <a:normAutofit/>
          </a:bodyPr>
          <a:lstStyle/>
          <a:p>
            <a:pPr algn="l"/>
            <a:r>
              <a:rPr lang="en-GB" b="1">
                <a:solidFill>
                  <a:schemeClr val="tx2"/>
                </a:solidFill>
                <a:latin typeface="Arial" panose="020B0604020202020204" pitchFamily="34" charset="0"/>
                <a:cs typeface="Arial" panose="020B0604020202020204" pitchFamily="34" charset="0"/>
              </a:rPr>
              <a:t>Ieuan Jones </a:t>
            </a:r>
          </a:p>
          <a:p>
            <a:pPr algn="l"/>
            <a:r>
              <a:rPr lang="en-GB" b="1">
                <a:solidFill>
                  <a:schemeClr val="tx2"/>
                </a:solidFill>
              </a:rPr>
              <a:t>ECYW4012</a:t>
            </a:r>
          </a:p>
          <a:p>
            <a:pPr algn="l"/>
            <a:r>
              <a:rPr lang="en-GB" b="1">
                <a:solidFill>
                  <a:schemeClr val="tx2"/>
                </a:solidFill>
                <a:latin typeface="Arial" panose="020B0604020202020204" pitchFamily="34" charset="0"/>
                <a:cs typeface="Arial" panose="020B0604020202020204" pitchFamily="34" charset="0"/>
              </a:rPr>
              <a:t>14/05/2026</a:t>
            </a:r>
            <a:endParaRPr lang="en-GB">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4711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5"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69" name="Group 36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70"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3" name="Group 37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4" name="Freeform: Shape 37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5" name="Freeform: Shape 37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6" name="Freeform: Shape 37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7" name="Freeform: Shape 37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8" name="Freeform: Shape 37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9" name="Freeform: Shape 37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0" name="Freeform: Shape 37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E12534C-086F-1124-98A5-03EAB584E686}"/>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Introduction.</a:t>
            </a:r>
          </a:p>
        </p:txBody>
      </p:sp>
      <p:sp>
        <p:nvSpPr>
          <p:cNvPr id="3" name="Content Placeholder 2">
            <a:extLst>
              <a:ext uri="{FF2B5EF4-FFF2-40B4-BE49-F238E27FC236}">
                <a16:creationId xmlns:a16="http://schemas.microsoft.com/office/drawing/2014/main" id="{374DAF09-E1EF-24D8-7CDF-FB636B637C2C}"/>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During this seminar I’ll explore adolescent transition, changes in relationships, social pressures and how youth work and worker's support wellbeing and how this is supported by academic literature and Welsh policies. </a:t>
            </a:r>
          </a:p>
        </p:txBody>
      </p:sp>
    </p:spTree>
    <p:extLst>
      <p:ext uri="{BB962C8B-B14F-4D97-AF65-F5344CB8AC3E}">
        <p14:creationId xmlns:p14="http://schemas.microsoft.com/office/powerpoint/2010/main" val="421703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9"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41">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3"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6" name="Group 4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7" name="Freeform: Shape 4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0061A09-D791-07A8-7CB2-F4E47CF36627}"/>
              </a:ext>
            </a:extLst>
          </p:cNvPr>
          <p:cNvSpPr>
            <a:spLocks noGrp="1"/>
          </p:cNvSpPr>
          <p:nvPr>
            <p:ph type="title"/>
          </p:nvPr>
        </p:nvSpPr>
        <p:spPr>
          <a:xfrm>
            <a:off x="1014984" y="891712"/>
            <a:ext cx="5309616" cy="5160789"/>
          </a:xfrm>
        </p:spPr>
        <p:txBody>
          <a:bodyPr anchor="ctr">
            <a:normAutofit/>
          </a:bodyPr>
          <a:lstStyle/>
          <a:p>
            <a:r>
              <a:rPr lang="en-GB" sz="4800" dirty="0">
                <a:solidFill>
                  <a:schemeClr val="bg1"/>
                </a:solidFill>
              </a:rPr>
              <a:t>Adolescent Transitions</a:t>
            </a:r>
          </a:p>
        </p:txBody>
      </p:sp>
      <p:sp>
        <p:nvSpPr>
          <p:cNvPr id="3" name="Content Placeholder 2">
            <a:extLst>
              <a:ext uri="{FF2B5EF4-FFF2-40B4-BE49-F238E27FC236}">
                <a16:creationId xmlns:a16="http://schemas.microsoft.com/office/drawing/2014/main" id="{FD476D90-0B81-3BE5-C4EF-DE3D6EA1FF7E}"/>
              </a:ext>
            </a:extLst>
          </p:cNvPr>
          <p:cNvSpPr>
            <a:spLocks noGrp="1"/>
          </p:cNvSpPr>
          <p:nvPr>
            <p:ph idx="1"/>
          </p:nvPr>
        </p:nvSpPr>
        <p:spPr>
          <a:xfrm>
            <a:off x="6412302" y="891713"/>
            <a:ext cx="4584882" cy="5160790"/>
          </a:xfrm>
        </p:spPr>
        <p:txBody>
          <a:bodyPr anchor="ctr">
            <a:normAutofit/>
          </a:bodyPr>
          <a:lstStyle/>
          <a:p>
            <a:pPr marL="0" indent="0">
              <a:buNone/>
            </a:pPr>
            <a:r>
              <a:rPr lang="en-GB" sz="1800">
                <a:solidFill>
                  <a:schemeClr val="bg1"/>
                </a:solidFill>
              </a:rPr>
              <a:t>Adolescence involves rapid biological, cognitive and social changes (Steinberg, 2017). Some of these key transitions are:</a:t>
            </a:r>
          </a:p>
          <a:p>
            <a:pPr lvl="1">
              <a:buFont typeface="Wingdings" panose="05000000000000000000" pitchFamily="2" charset="2"/>
              <a:buChar char="Ø"/>
            </a:pPr>
            <a:r>
              <a:rPr lang="en-GB" sz="1800">
                <a:solidFill>
                  <a:schemeClr val="bg1"/>
                </a:solidFill>
              </a:rPr>
              <a:t>Biological, cognitive and emotional changes </a:t>
            </a:r>
          </a:p>
          <a:p>
            <a:pPr lvl="1">
              <a:buFont typeface="Wingdings" panose="05000000000000000000" pitchFamily="2" charset="2"/>
              <a:buChar char="Ø"/>
            </a:pPr>
            <a:r>
              <a:rPr lang="en-GB" sz="1800">
                <a:solidFill>
                  <a:schemeClr val="bg1"/>
                </a:solidFill>
              </a:rPr>
              <a:t>Identity formation </a:t>
            </a:r>
          </a:p>
          <a:p>
            <a:pPr lvl="1">
              <a:buFont typeface="Wingdings" panose="05000000000000000000" pitchFamily="2" charset="2"/>
              <a:buChar char="Ø"/>
            </a:pPr>
            <a:r>
              <a:rPr lang="en-GB" sz="1800">
                <a:solidFill>
                  <a:schemeClr val="bg1"/>
                </a:solidFill>
              </a:rPr>
              <a:t>Abstract thinking </a:t>
            </a:r>
          </a:p>
          <a:p>
            <a:pPr lvl="1">
              <a:buFont typeface="Wingdings" panose="05000000000000000000" pitchFamily="2" charset="2"/>
              <a:buChar char="Ø"/>
            </a:pPr>
            <a:r>
              <a:rPr lang="en-GB" sz="1800">
                <a:solidFill>
                  <a:schemeClr val="bg1"/>
                </a:solidFill>
              </a:rPr>
              <a:t>Developmental stages shaped by social pressures. </a:t>
            </a:r>
          </a:p>
          <a:p>
            <a:pPr marL="457200" lvl="1" indent="0">
              <a:buNone/>
            </a:pPr>
            <a:endParaRPr lang="en-GB" sz="1800">
              <a:solidFill>
                <a:schemeClr val="bg1"/>
              </a:solidFill>
            </a:endParaRPr>
          </a:p>
        </p:txBody>
      </p:sp>
    </p:spTree>
    <p:extLst>
      <p:ext uri="{BB962C8B-B14F-4D97-AF65-F5344CB8AC3E}">
        <p14:creationId xmlns:p14="http://schemas.microsoft.com/office/powerpoint/2010/main" val="25165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9"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3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3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C1082BB-7DDE-1A90-C3AF-0748D073106F}"/>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Relationship Changes</a:t>
            </a:r>
          </a:p>
        </p:txBody>
      </p:sp>
      <p:graphicFrame>
        <p:nvGraphicFramePr>
          <p:cNvPr id="5" name="Content Placeholder 2">
            <a:extLst>
              <a:ext uri="{FF2B5EF4-FFF2-40B4-BE49-F238E27FC236}">
                <a16:creationId xmlns:a16="http://schemas.microsoft.com/office/drawing/2014/main" id="{607508D0-1491-7E0A-335E-7D7DCEFBA87D}"/>
              </a:ext>
            </a:extLst>
          </p:cNvPr>
          <p:cNvGraphicFramePr>
            <a:graphicFrameLocks noGrp="1"/>
          </p:cNvGraphicFramePr>
          <p:nvPr>
            <p:ph idx="1"/>
            <p:extLst>
              <p:ext uri="{D42A27DB-BD31-4B8C-83A1-F6EECF244321}">
                <p14:modId xmlns:p14="http://schemas.microsoft.com/office/powerpoint/2010/main" val="120092115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505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6"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7C56225-5083-4D4C-1196-E285EB8309CF}"/>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Social Pressures and Inequalities </a:t>
            </a:r>
          </a:p>
        </p:txBody>
      </p:sp>
      <p:sp>
        <p:nvSpPr>
          <p:cNvPr id="3" name="Content Placeholder 2">
            <a:extLst>
              <a:ext uri="{FF2B5EF4-FFF2-40B4-BE49-F238E27FC236}">
                <a16:creationId xmlns:a16="http://schemas.microsoft.com/office/drawing/2014/main" id="{806DB42E-F518-924A-741B-CC34EEBCE35C}"/>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During adolescence young people's wellbeing can be shaped by many social pressures, some are which are:</a:t>
            </a:r>
          </a:p>
          <a:p>
            <a:pPr lvl="1">
              <a:buFont typeface="Wingdings" panose="05000000000000000000" pitchFamily="2" charset="2"/>
              <a:buChar char="Ø"/>
            </a:pPr>
            <a:r>
              <a:rPr lang="en-GB" sz="1800">
                <a:solidFill>
                  <a:schemeClr val="tx2"/>
                </a:solidFill>
              </a:rPr>
              <a:t>Poverty and cost of living </a:t>
            </a:r>
          </a:p>
          <a:p>
            <a:pPr lvl="1">
              <a:buFont typeface="Wingdings" panose="05000000000000000000" pitchFamily="2" charset="2"/>
              <a:buChar char="Ø"/>
            </a:pPr>
            <a:r>
              <a:rPr lang="en-GB" sz="1800">
                <a:solidFill>
                  <a:schemeClr val="tx2"/>
                </a:solidFill>
              </a:rPr>
              <a:t>Social media and digital platforms </a:t>
            </a:r>
          </a:p>
          <a:p>
            <a:pPr lvl="1">
              <a:buFont typeface="Wingdings" panose="05000000000000000000" pitchFamily="2" charset="2"/>
              <a:buChar char="Ø"/>
            </a:pPr>
            <a:r>
              <a:rPr lang="en-GB" sz="1800">
                <a:solidFill>
                  <a:schemeClr val="tx2"/>
                </a:solidFill>
              </a:rPr>
              <a:t>Employment insecurities </a:t>
            </a:r>
          </a:p>
          <a:p>
            <a:pPr lvl="1">
              <a:buFont typeface="Wingdings" panose="05000000000000000000" pitchFamily="2" charset="2"/>
              <a:buChar char="Ø"/>
            </a:pPr>
            <a:r>
              <a:rPr lang="en-GB" sz="1800">
                <a:solidFill>
                  <a:schemeClr val="tx2"/>
                </a:solidFill>
              </a:rPr>
              <a:t>Housing instabilities</a:t>
            </a:r>
          </a:p>
          <a:p>
            <a:pPr lvl="1">
              <a:buFont typeface="Wingdings" panose="05000000000000000000" pitchFamily="2" charset="2"/>
              <a:buChar char="Ø"/>
            </a:pPr>
            <a:r>
              <a:rPr lang="en-GB" sz="1800">
                <a:solidFill>
                  <a:schemeClr val="tx2"/>
                </a:solidFill>
              </a:rPr>
              <a:t>Peer groups</a:t>
            </a:r>
          </a:p>
          <a:p>
            <a:pPr lvl="1">
              <a:buFont typeface="Wingdings" panose="05000000000000000000" pitchFamily="2" charset="2"/>
              <a:buChar char="Ø"/>
            </a:pPr>
            <a:endParaRPr lang="en-GB" sz="1800">
              <a:solidFill>
                <a:schemeClr val="tx2"/>
              </a:solidFill>
            </a:endParaRPr>
          </a:p>
        </p:txBody>
      </p:sp>
    </p:spTree>
    <p:extLst>
      <p:ext uri="{BB962C8B-B14F-4D97-AF65-F5344CB8AC3E}">
        <p14:creationId xmlns:p14="http://schemas.microsoft.com/office/powerpoint/2010/main" val="2780368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855728F-7CA1-6D36-3446-7D0FC08B26BC}"/>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Impact From Communities </a:t>
            </a:r>
          </a:p>
        </p:txBody>
      </p:sp>
      <p:sp>
        <p:nvSpPr>
          <p:cNvPr id="3" name="Content Placeholder 2">
            <a:extLst>
              <a:ext uri="{FF2B5EF4-FFF2-40B4-BE49-F238E27FC236}">
                <a16:creationId xmlns:a16="http://schemas.microsoft.com/office/drawing/2014/main" id="{518C45B4-DEEB-DD5F-6AD0-6F4A3D861854}"/>
              </a:ext>
            </a:extLst>
          </p:cNvPr>
          <p:cNvSpPr>
            <a:spLocks noGrp="1"/>
          </p:cNvSpPr>
          <p:nvPr>
            <p:ph idx="1"/>
          </p:nvPr>
        </p:nvSpPr>
        <p:spPr>
          <a:xfrm>
            <a:off x="6412302" y="891713"/>
            <a:ext cx="4584882" cy="5160790"/>
          </a:xfrm>
        </p:spPr>
        <p:txBody>
          <a:bodyPr anchor="ctr">
            <a:normAutofit/>
          </a:bodyPr>
          <a:lstStyle/>
          <a:p>
            <a:pPr marL="0" indent="0">
              <a:buNone/>
            </a:pPr>
            <a:r>
              <a:rPr lang="en-GB" sz="1800">
                <a:solidFill>
                  <a:schemeClr val="bg1"/>
                </a:solidFill>
              </a:rPr>
              <a:t>Pressures from the community’s young people are part of can also impact their development. Some of the impacts can be:</a:t>
            </a:r>
          </a:p>
          <a:p>
            <a:pPr lvl="1">
              <a:buFont typeface="Wingdings" panose="05000000000000000000" pitchFamily="2" charset="2"/>
              <a:buChar char="Ø"/>
            </a:pPr>
            <a:r>
              <a:rPr lang="en-GB" sz="1800">
                <a:solidFill>
                  <a:schemeClr val="bg1"/>
                </a:solidFill>
              </a:rPr>
              <a:t>Reduced youth provisions </a:t>
            </a:r>
          </a:p>
          <a:p>
            <a:pPr lvl="1">
              <a:buFont typeface="Wingdings" panose="05000000000000000000" pitchFamily="2" charset="2"/>
              <a:buChar char="Ø"/>
            </a:pPr>
            <a:r>
              <a:rPr lang="en-GB" sz="1800">
                <a:solidFill>
                  <a:schemeClr val="bg1"/>
                </a:solidFill>
              </a:rPr>
              <a:t>Barriers to mental health support</a:t>
            </a:r>
          </a:p>
          <a:p>
            <a:pPr lvl="1">
              <a:buFont typeface="Wingdings" panose="05000000000000000000" pitchFamily="2" charset="2"/>
              <a:buChar char="Ø"/>
            </a:pPr>
            <a:r>
              <a:rPr lang="en-GB" sz="1800">
                <a:solidFill>
                  <a:schemeClr val="bg1"/>
                </a:solidFill>
              </a:rPr>
              <a:t>Increased risks of both criminal and sexual exploitation</a:t>
            </a:r>
          </a:p>
          <a:p>
            <a:pPr marL="0" indent="0">
              <a:buNone/>
            </a:pPr>
            <a:endParaRPr lang="en-GB" sz="1800">
              <a:solidFill>
                <a:schemeClr val="bg1"/>
              </a:solidFill>
            </a:endParaRPr>
          </a:p>
        </p:txBody>
      </p:sp>
    </p:spTree>
    <p:extLst>
      <p:ext uri="{BB962C8B-B14F-4D97-AF65-F5344CB8AC3E}">
        <p14:creationId xmlns:p14="http://schemas.microsoft.com/office/powerpoint/2010/main" val="2779782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5654B97-1EBC-1EEB-EBAD-A5862CDCD386}"/>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How Youth Work Can Support Young Peoples Development</a:t>
            </a:r>
          </a:p>
        </p:txBody>
      </p:sp>
      <p:graphicFrame>
        <p:nvGraphicFramePr>
          <p:cNvPr id="5" name="Content Placeholder 2">
            <a:extLst>
              <a:ext uri="{FF2B5EF4-FFF2-40B4-BE49-F238E27FC236}">
                <a16:creationId xmlns:a16="http://schemas.microsoft.com/office/drawing/2014/main" id="{9558C969-BEC3-BF13-EB2A-A261399A6AB1}"/>
              </a:ext>
            </a:extLst>
          </p:cNvPr>
          <p:cNvGraphicFramePr>
            <a:graphicFrameLocks noGrp="1"/>
          </p:cNvGraphicFramePr>
          <p:nvPr>
            <p:ph idx="1"/>
            <p:extLst>
              <p:ext uri="{D42A27DB-BD31-4B8C-83A1-F6EECF244321}">
                <p14:modId xmlns:p14="http://schemas.microsoft.com/office/powerpoint/2010/main" val="1261368987"/>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5961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619ACCC-5C49-7C11-73DF-D6F9E5B476DA}"/>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Rights Based and Trauma Informed Practice</a:t>
            </a:r>
          </a:p>
        </p:txBody>
      </p:sp>
      <p:sp>
        <p:nvSpPr>
          <p:cNvPr id="3" name="Content Placeholder 2">
            <a:extLst>
              <a:ext uri="{FF2B5EF4-FFF2-40B4-BE49-F238E27FC236}">
                <a16:creationId xmlns:a16="http://schemas.microsoft.com/office/drawing/2014/main" id="{E0CFD32D-8930-DBEE-E950-E726F3453020}"/>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The foundations of youth work in Wales are rights based and trauma informed practice. These are underpinned by policies such as:</a:t>
            </a:r>
          </a:p>
          <a:p>
            <a:pPr lvl="1">
              <a:buFont typeface="Wingdings" panose="05000000000000000000" pitchFamily="2" charset="2"/>
              <a:buChar char="Ø"/>
            </a:pPr>
            <a:r>
              <a:rPr lang="en-GB" sz="1800">
                <a:solidFill>
                  <a:schemeClr val="tx2"/>
                </a:solidFill>
              </a:rPr>
              <a:t>The UN Convention on the Rights of the Child (UNCRC) articles 12 and 24</a:t>
            </a:r>
          </a:p>
          <a:p>
            <a:pPr lvl="1">
              <a:buFont typeface="Wingdings" panose="05000000000000000000" pitchFamily="2" charset="2"/>
              <a:buChar char="Ø"/>
            </a:pPr>
            <a:r>
              <a:rPr lang="en-GB" sz="1800">
                <a:solidFill>
                  <a:schemeClr val="tx2"/>
                </a:solidFill>
              </a:rPr>
              <a:t>Trauma informed principles (Welsh Government, 2025)</a:t>
            </a:r>
          </a:p>
          <a:p>
            <a:pPr lvl="1">
              <a:buFont typeface="Wingdings" panose="05000000000000000000" pitchFamily="2" charset="2"/>
              <a:buChar char="Ø"/>
            </a:pPr>
            <a:r>
              <a:rPr lang="en-GB" sz="1800">
                <a:solidFill>
                  <a:schemeClr val="tx2"/>
                </a:solidFill>
              </a:rPr>
              <a:t>Youth Work in Wales Guidance (2026)</a:t>
            </a:r>
          </a:p>
        </p:txBody>
      </p:sp>
    </p:spTree>
    <p:extLst>
      <p:ext uri="{BB962C8B-B14F-4D97-AF65-F5344CB8AC3E}">
        <p14:creationId xmlns:p14="http://schemas.microsoft.com/office/powerpoint/2010/main" val="3369741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4BBE0BF-7391-E0D1-2271-80BA782E3834}"/>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Conclusion </a:t>
            </a:r>
          </a:p>
        </p:txBody>
      </p:sp>
      <p:sp>
        <p:nvSpPr>
          <p:cNvPr id="3" name="Content Placeholder 2">
            <a:extLst>
              <a:ext uri="{FF2B5EF4-FFF2-40B4-BE49-F238E27FC236}">
                <a16:creationId xmlns:a16="http://schemas.microsoft.com/office/drawing/2014/main" id="{E8E631D3-4DB6-228A-5F37-7DF7EABE444A}"/>
              </a:ext>
            </a:extLst>
          </p:cNvPr>
          <p:cNvSpPr>
            <a:spLocks noGrp="1"/>
          </p:cNvSpPr>
          <p:nvPr>
            <p:ph idx="1"/>
          </p:nvPr>
        </p:nvSpPr>
        <p:spPr>
          <a:xfrm>
            <a:off x="6464410" y="841247"/>
            <a:ext cx="4484536" cy="5340097"/>
          </a:xfrm>
        </p:spPr>
        <p:txBody>
          <a:bodyPr anchor="ctr">
            <a:normAutofit/>
          </a:bodyPr>
          <a:lstStyle/>
          <a:p>
            <a:pPr marL="0" indent="0">
              <a:buNone/>
            </a:pPr>
            <a:r>
              <a:rPr lang="en-GB" sz="1800" dirty="0">
                <a:solidFill>
                  <a:schemeClr val="tx2"/>
                </a:solidFill>
              </a:rPr>
              <a:t>To conclude, adolescence is a stage in life of complex developmental transitions, shaped by rapid biological, cognitive and emotional changes. </a:t>
            </a:r>
          </a:p>
          <a:p>
            <a:pPr marL="0" indent="0">
              <a:buNone/>
            </a:pPr>
            <a:r>
              <a:rPr lang="en-GB" sz="1800" dirty="0">
                <a:solidFill>
                  <a:schemeClr val="tx2"/>
                </a:solidFill>
              </a:rPr>
              <a:t>Young people's wellbeing is firmly influenced by shifting family dynamics, the escalating power of peer relationships, and wider social pressures such as poverty, digital culture and inequality. </a:t>
            </a:r>
          </a:p>
          <a:p>
            <a:pPr marL="0" indent="0">
              <a:buNone/>
            </a:pPr>
            <a:r>
              <a:rPr lang="en-GB" sz="1800" dirty="0">
                <a:solidFill>
                  <a:schemeClr val="tx2"/>
                </a:solidFill>
              </a:rPr>
              <a:t>Youth workers play a pivotal role within this context, by offering trusted professional relationships, early intervention, advocacy and safe, inclusive environments to support young people to navigate these challenges.</a:t>
            </a:r>
          </a:p>
          <a:p>
            <a:pPr marL="0" indent="0">
              <a:buNone/>
            </a:pPr>
            <a:r>
              <a:rPr lang="en-GB" sz="1800" dirty="0">
                <a:solidFill>
                  <a:schemeClr val="tx2"/>
                </a:solidFill>
              </a:rPr>
              <a:t> Youth work practice is firmly grounded in developmental theory, rights-based approaches and Welsh policy framework, ensuring support is ethical, evidenced-based and responsive to young people’s needs. </a:t>
            </a:r>
          </a:p>
        </p:txBody>
      </p:sp>
    </p:spTree>
    <p:extLst>
      <p:ext uri="{BB962C8B-B14F-4D97-AF65-F5344CB8AC3E}">
        <p14:creationId xmlns:p14="http://schemas.microsoft.com/office/powerpoint/2010/main" val="3200510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BCAB81-1E2A-40F9-DE18-189794C0363F}"/>
              </a:ext>
            </a:extLst>
          </p:cNvPr>
          <p:cNvSpPr>
            <a:spLocks noGrp="1"/>
          </p:cNvSpPr>
          <p:nvPr>
            <p:ph type="title"/>
          </p:nvPr>
        </p:nvSpPr>
        <p:spPr>
          <a:xfrm>
            <a:off x="786385" y="841248"/>
            <a:ext cx="5129600" cy="5340097"/>
          </a:xfrm>
        </p:spPr>
        <p:txBody>
          <a:bodyPr anchor="ctr">
            <a:normAutofit/>
          </a:bodyPr>
          <a:lstStyle/>
          <a:p>
            <a:r>
              <a:rPr lang="en-GB" sz="4800" dirty="0">
                <a:solidFill>
                  <a:schemeClr val="bg1"/>
                </a:solidFill>
              </a:rPr>
              <a:t>Reference List</a:t>
            </a:r>
          </a:p>
        </p:txBody>
      </p:sp>
      <p:sp>
        <p:nvSpPr>
          <p:cNvPr id="3" name="Content Placeholder 2">
            <a:extLst>
              <a:ext uri="{FF2B5EF4-FFF2-40B4-BE49-F238E27FC236}">
                <a16:creationId xmlns:a16="http://schemas.microsoft.com/office/drawing/2014/main" id="{FFA428A8-AF93-498A-AD27-5796125A1F33}"/>
              </a:ext>
            </a:extLst>
          </p:cNvPr>
          <p:cNvSpPr>
            <a:spLocks noGrp="1"/>
          </p:cNvSpPr>
          <p:nvPr>
            <p:ph idx="1"/>
          </p:nvPr>
        </p:nvSpPr>
        <p:spPr>
          <a:xfrm>
            <a:off x="6463451" y="445630"/>
            <a:ext cx="5329484" cy="5966740"/>
          </a:xfrm>
        </p:spPr>
        <p:txBody>
          <a:bodyPr anchor="ctr">
            <a:normAutofit fontScale="40000" lnSpcReduction="20000"/>
          </a:bodyPr>
          <a:lstStyle/>
          <a:p>
            <a:r>
              <a:rPr lang="en-GB" dirty="0"/>
              <a:t>Arnett, J. (2014) </a:t>
            </a:r>
            <a:r>
              <a:rPr lang="en-GB" i="1" dirty="0"/>
              <a:t>Emerging adulthood: The winding road from the late teens through the twenties</a:t>
            </a:r>
            <a:r>
              <a:rPr lang="en-GB" dirty="0"/>
              <a:t>. Oxford: Oxford University Press.</a:t>
            </a:r>
          </a:p>
          <a:p>
            <a:r>
              <a:rPr lang="en-GB" dirty="0"/>
              <a:t>Bowlby, J. (1988) </a:t>
            </a:r>
            <a:r>
              <a:rPr lang="en-GB" i="1" dirty="0"/>
              <a:t>A secure base: Parent–child attachment and healthy human development</a:t>
            </a:r>
            <a:r>
              <a:rPr lang="en-GB" dirty="0"/>
              <a:t>. London: Routledge.</a:t>
            </a:r>
          </a:p>
          <a:p>
            <a:r>
              <a:rPr lang="en-GB" dirty="0"/>
              <a:t>Bronfenbrenner, U. (1979) </a:t>
            </a:r>
            <a:r>
              <a:rPr lang="en-GB" i="1" dirty="0"/>
              <a:t>The ecology of human development: Experiments by nature and design</a:t>
            </a:r>
            <a:r>
              <a:rPr lang="en-GB" dirty="0"/>
              <a:t>. Cambridge, MA: Harvard University Press.</a:t>
            </a:r>
          </a:p>
          <a:p>
            <a:r>
              <a:rPr lang="en-GB" dirty="0"/>
              <a:t>Children’s Commissioner for Wales (2023) </a:t>
            </a:r>
            <a:r>
              <a:rPr lang="en-GB" i="1" dirty="0"/>
              <a:t>State of Children’s Rights Report</a:t>
            </a:r>
            <a:r>
              <a:rPr lang="en-GB" dirty="0"/>
              <a:t>. Cardiff: </a:t>
            </a:r>
            <a:r>
              <a:rPr lang="en-GB" dirty="0" err="1"/>
              <a:t>CCfW</a:t>
            </a:r>
            <a:r>
              <a:rPr lang="en-GB" dirty="0"/>
              <a:t>.</a:t>
            </a:r>
          </a:p>
          <a:p>
            <a:r>
              <a:rPr lang="en-GB" dirty="0"/>
              <a:t>CWVYS (2022) </a:t>
            </a:r>
            <a:r>
              <a:rPr lang="en-GB" i="1" dirty="0"/>
              <a:t>Health and Wellbeing Handbook</a:t>
            </a:r>
            <a:r>
              <a:rPr lang="en-GB" dirty="0"/>
              <a:t>. Cardiff: Council for Wales of Voluntary Youth Services.</a:t>
            </a:r>
          </a:p>
          <a:p>
            <a:r>
              <a:rPr lang="en-GB" dirty="0"/>
              <a:t>Education Workforce Council (2023) </a:t>
            </a:r>
            <a:r>
              <a:rPr lang="en-GB" i="1" dirty="0"/>
              <a:t>National Occupational Standards for Youth Work (Wales)</a:t>
            </a:r>
            <a:r>
              <a:rPr lang="en-GB" dirty="0"/>
              <a:t>. Cardiff: Education Workforce Council.</a:t>
            </a:r>
          </a:p>
          <a:p>
            <a:r>
              <a:rPr lang="en-GB" dirty="0"/>
              <a:t>Erikson, E. (1968) </a:t>
            </a:r>
            <a:r>
              <a:rPr lang="en-GB" i="1" dirty="0"/>
              <a:t>Identity: Youth and crisis</a:t>
            </a:r>
            <a:r>
              <a:rPr lang="en-GB" dirty="0"/>
              <a:t>. New York: W. W. Norton.</a:t>
            </a:r>
          </a:p>
          <a:p>
            <a:r>
              <a:rPr lang="en-GB" dirty="0"/>
              <a:t>Piaget, J. (1972) </a:t>
            </a:r>
            <a:r>
              <a:rPr lang="en-GB" i="1" dirty="0"/>
              <a:t>The psychology of the child</a:t>
            </a:r>
            <a:r>
              <a:rPr lang="en-GB" dirty="0"/>
              <a:t>. New York: Basic Books.</a:t>
            </a:r>
          </a:p>
          <a:p>
            <a:r>
              <a:rPr lang="en-GB" dirty="0"/>
              <a:t>Steinberg, L. (2017) </a:t>
            </a:r>
            <a:r>
              <a:rPr lang="en-GB" i="1" dirty="0"/>
              <a:t>Adolescence</a:t>
            </a:r>
            <a:r>
              <a:rPr lang="en-GB" dirty="0"/>
              <a:t>. 11th </a:t>
            </a:r>
            <a:r>
              <a:rPr lang="en-GB" dirty="0" err="1"/>
              <a:t>edn</a:t>
            </a:r>
            <a:r>
              <a:rPr lang="en-GB" dirty="0"/>
              <a:t>. New York: McGraw‑Hill.</a:t>
            </a:r>
          </a:p>
          <a:p>
            <a:r>
              <a:rPr lang="en-GB" dirty="0"/>
              <a:t>Steinberg &amp; Morris (2001) ‘Adolescent development’, </a:t>
            </a:r>
            <a:r>
              <a:rPr lang="en-GB" i="1" dirty="0"/>
              <a:t>Annual Review of Psychology</a:t>
            </a:r>
            <a:r>
              <a:rPr lang="en-GB" dirty="0"/>
              <a:t>, 52(1), pp. 83–110.</a:t>
            </a:r>
          </a:p>
          <a:p>
            <a:r>
              <a:rPr lang="en-GB" dirty="0"/>
              <a:t>Tajfel &amp; Turner (1986) ‘The social identity theory of intergroup behaviour’, in </a:t>
            </a:r>
            <a:r>
              <a:rPr lang="en-GB" dirty="0" err="1"/>
              <a:t>Worchel</a:t>
            </a:r>
            <a:r>
              <a:rPr lang="en-GB" dirty="0"/>
              <a:t>, S. and Austin, W. (eds.) </a:t>
            </a:r>
            <a:r>
              <a:rPr lang="en-GB" i="1" dirty="0"/>
              <a:t>Psychology of intergroup relations</a:t>
            </a:r>
            <a:r>
              <a:rPr lang="en-GB" dirty="0"/>
              <a:t>. Chicago: Nelson‑Hall, pp. 7–24.</a:t>
            </a:r>
          </a:p>
          <a:p>
            <a:r>
              <a:rPr lang="en-GB" dirty="0"/>
              <a:t>United Nations (1989) </a:t>
            </a:r>
            <a:r>
              <a:rPr lang="en-GB" i="1" dirty="0"/>
              <a:t>Convention on the Rights of the Child</a:t>
            </a:r>
            <a:r>
              <a:rPr lang="en-GB" dirty="0"/>
              <a:t>. Geneva: United Nations.</a:t>
            </a:r>
          </a:p>
          <a:p>
            <a:r>
              <a:rPr lang="en-GB" dirty="0"/>
              <a:t>Welsh Government (2019) </a:t>
            </a:r>
            <a:r>
              <a:rPr lang="en-GB" i="1" dirty="0"/>
              <a:t>National Youth Work Strategy for Wales 2019–2024</a:t>
            </a:r>
            <a:r>
              <a:rPr lang="en-GB" dirty="0"/>
              <a:t>. Cardiff: Welsh Government.</a:t>
            </a:r>
          </a:p>
          <a:p>
            <a:r>
              <a:rPr lang="en-GB" dirty="0"/>
              <a:t>Welsh Government (2025) </a:t>
            </a:r>
            <a:r>
              <a:rPr lang="en-GB" i="1" dirty="0"/>
              <a:t>All‑Age Mental Health and Wellbeing Strategy 2025–2035</a:t>
            </a:r>
            <a:r>
              <a:rPr lang="en-GB" dirty="0"/>
              <a:t>. Cardiff: Welsh Government.</a:t>
            </a:r>
          </a:p>
          <a:p>
            <a:r>
              <a:rPr lang="en-GB" dirty="0"/>
              <a:t>Welsh Government (2026) </a:t>
            </a:r>
            <a:r>
              <a:rPr lang="en-GB" i="1" dirty="0"/>
              <a:t>Youth Work in Wales: Delivering for Young People</a:t>
            </a:r>
            <a:r>
              <a:rPr lang="en-GB" dirty="0"/>
              <a:t>. Cardiff: Welsh Government.</a:t>
            </a:r>
          </a:p>
          <a:p>
            <a:r>
              <a:rPr lang="en-GB" dirty="0"/>
              <a:t>World Health Organization (2024) </a:t>
            </a:r>
            <a:r>
              <a:rPr lang="en-GB" i="1" dirty="0"/>
              <a:t>Adolescent health</a:t>
            </a:r>
            <a:r>
              <a:rPr lang="en-GB" dirty="0"/>
              <a:t>. Available at: </a:t>
            </a:r>
            <a:r>
              <a:rPr lang="en-GB" u="sng" dirty="0">
                <a:hlinkClick r:id="rId2"/>
              </a:rPr>
              <a:t>https://www.who.int/health-topics/adolescent-health</a:t>
            </a:r>
            <a:r>
              <a:rPr lang="en-GB" dirty="0"/>
              <a:t> (Accessed: 12 May 2026).</a:t>
            </a:r>
          </a:p>
          <a:p>
            <a:endParaRPr lang="en-GB" sz="1000" dirty="0">
              <a:solidFill>
                <a:schemeClr val="tx2"/>
              </a:solidFill>
            </a:endParaRPr>
          </a:p>
        </p:txBody>
      </p:sp>
    </p:spTree>
    <p:extLst>
      <p:ext uri="{BB962C8B-B14F-4D97-AF65-F5344CB8AC3E}">
        <p14:creationId xmlns:p14="http://schemas.microsoft.com/office/powerpoint/2010/main" val="2651417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E0A27A55-C6CF-4CC1-BC19-A2F5E9D75B9E}" vid="{546F1467-899E-4687-B934-16050F878225}"/>
    </a:ext>
  </a:extLst>
</a:theme>
</file>

<file path=docProps/app.xml><?xml version="1.0" encoding="utf-8"?>
<Properties xmlns="http://schemas.openxmlformats.org/officeDocument/2006/extended-properties" xmlns:vt="http://schemas.openxmlformats.org/officeDocument/2006/docPropsVTypes">
  <Template>blank</Template>
  <TotalTime>862</TotalTime>
  <Words>783</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The role of youth workers in supporting young people’s psychological wellbeing and adolescent transitions</vt:lpstr>
      <vt:lpstr>Introduction.</vt:lpstr>
      <vt:lpstr>Adolescent Transitions</vt:lpstr>
      <vt:lpstr>Relationship Changes</vt:lpstr>
      <vt:lpstr>Social Pressures and Inequalities </vt:lpstr>
      <vt:lpstr>Impact From Communities </vt:lpstr>
      <vt:lpstr>How Youth Work Can Support Young Peoples Development</vt:lpstr>
      <vt:lpstr>Rights Based and Trauma Informed Practice</vt:lpstr>
      <vt:lpstr>Conclusion </vt:lpstr>
      <vt:lpstr>Reference List</vt:lpstr>
    </vt:vector>
  </TitlesOfParts>
  <Company>Conwy County Borough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Ieuan Jones</dc:creator>
  <cp:lastModifiedBy>Ieuan Jones</cp:lastModifiedBy>
  <cp:revision>1</cp:revision>
  <dcterms:created xsi:type="dcterms:W3CDTF">2026-05-12T19:58:55Z</dcterms:created>
  <dcterms:modified xsi:type="dcterms:W3CDTF">2026-05-13T14:44:29Z</dcterms:modified>
</cp:coreProperties>
</file>