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4"/>
  </p:sldMasterIdLst>
  <p:notesMasterIdLst>
    <p:notesMasterId r:id="rId44"/>
  </p:notesMasterIdLst>
  <p:sldIdLst>
    <p:sldId id="256" r:id="rId5"/>
    <p:sldId id="657" r:id="rId6"/>
    <p:sldId id="650" r:id="rId7"/>
    <p:sldId id="257" r:id="rId8"/>
    <p:sldId id="672" r:id="rId9"/>
    <p:sldId id="674" r:id="rId10"/>
    <p:sldId id="673" r:id="rId11"/>
    <p:sldId id="658" r:id="rId12"/>
    <p:sldId id="457" r:id="rId13"/>
    <p:sldId id="454" r:id="rId14"/>
    <p:sldId id="258" r:id="rId15"/>
    <p:sldId id="259" r:id="rId16"/>
    <p:sldId id="659" r:id="rId17"/>
    <p:sldId id="456" r:id="rId18"/>
    <p:sldId id="660" r:id="rId19"/>
    <p:sldId id="661" r:id="rId20"/>
    <p:sldId id="418" r:id="rId21"/>
    <p:sldId id="662" r:id="rId22"/>
    <p:sldId id="438" r:id="rId23"/>
    <p:sldId id="434" r:id="rId24"/>
    <p:sldId id="663" r:id="rId25"/>
    <p:sldId id="264" r:id="rId26"/>
    <p:sldId id="266" r:id="rId27"/>
    <p:sldId id="268" r:id="rId28"/>
    <p:sldId id="269" r:id="rId29"/>
    <p:sldId id="664" r:id="rId30"/>
    <p:sldId id="665" r:id="rId31"/>
    <p:sldId id="666" r:id="rId32"/>
    <p:sldId id="667" r:id="rId33"/>
    <p:sldId id="668" r:id="rId34"/>
    <p:sldId id="669" r:id="rId35"/>
    <p:sldId id="446" r:id="rId36"/>
    <p:sldId id="670" r:id="rId37"/>
    <p:sldId id="260" r:id="rId38"/>
    <p:sldId id="261" r:id="rId39"/>
    <p:sldId id="262" r:id="rId40"/>
    <p:sldId id="336" r:id="rId41"/>
    <p:sldId id="652" r:id="rId42"/>
    <p:sldId id="67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9" d="100"/>
          <a:sy n="59" d="100"/>
        </p:scale>
        <p:origin x="62" y="1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9673BB-C010-4385-8557-69164CA6BEE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601EEC9-A585-4008-A7F1-7D23D9B31BD1}">
      <dgm:prSet/>
      <dgm:spPr/>
      <dgm:t>
        <a:bodyPr/>
        <a:lstStyle/>
        <a:p>
          <a:r>
            <a:rPr lang="en-US"/>
            <a:t>“</a:t>
          </a:r>
          <a:r>
            <a:rPr lang="en-US" b="1"/>
            <a:t>Writing</a:t>
          </a:r>
          <a:r>
            <a:rPr lang="en-US"/>
            <a:t> can also be dangerous because we reinforce and maintain a style of discourse which is never innocent.” (Smith 1999, p. 36)</a:t>
          </a:r>
        </a:p>
      </dgm:t>
    </dgm:pt>
    <dgm:pt modelId="{4EEF1A30-4798-4A35-BCEC-14F9C99820C8}" type="parTrans" cxnId="{F8D3CAF4-BEBE-4F1D-8CF6-3CF3D85376F3}">
      <dgm:prSet/>
      <dgm:spPr/>
      <dgm:t>
        <a:bodyPr/>
        <a:lstStyle/>
        <a:p>
          <a:endParaRPr lang="en-US"/>
        </a:p>
      </dgm:t>
    </dgm:pt>
    <dgm:pt modelId="{7456F828-51F8-46CA-9C68-964B67D30D5A}" type="sibTrans" cxnId="{F8D3CAF4-BEBE-4F1D-8CF6-3CF3D85376F3}">
      <dgm:prSet/>
      <dgm:spPr/>
      <dgm:t>
        <a:bodyPr/>
        <a:lstStyle/>
        <a:p>
          <a:endParaRPr lang="en-US"/>
        </a:p>
      </dgm:t>
    </dgm:pt>
    <dgm:pt modelId="{5D63E3DB-E2D3-44D7-9019-B99F92029A87}">
      <dgm:prSet/>
      <dgm:spPr/>
      <dgm:t>
        <a:bodyPr/>
        <a:lstStyle/>
        <a:p>
          <a:r>
            <a:rPr lang="en-US"/>
            <a:t>“When I read texts, for example, I frequently have to orientate myself to a text world in which the centre of academic knowledge is either in Britain, the United States or Western Europe; in which words such as ‘we’, ‘us’, ‘our’, ‘I’ actually exclude me.” (Smith 1999, p. 35)</a:t>
          </a:r>
        </a:p>
      </dgm:t>
    </dgm:pt>
    <dgm:pt modelId="{C9204EAE-1628-4CE1-9628-E4F9D111343B}" type="parTrans" cxnId="{AEFF6600-9EE9-45A4-ACCC-734473CFBF9A}">
      <dgm:prSet/>
      <dgm:spPr/>
      <dgm:t>
        <a:bodyPr/>
        <a:lstStyle/>
        <a:p>
          <a:endParaRPr lang="en-US"/>
        </a:p>
      </dgm:t>
    </dgm:pt>
    <dgm:pt modelId="{762172CA-1F2E-4D6A-AA37-18ACBDCFA47C}" type="sibTrans" cxnId="{AEFF6600-9EE9-45A4-ACCC-734473CFBF9A}">
      <dgm:prSet/>
      <dgm:spPr/>
      <dgm:t>
        <a:bodyPr/>
        <a:lstStyle/>
        <a:p>
          <a:endParaRPr lang="en-US"/>
        </a:p>
      </dgm:t>
    </dgm:pt>
    <dgm:pt modelId="{C7191DA3-5B3A-4030-AE85-B578AA24D5B2}" type="pres">
      <dgm:prSet presAssocID="{D19673BB-C010-4385-8557-69164CA6BEE9}" presName="hierChild1" presStyleCnt="0">
        <dgm:presLayoutVars>
          <dgm:chPref val="1"/>
          <dgm:dir/>
          <dgm:animOne val="branch"/>
          <dgm:animLvl val="lvl"/>
          <dgm:resizeHandles/>
        </dgm:presLayoutVars>
      </dgm:prSet>
      <dgm:spPr/>
    </dgm:pt>
    <dgm:pt modelId="{9664E27A-13FB-4533-A2EF-D59B5997C732}" type="pres">
      <dgm:prSet presAssocID="{7601EEC9-A585-4008-A7F1-7D23D9B31BD1}" presName="hierRoot1" presStyleCnt="0"/>
      <dgm:spPr/>
    </dgm:pt>
    <dgm:pt modelId="{2D679D54-0941-473A-A5E9-615A238C033A}" type="pres">
      <dgm:prSet presAssocID="{7601EEC9-A585-4008-A7F1-7D23D9B31BD1}" presName="composite" presStyleCnt="0"/>
      <dgm:spPr/>
    </dgm:pt>
    <dgm:pt modelId="{6C64441A-375B-43BC-8B4E-13C0E58F53AD}" type="pres">
      <dgm:prSet presAssocID="{7601EEC9-A585-4008-A7F1-7D23D9B31BD1}" presName="background" presStyleLbl="node0" presStyleIdx="0" presStyleCnt="2"/>
      <dgm:spPr/>
    </dgm:pt>
    <dgm:pt modelId="{C68F969E-CCF0-4853-8BB8-D7949DF12D61}" type="pres">
      <dgm:prSet presAssocID="{7601EEC9-A585-4008-A7F1-7D23D9B31BD1}" presName="text" presStyleLbl="fgAcc0" presStyleIdx="0" presStyleCnt="2">
        <dgm:presLayoutVars>
          <dgm:chPref val="3"/>
        </dgm:presLayoutVars>
      </dgm:prSet>
      <dgm:spPr/>
    </dgm:pt>
    <dgm:pt modelId="{04CF4D8B-8B04-4F3B-BD1B-4532427F46CB}" type="pres">
      <dgm:prSet presAssocID="{7601EEC9-A585-4008-A7F1-7D23D9B31BD1}" presName="hierChild2" presStyleCnt="0"/>
      <dgm:spPr/>
    </dgm:pt>
    <dgm:pt modelId="{3F8F4922-ABE3-4220-A552-089DBFC5AC37}" type="pres">
      <dgm:prSet presAssocID="{5D63E3DB-E2D3-44D7-9019-B99F92029A87}" presName="hierRoot1" presStyleCnt="0"/>
      <dgm:spPr/>
    </dgm:pt>
    <dgm:pt modelId="{D8028DD2-EC97-4736-808F-8217E07D7FC5}" type="pres">
      <dgm:prSet presAssocID="{5D63E3DB-E2D3-44D7-9019-B99F92029A87}" presName="composite" presStyleCnt="0"/>
      <dgm:spPr/>
    </dgm:pt>
    <dgm:pt modelId="{C3A89C7C-69DC-4C4C-A787-7C9A6D07C08C}" type="pres">
      <dgm:prSet presAssocID="{5D63E3DB-E2D3-44D7-9019-B99F92029A87}" presName="background" presStyleLbl="node0" presStyleIdx="1" presStyleCnt="2"/>
      <dgm:spPr/>
    </dgm:pt>
    <dgm:pt modelId="{A918E5A1-417D-4F7A-AB00-A88C36A57304}" type="pres">
      <dgm:prSet presAssocID="{5D63E3DB-E2D3-44D7-9019-B99F92029A87}" presName="text" presStyleLbl="fgAcc0" presStyleIdx="1" presStyleCnt="2">
        <dgm:presLayoutVars>
          <dgm:chPref val="3"/>
        </dgm:presLayoutVars>
      </dgm:prSet>
      <dgm:spPr/>
    </dgm:pt>
    <dgm:pt modelId="{0A7893E2-0565-4848-8268-C4D486AA0003}" type="pres">
      <dgm:prSet presAssocID="{5D63E3DB-E2D3-44D7-9019-B99F92029A87}" presName="hierChild2" presStyleCnt="0"/>
      <dgm:spPr/>
    </dgm:pt>
  </dgm:ptLst>
  <dgm:cxnLst>
    <dgm:cxn modelId="{AEFF6600-9EE9-45A4-ACCC-734473CFBF9A}" srcId="{D19673BB-C010-4385-8557-69164CA6BEE9}" destId="{5D63E3DB-E2D3-44D7-9019-B99F92029A87}" srcOrd="1" destOrd="0" parTransId="{C9204EAE-1628-4CE1-9628-E4F9D111343B}" sibTransId="{762172CA-1F2E-4D6A-AA37-18ACBDCFA47C}"/>
    <dgm:cxn modelId="{059DC854-806C-43EA-88D0-11D4FC0ED0F4}" type="presOf" srcId="{7601EEC9-A585-4008-A7F1-7D23D9B31BD1}" destId="{C68F969E-CCF0-4853-8BB8-D7949DF12D61}" srcOrd="0" destOrd="0" presId="urn:microsoft.com/office/officeart/2005/8/layout/hierarchy1"/>
    <dgm:cxn modelId="{89F34BAB-61DF-4842-BC89-857F74406F60}" type="presOf" srcId="{D19673BB-C010-4385-8557-69164CA6BEE9}" destId="{C7191DA3-5B3A-4030-AE85-B578AA24D5B2}" srcOrd="0" destOrd="0" presId="urn:microsoft.com/office/officeart/2005/8/layout/hierarchy1"/>
    <dgm:cxn modelId="{7BABE4BA-0247-4786-9B01-37970D73C3E5}" type="presOf" srcId="{5D63E3DB-E2D3-44D7-9019-B99F92029A87}" destId="{A918E5A1-417D-4F7A-AB00-A88C36A57304}" srcOrd="0" destOrd="0" presId="urn:microsoft.com/office/officeart/2005/8/layout/hierarchy1"/>
    <dgm:cxn modelId="{F8D3CAF4-BEBE-4F1D-8CF6-3CF3D85376F3}" srcId="{D19673BB-C010-4385-8557-69164CA6BEE9}" destId="{7601EEC9-A585-4008-A7F1-7D23D9B31BD1}" srcOrd="0" destOrd="0" parTransId="{4EEF1A30-4798-4A35-BCEC-14F9C99820C8}" sibTransId="{7456F828-51F8-46CA-9C68-964B67D30D5A}"/>
    <dgm:cxn modelId="{18A2BDAE-80AB-4CF9-8205-15E4FFB91A19}" type="presParOf" srcId="{C7191DA3-5B3A-4030-AE85-B578AA24D5B2}" destId="{9664E27A-13FB-4533-A2EF-D59B5997C732}" srcOrd="0" destOrd="0" presId="urn:microsoft.com/office/officeart/2005/8/layout/hierarchy1"/>
    <dgm:cxn modelId="{173CB5BC-BFEC-4899-8FBC-BDA9EC288349}" type="presParOf" srcId="{9664E27A-13FB-4533-A2EF-D59B5997C732}" destId="{2D679D54-0941-473A-A5E9-615A238C033A}" srcOrd="0" destOrd="0" presId="urn:microsoft.com/office/officeart/2005/8/layout/hierarchy1"/>
    <dgm:cxn modelId="{C9715EC5-283E-4539-899C-8AA08E929D33}" type="presParOf" srcId="{2D679D54-0941-473A-A5E9-615A238C033A}" destId="{6C64441A-375B-43BC-8B4E-13C0E58F53AD}" srcOrd="0" destOrd="0" presId="urn:microsoft.com/office/officeart/2005/8/layout/hierarchy1"/>
    <dgm:cxn modelId="{CAAD9358-4896-4B57-9254-FD5509FEAD17}" type="presParOf" srcId="{2D679D54-0941-473A-A5E9-615A238C033A}" destId="{C68F969E-CCF0-4853-8BB8-D7949DF12D61}" srcOrd="1" destOrd="0" presId="urn:microsoft.com/office/officeart/2005/8/layout/hierarchy1"/>
    <dgm:cxn modelId="{A3E02BBE-B8E3-41A4-9F11-D88330C99F0A}" type="presParOf" srcId="{9664E27A-13FB-4533-A2EF-D59B5997C732}" destId="{04CF4D8B-8B04-4F3B-BD1B-4532427F46CB}" srcOrd="1" destOrd="0" presId="urn:microsoft.com/office/officeart/2005/8/layout/hierarchy1"/>
    <dgm:cxn modelId="{B776168B-5967-4ED0-B1F3-69541E200BD9}" type="presParOf" srcId="{C7191DA3-5B3A-4030-AE85-B578AA24D5B2}" destId="{3F8F4922-ABE3-4220-A552-089DBFC5AC37}" srcOrd="1" destOrd="0" presId="urn:microsoft.com/office/officeart/2005/8/layout/hierarchy1"/>
    <dgm:cxn modelId="{3A0DD137-5F37-4221-A787-64FE9856D1FE}" type="presParOf" srcId="{3F8F4922-ABE3-4220-A552-089DBFC5AC37}" destId="{D8028DD2-EC97-4736-808F-8217E07D7FC5}" srcOrd="0" destOrd="0" presId="urn:microsoft.com/office/officeart/2005/8/layout/hierarchy1"/>
    <dgm:cxn modelId="{A6ECAAE6-7AE1-4B5A-ABEB-1F74A899F3BD}" type="presParOf" srcId="{D8028DD2-EC97-4736-808F-8217E07D7FC5}" destId="{C3A89C7C-69DC-4C4C-A787-7C9A6D07C08C}" srcOrd="0" destOrd="0" presId="urn:microsoft.com/office/officeart/2005/8/layout/hierarchy1"/>
    <dgm:cxn modelId="{F1A2DCA2-858C-4694-8B19-6563E0BE71D5}" type="presParOf" srcId="{D8028DD2-EC97-4736-808F-8217E07D7FC5}" destId="{A918E5A1-417D-4F7A-AB00-A88C36A57304}" srcOrd="1" destOrd="0" presId="urn:microsoft.com/office/officeart/2005/8/layout/hierarchy1"/>
    <dgm:cxn modelId="{D3C8176D-7267-4BEE-A522-4D4E84174074}" type="presParOf" srcId="{3F8F4922-ABE3-4220-A552-089DBFC5AC37}" destId="{0A7893E2-0565-4848-8268-C4D486AA000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3A854B-C486-4178-9649-AA81A9DE5CA0}"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CEBF288-D8F2-4D7D-BC4C-CCA2B83928DD}">
      <dgm:prSet/>
      <dgm:spPr/>
      <dgm:t>
        <a:bodyPr/>
        <a:lstStyle/>
        <a:p>
          <a:r>
            <a:rPr lang="en-GB"/>
            <a:t>Even the most passive methods of data collection and quantitative analysis have some interactional aspects, and it is impossible to absolutely control for and ensure the unobtrusiveness of research applications and interventions. </a:t>
          </a:r>
          <a:endParaRPr lang="en-US"/>
        </a:p>
      </dgm:t>
    </dgm:pt>
    <dgm:pt modelId="{488CF2FA-3730-4CBC-8E35-9810071AC8B5}" type="parTrans" cxnId="{C0DF8B22-E6F6-4ACA-8411-6C6F38EFC021}">
      <dgm:prSet/>
      <dgm:spPr/>
      <dgm:t>
        <a:bodyPr/>
        <a:lstStyle/>
        <a:p>
          <a:endParaRPr lang="en-US"/>
        </a:p>
      </dgm:t>
    </dgm:pt>
    <dgm:pt modelId="{E29CC399-7A0B-47D4-9618-65E734D5FAD7}" type="sibTrans" cxnId="{C0DF8B22-E6F6-4ACA-8411-6C6F38EFC021}">
      <dgm:prSet/>
      <dgm:spPr/>
      <dgm:t>
        <a:bodyPr/>
        <a:lstStyle/>
        <a:p>
          <a:endParaRPr lang="en-US"/>
        </a:p>
      </dgm:t>
    </dgm:pt>
    <dgm:pt modelId="{F7726DEA-E166-442F-A1D1-90828D3E2B7F}">
      <dgm:prSet/>
      <dgm:spPr/>
      <dgm:t>
        <a:bodyPr/>
        <a:lstStyle/>
        <a:p>
          <a:r>
            <a:rPr lang="en-GB"/>
            <a:t>Power dynamics flow through every vein of the research process; therefore, it is our ethical duty to intentionally and mindfully attend to our role(s) in the contextual power interplay of the research process.</a:t>
          </a:r>
          <a:endParaRPr lang="en-US"/>
        </a:p>
      </dgm:t>
    </dgm:pt>
    <dgm:pt modelId="{98DB88E3-713D-42FD-B560-D82BF3D3B9F7}" type="parTrans" cxnId="{ABE6E304-0881-4B81-A21F-09C375A75131}">
      <dgm:prSet/>
      <dgm:spPr/>
      <dgm:t>
        <a:bodyPr/>
        <a:lstStyle/>
        <a:p>
          <a:endParaRPr lang="en-US"/>
        </a:p>
      </dgm:t>
    </dgm:pt>
    <dgm:pt modelId="{B1BB4C54-5835-47D1-8392-3789062D8E24}" type="sibTrans" cxnId="{ABE6E304-0881-4B81-A21F-09C375A75131}">
      <dgm:prSet/>
      <dgm:spPr/>
      <dgm:t>
        <a:bodyPr/>
        <a:lstStyle/>
        <a:p>
          <a:endParaRPr lang="en-US"/>
        </a:p>
      </dgm:t>
    </dgm:pt>
    <dgm:pt modelId="{3984B556-2E0B-406E-9D0A-9E9318413C99}" type="pres">
      <dgm:prSet presAssocID="{753A854B-C486-4178-9649-AA81A9DE5CA0}" presName="hierChild1" presStyleCnt="0">
        <dgm:presLayoutVars>
          <dgm:chPref val="1"/>
          <dgm:dir/>
          <dgm:animOne val="branch"/>
          <dgm:animLvl val="lvl"/>
          <dgm:resizeHandles/>
        </dgm:presLayoutVars>
      </dgm:prSet>
      <dgm:spPr/>
    </dgm:pt>
    <dgm:pt modelId="{BE1E9724-F4DE-4E74-9D0B-22AE412174A6}" type="pres">
      <dgm:prSet presAssocID="{8CEBF288-D8F2-4D7D-BC4C-CCA2B83928DD}" presName="hierRoot1" presStyleCnt="0"/>
      <dgm:spPr/>
    </dgm:pt>
    <dgm:pt modelId="{924CAF42-818F-4E27-AE9D-4DA1E64AA9AE}" type="pres">
      <dgm:prSet presAssocID="{8CEBF288-D8F2-4D7D-BC4C-CCA2B83928DD}" presName="composite" presStyleCnt="0"/>
      <dgm:spPr/>
    </dgm:pt>
    <dgm:pt modelId="{56F549E3-DD36-4DAB-BB33-A8B3DE0A89E8}" type="pres">
      <dgm:prSet presAssocID="{8CEBF288-D8F2-4D7D-BC4C-CCA2B83928DD}" presName="background" presStyleLbl="node0" presStyleIdx="0" presStyleCnt="2"/>
      <dgm:spPr/>
    </dgm:pt>
    <dgm:pt modelId="{BA831EE9-1B0A-4098-A0C9-27D90346324D}" type="pres">
      <dgm:prSet presAssocID="{8CEBF288-D8F2-4D7D-BC4C-CCA2B83928DD}" presName="text" presStyleLbl="fgAcc0" presStyleIdx="0" presStyleCnt="2">
        <dgm:presLayoutVars>
          <dgm:chPref val="3"/>
        </dgm:presLayoutVars>
      </dgm:prSet>
      <dgm:spPr/>
    </dgm:pt>
    <dgm:pt modelId="{73ECBB6B-6605-4797-A843-ED4A34430F08}" type="pres">
      <dgm:prSet presAssocID="{8CEBF288-D8F2-4D7D-BC4C-CCA2B83928DD}" presName="hierChild2" presStyleCnt="0"/>
      <dgm:spPr/>
    </dgm:pt>
    <dgm:pt modelId="{281DCE88-26DC-4576-9A71-496F17A2BFE3}" type="pres">
      <dgm:prSet presAssocID="{F7726DEA-E166-442F-A1D1-90828D3E2B7F}" presName="hierRoot1" presStyleCnt="0"/>
      <dgm:spPr/>
    </dgm:pt>
    <dgm:pt modelId="{DEE1396B-2E42-499C-8C7F-8B0E6FD7EB65}" type="pres">
      <dgm:prSet presAssocID="{F7726DEA-E166-442F-A1D1-90828D3E2B7F}" presName="composite" presStyleCnt="0"/>
      <dgm:spPr/>
    </dgm:pt>
    <dgm:pt modelId="{0FF0DEF1-9B83-4CED-A732-67F2469DE1E0}" type="pres">
      <dgm:prSet presAssocID="{F7726DEA-E166-442F-A1D1-90828D3E2B7F}" presName="background" presStyleLbl="node0" presStyleIdx="1" presStyleCnt="2"/>
      <dgm:spPr/>
    </dgm:pt>
    <dgm:pt modelId="{FE0F3545-51FB-4E9B-B4AB-3BA1B24C4BD5}" type="pres">
      <dgm:prSet presAssocID="{F7726DEA-E166-442F-A1D1-90828D3E2B7F}" presName="text" presStyleLbl="fgAcc0" presStyleIdx="1" presStyleCnt="2">
        <dgm:presLayoutVars>
          <dgm:chPref val="3"/>
        </dgm:presLayoutVars>
      </dgm:prSet>
      <dgm:spPr/>
    </dgm:pt>
    <dgm:pt modelId="{E1DADB27-6837-4C6B-BD0C-EEECAD23C7C1}" type="pres">
      <dgm:prSet presAssocID="{F7726DEA-E166-442F-A1D1-90828D3E2B7F}" presName="hierChild2" presStyleCnt="0"/>
      <dgm:spPr/>
    </dgm:pt>
  </dgm:ptLst>
  <dgm:cxnLst>
    <dgm:cxn modelId="{ABE6E304-0881-4B81-A21F-09C375A75131}" srcId="{753A854B-C486-4178-9649-AA81A9DE5CA0}" destId="{F7726DEA-E166-442F-A1D1-90828D3E2B7F}" srcOrd="1" destOrd="0" parTransId="{98DB88E3-713D-42FD-B560-D82BF3D3B9F7}" sibTransId="{B1BB4C54-5835-47D1-8392-3789062D8E24}"/>
    <dgm:cxn modelId="{C0DF8B22-E6F6-4ACA-8411-6C6F38EFC021}" srcId="{753A854B-C486-4178-9649-AA81A9DE5CA0}" destId="{8CEBF288-D8F2-4D7D-BC4C-CCA2B83928DD}" srcOrd="0" destOrd="0" parTransId="{488CF2FA-3730-4CBC-8E35-9810071AC8B5}" sibTransId="{E29CC399-7A0B-47D4-9618-65E734D5FAD7}"/>
    <dgm:cxn modelId="{8A68BAB2-0B17-480D-B36F-17CBD8A818F6}" type="presOf" srcId="{8CEBF288-D8F2-4D7D-BC4C-CCA2B83928DD}" destId="{BA831EE9-1B0A-4098-A0C9-27D90346324D}" srcOrd="0" destOrd="0" presId="urn:microsoft.com/office/officeart/2005/8/layout/hierarchy1"/>
    <dgm:cxn modelId="{A30C4EC9-0F07-4BE7-B004-5FBA37AECCB4}" type="presOf" srcId="{753A854B-C486-4178-9649-AA81A9DE5CA0}" destId="{3984B556-2E0B-406E-9D0A-9E9318413C99}" srcOrd="0" destOrd="0" presId="urn:microsoft.com/office/officeart/2005/8/layout/hierarchy1"/>
    <dgm:cxn modelId="{ADD31AF0-C421-4DE5-A1DD-7B2FC81553BE}" type="presOf" srcId="{F7726DEA-E166-442F-A1D1-90828D3E2B7F}" destId="{FE0F3545-51FB-4E9B-B4AB-3BA1B24C4BD5}" srcOrd="0" destOrd="0" presId="urn:microsoft.com/office/officeart/2005/8/layout/hierarchy1"/>
    <dgm:cxn modelId="{88D1A00E-2661-45B7-B88B-F02AC05E244D}" type="presParOf" srcId="{3984B556-2E0B-406E-9D0A-9E9318413C99}" destId="{BE1E9724-F4DE-4E74-9D0B-22AE412174A6}" srcOrd="0" destOrd="0" presId="urn:microsoft.com/office/officeart/2005/8/layout/hierarchy1"/>
    <dgm:cxn modelId="{E29CE9AE-F016-41EB-8623-B52F81ADEFCA}" type="presParOf" srcId="{BE1E9724-F4DE-4E74-9D0B-22AE412174A6}" destId="{924CAF42-818F-4E27-AE9D-4DA1E64AA9AE}" srcOrd="0" destOrd="0" presId="urn:microsoft.com/office/officeart/2005/8/layout/hierarchy1"/>
    <dgm:cxn modelId="{402B919A-BD5F-44BA-A6A8-58561AA26C27}" type="presParOf" srcId="{924CAF42-818F-4E27-AE9D-4DA1E64AA9AE}" destId="{56F549E3-DD36-4DAB-BB33-A8B3DE0A89E8}" srcOrd="0" destOrd="0" presId="urn:microsoft.com/office/officeart/2005/8/layout/hierarchy1"/>
    <dgm:cxn modelId="{7DF13327-B9BB-4E9E-A6D1-2EA566A646FF}" type="presParOf" srcId="{924CAF42-818F-4E27-AE9D-4DA1E64AA9AE}" destId="{BA831EE9-1B0A-4098-A0C9-27D90346324D}" srcOrd="1" destOrd="0" presId="urn:microsoft.com/office/officeart/2005/8/layout/hierarchy1"/>
    <dgm:cxn modelId="{81955249-EE79-4780-8C12-4F68303AF089}" type="presParOf" srcId="{BE1E9724-F4DE-4E74-9D0B-22AE412174A6}" destId="{73ECBB6B-6605-4797-A843-ED4A34430F08}" srcOrd="1" destOrd="0" presId="urn:microsoft.com/office/officeart/2005/8/layout/hierarchy1"/>
    <dgm:cxn modelId="{A018E344-AEDA-4846-878C-471B35E22A3A}" type="presParOf" srcId="{3984B556-2E0B-406E-9D0A-9E9318413C99}" destId="{281DCE88-26DC-4576-9A71-496F17A2BFE3}" srcOrd="1" destOrd="0" presId="urn:microsoft.com/office/officeart/2005/8/layout/hierarchy1"/>
    <dgm:cxn modelId="{9C67B6B9-4FCB-48A5-8AAA-50316AA90DED}" type="presParOf" srcId="{281DCE88-26DC-4576-9A71-496F17A2BFE3}" destId="{DEE1396B-2E42-499C-8C7F-8B0E6FD7EB65}" srcOrd="0" destOrd="0" presId="urn:microsoft.com/office/officeart/2005/8/layout/hierarchy1"/>
    <dgm:cxn modelId="{62AA3728-51C8-4F1E-809D-F81F2622BF65}" type="presParOf" srcId="{DEE1396B-2E42-499C-8C7F-8B0E6FD7EB65}" destId="{0FF0DEF1-9B83-4CED-A732-67F2469DE1E0}" srcOrd="0" destOrd="0" presId="urn:microsoft.com/office/officeart/2005/8/layout/hierarchy1"/>
    <dgm:cxn modelId="{6AE8545E-92AD-4231-8075-145402F0D6B5}" type="presParOf" srcId="{DEE1396B-2E42-499C-8C7F-8B0E6FD7EB65}" destId="{FE0F3545-51FB-4E9B-B4AB-3BA1B24C4BD5}" srcOrd="1" destOrd="0" presId="urn:microsoft.com/office/officeart/2005/8/layout/hierarchy1"/>
    <dgm:cxn modelId="{B4E72558-3BEA-4DE9-A4E6-5873B3E61F16}" type="presParOf" srcId="{281DCE88-26DC-4576-9A71-496F17A2BFE3}" destId="{E1DADB27-6837-4C6B-BD0C-EEECAD23C7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4441A-375B-43BC-8B4E-13C0E58F53AD}">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8F969E-CCF0-4853-8BB8-D7949DF12D61}">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t>
          </a:r>
          <a:r>
            <a:rPr lang="en-US" sz="2100" b="1" kern="1200"/>
            <a:t>Writing</a:t>
          </a:r>
          <a:r>
            <a:rPr lang="en-US" sz="2100" kern="1200"/>
            <a:t> can also be dangerous because we reinforce and maintain a style of discourse which is never innocent.” (Smith 1999, p. 36)</a:t>
          </a:r>
        </a:p>
      </dsp:txBody>
      <dsp:txXfrm>
        <a:off x="696297" y="538547"/>
        <a:ext cx="4171627" cy="2590157"/>
      </dsp:txXfrm>
    </dsp:sp>
    <dsp:sp modelId="{C3A89C7C-69DC-4C4C-A787-7C9A6D07C08C}">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8E5A1-417D-4F7A-AB00-A88C36A57304}">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“When I read texts, for example, I frequently have to orientate myself to a text world in which the centre of academic knowledge is either in Britain, the United States or Western Europe; in which words such as ‘we’, ‘us’, ‘our’, ‘I’ actually exclude me.” (Smith 1999, p. 35)</a:t>
          </a:r>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549E3-DD36-4DAB-BB33-A8B3DE0A89E8}">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831EE9-1B0A-4098-A0C9-27D90346324D}">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Even the most passive methods of data collection and quantitative analysis have some interactional aspects, and it is impossible to absolutely control for and ensure the unobtrusiveness of research applications and interventions. </a:t>
          </a:r>
          <a:endParaRPr lang="en-US" sz="2200" kern="1200"/>
        </a:p>
      </dsp:txBody>
      <dsp:txXfrm>
        <a:off x="585701" y="722249"/>
        <a:ext cx="4337991" cy="2693452"/>
      </dsp:txXfrm>
    </dsp:sp>
    <dsp:sp modelId="{0FF0DEF1-9B83-4CED-A732-67F2469DE1E0}">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F3545-51FB-4E9B-B4AB-3BA1B24C4BD5}">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Power dynamics flow through every vein of the research process; therefore, it is our ethical duty to intentionally and mindfully attend to our role(s) in the contextual power interplay of the research process.</a:t>
          </a:r>
          <a:endParaRPr lang="en-US" sz="2200" kern="1200"/>
        </a:p>
      </dsp:txBody>
      <dsp:txXfrm>
        <a:off x="6092527" y="722249"/>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8F0A2C-3823-4A06-A79B-47C799A191D8}"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1B3A2F-EE7C-4DDB-9C1B-8A2F96FD38AE}" type="slidenum">
              <a:rPr lang="en-GB" smtClean="0"/>
              <a:t>‹#›</a:t>
            </a:fld>
            <a:endParaRPr lang="en-GB"/>
          </a:p>
        </p:txBody>
      </p:sp>
    </p:spTree>
    <p:extLst>
      <p:ext uri="{BB962C8B-B14F-4D97-AF65-F5344CB8AC3E}">
        <p14:creationId xmlns:p14="http://schemas.microsoft.com/office/powerpoint/2010/main" val="305867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3</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t>Note:</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dirty="0"/>
              <a:t>My interest in the utility of the “spatial turn” includes enabling </a:t>
            </a:r>
            <a:r>
              <a:rPr lang="en-US" sz="1200" b="1" dirty="0">
                <a:solidFill>
                  <a:srgbClr val="002060"/>
                </a:solidFill>
              </a:rPr>
              <a:t>critical spatial literacy</a:t>
            </a:r>
            <a:r>
              <a:rPr lang="en-US" sz="1200" dirty="0"/>
              <a:t>, which I describe as the development of a critical understanding of the politics of space; e.g., determining and documenting what kinds of social insights are encoded in the built environment, how the built form may reproduce and/or contest dominant ideologies, and (in the latter case) how this contestation requires an ability to “</a:t>
            </a:r>
            <a:r>
              <a:rPr lang="en-US" sz="1200" b="1" dirty="0">
                <a:solidFill>
                  <a:srgbClr val="002060"/>
                </a:solidFill>
              </a:rPr>
              <a:t>critically read the world”</a:t>
            </a:r>
            <a:r>
              <a:rPr lang="en-US" sz="1200" dirty="0"/>
              <a:t>(Freire 1983/1991, 1970/1996). </a:t>
            </a:r>
            <a:r>
              <a:rPr lang="en-US" altLang="en-US" sz="1200" dirty="0"/>
              <a:t>Basically, Critical Spatial Literacy is a critical awareness of the historical, geographical, economic, cultural, and political meanings that inform and are informed by the built environment and its constructs (both Physical and ideological).</a:t>
            </a:r>
          </a:p>
          <a:p>
            <a:pPr marL="0" marR="0" indent="0" algn="l" defTabSz="914400" rtl="0" eaLnBrk="1" fontAlgn="base" latinLnBrk="0" hangingPunct="1">
              <a:lnSpc>
                <a:spcPct val="100000"/>
              </a:lnSpc>
              <a:spcBef>
                <a:spcPct val="30000"/>
              </a:spcBef>
              <a:spcAft>
                <a:spcPct val="0"/>
              </a:spcAft>
              <a:buClrTx/>
              <a:buSzTx/>
              <a:buFontTx/>
              <a:buNone/>
              <a:tabLst/>
              <a:defRPr/>
            </a:pPr>
            <a:endParaRPr lang="en-US" altLang="en-US" sz="1200" dirty="0"/>
          </a:p>
          <a:p>
            <a:pPr marL="0" marR="0" indent="0" algn="l" defTabSz="914400" rtl="0" eaLnBrk="1" fontAlgn="base" latinLnBrk="0" hangingPunct="1">
              <a:lnSpc>
                <a:spcPct val="100000"/>
              </a:lnSpc>
              <a:spcBef>
                <a:spcPct val="30000"/>
              </a:spcBef>
              <a:spcAft>
                <a:spcPct val="0"/>
              </a:spcAft>
              <a:buClrTx/>
              <a:buSzTx/>
              <a:buFontTx/>
              <a:buNone/>
              <a:tabLst/>
              <a:defRPr/>
            </a:pPr>
            <a:r>
              <a:rPr lang="en-US" altLang="en-US" sz="1200" dirty="0"/>
              <a:t>In describing the importance of the act of reading, Freire (1983/1991) tells us how his first act of reading was of the socio-physical world, i.e., the “average Recife house,” where he was born, “encircled by trees.” This world, presented for him, his first reading of texts, words, and letters that were “incarnated in a series of things, objects, and signs.” He perceived this spatial world through using his immediate spatial environment in relationship to his family; through the language of his elders’ beliefs, tastes, fears, and values; and through a link between his world and wider contexts. Freire further tells us that in learning to improve his perception and understanding of that spatial world—by reading it—he became familiar with it and also managed to diminish certain fears he had of it. Reading the world is an important facility for both the researcher and the researched to better understand the politics of space.</a:t>
            </a:r>
          </a:p>
          <a:p>
            <a:pPr marL="0" marR="0" indent="0" algn="l" defTabSz="914400" rtl="0" eaLnBrk="1" fontAlgn="base" latinLnBrk="0" hangingPunct="1">
              <a:lnSpc>
                <a:spcPct val="100000"/>
              </a:lnSpc>
              <a:spcBef>
                <a:spcPct val="30000"/>
              </a:spcBef>
              <a:spcAft>
                <a:spcPct val="0"/>
              </a:spcAft>
              <a:buClrTx/>
              <a:buSzTx/>
              <a:buFontTx/>
              <a:buNone/>
              <a:tabLst/>
              <a:defRPr/>
            </a:pPr>
            <a:endParaRPr lang="en-US" altLang="en-US" sz="1200" dirty="0"/>
          </a:p>
          <a:p>
            <a:pPr marL="0" marR="0" indent="0" algn="l" defTabSz="914400" rtl="0" eaLnBrk="1" fontAlgn="base" latinLnBrk="0" hangingPunct="1">
              <a:lnSpc>
                <a:spcPct val="100000"/>
              </a:lnSpc>
              <a:spcBef>
                <a:spcPct val="30000"/>
              </a:spcBef>
              <a:spcAft>
                <a:spcPct val="0"/>
              </a:spcAft>
              <a:buClrTx/>
              <a:buSzTx/>
              <a:buFontTx/>
              <a:buNone/>
              <a:tabLst/>
              <a:defRPr/>
            </a:pPr>
            <a:endParaRPr lang="en-US" altLang="en-US" sz="1200" dirty="0"/>
          </a:p>
          <a:p>
            <a:pPr marL="0" marR="0" indent="0" algn="l" defTabSz="914400" rtl="0" eaLnBrk="1" fontAlgn="base" latinLnBrk="0" hangingPunct="1">
              <a:lnSpc>
                <a:spcPct val="100000"/>
              </a:lnSpc>
              <a:spcBef>
                <a:spcPct val="30000"/>
              </a:spcBef>
              <a:spcAft>
                <a:spcPct val="0"/>
              </a:spcAft>
              <a:buClrTx/>
              <a:buSzTx/>
              <a:buFontTx/>
              <a:buNone/>
              <a:tabLst/>
              <a:defRPr/>
            </a:pPr>
            <a:r>
              <a:rPr lang="en-US" altLang="en-US" sz="1200" dirty="0"/>
              <a:t>Freire</a:t>
            </a:r>
            <a:r>
              <a:rPr lang="en-US" altLang="en-US" sz="1200" baseline="0" dirty="0"/>
              <a:t> also argues that he sees “teaching adults to read and write is a political act, an act of knowledge, and therefore as a creative act” (p. 10). He concludes by saying “Reading the world always precedes reading the word, and reading the word implies continually reading the world” (p. 10).</a:t>
            </a:r>
            <a:endParaRPr lang="en-US" altLang="en-US" sz="1200" dirty="0"/>
          </a:p>
          <a:p>
            <a:pPr marL="0" marR="0" indent="0" algn="l" defTabSz="914400" rtl="0" eaLnBrk="1" fontAlgn="base" latinLnBrk="0" hangingPunct="1">
              <a:lnSpc>
                <a:spcPct val="100000"/>
              </a:lnSpc>
              <a:spcBef>
                <a:spcPct val="30000"/>
              </a:spcBef>
              <a:spcAft>
                <a:spcPct val="0"/>
              </a:spcAft>
              <a:buClrTx/>
              <a:buSzTx/>
              <a:buFontTx/>
              <a:buNone/>
              <a:tabLst/>
              <a:defRPr/>
            </a:pPr>
            <a:endParaRPr lang="en-US" altLang="en-US" sz="1200" dirty="0"/>
          </a:p>
          <a:p>
            <a:pPr marL="0" marR="0" indent="0" algn="l" defTabSz="914400" rtl="0" eaLnBrk="1" fontAlgn="base" latinLnBrk="0" hangingPunct="1">
              <a:lnSpc>
                <a:spcPct val="100000"/>
              </a:lnSpc>
              <a:spcBef>
                <a:spcPct val="30000"/>
              </a:spcBef>
              <a:spcAft>
                <a:spcPct val="0"/>
              </a:spcAft>
              <a:buClrTx/>
              <a:buSzTx/>
              <a:buFontTx/>
              <a:buNone/>
              <a:tabLst/>
              <a:defRPr/>
            </a:pPr>
            <a:endParaRPr lang="en-US" altLang="en-US" sz="1200" dirty="0"/>
          </a:p>
          <a:p>
            <a:pPr eaLnBrk="1" hangingPunct="1"/>
            <a:endParaRPr lang="en-US" altLang="en-US" b="1" dirty="0"/>
          </a:p>
        </p:txBody>
      </p:sp>
      <p:sp>
        <p:nvSpPr>
          <p:cNvPr id="4" name="Slide Number Placeholder 3"/>
          <p:cNvSpPr>
            <a:spLocks noGrp="1"/>
          </p:cNvSpPr>
          <p:nvPr>
            <p:ph type="sldNum" sz="quarter" idx="10"/>
          </p:nvPr>
        </p:nvSpPr>
        <p:spPr/>
        <p:txBody>
          <a:bodyPr/>
          <a:lstStyle/>
          <a:p>
            <a:fld id="{DDFD9C7A-AAD7-420B-B0A2-FD0E139BCF3F}" type="slidenum">
              <a:rPr lang="de-DE" smtClean="0"/>
              <a:pPr/>
              <a:t>9</a:t>
            </a:fld>
            <a:endParaRPr lang="de-DE"/>
          </a:p>
        </p:txBody>
      </p:sp>
    </p:spTree>
    <p:extLst>
      <p:ext uri="{BB962C8B-B14F-4D97-AF65-F5344CB8AC3E}">
        <p14:creationId xmlns:p14="http://schemas.microsoft.com/office/powerpoint/2010/main" val="3700519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t>Note:</a:t>
            </a:r>
          </a:p>
          <a:p>
            <a:pPr>
              <a:lnSpc>
                <a:spcPct val="100000"/>
              </a:lnSpc>
            </a:pPr>
            <a:r>
              <a:rPr lang="en-US" sz="1200" dirty="0"/>
              <a:t>I would like to highlight the relevance of one’s writing as one example of providing situated knowledge, especially within the confines of an academic text with all its historically contingent conventionalities of writing from the detached, ‘neutral’ and invisible “zero point” (</a:t>
            </a:r>
            <a:r>
              <a:rPr lang="en-US" sz="1200" dirty="0" err="1"/>
              <a:t>Grosfoguel</a:t>
            </a:r>
            <a:r>
              <a:rPr lang="en-US" sz="1200" dirty="0"/>
              <a:t>, 2008; </a:t>
            </a:r>
            <a:r>
              <a:rPr lang="en-US" sz="1200" dirty="0" err="1"/>
              <a:t>Mignolo</a:t>
            </a:r>
            <a:r>
              <a:rPr lang="en-US" sz="1200" dirty="0"/>
              <a:t>, 2009). Additionally Linda </a:t>
            </a:r>
            <a:r>
              <a:rPr lang="en-US" sz="1200" dirty="0" err="1"/>
              <a:t>Tuhiwai</a:t>
            </a:r>
            <a:r>
              <a:rPr lang="en-US" sz="1200" dirty="0"/>
              <a:t> Smith (1999) argues that “[r]</a:t>
            </a:r>
            <a:r>
              <a:rPr lang="en-US" sz="1200" dirty="0" err="1"/>
              <a:t>epresentation</a:t>
            </a:r>
            <a:r>
              <a:rPr lang="en-US" sz="1200" dirty="0"/>
              <a:t> is important as a concept because it gives the impression of ‘the truth’” (p. 35). </a:t>
            </a:r>
          </a:p>
          <a:p>
            <a:pPr>
              <a:lnSpc>
                <a:spcPct val="100000"/>
              </a:lnSpc>
            </a:pPr>
            <a:endParaRPr lang="en-US" sz="1200" dirty="0"/>
          </a:p>
          <a:p>
            <a:pPr defTabSz="934974">
              <a:defRPr/>
            </a:pPr>
            <a:r>
              <a:rPr lang="en-US" sz="1200" dirty="0"/>
              <a:t>For me, </a:t>
            </a:r>
            <a:r>
              <a:rPr lang="en-US" sz="1200" b="1" dirty="0"/>
              <a:t>writing is not only a source of anxiety, but it also a “personal as political” (</a:t>
            </a:r>
            <a:r>
              <a:rPr lang="en-US" sz="1200" b="1" dirty="0" err="1"/>
              <a:t>Hanisch</a:t>
            </a:r>
            <a:r>
              <a:rPr lang="en-US" sz="1200" b="1" dirty="0"/>
              <a:t>, 1969) act that seeks to resonate with the essence of “talking back”</a:t>
            </a:r>
            <a:r>
              <a:rPr lang="en-US" sz="1200" dirty="0"/>
              <a:t> (hooks, 1989), as just one of several life-affirming reasons why some of us must write. The “talking back” as an act of simply “having an opinion”, “daring to disagree”, or most critically as that of “speaking as an equal to an authority figure” (p. 5).</a:t>
            </a:r>
          </a:p>
          <a:p>
            <a:endParaRPr lang="en-US" b="0" dirty="0"/>
          </a:p>
          <a:p>
            <a:pPr eaLnBrk="1" hangingPunct="1"/>
            <a:endParaRPr lang="en-US" altLang="en-US" b="1" dirty="0"/>
          </a:p>
        </p:txBody>
      </p:sp>
      <p:sp>
        <p:nvSpPr>
          <p:cNvPr id="4" name="Slide Number Placeholder 3"/>
          <p:cNvSpPr>
            <a:spLocks noGrp="1"/>
          </p:cNvSpPr>
          <p:nvPr>
            <p:ph type="sldNum" sz="quarter" idx="10"/>
          </p:nvPr>
        </p:nvSpPr>
        <p:spPr/>
        <p:txBody>
          <a:bodyPr/>
          <a:lstStyle/>
          <a:p>
            <a:fld id="{DDFD9C7A-AAD7-420B-B0A2-FD0E139BCF3F}" type="slidenum">
              <a:rPr lang="de-DE" smtClean="0"/>
              <a:pPr/>
              <a:t>10</a:t>
            </a:fld>
            <a:endParaRPr lang="de-DE"/>
          </a:p>
        </p:txBody>
      </p:sp>
    </p:spTree>
    <p:extLst>
      <p:ext uri="{BB962C8B-B14F-4D97-AF65-F5344CB8AC3E}">
        <p14:creationId xmlns:p14="http://schemas.microsoft.com/office/powerpoint/2010/main" val="4093482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t>Note:</a:t>
            </a:r>
          </a:p>
        </p:txBody>
      </p:sp>
      <p:sp>
        <p:nvSpPr>
          <p:cNvPr id="4" name="Slide Number Placeholder 3"/>
          <p:cNvSpPr>
            <a:spLocks noGrp="1"/>
          </p:cNvSpPr>
          <p:nvPr>
            <p:ph type="sldNum" sz="quarter" idx="10"/>
          </p:nvPr>
        </p:nvSpPr>
        <p:spPr/>
        <p:txBody>
          <a:bodyPr/>
          <a:lstStyle/>
          <a:p>
            <a:fld id="{DDFD9C7A-AAD7-420B-B0A2-FD0E139BCF3F}" type="slidenum">
              <a:rPr lang="de-DE" smtClean="0"/>
              <a:pPr/>
              <a:t>14</a:t>
            </a:fld>
            <a:endParaRPr lang="de-DE"/>
          </a:p>
        </p:txBody>
      </p:sp>
    </p:spTree>
    <p:extLst>
      <p:ext uri="{BB962C8B-B14F-4D97-AF65-F5344CB8AC3E}">
        <p14:creationId xmlns:p14="http://schemas.microsoft.com/office/powerpoint/2010/main" val="3321779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900" b="1" dirty="0"/>
              <a:t>Note:</a:t>
            </a:r>
          </a:p>
          <a:p>
            <a:r>
              <a:rPr lang="en-US" altLang="en-US" sz="900" dirty="0"/>
              <a:t>When you look at the image on its own, what does it invoke about identity? Now look at it again reading the quote by Stuart Hall, does it change your first thoughts? What do they together suggest to you about identity?</a:t>
            </a:r>
          </a:p>
          <a:p>
            <a:endParaRPr lang="en-US" altLang="en-US" sz="900" dirty="0"/>
          </a:p>
          <a:p>
            <a:r>
              <a:rPr lang="en-US" altLang="en-US" sz="900" dirty="0"/>
              <a:t>Must begin by talking about identity as it is very much implicated in the notion of </a:t>
            </a:r>
            <a:r>
              <a:rPr lang="en-US" altLang="en-US" sz="900" dirty="0" err="1"/>
              <a:t>positionality</a:t>
            </a:r>
            <a:r>
              <a:rPr lang="en-US" altLang="en-US" sz="900" dirty="0"/>
              <a:t>, as can be seen by the above quote by Stuart Hall in his description of cultural identity. Now reading this quote out of context in juxtaposition to the image might suggest that identity is something singular, definitive and fixed; however, as we all know from experience, this is not the case. Our identities are not only multiple but also fluid, relational and contextual. Basically, when it comes to identity, it is complicated (just like in some people’s Facebook relationship status).</a:t>
            </a:r>
          </a:p>
          <a:p>
            <a:endParaRPr lang="en-US" altLang="en-US" sz="900" dirty="0"/>
          </a:p>
          <a:p>
            <a:r>
              <a:rPr lang="en-US" altLang="en-US" sz="900" dirty="0"/>
              <a:t>As far as Hall is concerned, we all write and speak from a particular place and time, plus from a specific culture and history. Additionally, identity is not as transparent and unproblematic as we think. Identity is in fact a production, which is never complete, always in process and constituted within representation. As Judith Butler would argue, identity is a performance that is profoundly uncertain.</a:t>
            </a:r>
          </a:p>
          <a:p>
            <a:endParaRPr lang="en-US" altLang="en-US" sz="900" dirty="0"/>
          </a:p>
          <a:p>
            <a:r>
              <a:rPr lang="en-US" altLang="en-US" sz="900" dirty="0"/>
              <a:t>Hall argues that there are two sense in which we look identity as follows:</a:t>
            </a:r>
          </a:p>
          <a:p>
            <a:pPr marL="628650" lvl="1" indent="-171450">
              <a:buFontTx/>
              <a:buChar char="•"/>
            </a:pPr>
            <a:r>
              <a:rPr lang="en-US" altLang="en-US" sz="900" dirty="0"/>
              <a:t>Traditional Approach – this is the idea of a collective “one true self” that is hidden within artificially imposed superficial selves. This is considered to be a stable identity, e.g., national identities of old.</a:t>
            </a:r>
          </a:p>
          <a:p>
            <a:pPr marL="628650" lvl="1" indent="-171450">
              <a:buFontTx/>
              <a:buChar char="•"/>
            </a:pPr>
            <a:r>
              <a:rPr lang="en-US" altLang="en-US" sz="900" dirty="0" err="1"/>
              <a:t>Differance</a:t>
            </a:r>
            <a:r>
              <a:rPr lang="en-US" altLang="en-US" sz="900" dirty="0"/>
              <a:t> Approach – Identity is more about becoming, as well as being. It is as much about the past as the future. It is about the difference between what we are and what we become.</a:t>
            </a:r>
          </a:p>
          <a:p>
            <a:endParaRPr lang="en-US" altLang="en-US" sz="900" dirty="0"/>
          </a:p>
          <a:p>
            <a:r>
              <a:rPr lang="en-US" altLang="en-US" sz="900" dirty="0"/>
              <a:t>Hall uses the second approach to discuss the Caribbean identity as one that is about hybridity, syncretism and heterogeneity in relation to Africans, Asians and Europeans, as well as the Native American absence. More specifically, he talks of this identity formation in terms of:</a:t>
            </a:r>
          </a:p>
          <a:p>
            <a:pPr marL="628650" lvl="1" indent="-171450">
              <a:buFontTx/>
              <a:buChar char="•"/>
            </a:pPr>
            <a:r>
              <a:rPr lang="en-US" altLang="en-US" sz="900" dirty="0"/>
              <a:t>Presence </a:t>
            </a:r>
            <a:r>
              <a:rPr lang="en-US" altLang="en-US" sz="900" dirty="0" err="1"/>
              <a:t>Africaine</a:t>
            </a:r>
            <a:r>
              <a:rPr lang="en-US" altLang="en-US" sz="900" dirty="0"/>
              <a:t> (e.g., lost, transformed, resistant, hidden, oppressed, etc.)</a:t>
            </a:r>
          </a:p>
          <a:p>
            <a:pPr marL="628650" lvl="1" indent="-171450">
              <a:buFontTx/>
              <a:buChar char="•"/>
            </a:pPr>
            <a:r>
              <a:rPr lang="en-US" altLang="en-US" sz="900" dirty="0"/>
              <a:t>Presence </a:t>
            </a:r>
            <a:r>
              <a:rPr lang="en-US" altLang="en-US" sz="900" dirty="0" err="1"/>
              <a:t>Europeene</a:t>
            </a:r>
            <a:r>
              <a:rPr lang="en-US" altLang="en-US" sz="900" dirty="0"/>
              <a:t> (e.g., over coded, dominant, power, violent, etc.)</a:t>
            </a:r>
          </a:p>
          <a:p>
            <a:pPr marL="628650" lvl="1" indent="-171450">
              <a:buFontTx/>
              <a:buChar char="•"/>
            </a:pPr>
            <a:r>
              <a:rPr lang="en-US" altLang="en-US" sz="900" dirty="0"/>
              <a:t>Presence </a:t>
            </a:r>
            <a:r>
              <a:rPr lang="en-US" altLang="en-US" sz="900" dirty="0" err="1"/>
              <a:t>Americaine</a:t>
            </a:r>
            <a:r>
              <a:rPr lang="en-US" altLang="en-US" sz="900" dirty="0"/>
              <a:t> (e.g., erased, silences, blending, new beginnings, </a:t>
            </a:r>
            <a:r>
              <a:rPr lang="en-US" altLang="en-US" sz="900" dirty="0" err="1"/>
              <a:t>diasporic</a:t>
            </a:r>
            <a:r>
              <a:rPr lang="en-US" altLang="en-US" sz="900" dirty="0"/>
              <a:t>, etc.) </a:t>
            </a:r>
          </a:p>
          <a:p>
            <a:endParaRPr lang="en-US" altLang="en-US" sz="900" dirty="0"/>
          </a:p>
          <a:p>
            <a:r>
              <a:rPr lang="en-US" altLang="en-US" sz="900" b="1" dirty="0"/>
              <a:t>Reference:</a:t>
            </a:r>
          </a:p>
          <a:p>
            <a:r>
              <a:rPr lang="en-US" altLang="en-US" sz="900" dirty="0"/>
              <a:t>Butler, J. (1990). Gender trouble. London: Routledge.</a:t>
            </a:r>
          </a:p>
          <a:p>
            <a:r>
              <a:rPr lang="en-US" altLang="en-US" sz="900" dirty="0"/>
              <a:t>Hall, S. (1994). Cultural identity and the diaspora. In Williams, P. &amp; Chrisman, L. (</a:t>
            </a:r>
            <a:r>
              <a:rPr lang="en-US" altLang="en-US" sz="900" dirty="0" err="1"/>
              <a:t>Eds</a:t>
            </a:r>
            <a:r>
              <a:rPr lang="en-US" altLang="en-US" sz="900" dirty="0"/>
              <a:t>), </a:t>
            </a:r>
            <a:r>
              <a:rPr lang="en-US" altLang="en-US" sz="900" i="1" dirty="0"/>
              <a:t>Colonial Discourse and Post-colonial Theory: a Reader </a:t>
            </a:r>
            <a:r>
              <a:rPr lang="en-US" altLang="en-US" sz="900" dirty="0"/>
              <a:t>(pp. 392-401). London: Harvester </a:t>
            </a:r>
            <a:r>
              <a:rPr lang="en-US" altLang="en-US" sz="900" dirty="0" err="1"/>
              <a:t>Wheatsheaf</a:t>
            </a:r>
            <a:r>
              <a:rPr lang="en-US" altLang="en-US" sz="900" dirty="0"/>
              <a:t>.</a:t>
            </a:r>
          </a:p>
          <a:p>
            <a:endParaRPr lang="en-US" altLang="en-US" sz="900" dirty="0"/>
          </a:p>
          <a:p>
            <a:r>
              <a:rPr lang="en-US" altLang="en-US" sz="900" dirty="0"/>
              <a:t>Cartoon of identity as a  ball and chain is drawn by Cristian </a:t>
            </a:r>
            <a:r>
              <a:rPr lang="en-US" altLang="en-US" sz="900" dirty="0" err="1"/>
              <a:t>Topan</a:t>
            </a:r>
            <a:r>
              <a:rPr lang="en-US" altLang="en-US" sz="900" dirty="0"/>
              <a:t> (2011) and found here: </a:t>
            </a:r>
            <a:r>
              <a:rPr lang="en-US" altLang="en-US" sz="900" b="1" dirty="0"/>
              <a:t>http://tinyurl.com/o8g4su4</a:t>
            </a:r>
          </a:p>
          <a:p>
            <a:endParaRPr lang="en-US" altLang="en-US" dirty="0"/>
          </a:p>
          <a:p>
            <a:pPr>
              <a:spcBef>
                <a:spcPts val="0"/>
              </a:spcBef>
            </a:pPr>
            <a:endParaRPr lang="en-US" sz="900" dirty="0"/>
          </a:p>
        </p:txBody>
      </p:sp>
      <p:sp>
        <p:nvSpPr>
          <p:cNvPr id="4" name="Slide Number Placeholder 3"/>
          <p:cNvSpPr>
            <a:spLocks noGrp="1"/>
          </p:cNvSpPr>
          <p:nvPr>
            <p:ph type="sldNum" sz="quarter" idx="10"/>
          </p:nvPr>
        </p:nvSpPr>
        <p:spPr/>
        <p:txBody>
          <a:bodyPr/>
          <a:lstStyle/>
          <a:p>
            <a:fld id="{DDFD9C7A-AAD7-420B-B0A2-FD0E139BCF3F}" type="slidenum">
              <a:rPr lang="de-DE" smtClean="0"/>
              <a:pPr/>
              <a:t>17</a:t>
            </a:fld>
            <a:endParaRPr lang="de-DE"/>
          </a:p>
        </p:txBody>
      </p:sp>
    </p:spTree>
    <p:extLst>
      <p:ext uri="{BB962C8B-B14F-4D97-AF65-F5344CB8AC3E}">
        <p14:creationId xmlns:p14="http://schemas.microsoft.com/office/powerpoint/2010/main" val="670348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900" b="1" dirty="0"/>
              <a:t>Note:</a:t>
            </a:r>
          </a:p>
          <a:p>
            <a:r>
              <a:rPr lang="en-US" altLang="en-US" sz="900" dirty="0"/>
              <a:t>Beyond our tendency to focus on what </a:t>
            </a:r>
            <a:r>
              <a:rPr lang="en-US" altLang="en-US" sz="900" dirty="0" err="1"/>
              <a:t>Maalouf</a:t>
            </a:r>
            <a:r>
              <a:rPr lang="en-US" altLang="en-US" sz="900" dirty="0"/>
              <a:t> calls our “vertical” heritage, we also find that oftentimes we are forced to highlight or choose from among our various allegiances. As obvious examples of such a conflict (relating specifically to cultural identity), </a:t>
            </a:r>
            <a:r>
              <a:rPr lang="en-US" altLang="en-US" sz="900" dirty="0" err="1"/>
              <a:t>Maalouf</a:t>
            </a:r>
            <a:r>
              <a:rPr lang="en-US" altLang="en-US" sz="900" dirty="0"/>
              <a:t> says this would be the case for a Hutu woman married to a Tutsi man in Rwanda, or someone born in Belgrade of a Serbian mother and a Croatian father, or for an American born to a ‘black’ father and a ‘white’ mother (take President Barack Hussein Obama as an example and the fiasco around asking for his birth certificate to be shown as proof of his American birth during the first presidential campaign). </a:t>
            </a:r>
            <a:r>
              <a:rPr lang="en-US" altLang="en-US" sz="900" dirty="0" err="1"/>
              <a:t>Maalouf</a:t>
            </a:r>
            <a:r>
              <a:rPr lang="en-US" altLang="en-US" sz="900" dirty="0"/>
              <a:t> also points to citizens in present-day Europe who might be torn between their affiliation to their home country in contrast to that of a continental identity. </a:t>
            </a:r>
          </a:p>
          <a:p>
            <a:endParaRPr lang="en-US" altLang="en-US" sz="900" dirty="0"/>
          </a:p>
          <a:p>
            <a:r>
              <a:rPr lang="en-US" altLang="en-US" sz="900" dirty="0"/>
              <a:t>Image on the tomato as a fruit versus a vegetable identity-crisis is taken from: </a:t>
            </a:r>
            <a:r>
              <a:rPr lang="en-US" altLang="en-US" sz="900" b="1" dirty="0"/>
              <a:t>http://tinyurl.com/ols45ww</a:t>
            </a:r>
          </a:p>
          <a:p>
            <a:endParaRPr lang="en-US" altLang="en-US" sz="900" b="1" dirty="0"/>
          </a:p>
          <a:p>
            <a:r>
              <a:rPr lang="en-US" altLang="en-US" sz="900" dirty="0"/>
              <a:t>Note a tomato is scientifically a fruit, due to the fact that it develops from the ovary in the base of the flower and contains the seeds of the plant; however, for culinary purposes, the tomato is treated as a vegetable since it is ordinarily used to make savory dishes. The tomato is a member of the deadly nightshade family, and the word "tomato" comes from the Spanish </a:t>
            </a:r>
            <a:r>
              <a:rPr lang="en-US" altLang="en-US" sz="900" i="1" dirty="0" err="1"/>
              <a:t>tomate</a:t>
            </a:r>
            <a:r>
              <a:rPr lang="en-US" altLang="en-US" sz="900" dirty="0"/>
              <a:t>, which in turn comes from the </a:t>
            </a:r>
            <a:r>
              <a:rPr lang="en-US" altLang="en-US" sz="900" dirty="0" err="1"/>
              <a:t>Nahuatl</a:t>
            </a:r>
            <a:r>
              <a:rPr lang="en-US" altLang="en-US" sz="900" dirty="0"/>
              <a:t> word </a:t>
            </a:r>
            <a:r>
              <a:rPr lang="en-US" altLang="en-US" sz="900" i="1" dirty="0" err="1"/>
              <a:t>tomatotl</a:t>
            </a:r>
            <a:r>
              <a:rPr lang="en-US" altLang="en-US" sz="900" dirty="0"/>
              <a:t> .</a:t>
            </a:r>
          </a:p>
        </p:txBody>
      </p:sp>
      <p:sp>
        <p:nvSpPr>
          <p:cNvPr id="4" name="Slide Number Placeholder 3"/>
          <p:cNvSpPr>
            <a:spLocks noGrp="1"/>
          </p:cNvSpPr>
          <p:nvPr>
            <p:ph type="sldNum" sz="quarter" idx="10"/>
          </p:nvPr>
        </p:nvSpPr>
        <p:spPr/>
        <p:txBody>
          <a:bodyPr/>
          <a:lstStyle/>
          <a:p>
            <a:fld id="{DDFD9C7A-AAD7-420B-B0A2-FD0E139BCF3F}" type="slidenum">
              <a:rPr lang="de-DE" smtClean="0"/>
              <a:pPr/>
              <a:t>19</a:t>
            </a:fld>
            <a:endParaRPr lang="de-DE"/>
          </a:p>
        </p:txBody>
      </p:sp>
    </p:spTree>
    <p:extLst>
      <p:ext uri="{BB962C8B-B14F-4D97-AF65-F5344CB8AC3E}">
        <p14:creationId xmlns:p14="http://schemas.microsoft.com/office/powerpoint/2010/main" val="4109075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900" b="1" dirty="0"/>
              <a:t>Note:</a:t>
            </a:r>
          </a:p>
          <a:p>
            <a:endParaRPr lang="en-US" sz="9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DFD9C7A-AAD7-420B-B0A2-FD0E139BCF3F}" type="slidenum">
              <a:rPr lang="de-DE" smtClean="0"/>
              <a:pPr/>
              <a:t>20</a:t>
            </a:fld>
            <a:endParaRPr lang="de-DE"/>
          </a:p>
        </p:txBody>
      </p:sp>
    </p:spTree>
    <p:extLst>
      <p:ext uri="{BB962C8B-B14F-4D97-AF65-F5344CB8AC3E}">
        <p14:creationId xmlns:p14="http://schemas.microsoft.com/office/powerpoint/2010/main" val="9535602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900" b="1" dirty="0"/>
              <a:t>Note:</a:t>
            </a:r>
          </a:p>
          <a:p>
            <a:r>
              <a:rPr lang="en-US" altLang="en-US" sz="900" dirty="0"/>
              <a:t>This stereotypical image taken from the Internet is meant to highlight the issue of male domination, and its effects on women, as a global phenomenon. As you can see it provides two completely different perspectives on women’s oppression and one can argue that these view points are a consequence of different </a:t>
            </a:r>
            <a:r>
              <a:rPr lang="en-US" altLang="en-US" sz="900" dirty="0" err="1"/>
              <a:t>positionalities</a:t>
            </a:r>
            <a:r>
              <a:rPr lang="en-US" altLang="en-US" sz="900" dirty="0"/>
              <a:t>, although as far as a feminist activist like </a:t>
            </a:r>
            <a:r>
              <a:rPr lang="en-US" altLang="en-US" sz="900" dirty="0" err="1"/>
              <a:t>Nawal</a:t>
            </a:r>
            <a:r>
              <a:rPr lang="en-US" altLang="en-US" sz="900" dirty="0"/>
              <a:t> el </a:t>
            </a:r>
            <a:r>
              <a:rPr lang="en-US" altLang="en-US" sz="900" dirty="0" err="1"/>
              <a:t>Sa’adawi</a:t>
            </a:r>
            <a:r>
              <a:rPr lang="en-US" altLang="en-US" sz="900" dirty="0"/>
              <a:t> is concerned, they represent two sides of the same coin. (This is something I heard her say in her keynote address at the 2008 Women’s World Congress in Madrid.) </a:t>
            </a:r>
          </a:p>
          <a:p>
            <a:endParaRPr lang="en-US" altLang="en-US" sz="900" dirty="0"/>
          </a:p>
          <a:p>
            <a:r>
              <a:rPr lang="en-US" altLang="en-US" sz="900" dirty="0"/>
              <a:t>But even taking these two perspectives aside, what one can notice in the image is a sense of an invisibility of men’s perspectives on the issue, even as notions of masculinity dominate what is presented. In other words, it feels like a story about notions of femininity, being told from women’s perspectives.</a:t>
            </a:r>
          </a:p>
          <a:p>
            <a:endParaRPr lang="en-US" altLang="en-US" sz="900" dirty="0"/>
          </a:p>
          <a:p>
            <a:r>
              <a:rPr lang="en-US" altLang="en-US" sz="900" dirty="0"/>
              <a:t>Cartoon by Malcolm Evans (2011) taken from: </a:t>
            </a:r>
            <a:r>
              <a:rPr lang="en-US" altLang="en-US" sz="900" b="1" dirty="0"/>
              <a:t>http://tinyurl.com/onuc4ot</a:t>
            </a:r>
            <a:endParaRPr lang="en-US" altLang="en-US" sz="900" dirty="0"/>
          </a:p>
          <a:p>
            <a:endParaRPr lang="en-US" altLang="en-US" sz="900" b="1" dirty="0"/>
          </a:p>
        </p:txBody>
      </p:sp>
      <p:sp>
        <p:nvSpPr>
          <p:cNvPr id="4" name="Slide Number Placeholder 3"/>
          <p:cNvSpPr>
            <a:spLocks noGrp="1"/>
          </p:cNvSpPr>
          <p:nvPr>
            <p:ph type="sldNum" sz="quarter" idx="10"/>
          </p:nvPr>
        </p:nvSpPr>
        <p:spPr/>
        <p:txBody>
          <a:bodyPr/>
          <a:lstStyle/>
          <a:p>
            <a:fld id="{DDFD9C7A-AAD7-420B-B0A2-FD0E139BCF3F}" type="slidenum">
              <a:rPr lang="de-DE" smtClean="0"/>
              <a:pPr/>
              <a:t>32</a:t>
            </a:fld>
            <a:endParaRPr lang="de-DE"/>
          </a:p>
        </p:txBody>
      </p:sp>
    </p:spTree>
    <p:extLst>
      <p:ext uri="{BB962C8B-B14F-4D97-AF65-F5344CB8AC3E}">
        <p14:creationId xmlns:p14="http://schemas.microsoft.com/office/powerpoint/2010/main" val="1564225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76680-B836-0707-6EC1-550F1521DC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87D63D-66E1-95E1-FFD0-56F548679E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7E78AC-E72C-F9EE-3DBF-AC62939BD0E9}"/>
              </a:ext>
            </a:extLst>
          </p:cNvPr>
          <p:cNvSpPr>
            <a:spLocks noGrp="1"/>
          </p:cNvSpPr>
          <p:nvPr>
            <p:ph type="dt" sz="half" idx="10"/>
          </p:nvPr>
        </p:nvSpPr>
        <p:spPr/>
        <p:txBody>
          <a:bodyPr/>
          <a:lstStyle/>
          <a:p>
            <a:fld id="{11A6662E-FAF4-44BC-88B5-85A7CBFB6D30}" type="datetime1">
              <a:rPr lang="en-US" smtClean="0"/>
              <a:pPr/>
              <a:t>11/6/2025</a:t>
            </a:fld>
            <a:endParaRPr lang="en-US" dirty="0"/>
          </a:p>
        </p:txBody>
      </p:sp>
      <p:sp>
        <p:nvSpPr>
          <p:cNvPr id="5" name="Footer Placeholder 4">
            <a:extLst>
              <a:ext uri="{FF2B5EF4-FFF2-40B4-BE49-F238E27FC236}">
                <a16:creationId xmlns:a16="http://schemas.microsoft.com/office/drawing/2014/main" id="{734B40A5-E408-EB77-831F-ADD646731618}"/>
              </a:ext>
            </a:extLst>
          </p:cNvPr>
          <p:cNvSpPr>
            <a:spLocks noGrp="1"/>
          </p:cNvSpPr>
          <p:nvPr>
            <p:ph type="ftr" sz="quarter" idx="11"/>
          </p:nvPr>
        </p:nvSpPr>
        <p:spPr/>
        <p:txBody>
          <a:body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A5B8AD6D-D799-621D-4163-721413D433FD}"/>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1902367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A31F1-9BBD-8BBE-39D4-309AB2F919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F7B04B-A26D-E408-DAA8-1AF25F6EF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DBFBA3-059A-D84A-C616-B559A12EDD00}"/>
              </a:ext>
            </a:extLst>
          </p:cNvPr>
          <p:cNvSpPr>
            <a:spLocks noGrp="1"/>
          </p:cNvSpPr>
          <p:nvPr>
            <p:ph type="dt" sz="half" idx="10"/>
          </p:nvPr>
        </p:nvSpPr>
        <p:spPr/>
        <p:txBody>
          <a:bodyPr/>
          <a:lstStyle/>
          <a:p>
            <a:fld id="{0055F08A-1E71-4B2B-BB49-E743F2903911}" type="datetime1">
              <a:rPr lang="en-US" smtClean="0"/>
              <a:t>11/6/2025</a:t>
            </a:fld>
            <a:endParaRPr lang="en-US" dirty="0"/>
          </a:p>
        </p:txBody>
      </p:sp>
      <p:sp>
        <p:nvSpPr>
          <p:cNvPr id="5" name="Footer Placeholder 4">
            <a:extLst>
              <a:ext uri="{FF2B5EF4-FFF2-40B4-BE49-F238E27FC236}">
                <a16:creationId xmlns:a16="http://schemas.microsoft.com/office/drawing/2014/main" id="{623AC595-783B-8D05-9065-77773544B8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BF269F-4A85-422C-413D-488B44CF44F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79639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417BA-12C7-1DA6-4CA2-1AB0B6F7FA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052975-93D7-B5AE-F921-14855E8F39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64BF7C-2B80-4D1C-E61A-5DA4C1763AD9}"/>
              </a:ext>
            </a:extLst>
          </p:cNvPr>
          <p:cNvSpPr>
            <a:spLocks noGrp="1"/>
          </p:cNvSpPr>
          <p:nvPr>
            <p:ph type="dt" sz="half" idx="10"/>
          </p:nvPr>
        </p:nvSpPr>
        <p:spPr/>
        <p:txBody>
          <a:bodyPr/>
          <a:lstStyle/>
          <a:p>
            <a:fld id="{15417D9E-721A-44BB-8863-9873FE64DA75}" type="datetime1">
              <a:rPr lang="en-US" smtClean="0"/>
              <a:t>11/6/2025</a:t>
            </a:fld>
            <a:endParaRPr lang="en-US"/>
          </a:p>
        </p:txBody>
      </p:sp>
      <p:sp>
        <p:nvSpPr>
          <p:cNvPr id="5" name="Footer Placeholder 4">
            <a:extLst>
              <a:ext uri="{FF2B5EF4-FFF2-40B4-BE49-F238E27FC236}">
                <a16:creationId xmlns:a16="http://schemas.microsoft.com/office/drawing/2014/main" id="{24DF1BE0-5B6C-4EF1-7CB5-0FC9ECE2B4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DEEA71-606E-DF0D-023F-4CA36AC94DA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11555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55A4F-E775-6CDA-4C9A-BCBCD5EA63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C70BFA-3E6F-9996-F73A-CD678EE0B8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A73E33B-CA28-F5AC-3F17-A0A9D85CA3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FD4F9B-4011-7D46-EA42-CECE62FA2731}"/>
              </a:ext>
            </a:extLst>
          </p:cNvPr>
          <p:cNvSpPr>
            <a:spLocks noGrp="1"/>
          </p:cNvSpPr>
          <p:nvPr>
            <p:ph type="dt" sz="half" idx="10"/>
          </p:nvPr>
        </p:nvSpPr>
        <p:spPr/>
        <p:txBody>
          <a:bodyPr/>
          <a:lstStyle/>
          <a:p>
            <a:fld id="{5F31DA2F-80B8-49CF-99FB-5ABCA53A607A}" type="datetime1">
              <a:rPr lang="en-US" smtClean="0"/>
              <a:t>11/6/2025</a:t>
            </a:fld>
            <a:endParaRPr lang="en-US"/>
          </a:p>
        </p:txBody>
      </p:sp>
      <p:sp>
        <p:nvSpPr>
          <p:cNvPr id="6" name="Footer Placeholder 5">
            <a:extLst>
              <a:ext uri="{FF2B5EF4-FFF2-40B4-BE49-F238E27FC236}">
                <a16:creationId xmlns:a16="http://schemas.microsoft.com/office/drawing/2014/main" id="{3244E2B6-61B2-C32A-DBF2-985FAEDCC1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E617A5-0F61-ED2E-A7C6-8ACADC02087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60002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7B491-E62C-E636-741C-4BCD44DEFE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D088B9-0D7E-74F3-9A76-362BF57762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5A0173-3F09-D011-F4E0-1E67C894C8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C099FE-A358-C51C-0DA8-21DEB53FC8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C1F310-E655-B8E2-D504-6F92044F12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6D7CE0-31D5-8907-F196-F22A4A933526}"/>
              </a:ext>
            </a:extLst>
          </p:cNvPr>
          <p:cNvSpPr>
            <a:spLocks noGrp="1"/>
          </p:cNvSpPr>
          <p:nvPr>
            <p:ph type="dt" sz="half" idx="10"/>
          </p:nvPr>
        </p:nvSpPr>
        <p:spPr/>
        <p:txBody>
          <a:bodyPr/>
          <a:lstStyle/>
          <a:p>
            <a:fld id="{28852172-E6C9-4B6C-929A-A9DE3837BBF1}" type="datetime1">
              <a:rPr lang="en-US" smtClean="0"/>
              <a:t>11/6/2025</a:t>
            </a:fld>
            <a:endParaRPr lang="en-US"/>
          </a:p>
        </p:txBody>
      </p:sp>
      <p:sp>
        <p:nvSpPr>
          <p:cNvPr id="8" name="Footer Placeholder 7">
            <a:extLst>
              <a:ext uri="{FF2B5EF4-FFF2-40B4-BE49-F238E27FC236}">
                <a16:creationId xmlns:a16="http://schemas.microsoft.com/office/drawing/2014/main" id="{5344F936-11CB-3E7E-5F8D-AE2BD638DFB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FF52273-2F45-3162-3D6F-018011809B67}"/>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19158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FD384-6B3D-EFDD-763C-EDC55DF391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65EFC6-C14B-1474-2B23-A62306715AE4}"/>
              </a:ext>
            </a:extLst>
          </p:cNvPr>
          <p:cNvSpPr>
            <a:spLocks noGrp="1"/>
          </p:cNvSpPr>
          <p:nvPr>
            <p:ph type="dt" sz="half" idx="10"/>
          </p:nvPr>
        </p:nvSpPr>
        <p:spPr/>
        <p:txBody>
          <a:bodyPr/>
          <a:lstStyle/>
          <a:p>
            <a:fld id="{3AB41CFF-90C9-47B3-9DA1-F2BF8D839F7E}" type="datetime1">
              <a:rPr lang="en-US" smtClean="0"/>
              <a:t>11/6/2025</a:t>
            </a:fld>
            <a:endParaRPr lang="en-US"/>
          </a:p>
        </p:txBody>
      </p:sp>
      <p:sp>
        <p:nvSpPr>
          <p:cNvPr id="4" name="Footer Placeholder 3">
            <a:extLst>
              <a:ext uri="{FF2B5EF4-FFF2-40B4-BE49-F238E27FC236}">
                <a16:creationId xmlns:a16="http://schemas.microsoft.com/office/drawing/2014/main" id="{A20662C5-39D2-F2B9-9DC9-951D0B7FEC2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0CE6DD6-6469-B46F-32F4-01C9F481696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3640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DBCFEB-078A-B060-DE0F-8ED098C3559F}"/>
              </a:ext>
            </a:extLst>
          </p:cNvPr>
          <p:cNvSpPr>
            <a:spLocks noGrp="1"/>
          </p:cNvSpPr>
          <p:nvPr>
            <p:ph type="dt" sz="half" idx="10"/>
          </p:nvPr>
        </p:nvSpPr>
        <p:spPr/>
        <p:txBody>
          <a:bodyPr/>
          <a:lstStyle/>
          <a:p>
            <a:fld id="{F06048FA-06AB-4884-A69B-986B96E68A24}" type="datetime1">
              <a:rPr lang="en-US" smtClean="0"/>
              <a:t>11/6/2025</a:t>
            </a:fld>
            <a:endParaRPr lang="en-US"/>
          </a:p>
        </p:txBody>
      </p:sp>
      <p:sp>
        <p:nvSpPr>
          <p:cNvPr id="3" name="Footer Placeholder 2">
            <a:extLst>
              <a:ext uri="{FF2B5EF4-FFF2-40B4-BE49-F238E27FC236}">
                <a16:creationId xmlns:a16="http://schemas.microsoft.com/office/drawing/2014/main" id="{1958ED74-F69E-6AFB-5BFA-6297BA8FC0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E569499-2061-90FE-0D02-CF4868EE3A0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91529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21F50-3D0F-DF14-5909-94BDF7657C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46D9DD-5E5B-C6DE-F0AA-98F68D7FAD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F9059A-D824-1E62-CE45-29C48E56ED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32CE5E-87EA-38FC-E894-B6E002CF2BE3}"/>
              </a:ext>
            </a:extLst>
          </p:cNvPr>
          <p:cNvSpPr>
            <a:spLocks noGrp="1"/>
          </p:cNvSpPr>
          <p:nvPr>
            <p:ph type="dt" sz="half" idx="10"/>
          </p:nvPr>
        </p:nvSpPr>
        <p:spPr/>
        <p:txBody>
          <a:bodyPr/>
          <a:lstStyle/>
          <a:p>
            <a:fld id="{50DB7ABA-0172-4F9C-889D-567164F66BCD}" type="datetime1">
              <a:rPr lang="en-US" smtClean="0"/>
              <a:t>11/6/2025</a:t>
            </a:fld>
            <a:endParaRPr lang="en-US"/>
          </a:p>
        </p:txBody>
      </p:sp>
      <p:sp>
        <p:nvSpPr>
          <p:cNvPr id="6" name="Footer Placeholder 5">
            <a:extLst>
              <a:ext uri="{FF2B5EF4-FFF2-40B4-BE49-F238E27FC236}">
                <a16:creationId xmlns:a16="http://schemas.microsoft.com/office/drawing/2014/main" id="{D7257ED6-BDC0-9B8E-D74C-7E827CC4BD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1E5DE5-9302-3454-0DA0-9E0C3971F7E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56527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FB76-868F-AF96-14C9-89CAC554F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63EDD8-AA2E-CB51-5598-507E7336FA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4EA789-34A1-8208-C46C-A06BEDA6FC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E67EC4-2060-8394-A3A5-C41F7B7B94C8}"/>
              </a:ext>
            </a:extLst>
          </p:cNvPr>
          <p:cNvSpPr>
            <a:spLocks noGrp="1"/>
          </p:cNvSpPr>
          <p:nvPr>
            <p:ph type="dt" sz="half" idx="10"/>
          </p:nvPr>
        </p:nvSpPr>
        <p:spPr/>
        <p:txBody>
          <a:bodyPr/>
          <a:lstStyle/>
          <a:p>
            <a:fld id="{78AC6A5B-8AE7-4A41-B5A7-9ADC6686DC18}" type="datetime1">
              <a:rPr lang="en-US" smtClean="0"/>
              <a:t>11/6/2025</a:t>
            </a:fld>
            <a:endParaRPr lang="en-US"/>
          </a:p>
        </p:txBody>
      </p:sp>
      <p:sp>
        <p:nvSpPr>
          <p:cNvPr id="6" name="Footer Placeholder 5">
            <a:extLst>
              <a:ext uri="{FF2B5EF4-FFF2-40B4-BE49-F238E27FC236}">
                <a16:creationId xmlns:a16="http://schemas.microsoft.com/office/drawing/2014/main" id="{12C66308-8426-EEC1-D388-1828734636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2FC1E3-4890-7E7A-E1D5-4AED176EA7C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8356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45B07-6066-CAB4-BCA1-6F4DA7A120F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76BEAA-C028-7079-4163-ACFED1DD33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C7A9D2-2A2B-A0D8-078C-13AA42365D2E}"/>
              </a:ext>
            </a:extLst>
          </p:cNvPr>
          <p:cNvSpPr>
            <a:spLocks noGrp="1"/>
          </p:cNvSpPr>
          <p:nvPr>
            <p:ph type="dt" sz="half" idx="10"/>
          </p:nvPr>
        </p:nvSpPr>
        <p:spPr/>
        <p:txBody>
          <a:bodyPr/>
          <a:lstStyle/>
          <a:p>
            <a:fld id="{4C559632-1575-4E14-B53B-3DC3D5ED3947}" type="datetime1">
              <a:rPr lang="en-US" smtClean="0"/>
              <a:t>11/6/2025</a:t>
            </a:fld>
            <a:endParaRPr lang="en-US"/>
          </a:p>
        </p:txBody>
      </p:sp>
      <p:sp>
        <p:nvSpPr>
          <p:cNvPr id="5" name="Footer Placeholder 4">
            <a:extLst>
              <a:ext uri="{FF2B5EF4-FFF2-40B4-BE49-F238E27FC236}">
                <a16:creationId xmlns:a16="http://schemas.microsoft.com/office/drawing/2014/main" id="{ABCF6531-1610-9D0C-2345-1E3F68CD7C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FADE06-D2C5-D3E3-2217-A0004594D5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6114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6F6FFF-6231-7D87-2503-E0DEE893A7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1AB175-1819-250F-B69B-6DC8D337C0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BD5DDC-605C-28A8-0230-14BBF364D1ED}"/>
              </a:ext>
            </a:extLst>
          </p:cNvPr>
          <p:cNvSpPr>
            <a:spLocks noGrp="1"/>
          </p:cNvSpPr>
          <p:nvPr>
            <p:ph type="dt" sz="half" idx="10"/>
          </p:nvPr>
        </p:nvSpPr>
        <p:spPr/>
        <p:txBody>
          <a:bodyPr/>
          <a:lstStyle/>
          <a:p>
            <a:fld id="{CC4A6868-2568-4CC9-B302-F37117B01A6E}" type="datetime1">
              <a:rPr lang="en-US" smtClean="0"/>
              <a:t>11/6/2025</a:t>
            </a:fld>
            <a:endParaRPr lang="en-US"/>
          </a:p>
        </p:txBody>
      </p:sp>
      <p:sp>
        <p:nvSpPr>
          <p:cNvPr id="5" name="Footer Placeholder 4">
            <a:extLst>
              <a:ext uri="{FF2B5EF4-FFF2-40B4-BE49-F238E27FC236}">
                <a16:creationId xmlns:a16="http://schemas.microsoft.com/office/drawing/2014/main" id="{2E34A68C-F0C6-8AE3-9071-CC293E675D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05C7FB-286A-268C-7428-6CF86F33407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31960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BFE22A-FDFB-8292-BB46-6897A951A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7399B6-C94E-5033-3DF4-E95EB7E8DD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DF32D8-4B88-FE64-B63D-3EBB113F71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E0CF6C-748E-4B7A-BC8B-3011EF78ED13}" type="datetime1">
              <a:rPr lang="en-US" smtClean="0"/>
              <a:pPr/>
              <a:t>11/6/2025</a:t>
            </a:fld>
            <a:endParaRPr lang="en-US" dirty="0"/>
          </a:p>
        </p:txBody>
      </p:sp>
      <p:sp>
        <p:nvSpPr>
          <p:cNvPr id="5" name="Footer Placeholder 4">
            <a:extLst>
              <a:ext uri="{FF2B5EF4-FFF2-40B4-BE49-F238E27FC236}">
                <a16:creationId xmlns:a16="http://schemas.microsoft.com/office/drawing/2014/main" id="{CE0E1852-DF64-DAE4-BB7D-72AD6B7ED7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772E422A-8509-182F-BEC0-02C3B59CA3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51806315"/>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qualres.org/HomeRefl-3703.html" TargetMode="External"/><Relationship Id="rId2" Type="http://schemas.openxmlformats.org/officeDocument/2006/relationships/hyperlink" Target="http://www.sciencedirect.com/science?_ob=ArticleURL&amp;_udi=B6T1B-43RK7SK-18&amp;_user=10&amp;_coverDate=08/11/2001&amp;_alid=435875752&amp;_rdoc=1&amp;_fmt=summary&amp;_orig=browse&amp;_sort=d&amp;view=c&amp;_acct=C000050221&amp;_version=1&amp;_urlVersion=0&amp;_userid=10&amp;md5=72af2835ec763497f3e5e53708b990d9"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16D0BAE-BDA7-80A0-76CA-D3A0670F8DA2}"/>
              </a:ext>
            </a:extLst>
          </p:cNvPr>
          <p:cNvPicPr>
            <a:picLocks noChangeAspect="1"/>
          </p:cNvPicPr>
          <p:nvPr/>
        </p:nvPicPr>
        <p:blipFill rotWithShape="1">
          <a:blip r:embed="rId2"/>
          <a:srcRect t="27299" r="9090" b="32245"/>
          <a:stretch/>
        </p:blipFill>
        <p:spPr>
          <a:xfrm>
            <a:off x="3523488" y="10"/>
            <a:ext cx="8668512" cy="6857990"/>
          </a:xfrm>
          <a:prstGeom prst="rect">
            <a:avLst/>
          </a:prstGeom>
        </p:spPr>
      </p:pic>
      <p:sp>
        <p:nvSpPr>
          <p:cNvPr id="7" name="Rectangle 6">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7AA2F4-28B9-42F3-ADA2-B7FAD3156A6E}"/>
              </a:ext>
            </a:extLst>
          </p:cNvPr>
          <p:cNvSpPr>
            <a:spLocks noGrp="1"/>
          </p:cNvSpPr>
          <p:nvPr>
            <p:ph type="ctrTitle"/>
          </p:nvPr>
        </p:nvSpPr>
        <p:spPr>
          <a:xfrm>
            <a:off x="477981" y="1122363"/>
            <a:ext cx="4023360" cy="3204134"/>
          </a:xfrm>
        </p:spPr>
        <p:txBody>
          <a:bodyPr anchor="b">
            <a:normAutofit fontScale="90000"/>
          </a:bodyPr>
          <a:lstStyle/>
          <a:p>
            <a:pPr algn="l"/>
            <a:r>
              <a:rPr lang="en-GB" sz="4400" dirty="0"/>
              <a:t>DBA ADVANCING TO THE DOCTORAL RESEARCH STAGE</a:t>
            </a:r>
            <a:br>
              <a:rPr lang="en-GB" sz="4400" dirty="0"/>
            </a:br>
            <a:r>
              <a:rPr lang="en-GB" sz="4400" dirty="0"/>
              <a:t>POSITIONALITY AND REFLEXIVITY</a:t>
            </a:r>
          </a:p>
        </p:txBody>
      </p:sp>
      <p:sp>
        <p:nvSpPr>
          <p:cNvPr id="3" name="Subtitle 2">
            <a:extLst>
              <a:ext uri="{FF2B5EF4-FFF2-40B4-BE49-F238E27FC236}">
                <a16:creationId xmlns:a16="http://schemas.microsoft.com/office/drawing/2014/main" id="{A2F6D36F-C705-4CF8-926D-82F0A174DE0D}"/>
              </a:ext>
            </a:extLst>
          </p:cNvPr>
          <p:cNvSpPr>
            <a:spLocks noGrp="1"/>
          </p:cNvSpPr>
          <p:nvPr>
            <p:ph type="subTitle" idx="1"/>
          </p:nvPr>
        </p:nvSpPr>
        <p:spPr>
          <a:xfrm>
            <a:off x="477980" y="4872922"/>
            <a:ext cx="4023359" cy="1208141"/>
          </a:xfrm>
        </p:spPr>
        <p:txBody>
          <a:bodyPr>
            <a:normAutofit/>
          </a:bodyPr>
          <a:lstStyle/>
          <a:p>
            <a:pPr algn="l"/>
            <a:r>
              <a:rPr lang="en-GB" sz="2000" dirty="0"/>
              <a:t>Amare Desta </a:t>
            </a:r>
            <a:r>
              <a:rPr lang="en-GB" sz="2000"/>
              <a:t>(Prof)</a:t>
            </a:r>
            <a:endParaRPr lang="en-GB" sz="2000" dirty="0"/>
          </a:p>
          <a:p>
            <a:pPr algn="l"/>
            <a:r>
              <a:rPr lang="en-GB" sz="2000" dirty="0"/>
              <a:t>POSITIONALITY &amp; REFLEXIVITY IN RESEARCH</a:t>
            </a:r>
          </a:p>
        </p:txBody>
      </p:sp>
      <p:sp>
        <p:nvSpPr>
          <p:cNvPr id="8" name="Rectangle 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96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2B82E2D-5822-450E-85CC-AE5EDD01E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wet dog in a black shirt&#10;&#10;Description automatically generated">
            <a:extLst>
              <a:ext uri="{FF2B5EF4-FFF2-40B4-BE49-F238E27FC236}">
                <a16:creationId xmlns:a16="http://schemas.microsoft.com/office/drawing/2014/main" id="{0FD2FEF7-EF6C-F032-127B-F0355FF9E0E3}"/>
              </a:ext>
            </a:extLst>
          </p:cNvPr>
          <p:cNvPicPr>
            <a:picLocks noChangeAspect="1"/>
          </p:cNvPicPr>
          <p:nvPr/>
        </p:nvPicPr>
        <p:blipFill rotWithShape="1">
          <a:blip r:embed="rId2"/>
          <a:srcRect r="20996"/>
          <a:stretch/>
        </p:blipFill>
        <p:spPr>
          <a:xfrm>
            <a:off x="2" y="10"/>
            <a:ext cx="4063593" cy="6857990"/>
          </a:xfrm>
          <a:prstGeom prst="rect">
            <a:avLst/>
          </a:prstGeom>
        </p:spPr>
      </p:pic>
      <p:pic>
        <p:nvPicPr>
          <p:cNvPr id="4" name="Picture 3" descr="A dog sitting in a car&#10;&#10;Description automatically generated">
            <a:extLst>
              <a:ext uri="{FF2B5EF4-FFF2-40B4-BE49-F238E27FC236}">
                <a16:creationId xmlns:a16="http://schemas.microsoft.com/office/drawing/2014/main" id="{F99EAEBB-3E4E-7C16-8064-456560249900}"/>
              </a:ext>
            </a:extLst>
          </p:cNvPr>
          <p:cNvPicPr>
            <a:picLocks noChangeAspect="1"/>
          </p:cNvPicPr>
          <p:nvPr/>
        </p:nvPicPr>
        <p:blipFill rotWithShape="1">
          <a:blip r:embed="rId3"/>
          <a:srcRect r="-2" b="5067"/>
          <a:stretch/>
        </p:blipFill>
        <p:spPr>
          <a:xfrm>
            <a:off x="4064204" y="10"/>
            <a:ext cx="4063593" cy="6857990"/>
          </a:xfrm>
          <a:prstGeom prst="rect">
            <a:avLst/>
          </a:prstGeom>
        </p:spPr>
      </p:pic>
      <p:pic>
        <p:nvPicPr>
          <p:cNvPr id="6" name="Picture 5" descr="A dog standing on a table&#10;&#10;Description automatically generated">
            <a:extLst>
              <a:ext uri="{FF2B5EF4-FFF2-40B4-BE49-F238E27FC236}">
                <a16:creationId xmlns:a16="http://schemas.microsoft.com/office/drawing/2014/main" id="{E81FB68E-43C5-5BF6-0DF1-265C8CFC9646}"/>
              </a:ext>
            </a:extLst>
          </p:cNvPr>
          <p:cNvPicPr>
            <a:picLocks noChangeAspect="1"/>
          </p:cNvPicPr>
          <p:nvPr/>
        </p:nvPicPr>
        <p:blipFill rotWithShape="1">
          <a:blip r:embed="rId4"/>
          <a:srcRect l="1171" r="19824"/>
          <a:stretch/>
        </p:blipFill>
        <p:spPr>
          <a:xfrm>
            <a:off x="8128407" y="10"/>
            <a:ext cx="4063593" cy="6857990"/>
          </a:xfrm>
          <a:prstGeom prst="rect">
            <a:avLst/>
          </a:prstGeom>
        </p:spPr>
      </p:pic>
      <p:pic>
        <p:nvPicPr>
          <p:cNvPr id="7" name="Picture 6">
            <a:extLst>
              <a:ext uri="{FF2B5EF4-FFF2-40B4-BE49-F238E27FC236}">
                <a16:creationId xmlns:a16="http://schemas.microsoft.com/office/drawing/2014/main" id="{CF9D6A53-2C82-F257-C7AF-72435F1C6E07}"/>
              </a:ext>
            </a:extLst>
          </p:cNvPr>
          <p:cNvPicPr>
            <a:picLocks noChangeAspect="1"/>
          </p:cNvPicPr>
          <p:nvPr/>
        </p:nvPicPr>
        <p:blipFill>
          <a:blip r:embed="rId5"/>
          <a:stretch>
            <a:fillRect/>
          </a:stretch>
        </p:blipFill>
        <p:spPr>
          <a:xfrm flipH="1">
            <a:off x="8995930" y="5997038"/>
            <a:ext cx="1060650" cy="741713"/>
          </a:xfrm>
          <a:prstGeom prst="rect">
            <a:avLst/>
          </a:prstGeom>
        </p:spPr>
      </p:pic>
    </p:spTree>
    <p:extLst>
      <p:ext uri="{BB962C8B-B14F-4D97-AF65-F5344CB8AC3E}">
        <p14:creationId xmlns:p14="http://schemas.microsoft.com/office/powerpoint/2010/main" val="4227370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72493" y="238539"/>
            <a:ext cx="11018520" cy="1434415"/>
          </a:xfrm>
        </p:spPr>
        <p:txBody>
          <a:bodyPr anchor="b">
            <a:normAutofit/>
          </a:bodyPr>
          <a:lstStyle/>
          <a:p>
            <a:r>
              <a:rPr lang="en-GB" sz="5400"/>
              <a:t>Please note</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572493" y="2071316"/>
            <a:ext cx="6713552" cy="4119172"/>
          </a:xfrm>
        </p:spPr>
        <p:txBody>
          <a:bodyPr anchor="t">
            <a:normAutofit/>
          </a:bodyPr>
          <a:lstStyle/>
          <a:p>
            <a:r>
              <a:rPr lang="en-GB" sz="2200"/>
              <a:t>This presentation  will introduce you to some aspects of research methods – but it is NOT intended to replace key reading, such as Bryman, Denscombe, Creswell, Maxwell, Guba and Lincoln and Cohen </a:t>
            </a:r>
            <a:r>
              <a:rPr lang="en-GB" sz="2200" b="1"/>
              <a:t>etc.  </a:t>
            </a:r>
          </a:p>
          <a:p>
            <a:r>
              <a:rPr lang="en-GB" sz="2200"/>
              <a:t>You must read key texts and beyond at doctoral level that cover the method and for this you may have to go beyond your modules reading list.</a:t>
            </a:r>
          </a:p>
          <a:p>
            <a:r>
              <a:rPr lang="en-GB" sz="2200"/>
              <a:t>Again some slides will not be focused on and you are expected at this doctoral level to be motivated, engaged and understand the areas you need to explore.</a:t>
            </a:r>
          </a:p>
          <a:p>
            <a:endParaRPr lang="en-GB" sz="22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4688" r="24703"/>
          <a:stretch/>
        </p:blipFill>
        <p:spPr>
          <a:xfrm>
            <a:off x="7675658" y="2093976"/>
            <a:ext cx="3941064" cy="4096512"/>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rson In A Lab">
            <a:extLst>
              <a:ext uri="{FF2B5EF4-FFF2-40B4-BE49-F238E27FC236}">
                <a16:creationId xmlns:a16="http://schemas.microsoft.com/office/drawing/2014/main" id="{3B972CCB-0D10-66C3-97FC-BE5073A084E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447F4-77FE-48A3-948C-1C0D609E0CD3}"/>
              </a:ext>
            </a:extLst>
          </p:cNvPr>
          <p:cNvSpPr>
            <a:spLocks noGrp="1"/>
          </p:cNvSpPr>
          <p:nvPr>
            <p:ph type="title"/>
          </p:nvPr>
        </p:nvSpPr>
        <p:spPr>
          <a:xfrm>
            <a:off x="321733" y="554845"/>
            <a:ext cx="10656891" cy="3902673"/>
          </a:xfrm>
        </p:spPr>
        <p:txBody>
          <a:bodyPr vert="horz" lIns="91440" tIns="45720" rIns="91440" bIns="45720" rtlCol="0" anchor="t">
            <a:normAutofit/>
          </a:bodyPr>
          <a:lstStyle/>
          <a:p>
            <a:r>
              <a:rPr lang="en-US" dirty="0">
                <a:solidFill>
                  <a:srgbClr val="FFFFFF"/>
                </a:solidFill>
              </a:rPr>
              <a:t>Positionality refers to the stance or positioning of you the researcher, in relation to the social and political context of your doctoral research - whether that is the community, the </a:t>
            </a:r>
            <a:r>
              <a:rPr lang="en-US" dirty="0" err="1">
                <a:solidFill>
                  <a:srgbClr val="FFFFFF"/>
                </a:solidFill>
              </a:rPr>
              <a:t>organisation</a:t>
            </a:r>
            <a:r>
              <a:rPr lang="en-US" dirty="0">
                <a:solidFill>
                  <a:srgbClr val="FFFFFF"/>
                </a:solidFill>
              </a:rPr>
              <a:t> or the participant group.</a:t>
            </a:r>
            <a:br>
              <a:rPr lang="en-US" dirty="0">
                <a:solidFill>
                  <a:srgbClr val="FFFFFF"/>
                </a:solidFill>
              </a:rPr>
            </a:br>
            <a:endParaRPr lang="en-US" dirty="0">
              <a:solidFill>
                <a:srgbClr val="FFFFFF"/>
              </a:solidFill>
            </a:endParaRPr>
          </a:p>
        </p:txBody>
      </p:sp>
      <p:sp>
        <p:nvSpPr>
          <p:cNvPr id="12" name="Rectangle 11">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078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700587D-5181-E761-136F-EFFC8BF1340F}"/>
              </a:ext>
            </a:extLst>
          </p:cNvPr>
          <p:cNvSpPr>
            <a:spLocks noGrp="1"/>
          </p:cNvSpPr>
          <p:nvPr>
            <p:ph type="title"/>
          </p:nvPr>
        </p:nvSpPr>
        <p:spPr>
          <a:xfrm>
            <a:off x="838200" y="365125"/>
            <a:ext cx="10515600" cy="1325563"/>
          </a:xfrm>
        </p:spPr>
        <p:txBody>
          <a:bodyPr>
            <a:normAutofit/>
          </a:bodyPr>
          <a:lstStyle/>
          <a:p>
            <a:r>
              <a:rPr lang="en-GB" sz="5000"/>
              <a:t>Positionality, reflection and reflexivity</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307F8380-E64B-CDCB-36D2-5C9457D2072D}"/>
              </a:ext>
            </a:extLst>
          </p:cNvPr>
          <p:cNvSpPr>
            <a:spLocks noGrp="1"/>
          </p:cNvSpPr>
          <p:nvPr>
            <p:ph idx="1"/>
          </p:nvPr>
        </p:nvSpPr>
        <p:spPr>
          <a:xfrm>
            <a:off x="838200" y="1929384"/>
            <a:ext cx="10515600" cy="4251960"/>
          </a:xfrm>
        </p:spPr>
        <p:txBody>
          <a:bodyPr>
            <a:normAutofit/>
          </a:bodyPr>
          <a:lstStyle/>
          <a:p>
            <a:r>
              <a:rPr lang="en-GB" sz="2000" dirty="0"/>
              <a:t>Researcher positionality refers to the researcher's social position and personal worldview that informs all stages of the research process.</a:t>
            </a:r>
          </a:p>
          <a:p>
            <a:r>
              <a:rPr lang="en-GB" sz="2000" dirty="0"/>
              <a:t>Positionality encompasses the researcher's identities, experiences, biases, and theoretical orientation. It is the researcher's standpoint from which they approach the research.</a:t>
            </a:r>
          </a:p>
          <a:p>
            <a:r>
              <a:rPr lang="en-GB" sz="2000" dirty="0"/>
              <a:t>Researcher reflection involves thoughtful consideration of the research process and the researcher's role within it. </a:t>
            </a:r>
          </a:p>
          <a:p>
            <a:r>
              <a:rPr lang="en-GB" sz="2000" dirty="0"/>
              <a:t>Reflection is thinking carefully about what occurred during research and evaluating one's actions, emotions, and attitudes. It is an introspective process.</a:t>
            </a:r>
          </a:p>
          <a:p>
            <a:r>
              <a:rPr lang="en-GB" sz="2000" dirty="0"/>
              <a:t>Research reflexivity digs deeper than reflection to critically </a:t>
            </a:r>
            <a:r>
              <a:rPr lang="en-GB" sz="2000" dirty="0" err="1"/>
              <a:t>analyze</a:t>
            </a:r>
            <a:r>
              <a:rPr lang="en-GB" sz="2000" dirty="0"/>
              <a:t> the researcher's positionality and role in the research. </a:t>
            </a:r>
          </a:p>
          <a:p>
            <a:r>
              <a:rPr lang="en-GB" sz="2000" dirty="0"/>
              <a:t>Reflexivity involves directly examining and accounting for how the researcher's own background, assumptions, and behaviour impact the research process and findings. </a:t>
            </a:r>
          </a:p>
        </p:txBody>
      </p:sp>
    </p:spTree>
    <p:extLst>
      <p:ext uri="{BB962C8B-B14F-4D97-AF65-F5344CB8AC3E}">
        <p14:creationId xmlns:p14="http://schemas.microsoft.com/office/powerpoint/2010/main" val="3886749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B0ED8-17CE-4852-D6B1-455679706B3A}"/>
              </a:ext>
            </a:extLst>
          </p:cNvPr>
          <p:cNvSpPr>
            <a:spLocks noGrp="1"/>
          </p:cNvSpPr>
          <p:nvPr>
            <p:ph type="title"/>
          </p:nvPr>
        </p:nvSpPr>
        <p:spPr>
          <a:xfrm>
            <a:off x="808638" y="386930"/>
            <a:ext cx="9236700" cy="1188950"/>
          </a:xfrm>
        </p:spPr>
        <p:txBody>
          <a:bodyPr anchor="b">
            <a:normAutofit/>
          </a:bodyPr>
          <a:lstStyle/>
          <a:p>
            <a:r>
              <a:rPr lang="en-GB" sz="5400"/>
              <a:t>The main differences are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17DE57-09E0-42A1-5ABE-214A1DA03CE7}"/>
              </a:ext>
            </a:extLst>
          </p:cNvPr>
          <p:cNvSpPr>
            <a:spLocks noGrp="1"/>
          </p:cNvSpPr>
          <p:nvPr>
            <p:ph idx="1"/>
          </p:nvPr>
        </p:nvSpPr>
        <p:spPr>
          <a:xfrm>
            <a:off x="793660" y="2599509"/>
            <a:ext cx="10143668" cy="3435531"/>
          </a:xfrm>
        </p:spPr>
        <p:txBody>
          <a:bodyPr anchor="ctr">
            <a:normAutofit/>
          </a:bodyPr>
          <a:lstStyle/>
          <a:p>
            <a:r>
              <a:rPr lang="en-GB" sz="2400"/>
              <a:t>Positionality is the researcher's background and standpoint.</a:t>
            </a:r>
          </a:p>
          <a:p>
            <a:r>
              <a:rPr lang="en-GB" sz="2400"/>
              <a:t>Reflection and reflexivity are actions or processes researchers engage in.</a:t>
            </a:r>
          </a:p>
          <a:p>
            <a:pPr lvl="1"/>
            <a:r>
              <a:rPr lang="en-GB" dirty="0"/>
              <a:t>Reflection is a thoughtful consideration of the research experience.</a:t>
            </a:r>
          </a:p>
          <a:p>
            <a:pPr lvl="1"/>
            <a:r>
              <a:rPr lang="en-GB" dirty="0"/>
              <a:t>Reflexivity critically analyses the researcher's positionality and influence.</a:t>
            </a:r>
          </a:p>
          <a:p>
            <a:r>
              <a:rPr lang="en-GB" sz="2400"/>
              <a:t>Positionality refers to the researcher's identity and worldview.</a:t>
            </a:r>
          </a:p>
          <a:p>
            <a:r>
              <a:rPr lang="en-GB" sz="2400"/>
              <a:t>Reflection focuses on the research process and experience. </a:t>
            </a:r>
          </a:p>
          <a:p>
            <a:r>
              <a:rPr lang="en-GB" sz="2400"/>
              <a:t>Reflexivity connects the researcher's positionality to its impact on the research.</a:t>
            </a:r>
          </a:p>
          <a:p>
            <a:endParaRPr lang="en-GB" sz="2400"/>
          </a:p>
        </p:txBody>
      </p:sp>
    </p:spTree>
    <p:extLst>
      <p:ext uri="{BB962C8B-B14F-4D97-AF65-F5344CB8AC3E}">
        <p14:creationId xmlns:p14="http://schemas.microsoft.com/office/powerpoint/2010/main" val="2633893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5557-6F2B-53C0-FDA1-F99774632A2A}"/>
              </a:ext>
            </a:extLst>
          </p:cNvPr>
          <p:cNvSpPr>
            <a:spLocks noGrp="1"/>
          </p:cNvSpPr>
          <p:nvPr>
            <p:ph type="title"/>
          </p:nvPr>
        </p:nvSpPr>
        <p:spPr/>
        <p:txBody>
          <a:bodyPr/>
          <a:lstStyle/>
          <a:p>
            <a:r>
              <a:rPr lang="en-GB" dirty="0"/>
              <a:t>In summary</a:t>
            </a:r>
            <a:br>
              <a:rPr lang="en-GB" dirty="0"/>
            </a:br>
            <a:endParaRPr lang="en-GB" dirty="0"/>
          </a:p>
        </p:txBody>
      </p:sp>
      <p:sp>
        <p:nvSpPr>
          <p:cNvPr id="3" name="Content Placeholder 2">
            <a:extLst>
              <a:ext uri="{FF2B5EF4-FFF2-40B4-BE49-F238E27FC236}">
                <a16:creationId xmlns:a16="http://schemas.microsoft.com/office/drawing/2014/main" id="{5CC65E1F-0B22-0086-A8BE-0640690CD1EE}"/>
              </a:ext>
            </a:extLst>
          </p:cNvPr>
          <p:cNvSpPr>
            <a:spLocks noGrp="1"/>
          </p:cNvSpPr>
          <p:nvPr>
            <p:ph idx="1"/>
          </p:nvPr>
        </p:nvSpPr>
        <p:spPr/>
        <p:txBody>
          <a:bodyPr/>
          <a:lstStyle/>
          <a:p>
            <a:r>
              <a:rPr lang="en-GB" dirty="0"/>
              <a:t>Positionality is who researchers are. </a:t>
            </a:r>
          </a:p>
          <a:p>
            <a:r>
              <a:rPr lang="en-GB" dirty="0"/>
              <a:t>Reflection is thinking about what researchers do.</a:t>
            </a:r>
          </a:p>
          <a:p>
            <a:r>
              <a:rPr lang="en-GB" dirty="0"/>
              <a:t>Reflexivity is critiquing how researchers' positionality affects research.</a:t>
            </a:r>
          </a:p>
          <a:p>
            <a:r>
              <a:rPr lang="en-GB" dirty="0"/>
              <a:t>Reflexivity builds on positionality and reflection to directly examine the researcher's subjectivity and influence in the research process.</a:t>
            </a:r>
          </a:p>
          <a:p>
            <a:endParaRPr lang="en-GB" dirty="0"/>
          </a:p>
        </p:txBody>
      </p:sp>
    </p:spTree>
    <p:extLst>
      <p:ext uri="{BB962C8B-B14F-4D97-AF65-F5344CB8AC3E}">
        <p14:creationId xmlns:p14="http://schemas.microsoft.com/office/powerpoint/2010/main" val="2304929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C29FE5-097D-2DCE-E744-54369576E577}"/>
              </a:ext>
            </a:extLst>
          </p:cNvPr>
          <p:cNvSpPr>
            <a:spLocks noGrp="1"/>
          </p:cNvSpPr>
          <p:nvPr>
            <p:ph type="title"/>
          </p:nvPr>
        </p:nvSpPr>
        <p:spPr>
          <a:xfrm>
            <a:off x="2555631" y="1441938"/>
            <a:ext cx="7080738" cy="3974124"/>
          </a:xfrm>
        </p:spPr>
        <p:txBody>
          <a:bodyPr>
            <a:normAutofit/>
          </a:bodyPr>
          <a:lstStyle/>
          <a:p>
            <a:pPr algn="ctr"/>
            <a:r>
              <a:rPr lang="en-US" altLang="en-US" sz="4600" b="1" dirty="0">
                <a:solidFill>
                  <a:schemeClr val="bg1">
                    <a:lumMod val="95000"/>
                    <a:lumOff val="5000"/>
                  </a:schemeClr>
                </a:solidFill>
              </a:rPr>
              <a:t>How are you implicated in appropriating, re-constructing and/or dismantling existing knowledge structures? </a:t>
            </a:r>
            <a:br>
              <a:rPr lang="en-US" altLang="en-US" sz="4600" b="1" dirty="0">
                <a:solidFill>
                  <a:schemeClr val="bg1">
                    <a:lumMod val="95000"/>
                    <a:lumOff val="5000"/>
                  </a:schemeClr>
                </a:solidFill>
              </a:rPr>
            </a:br>
            <a:endParaRPr lang="en-GB" sz="4600" dirty="0">
              <a:solidFill>
                <a:schemeClr val="bg1">
                  <a:lumMod val="95000"/>
                  <a:lumOff val="5000"/>
                </a:schemeClr>
              </a:solidFill>
            </a:endParaRPr>
          </a:p>
        </p:txBody>
      </p:sp>
    </p:spTree>
    <p:extLst>
      <p:ext uri="{BB962C8B-B14F-4D97-AF65-F5344CB8AC3E}">
        <p14:creationId xmlns:p14="http://schemas.microsoft.com/office/powerpoint/2010/main" val="89942574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E84571E-A3A8-7A92-907D-EC377483B408}"/>
              </a:ext>
            </a:extLst>
          </p:cNvPr>
          <p:cNvSpPr>
            <a:spLocks noGrp="1"/>
          </p:cNvSpPr>
          <p:nvPr>
            <p:ph type="title"/>
          </p:nvPr>
        </p:nvSpPr>
        <p:spPr/>
        <p:txBody>
          <a:bodyPr/>
          <a:lstStyle/>
          <a:p>
            <a:r>
              <a:rPr lang="en-GB" dirty="0"/>
              <a:t>I very much like this slide and the next one</a:t>
            </a:r>
          </a:p>
        </p:txBody>
      </p:sp>
      <p:sp>
        <p:nvSpPr>
          <p:cNvPr id="8" name="Content Placeholder 7">
            <a:extLst>
              <a:ext uri="{FF2B5EF4-FFF2-40B4-BE49-F238E27FC236}">
                <a16:creationId xmlns:a16="http://schemas.microsoft.com/office/drawing/2014/main" id="{9B6E8706-AEC4-EA4E-2BC2-5734AA11A489}"/>
              </a:ext>
            </a:extLst>
          </p:cNvPr>
          <p:cNvSpPr>
            <a:spLocks noGrp="1"/>
          </p:cNvSpPr>
          <p:nvPr>
            <p:ph idx="1"/>
          </p:nvPr>
        </p:nvSpPr>
        <p:spPr/>
        <p:txBody>
          <a:bodyPr/>
          <a:lstStyle/>
          <a:p>
            <a:r>
              <a:rPr lang="en-US" altLang="en-US" sz="2800" dirty="0"/>
              <a:t>“</a:t>
            </a:r>
            <a:r>
              <a:rPr lang="en-US" altLang="en-US" sz="2800" b="1" dirty="0">
                <a:highlight>
                  <a:srgbClr val="FFFF00"/>
                </a:highlight>
              </a:rPr>
              <a:t>Reading</a:t>
            </a:r>
            <a:r>
              <a:rPr lang="en-US" altLang="en-US" sz="2800" dirty="0"/>
              <a:t> is not exhausted merely by decoding the written word or written language, but rather anticipated by and extending into knowledge of the world. </a:t>
            </a:r>
            <a:r>
              <a:rPr lang="en-US" altLang="en-US" sz="2800" b="1" dirty="0">
                <a:solidFill>
                  <a:srgbClr val="0070C0"/>
                </a:solidFill>
              </a:rPr>
              <a:t>Reading the world precedes reading the word, and the subsequent reading of the word cannot dispense with continually reading the world. Language and reality are dynamically intertwined.</a:t>
            </a:r>
            <a:r>
              <a:rPr lang="en-US" altLang="en-US" sz="2800" dirty="0"/>
              <a:t> The understanding attained by critical reading of a text implies perceiving the relationship between text and context” (Freire, 1991, p. 5).</a:t>
            </a:r>
          </a:p>
          <a:p>
            <a:endParaRPr lang="en-GB" dirty="0"/>
          </a:p>
        </p:txBody>
      </p:sp>
    </p:spTree>
    <p:extLst>
      <p:ext uri="{BB962C8B-B14F-4D97-AF65-F5344CB8AC3E}">
        <p14:creationId xmlns:p14="http://schemas.microsoft.com/office/powerpoint/2010/main" val="836397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6" name="Rectangle 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18F7298C-CEDA-E099-3201-9942D2E7E9FD}"/>
              </a:ext>
            </a:extLst>
          </p:cNvPr>
          <p:cNvSpPr>
            <a:spLocks noGrp="1"/>
          </p:cNvSpPr>
          <p:nvPr>
            <p:ph type="title"/>
          </p:nvPr>
        </p:nvSpPr>
        <p:spPr>
          <a:xfrm>
            <a:off x="1043631" y="809898"/>
            <a:ext cx="10173010" cy="1554480"/>
          </a:xfrm>
        </p:spPr>
        <p:txBody>
          <a:bodyPr anchor="ctr">
            <a:normAutofit/>
          </a:bodyPr>
          <a:lstStyle/>
          <a:p>
            <a:r>
              <a:rPr lang="en-GB" sz="4800"/>
              <a:t>Reading and writing</a:t>
            </a:r>
          </a:p>
        </p:txBody>
      </p:sp>
      <p:cxnSp>
        <p:nvCxnSpPr>
          <p:cNvPr id="22" name="Straight Connector 2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9" name="Content Placeholder 4">
            <a:extLst>
              <a:ext uri="{FF2B5EF4-FFF2-40B4-BE49-F238E27FC236}">
                <a16:creationId xmlns:a16="http://schemas.microsoft.com/office/drawing/2014/main" id="{63C25053-F62D-0BAC-DAB3-BC8E3B405E98}"/>
              </a:ext>
            </a:extLst>
          </p:cNvPr>
          <p:cNvGraphicFramePr>
            <a:graphicFrameLocks noGrp="1"/>
          </p:cNvGraphicFramePr>
          <p:nvPr>
            <p:ph idx="1"/>
            <p:extLst>
              <p:ext uri="{D42A27DB-BD31-4B8C-83A1-F6EECF244321}">
                <p14:modId xmlns:p14="http://schemas.microsoft.com/office/powerpoint/2010/main" val="124355849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1934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ABE07A-F29A-489F-A2E6-6C0EABA81F5F}"/>
              </a:ext>
            </a:extLst>
          </p:cNvPr>
          <p:cNvSpPr>
            <a:spLocks noGrp="1"/>
          </p:cNvSpPr>
          <p:nvPr>
            <p:ph type="title"/>
          </p:nvPr>
        </p:nvSpPr>
        <p:spPr>
          <a:xfrm>
            <a:off x="5297762" y="329184"/>
            <a:ext cx="6251110" cy="1783080"/>
          </a:xfrm>
        </p:spPr>
        <p:txBody>
          <a:bodyPr anchor="b">
            <a:normAutofit/>
          </a:bodyPr>
          <a:lstStyle/>
          <a:p>
            <a:r>
              <a:rPr lang="en-GB" sz="5400"/>
              <a:t>WHAT IS YOUR POSITIONALITY ?</a:t>
            </a:r>
          </a:p>
        </p:txBody>
      </p:sp>
      <p:pic>
        <p:nvPicPr>
          <p:cNvPr id="5" name="Picture 4" descr="Close up of beakers with solutions on a shelf in a lab">
            <a:extLst>
              <a:ext uri="{FF2B5EF4-FFF2-40B4-BE49-F238E27FC236}">
                <a16:creationId xmlns:a16="http://schemas.microsoft.com/office/drawing/2014/main" id="{24B785E7-78C8-EDC8-4CE9-E614CCAE9DDA}"/>
              </a:ext>
            </a:extLst>
          </p:cNvPr>
          <p:cNvPicPr>
            <a:picLocks noChangeAspect="1"/>
          </p:cNvPicPr>
          <p:nvPr/>
        </p:nvPicPr>
        <p:blipFill rotWithShape="1">
          <a:blip r:embed="rId2"/>
          <a:srcRect l="2783" r="5188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53892D-AA8F-49A2-9C8E-2663FBD698D7}"/>
              </a:ext>
            </a:extLst>
          </p:cNvPr>
          <p:cNvSpPr>
            <a:spLocks noGrp="1"/>
          </p:cNvSpPr>
          <p:nvPr>
            <p:ph idx="1"/>
          </p:nvPr>
        </p:nvSpPr>
        <p:spPr>
          <a:xfrm>
            <a:off x="5297762" y="2706624"/>
            <a:ext cx="6251110" cy="3483864"/>
          </a:xfrm>
        </p:spPr>
        <p:txBody>
          <a:bodyPr>
            <a:normAutofit/>
          </a:bodyPr>
          <a:lstStyle/>
          <a:p>
            <a:r>
              <a:rPr lang="en-GB" sz="2200"/>
              <a:t>Reflecting on, fleshing out, interrogating, and conveying your positionality relative to a research orientation is </a:t>
            </a:r>
            <a:r>
              <a:rPr lang="en-GB" sz="2200" b="1"/>
              <a:t>critical to ensuring the validity of your research stance</a:t>
            </a:r>
            <a:r>
              <a:rPr lang="en-GB" sz="2200"/>
              <a:t>. </a:t>
            </a:r>
          </a:p>
          <a:p>
            <a:r>
              <a:rPr lang="en-GB" sz="2200"/>
              <a:t>After all, no one can be 100% objective. </a:t>
            </a:r>
          </a:p>
          <a:p>
            <a:r>
              <a:rPr lang="en-GB" sz="2200"/>
              <a:t>The researcher’s beliefs, values systems, and moral stances are as fundamentally present and inseparable from the research process. </a:t>
            </a:r>
          </a:p>
        </p:txBody>
      </p:sp>
    </p:spTree>
    <p:extLst>
      <p:ext uri="{BB962C8B-B14F-4D97-AF65-F5344CB8AC3E}">
        <p14:creationId xmlns:p14="http://schemas.microsoft.com/office/powerpoint/2010/main" val="982877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08453-C3B4-4FD0-8CE5-8E29B66159EE}"/>
              </a:ext>
            </a:extLst>
          </p:cNvPr>
          <p:cNvSpPr>
            <a:spLocks noGrp="1"/>
          </p:cNvSpPr>
          <p:nvPr>
            <p:ph type="title"/>
          </p:nvPr>
        </p:nvSpPr>
        <p:spPr>
          <a:xfrm>
            <a:off x="1198182" y="381000"/>
            <a:ext cx="10003218" cy="1600124"/>
          </a:xfrm>
        </p:spPr>
        <p:txBody>
          <a:bodyPr>
            <a:normAutofit/>
          </a:bodyPr>
          <a:lstStyle/>
          <a:p>
            <a:r>
              <a:rPr lang="en-GB" dirty="0"/>
              <a:t>ALL RESEARCH HAS POSITIONALITY</a:t>
            </a:r>
          </a:p>
        </p:txBody>
      </p:sp>
      <p:graphicFrame>
        <p:nvGraphicFramePr>
          <p:cNvPr id="5" name="Content Placeholder 2">
            <a:extLst>
              <a:ext uri="{FF2B5EF4-FFF2-40B4-BE49-F238E27FC236}">
                <a16:creationId xmlns:a16="http://schemas.microsoft.com/office/drawing/2014/main" id="{E459A998-C92A-488D-BE66-33143D1AB3AB}"/>
              </a:ext>
            </a:extLst>
          </p:cNvPr>
          <p:cNvGraphicFramePr>
            <a:graphicFrameLocks noGrp="1"/>
          </p:cNvGraphicFramePr>
          <p:nvPr>
            <p:ph idx="1"/>
            <p:extLst>
              <p:ext uri="{D42A27DB-BD31-4B8C-83A1-F6EECF244321}">
                <p14:modId xmlns:p14="http://schemas.microsoft.com/office/powerpoint/2010/main" val="3992579537"/>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6232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37A66-03D5-E217-DBD4-CE28BA5C421F}"/>
              </a:ext>
            </a:extLst>
          </p:cNvPr>
          <p:cNvSpPr>
            <a:spLocks noGrp="1"/>
          </p:cNvSpPr>
          <p:nvPr>
            <p:ph type="title"/>
          </p:nvPr>
        </p:nvSpPr>
        <p:spPr/>
        <p:txBody>
          <a:bodyPr/>
          <a:lstStyle/>
          <a:p>
            <a:r>
              <a:rPr lang="en-GB" dirty="0"/>
              <a:t>Decolonising western thought</a:t>
            </a:r>
          </a:p>
        </p:txBody>
      </p:sp>
      <p:sp>
        <p:nvSpPr>
          <p:cNvPr id="3" name="Content Placeholder 2">
            <a:extLst>
              <a:ext uri="{FF2B5EF4-FFF2-40B4-BE49-F238E27FC236}">
                <a16:creationId xmlns:a16="http://schemas.microsoft.com/office/drawing/2014/main" id="{B651DB6D-7238-6294-18FE-BECACD4A0E10}"/>
              </a:ext>
            </a:extLst>
          </p:cNvPr>
          <p:cNvSpPr>
            <a:spLocks noGrp="1"/>
          </p:cNvSpPr>
          <p:nvPr>
            <p:ph idx="1"/>
          </p:nvPr>
        </p:nvSpPr>
        <p:spPr/>
        <p:txBody>
          <a:bodyPr/>
          <a:lstStyle/>
          <a:p>
            <a:r>
              <a:rPr lang="en-US" altLang="en-US" sz="2800" dirty="0"/>
              <a:t>“In the Westernized universities, the knowledge produced by other epistemologies, cosmologies, and world views arising from other world-regions with diverse time/space dimensions and </a:t>
            </a:r>
            <a:r>
              <a:rPr lang="en-US" altLang="en-US" sz="2800" b="1" dirty="0">
                <a:solidFill>
                  <a:srgbClr val="0070C0"/>
                </a:solidFill>
              </a:rPr>
              <a:t>characterized by different geopolitics and body-politics of knowledge are considered “inferior” in relation to the “superior” knowledge produced by the few  Western men of five countries</a:t>
            </a:r>
            <a:r>
              <a:rPr lang="en-US" altLang="en-US" sz="2800" dirty="0"/>
              <a:t> (i.e., England, France, Germany, Italy, and the USA) that compose the canon of thought in the Humanities and Social Sciences” (</a:t>
            </a:r>
            <a:r>
              <a:rPr lang="en-US" altLang="en-US" sz="2800" dirty="0" err="1"/>
              <a:t>Grosfoguel</a:t>
            </a:r>
            <a:r>
              <a:rPr lang="en-US" altLang="en-US" sz="2800" dirty="0"/>
              <a:t> 2013, p. 75)</a:t>
            </a:r>
          </a:p>
          <a:p>
            <a:pPr marL="0" indent="0">
              <a:buNone/>
            </a:pPr>
            <a:endParaRPr lang="en-GB" dirty="0"/>
          </a:p>
        </p:txBody>
      </p:sp>
    </p:spTree>
    <p:extLst>
      <p:ext uri="{BB962C8B-B14F-4D97-AF65-F5344CB8AC3E}">
        <p14:creationId xmlns:p14="http://schemas.microsoft.com/office/powerpoint/2010/main" val="2507102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3358E12-7D81-B2D0-25D1-0F43941CEA7F}"/>
              </a:ext>
            </a:extLst>
          </p:cNvPr>
          <p:cNvSpPr>
            <a:spLocks noGrp="1"/>
          </p:cNvSpPr>
          <p:nvPr>
            <p:ph type="title"/>
          </p:nvPr>
        </p:nvSpPr>
        <p:spPr/>
        <p:txBody>
          <a:bodyPr/>
          <a:lstStyle/>
          <a:p>
            <a:r>
              <a:rPr lang="en-GB" dirty="0"/>
              <a:t>Continued</a:t>
            </a:r>
          </a:p>
        </p:txBody>
      </p:sp>
      <p:sp>
        <p:nvSpPr>
          <p:cNvPr id="8" name="Content Placeholder 7">
            <a:extLst>
              <a:ext uri="{FF2B5EF4-FFF2-40B4-BE49-F238E27FC236}">
                <a16:creationId xmlns:a16="http://schemas.microsoft.com/office/drawing/2014/main" id="{67E4A37E-10A0-9864-93D0-93F394214390}"/>
              </a:ext>
            </a:extLst>
          </p:cNvPr>
          <p:cNvSpPr>
            <a:spLocks noGrp="1"/>
          </p:cNvSpPr>
          <p:nvPr>
            <p:ph idx="1"/>
          </p:nvPr>
        </p:nvSpPr>
        <p:spPr/>
        <p:txBody>
          <a:bodyPr/>
          <a:lstStyle/>
          <a:p>
            <a:pPr algn="just"/>
            <a:r>
              <a:rPr lang="en-US" sz="2400" dirty="0" err="1"/>
              <a:t>Grosfoguel</a:t>
            </a:r>
            <a:r>
              <a:rPr lang="en-US" sz="2400" dirty="0"/>
              <a:t> (2013) describes the origins of the epistemic racism/sexism underscoring the ongoing “colonial matrix of power” as being rooted in four genocides/</a:t>
            </a:r>
            <a:r>
              <a:rPr lang="en-US" sz="2400" dirty="0" err="1"/>
              <a:t>epistemicides</a:t>
            </a:r>
            <a:r>
              <a:rPr lang="en-US" sz="2400" dirty="0"/>
              <a:t> of the 16</a:t>
            </a:r>
            <a:r>
              <a:rPr lang="en-US" sz="2400" baseline="30000" dirty="0"/>
              <a:t>th</a:t>
            </a:r>
            <a:r>
              <a:rPr lang="en-US" sz="2400" dirty="0"/>
              <a:t> century as follows: </a:t>
            </a:r>
          </a:p>
          <a:p>
            <a:pPr marL="628650" lvl="1" indent="-171450">
              <a:buFont typeface="Arial" panose="020B0604020202020204" pitchFamily="34" charset="0"/>
              <a:buChar char="•"/>
            </a:pPr>
            <a:r>
              <a:rPr lang="en-US" sz="2400" dirty="0"/>
              <a:t>Firstly, the Spanish conquest of Muslims and Jews in Al-Andalus during the 15</a:t>
            </a:r>
            <a:r>
              <a:rPr lang="en-US" sz="2400" baseline="30000" dirty="0"/>
              <a:t>th</a:t>
            </a:r>
            <a:r>
              <a:rPr lang="en-US" sz="2400" dirty="0"/>
              <a:t> century. </a:t>
            </a:r>
          </a:p>
          <a:p>
            <a:pPr marL="628650" lvl="1" indent="-171450">
              <a:buFont typeface="Arial" panose="020B0604020202020204" pitchFamily="34" charset="0"/>
              <a:buChar char="•"/>
            </a:pPr>
            <a:r>
              <a:rPr lang="en-US" sz="2400" dirty="0"/>
              <a:t>Next, the conquest of the Americas, after Christopher Columbus’ arrival there on 12 October 1492.</a:t>
            </a:r>
          </a:p>
          <a:p>
            <a:pPr marL="628650" lvl="1" indent="-171450">
              <a:buFont typeface="Arial" panose="020B0604020202020204" pitchFamily="34" charset="0"/>
              <a:buChar char="•"/>
            </a:pPr>
            <a:r>
              <a:rPr lang="en-US" sz="2400" dirty="0"/>
              <a:t>Then, the kidnapping and enslavement of millions of Africans, under the Trans-Atlantic Slave Trade, for over 400 years. </a:t>
            </a:r>
          </a:p>
          <a:p>
            <a:pPr marL="628650" lvl="1" indent="-171450">
              <a:buFont typeface="Arial" panose="020B0604020202020204" pitchFamily="34" charset="0"/>
              <a:buChar char="•"/>
            </a:pPr>
            <a:r>
              <a:rPr lang="en-US" sz="2400" dirty="0"/>
              <a:t>Finally, in the 16</a:t>
            </a:r>
            <a:r>
              <a:rPr lang="en-US" sz="2400" baseline="30000" dirty="0"/>
              <a:t>th</a:t>
            </a:r>
            <a:r>
              <a:rPr lang="en-US" sz="2400" dirty="0"/>
              <a:t> century, the genocide of Indo-European women, branded as witches due to their leadership, authority and vast indigenous knowledge.</a:t>
            </a:r>
          </a:p>
          <a:p>
            <a:endParaRPr lang="en-GB" dirty="0"/>
          </a:p>
        </p:txBody>
      </p:sp>
    </p:spTree>
    <p:extLst>
      <p:ext uri="{BB962C8B-B14F-4D97-AF65-F5344CB8AC3E}">
        <p14:creationId xmlns:p14="http://schemas.microsoft.com/office/powerpoint/2010/main" val="3086290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47611-7331-1BB7-4746-BB90EC9AF6D5}"/>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725F2807-6A80-8BAC-B6A6-CB0A33702A2C}"/>
              </a:ext>
            </a:extLst>
          </p:cNvPr>
          <p:cNvSpPr>
            <a:spLocks noGrp="1"/>
          </p:cNvSpPr>
          <p:nvPr>
            <p:ph idx="1"/>
          </p:nvPr>
        </p:nvSpPr>
        <p:spPr/>
        <p:txBody>
          <a:bodyPr/>
          <a:lstStyle/>
          <a:p>
            <a:pPr algn="just"/>
            <a:r>
              <a:rPr lang="en-US" sz="2400" dirty="0" err="1"/>
              <a:t>Grosfoguel</a:t>
            </a:r>
            <a:r>
              <a:rPr lang="en-US" sz="2400" dirty="0"/>
              <a:t> (2013) proposes that in order to decolonize the westernized university, among other things, we must do the following: </a:t>
            </a:r>
          </a:p>
          <a:p>
            <a:pPr marL="628650" lvl="1" indent="-171450">
              <a:buFont typeface="Arial" panose="020B0604020202020204" pitchFamily="34" charset="0"/>
              <a:buChar char="•"/>
            </a:pPr>
            <a:r>
              <a:rPr lang="en-US" sz="2200" dirty="0"/>
              <a:t>Acknowledge the provincialism and epistemic racism/sexism of the foundational epistemic structures, resulting from the four </a:t>
            </a:r>
            <a:r>
              <a:rPr lang="en-US" sz="2200" dirty="0" err="1"/>
              <a:t>epistemicides</a:t>
            </a:r>
            <a:r>
              <a:rPr lang="en-US" sz="2200" dirty="0"/>
              <a:t>/ genocides. </a:t>
            </a:r>
          </a:p>
          <a:p>
            <a:pPr marL="628650" lvl="1" indent="-171450">
              <a:buFont typeface="Arial" panose="020B0604020202020204" pitchFamily="34" charset="0"/>
              <a:buChar char="•"/>
            </a:pPr>
            <a:r>
              <a:rPr lang="en-US" sz="2200" dirty="0"/>
              <a:t>Break with the </a:t>
            </a:r>
            <a:r>
              <a:rPr lang="en-US" sz="2200" dirty="0" err="1"/>
              <a:t>uni-versalism</a:t>
            </a:r>
            <a:r>
              <a:rPr lang="en-US" sz="2200" dirty="0"/>
              <a:t>, where provincial “Western man epistemology” (i.e., now, the Euro-American knowledge production and canon) is assumed to be universal.</a:t>
            </a:r>
          </a:p>
          <a:p>
            <a:pPr marL="628650" lvl="1" indent="-171450">
              <a:buFont typeface="Arial" panose="020B0604020202020204" pitchFamily="34" charset="0"/>
              <a:buChar char="•"/>
            </a:pPr>
            <a:r>
              <a:rPr lang="en-US" sz="2200" dirty="0"/>
              <a:t>Bring epistemic diversity to the canon of thought in order to create a pluri-verse of meaning and concepts, including having inter-epistemic conversations to produce re-definitions of old concepts and the reconstitution of knowledges on other world-senses and views.</a:t>
            </a:r>
          </a:p>
          <a:p>
            <a:endParaRPr lang="en-GB" dirty="0"/>
          </a:p>
        </p:txBody>
      </p:sp>
    </p:spTree>
    <p:extLst>
      <p:ext uri="{BB962C8B-B14F-4D97-AF65-F5344CB8AC3E}">
        <p14:creationId xmlns:p14="http://schemas.microsoft.com/office/powerpoint/2010/main" val="218360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6EC9F-EC4E-E3B0-E197-6F060EDC2ADF}"/>
              </a:ext>
            </a:extLst>
          </p:cNvPr>
          <p:cNvSpPr>
            <a:spLocks noGrp="1"/>
          </p:cNvSpPr>
          <p:nvPr>
            <p:ph type="title"/>
          </p:nvPr>
        </p:nvSpPr>
        <p:spPr/>
        <p:txBody>
          <a:bodyPr/>
          <a:lstStyle/>
          <a:p>
            <a:r>
              <a:rPr lang="en-GB" dirty="0"/>
              <a:t>Postmodernism, postcolonialism</a:t>
            </a:r>
          </a:p>
        </p:txBody>
      </p:sp>
      <p:sp>
        <p:nvSpPr>
          <p:cNvPr id="3" name="Content Placeholder 2">
            <a:extLst>
              <a:ext uri="{FF2B5EF4-FFF2-40B4-BE49-F238E27FC236}">
                <a16:creationId xmlns:a16="http://schemas.microsoft.com/office/drawing/2014/main" id="{48EF0333-0D1C-830A-6856-9AB320E5A5C9}"/>
              </a:ext>
            </a:extLst>
          </p:cNvPr>
          <p:cNvSpPr>
            <a:spLocks noGrp="1"/>
          </p:cNvSpPr>
          <p:nvPr>
            <p:ph idx="1"/>
          </p:nvPr>
        </p:nvSpPr>
        <p:spPr/>
        <p:txBody>
          <a:bodyPr>
            <a:normAutofit fontScale="55000" lnSpcReduction="20000"/>
          </a:bodyPr>
          <a:lstStyle/>
          <a:p>
            <a:r>
              <a:rPr lang="en-US" altLang="en-US" sz="2800" dirty="0">
                <a:solidFill>
                  <a:srgbClr val="FF0000"/>
                </a:solidFill>
              </a:rPr>
              <a:t>Freire, P. (1991). The importance of the act of reading (L. Slover, Trans.) In C. Mitchell &amp; K. </a:t>
            </a:r>
            <a:r>
              <a:rPr lang="en-US" altLang="en-US" sz="2800" dirty="0" err="1">
                <a:solidFill>
                  <a:srgbClr val="FF0000"/>
                </a:solidFill>
              </a:rPr>
              <a:t>Weiler</a:t>
            </a:r>
            <a:r>
              <a:rPr lang="en-US" altLang="en-US" sz="2800" dirty="0">
                <a:solidFill>
                  <a:srgbClr val="FF0000"/>
                </a:solidFill>
              </a:rPr>
              <a:t> (Eds.), </a:t>
            </a:r>
            <a:r>
              <a:rPr lang="en-US" altLang="en-US" sz="2800" i="1" dirty="0">
                <a:solidFill>
                  <a:srgbClr val="FF0000"/>
                </a:solidFill>
              </a:rPr>
              <a:t>Rewriting literacy: Culture and the discourse of the other </a:t>
            </a:r>
            <a:r>
              <a:rPr lang="en-US" altLang="en-US" sz="2800" dirty="0">
                <a:solidFill>
                  <a:srgbClr val="FF0000"/>
                </a:solidFill>
              </a:rPr>
              <a:t>(pp. 139-145). New York’: Bergin &amp; Garvey. (Original work published 1983)</a:t>
            </a:r>
          </a:p>
          <a:p>
            <a:r>
              <a:rPr lang="en-US" altLang="en-US" sz="2800" dirty="0" err="1">
                <a:solidFill>
                  <a:srgbClr val="FF0000"/>
                </a:solidFill>
              </a:rPr>
              <a:t>Grosfoguel</a:t>
            </a:r>
            <a:r>
              <a:rPr lang="en-US" altLang="en-US" sz="2800" dirty="0">
                <a:solidFill>
                  <a:srgbClr val="FF0000"/>
                </a:solidFill>
              </a:rPr>
              <a:t>, R. (2013). The structure of knowledge in westernized universities: </a:t>
            </a:r>
            <a:r>
              <a:rPr lang="en-US" altLang="en-US" sz="2800" dirty="0" err="1">
                <a:solidFill>
                  <a:srgbClr val="FF0000"/>
                </a:solidFill>
              </a:rPr>
              <a:t>Epistemc</a:t>
            </a:r>
            <a:r>
              <a:rPr lang="en-US" altLang="en-US" sz="2800" dirty="0">
                <a:solidFill>
                  <a:srgbClr val="FF0000"/>
                </a:solidFill>
              </a:rPr>
              <a:t> racism/sexism and the four genocides/</a:t>
            </a:r>
            <a:r>
              <a:rPr lang="en-US" altLang="en-US" sz="2800" dirty="0" err="1">
                <a:solidFill>
                  <a:srgbClr val="FF0000"/>
                </a:solidFill>
              </a:rPr>
              <a:t>epistemicides</a:t>
            </a:r>
            <a:r>
              <a:rPr lang="en-US" altLang="en-US" sz="2800" dirty="0">
                <a:solidFill>
                  <a:srgbClr val="FF0000"/>
                </a:solidFill>
              </a:rPr>
              <a:t> of the long 16</a:t>
            </a:r>
            <a:r>
              <a:rPr lang="en-US" altLang="en-US" sz="2800" baseline="30000" dirty="0">
                <a:solidFill>
                  <a:srgbClr val="FF0000"/>
                </a:solidFill>
              </a:rPr>
              <a:t>th</a:t>
            </a:r>
            <a:r>
              <a:rPr lang="en-US" altLang="en-US" sz="2800" dirty="0">
                <a:solidFill>
                  <a:srgbClr val="FF0000"/>
                </a:solidFill>
              </a:rPr>
              <a:t> century. </a:t>
            </a:r>
            <a:r>
              <a:rPr lang="en-US" altLang="en-US" sz="2800" i="1" dirty="0">
                <a:solidFill>
                  <a:srgbClr val="FF0000"/>
                </a:solidFill>
              </a:rPr>
              <a:t>Human Architecture: Journal of the Sociology of Self-Knowledge </a:t>
            </a:r>
            <a:r>
              <a:rPr lang="en-US" altLang="en-US" sz="2800" dirty="0">
                <a:solidFill>
                  <a:srgbClr val="FF0000"/>
                </a:solidFill>
              </a:rPr>
              <a:t>11 (1), 73-90.</a:t>
            </a:r>
            <a:endParaRPr lang="en-US" altLang="en-US" sz="4000" dirty="0"/>
          </a:p>
          <a:p>
            <a:r>
              <a:rPr lang="en-US" altLang="en-US" sz="2800" dirty="0"/>
              <a:t>From this and other readings we learn that:</a:t>
            </a:r>
          </a:p>
          <a:p>
            <a:pPr algn="just"/>
            <a:r>
              <a:rPr lang="en-US" altLang="en-US" sz="2800" dirty="0"/>
              <a:t>Reading the world always precedes reading the word, and reading the word implies continually reading the world.</a:t>
            </a:r>
          </a:p>
          <a:p>
            <a:pPr algn="just"/>
            <a:r>
              <a:rPr lang="en-US" altLang="en-US" sz="2800" dirty="0"/>
              <a:t>Both reading and writing are also political acts, acts of knowledge, and therefore creative acts.</a:t>
            </a:r>
          </a:p>
          <a:p>
            <a:pPr algn="just"/>
            <a:r>
              <a:rPr lang="en-US" sz="2800" dirty="0"/>
              <a:t>If we write without thinking critically about our writing, it can be dangerous.</a:t>
            </a:r>
          </a:p>
          <a:p>
            <a:pPr algn="just"/>
            <a:r>
              <a:rPr lang="en-US" sz="2800" dirty="0"/>
              <a:t>Eurocentric knowledge is not simply racism; it is a superstructure, a “colonial matrix of power”, which seeks to impose European consciousness onto other people’s consciousness.</a:t>
            </a:r>
            <a:endParaRPr lang="en-US" altLang="en-US" sz="2800" dirty="0"/>
          </a:p>
          <a:p>
            <a:pPr algn="just"/>
            <a:r>
              <a:rPr lang="en-US" sz="2800" dirty="0"/>
              <a:t>The persistence of Euro-American intellectual thought in academic and everyday imaginaries around the globe is the “epistemic violence” inherent in the “tyranny of abstract universals” (</a:t>
            </a:r>
            <a:r>
              <a:rPr lang="en-US" sz="2800" dirty="0" err="1"/>
              <a:t>Mignolo</a:t>
            </a:r>
            <a:r>
              <a:rPr lang="en-US" sz="2800" dirty="0"/>
              <a:t>, 2007, cited in Ndlovu-</a:t>
            </a:r>
            <a:r>
              <a:rPr lang="en-US" sz="2800" dirty="0" err="1"/>
              <a:t>Gatsheni</a:t>
            </a:r>
            <a:r>
              <a:rPr lang="en-US" sz="2800" dirty="0"/>
              <a:t>, 2013).</a:t>
            </a:r>
          </a:p>
          <a:p>
            <a:pPr algn="just"/>
            <a:r>
              <a:rPr lang="en-US" sz="2800" dirty="0" err="1"/>
              <a:t>Grosfoguel</a:t>
            </a:r>
            <a:r>
              <a:rPr lang="en-US" sz="2800" dirty="0"/>
              <a:t> (2013) calls for a reconstitution of knowledges on other world-senses—and views—in order to delink from westernized knowledge production processes.</a:t>
            </a:r>
            <a:endParaRPr lang="en-US" altLang="en-US" sz="2800" dirty="0"/>
          </a:p>
          <a:p>
            <a:endParaRPr lang="en-GB" dirty="0"/>
          </a:p>
        </p:txBody>
      </p:sp>
    </p:spTree>
    <p:extLst>
      <p:ext uri="{BB962C8B-B14F-4D97-AF65-F5344CB8AC3E}">
        <p14:creationId xmlns:p14="http://schemas.microsoft.com/office/powerpoint/2010/main" val="3852905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BA978D54-E102-1E26-7B2C-003A78E24D2A}"/>
              </a:ext>
            </a:extLst>
          </p:cNvPr>
          <p:cNvPicPr>
            <a:picLocks noChangeAspect="1"/>
          </p:cNvPicPr>
          <p:nvPr/>
        </p:nvPicPr>
        <p:blipFill rotWithShape="1">
          <a:blip r:embed="rId3"/>
          <a:srcRect l="10835" r="9853"/>
          <a:stretch/>
        </p:blipFill>
        <p:spPr>
          <a:xfrm>
            <a:off x="1"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4A392A69-8714-E090-EAAD-33366445589D}"/>
              </a:ext>
            </a:extLst>
          </p:cNvPr>
          <p:cNvSpPr>
            <a:spLocks noGrp="1"/>
          </p:cNvSpPr>
          <p:nvPr>
            <p:ph type="title"/>
          </p:nvPr>
        </p:nvSpPr>
        <p:spPr>
          <a:xfrm>
            <a:off x="7531610" y="365125"/>
            <a:ext cx="3822189" cy="1899912"/>
          </a:xfrm>
        </p:spPr>
        <p:txBody>
          <a:bodyPr>
            <a:normAutofit/>
          </a:bodyPr>
          <a:lstStyle/>
          <a:p>
            <a:r>
              <a:rPr lang="en-GB" sz="2200"/>
              <a:t>Identities are created through naming ourselves in relation to historical/cultural narratives - both how society positions us and we position ourselves.</a:t>
            </a:r>
          </a:p>
        </p:txBody>
      </p:sp>
      <p:sp>
        <p:nvSpPr>
          <p:cNvPr id="7" name="Content Placeholder 6">
            <a:extLst>
              <a:ext uri="{FF2B5EF4-FFF2-40B4-BE49-F238E27FC236}">
                <a16:creationId xmlns:a16="http://schemas.microsoft.com/office/drawing/2014/main" id="{D0CF36D2-3A95-2FBF-E10E-FB02B9D10E0A}"/>
              </a:ext>
            </a:extLst>
          </p:cNvPr>
          <p:cNvSpPr>
            <a:spLocks noGrp="1"/>
          </p:cNvSpPr>
          <p:nvPr>
            <p:ph idx="1"/>
          </p:nvPr>
        </p:nvSpPr>
        <p:spPr>
          <a:xfrm>
            <a:off x="7531610" y="2434201"/>
            <a:ext cx="3822189" cy="3742762"/>
          </a:xfrm>
        </p:spPr>
        <p:txBody>
          <a:bodyPr>
            <a:normAutofit/>
          </a:bodyPr>
          <a:lstStyle/>
          <a:p>
            <a:pPr>
              <a:spcAft>
                <a:spcPts val="1200"/>
              </a:spcAft>
            </a:pPr>
            <a:r>
              <a:rPr lang="en-US" altLang="en-US" sz="2000"/>
              <a:t>“…identities are the names we give to the different ways we are positioned by, and position ourselves in, the narratives of the past.”(Hall, 1994, p. 394)</a:t>
            </a:r>
          </a:p>
          <a:p>
            <a:endParaRPr lang="en-GB" sz="2000"/>
          </a:p>
        </p:txBody>
      </p:sp>
    </p:spTree>
    <p:extLst>
      <p:ext uri="{BB962C8B-B14F-4D97-AF65-F5344CB8AC3E}">
        <p14:creationId xmlns:p14="http://schemas.microsoft.com/office/powerpoint/2010/main" val="1388154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E16AF49-0830-26DE-3B9B-DAED1715C7DC}"/>
              </a:ext>
            </a:extLst>
          </p:cNvPr>
          <p:cNvPicPr>
            <a:picLocks noChangeAspect="1"/>
          </p:cNvPicPr>
          <p:nvPr/>
        </p:nvPicPr>
        <p:blipFill>
          <a:blip r:embed="rId2"/>
          <a:stretch>
            <a:fillRect/>
          </a:stretch>
        </p:blipFill>
        <p:spPr>
          <a:xfrm>
            <a:off x="1805" y="0"/>
            <a:ext cx="12188389" cy="6858000"/>
          </a:xfrm>
          <a:prstGeom prst="rect">
            <a:avLst/>
          </a:prstGeom>
        </p:spPr>
      </p:pic>
    </p:spTree>
    <p:extLst>
      <p:ext uri="{BB962C8B-B14F-4D97-AF65-F5344CB8AC3E}">
        <p14:creationId xmlns:p14="http://schemas.microsoft.com/office/powerpoint/2010/main" val="2309121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199" y="548464"/>
            <a:ext cx="3807187" cy="222807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ON IDENTITY</a:t>
            </a:r>
          </a:p>
        </p:txBody>
      </p:sp>
      <p:sp>
        <p:nvSpPr>
          <p:cNvPr id="2" name="TextBox 1"/>
          <p:cNvSpPr txBox="1"/>
          <p:nvPr/>
        </p:nvSpPr>
        <p:spPr>
          <a:xfrm>
            <a:off x="838201" y="2962279"/>
            <a:ext cx="3799425" cy="314324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ltLang="en-US" sz="2000"/>
              <a:t>“Every individual is a meeting ground for many different allegiances, and sometimes these loyalties conflict with one another and confront the person who harbors them with difficult choices.”</a:t>
            </a:r>
          </a:p>
          <a:p>
            <a:pPr indent="-228600">
              <a:lnSpc>
                <a:spcPct val="90000"/>
              </a:lnSpc>
              <a:spcAft>
                <a:spcPts val="600"/>
              </a:spcAft>
              <a:buFont typeface="Arial" panose="020B0604020202020204" pitchFamily="34" charset="0"/>
              <a:buChar char="•"/>
            </a:pPr>
            <a:r>
              <a:rPr lang="en-US" altLang="en-US" sz="2000"/>
              <a:t>(Maalouf, 2000, p. 5)</a:t>
            </a:r>
          </a:p>
        </p:txBody>
      </p:sp>
      <p:pic>
        <p:nvPicPr>
          <p:cNvPr id="6" name="Content Placeholder 4"/>
          <p:cNvPicPr>
            <a:picLocks noChangeAspect="1"/>
          </p:cNvPicPr>
          <p:nvPr/>
        </p:nvPicPr>
        <p:blipFill rotWithShape="1">
          <a:blip r:embed="rId3">
            <a:extLst>
              <a:ext uri="{28A0092B-C50C-407E-A947-70E740481C1C}">
                <a14:useLocalDpi xmlns:a14="http://schemas.microsoft.com/office/drawing/2010/main" val="0"/>
              </a:ext>
            </a:extLst>
          </a:blip>
          <a:srcRect b="4506"/>
          <a:stretch/>
        </p:blipFill>
        <p:spPr>
          <a:xfrm>
            <a:off x="5010386" y="10"/>
            <a:ext cx="7181613" cy="6857990"/>
          </a:xfrm>
          <a:prstGeom prst="rect">
            <a:avLst/>
          </a:prstGeom>
          <a:effectLst/>
        </p:spPr>
      </p:pic>
    </p:spTree>
    <p:extLst>
      <p:ext uri="{BB962C8B-B14F-4D97-AF65-F5344CB8AC3E}">
        <p14:creationId xmlns:p14="http://schemas.microsoft.com/office/powerpoint/2010/main" val="386133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BDF01EF-9B1C-4B42-565F-9587697D6E51}"/>
              </a:ext>
            </a:extLst>
          </p:cNvPr>
          <p:cNvSpPr>
            <a:spLocks noGrp="1"/>
          </p:cNvSpPr>
          <p:nvPr>
            <p:ph type="title"/>
          </p:nvPr>
        </p:nvSpPr>
        <p:spPr/>
        <p:txBody>
          <a:bodyPr/>
          <a:lstStyle/>
          <a:p>
            <a:r>
              <a:rPr lang="en-US" sz="4400" b="1"/>
              <a:t>EXERCISE – YOUR POSITIONALITY</a:t>
            </a:r>
            <a:endParaRPr lang="en-US" sz="4400" b="1" dirty="0"/>
          </a:p>
        </p:txBody>
      </p:sp>
      <p:sp>
        <p:nvSpPr>
          <p:cNvPr id="7" name="Content Placeholder 6">
            <a:extLst>
              <a:ext uri="{FF2B5EF4-FFF2-40B4-BE49-F238E27FC236}">
                <a16:creationId xmlns:a16="http://schemas.microsoft.com/office/drawing/2014/main" id="{1A52D052-2E83-1A0B-7D7F-6257EE4D6610}"/>
              </a:ext>
            </a:extLst>
          </p:cNvPr>
          <p:cNvSpPr>
            <a:spLocks noGrp="1"/>
          </p:cNvSpPr>
          <p:nvPr>
            <p:ph idx="1"/>
          </p:nvPr>
        </p:nvSpPr>
        <p:spPr/>
        <p:txBody>
          <a:bodyPr>
            <a:normAutofit lnSpcReduction="10000"/>
          </a:bodyPr>
          <a:lstStyle/>
          <a:p>
            <a:pPr>
              <a:defRPr/>
            </a:pPr>
            <a:r>
              <a:rPr lang="en-US" altLang="en-US" sz="4000" dirty="0"/>
              <a:t>As a whole group, let us think about and discuss the below question.</a:t>
            </a:r>
          </a:p>
          <a:p>
            <a:pPr marL="571500" indent="-571500">
              <a:buFont typeface="Arial" panose="020B0604020202020204" pitchFamily="34" charset="0"/>
              <a:buChar char="•"/>
              <a:defRPr/>
            </a:pPr>
            <a:r>
              <a:rPr lang="en-US" altLang="en-US" sz="4000" dirty="0"/>
              <a:t>As a human being:</a:t>
            </a:r>
          </a:p>
          <a:p>
            <a:pPr marL="1028700" lvl="1" indent="-571500">
              <a:buFont typeface="Arial" panose="020B0604020202020204" pitchFamily="34" charset="0"/>
              <a:buChar char="•"/>
              <a:defRPr/>
            </a:pPr>
            <a:r>
              <a:rPr lang="en-US" altLang="en-US" sz="4000" dirty="0"/>
              <a:t>How does your identity* influence how you view and understand the world around you? </a:t>
            </a:r>
          </a:p>
          <a:p>
            <a:pPr lvl="1">
              <a:defRPr/>
            </a:pPr>
            <a:endParaRPr lang="en-US" altLang="en-US" sz="1200" dirty="0"/>
          </a:p>
          <a:p>
            <a:pPr>
              <a:defRPr/>
            </a:pPr>
            <a:r>
              <a:rPr lang="en-US" dirty="0"/>
              <a:t>*That is, your unique combination of gender, class, nationality, age, ‘race’, ethnicity, sexuality, religious affiliation, education level, </a:t>
            </a:r>
            <a:r>
              <a:rPr lang="en-US" dirty="0" err="1"/>
              <a:t>ablebodiedness</a:t>
            </a:r>
            <a:r>
              <a:rPr lang="en-US" dirty="0"/>
              <a:t>, etc.</a:t>
            </a:r>
          </a:p>
          <a:p>
            <a:endParaRPr lang="en-GB" dirty="0"/>
          </a:p>
        </p:txBody>
      </p:sp>
    </p:spTree>
    <p:extLst>
      <p:ext uri="{BB962C8B-B14F-4D97-AF65-F5344CB8AC3E}">
        <p14:creationId xmlns:p14="http://schemas.microsoft.com/office/powerpoint/2010/main" val="20869126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5AEB8-A6C2-9C44-2669-25D56A83BB20}"/>
              </a:ext>
            </a:extLst>
          </p:cNvPr>
          <p:cNvSpPr>
            <a:spLocks noGrp="1"/>
          </p:cNvSpPr>
          <p:nvPr>
            <p:ph type="title"/>
          </p:nvPr>
        </p:nvSpPr>
        <p:spPr>
          <a:xfrm>
            <a:off x="838200" y="365125"/>
            <a:ext cx="10515600" cy="1325563"/>
          </a:xfrm>
        </p:spPr>
        <p:txBody>
          <a:bodyPr>
            <a:normAutofit/>
          </a:bodyPr>
          <a:lstStyle/>
          <a:p>
            <a:r>
              <a:rPr lang="en-GB" sz="5400"/>
              <a:t>Your positionality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388FCE-397A-20F5-7A7C-D0F75ECA5E63}"/>
              </a:ext>
            </a:extLst>
          </p:cNvPr>
          <p:cNvSpPr>
            <a:spLocks noGrp="1"/>
          </p:cNvSpPr>
          <p:nvPr>
            <p:ph idx="1"/>
          </p:nvPr>
        </p:nvSpPr>
        <p:spPr>
          <a:xfrm>
            <a:off x="838200" y="1929384"/>
            <a:ext cx="10515600" cy="4251960"/>
          </a:xfrm>
        </p:spPr>
        <p:txBody>
          <a:bodyPr>
            <a:normAutofit/>
          </a:bodyPr>
          <a:lstStyle/>
          <a:p>
            <a:r>
              <a:rPr lang="en-US" altLang="en-US" sz="2000"/>
              <a:t>Positionality</a:t>
            </a:r>
            <a:r>
              <a:rPr lang="en-US" altLang="en-US" sz="2000" dirty="0"/>
              <a:t> is very much a question of understanding the following:</a:t>
            </a:r>
          </a:p>
          <a:p>
            <a:pPr marL="800100" lvl="1" indent="-342900">
              <a:buFont typeface="Arial" panose="020B0604020202020204" pitchFamily="34" charset="0"/>
              <a:buChar char="•"/>
            </a:pPr>
            <a:r>
              <a:rPr lang="en-US" altLang="en-US" sz="2000" dirty="0"/>
              <a:t>The </a:t>
            </a:r>
            <a:r>
              <a:rPr lang="en-US" altLang="en-US" sz="2000" b="1"/>
              <a:t>perspective that you possess</a:t>
            </a:r>
            <a:r>
              <a:rPr lang="en-US" altLang="en-US" sz="2000" dirty="0"/>
              <a:t>, which is often not explicitly acknowledged on a day-to-day basis. This includes the many and intersecting socio-cultural identities that accompany it and experiences that contributed to its formation. It is perspective that formulates many of our preferences and biases, plus it influences everything that we create, interpret and understand.</a:t>
            </a:r>
          </a:p>
          <a:p>
            <a:pPr marL="800100" lvl="1" indent="-342900">
              <a:buFont typeface="Arial" panose="020B0604020202020204" pitchFamily="34" charset="0"/>
              <a:buChar char="•"/>
            </a:pPr>
            <a:r>
              <a:rPr lang="en-US" altLang="en-US" sz="2000" dirty="0"/>
              <a:t>The </a:t>
            </a:r>
            <a:r>
              <a:rPr lang="en-US" altLang="en-US" sz="2000" b="1"/>
              <a:t>privilege that you possess</a:t>
            </a:r>
            <a:r>
              <a:rPr lang="en-US" altLang="en-US" sz="2000" dirty="0"/>
              <a:t>, which accrues as a result of your socio-cultural identities and the way they position you in any given context or location. Privilege is often fairly invisible since it is part of a normative and hegemonic system of relationships and forms of domination.</a:t>
            </a:r>
          </a:p>
          <a:p>
            <a:pPr marL="800100" lvl="1" indent="-342900">
              <a:buFont typeface="Arial" panose="020B0604020202020204" pitchFamily="34" charset="0"/>
              <a:buChar char="•"/>
            </a:pPr>
            <a:r>
              <a:rPr lang="en-US" altLang="en-US" sz="2000" dirty="0"/>
              <a:t>The </a:t>
            </a:r>
            <a:r>
              <a:rPr lang="en-US" altLang="en-US" sz="2000" b="1"/>
              <a:t>power you possess as a consequence of your privilege and its operation through the system of relationships</a:t>
            </a:r>
            <a:r>
              <a:rPr lang="en-US" altLang="en-US" sz="2000" dirty="0"/>
              <a:t>; plus the role that you play in perpetuating that power by maintaining its knowledge and discourses; be that actively or as a consequence of ignorance.</a:t>
            </a:r>
          </a:p>
          <a:p>
            <a:endParaRPr lang="en-GB" sz="2000"/>
          </a:p>
        </p:txBody>
      </p:sp>
    </p:spTree>
    <p:extLst>
      <p:ext uri="{BB962C8B-B14F-4D97-AF65-F5344CB8AC3E}">
        <p14:creationId xmlns:p14="http://schemas.microsoft.com/office/powerpoint/2010/main" val="38158649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BLANK POSITIONALITY MAP">
            <a:extLst>
              <a:ext uri="{FF2B5EF4-FFF2-40B4-BE49-F238E27FC236}">
                <a16:creationId xmlns:a16="http://schemas.microsoft.com/office/drawing/2014/main" id="{8A2C6249-392B-4CCE-9EDB-78A6B386882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83" r="13570" b="2"/>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ABA75D2-0D39-4036-BE34-33BD781111A7}"/>
              </a:ext>
            </a:extLst>
          </p:cNvPr>
          <p:cNvSpPr txBox="1"/>
          <p:nvPr/>
        </p:nvSpPr>
        <p:spPr>
          <a:xfrm>
            <a:off x="787791" y="6372665"/>
            <a:ext cx="4642338" cy="369332"/>
          </a:xfrm>
          <a:prstGeom prst="rect">
            <a:avLst/>
          </a:prstGeom>
          <a:noFill/>
        </p:spPr>
        <p:txBody>
          <a:bodyPr wrap="square" rtlCol="0">
            <a:spAutoFit/>
          </a:bodyPr>
          <a:lstStyle/>
          <a:p>
            <a:r>
              <a:rPr lang="en-GB" dirty="0"/>
              <a:t>FIGURE 1 MAPPING SOCIAL IDENTITY</a:t>
            </a:r>
          </a:p>
        </p:txBody>
      </p:sp>
    </p:spTree>
    <p:extLst>
      <p:ext uri="{BB962C8B-B14F-4D97-AF65-F5344CB8AC3E}">
        <p14:creationId xmlns:p14="http://schemas.microsoft.com/office/powerpoint/2010/main" val="39429316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7D95-F9A9-48C8-9189-364019691504}"/>
              </a:ext>
            </a:extLst>
          </p:cNvPr>
          <p:cNvSpPr>
            <a:spLocks noGrp="1"/>
          </p:cNvSpPr>
          <p:nvPr>
            <p:ph type="title"/>
          </p:nvPr>
        </p:nvSpPr>
        <p:spPr/>
        <p:txBody>
          <a:bodyPr/>
          <a:lstStyle/>
          <a:p>
            <a:r>
              <a:rPr lang="en-GB" dirty="0"/>
              <a:t>HOW TO USE THE MAP</a:t>
            </a:r>
          </a:p>
        </p:txBody>
      </p:sp>
      <p:sp>
        <p:nvSpPr>
          <p:cNvPr id="3" name="Content Placeholder 2">
            <a:extLst>
              <a:ext uri="{FF2B5EF4-FFF2-40B4-BE49-F238E27FC236}">
                <a16:creationId xmlns:a16="http://schemas.microsoft.com/office/drawing/2014/main" id="{2F7616D7-1F3C-41A7-BFA1-28A5A0389E71}"/>
              </a:ext>
            </a:extLst>
          </p:cNvPr>
          <p:cNvSpPr>
            <a:spLocks noGrp="1"/>
          </p:cNvSpPr>
          <p:nvPr>
            <p:ph idx="1"/>
          </p:nvPr>
        </p:nvSpPr>
        <p:spPr/>
        <p:txBody>
          <a:bodyPr>
            <a:normAutofit/>
          </a:bodyPr>
          <a:lstStyle/>
          <a:p>
            <a:r>
              <a:rPr lang="en-GB" dirty="0"/>
              <a:t>Mapping our social identity is by no means the end to understanding our positionality but instead is a starting point and a tool to help researchers be explicitly reflexive about their positionality. Because this map is a starting point, we encourage the learner (the individual using the map to reflect on their social identity) to begin their mapping by identifying their class, citizenship, ability, age, race, sexual orientation, cis/trans status, and gender (see Figure 1). Those using this map are encouraged to add to it by creating additional groupings (Tier 1; see Figure 2) that they </a:t>
            </a:r>
            <a:r>
              <a:rPr lang="en-GB" dirty="0">
                <a:highlight>
                  <a:srgbClr val="00FFFF"/>
                </a:highlight>
              </a:rPr>
              <a:t>identify as important contributors </a:t>
            </a:r>
            <a:r>
              <a:rPr lang="en-GB" dirty="0"/>
              <a:t>to their unique social identity </a:t>
            </a:r>
            <a:r>
              <a:rPr lang="en-GB" b="1" dirty="0"/>
              <a:t>as well as removing any they feel do not apply.</a:t>
            </a:r>
          </a:p>
        </p:txBody>
      </p:sp>
    </p:spTree>
    <p:extLst>
      <p:ext uri="{BB962C8B-B14F-4D97-AF65-F5344CB8AC3E}">
        <p14:creationId xmlns:p14="http://schemas.microsoft.com/office/powerpoint/2010/main" val="119240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BLANK POSITIONALITY MAP">
            <a:extLst>
              <a:ext uri="{FF2B5EF4-FFF2-40B4-BE49-F238E27FC236}">
                <a16:creationId xmlns:a16="http://schemas.microsoft.com/office/drawing/2014/main" id="{E19B121D-0F9A-451A-BAC6-AD0065D326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92" r="1" b="5224"/>
          <a:stretch/>
        </p:blipFill>
        <p:spPr bwMode="auto">
          <a:xfrm>
            <a:off x="681228" y="685800"/>
            <a:ext cx="10820400" cy="5486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E713FD8-56C2-44A6-8AE8-A60DCF76A3F6}"/>
              </a:ext>
            </a:extLst>
          </p:cNvPr>
          <p:cNvSpPr txBox="1"/>
          <p:nvPr/>
        </p:nvSpPr>
        <p:spPr>
          <a:xfrm>
            <a:off x="464234" y="6316394"/>
            <a:ext cx="5486400" cy="369332"/>
          </a:xfrm>
          <a:prstGeom prst="rect">
            <a:avLst/>
          </a:prstGeom>
          <a:noFill/>
        </p:spPr>
        <p:txBody>
          <a:bodyPr wrap="square" rtlCol="0">
            <a:spAutoFit/>
          </a:bodyPr>
          <a:lstStyle/>
          <a:p>
            <a:r>
              <a:rPr lang="en-GB" dirty="0"/>
              <a:t>FIGURE 2 COMPLETED MAP DJ</a:t>
            </a:r>
          </a:p>
        </p:txBody>
      </p:sp>
    </p:spTree>
    <p:extLst>
      <p:ext uri="{BB962C8B-B14F-4D97-AF65-F5344CB8AC3E}">
        <p14:creationId xmlns:p14="http://schemas.microsoft.com/office/powerpoint/2010/main" val="42814951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COMPLETED POSITIONALITY MAP NM">
            <a:extLst>
              <a:ext uri="{FF2B5EF4-FFF2-40B4-BE49-F238E27FC236}">
                <a16:creationId xmlns:a16="http://schemas.microsoft.com/office/drawing/2014/main" id="{565B4239-D763-4D80-A328-2EB69675EA2A}"/>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l="868" r="-3" b="-3"/>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F5F409F-DBDF-4299-B840-E72E89735555}"/>
              </a:ext>
            </a:extLst>
          </p:cNvPr>
          <p:cNvSpPr txBox="1"/>
          <p:nvPr/>
        </p:nvSpPr>
        <p:spPr>
          <a:xfrm>
            <a:off x="1219202" y="3429000"/>
            <a:ext cx="9954076" cy="2514600"/>
          </a:xfrm>
          <a:prstGeom prst="rect">
            <a:avLst/>
          </a:prstGeom>
        </p:spPr>
        <p:txBody>
          <a:bodyPr vert="horz" lIns="91440" tIns="45720" rIns="91440" bIns="45720" rtlCol="0" anchor="ctr">
            <a:normAutofit/>
          </a:bodyPr>
          <a:lstStyle/>
          <a:p>
            <a:pPr indent="-228600" algn="ctr">
              <a:lnSpc>
                <a:spcPct val="110000"/>
              </a:lnSpc>
              <a:spcAft>
                <a:spcPts val="600"/>
              </a:spcAft>
              <a:buClr>
                <a:schemeClr val="accent1"/>
              </a:buClr>
              <a:buFont typeface="Arial" panose="020B0604020202020204" pitchFamily="34" charset="0"/>
              <a:buChar char="•"/>
            </a:pPr>
            <a:endParaRPr lang="en-US" dirty="0">
              <a:solidFill>
                <a:srgbClr val="FFFFFF"/>
              </a:solidFill>
            </a:endParaRPr>
          </a:p>
        </p:txBody>
      </p:sp>
      <p:sp>
        <p:nvSpPr>
          <p:cNvPr id="3" name="TextBox 2">
            <a:extLst>
              <a:ext uri="{FF2B5EF4-FFF2-40B4-BE49-F238E27FC236}">
                <a16:creationId xmlns:a16="http://schemas.microsoft.com/office/drawing/2014/main" id="{075BF494-08A4-4A78-A6D3-15A514D5B8FE}"/>
              </a:ext>
            </a:extLst>
          </p:cNvPr>
          <p:cNvSpPr txBox="1"/>
          <p:nvPr/>
        </p:nvSpPr>
        <p:spPr>
          <a:xfrm>
            <a:off x="154745" y="6231988"/>
            <a:ext cx="2785403" cy="646331"/>
          </a:xfrm>
          <a:prstGeom prst="rect">
            <a:avLst/>
          </a:prstGeom>
          <a:noFill/>
        </p:spPr>
        <p:txBody>
          <a:bodyPr wrap="square" rtlCol="0">
            <a:spAutoFit/>
          </a:bodyPr>
          <a:lstStyle/>
          <a:p>
            <a:r>
              <a:rPr lang="en-GB" dirty="0"/>
              <a:t>FIGURE 3 COMPLETED MAP NM</a:t>
            </a:r>
          </a:p>
        </p:txBody>
      </p:sp>
    </p:spTree>
    <p:extLst>
      <p:ext uri="{BB962C8B-B14F-4D97-AF65-F5344CB8AC3E}">
        <p14:creationId xmlns:p14="http://schemas.microsoft.com/office/powerpoint/2010/main" val="15714155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43741-EE0C-7CE5-D687-CC10B43F09A7}"/>
              </a:ext>
            </a:extLst>
          </p:cNvPr>
          <p:cNvSpPr>
            <a:spLocks noGrp="1"/>
          </p:cNvSpPr>
          <p:nvPr>
            <p:ph type="title"/>
          </p:nvPr>
        </p:nvSpPr>
        <p:spPr/>
        <p:txBody>
          <a:bodyPr/>
          <a:lstStyle/>
          <a:p>
            <a:r>
              <a:rPr lang="en-GB" dirty="0"/>
              <a:t>Your positionality</a:t>
            </a:r>
          </a:p>
        </p:txBody>
      </p:sp>
      <p:sp>
        <p:nvSpPr>
          <p:cNvPr id="3" name="Content Placeholder 2">
            <a:extLst>
              <a:ext uri="{FF2B5EF4-FFF2-40B4-BE49-F238E27FC236}">
                <a16:creationId xmlns:a16="http://schemas.microsoft.com/office/drawing/2014/main" id="{D069F5F3-4B6D-48E5-0975-30C6046E747B}"/>
              </a:ext>
            </a:extLst>
          </p:cNvPr>
          <p:cNvSpPr>
            <a:spLocks noGrp="1"/>
          </p:cNvSpPr>
          <p:nvPr>
            <p:ph idx="1"/>
          </p:nvPr>
        </p:nvSpPr>
        <p:spPr/>
        <p:txBody>
          <a:bodyPr/>
          <a:lstStyle/>
          <a:p>
            <a:r>
              <a:rPr lang="en-US" altLang="en-US" sz="3200" dirty="0"/>
              <a:t>In pairs, ask each other the below questions and report back to the group.</a:t>
            </a:r>
          </a:p>
          <a:p>
            <a:pPr marL="457200" indent="-457200">
              <a:spcBef>
                <a:spcPts val="1200"/>
              </a:spcBef>
              <a:buFont typeface="Arial" panose="020B0604020202020204" pitchFamily="34" charset="0"/>
              <a:buChar char="•"/>
            </a:pPr>
            <a:r>
              <a:rPr lang="en-US" altLang="en-US" sz="3200" dirty="0"/>
              <a:t> As a researcher/ scholar-in-the making:</a:t>
            </a:r>
          </a:p>
          <a:p>
            <a:pPr marL="914400" lvl="1" indent="-457200">
              <a:buFont typeface="Arial" panose="020B0604020202020204" pitchFamily="34" charset="0"/>
              <a:buChar char="•"/>
            </a:pPr>
            <a:r>
              <a:rPr lang="en-US" altLang="en-US" sz="3200" dirty="0"/>
              <a:t>What brought you to your thesis/ research idea?</a:t>
            </a:r>
          </a:p>
          <a:p>
            <a:pPr marL="914400" lvl="1" indent="-457200">
              <a:buFont typeface="Arial" panose="020B0604020202020204" pitchFamily="34" charset="0"/>
              <a:buChar char="•"/>
            </a:pPr>
            <a:r>
              <a:rPr lang="en-US" altLang="en-US" sz="3200" dirty="0"/>
              <a:t>Can you trace when you first became interested in the subject/ research question?</a:t>
            </a:r>
          </a:p>
          <a:p>
            <a:pPr marL="914400" lvl="1" indent="-457200">
              <a:buFont typeface="Arial" panose="020B0604020202020204" pitchFamily="34" charset="0"/>
              <a:buChar char="•"/>
            </a:pPr>
            <a:r>
              <a:rPr lang="en-US" altLang="en-US" sz="3200" dirty="0"/>
              <a:t>Why is this topic specifically important to you?</a:t>
            </a:r>
          </a:p>
          <a:p>
            <a:pPr marL="0" indent="0">
              <a:buNone/>
            </a:pPr>
            <a:endParaRPr lang="en-GB" dirty="0"/>
          </a:p>
        </p:txBody>
      </p:sp>
    </p:spTree>
    <p:extLst>
      <p:ext uri="{BB962C8B-B14F-4D97-AF65-F5344CB8AC3E}">
        <p14:creationId xmlns:p14="http://schemas.microsoft.com/office/powerpoint/2010/main" val="30911794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E8524-9F7F-00F6-1E35-433304134BC7}"/>
              </a:ext>
            </a:extLst>
          </p:cNvPr>
          <p:cNvSpPr>
            <a:spLocks noGrp="1"/>
          </p:cNvSpPr>
          <p:nvPr>
            <p:ph type="title"/>
          </p:nvPr>
        </p:nvSpPr>
        <p:spPr/>
        <p:txBody>
          <a:bodyPr/>
          <a:lstStyle/>
          <a:p>
            <a:r>
              <a:rPr lang="en-GB" dirty="0"/>
              <a:t>Your positionality</a:t>
            </a:r>
          </a:p>
        </p:txBody>
      </p:sp>
      <p:sp>
        <p:nvSpPr>
          <p:cNvPr id="3" name="Content Placeholder 2">
            <a:extLst>
              <a:ext uri="{FF2B5EF4-FFF2-40B4-BE49-F238E27FC236}">
                <a16:creationId xmlns:a16="http://schemas.microsoft.com/office/drawing/2014/main" id="{730FFCFB-18CD-EEED-2AF8-7917D8F74073}"/>
              </a:ext>
            </a:extLst>
          </p:cNvPr>
          <p:cNvSpPr>
            <a:spLocks noGrp="1"/>
          </p:cNvSpPr>
          <p:nvPr>
            <p:ph idx="1"/>
          </p:nvPr>
        </p:nvSpPr>
        <p:spPr/>
        <p:txBody>
          <a:bodyPr/>
          <a:lstStyle/>
          <a:p>
            <a:pPr>
              <a:defRPr/>
            </a:pPr>
            <a:r>
              <a:rPr lang="en-US" altLang="en-US" sz="2600" dirty="0"/>
              <a:t>As a whole group, let us think about and discuss the below question.</a:t>
            </a:r>
          </a:p>
          <a:p>
            <a:pPr marL="342900" indent="-342900">
              <a:spcBef>
                <a:spcPts val="1200"/>
              </a:spcBef>
              <a:buFont typeface="Arial" panose="020B0604020202020204" pitchFamily="34" charset="0"/>
              <a:buChar char="•"/>
              <a:defRPr/>
            </a:pPr>
            <a:r>
              <a:rPr lang="en-US" altLang="en-US" sz="2600" dirty="0"/>
              <a:t> As a researcher/ scholar-in-the making:</a:t>
            </a:r>
          </a:p>
          <a:p>
            <a:pPr marL="800100" lvl="1" indent="-342900">
              <a:buFont typeface="Arial" panose="020B0604020202020204" pitchFamily="34" charset="0"/>
              <a:buChar char="•"/>
              <a:defRPr/>
            </a:pPr>
            <a:r>
              <a:rPr lang="en-US" sz="2600" dirty="0"/>
              <a:t>How does your identity affect your perspective on the topic you are interested in studying? </a:t>
            </a:r>
          </a:p>
          <a:p>
            <a:pPr marL="800100" lvl="1" indent="-342900">
              <a:buFont typeface="Arial" panose="020B0604020202020204" pitchFamily="34" charset="0"/>
              <a:buChar char="•"/>
              <a:defRPr/>
            </a:pPr>
            <a:r>
              <a:rPr lang="en-US" sz="2600" dirty="0"/>
              <a:t>What power and privileges do you bring to your study? </a:t>
            </a:r>
          </a:p>
          <a:p>
            <a:pPr marL="800100" lvl="1" indent="-342900">
              <a:buFont typeface="Arial" panose="020B0604020202020204" pitchFamily="34" charset="0"/>
              <a:buChar char="•"/>
              <a:defRPr/>
            </a:pPr>
            <a:r>
              <a:rPr lang="en-US" sz="2600" dirty="0"/>
              <a:t>What considerations do you make, if any, about your access to </a:t>
            </a:r>
            <a:r>
              <a:rPr lang="en-US" sz="2600" b="1" dirty="0">
                <a:solidFill>
                  <a:srgbClr val="0070C0"/>
                </a:solidFill>
              </a:rPr>
              <a:t>research knowledge </a:t>
            </a:r>
            <a:r>
              <a:rPr lang="en-US" sz="2600" dirty="0"/>
              <a:t>and the </a:t>
            </a:r>
            <a:r>
              <a:rPr lang="en-US" sz="2600" b="1" dirty="0">
                <a:solidFill>
                  <a:srgbClr val="0070C0"/>
                </a:solidFill>
              </a:rPr>
              <a:t>research context</a:t>
            </a:r>
            <a:r>
              <a:rPr lang="en-US" sz="2600" dirty="0"/>
              <a:t>, plus</a:t>
            </a:r>
            <a:r>
              <a:rPr lang="en-US" sz="2600" dirty="0">
                <a:solidFill>
                  <a:srgbClr val="0070C0"/>
                </a:solidFill>
              </a:rPr>
              <a:t> </a:t>
            </a:r>
            <a:r>
              <a:rPr lang="en-US" sz="2600" b="1" dirty="0">
                <a:solidFill>
                  <a:srgbClr val="0070C0"/>
                </a:solidFill>
              </a:rPr>
              <a:t>interactions with respondents</a:t>
            </a:r>
            <a:r>
              <a:rPr lang="en-US" sz="2600" b="1" dirty="0">
                <a:solidFill>
                  <a:srgbClr val="002060"/>
                </a:solidFill>
              </a:rPr>
              <a:t> </a:t>
            </a:r>
            <a:r>
              <a:rPr lang="en-US" sz="2600" dirty="0"/>
              <a:t>due to your “insider” or “outsider” status.</a:t>
            </a:r>
          </a:p>
          <a:p>
            <a:endParaRPr lang="en-GB" dirty="0"/>
          </a:p>
        </p:txBody>
      </p:sp>
    </p:spTree>
    <p:extLst>
      <p:ext uri="{BB962C8B-B14F-4D97-AF65-F5344CB8AC3E}">
        <p14:creationId xmlns:p14="http://schemas.microsoft.com/office/powerpoint/2010/main" val="30687970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DE83F-0938-CC9E-0CB2-29C5C95E64C6}"/>
              </a:ext>
            </a:extLst>
          </p:cNvPr>
          <p:cNvSpPr>
            <a:spLocks noGrp="1"/>
          </p:cNvSpPr>
          <p:nvPr>
            <p:ph type="title"/>
          </p:nvPr>
        </p:nvSpPr>
        <p:spPr/>
        <p:txBody>
          <a:bodyPr/>
          <a:lstStyle/>
          <a:p>
            <a:r>
              <a:rPr lang="en-GB" dirty="0"/>
              <a:t>Positionality</a:t>
            </a:r>
          </a:p>
        </p:txBody>
      </p:sp>
      <p:sp>
        <p:nvSpPr>
          <p:cNvPr id="3" name="Content Placeholder 2">
            <a:extLst>
              <a:ext uri="{FF2B5EF4-FFF2-40B4-BE49-F238E27FC236}">
                <a16:creationId xmlns:a16="http://schemas.microsoft.com/office/drawing/2014/main" id="{5147C2D9-2F47-7047-81FA-2C0EC7E63775}"/>
              </a:ext>
            </a:extLst>
          </p:cNvPr>
          <p:cNvSpPr>
            <a:spLocks noGrp="1"/>
          </p:cNvSpPr>
          <p:nvPr>
            <p:ph idx="1"/>
          </p:nvPr>
        </p:nvSpPr>
        <p:spPr/>
        <p:txBody>
          <a:bodyPr/>
          <a:lstStyle/>
          <a:p>
            <a:pPr>
              <a:spcAft>
                <a:spcPts val="600"/>
              </a:spcAft>
            </a:pPr>
            <a:r>
              <a:rPr lang="en-US" altLang="en-US" sz="2800" dirty="0"/>
              <a:t>“Rather, all views expressed and actions taken are thought to derive from a central set of core beliefs that cannot be other than personal” </a:t>
            </a:r>
            <a:r>
              <a:rPr lang="en-US" altLang="en-US" sz="2000" dirty="0"/>
              <a:t>(Collins, 2001, p. 769)</a:t>
            </a:r>
            <a:endParaRPr lang="en-GB" b="0" i="0" dirty="0">
              <a:solidFill>
                <a:srgbClr val="1C1917"/>
              </a:solidFill>
              <a:effectLst/>
              <a:latin typeface="-apple-system"/>
            </a:endParaRPr>
          </a:p>
          <a:p>
            <a:r>
              <a:rPr lang="en-GB" b="0" i="0" dirty="0">
                <a:solidFill>
                  <a:srgbClr val="1C1917"/>
                </a:solidFill>
                <a:effectLst/>
                <a:latin typeface="-apple-system"/>
              </a:rPr>
              <a:t>This quote by Patricia Hill Collins is suggesting that a researcher's positionality, or their personal perspectives and worldview, shapes the views they express and actions they take in research.</a:t>
            </a:r>
            <a:endParaRPr lang="en-GB" dirty="0"/>
          </a:p>
        </p:txBody>
      </p:sp>
    </p:spTree>
    <p:extLst>
      <p:ext uri="{BB962C8B-B14F-4D97-AF65-F5344CB8AC3E}">
        <p14:creationId xmlns:p14="http://schemas.microsoft.com/office/powerpoint/2010/main" val="16114789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017A2-B8F9-2B90-EB06-9FEFE3AAEEAB}"/>
              </a:ext>
            </a:extLst>
          </p:cNvPr>
          <p:cNvSpPr>
            <a:spLocks noGrp="1"/>
          </p:cNvSpPr>
          <p:nvPr>
            <p:ph type="title"/>
          </p:nvPr>
        </p:nvSpPr>
        <p:spPr/>
        <p:txBody>
          <a:bodyPr/>
          <a:lstStyle/>
          <a:p>
            <a:r>
              <a:rPr lang="en-GB" dirty="0"/>
              <a:t>Positionality</a:t>
            </a:r>
          </a:p>
        </p:txBody>
      </p:sp>
      <p:sp>
        <p:nvSpPr>
          <p:cNvPr id="3" name="Content Placeholder 2">
            <a:extLst>
              <a:ext uri="{FF2B5EF4-FFF2-40B4-BE49-F238E27FC236}">
                <a16:creationId xmlns:a16="http://schemas.microsoft.com/office/drawing/2014/main" id="{126DD014-ECC5-AC18-B8D2-7AB3464B7880}"/>
              </a:ext>
            </a:extLst>
          </p:cNvPr>
          <p:cNvSpPr>
            <a:spLocks noGrp="1"/>
          </p:cNvSpPr>
          <p:nvPr>
            <p:ph idx="1"/>
          </p:nvPr>
        </p:nvSpPr>
        <p:spPr/>
        <p:txBody>
          <a:bodyPr/>
          <a:lstStyle/>
          <a:p>
            <a:pPr>
              <a:buFont typeface="Arial" panose="020B0604020202020204" pitchFamily="34" charset="0"/>
              <a:buChar char="•"/>
            </a:pPr>
            <a:r>
              <a:rPr lang="en-US" altLang="en-US" dirty="0"/>
              <a:t>Positionality raises the question: how do we position ourselves in relation to the world that we study? Are we inside or outside of it? (Anderson, 26 Sept 2013)</a:t>
            </a:r>
          </a:p>
          <a:p>
            <a:pPr>
              <a:spcBef>
                <a:spcPct val="0"/>
              </a:spcBef>
              <a:buFont typeface="Arial" panose="020B0604020202020204" pitchFamily="34" charset="0"/>
              <a:buChar char="•"/>
            </a:pPr>
            <a:r>
              <a:rPr lang="en-US" altLang="en-US" dirty="0"/>
              <a:t>Positionality requires being attentive to the politics of knowledge production, as you undergo iterative reflexivity throughout the research process (Sultana, 2007).</a:t>
            </a:r>
          </a:p>
          <a:p>
            <a:pPr>
              <a:spcBef>
                <a:spcPct val="0"/>
              </a:spcBef>
              <a:buFont typeface="Arial" panose="020B0604020202020204" pitchFamily="34" charset="0"/>
              <a:buChar char="•"/>
            </a:pPr>
            <a:r>
              <a:rPr lang="en-US" altLang="en-US" dirty="0"/>
              <a:t>Positionality implies keeping an attitude of mindfulness, a willingness to be vulnerable, and a constantly engaged critical consciousness that can also be moved and changed (Takacs, 2003).</a:t>
            </a:r>
          </a:p>
          <a:p>
            <a:endParaRPr lang="en-GB" dirty="0"/>
          </a:p>
        </p:txBody>
      </p:sp>
    </p:spTree>
    <p:extLst>
      <p:ext uri="{BB962C8B-B14F-4D97-AF65-F5344CB8AC3E}">
        <p14:creationId xmlns:p14="http://schemas.microsoft.com/office/powerpoint/2010/main" val="21586563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F2116-76C9-2442-59E0-20B02839F162}"/>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C5307ED4-CE92-0CEA-18F2-79BB23502577}"/>
              </a:ext>
            </a:extLst>
          </p:cNvPr>
          <p:cNvSpPr>
            <a:spLocks noGrp="1"/>
          </p:cNvSpPr>
          <p:nvPr>
            <p:ph idx="1"/>
          </p:nvPr>
        </p:nvSpPr>
        <p:spPr/>
        <p:txBody>
          <a:bodyPr/>
          <a:lstStyle/>
          <a:p>
            <a:pPr>
              <a:spcBef>
                <a:spcPct val="0"/>
              </a:spcBef>
              <a:buFont typeface="Arial" panose="020B0604020202020204" pitchFamily="34" charset="0"/>
              <a:buChar char="•"/>
            </a:pPr>
            <a:r>
              <a:rPr lang="en-US" altLang="en-US" sz="2800" dirty="0"/>
              <a:t>Positionality suggests that insider, as much as outsider, research must be humble and reflexive; i.e., the researcher being in a continuous process of clarifying and justifying the work (Smith, 1999). </a:t>
            </a:r>
          </a:p>
          <a:p>
            <a:pPr>
              <a:spcBef>
                <a:spcPct val="0"/>
              </a:spcBef>
              <a:buFont typeface="Arial" panose="020B0604020202020204" pitchFamily="34" charset="0"/>
              <a:buChar char="•"/>
            </a:pPr>
            <a:r>
              <a:rPr lang="en-US" altLang="en-US" sz="2800" dirty="0"/>
              <a:t>Positionality is acknowledging that research “responsibility means proceeding from an awareness of the limits of one’s power.” (Spivak, 1993, p. 19).</a:t>
            </a:r>
          </a:p>
          <a:p>
            <a:pPr>
              <a:spcBef>
                <a:spcPct val="0"/>
              </a:spcBef>
              <a:buFont typeface="Arial" panose="020B0604020202020204" pitchFamily="34" charset="0"/>
              <a:buChar char="•"/>
            </a:pPr>
            <a:r>
              <a:rPr lang="en-US" altLang="en-US" sz="2800" dirty="0"/>
              <a:t>Positionality represents a ‘</a:t>
            </a:r>
            <a:r>
              <a:rPr lang="en-US" altLang="en-US" sz="2800" dirty="0" err="1"/>
              <a:t>betweeness</a:t>
            </a:r>
            <a:r>
              <a:rPr lang="en-US" altLang="en-US" sz="2800" dirty="0"/>
              <a:t>’; i.e., located between theory and practice, researcher and researched, field and non-field (Rose, 1997).</a:t>
            </a:r>
          </a:p>
          <a:p>
            <a:endParaRPr lang="en-GB" dirty="0"/>
          </a:p>
        </p:txBody>
      </p:sp>
    </p:spTree>
    <p:extLst>
      <p:ext uri="{BB962C8B-B14F-4D97-AF65-F5344CB8AC3E}">
        <p14:creationId xmlns:p14="http://schemas.microsoft.com/office/powerpoint/2010/main" val="30731927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86755-BE0C-60B4-74C1-2DCD2009895D}"/>
              </a:ext>
            </a:extLst>
          </p:cNvPr>
          <p:cNvSpPr>
            <a:spLocks noGrp="1"/>
          </p:cNvSpPr>
          <p:nvPr>
            <p:ph type="title"/>
          </p:nvPr>
        </p:nvSpPr>
        <p:spPr/>
        <p:txBody>
          <a:bodyPr/>
          <a:lstStyle/>
          <a:p>
            <a:r>
              <a:rPr lang="en-GB" dirty="0"/>
              <a:t>You and them</a:t>
            </a:r>
          </a:p>
        </p:txBody>
      </p:sp>
      <p:sp>
        <p:nvSpPr>
          <p:cNvPr id="3" name="Content Placeholder 2">
            <a:extLst>
              <a:ext uri="{FF2B5EF4-FFF2-40B4-BE49-F238E27FC236}">
                <a16:creationId xmlns:a16="http://schemas.microsoft.com/office/drawing/2014/main" id="{5C71BE1B-97CB-C97B-BB58-43AAAC51DD39}"/>
              </a:ext>
            </a:extLst>
          </p:cNvPr>
          <p:cNvSpPr>
            <a:spLocks noGrp="1"/>
          </p:cNvSpPr>
          <p:nvPr>
            <p:ph idx="1"/>
          </p:nvPr>
        </p:nvSpPr>
        <p:spPr/>
        <p:txBody>
          <a:bodyPr>
            <a:normAutofit/>
          </a:bodyPr>
          <a:lstStyle/>
          <a:p>
            <a:pPr marL="0" indent="0" algn="just">
              <a:spcBef>
                <a:spcPct val="0"/>
              </a:spcBef>
              <a:buNone/>
            </a:pPr>
            <a:r>
              <a:rPr lang="en-US" altLang="en-US" sz="2800" dirty="0"/>
              <a:t>“I understood their knowledge as situated - that is, as partial - partly because it seemed to me that they did, but also because I share those feminist, postcolonial and post-Marxist critiques which argue that </a:t>
            </a:r>
            <a:r>
              <a:rPr lang="en-US" altLang="en-US" sz="2800" b="1" dirty="0">
                <a:solidFill>
                  <a:srgbClr val="0070C0"/>
                </a:solidFill>
              </a:rPr>
              <a:t>all knowledge is produced in specific circumstances and that those circumstances shape it in some way</a:t>
            </a:r>
            <a:r>
              <a:rPr lang="en-US" altLang="en-US" sz="2800" dirty="0"/>
              <a:t>. Since that argument applies to my own knowledges too, I knew I </a:t>
            </a:r>
            <a:r>
              <a:rPr lang="en-US" altLang="en-US" sz="2800" b="1" dirty="0">
                <a:solidFill>
                  <a:srgbClr val="0070C0"/>
                </a:solidFill>
              </a:rPr>
              <a:t>shouldn't and couldn't pretend to be an all-seeing and all-knowing researcher</a:t>
            </a:r>
            <a:r>
              <a:rPr lang="en-US" altLang="en-US" sz="2800" dirty="0"/>
              <a:t>; I knew instead, from some of those same critiques, that I should situate myself and my interpretations of those interviews by reflexively examining my positionality.” (Rose, 1997, p. 305)</a:t>
            </a:r>
          </a:p>
          <a:p>
            <a:endParaRPr lang="en-GB" dirty="0"/>
          </a:p>
        </p:txBody>
      </p:sp>
    </p:spTree>
    <p:extLst>
      <p:ext uri="{BB962C8B-B14F-4D97-AF65-F5344CB8AC3E}">
        <p14:creationId xmlns:p14="http://schemas.microsoft.com/office/powerpoint/2010/main" val="33321587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57140" y="964765"/>
            <a:ext cx="8229600" cy="553998"/>
          </a:xfrm>
          <a:prstGeom prst="rect">
            <a:avLst/>
          </a:prstGeom>
          <a:noFill/>
        </p:spPr>
        <p:txBody>
          <a:bodyPr wrap="square" rtlCol="0">
            <a:spAutoFit/>
          </a:bodyPr>
          <a:lstStyle/>
          <a:p>
            <a:r>
              <a:rPr lang="en-US" sz="3000" b="1" dirty="0"/>
              <a:t>POSITIONALITY</a:t>
            </a:r>
          </a:p>
        </p:txBody>
      </p:sp>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47528" y="1524444"/>
            <a:ext cx="8439212" cy="5317185"/>
          </a:xfrm>
          <a:prstGeom prst="rect">
            <a:avLst/>
          </a:prstGeom>
          <a:noFill/>
          <a:ln w="9525">
            <a:noFill/>
            <a:miter lim="800000"/>
            <a:headEnd/>
            <a:tailEnd/>
          </a:ln>
        </p:spPr>
      </p:pic>
    </p:spTree>
    <p:extLst>
      <p:ext uri="{BB962C8B-B14F-4D97-AF65-F5344CB8AC3E}">
        <p14:creationId xmlns:p14="http://schemas.microsoft.com/office/powerpoint/2010/main" val="10985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8B64C-5CC0-FDB9-6EE9-81D216B735EF}"/>
              </a:ext>
            </a:extLst>
          </p:cNvPr>
          <p:cNvSpPr>
            <a:spLocks noGrp="1"/>
          </p:cNvSpPr>
          <p:nvPr>
            <p:ph type="title"/>
          </p:nvPr>
        </p:nvSpPr>
        <p:spPr>
          <a:xfrm>
            <a:off x="838200" y="365125"/>
            <a:ext cx="10515600" cy="1325563"/>
          </a:xfrm>
        </p:spPr>
        <p:txBody>
          <a:bodyPr>
            <a:normAutofit/>
          </a:bodyPr>
          <a:lstStyle/>
          <a:p>
            <a:r>
              <a:rPr lang="en-GB" sz="5400" dirty="0"/>
              <a:t>Positionality and knowledge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02CB59-EF74-37F2-315C-6C50C40912B8}"/>
              </a:ext>
            </a:extLst>
          </p:cNvPr>
          <p:cNvSpPr>
            <a:spLocks noGrp="1"/>
          </p:cNvSpPr>
          <p:nvPr>
            <p:ph idx="1"/>
          </p:nvPr>
        </p:nvSpPr>
        <p:spPr>
          <a:xfrm>
            <a:off x="838200" y="1929384"/>
            <a:ext cx="10515600" cy="4251960"/>
          </a:xfrm>
        </p:spPr>
        <p:txBody>
          <a:bodyPr>
            <a:normAutofit/>
          </a:bodyPr>
          <a:lstStyle/>
          <a:p>
            <a:pPr marL="0" indent="0">
              <a:buNone/>
            </a:pPr>
            <a:r>
              <a:rPr lang="en-US" altLang="en-US" sz="1500"/>
              <a:t>Rose, G. (1997). Situating knowledges: positionality, reflexivities and other tactics. </a:t>
            </a:r>
            <a:r>
              <a:rPr lang="en-US" altLang="en-US" sz="1500" i="1"/>
              <a:t>Progress in Human Geography</a:t>
            </a:r>
            <a:r>
              <a:rPr lang="en-US" altLang="en-US" sz="1500"/>
              <a:t> 21 (3), 305-320.</a:t>
            </a:r>
          </a:p>
          <a:p>
            <a:pPr marL="0" indent="0">
              <a:buNone/>
            </a:pPr>
            <a:r>
              <a:rPr lang="en-US" altLang="en-US" sz="1500"/>
              <a:t>Sheppard, E. (2002). The spaces and times of globalization: Place, space, networks, and positionality. </a:t>
            </a:r>
            <a:r>
              <a:rPr lang="en-US" altLang="en-US" sz="1500" i="1"/>
              <a:t>Economic Geography </a:t>
            </a:r>
            <a:r>
              <a:rPr lang="en-US" altLang="en-US" sz="1500"/>
              <a:t>78n(3), 307-330.</a:t>
            </a:r>
          </a:p>
          <a:p>
            <a:pPr marL="0" indent="0" eaLnBrk="1" hangingPunct="1">
              <a:buNone/>
            </a:pPr>
            <a:r>
              <a:rPr lang="en-US" altLang="en-US" sz="1500"/>
              <a:t>From this and other readings we have learnt that:</a:t>
            </a:r>
          </a:p>
          <a:p>
            <a:pPr marL="0" indent="0">
              <a:buNone/>
            </a:pPr>
            <a:r>
              <a:rPr lang="en-US" altLang="en-US" sz="1500"/>
              <a:t>We need a form of reflexivity that gives us a fuller understanding of the researcher, the researched and the research context, including comprehending the in-between nature of the relationships within and among the above.</a:t>
            </a:r>
          </a:p>
          <a:p>
            <a:pPr marL="0" indent="0">
              <a:buNone/>
            </a:pPr>
            <a:r>
              <a:rPr lang="en-US" altLang="en-US" sz="1500"/>
              <a:t>All knowledge is specific, limited, partial and situated; i.e., produced in specific circumstances that shape it in discrete and particular ways.</a:t>
            </a:r>
          </a:p>
          <a:p>
            <a:pPr marL="0" indent="0">
              <a:buNone/>
            </a:pPr>
            <a:r>
              <a:rPr lang="en-US" altLang="en-US" sz="1500"/>
              <a:t>Consequently, it is important to make known one’s positionality, in relation to the researched and their context, plus to limit one’s “truth claims” versus attempting to make grand statements with supposed universal applicability.</a:t>
            </a:r>
          </a:p>
          <a:p>
            <a:pPr marL="0" indent="0">
              <a:buNone/>
            </a:pPr>
            <a:r>
              <a:rPr lang="en-US" altLang="en-US" sz="1500"/>
              <a:t>Positionalty is differentiated, as it shifts across space-time, is dependent on the scale at which it is examined, and is determined by the interplay of fluid relationships of power, physical locations and assumed roles and/or identities.</a:t>
            </a:r>
          </a:p>
          <a:p>
            <a:pPr marL="0" indent="0">
              <a:buNone/>
            </a:pPr>
            <a:r>
              <a:rPr lang="en-US" altLang="en-US" sz="1500"/>
              <a:t>Positionality as a concept is not only critical for the researcher, but can also be used to understand how the researched are dynamically located in a complex web of scaled and place-based (but not place-bound) interactions.</a:t>
            </a:r>
          </a:p>
          <a:p>
            <a:endParaRPr lang="en-GB" sz="1500"/>
          </a:p>
        </p:txBody>
      </p:sp>
    </p:spTree>
    <p:extLst>
      <p:ext uri="{BB962C8B-B14F-4D97-AF65-F5344CB8AC3E}">
        <p14:creationId xmlns:p14="http://schemas.microsoft.com/office/powerpoint/2010/main" val="18661554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779E1-71B5-4BC4-9411-A5865E06D766}"/>
              </a:ext>
            </a:extLst>
          </p:cNvPr>
          <p:cNvSpPr>
            <a:spLocks noGrp="1"/>
          </p:cNvSpPr>
          <p:nvPr>
            <p:ph type="title"/>
          </p:nvPr>
        </p:nvSpPr>
        <p:spPr/>
        <p:txBody>
          <a:bodyPr/>
          <a:lstStyle/>
          <a:p>
            <a:r>
              <a:rPr lang="en-GB" dirty="0"/>
              <a:t>YOUR POSITIONALITY</a:t>
            </a:r>
          </a:p>
        </p:txBody>
      </p:sp>
      <p:sp>
        <p:nvSpPr>
          <p:cNvPr id="3" name="Content Placeholder 2">
            <a:extLst>
              <a:ext uri="{FF2B5EF4-FFF2-40B4-BE49-F238E27FC236}">
                <a16:creationId xmlns:a16="http://schemas.microsoft.com/office/drawing/2014/main" id="{D2F3CA0B-B60B-482D-9E04-F355726BF801}"/>
              </a:ext>
            </a:extLst>
          </p:cNvPr>
          <p:cNvSpPr>
            <a:spLocks noGrp="1"/>
          </p:cNvSpPr>
          <p:nvPr>
            <p:ph idx="1"/>
          </p:nvPr>
        </p:nvSpPr>
        <p:spPr/>
        <p:txBody>
          <a:bodyPr/>
          <a:lstStyle/>
          <a:p>
            <a:r>
              <a:rPr lang="en-GB" dirty="0"/>
              <a:t>In addition to the technical qualitative and quantitative research methods for ensuring validity, a </a:t>
            </a:r>
            <a:r>
              <a:rPr lang="en-GB" dirty="0" err="1"/>
              <a:t>preemptive</a:t>
            </a:r>
            <a:r>
              <a:rPr lang="en-GB" dirty="0"/>
              <a:t> and fundamental step in attending to the ethics of the research process is to critically reflect on, flesh out, interrogate, and state one’s positionality. </a:t>
            </a:r>
          </a:p>
          <a:p>
            <a:r>
              <a:rPr lang="en-GB" dirty="0"/>
              <a:t>A great place to labour with and develop one’s positionality is in a researcher reflection memo, which provides a safe, brave, intentional, self-reflexive, and critical space to consider and respond to questions about one’s positionality:</a:t>
            </a:r>
          </a:p>
        </p:txBody>
      </p:sp>
    </p:spTree>
    <p:extLst>
      <p:ext uri="{BB962C8B-B14F-4D97-AF65-F5344CB8AC3E}">
        <p14:creationId xmlns:p14="http://schemas.microsoft.com/office/powerpoint/2010/main" val="17647087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97296-4383-4F5E-9680-5C2B0E9E6AB8}"/>
              </a:ext>
            </a:extLst>
          </p:cNvPr>
          <p:cNvSpPr>
            <a:spLocks noGrp="1"/>
          </p:cNvSpPr>
          <p:nvPr>
            <p:ph type="title"/>
          </p:nvPr>
        </p:nvSpPr>
        <p:spPr/>
        <p:txBody>
          <a:bodyPr/>
          <a:lstStyle/>
          <a:p>
            <a:r>
              <a:rPr lang="en-GB" dirty="0"/>
              <a:t>QUESTIONS TO ASK</a:t>
            </a:r>
          </a:p>
        </p:txBody>
      </p:sp>
      <p:sp>
        <p:nvSpPr>
          <p:cNvPr id="3" name="Content Placeholder 2">
            <a:extLst>
              <a:ext uri="{FF2B5EF4-FFF2-40B4-BE49-F238E27FC236}">
                <a16:creationId xmlns:a16="http://schemas.microsoft.com/office/drawing/2014/main" id="{F7E2DE61-1D33-4193-9091-619561F891ED}"/>
              </a:ext>
            </a:extLst>
          </p:cNvPr>
          <p:cNvSpPr>
            <a:spLocks noGrp="1"/>
          </p:cNvSpPr>
          <p:nvPr>
            <p:ph idx="1"/>
          </p:nvPr>
        </p:nvSpPr>
        <p:spPr/>
        <p:txBody>
          <a:bodyPr>
            <a:normAutofit/>
          </a:bodyPr>
          <a:lstStyle/>
          <a:p>
            <a:pPr marL="514350" indent="-514350" fontAlgn="base">
              <a:buFont typeface="+mj-lt"/>
              <a:buAutoNum type="arabicPeriod"/>
            </a:pPr>
            <a:r>
              <a:rPr lang="en-GB" dirty="0"/>
              <a:t>How do my personal, professional and/or intellectual positionalities (identities, contexts, experiences, and perspectives) cohere with or diverge from my research inquiries?</a:t>
            </a:r>
          </a:p>
          <a:p>
            <a:pPr marL="514350" indent="-514350" fontAlgn="base">
              <a:buFont typeface="+mj-lt"/>
              <a:buAutoNum type="arabicPeriod"/>
            </a:pPr>
            <a:r>
              <a:rPr lang="en-GB" dirty="0"/>
              <a:t>What legacies (personal, communal, societal, national, transnational and/or global) inform the social </a:t>
            </a:r>
            <a:r>
              <a:rPr lang="en-GB" dirty="0" err="1"/>
              <a:t>constructedness</a:t>
            </a:r>
            <a:r>
              <a:rPr lang="en-GB" dirty="0"/>
              <a:t> of my positionality?</a:t>
            </a:r>
          </a:p>
          <a:p>
            <a:pPr marL="514350" indent="-514350" fontAlgn="base">
              <a:buFont typeface="+mj-lt"/>
              <a:buAutoNum type="arabicPeriod"/>
            </a:pPr>
            <a:r>
              <a:rPr lang="en-GB" dirty="0"/>
              <a:t>In what ways, or not, am I conscientiously, or not, reifying, resisting, disrupting, and/or changing the constructs of my positionality through this research process?</a:t>
            </a:r>
          </a:p>
          <a:p>
            <a:endParaRPr lang="en-GB" dirty="0"/>
          </a:p>
        </p:txBody>
      </p:sp>
    </p:spTree>
    <p:extLst>
      <p:ext uri="{BB962C8B-B14F-4D97-AF65-F5344CB8AC3E}">
        <p14:creationId xmlns:p14="http://schemas.microsoft.com/office/powerpoint/2010/main" val="30266021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5215A-3851-49D4-AA06-DD00CF29D99A}"/>
              </a:ext>
            </a:extLst>
          </p:cNvPr>
          <p:cNvSpPr>
            <a:spLocks noGrp="1"/>
          </p:cNvSpPr>
          <p:nvPr>
            <p:ph type="title"/>
          </p:nvPr>
        </p:nvSpPr>
        <p:spPr/>
        <p:txBody>
          <a:bodyPr/>
          <a:lstStyle/>
          <a:p>
            <a:r>
              <a:rPr lang="en-GB" dirty="0"/>
              <a:t>QUESTIONS TO ASK</a:t>
            </a:r>
          </a:p>
        </p:txBody>
      </p:sp>
      <p:sp>
        <p:nvSpPr>
          <p:cNvPr id="3" name="Content Placeholder 2">
            <a:extLst>
              <a:ext uri="{FF2B5EF4-FFF2-40B4-BE49-F238E27FC236}">
                <a16:creationId xmlns:a16="http://schemas.microsoft.com/office/drawing/2014/main" id="{58654EBE-B0B2-4BA6-B3AD-0D0C50C9D75A}"/>
              </a:ext>
            </a:extLst>
          </p:cNvPr>
          <p:cNvSpPr>
            <a:spLocks noGrp="1"/>
          </p:cNvSpPr>
          <p:nvPr>
            <p:ph idx="1"/>
          </p:nvPr>
        </p:nvSpPr>
        <p:spPr/>
        <p:txBody>
          <a:bodyPr>
            <a:normAutofit/>
          </a:bodyPr>
          <a:lstStyle/>
          <a:p>
            <a:pPr marL="514350" indent="-514350" fontAlgn="base">
              <a:buFont typeface="+mj-lt"/>
              <a:buAutoNum type="arabicPeriod" startAt="4"/>
            </a:pPr>
            <a:r>
              <a:rPr lang="en-GB" dirty="0"/>
              <a:t>How has my own positionality changed, or not, over time, and why? In what ways has it remained static, and why? In what ways has it been dynamic, fluid, emerging and/or generative, and why?</a:t>
            </a:r>
          </a:p>
          <a:p>
            <a:pPr marL="514350" indent="-514350" fontAlgn="base">
              <a:buFont typeface="+mj-lt"/>
              <a:buAutoNum type="arabicPeriod" startAt="4"/>
            </a:pPr>
            <a:r>
              <a:rPr lang="en-GB" dirty="0"/>
              <a:t>How does my positionality recognize, </a:t>
            </a:r>
            <a:r>
              <a:rPr lang="en-GB" dirty="0" err="1"/>
              <a:t>honor</a:t>
            </a:r>
            <a:r>
              <a:rPr lang="en-GB" dirty="0"/>
              <a:t>, and/or problematize intersectional notions of difference (politics, economic class, race, ethnicity, nationality, citizenship, legality, age, ability, education, sexuality, gender, and/or religion?) as a conceptual praxis of analysis for my research context?</a:t>
            </a:r>
          </a:p>
          <a:p>
            <a:endParaRPr lang="en-GB" dirty="0"/>
          </a:p>
        </p:txBody>
      </p:sp>
    </p:spTree>
    <p:extLst>
      <p:ext uri="{BB962C8B-B14F-4D97-AF65-F5344CB8AC3E}">
        <p14:creationId xmlns:p14="http://schemas.microsoft.com/office/powerpoint/2010/main" val="10449144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508093-B9E3-9649-9FA1-BCE630B3F6FD}"/>
              </a:ext>
            </a:extLst>
          </p:cNvPr>
          <p:cNvSpPr>
            <a:spLocks noGrp="1"/>
          </p:cNvSpPr>
          <p:nvPr>
            <p:ph type="title"/>
          </p:nvPr>
        </p:nvSpPr>
        <p:spPr>
          <a:xfrm>
            <a:off x="1143318" y="914400"/>
            <a:ext cx="4952681" cy="5105400"/>
          </a:xfrm>
        </p:spPr>
        <p:txBody>
          <a:bodyPr anchor="ctr">
            <a:normAutofit/>
          </a:bodyPr>
          <a:lstStyle/>
          <a:p>
            <a:r>
              <a:rPr lang="en-GB" dirty="0">
                <a:latin typeface="Calibri" charset="0"/>
                <a:ea typeface="Calibri" charset="0"/>
                <a:cs typeface="Calibri" charset="0"/>
              </a:rPr>
              <a:t>“</a:t>
            </a:r>
            <a:r>
              <a:rPr lang="en-US" i="1" dirty="0">
                <a:latin typeface="Calibri" charset="0"/>
                <a:ea typeface="Calibri" charset="0"/>
                <a:cs typeface="Calibri" charset="0"/>
              </a:rPr>
              <a:t>Doing qualitative research is by nature a reflective and recursive process." (Ely et al, 1991: 179)</a:t>
            </a:r>
            <a:br>
              <a:rPr lang="en-GB" dirty="0">
                <a:latin typeface="Calibri" charset="0"/>
                <a:ea typeface="Calibri" charset="0"/>
                <a:cs typeface="Calibri" charset="0"/>
              </a:rPr>
            </a:br>
            <a:endParaRPr lang="en-US" dirty="0"/>
          </a:p>
        </p:txBody>
      </p:sp>
      <p:sp>
        <p:nvSpPr>
          <p:cNvPr id="6" name="Content Placeholder 5">
            <a:extLst>
              <a:ext uri="{FF2B5EF4-FFF2-40B4-BE49-F238E27FC236}">
                <a16:creationId xmlns:a16="http://schemas.microsoft.com/office/drawing/2014/main" id="{AA2C3F8A-C9B1-8540-A333-5F19717A10B6}"/>
              </a:ext>
            </a:extLst>
          </p:cNvPr>
          <p:cNvSpPr>
            <a:spLocks noGrp="1"/>
          </p:cNvSpPr>
          <p:nvPr>
            <p:ph idx="1"/>
          </p:nvPr>
        </p:nvSpPr>
        <p:spPr>
          <a:xfrm>
            <a:off x="6324601" y="914400"/>
            <a:ext cx="4800600" cy="5105400"/>
          </a:xfrm>
        </p:spPr>
        <p:txBody>
          <a:bodyPr anchor="ctr">
            <a:normAutofit/>
          </a:bodyPr>
          <a:lstStyle/>
          <a:p>
            <a:r>
              <a:rPr lang="en-GB" sz="1800">
                <a:latin typeface="Calibri" charset="0"/>
                <a:ea typeface="Calibri" charset="0"/>
                <a:cs typeface="Calibri" charset="0"/>
              </a:rPr>
              <a:t>What does reflexivity mean?</a:t>
            </a:r>
          </a:p>
          <a:p>
            <a:r>
              <a:rPr lang="en-GB" sz="1800"/>
              <a:t>Activity 1: DISCUSS IN PAIRS</a:t>
            </a:r>
            <a:r>
              <a:rPr lang="en-GB" sz="1800">
                <a:latin typeface="Calibri" charset="0"/>
                <a:ea typeface="Calibri" charset="0"/>
                <a:cs typeface="Calibri" charset="0"/>
              </a:rPr>
              <a:t> </a:t>
            </a:r>
          </a:p>
          <a:p>
            <a:endParaRPr lang="en-US" sz="1800"/>
          </a:p>
        </p:txBody>
      </p:sp>
    </p:spTree>
    <p:extLst>
      <p:ext uri="{BB962C8B-B14F-4D97-AF65-F5344CB8AC3E}">
        <p14:creationId xmlns:p14="http://schemas.microsoft.com/office/powerpoint/2010/main" val="16121825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reflexivity?</a:t>
            </a:r>
          </a:p>
        </p:txBody>
      </p:sp>
      <p:sp>
        <p:nvSpPr>
          <p:cNvPr id="3" name="Content Placeholder 2"/>
          <p:cNvSpPr>
            <a:spLocks noGrp="1"/>
          </p:cNvSpPr>
          <p:nvPr>
            <p:ph idx="1"/>
          </p:nvPr>
        </p:nvSpPr>
        <p:spPr>
          <a:xfrm>
            <a:off x="4810259" y="649480"/>
            <a:ext cx="6555347" cy="5546047"/>
          </a:xfrm>
        </p:spPr>
        <p:txBody>
          <a:bodyPr anchor="ctr">
            <a:normAutofit/>
          </a:bodyPr>
          <a:lstStyle/>
          <a:p>
            <a:pPr>
              <a:buNone/>
            </a:pPr>
            <a:r>
              <a:rPr lang="en-US" sz="2000" dirty="0">
                <a:latin typeface="Calibri" panose="020F0502020204030204" pitchFamily="34" charset="0"/>
                <a:cs typeface="Calibri" panose="020F0502020204030204" pitchFamily="34" charset="0"/>
              </a:rPr>
              <a:t>Reflexivity is an attitude of attending systematically to the context of knowledge construction, especially to the effect of the researcher, at every step of the research process.</a:t>
            </a:r>
          </a:p>
          <a:p>
            <a:pPr>
              <a:buNone/>
            </a:pPr>
            <a:r>
              <a:rPr lang="en-US" sz="2000" dirty="0">
                <a:latin typeface="Calibri" panose="020F0502020204030204" pitchFamily="34" charset="0"/>
                <a:cs typeface="Calibri" panose="020F0502020204030204" pitchFamily="34" charset="0"/>
              </a:rPr>
              <a:t>	"A researcher's background and position will affect what they choose to investigate, the angle of investigation, the methods judged most adequate for this purpose, the findings considered most appropriate, and the framing and communication of conclusions" (</a:t>
            </a:r>
            <a:r>
              <a:rPr lang="en-US" sz="2000" dirty="0" err="1">
                <a:latin typeface="Calibri" panose="020F0502020204030204" pitchFamily="34" charset="0"/>
                <a:cs typeface="Calibri" panose="020F0502020204030204" pitchFamily="34" charset="0"/>
              </a:rPr>
              <a:t>Malterud</a:t>
            </a:r>
            <a:r>
              <a:rPr lang="en-US" sz="2000" dirty="0">
                <a:latin typeface="Calibri" panose="020F0502020204030204" pitchFamily="34" charset="0"/>
                <a:cs typeface="Calibri" panose="020F0502020204030204" pitchFamily="34" charset="0"/>
              </a:rPr>
              <a:t>, 2001: 483-484).</a:t>
            </a:r>
          </a:p>
          <a:p>
            <a:pPr>
              <a:buNone/>
            </a:pPr>
            <a:r>
              <a:rPr lang="en-US" sz="2000" dirty="0">
                <a:latin typeface="Calibri" panose="020F0502020204030204" pitchFamily="34" charset="0"/>
                <a:cs typeface="Calibri" panose="020F0502020204030204" pitchFamily="34" charset="0"/>
              </a:rPr>
              <a:t>The perspective or position of the researcher shapes all research - quantitative, qualitative, even laboratory science.</a:t>
            </a:r>
            <a:endParaRPr lang="en-US" sz="2000" b="1" dirty="0">
              <a:latin typeface="Calibri" panose="020F0502020204030204" pitchFamily="34" charset="0"/>
              <a:cs typeface="Calibri" panose="020F0502020204030204" pitchFamily="34" charset="0"/>
            </a:endParaRPr>
          </a:p>
          <a:p>
            <a:pPr>
              <a:buNone/>
            </a:pPr>
            <a:r>
              <a:rPr lang="en-US" sz="2000" dirty="0" err="1">
                <a:latin typeface="Calibri" panose="020F0502020204030204" pitchFamily="34" charset="0"/>
                <a:cs typeface="Calibri" panose="020F0502020204030204" pitchFamily="34" charset="0"/>
              </a:rPr>
              <a:t>Malterud</a:t>
            </a:r>
            <a:r>
              <a:rPr lang="en-US" sz="2000" dirty="0">
                <a:latin typeface="Calibri" panose="020F0502020204030204" pitchFamily="34" charset="0"/>
                <a:cs typeface="Calibri" panose="020F0502020204030204" pitchFamily="34" charset="0"/>
              </a:rPr>
              <a:t>, K. (2001). "Qualitative research: Standards, challenges and guidelines." </a:t>
            </a:r>
            <a:r>
              <a:rPr lang="en-US" sz="2000" u="sng" dirty="0">
                <a:latin typeface="Calibri" panose="020F0502020204030204" pitchFamily="34" charset="0"/>
                <a:cs typeface="Calibri" panose="020F0502020204030204" pitchFamily="34" charset="0"/>
                <a:hlinkClick r:id="rId2"/>
              </a:rPr>
              <a:t>The Lancet. 358: pp. 483-488.</a:t>
            </a:r>
            <a:endParaRPr lang="en-US" sz="2000" b="1" dirty="0">
              <a:latin typeface="Calibri" panose="020F0502020204030204" pitchFamily="34" charset="0"/>
              <a:cs typeface="Calibri" panose="020F0502020204030204" pitchFamily="34" charset="0"/>
            </a:endParaRPr>
          </a:p>
          <a:p>
            <a:pPr>
              <a:buNone/>
            </a:pPr>
            <a:r>
              <a:rPr lang="en-US" sz="2000" dirty="0">
                <a:latin typeface="Calibri" panose="020F0502020204030204" pitchFamily="34" charset="0"/>
                <a:cs typeface="Calibri" panose="020F0502020204030204" pitchFamily="34" charset="0"/>
                <a:hlinkClick r:id="rId3"/>
              </a:rPr>
              <a:t>www.qualres.org/HomeRefl-3703.html</a:t>
            </a:r>
            <a:r>
              <a:rPr lang="en-US" sz="2000" dirty="0">
                <a:latin typeface="Calibri" panose="020F0502020204030204" pitchFamily="34" charset="0"/>
                <a:cs typeface="Calibri" panose="020F0502020204030204" pitchFamily="34" charset="0"/>
              </a:rPr>
              <a:t>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9000" b="-6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0162341"/>
      </p:ext>
    </p:extLst>
  </p:cSld>
  <p:clrMapOvr>
    <a:masterClrMapping/>
  </p:clrMapOvr>
</p:sld>
</file>

<file path=ppt/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1" width="1050" row="0">
    <wetp:webextensionref xmlns:r="http://schemas.openxmlformats.org/officeDocument/2006/relationships" r:id="rId1"/>
  </wetp:taskpane>
  <wetp:taskpane dockstate="right" visibility="0" width="525" row="2">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22E501E0-D596-4ECD-85DE-1A2E65B95E09}">
  <we:reference id="wa104038830" version="1.0.0.3" store="en-US" storeType="OMEX"/>
  <we:alternateReferences>
    <we:reference id="wa104038830" version="1.0.0.3" store="wa104038830"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42AD73CD-8B13-4C9D-AEC5-FB1A0994EA54}">
  <we:reference id="wa200001396" version="5.1.1.0" store="en-GB" storeType="OMEX"/>
  <we:alternateReferences>
    <we:reference id="WA200001396" version="5.1.1.0" store="WA20000139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43C48D6-97D9-481C-9510-9EDD7ACBF380}">
  <ds:schemaRefs>
    <ds:schemaRef ds:uri="http://schemas.microsoft.com/sharepoint/v3/contenttype/forms"/>
  </ds:schemaRefs>
</ds:datastoreItem>
</file>

<file path=customXml/itemProps2.xml><?xml version="1.0" encoding="utf-8"?>
<ds:datastoreItem xmlns:ds="http://schemas.openxmlformats.org/officeDocument/2006/customXml" ds:itemID="{861A4E22-ACDE-425E-B794-8806E63399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86F0BA-79BE-4B6D-A131-5DAD74ACC15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1</TotalTime>
  <Words>4680</Words>
  <Application>Microsoft Office PowerPoint</Application>
  <PresentationFormat>Widescreen</PresentationFormat>
  <Paragraphs>195</Paragraphs>
  <Slides>39</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-apple-system</vt:lpstr>
      <vt:lpstr>Arial</vt:lpstr>
      <vt:lpstr>Calibri</vt:lpstr>
      <vt:lpstr>Calibri Light</vt:lpstr>
      <vt:lpstr>Office Theme</vt:lpstr>
      <vt:lpstr>DBA ADVANCING TO THE DOCTORAL RESEARCH STAGE POSITIONALITY AND REFLEXIVITY</vt:lpstr>
      <vt:lpstr>PowerPoint Presentation</vt:lpstr>
      <vt:lpstr>Please note</vt:lpstr>
      <vt:lpstr>Positionality refers to the stance or positioning of you the researcher, in relation to the social and political context of your doctoral research - whether that is the community, the organisation or the participant group. </vt:lpstr>
      <vt:lpstr>Positionality, reflection and reflexivity</vt:lpstr>
      <vt:lpstr>The main differences are</vt:lpstr>
      <vt:lpstr>In summary </vt:lpstr>
      <vt:lpstr>How are you implicated in appropriating, re-constructing and/or dismantling existing knowledge structures?  </vt:lpstr>
      <vt:lpstr>I very much like this slide and the next one</vt:lpstr>
      <vt:lpstr>Reading and writing</vt:lpstr>
      <vt:lpstr>WHAT IS YOUR POSITIONALITY ?</vt:lpstr>
      <vt:lpstr>ALL RESEARCH HAS POSITIONALITY</vt:lpstr>
      <vt:lpstr>Decolonising western thought</vt:lpstr>
      <vt:lpstr>Continued</vt:lpstr>
      <vt:lpstr>Continued</vt:lpstr>
      <vt:lpstr>Postmodernism, postcolonialism</vt:lpstr>
      <vt:lpstr>Identities are created through naming ourselves in relation to historical/cultural narratives - both how society positions us and we position ourselves.</vt:lpstr>
      <vt:lpstr>PowerPoint Presentation</vt:lpstr>
      <vt:lpstr>PowerPoint Presentation</vt:lpstr>
      <vt:lpstr>EXERCISE – YOUR POSITIONALITY</vt:lpstr>
      <vt:lpstr>Your positionality</vt:lpstr>
      <vt:lpstr>PowerPoint Presentation</vt:lpstr>
      <vt:lpstr>HOW TO USE THE MAP</vt:lpstr>
      <vt:lpstr>PowerPoint Presentation</vt:lpstr>
      <vt:lpstr>PowerPoint Presentation</vt:lpstr>
      <vt:lpstr>Your positionality</vt:lpstr>
      <vt:lpstr>Your positionality</vt:lpstr>
      <vt:lpstr>Positionality</vt:lpstr>
      <vt:lpstr>Positionality</vt:lpstr>
      <vt:lpstr>Continued</vt:lpstr>
      <vt:lpstr>You and them</vt:lpstr>
      <vt:lpstr>PowerPoint Presentation</vt:lpstr>
      <vt:lpstr>Positionality and knowledge</vt:lpstr>
      <vt:lpstr>YOUR POSITIONALITY</vt:lpstr>
      <vt:lpstr>QUESTIONS TO ASK</vt:lpstr>
      <vt:lpstr>QUESTIONS TO ASK</vt:lpstr>
      <vt:lpstr>“Doing qualitative research is by nature a reflective and recursive process." (Ely et al, 1991: 179) </vt:lpstr>
      <vt:lpstr>What is reflexivity?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POSITIONALITY TAKE 2</dc:title>
  <dc:creator>Caroline Jawad</dc:creator>
  <cp:lastModifiedBy>Amare Desta</cp:lastModifiedBy>
  <cp:revision>5</cp:revision>
  <dcterms:created xsi:type="dcterms:W3CDTF">2021-02-04T15:17:52Z</dcterms:created>
  <dcterms:modified xsi:type="dcterms:W3CDTF">2025-11-06T08:43:14Z</dcterms:modified>
</cp:coreProperties>
</file>