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84" r:id="rId2"/>
    <p:sldId id="2586" r:id="rId3"/>
    <p:sldId id="2561" r:id="rId4"/>
    <p:sldId id="2562" r:id="rId5"/>
    <p:sldId id="2563" r:id="rId6"/>
    <p:sldId id="2564" r:id="rId7"/>
    <p:sldId id="2565" r:id="rId8"/>
    <p:sldId id="2566" r:id="rId9"/>
    <p:sldId id="2567" r:id="rId10"/>
    <p:sldId id="2568" r:id="rId11"/>
    <p:sldId id="2569" r:id="rId12"/>
    <p:sldId id="2570" r:id="rId13"/>
    <p:sldId id="2571" r:id="rId14"/>
    <p:sldId id="2572" r:id="rId15"/>
    <p:sldId id="2573" r:id="rId16"/>
    <p:sldId id="2574" r:id="rId17"/>
    <p:sldId id="2575" r:id="rId18"/>
    <p:sldId id="2576" r:id="rId19"/>
    <p:sldId id="2577" r:id="rId20"/>
    <p:sldId id="2578" r:id="rId21"/>
    <p:sldId id="2579" r:id="rId22"/>
    <p:sldId id="2580" r:id="rId23"/>
    <p:sldId id="2581" r:id="rId24"/>
    <p:sldId id="2583" r:id="rId25"/>
    <p:sldId id="2589" r:id="rId26"/>
    <p:sldId id="258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hild A Bradford Safeguarding Review: Multi-Agency Meeting Presentation" id="{1503D317-9C50-4797-8825-D4AB8D8EBD4B}">
          <p14:sldIdLst>
            <p14:sldId id="2584"/>
            <p14:sldId id="2586"/>
            <p14:sldId id="2561"/>
          </p14:sldIdLst>
        </p14:section>
        <p14:section name="Introduction and Purpose" id="{938842CF-6E90-4D15-96E1-FB89A18AFA2C}">
          <p14:sldIdLst>
            <p14:sldId id="2562"/>
            <p14:sldId id="2563"/>
          </p14:sldIdLst>
        </p14:section>
        <p14:section name="Case Overview" id="{1BF31449-3B69-4616-BFDF-BAD26E53DEE5}">
          <p14:sldIdLst>
            <p14:sldId id="2564"/>
            <p14:sldId id="2565"/>
          </p14:sldIdLst>
        </p14:section>
        <p14:section name="Family Background" id="{BFE46377-746B-4707-8F67-ED971B6561FC}">
          <p14:sldIdLst>
            <p14:sldId id="2566"/>
            <p14:sldId id="2567"/>
          </p14:sldIdLst>
        </p14:section>
        <p14:section name="Key Safeguarding Concerns" id="{0D39A728-75A3-4EC6-BC0B-9A79DDF9D809}">
          <p14:sldIdLst>
            <p14:sldId id="2568"/>
            <p14:sldId id="2569"/>
          </p14:sldIdLst>
        </p14:section>
        <p14:section name="Police Perspective" id="{1A1DD79F-2145-4D9F-AC0F-039453749062}">
          <p14:sldIdLst>
            <p14:sldId id="2570"/>
            <p14:sldId id="2571"/>
          </p14:sldIdLst>
        </p14:section>
        <p14:section name="Multi-Agency Working and Failures" id="{3362A615-8378-45A6-AD00-69CA8BBCF16C}">
          <p14:sldIdLst>
            <p14:sldId id="2572"/>
            <p14:sldId id="2573"/>
          </p14:sldIdLst>
        </p14:section>
        <p14:section name="Role of the Social Worker" id="{AA09310C-BAF2-43D6-B104-C62BC8D7C010}">
          <p14:sldIdLst>
            <p14:sldId id="2574"/>
            <p14:sldId id="2575"/>
          </p14:sldIdLst>
        </p14:section>
        <p14:section name="Discussion and Reflection" id="{CCB21903-6473-4920-8951-7A2517CEBB32}">
          <p14:sldIdLst>
            <p14:sldId id="2576"/>
            <p14:sldId id="2577"/>
          </p14:sldIdLst>
        </p14:section>
        <p14:section name="Recommendations" id="{DCEB138E-E040-46B3-BAE9-8E86F9933898}">
          <p14:sldIdLst>
            <p14:sldId id="2578"/>
            <p14:sldId id="2579"/>
          </p14:sldIdLst>
        </p14:section>
        <p14:section name="Conclusion" id="{4845F74A-173A-4D63-A8B9-CF9BC0C223FC}">
          <p14:sldIdLst>
            <p14:sldId id="2580"/>
            <p14:sldId id="2581"/>
            <p14:sldId id="2583"/>
            <p14:sldId id="2589"/>
            <p14:sldId id="258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1589" y="7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B7EC83-65B5-43E0-878F-1BCF42BECCE8}" type="datetimeFigureOut">
              <a:t>7/30/2026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1207F3-DCC1-4BEE-AC0F-2479095F820C}" type="slidenum">
              <a:t>‹#›</a:t>
            </a:fld>
            <a:endParaRPr lang="en-US"/>
          </a:p>
        </p:txBody>
      </p:sp>
    </p:spTree>
    <p:extLst>
      <p:ext uri="{BB962C8B-B14F-4D97-AF65-F5344CB8AC3E}">
        <p14:creationId xmlns:p14="http://schemas.microsoft.com/office/powerpoint/2010/main" val="2187618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a:t>
            </a:r>
          </a:p>
        </p:txBody>
      </p:sp>
      <p:sp>
        <p:nvSpPr>
          <p:cNvPr id="4" name="Slide Number Placeholder 3"/>
          <p:cNvSpPr>
            <a:spLocks noGrp="1"/>
          </p:cNvSpPr>
          <p:nvPr>
            <p:ph type="sldNum" sz="quarter" idx="5"/>
          </p:nvPr>
        </p:nvSpPr>
        <p:spPr/>
        <p:txBody>
          <a:bodyPr/>
          <a:lstStyle/>
          <a:p>
            <a:fld id="{EA1207F3-DCC1-4BEE-AC0F-2479095F820C}" type="slidenum">
              <a:rPr lang="en-GB" smtClean="0"/>
              <a:t>1</a:t>
            </a:fld>
            <a:endParaRPr lang="en-GB"/>
          </a:p>
        </p:txBody>
      </p:sp>
    </p:spTree>
    <p:extLst>
      <p:ext uri="{BB962C8B-B14F-4D97-AF65-F5344CB8AC3E}">
        <p14:creationId xmlns:p14="http://schemas.microsoft.com/office/powerpoint/2010/main" val="1474067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 have to examine and </a:t>
            </a:r>
            <a:r>
              <a:rPr lang="en-US" dirty="0" err="1"/>
              <a:t>analyse</a:t>
            </a:r>
            <a:r>
              <a:rPr lang="en-US" dirty="0"/>
              <a:t> this case study from a social worker’s perspective. 
---
</a:t>
            </a:r>
          </a:p>
        </p:txBody>
      </p:sp>
      <p:sp>
        <p:nvSpPr>
          <p:cNvPr id="4" name="Slide Number Placeholder 3"/>
          <p:cNvSpPr>
            <a:spLocks noGrp="1"/>
          </p:cNvSpPr>
          <p:nvPr>
            <p:ph type="sldNum" sz="quarter" idx="5"/>
          </p:nvPr>
        </p:nvSpPr>
        <p:spPr/>
        <p:txBody>
          <a:bodyPr/>
          <a:lstStyle/>
          <a:p>
            <a:fld id="{019A0050-1F87-4028-A4A2-47B4BE0A82F1}" type="slidenum">
              <a:t>3</a:t>
            </a:fld>
            <a:endParaRPr lang="en-US"/>
          </a:p>
        </p:txBody>
      </p:sp>
    </p:spTree>
    <p:extLst>
      <p:ext uri="{BB962C8B-B14F-4D97-AF65-F5344CB8AC3E}">
        <p14:creationId xmlns:p14="http://schemas.microsoft.com/office/powerpoint/2010/main" val="995358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Child A Bradford Safeguarding Review </a:t>
            </a:r>
            <a:r>
              <a:rPr lang="en-GB" dirty="0"/>
              <a:t>A social worker is a trained professional who assists individuals, families, and communities facing difficulties, aiming to enhance their well-being. They offer support, advice, and help people access services related to issues such as poverty, mental health, family breakdown, disability, abuse, and social exclusion, while also championing people’s rights and </a:t>
            </a:r>
            <a:r>
              <a:rPr lang="en-GB" dirty="0" err="1"/>
              <a:t>welfare.Social</a:t>
            </a:r>
            <a:r>
              <a:rPr lang="en-GB" dirty="0"/>
              <a:t> workers have a duty to safeguard vulnerable individuals—particularly children and adults at risk—and often work collaboratively with the police when safety concerns arise. However, they do not have the same powers as the police; their primary responsibilities are to provide support, advocate for those in need, and ensure protection, not to enforce the </a:t>
            </a:r>
            <a:r>
              <a:rPr lang="en-GB" dirty="0" err="1"/>
              <a:t>law.In</a:t>
            </a:r>
            <a:r>
              <a:rPr lang="en-GB" dirty="0"/>
              <a:t> the context of social work and child protection in the UK, the Children Act 1989 is considered the cornerstone of child welfare legislation. This Act places the child’s welfare at the heart of all decisions relating to children and outlines the legal framework for their care and protection.</a:t>
            </a:r>
            <a:endParaRPr lang="en-US" dirty="0"/>
          </a:p>
        </p:txBody>
      </p:sp>
      <p:sp>
        <p:nvSpPr>
          <p:cNvPr id="4" name="Slide Number Placeholder 3"/>
          <p:cNvSpPr>
            <a:spLocks noGrp="1"/>
          </p:cNvSpPr>
          <p:nvPr>
            <p:ph type="sldNum" sz="quarter" idx="5"/>
          </p:nvPr>
        </p:nvSpPr>
        <p:spPr/>
        <p:txBody>
          <a:bodyPr/>
          <a:lstStyle/>
          <a:p>
            <a:fld id="{019A0050-1F87-4028-A4A2-47B4BE0A82F1}" type="slidenum">
              <a:t>4</a:t>
            </a:fld>
            <a:endParaRPr lang="en-US"/>
          </a:p>
        </p:txBody>
      </p:sp>
    </p:spTree>
    <p:extLst>
      <p:ext uri="{BB962C8B-B14F-4D97-AF65-F5344CB8AC3E}">
        <p14:creationId xmlns:p14="http://schemas.microsoft.com/office/powerpoint/2010/main" val="1959779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This presentation has been developed to support a multi-agency safeguarding meeting led by a social worker in response to the Child A Bradford Safeguarding Review. The purpose of the meeting is to </a:t>
            </a:r>
            <a:r>
              <a:rPr lang="en-US" dirty="0" err="1"/>
              <a:t>analyse</a:t>
            </a:r>
            <a:r>
              <a:rPr lang="en-US" dirty="0"/>
              <a:t> the circumstances that led to the death of Child A, understand the safeguarding failures identified by the Child Safeguarding Practice Review, and consider lessons for future practice. The case represents a significant example of how long-term neglect, poor coordination between agencies, and insufficient safeguarding interventions can result in serious harm to a child. During the presentation, participants will review the family history, identify key risks, </a:t>
            </a:r>
            <a:r>
              <a:rPr lang="en-US" dirty="0" err="1"/>
              <a:t>analyse</a:t>
            </a:r>
            <a:r>
              <a:rPr lang="en-US" dirty="0"/>
              <a:t> the perspectives of professionals involved, and discuss how communication, assessment, and decision-making processes could have been improved. The meeting also provides an opportunity to strengthen understanding of professional accountability, information sharing, and safeguarding leadership. Effective child protection requires collaboration between social care, police, education, health services, and community agencies. By examining the circumstances surrounding this case, professionals can reflect on their own practice and identify improvements that support earlier intervention, stronger risk assessment, and better outcomes for vulnerable children. The presentation is intended to promote professional reflection, encourage constructive challenge, and develop clear actions to prevent similar situations from occurring in the future.</a:t>
            </a:r>
          </a:p>
        </p:txBody>
      </p:sp>
      <p:sp>
        <p:nvSpPr>
          <p:cNvPr id="4" name="Slide Number Placeholder 3"/>
          <p:cNvSpPr>
            <a:spLocks noGrp="1"/>
          </p:cNvSpPr>
          <p:nvPr>
            <p:ph type="sldNum" sz="quarter" idx="5"/>
          </p:nvPr>
        </p:nvSpPr>
        <p:spPr/>
        <p:txBody>
          <a:bodyPr/>
          <a:lstStyle/>
          <a:p>
            <a:fld id="{019A0050-1F87-4028-A4A2-47B4BE0A82F1}" type="slidenum">
              <a:t>5</a:t>
            </a:fld>
            <a:endParaRPr lang="en-US"/>
          </a:p>
        </p:txBody>
      </p:sp>
    </p:spTree>
    <p:extLst>
      <p:ext uri="{BB962C8B-B14F-4D97-AF65-F5344CB8AC3E}">
        <p14:creationId xmlns:p14="http://schemas.microsoft.com/office/powerpoint/2010/main" val="3671368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Overview of Child A's Case</a:t>
            </a:r>
          </a:p>
        </p:txBody>
      </p:sp>
      <p:sp>
        <p:nvSpPr>
          <p:cNvPr id="4" name="Slide Number Placeholder 3"/>
          <p:cNvSpPr>
            <a:spLocks noGrp="1"/>
          </p:cNvSpPr>
          <p:nvPr>
            <p:ph type="sldNum" sz="quarter" idx="5"/>
          </p:nvPr>
        </p:nvSpPr>
        <p:spPr/>
        <p:txBody>
          <a:bodyPr/>
          <a:lstStyle/>
          <a:p>
            <a:fld id="{019A0050-1F87-4028-A4A2-47B4BE0A82F1}" type="slidenum">
              <a:t>6</a:t>
            </a:fld>
            <a:endParaRPr lang="en-US"/>
          </a:p>
        </p:txBody>
      </p:sp>
    </p:spTree>
    <p:extLst>
      <p:ext uri="{BB962C8B-B14F-4D97-AF65-F5344CB8AC3E}">
        <p14:creationId xmlns:p14="http://schemas.microsoft.com/office/powerpoint/2010/main" val="2896272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Child A was a seven-year-old boy who died in August 2020 after being struck by a vehicle while outside unsupervised late at night. The incident occurred when there was no responsible adult available to supervise him. Following his death, a Child Safeguarding Practice Review was undertaken to examine the involvement of agencies and determine whether safeguarding systems had operated effectively. The review identified significant practice concerns and weaknesses in multi-agency working. Professionals had involvement with the family for many years and were aware of ongoing concerns regarding neglect and family difficulties. Despite regular contact with services, the cumulative impact of the risks facing Child A was not sufficiently recognised. Safeguarding actions largely remained at an Early Help level rather than escalating to formal child protection procedures. The case serves as a reminder that safeguarding requires continuous assessment, professional challenge, and effective information sharing. It also demonstrates the importance of considering patterns of concern over time rather than viewing incidents in isolation. Understanding the chronology of events and decision-making processes is essential for identifying lessons that can improve future child protection practice and ensure children receive timely support and intervention when significant risks are present.</a:t>
            </a:r>
          </a:p>
        </p:txBody>
      </p:sp>
      <p:sp>
        <p:nvSpPr>
          <p:cNvPr id="4" name="Slide Number Placeholder 3"/>
          <p:cNvSpPr>
            <a:spLocks noGrp="1"/>
          </p:cNvSpPr>
          <p:nvPr>
            <p:ph type="sldNum" sz="quarter" idx="5"/>
          </p:nvPr>
        </p:nvSpPr>
        <p:spPr/>
        <p:txBody>
          <a:bodyPr/>
          <a:lstStyle/>
          <a:p>
            <a:fld id="{019A0050-1F87-4028-A4A2-47B4BE0A82F1}" type="slidenum">
              <a:t>7</a:t>
            </a:fld>
            <a:endParaRPr lang="en-US"/>
          </a:p>
        </p:txBody>
      </p:sp>
    </p:spTree>
    <p:extLst>
      <p:ext uri="{BB962C8B-B14F-4D97-AF65-F5344CB8AC3E}">
        <p14:creationId xmlns:p14="http://schemas.microsoft.com/office/powerpoint/2010/main" val="3625639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History of Agency Involvement</a:t>
            </a:r>
          </a:p>
        </p:txBody>
      </p:sp>
      <p:sp>
        <p:nvSpPr>
          <p:cNvPr id="4" name="Slide Number Placeholder 3"/>
          <p:cNvSpPr>
            <a:spLocks noGrp="1"/>
          </p:cNvSpPr>
          <p:nvPr>
            <p:ph type="sldNum" sz="quarter" idx="5"/>
          </p:nvPr>
        </p:nvSpPr>
        <p:spPr/>
        <p:txBody>
          <a:bodyPr/>
          <a:lstStyle/>
          <a:p>
            <a:fld id="{019A0050-1F87-4028-A4A2-47B4BE0A82F1}" type="slidenum">
              <a:t>8</a:t>
            </a:fld>
            <a:endParaRPr lang="en-US"/>
          </a:p>
        </p:txBody>
      </p:sp>
    </p:spTree>
    <p:extLst>
      <p:ext uri="{BB962C8B-B14F-4D97-AF65-F5344CB8AC3E}">
        <p14:creationId xmlns:p14="http://schemas.microsoft.com/office/powerpoint/2010/main" val="3273636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Child A lived with his mother and two older sisters. The family had been known to statutory services since 2010, creating a long history of professional involvement. Concerns reported over the years included neglect, domestic abuse, mental health difficulties experienced by the mother, alcohol misuse, poor home conditions, and inconsistent supervision of the children. Numerous agencies had contact with family members and gathered information that indicated ongoing stressors and safeguarding concerns. However, despite the presence of multiple risk factors, professional responses did not consistently recognise the cumulative nature of the concerns. Individual incidents were often addressed separately rather than being considered as part of a broader pattern of neglect. This long-term involvement without effective improvement highlights the challenges of working with families experiencing complex difficulties. The family's circumstances required coordinated intervention and regular review. The case demonstrates the importance of recognising persistent patterns of need and ensuring that repeated concerns trigger a reassessment of risk levels. Effective safeguarding requires not only identifying individual issues but also understanding how multiple vulnerabilities interact and affect a child's daily safety, wellbeing, and development over time.</a:t>
            </a:r>
          </a:p>
        </p:txBody>
      </p:sp>
      <p:sp>
        <p:nvSpPr>
          <p:cNvPr id="4" name="Slide Number Placeholder 3"/>
          <p:cNvSpPr>
            <a:spLocks noGrp="1"/>
          </p:cNvSpPr>
          <p:nvPr>
            <p:ph type="sldNum" sz="quarter" idx="5"/>
          </p:nvPr>
        </p:nvSpPr>
        <p:spPr/>
        <p:txBody>
          <a:bodyPr/>
          <a:lstStyle/>
          <a:p>
            <a:fld id="{019A0050-1F87-4028-A4A2-47B4BE0A82F1}" type="slidenum">
              <a:t>9</a:t>
            </a:fld>
            <a:endParaRPr lang="en-US"/>
          </a:p>
        </p:txBody>
      </p:sp>
    </p:spTree>
    <p:extLst>
      <p:ext uri="{BB962C8B-B14F-4D97-AF65-F5344CB8AC3E}">
        <p14:creationId xmlns:p14="http://schemas.microsoft.com/office/powerpoint/2010/main" val="2807475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Risks Identified Throughout the Case</a:t>
            </a:r>
          </a:p>
        </p:txBody>
      </p:sp>
      <p:sp>
        <p:nvSpPr>
          <p:cNvPr id="4" name="Slide Number Placeholder 3"/>
          <p:cNvSpPr>
            <a:spLocks noGrp="1"/>
          </p:cNvSpPr>
          <p:nvPr>
            <p:ph type="sldNum" sz="quarter" idx="5"/>
          </p:nvPr>
        </p:nvSpPr>
        <p:spPr/>
        <p:txBody>
          <a:bodyPr/>
          <a:lstStyle/>
          <a:p>
            <a:fld id="{019A0050-1F87-4028-A4A2-47B4BE0A82F1}" type="slidenum">
              <a:t>10</a:t>
            </a:fld>
            <a:endParaRPr lang="en-US"/>
          </a:p>
        </p:txBody>
      </p:sp>
    </p:spTree>
    <p:extLst>
      <p:ext uri="{BB962C8B-B14F-4D97-AF65-F5344CB8AC3E}">
        <p14:creationId xmlns:p14="http://schemas.microsoft.com/office/powerpoint/2010/main" val="21844427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Several significant safeguarding concerns were identified throughout Child A's life. Neglect was a consistent feature, affecting supervision, care arrangements, and the overall home environment. Concerns regarding domestic abuse suggested that the family environment exposed children to emotional harm and instability. Maternal mental health difficulties and alcohol misuse created additional challenges that potentially affected parenting capacity and the ability to provide safe care. Poor home conditions further suggested ongoing difficulties in meeting the children's needs. One of the most important issues identified by the review was the failure to appreciate cumulative harm. Professionals often addressed individual incidents without considering how repeated concerns combined to increase risk over time. The lack of effective escalation meant that concerns remained within Early Help processes despite evidence suggesting a need for stronger statutory intervention. The case highlights the importance of professional curiosity, regular reassessment of risk, and recognising chronic neglect as a serious safeguarding concern. Practitioners must consider not only immediate incidents but also the broader context of a child's lived experience when making safeguarding decisions.</a:t>
            </a:r>
          </a:p>
        </p:txBody>
      </p:sp>
      <p:sp>
        <p:nvSpPr>
          <p:cNvPr id="4" name="Slide Number Placeholder 3"/>
          <p:cNvSpPr>
            <a:spLocks noGrp="1"/>
          </p:cNvSpPr>
          <p:nvPr>
            <p:ph type="sldNum" sz="quarter" idx="5"/>
          </p:nvPr>
        </p:nvSpPr>
        <p:spPr/>
        <p:txBody>
          <a:bodyPr/>
          <a:lstStyle/>
          <a:p>
            <a:fld id="{019A0050-1F87-4028-A4A2-47B4BE0A82F1}" type="slidenum">
              <a:t>11</a:t>
            </a:fld>
            <a:endParaRPr lang="en-US"/>
          </a:p>
        </p:txBody>
      </p:sp>
    </p:spTree>
    <p:extLst>
      <p:ext uri="{BB962C8B-B14F-4D97-AF65-F5344CB8AC3E}">
        <p14:creationId xmlns:p14="http://schemas.microsoft.com/office/powerpoint/2010/main" val="26849141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Critical Analysis of Police Responsibilities</a:t>
            </a:r>
          </a:p>
        </p:txBody>
      </p:sp>
      <p:sp>
        <p:nvSpPr>
          <p:cNvPr id="4" name="Slide Number Placeholder 3"/>
          <p:cNvSpPr>
            <a:spLocks noGrp="1"/>
          </p:cNvSpPr>
          <p:nvPr>
            <p:ph type="sldNum" sz="quarter" idx="5"/>
          </p:nvPr>
        </p:nvSpPr>
        <p:spPr/>
        <p:txBody>
          <a:bodyPr/>
          <a:lstStyle/>
          <a:p>
            <a:fld id="{019A0050-1F87-4028-A4A2-47B4BE0A82F1}" type="slidenum">
              <a:t>12</a:t>
            </a:fld>
            <a:endParaRPr lang="en-US"/>
          </a:p>
        </p:txBody>
      </p:sp>
    </p:spTree>
    <p:extLst>
      <p:ext uri="{BB962C8B-B14F-4D97-AF65-F5344CB8AC3E}">
        <p14:creationId xmlns:p14="http://schemas.microsoft.com/office/powerpoint/2010/main" val="3795500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From a police perspective, safeguarding children involves identifying risks, gathering information, responding to incidents, and sharing intelligence with partner agencies. Police officers play a critical role in recognising indicators of neglect, domestic abuse, and other forms of harm. In the case of Child A, questions arise regarding how effectively information held by police and other agencies was shared, analysed, and used to inform safeguarding decisions. Although police involvement formed part of the wider safeguarding response, the review identified opportunities where stronger professional challenge and escalation may have improved outcomes. Effective policing in safeguarding cases requires active participation in multi-agency meetings, timely communication of risks, and a willingness to question whether existing plans sufficiently protect children. Police professionals often have access to information that can contribute to a clearer understanding of family circumstances. Therefore, safeguarding depends not only on collecting intelligence but also on ensuring that information informs decision-making and risk management. The case demonstrates how police, alongside other agencies, must work collaboratively to identify vulnerability, challenge assumptions, and ensure children remain at the centre of professional assessment and intervention.</a:t>
            </a:r>
          </a:p>
        </p:txBody>
      </p:sp>
      <p:sp>
        <p:nvSpPr>
          <p:cNvPr id="4" name="Slide Number Placeholder 3"/>
          <p:cNvSpPr>
            <a:spLocks noGrp="1"/>
          </p:cNvSpPr>
          <p:nvPr>
            <p:ph type="sldNum" sz="quarter" idx="5"/>
          </p:nvPr>
        </p:nvSpPr>
        <p:spPr/>
        <p:txBody>
          <a:bodyPr/>
          <a:lstStyle/>
          <a:p>
            <a:fld id="{019A0050-1F87-4028-A4A2-47B4BE0A82F1}" type="slidenum">
              <a:t>13</a:t>
            </a:fld>
            <a:endParaRPr lang="en-US"/>
          </a:p>
        </p:txBody>
      </p:sp>
    </p:spTree>
    <p:extLst>
      <p:ext uri="{BB962C8B-B14F-4D97-AF65-F5344CB8AC3E}">
        <p14:creationId xmlns:p14="http://schemas.microsoft.com/office/powerpoint/2010/main" val="26137519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Communication and Coordination Challenges</a:t>
            </a:r>
          </a:p>
        </p:txBody>
      </p:sp>
      <p:sp>
        <p:nvSpPr>
          <p:cNvPr id="4" name="Slide Number Placeholder 3"/>
          <p:cNvSpPr>
            <a:spLocks noGrp="1"/>
          </p:cNvSpPr>
          <p:nvPr>
            <p:ph type="sldNum" sz="quarter" idx="5"/>
          </p:nvPr>
        </p:nvSpPr>
        <p:spPr/>
        <p:txBody>
          <a:bodyPr/>
          <a:lstStyle/>
          <a:p>
            <a:fld id="{019A0050-1F87-4028-A4A2-47B4BE0A82F1}" type="slidenum">
              <a:t>14</a:t>
            </a:fld>
            <a:endParaRPr lang="en-US"/>
          </a:p>
        </p:txBody>
      </p:sp>
    </p:spTree>
    <p:extLst>
      <p:ext uri="{BB962C8B-B14F-4D97-AF65-F5344CB8AC3E}">
        <p14:creationId xmlns:p14="http://schemas.microsoft.com/office/powerpoint/2010/main" val="16135495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
The Child Safeguarding Practice Review identified weaknesses in multi-agency working that contributed to safeguarding failures. Information sharing between agencies was not always effective, resulting in fragmented understanding of the family's circumstances. Different professionals held pieces of information relating to neglect, domestic abuse, mental health concerns, and supervision issues, yet these concerns were not consistently combined into a comprehensive assessment of risk. There was also evidence of insufficient professional challenge when concerns persisted without meaningful improvement. Agencies continued to manage risks through Early Help processes despite indications that the level of concern warranted child protection intervention. Coordination difficulties may have affected oversight, planning, and accountability. Effective safeguarding requires professionals to communicate regularly, challenge decisions where necessary, and maintain a shared focus on the child's experience. This case demonstrates that safeguarding failures rarely stem from a single incident; instead, they often develop when systems fail to connect information and respond proportionately to risk. Strengthening multi-agency communication, information sharing, and joint decision-making remains essential to protecting vulnerable children and preventing serious harm.</a:t>
            </a:r>
          </a:p>
        </p:txBody>
      </p:sp>
      <p:sp>
        <p:nvSpPr>
          <p:cNvPr id="4" name="Slide Number Placeholder 3"/>
          <p:cNvSpPr>
            <a:spLocks noGrp="1"/>
          </p:cNvSpPr>
          <p:nvPr>
            <p:ph type="sldNum" sz="quarter" idx="5"/>
          </p:nvPr>
        </p:nvSpPr>
        <p:spPr/>
        <p:txBody>
          <a:bodyPr/>
          <a:lstStyle/>
          <a:p>
            <a:fld id="{019A0050-1F87-4028-A4A2-47B4BE0A82F1}" type="slidenum">
              <a:t>15</a:t>
            </a:fld>
            <a:endParaRPr lang="en-US"/>
          </a:p>
        </p:txBody>
      </p:sp>
    </p:spTree>
    <p:extLst>
      <p:ext uri="{BB962C8B-B14F-4D97-AF65-F5344CB8AC3E}">
        <p14:creationId xmlns:p14="http://schemas.microsoft.com/office/powerpoint/2010/main" val="8299513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Leading the Multi-Agency Meeting</a:t>
            </a:r>
          </a:p>
        </p:txBody>
      </p:sp>
      <p:sp>
        <p:nvSpPr>
          <p:cNvPr id="4" name="Slide Number Placeholder 3"/>
          <p:cNvSpPr>
            <a:spLocks noGrp="1"/>
          </p:cNvSpPr>
          <p:nvPr>
            <p:ph type="sldNum" sz="quarter" idx="5"/>
          </p:nvPr>
        </p:nvSpPr>
        <p:spPr/>
        <p:txBody>
          <a:bodyPr/>
          <a:lstStyle/>
          <a:p>
            <a:fld id="{019A0050-1F87-4028-A4A2-47B4BE0A82F1}" type="slidenum">
              <a:t>16</a:t>
            </a:fld>
            <a:endParaRPr lang="en-US"/>
          </a:p>
        </p:txBody>
      </p:sp>
    </p:spTree>
    <p:extLst>
      <p:ext uri="{BB962C8B-B14F-4D97-AF65-F5344CB8AC3E}">
        <p14:creationId xmlns:p14="http://schemas.microsoft.com/office/powerpoint/2010/main" val="1165475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As the professional leading the multi-agency meeting, the social worker has responsibility for ensuring that all relevant agencies contribute to the discussion and that safeguarding decisions remain focused on the welfare of the child. Key functions include gathering evidence, reviewing historical information, assessing risks, facilitating professional challenge, and ensuring that the voice of the child remains central to planning. The social worker must encourage open discussion while maintaining a structured approach that enables agencies to share concerns and identify actions. Effective chairing requires the ability to challenge assumptions, promote accountability, and ensure that decisions are supported by evidence. The social worker should also identify patterns of concern, evaluate whether previous interventions have been effective, and determine whether safeguarding thresholds have been met. Recording decisions accurately and monitoring progress are essential elements of safeguarding leadership. In complex cases such as Child A's, the social worker's leadership role is critical in coordinating services, preventing drift, and ensuring that vulnerable children receive appropriate protection. Strong leadership within multi-agency meetings can improve communication, enhance risk assessment, and contribute to better safeguarding outcomes.</a:t>
            </a:r>
          </a:p>
        </p:txBody>
      </p:sp>
      <p:sp>
        <p:nvSpPr>
          <p:cNvPr id="4" name="Slide Number Placeholder 3"/>
          <p:cNvSpPr>
            <a:spLocks noGrp="1"/>
          </p:cNvSpPr>
          <p:nvPr>
            <p:ph type="sldNum" sz="quarter" idx="5"/>
          </p:nvPr>
        </p:nvSpPr>
        <p:spPr/>
        <p:txBody>
          <a:bodyPr/>
          <a:lstStyle/>
          <a:p>
            <a:fld id="{019A0050-1F87-4028-A4A2-47B4BE0A82F1}" type="slidenum">
              <a:t>17</a:t>
            </a:fld>
            <a:endParaRPr lang="en-US"/>
          </a:p>
        </p:txBody>
      </p:sp>
    </p:spTree>
    <p:extLst>
      <p:ext uri="{BB962C8B-B14F-4D97-AF65-F5344CB8AC3E}">
        <p14:creationId xmlns:p14="http://schemas.microsoft.com/office/powerpoint/2010/main" val="3151840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Key Questions for Professional </a:t>
            </a:r>
            <a:r>
              <a:rPr lang="en-GB" dirty="0"/>
              <a:t>Learning. As a social worker, the primary responsibility is to safeguard and promote the welfare of the child. Assessments should focus on understanding how parental difficulties, including mental health challenges, affect the child's daily life and wellbeing. Key considerations include whether the child attends school regularly, has their physical and emotional needs met, and has access to a reliable adult who supports their development. Children may respond differently to parental mental illness, with some experiencing anxiety and others taking on inappropriate caring responsibilities. Therefore, assessments should prioritise the child's lived experience and voice rather than making assumptions based solely on parental circumstances (Department for Education, 2023; Cleaver, Unwell and Aldgate, 2011).</a:t>
            </a:r>
            <a:endParaRPr lang="en-US" dirty="0"/>
          </a:p>
        </p:txBody>
      </p:sp>
      <p:sp>
        <p:nvSpPr>
          <p:cNvPr id="4" name="Slide Number Placeholder 3"/>
          <p:cNvSpPr>
            <a:spLocks noGrp="1"/>
          </p:cNvSpPr>
          <p:nvPr>
            <p:ph type="sldNum" sz="quarter" idx="5"/>
          </p:nvPr>
        </p:nvSpPr>
        <p:spPr/>
        <p:txBody>
          <a:bodyPr/>
          <a:lstStyle/>
          <a:p>
            <a:fld id="{019A0050-1F87-4028-A4A2-47B4BE0A82F1}" type="slidenum">
              <a:t>18</a:t>
            </a:fld>
            <a:endParaRPr lang="en-US"/>
          </a:p>
        </p:txBody>
      </p:sp>
    </p:spTree>
    <p:extLst>
      <p:ext uri="{BB962C8B-B14F-4D97-AF65-F5344CB8AC3E}">
        <p14:creationId xmlns:p14="http://schemas.microsoft.com/office/powerpoint/2010/main" val="15836205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The review of Child A's case raises several important discussion questions for professionals involved in safeguarding. Participants should consider what warning signs were identified and whether opportunities existed to escalate concerns more effectively. Reflection should focus on why risks remained within Early Help processes despite long-term evidence of neglect and family difficulties. Professionals should discuss how information sharing could have been strengthened and whether clearer leadership or professional challenge may have improved decision-making. Another important area of discussion relates to </a:t>
            </a:r>
            <a:r>
              <a:rPr lang="en-US" dirty="0" err="1"/>
              <a:t>recognising</a:t>
            </a:r>
            <a:r>
              <a:rPr lang="en-US" dirty="0"/>
              <a:t> cumulative harm. The case highlights the need for practitioners to assess risks over time rather than focusing only on isolated incidents. Reflection should also consider how agencies can strengthen collaboration while maintaining clear accountability for safeguarding responsibilities. These discussions support learning and encourage critical analysis of practice. By examining decisions, communication processes, and professional responses, agencies can identify practical improvements that contribute to stronger safeguarding systems and reduce the likelihood of similar failures occurring in the future. </a:t>
            </a:r>
            <a:r>
              <a:rPr lang="en-GB" dirty="0"/>
              <a:t>I will continue to assess the level of risk, encourage engagement with services, and work with partner agencies. If the child's safety was at risk, safeguarding procedures would be followed regardless of whether the parents accepted support.</a:t>
            </a:r>
          </a:p>
          <a:p>
            <a:r>
              <a:rPr lang="en-GB" dirty="0"/>
              <a:t>Following concerns about parental mental health, a comprehensive assessment should focus on the child's developmental needs, parental capacity, and wider environmental factors. The child's voice should remain central, with information gathered from relevant agencies to understand the impact of parental difficulties on everyday parenting. Key considerations include whether parents can maintain routines, provide emotional support, and respond appropriately to the child's needs. Lessons from the deaths of Victoria Climbié and Baby P demonstrate the consequences of poor inter-agency communication and failures to recognise safeguarding risks. This approach reflects the principles of the Children Act 1989, which prioritises the child's welfare, and the Children Act 2004, which promotes effective multi-agency safeguarding (Laming, 2003; Laming, 2009). As a Social Worker, my primary responsibility is to coordinate services that safeguard children and support families, with effective multi-agency collaboration at the core of this role. By working closely with health professionals, schools, police, mental health services, and community organisations, a comprehensive safeguarding plan can be developed—addressing both immediate risks and long-term needs. This process involves leading multi-agency meetings, ensuring prompt information sharing, monitoring the child’s progress, identifying safeguarding risks, resolving professional disagreements, and regularly reviewing support plans to ensure they remain relevant.</a:t>
            </a:r>
          </a:p>
          <a:p>
            <a:r>
              <a:rPr lang="en-GB" dirty="0"/>
              <a:t>Strong communication and partnership working are vital for building a full understanding of a child’s lived experience and reducing the risk of missed information. Lessons from high-profile case reviews, such as Victoria Climbié, Baby P, and Child A (Bradford), highlight that failures in communication and coordination between agencies can have serious, even fatal, consequences. Therefore, fostering professional curiosity, a commitment to collaboration, and early intervention are essential for effective safeguarding (Laming, 2003; Laming, 2009; Bradford Partnership, 2022).</a:t>
            </a:r>
          </a:p>
          <a:p>
            <a:r>
              <a:rPr lang="en-GB" dirty="0"/>
              <a:t>The ultimate goal is not only to respond to safeguarding concerns but also to empower families to make lasting positive changes. Through coordinated and proactive support, professionals can enhance family resilience, improve outcomes for children, and ensure the child’s welfare remains paramount (Great Britain, 1989; 2004).</a:t>
            </a:r>
          </a:p>
          <a:p>
            <a:endParaRPr lang="en-GB" dirty="0"/>
          </a:p>
          <a:p>
            <a:endParaRPr lang="en-US" dirty="0"/>
          </a:p>
        </p:txBody>
      </p:sp>
      <p:sp>
        <p:nvSpPr>
          <p:cNvPr id="4" name="Slide Number Placeholder 3"/>
          <p:cNvSpPr>
            <a:spLocks noGrp="1"/>
          </p:cNvSpPr>
          <p:nvPr>
            <p:ph type="sldNum" sz="quarter" idx="5"/>
          </p:nvPr>
        </p:nvSpPr>
        <p:spPr/>
        <p:txBody>
          <a:bodyPr/>
          <a:lstStyle/>
          <a:p>
            <a:fld id="{019A0050-1F87-4028-A4A2-47B4BE0A82F1}" type="slidenum">
              <a:t>19</a:t>
            </a:fld>
            <a:endParaRPr lang="en-US"/>
          </a:p>
        </p:txBody>
      </p:sp>
    </p:spTree>
    <p:extLst>
      <p:ext uri="{BB962C8B-B14F-4D97-AF65-F5344CB8AC3E}">
        <p14:creationId xmlns:p14="http://schemas.microsoft.com/office/powerpoint/2010/main" val="1639028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Improving Safeguarding Practice </a:t>
            </a:r>
            <a:r>
              <a:rPr lang="en-GB" dirty="0"/>
              <a:t>Although significant reforms followed the deaths of Victoria Climbié and Baby P, serious case reviews continue to identify similar safeguarding failures. This suggests that the issue is not an absence of learning but difficulties in translating policy into effective practice. Common themes include poor communication between agencies, inadequate assessment of risk, failure to recognise the cumulative impact of neglect, and insufficient focus on the child's lived experience. As seen in the Child A Bradford review, professionals can become desensitised to long-term concerns, leading to missed opportunities for intervention. Therefore, social workers must remain professionally curious and ensure that the child's welfare remains paramount in accordance with the Children Act 1989 and Children Act 2004 (Laming, 2003; Laming, 2009; Bradford Partnership, 2022).</a:t>
            </a:r>
            <a:endParaRPr lang="en-US" dirty="0"/>
          </a:p>
        </p:txBody>
      </p:sp>
      <p:sp>
        <p:nvSpPr>
          <p:cNvPr id="4" name="Slide Number Placeholder 3"/>
          <p:cNvSpPr>
            <a:spLocks noGrp="1"/>
          </p:cNvSpPr>
          <p:nvPr>
            <p:ph type="sldNum" sz="quarter" idx="5"/>
          </p:nvPr>
        </p:nvSpPr>
        <p:spPr/>
        <p:txBody>
          <a:bodyPr/>
          <a:lstStyle/>
          <a:p>
            <a:fld id="{019A0050-1F87-4028-A4A2-47B4BE0A82F1}" type="slidenum">
              <a:t>20</a:t>
            </a:fld>
            <a:endParaRPr lang="en-US"/>
          </a:p>
        </p:txBody>
      </p:sp>
    </p:spTree>
    <p:extLst>
      <p:ext uri="{BB962C8B-B14F-4D97-AF65-F5344CB8AC3E}">
        <p14:creationId xmlns:p14="http://schemas.microsoft.com/office/powerpoint/2010/main" val="22718222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Several recommendations emerge from the lessons identified within Child A's review. First, agencies should strengthen information sharing arrangements to ensure professionals have access to comprehensive and up-to-date information when assessing risks. Second, training should improve practitioner understanding of chronic neglect and cumulative harm so concerns are recognised sooner and escalated appropriately. Third, </a:t>
            </a:r>
            <a:r>
              <a:rPr lang="en-US" dirty="0" err="1"/>
              <a:t>organisations</a:t>
            </a:r>
            <a:r>
              <a:rPr lang="en-US" dirty="0"/>
              <a:t> should encourage professional challenge and create environments where practitioners feel confident questioning decisions that may place children at risk. Fourth, management oversight should be strengthened to prevent drift and ensure safeguarding plans remain effective. Regular multi-agency reviews can help monitor progress and identify when intervention thresholds have changed. Finally, agencies should reinforce the importance of child-</a:t>
            </a:r>
            <a:r>
              <a:rPr lang="en-US" dirty="0" err="1"/>
              <a:t>centred</a:t>
            </a:r>
            <a:r>
              <a:rPr lang="en-US" dirty="0"/>
              <a:t> practice, ensuring that assessments focus on the child's lived experience and not solely on parental engagement. Implementing these recommendations would support stronger safeguarding systems, enhance accountability, and improve outcomes for vulnerable children and families. Learning from serious case reviews is essential for continuous improvement and more effective protection of children at risk.</a:t>
            </a:r>
          </a:p>
        </p:txBody>
      </p:sp>
      <p:sp>
        <p:nvSpPr>
          <p:cNvPr id="4" name="Slide Number Placeholder 3"/>
          <p:cNvSpPr>
            <a:spLocks noGrp="1"/>
          </p:cNvSpPr>
          <p:nvPr>
            <p:ph type="sldNum" sz="quarter" idx="5"/>
          </p:nvPr>
        </p:nvSpPr>
        <p:spPr/>
        <p:txBody>
          <a:bodyPr/>
          <a:lstStyle/>
          <a:p>
            <a:fld id="{019A0050-1F87-4028-A4A2-47B4BE0A82F1}" type="slidenum">
              <a:t>21</a:t>
            </a:fld>
            <a:endParaRPr lang="en-US"/>
          </a:p>
        </p:txBody>
      </p:sp>
    </p:spTree>
    <p:extLst>
      <p:ext uri="{BB962C8B-B14F-4D97-AF65-F5344CB8AC3E}">
        <p14:creationId xmlns:p14="http://schemas.microsoft.com/office/powerpoint/2010/main" val="35039623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Learning from Child A's Case. </a:t>
            </a:r>
            <a:r>
              <a:rPr lang="en-GB" dirty="0"/>
              <a:t>Effective multi-agency working is essential to safeguard children and promote positive outcomes for families. Lessons from the Victoria Climbié and Baby P cases highlighted failures in communication, information sharing and professional accountability, leading to significant reforms in safeguarding practice (Laming, 2003; Laming, 2009). Under the Children Act 1989 and Children Act 2004, agencies have a duty to work collaboratively to ensure that the child's welfare remains paramount (Great Britain, 1989; Great Britain, 2004).</a:t>
            </a:r>
            <a:endParaRPr lang="en-US" dirty="0"/>
          </a:p>
        </p:txBody>
      </p:sp>
      <p:sp>
        <p:nvSpPr>
          <p:cNvPr id="4" name="Slide Number Placeholder 3"/>
          <p:cNvSpPr>
            <a:spLocks noGrp="1"/>
          </p:cNvSpPr>
          <p:nvPr>
            <p:ph type="sldNum" sz="quarter" idx="5"/>
          </p:nvPr>
        </p:nvSpPr>
        <p:spPr/>
        <p:txBody>
          <a:bodyPr/>
          <a:lstStyle/>
          <a:p>
            <a:fld id="{019A0050-1F87-4028-A4A2-47B4BE0A82F1}" type="slidenum">
              <a:t>22</a:t>
            </a:fld>
            <a:endParaRPr lang="en-US"/>
          </a:p>
        </p:txBody>
      </p:sp>
    </p:spTree>
    <p:extLst>
      <p:ext uri="{BB962C8B-B14F-4D97-AF65-F5344CB8AC3E}">
        <p14:creationId xmlns:p14="http://schemas.microsoft.com/office/powerpoint/2010/main" val="238800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Child A's death represents a tragic example of how safeguarding systems can fail when risks are not fully recognised, shared, or acted upon. The case demonstrates the importance of viewing neglect as a serious and potentially life-threatening form of harm. Longstanding professional involvement alone does not guarantee safety; effective safeguarding requires robust assessment, coordinated action, and ongoing review of risk. Multi-agency working must be supported by strong communication, shared responsibility, and professional curiosity. The review highlights the need for practitioners to </a:t>
            </a:r>
            <a:r>
              <a:rPr lang="en-US" dirty="0" err="1"/>
              <a:t>recognise</a:t>
            </a:r>
            <a:r>
              <a:rPr lang="en-US" dirty="0"/>
              <a:t> cumulative harm, challenge decisions when necessary, and ensure that intervention levels remain proportionate to the risks faced by children. As professionals reflect on this case during the multi-agency meeting, the focus should remain on learning and improvement rather than blame. By implementing the lessons identified, agencies can strengthen practice, promote accountability, and improve protection for children experiencing neglect and other forms of vulnerability. The ultimate goal is to ensure that safeguarding systems respond effectively and place the needs of children at the </a:t>
            </a:r>
            <a:r>
              <a:rPr lang="en-US" dirty="0" err="1"/>
              <a:t>centre</a:t>
            </a:r>
            <a:r>
              <a:rPr lang="en-US" dirty="0"/>
              <a:t> of all decision-making and intervention processes, promptly and on time, before it is too late.</a:t>
            </a:r>
          </a:p>
        </p:txBody>
      </p:sp>
      <p:sp>
        <p:nvSpPr>
          <p:cNvPr id="4" name="Slide Number Placeholder 3"/>
          <p:cNvSpPr>
            <a:spLocks noGrp="1"/>
          </p:cNvSpPr>
          <p:nvPr>
            <p:ph type="sldNum" sz="quarter" idx="5"/>
          </p:nvPr>
        </p:nvSpPr>
        <p:spPr/>
        <p:txBody>
          <a:bodyPr/>
          <a:lstStyle/>
          <a:p>
            <a:fld id="{019A0050-1F87-4028-A4A2-47B4BE0A82F1}" type="slidenum">
              <a:t>23</a:t>
            </a:fld>
            <a:endParaRPr lang="en-US"/>
          </a:p>
        </p:txBody>
      </p:sp>
    </p:spTree>
    <p:extLst>
      <p:ext uri="{BB962C8B-B14F-4D97-AF65-F5344CB8AC3E}">
        <p14:creationId xmlns:p14="http://schemas.microsoft.com/office/powerpoint/2010/main" val="33075938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CEC995A3-E0A5-4676-A9AF-F0C909981ECB}" type="datetime1">
              <a:rPr lang="en-US" smtClean="0"/>
              <a:t>7/30/2026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290700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757465A-0D42-4CE1-AFF3-B073304A15C1}"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8480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512724" y="1480212"/>
            <a:ext cx="3918954" cy="2273637"/>
          </a:xfrm>
        </p:spPr>
        <p:txBody>
          <a:bodyPr vert="horz" lIns="91440" tIns="45720" rIns="91440" bIns="45720" rtlCol="0" anchor="b">
            <a:normAutofit/>
          </a:bodyPr>
          <a:lstStyle>
            <a:lvl1pPr algn="ctr">
              <a:defRPr lang="en-US" sz="3600" dirty="0">
                <a:solidFill>
                  <a:schemeClr val="tx2">
                    <a:alpha val="90000"/>
                  </a:schemeClr>
                </a:solidFill>
              </a:defRPr>
            </a:lvl1pPr>
          </a:lstStyle>
          <a:p>
            <a:pPr lvl="0" algn="ctr"/>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20272" y="4232388"/>
            <a:ext cx="3703859" cy="1542770"/>
          </a:xfrm>
        </p:spPr>
        <p:txBody>
          <a:bodyPr vert="horz" lIns="91440" tIns="45720" rIns="91440" bIns="45720" rtlCol="0">
            <a:normAutofit/>
          </a:bodyPr>
          <a:lstStyle>
            <a:lvl1pPr marL="0" indent="0" algn="ctr">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958748" y="465265"/>
            <a:ext cx="7240587" cy="592746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4A1835B1-6951-4309-9053-BE4E81FB8E03}" type="datetime1">
              <a:rPr lang="en-US" smtClean="0"/>
              <a:t>7/30/2026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1CA13-2095-558D-E0DC-1576A14BBE72}"/>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159F346-B80F-F5BC-5D76-9443FA0031B4}"/>
              </a:ext>
            </a:extLst>
          </p:cNvPr>
          <p:cNvCxnSpPr>
            <a:cxnSpLocks/>
          </p:cNvCxnSpPr>
          <p:nvPr/>
        </p:nvCxnSpPr>
        <p:spPr>
          <a:xfrm>
            <a:off x="495157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92270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79967DC5-E470-48CC-82D8-CEDE62F29D19}" type="datetime1">
              <a:rPr lang="en-US" smtClean="0"/>
              <a:t>7/30/2026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27760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5160261"/>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5931483"/>
            <a:ext cx="10813067" cy="611557"/>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0"/>
            <a:ext cx="11268845" cy="5019190"/>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7BE4F4F9-573B-47D0-A4A5-817CADD2D474}" type="datetime1">
              <a:rPr lang="en-US" smtClean="0"/>
              <a:t>7/30/2026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501926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5267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096430" y="1226087"/>
            <a:ext cx="7961965" cy="3290611"/>
          </a:xfrm>
        </p:spPr>
        <p:txBody>
          <a:bodyPr anchor="ctr">
            <a:normAutofit/>
          </a:bodyPr>
          <a:lstStyle>
            <a:lvl1pPr algn="ctr">
              <a:defRPr sz="48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777327"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656CA5CC-FBE5-4E14-8A41-8D7D52E31B58}" type="datetime1">
              <a:rPr lang="en-US" smtClean="0"/>
              <a:t>7/30/2026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92B7528-295D-CD0F-0521-B5C01EAC12DD}"/>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26261A6-5928-598A-5A46-6855CE4DF282}"/>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59554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A9AA3B70-D00B-4980-A015-1C0E626DF50E}" type="datetime1">
              <a:rPr lang="en-US" smtClean="0"/>
              <a:t>7/30/2026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1245649"/>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950265" y="1400657"/>
            <a:ext cx="6291470" cy="3290611"/>
          </a:xfrm>
        </p:spPr>
        <p:txBody>
          <a:bodyPr anchor="ctr">
            <a:normAutofit/>
          </a:bodyPr>
          <a:lstStyle>
            <a:lvl1pPr algn="ctr">
              <a:defRPr sz="4800">
                <a:solidFill>
                  <a:schemeClr val="tx2">
                    <a:lumMod val="90000"/>
                    <a:alpha val="8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alpha val="80000"/>
                  </a:schemeClr>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alpha val="80000"/>
                  </a:schemeClr>
                </a:solidFill>
              </a:defRPr>
            </a:lvl1pPr>
          </a:lstStyle>
          <a:p>
            <a:fld id="{312F3BB1-914E-438E-BD74-6A311287D919}" type="datetime1">
              <a:rPr lang="en-US" smtClean="0"/>
              <a:t>7/30/2026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alpha val="80000"/>
                  </a:schemeClr>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5860F39-D33B-13B7-DD5E-58C8CE6DCE69}"/>
              </a:ext>
            </a:extLst>
          </p:cNvPr>
          <p:cNvCxnSpPr>
            <a:cxnSpLocks/>
          </p:cNvCxnSpPr>
          <p:nvPr/>
        </p:nvCxnSpPr>
        <p:spPr>
          <a:xfrm>
            <a:off x="23177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417974A-33A9-A10C-D982-114045377C2E}"/>
              </a:ext>
            </a:extLst>
          </p:cNvPr>
          <p:cNvCxnSpPr>
            <a:cxnSpLocks/>
          </p:cNvCxnSpPr>
          <p:nvPr/>
        </p:nvCxnSpPr>
        <p:spPr>
          <a:xfrm>
            <a:off x="98742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6987743"/>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485F5966-244A-4C45-A322-E0358B5F232D}" type="datetime1">
              <a:rPr lang="en-US" smtClean="0"/>
              <a:t>7/30/2026</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0944505"/>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BE01F4-F5E6-FB52-8FEA-5927DFC8AA7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968607"/>
            <a:ext cx="8932653" cy="3450568"/>
          </a:xfrm>
        </p:spPr>
        <p:txBody>
          <a:bodyPr anchor="b">
            <a:normAutofit/>
          </a:bodyPr>
          <a:lstStyle>
            <a:lvl1pPr>
              <a:lnSpc>
                <a:spcPct val="80000"/>
              </a:lnSpc>
              <a:defRPr sz="6600" cap="all" baseline="0">
                <a:solidFill>
                  <a:schemeClr val="tx2">
                    <a:lumMod val="90000"/>
                    <a:alpha val="6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A120C13C-E5BA-4C6F-97EC-7ED9FED9F00F}" type="datetime1">
              <a:rPr lang="en-US" smtClean="0"/>
              <a:t>7/30/2026</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5FFB35-3AE5-1BED-838E-1C6BC98721B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9591305"/>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58E6B6D-2F30-4BA9-2B55-62940E3BFCA3}"/>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1118941"/>
            <a:ext cx="6565392" cy="5200516"/>
          </a:xfrm>
        </p:spPr>
        <p:txBody>
          <a:bodyPr anchor="b">
            <a:normAutofit/>
          </a:bodyPr>
          <a:lstStyle>
            <a:lvl1pPr>
              <a:lnSpc>
                <a:spcPct val="80000"/>
              </a:lnSpc>
              <a:defRPr sz="8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857689" y="532759"/>
            <a:ext cx="3877110" cy="5463437"/>
          </a:xfrm>
        </p:spPr>
        <p:txBody>
          <a:bodyPr vert="horz" lIns="91440" tIns="45720" rIns="91440" bIns="45720" rtlCol="0">
            <a:normAutofit/>
          </a:bodyPr>
          <a:lstStyle>
            <a:lvl1pPr marL="457200" indent="-457200">
              <a:buFont typeface="+mj-lt"/>
              <a:buAutoNum type="arabicPeriod"/>
              <a:defRPr lang="en-US" sz="1800" dirty="0">
                <a:solidFill>
                  <a:schemeClr val="tx2"/>
                </a:solidFill>
              </a:defRPr>
            </a:lvl1pPr>
            <a:lvl2pPr marL="571500" indent="-342900">
              <a:buFont typeface="+mj-lt"/>
              <a:buAutoNum type="arabicPeriod"/>
              <a:defRPr lang="en-US" sz="16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78605A7A-4E58-4262-A4C8-0CEBAB0BD7D7}" type="datetime1">
              <a:rPr lang="en-US" smtClean="0"/>
              <a:t>7/30/2026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740049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5243674"/>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59F74D3B-08F1-4128-A0DD-D98948091814}" type="datetime1">
              <a:rPr lang="en-US" smtClean="0"/>
              <a:t>7/30/2026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854283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2919167" y="860128"/>
            <a:ext cx="6353666" cy="1711083"/>
          </a:xfrm>
        </p:spPr>
        <p:txBody>
          <a:bodyPr anchor="b">
            <a:normAutofit/>
          </a:bodyPr>
          <a:lstStyle>
            <a:lvl1pPr algn="ctr">
              <a:defRPr sz="32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306618" y="3155112"/>
            <a:ext cx="5578764" cy="2442120"/>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569F03E-8F3D-45C8-83CD-FE5FFA1D3D3D}"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2682F24D-05C9-B6C7-3A94-C06130BFE9B2}"/>
              </a:ext>
            </a:extLst>
          </p:cNvPr>
          <p:cNvCxnSpPr>
            <a:cxnSpLocks/>
          </p:cNvCxnSpPr>
          <p:nvPr/>
        </p:nvCxnSpPr>
        <p:spPr>
          <a:xfrm flipH="1">
            <a:off x="0" y="27831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7899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3494711" y="845617"/>
            <a:ext cx="5897862" cy="143633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494711" y="2910484"/>
            <a:ext cx="5897862" cy="30663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503127A-22C7-468D-93CC-12C3481D646F}"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A1AB0C69-C415-7A7B-376B-69AA51CE6A5E}"/>
              </a:ext>
            </a:extLst>
          </p:cNvPr>
          <p:cNvCxnSpPr>
            <a:cxnSpLocks/>
          </p:cNvCxnSpPr>
          <p:nvPr/>
        </p:nvCxnSpPr>
        <p:spPr>
          <a:xfrm flipH="1">
            <a:off x="0" y="253652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CFDABE4-7855-701A-F892-8CE2C6CE02A5}"/>
              </a:ext>
            </a:extLst>
          </p:cNvPr>
          <p:cNvCxnSpPr>
            <a:cxnSpLocks/>
          </p:cNvCxnSpPr>
          <p:nvPr/>
        </p:nvCxnSpPr>
        <p:spPr>
          <a:xfrm>
            <a:off x="301955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0973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8E3289B-2847-4243-8AC2-16B80421B246}"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04924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1163119"/>
            <a:ext cx="4152377" cy="3434657"/>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24602" y="1153691"/>
            <a:ext cx="5496988" cy="4568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A2B06BC-4130-43D9-8C70-3F4149BEA124}"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A2129-EA91-4982-7EB1-1F590E56CA3B}"/>
              </a:ext>
            </a:extLst>
          </p:cNvPr>
          <p:cNvCxnSpPr>
            <a:cxnSpLocks/>
          </p:cNvCxnSpPr>
          <p:nvPr/>
        </p:nvCxnSpPr>
        <p:spPr>
          <a:xfrm>
            <a:off x="53231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3102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6658FB9-5B5A-40D6-B700-5844DFBC6D9D}"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468409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280573"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662388" y="720473"/>
            <a:ext cx="7072408"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28057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1ADA2446-1DA6-4646-A7C8-A97E4FEED4A5}"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1402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391802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DE5AF8D-062C-4564-BE74-279E83E29552}"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06184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557784"/>
            <a:ext cx="6781799" cy="1009652"/>
          </a:xfrm>
        </p:spPr>
        <p:txBody>
          <a:bodyPr anchor="b"/>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84832"/>
            <a:ext cx="6781800"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8244" y="1"/>
            <a:ext cx="4441796"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DA1DED5-D880-408E-9B87-244378097D23}"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10512"/>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8192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80B7660C-CAF5-4FC9-86B5-B26A7E4A8EC1}"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237199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0CD6142-072F-48E5-B67D-3EF3F812C6FE}"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42141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365423" y="678485"/>
            <a:ext cx="6369370"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466"/>
            <a:ext cx="4886539"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37389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97296F-18E7-4078-BB93-29D93663E6A0}"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908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42214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39E9172E-8915-4EB5-A370-10EC0AFCA12E}"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306474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191500" y="458144"/>
            <a:ext cx="3433926" cy="1681551"/>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722292"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191500" y="2276856"/>
            <a:ext cx="3433926" cy="37856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B63082-E6A0-4066-A0B6-20A068686B3D}"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72735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87167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5658D0F-C182-4C92-ACB9-F964CC184FE5}"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90029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52D4831-0D6F-486E-80BE-7F39D2F5ED34}"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46043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664673" y="586591"/>
            <a:ext cx="2915036" cy="1600279"/>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8186508"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664673" y="2714536"/>
            <a:ext cx="2915038" cy="3227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F7C01F2-786A-4547-AA46-CD2877B354BD}"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E6711F-CD71-AB46-003C-BE1DB3B8E841}"/>
              </a:ext>
            </a:extLst>
          </p:cNvPr>
          <p:cNvCxnSpPr>
            <a:cxnSpLocks/>
          </p:cNvCxnSpPr>
          <p:nvPr/>
        </p:nvCxnSpPr>
        <p:spPr>
          <a:xfrm>
            <a:off x="818776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D5807C1-3535-030D-D48C-9F2B70401B10}"/>
              </a:ext>
            </a:extLst>
          </p:cNvPr>
          <p:cNvCxnSpPr>
            <a:cxnSpLocks/>
          </p:cNvCxnSpPr>
          <p:nvPr/>
        </p:nvCxnSpPr>
        <p:spPr>
          <a:xfrm flipH="1">
            <a:off x="8186508" y="2443138"/>
            <a:ext cx="4005492"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4863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5036986"/>
            <a:ext cx="3985579" cy="1397477"/>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965"/>
            <a:ext cx="12191999" cy="476781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03180" y="5054245"/>
            <a:ext cx="6376529" cy="131983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B499ABE-5F93-4088-8566-BB529608048F}"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0493C13E-01BF-7326-0714-59845741BBF3}"/>
              </a:ext>
            </a:extLst>
          </p:cNvPr>
          <p:cNvCxnSpPr>
            <a:cxnSpLocks/>
          </p:cNvCxnSpPr>
          <p:nvPr/>
        </p:nvCxnSpPr>
        <p:spPr>
          <a:xfrm flipH="1">
            <a:off x="0" y="475918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245A6F-9312-AEBD-1066-A68010EEF5A3}"/>
              </a:ext>
            </a:extLst>
          </p:cNvPr>
          <p:cNvCxnSpPr>
            <a:cxnSpLocks/>
          </p:cNvCxnSpPr>
          <p:nvPr/>
        </p:nvCxnSpPr>
        <p:spPr>
          <a:xfrm>
            <a:off x="4724925" y="4758846"/>
            <a:ext cx="0" cy="209915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43445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ED3A249-75EB-4C76-9409-A32D8B181240}"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40724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1413"/>
            <a:ext cx="3511296" cy="164574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7448" y="451414"/>
            <a:ext cx="7013448" cy="221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2746159"/>
            <a:ext cx="3543299"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a:xfrm>
            <a:off x="9737594" y="2746159"/>
            <a:ext cx="1842115" cy="365125"/>
          </a:xfrm>
        </p:spPr>
        <p:txBody>
          <a:bodyPr/>
          <a:lstStyle/>
          <a:p>
            <a:fld id="{63E7A831-F734-410E-9779-E79021D23E13}"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a:xfrm>
            <a:off x="11734800" y="2746159"/>
            <a:ext cx="457200" cy="365125"/>
          </a:xfrm>
        </p:spPr>
        <p:txBody>
          <a:bodyPr/>
          <a:lstStyle/>
          <a:p>
            <a:fld id="{DDF60B60-82CA-4BB9-BA6E-A62FADF2374B}" type="slidenum">
              <a:rPr lang="en-US" smtClean="0"/>
              <a:t>‹#›</a:t>
            </a:fld>
            <a:endParaRPr lang="en-US"/>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0" y="3182112"/>
            <a:ext cx="12191143" cy="3675888"/>
          </a:xfrm>
          <a:blipFill dpi="0" rotWithShape="1">
            <a:blip r:embed="rId2">
              <a:alphaModFix amt="80000"/>
            </a:blip>
            <a:srcRect/>
            <a:stretch>
              <a:fillRect/>
            </a:stretch>
          </a:blipFill>
        </p:spPr>
        <p:txBody>
          <a:bodyPr/>
          <a:lstStyle>
            <a:lvl1pPr marL="0" indent="0">
              <a:buNone/>
              <a:defRPr/>
            </a:lvl1pPr>
          </a:lstStyle>
          <a:p>
            <a:r>
              <a:rPr lang="en-US"/>
              <a:t> </a:t>
            </a:r>
          </a:p>
        </p:txBody>
      </p: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17499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2E0C665-CD78-E346-994A-0AC535ACCC98}"/>
              </a:ext>
            </a:extLst>
          </p:cNvPr>
          <p:cNvCxnSpPr>
            <a:cxnSpLocks/>
          </p:cNvCxnSpPr>
          <p:nvPr/>
        </p:nvCxnSpPr>
        <p:spPr>
          <a:xfrm>
            <a:off x="4288536" y="0"/>
            <a:ext cx="0" cy="318211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38352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6" cy="1009652"/>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1" y="2098467"/>
            <a:ext cx="4415882" cy="40784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5332581" y="1829880"/>
            <a:ext cx="6863265" cy="456608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D06634F-DA76-40B0-97CF-85DC9063AB6E}"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5326714"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998119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5" cy="1009652"/>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98467"/>
            <a:ext cx="6802582"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6147" y="1829880"/>
            <a:ext cx="4441796" cy="456608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CC66734-9A2A-4446-A520-0882E1F375C6}"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29787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CB4D471-E280-448C-B853-A053C5314683}"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45850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377072"/>
            <a:ext cx="4000500"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7087"/>
            <a:ext cx="4922517" cy="454456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438534" y="377072"/>
            <a:ext cx="614117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2EFF2A1-EC7F-4AB7-95CC-1A5D4960DDDC}"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9497"/>
            <a:ext cx="464819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92251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29972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25C997E-D623-46F9-983F-02EE2A50E962}" type="datetime1">
              <a:rPr lang="en-US" smtClean="0"/>
              <a:t>7/30/2026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24416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C9562A37-9792-4A3D-AC02-6A4B23C1446C}" type="datetime1">
              <a:rPr lang="en-US" smtClean="0"/>
              <a:t>7/30/2026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9019126"/>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9816A-24DB-A6D2-3F39-E78DC5E1C26D}"/>
              </a:ext>
            </a:extLst>
          </p:cNvPr>
          <p:cNvSpPr/>
          <p:nvPr/>
        </p:nvSpPr>
        <p:spPr>
          <a:xfrm>
            <a:off x="0" y="0"/>
            <a:ext cx="12192000" cy="6858000"/>
          </a:xfrm>
          <a:prstGeom prst="rect">
            <a:avLst/>
          </a:pr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06196" y="5248656"/>
            <a:ext cx="10579608" cy="896112"/>
          </a:xfrm>
        </p:spPr>
        <p:txBody>
          <a:bodyPr vert="horz" lIns="91440" tIns="45720" rIns="91440" bIns="45720" rtlCol="0" anchor="ctr">
            <a:normAutofit/>
          </a:bodyPr>
          <a:lstStyle>
            <a:lvl1pPr algn="ctr">
              <a:lnSpc>
                <a:spcPct val="110000"/>
              </a:lnSpc>
              <a:defRPr lang="en-US" sz="2400" cap="all" spc="200" baseline="0" dirty="0">
                <a:solidFill>
                  <a:schemeClr val="accent4">
                    <a:lumMod val="75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5300" y="603504"/>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accent4">
                    <a:lumMod val="75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1F117CE1-1F0B-4FFC-8B82-41B7D828BC9C}" type="datetime1">
              <a:rPr lang="en-US" smtClean="0"/>
              <a:t>7/30/2026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64C657CA-BC15-CFB3-68A2-CD405FBC42E3}"/>
              </a:ext>
            </a:extLst>
          </p:cNvPr>
          <p:cNvCxnSpPr>
            <a:cxnSpLocks/>
          </p:cNvCxnSpPr>
          <p:nvPr/>
        </p:nvCxnSpPr>
        <p:spPr>
          <a:xfrm flipH="1">
            <a:off x="0" y="5018669"/>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2258A7C-B0B2-E98B-CC50-E513F3F96778}"/>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1210578"/>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FDE1DC1-9689-2EE3-E7BA-1B5865E69925}"/>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718209" y="5095152"/>
            <a:ext cx="8755582" cy="1397088"/>
          </a:xfrm>
        </p:spPr>
        <p:txBody>
          <a:bodyPr vert="horz" lIns="91440" tIns="45720" rIns="91440" bIns="45720" rtlCol="0" anchor="ctr">
            <a:normAutofit/>
          </a:bodyPr>
          <a:lstStyle>
            <a:lvl1pPr algn="ctr">
              <a:lnSpc>
                <a:spcPct val="120000"/>
              </a:lnSpc>
              <a:defRPr lang="en-US" sz="2600" cap="all" spc="100" baseline="0" dirty="0">
                <a:solidFill>
                  <a:schemeClr val="accent4"/>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915924" y="604476"/>
            <a:ext cx="10360152" cy="3886200"/>
          </a:xfrm>
        </p:spPr>
        <p:txBody>
          <a:bodyPr vert="horz" lIns="91440" tIns="45720" rIns="91440" bIns="45720" rtlCol="0" anchor="b">
            <a:normAutofit/>
          </a:bodyPr>
          <a:lstStyle>
            <a:lvl1pPr marL="0" indent="0" algn="ctr">
              <a:lnSpc>
                <a:spcPct val="90000"/>
              </a:lnSpc>
              <a:spcBef>
                <a:spcPts val="0"/>
              </a:spcBef>
              <a:buNone/>
              <a:defRPr lang="en-US" sz="26000" dirty="0">
                <a:solidFill>
                  <a:schemeClr val="accent4"/>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B971A27B-A749-472F-81B6-1B05B1178D9A}" type="datetime1">
              <a:rPr lang="en-US" smtClean="0"/>
              <a:t>7/30/2026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C4E840B4-4A86-E59D-DE37-6D68E8998743}"/>
              </a:ext>
            </a:extLst>
          </p:cNvPr>
          <p:cNvCxnSpPr>
            <a:cxnSpLocks/>
          </p:cNvCxnSpPr>
          <p:nvPr/>
        </p:nvCxnSpPr>
        <p:spPr>
          <a:xfrm flipH="1">
            <a:off x="0" y="4800185"/>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74C1874-713F-9C70-0910-15468C71D94B}"/>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FE3C4BC-AB49-4B2D-6D76-2DB06F19B146}"/>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5367949"/>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5F8892-F2ED-BFCA-E7AB-85D6D27E4996}"/>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57200" y="4809744"/>
            <a:ext cx="10817352" cy="1325880"/>
          </a:xfrm>
        </p:spPr>
        <p:txBody>
          <a:bodyPr vert="horz" lIns="91440" tIns="45720" rIns="91440" bIns="45720" rtlCol="0" anchor="ctr">
            <a:normAutofit/>
          </a:bodyPr>
          <a:lstStyle>
            <a:lvl1pPr>
              <a:lnSpc>
                <a:spcPct val="120000"/>
              </a:lnSpc>
              <a:defRPr lang="en-US" sz="2400" cap="all" spc="200" baseline="0" dirty="0">
                <a:solidFill>
                  <a:schemeClr val="tx2">
                    <a:alpha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57200" y="603504"/>
            <a:ext cx="10817352" cy="3886200"/>
          </a:xfrm>
        </p:spPr>
        <p:txBody>
          <a:bodyPr vert="horz" lIns="91440" tIns="45720" rIns="91440" bIns="45720" rtlCol="0" anchor="b">
            <a:normAutofit/>
          </a:bodyPr>
          <a:lstStyle>
            <a:lvl1pPr marL="0" indent="0">
              <a:lnSpc>
                <a:spcPct val="90000"/>
              </a:lnSpc>
              <a:buNone/>
              <a:defRPr lang="en-US" sz="26000" dirty="0">
                <a:solidFill>
                  <a:schemeClr val="accent4"/>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9C256155-0B73-4143-9F64-E379DA5158D3}" type="datetime1">
              <a:rPr lang="en-US" smtClean="0"/>
              <a:t>7/30/2026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FBC03FAC-E732-2A29-931B-DF10E16576A9}"/>
              </a:ext>
            </a:extLst>
          </p:cNvPr>
          <p:cNvCxnSpPr>
            <a:cxnSpLocks/>
          </p:cNvCxnSpPr>
          <p:nvPr/>
        </p:nvCxnSpPr>
        <p:spPr>
          <a:xfrm flipH="1">
            <a:off x="0" y="4567063"/>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EAA9EA-F053-9082-1866-9E27466BAA2B}"/>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4634D08-FFFD-5C50-9C95-E26621C9F10B}"/>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9911663"/>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F5C9C745-4A41-4FD7-8C4E-D0B169A2E651}" type="datetime1">
              <a:rPr lang="en-US" smtClean="0"/>
              <a:t>7/30/2026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4951947"/>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tatement 2">
    <p:bg>
      <p:bgRef idx="1001">
        <a:schemeClr val="bg2"/>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FC0D0B-DA30-766C-173E-0170DEC1DFE7}"/>
              </a:ext>
            </a:extLst>
          </p:cNvPr>
          <p:cNvSpPr/>
          <p:nvPr/>
        </p:nvSpPr>
        <p:spPr>
          <a:xfrm>
            <a:off x="0" y="0"/>
            <a:ext cx="12192000"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676" y="1069677"/>
            <a:ext cx="9290649" cy="4744528"/>
          </a:xfrm>
        </p:spPr>
        <p:txBody>
          <a:bodyPr anchor="ctr">
            <a:normAutofit/>
          </a:bodyPr>
          <a:lstStyle>
            <a:lvl1pPr marL="0" indent="0" algn="ctr">
              <a:lnSpc>
                <a:spcPct val="120000"/>
              </a:lnSpc>
              <a:buNone/>
              <a:defRPr sz="4000" b="0" cap="all" spc="260" baseline="0">
                <a:solidFill>
                  <a:schemeClr val="tx2"/>
                </a:solidFill>
              </a:defRPr>
            </a:lvl1pPr>
            <a:lvl2pPr marL="228600" indent="0" algn="ctr">
              <a:lnSpc>
                <a:spcPct val="120000"/>
              </a:lnSpc>
              <a:buNone/>
              <a:defRPr sz="4000" b="0" cap="all" spc="260" baseline="0">
                <a:solidFill>
                  <a:schemeClr val="tx2"/>
                </a:solidFill>
              </a:defRPr>
            </a:lvl2pPr>
            <a:lvl3pPr marL="457200" indent="0" algn="ctr">
              <a:lnSpc>
                <a:spcPct val="120000"/>
              </a:lnSpc>
              <a:buNone/>
              <a:defRPr sz="4000" b="0" cap="all" spc="260" baseline="0">
                <a:solidFill>
                  <a:schemeClr val="tx2"/>
                </a:solidFill>
              </a:defRPr>
            </a:lvl3pPr>
            <a:lvl4pPr marL="685800" indent="0" algn="ctr">
              <a:lnSpc>
                <a:spcPct val="120000"/>
              </a:lnSpc>
              <a:buNone/>
              <a:defRPr sz="4000" b="0" cap="all" spc="260" baseline="0">
                <a:solidFill>
                  <a:schemeClr val="tx2"/>
                </a:solidFill>
              </a:defRPr>
            </a:lvl4pPr>
            <a:lvl5pPr marL="914400" indent="0" algn="ctr">
              <a:lnSpc>
                <a:spcPct val="120000"/>
              </a:lnSpc>
              <a:buNone/>
              <a:defRPr sz="4000" b="0" cap="all" spc="260" baseline="0">
                <a:solidFill>
                  <a:schemeClr val="tx2"/>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5FF4AC15-629B-4452-BF74-F975BDB281F7}" type="datetime1">
              <a:rPr lang="en-US" smtClean="0"/>
              <a:t>7/30/2026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6D749579-0FDB-004C-88C7-AEAFA967138F}"/>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236D2D7-1E6C-18EB-97E2-3C716E213514}"/>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134195-89D3-0A49-21C0-FCE233C5FA6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A06AC78-B01D-B856-062B-5BDFA424140A}"/>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145119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4B8B42-1FAE-0461-C13E-F2663EC89061}"/>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alpha val="90000"/>
                  </a:schemeClr>
                </a:solidFill>
                <a:latin typeface="+mj-lt"/>
              </a:defRPr>
            </a:lvl1pPr>
            <a:lvl2pPr marL="228600" indent="0" algn="ctr">
              <a:lnSpc>
                <a:spcPct val="110000"/>
              </a:lnSpc>
              <a:buNone/>
              <a:defRPr sz="4800" b="0">
                <a:solidFill>
                  <a:schemeClr val="tx2">
                    <a:alpha val="90000"/>
                  </a:schemeClr>
                </a:solidFill>
                <a:latin typeface="+mj-lt"/>
              </a:defRPr>
            </a:lvl2pPr>
            <a:lvl3pPr marL="457200" indent="0" algn="ctr">
              <a:lnSpc>
                <a:spcPct val="110000"/>
              </a:lnSpc>
              <a:buNone/>
              <a:defRPr sz="4400" b="0">
                <a:solidFill>
                  <a:schemeClr val="tx2">
                    <a:alpha val="90000"/>
                  </a:schemeClr>
                </a:solidFill>
                <a:latin typeface="+mj-lt"/>
              </a:defRPr>
            </a:lvl3pPr>
            <a:lvl4pPr marL="685800" indent="0" algn="ctr">
              <a:lnSpc>
                <a:spcPct val="110000"/>
              </a:lnSpc>
              <a:buNone/>
              <a:defRPr sz="4000" b="0">
                <a:solidFill>
                  <a:schemeClr val="tx2">
                    <a:alpha val="90000"/>
                  </a:schemeClr>
                </a:solidFill>
                <a:latin typeface="+mj-lt"/>
              </a:defRPr>
            </a:lvl4pPr>
            <a:lvl5pPr marL="914400" indent="0" algn="ctr">
              <a:lnSpc>
                <a:spcPct val="110000"/>
              </a:lnSpc>
              <a:buNone/>
              <a:defRPr sz="3600" b="0">
                <a:solidFill>
                  <a:schemeClr val="tx2">
                    <a:alpha val="90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E2F4F173-9D81-4F4A-B482-47266F50A4EC}" type="datetime1">
              <a:rPr lang="en-US" smtClean="0"/>
              <a:t>7/30/2026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5305320"/>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AF5849-739D-C101-47C3-B7745B65C36B}"/>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1" y="726618"/>
            <a:ext cx="9057452" cy="3959677"/>
          </a:xfrm>
        </p:spPr>
        <p:txBody>
          <a:bodyPr anchor="ctr">
            <a:noAutofit/>
          </a:bodyPr>
          <a:lstStyle>
            <a:lvl1pPr marL="0" indent="0">
              <a:lnSpc>
                <a:spcPct val="100000"/>
              </a:lnSpc>
              <a:buNone/>
              <a:defRPr sz="6200" b="0">
                <a:solidFill>
                  <a:schemeClr val="tx2">
                    <a:alpha val="90000"/>
                  </a:schemeClr>
                </a:solidFill>
                <a:latin typeface="+mj-lt"/>
              </a:defRPr>
            </a:lvl1pPr>
            <a:lvl2pPr marL="228600" indent="0">
              <a:lnSpc>
                <a:spcPct val="100000"/>
              </a:lnSpc>
              <a:buNone/>
              <a:defRPr sz="6200" b="0">
                <a:solidFill>
                  <a:schemeClr val="tx2">
                    <a:alpha val="90000"/>
                  </a:schemeClr>
                </a:solidFill>
                <a:latin typeface="+mj-lt"/>
              </a:defRPr>
            </a:lvl2pPr>
            <a:lvl3pPr marL="457200" indent="0">
              <a:lnSpc>
                <a:spcPct val="100000"/>
              </a:lnSpc>
              <a:buNone/>
              <a:defRPr sz="6200" b="0">
                <a:solidFill>
                  <a:schemeClr val="tx2">
                    <a:alpha val="90000"/>
                  </a:schemeClr>
                </a:solidFill>
                <a:latin typeface="+mj-lt"/>
              </a:defRPr>
            </a:lvl3pPr>
            <a:lvl4pPr marL="685800" indent="0">
              <a:lnSpc>
                <a:spcPct val="100000"/>
              </a:lnSpc>
              <a:buNone/>
              <a:defRPr sz="6200" b="0">
                <a:solidFill>
                  <a:schemeClr val="tx2">
                    <a:alpha val="90000"/>
                  </a:schemeClr>
                </a:solidFill>
                <a:latin typeface="+mj-lt"/>
              </a:defRPr>
            </a:lvl4pPr>
            <a:lvl5pPr marL="914400" indent="0">
              <a:lnSpc>
                <a:spcPct val="100000"/>
              </a:lnSpc>
              <a:buNone/>
              <a:defRPr sz="6200" b="0">
                <a:solidFill>
                  <a:schemeClr val="tx2">
                    <a:alpha val="90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9E1D5883-312E-414B-BA92-FC743CE74AFA}" type="datetime1">
              <a:rPr lang="en-US" smtClean="0"/>
              <a:t>7/30/2026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7E668AFA-4F03-20A8-1BA4-B3199B0ED0C7}"/>
              </a:ext>
            </a:extLst>
          </p:cNvPr>
          <p:cNvCxnSpPr>
            <a:cxnSpLocks/>
          </p:cNvCxnSpPr>
          <p:nvPr/>
        </p:nvCxnSpPr>
        <p:spPr>
          <a:xfrm flipH="1">
            <a:off x="0" y="528468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798B79-8105-6FCD-C65A-F6BE09F875EB}"/>
              </a:ext>
            </a:extLst>
          </p:cNvPr>
          <p:cNvCxnSpPr>
            <a:cxnSpLocks/>
          </p:cNvCxnSpPr>
          <p:nvPr/>
        </p:nvCxnSpPr>
        <p:spPr>
          <a:xfrm>
            <a:off x="10624726"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5214059"/>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1B1F07D8-634D-4D2D-8C34-7897958C6326}" type="datetime1">
              <a:rPr lang="en-US" smtClean="0"/>
              <a:t>7/30/2026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966521"/>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0E8326-1507-F48A-851B-53763210D1ED}"/>
              </a:ext>
            </a:extLst>
          </p:cNvPr>
          <p:cNvSpPr/>
          <p:nvPr/>
        </p:nvSpPr>
        <p:spPr>
          <a:xfrm>
            <a:off x="0" y="0"/>
            <a:ext cx="12192000" cy="6858000"/>
          </a:xfrm>
          <a:prstGeom prst="rect">
            <a:avLst/>
          </a:prstGeom>
          <a:solidFill>
            <a:schemeClr val="accent1">
              <a:lumMod val="20000"/>
              <a:lumOff val="8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00414" cy="653184"/>
          </a:xfrm>
        </p:spPr>
        <p:txBody>
          <a:bodyPr anchor="ctr">
            <a:normAutofit/>
          </a:bodyPr>
          <a:lstStyle>
            <a:lvl1pPr>
              <a:lnSpc>
                <a:spcPct val="120000"/>
              </a:lnSpc>
              <a:defRPr sz="1800" b="1" cap="all" spc="100" baseline="0">
                <a:solidFill>
                  <a:schemeClr val="accent1"/>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00416" cy="3614737"/>
          </a:xfrm>
        </p:spPr>
        <p:txBody>
          <a:bodyPr anchor="ctr">
            <a:normAutofit/>
          </a:bodyPr>
          <a:lstStyle>
            <a:lvl1pPr marL="182880" indent="-182880">
              <a:buNone/>
              <a:defRPr sz="4000">
                <a:solidFill>
                  <a:schemeClr val="tx2">
                    <a:alpha val="80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D828E69F-DC35-4F0C-990E-2C4AD9ABE5D4}" type="datetime1">
              <a:rPr lang="en-US" smtClean="0"/>
              <a:t>7/30/2026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207475CC-2E7D-619F-AFAD-0EB2BC1DFC40}"/>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D81F4D6-9057-EF87-48BE-0C6D4ADC8BC6}"/>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4011883"/>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8407D4A-1244-6A47-327B-CDB05AF70268}"/>
              </a:ext>
            </a:extLst>
          </p:cNvPr>
          <p:cNvSpPr/>
          <p:nvPr/>
        </p:nvSpPr>
        <p:spPr>
          <a:xfrm>
            <a:off x="0" y="0"/>
            <a:ext cx="12192000" cy="6858000"/>
          </a:xfrm>
          <a:prstGeom prst="rect">
            <a:avLst/>
          </a:prstGeom>
          <a:solidFill>
            <a:schemeClr val="accent3">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82709" cy="653184"/>
          </a:xfrm>
        </p:spPr>
        <p:txBody>
          <a:bodyPr anchor="ctr">
            <a:normAutofit/>
          </a:bodyPr>
          <a:lstStyle>
            <a:lvl1pPr>
              <a:lnSpc>
                <a:spcPct val="120000"/>
              </a:lnSpc>
              <a:defRPr sz="1800" b="1" cap="all" spc="100" baseline="0">
                <a:solidFill>
                  <a:schemeClr val="tx2"/>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82712" cy="3614737"/>
          </a:xfrm>
        </p:spPr>
        <p:txBody>
          <a:bodyPr anchor="ctr">
            <a:normAutofit/>
          </a:bodyPr>
          <a:lstStyle>
            <a:lvl1pPr marL="182880" indent="-182880">
              <a:buNone/>
              <a:defRPr sz="3600">
                <a:solidFill>
                  <a:schemeClr val="tx2"/>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383AA1E6-689D-475B-91E1-A092F45675DC}" type="datetime1">
              <a:rPr lang="en-US" smtClean="0"/>
              <a:t>7/30/2026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6" name="Straight Connector 5">
            <a:extLst>
              <a:ext uri="{FF2B5EF4-FFF2-40B4-BE49-F238E27FC236}">
                <a16:creationId xmlns:a16="http://schemas.microsoft.com/office/drawing/2014/main" id="{DBA83050-F737-4CAA-50C3-B1912F8DCD4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BAC790E-B990-47FD-A7C4-38DEB7A38CA4}"/>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2CD9DAA-71D0-AF79-A512-7D264779C222}"/>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278760"/>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B63E278-755B-41D3-7218-B797D9B5DF3C}"/>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75488" y="4893472"/>
            <a:ext cx="8019287" cy="1205575"/>
          </a:xfrm>
        </p:spPr>
        <p:txBody>
          <a:bodyPr anchor="t">
            <a:normAutofit/>
          </a:bodyPr>
          <a:lstStyle>
            <a:lvl1pPr>
              <a:lnSpc>
                <a:spcPct val="120000"/>
              </a:lnSpc>
              <a:defRPr sz="1800" b="1" cap="all" spc="100" baseline="0">
                <a:solidFill>
                  <a:schemeClr val="tx2"/>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475488" y="594360"/>
            <a:ext cx="8019288" cy="3236976"/>
          </a:xfrm>
        </p:spPr>
        <p:txBody>
          <a:bodyPr anchor="b">
            <a:normAutofit/>
          </a:bodyPr>
          <a:lstStyle>
            <a:lvl1pPr marL="182880" indent="-182880">
              <a:buNone/>
              <a:defRPr sz="3600">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4F427333-25B4-4E53-B4DB-DECC946CD366}" type="datetime1">
              <a:rPr lang="en-US" smtClean="0"/>
              <a:t>7/30/2026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8AA0B79A-2EB3-E6D5-B923-60D51965E7A7}"/>
              </a:ext>
            </a:extLst>
          </p:cNvPr>
          <p:cNvCxnSpPr>
            <a:cxnSpLocks/>
          </p:cNvCxnSpPr>
          <p:nvPr/>
        </p:nvCxnSpPr>
        <p:spPr>
          <a:xfrm flipH="1">
            <a:off x="0" y="436240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31507FC-FD8A-132E-6F82-1A96368D292F}"/>
              </a:ext>
            </a:extLst>
          </p:cNvPr>
          <p:cNvCxnSpPr>
            <a:cxnSpLocks/>
          </p:cNvCxnSpPr>
          <p:nvPr/>
        </p:nvCxnSpPr>
        <p:spPr>
          <a:xfrm>
            <a:off x="903719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415987"/>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558C1084-D30E-4793-9DB8-FB87472B5D63}" type="datetime1">
              <a:rPr lang="en-US" smtClean="0"/>
              <a:t>7/30/2026</a:t>
            </a:fld>
            <a:endParaRPr lang="en-US"/>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61715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a:t>Sample Footer Text</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123C8380-BA28-4545-958E-1509715E2ECF}" type="datetime1">
              <a:rPr lang="en-US" smtClean="0"/>
              <a:t>7/30/2026</a:t>
            </a:fld>
            <a:endParaRPr lang="en-US"/>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773597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3235819A-32CF-4E28-B3BF-584E7896B0B9}" type="datetime1">
              <a:rPr lang="en-US" smtClean="0"/>
              <a:t>7/30/2026</a:t>
            </a:fld>
            <a:endParaRPr lang="en-US"/>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smtClean="0"/>
              <a:t>‹#›</a:t>
            </a:fld>
            <a:endParaRPr lang="en-US"/>
          </a:p>
        </p:txBody>
      </p:sp>
    </p:spTree>
    <p:extLst>
      <p:ext uri="{BB962C8B-B14F-4D97-AF65-F5344CB8AC3E}">
        <p14:creationId xmlns:p14="http://schemas.microsoft.com/office/powerpoint/2010/main" val="36576110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24FD1C49-B0F9-453B-AEA5-082224781CE0}" type="datetime1">
              <a:rPr lang="en-US" smtClean="0"/>
              <a:t>7/30/2026</a:t>
            </a:fld>
            <a:endParaRPr lang="en-US"/>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smtClean="0"/>
              <a:t>‹#›</a:t>
            </a:fld>
            <a:endParaRPr lang="en-US"/>
          </a:p>
        </p:txBody>
      </p:sp>
    </p:spTree>
    <p:extLst>
      <p:ext uri="{BB962C8B-B14F-4D97-AF65-F5344CB8AC3E}">
        <p14:creationId xmlns:p14="http://schemas.microsoft.com/office/powerpoint/2010/main" val="197681789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B5AB-0FA3-E8AE-A6A1-C03EE2DDAC1C}"/>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407D3D71-61A7-7BE9-20ED-B5AF76B017E2}"/>
              </a:ext>
            </a:extLst>
          </p:cNvPr>
          <p:cNvSpPr>
            <a:spLocks noGrp="1"/>
          </p:cNvSpPr>
          <p:nvPr>
            <p:ph type="body" sz="half" idx="2"/>
          </p:nvPr>
        </p:nvSpPr>
        <p:spPr>
          <a:xfrm>
            <a:off x="457200" y="2057400"/>
            <a:ext cx="3840480" cy="3979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94D1ED4A-75CE-22B6-973F-969688C90EC1}"/>
              </a:ext>
            </a:extLst>
          </p:cNvPr>
          <p:cNvSpPr>
            <a:spLocks noGrp="1"/>
          </p:cNvSpPr>
          <p:nvPr>
            <p:ph idx="1"/>
          </p:nvPr>
        </p:nvSpPr>
        <p:spPr>
          <a:xfrm>
            <a:off x="5183187" y="457201"/>
            <a:ext cx="6551601" cy="557945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ABDB4269-D6C6-3706-6E34-9B96440E4C79}"/>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5" name="Date Placeholder 4">
            <a:extLst>
              <a:ext uri="{FF2B5EF4-FFF2-40B4-BE49-F238E27FC236}">
                <a16:creationId xmlns:a16="http://schemas.microsoft.com/office/drawing/2014/main" id="{8525825D-6882-CF7E-DED2-796EB50E5624}"/>
              </a:ext>
            </a:extLst>
          </p:cNvPr>
          <p:cNvSpPr>
            <a:spLocks noGrp="1"/>
          </p:cNvSpPr>
          <p:nvPr>
            <p:ph type="dt" sz="half" idx="10"/>
          </p:nvPr>
        </p:nvSpPr>
        <p:spPr/>
        <p:txBody>
          <a:bodyPr/>
          <a:lstStyle/>
          <a:p>
            <a:fld id="{E1499D84-B6AF-4AD4-8BA4-CA27940FE19C}" type="datetime1">
              <a:rPr lang="en-US" smtClean="0"/>
              <a:t>7/30/2026</a:t>
            </a:fld>
            <a:endParaRPr lang="en-US"/>
          </a:p>
        </p:txBody>
      </p:sp>
      <p:sp>
        <p:nvSpPr>
          <p:cNvPr id="7" name="Slide Number Placeholder 6">
            <a:extLst>
              <a:ext uri="{FF2B5EF4-FFF2-40B4-BE49-F238E27FC236}">
                <a16:creationId xmlns:a16="http://schemas.microsoft.com/office/drawing/2014/main" id="{9E661EE4-2972-F8D1-E2C0-577A67DEC944}"/>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8" name="Straight Connector 7">
            <a:extLst>
              <a:ext uri="{FF2B5EF4-FFF2-40B4-BE49-F238E27FC236}">
                <a16:creationId xmlns:a16="http://schemas.microsoft.com/office/drawing/2014/main" id="{1A5F8204-04DE-BDF1-25A8-C8850EC04A7C}"/>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C0CCA0B-4B85-D092-C9D6-7644345E4BFB}"/>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416722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64BF-25B8-DF5F-78A5-EF299DBC0FE5}"/>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3EB6BD76-5832-C2AF-7743-B7CB3A9FD207}"/>
              </a:ext>
            </a:extLst>
          </p:cNvPr>
          <p:cNvSpPr>
            <a:spLocks noGrp="1"/>
          </p:cNvSpPr>
          <p:nvPr>
            <p:ph type="body" sz="half" idx="2"/>
          </p:nvPr>
        </p:nvSpPr>
        <p:spPr>
          <a:xfrm>
            <a:off x="457200" y="2073584"/>
            <a:ext cx="3840480" cy="38807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3F01BD91-BD6E-DEBA-3699-22D6D0CCE7F1}"/>
              </a:ext>
            </a:extLst>
          </p:cNvPr>
          <p:cNvSpPr>
            <a:spLocks noGrp="1"/>
          </p:cNvSpPr>
          <p:nvPr>
            <p:ph type="pic" idx="1" hasCustomPrompt="1"/>
          </p:nvPr>
        </p:nvSpPr>
        <p:spPr>
          <a:xfrm>
            <a:off x="5183188" y="542165"/>
            <a:ext cx="6466646" cy="5313731"/>
          </a:xfrm>
          <a:blipFill dpi="0" rotWithShape="1">
            <a:blip r:embed="rId2">
              <a:alphaModFix amt="8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5BC7AD9D-75CD-C3FA-F88F-4D8A87B72273}"/>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5" name="Date Placeholder 4">
            <a:extLst>
              <a:ext uri="{FF2B5EF4-FFF2-40B4-BE49-F238E27FC236}">
                <a16:creationId xmlns:a16="http://schemas.microsoft.com/office/drawing/2014/main" id="{F47D41FD-57A5-7CC9-58D3-3ACA20265E6C}"/>
              </a:ext>
            </a:extLst>
          </p:cNvPr>
          <p:cNvSpPr>
            <a:spLocks noGrp="1"/>
          </p:cNvSpPr>
          <p:nvPr>
            <p:ph type="dt" sz="half" idx="10"/>
          </p:nvPr>
        </p:nvSpPr>
        <p:spPr/>
        <p:txBody>
          <a:bodyPr/>
          <a:lstStyle/>
          <a:p>
            <a:fld id="{88160925-047A-4C6B-94FB-6885B6031109}" type="datetime1">
              <a:rPr lang="en-US" smtClean="0"/>
              <a:t>7/30/2026</a:t>
            </a:fld>
            <a:endParaRPr lang="en-US"/>
          </a:p>
        </p:txBody>
      </p:sp>
      <p:sp>
        <p:nvSpPr>
          <p:cNvPr id="7" name="Slide Number Placeholder 6">
            <a:extLst>
              <a:ext uri="{FF2B5EF4-FFF2-40B4-BE49-F238E27FC236}">
                <a16:creationId xmlns:a16="http://schemas.microsoft.com/office/drawing/2014/main" id="{6EACC530-F0C1-526A-3F3A-EA8A7A29A70E}"/>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9" name="Straight Connector 8">
            <a:extLst>
              <a:ext uri="{FF2B5EF4-FFF2-40B4-BE49-F238E27FC236}">
                <a16:creationId xmlns:a16="http://schemas.microsoft.com/office/drawing/2014/main" id="{09332F2A-AF1E-7A2E-F872-24CEC59A2C2B}"/>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041477D-FCE4-BE8D-ED72-1A4C8D664981}"/>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488183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DD049693-73B8-4968-A0F1-3875574BBB60}" type="datetime1">
              <a:rPr lang="en-US" smtClean="0"/>
              <a:t>7/30/2026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2409223"/>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9F7915E-BF18-4119-A409-F175A6E221CE}" type="datetime1">
              <a:rPr lang="en-US" smtClean="0"/>
              <a:t>7/30/2026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928089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a:t>Sample Footer Text</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40DAA6B7-91A8-481F-87E9-5D18FE514C0E}" type="datetime1">
              <a:rPr lang="en-US" smtClean="0"/>
              <a:t>7/30/2026</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smtClean="0"/>
              <a:t>‹#›</a:t>
            </a:fld>
            <a:endParaRPr lang="en-US"/>
          </a:p>
        </p:txBody>
      </p:sp>
    </p:spTree>
    <p:extLst>
      <p:ext uri="{BB962C8B-B14F-4D97-AF65-F5344CB8AC3E}">
        <p14:creationId xmlns:p14="http://schemas.microsoft.com/office/powerpoint/2010/main" val="2540580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 id="2147483681" r:id="rId20"/>
    <p:sldLayoutId id="2147483682" r:id="rId21"/>
    <p:sldLayoutId id="2147483683" r:id="rId22"/>
    <p:sldLayoutId id="2147483684" r:id="rId23"/>
    <p:sldLayoutId id="2147483685" r:id="rId24"/>
    <p:sldLayoutId id="2147483686" r:id="rId25"/>
    <p:sldLayoutId id="2147483687" r:id="rId26"/>
    <p:sldLayoutId id="2147483688" r:id="rId27"/>
    <p:sldLayoutId id="2147483689" r:id="rId28"/>
    <p:sldLayoutId id="2147483690" r:id="rId29"/>
    <p:sldLayoutId id="2147483691" r:id="rId30"/>
    <p:sldLayoutId id="2147483692" r:id="rId31"/>
    <p:sldLayoutId id="2147483693" r:id="rId32"/>
    <p:sldLayoutId id="2147483694" r:id="rId33"/>
    <p:sldLayoutId id="2147483695" r:id="rId34"/>
    <p:sldLayoutId id="2147483696" r:id="rId35"/>
    <p:sldLayoutId id="2147483697" r:id="rId36"/>
    <p:sldLayoutId id="2147483698" r:id="rId37"/>
    <p:sldLayoutId id="2147483699" r:id="rId38"/>
    <p:sldLayoutId id="2147483700" r:id="rId39"/>
    <p:sldLayoutId id="2147483701" r:id="rId40"/>
    <p:sldLayoutId id="2147483702" r:id="rId41"/>
    <p:sldLayoutId id="2147483703" r:id="rId42"/>
    <p:sldLayoutId id="2147483704" r:id="rId43"/>
    <p:sldLayoutId id="2147483705" r:id="rId44"/>
    <p:sldLayoutId id="2147483706" r:id="rId45"/>
    <p:sldLayoutId id="2147483707" r:id="rId46"/>
    <p:sldLayoutId id="2147483708" r:id="rId47"/>
    <p:sldLayoutId id="2147483709" r:id="rId48"/>
    <p:sldLayoutId id="2147483710" r:id="rId49"/>
    <p:sldLayoutId id="2147483711" r:id="rId50"/>
    <p:sldLayoutId id="2147483712" r:id="rId51"/>
    <p:sldLayoutId id="2147483713" r:id="rId52"/>
    <p:sldLayoutId id="2147483714" r:id="rId53"/>
    <p:sldLayoutId id="2147483715" r:id="rId54"/>
    <p:sldLayoutId id="2147483716" r:id="rId55"/>
    <p:sldLayoutId id="2147483717" r:id="rId56"/>
  </p:sldLayoutIdLst>
  <p:hf sldNum="0" hdr="0" ftr="0" dt="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3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5FDF1379-BFFE-9649-1FFB-5FE72FFF1F01}"/>
              </a:ext>
            </a:extLst>
          </p:cNvPr>
          <p:cNvSpPr>
            <a:spLocks noGrp="1"/>
          </p:cNvSpPr>
          <p:nvPr>
            <p:ph type="title"/>
          </p:nvPr>
        </p:nvSpPr>
        <p:spPr>
          <a:xfrm>
            <a:off x="685800" y="360221"/>
            <a:ext cx="10515600" cy="1330468"/>
          </a:xfrm>
        </p:spPr>
        <p:txBody>
          <a:bodyPr/>
          <a:lstStyle/>
          <a:p>
            <a:endParaRPr lang="en-US"/>
          </a:p>
        </p:txBody>
      </p:sp>
      <p:pic>
        <p:nvPicPr>
          <p:cNvPr id="6" name="Picture Placeholder 5">
            <a:extLst>
              <a:ext uri="{FF2B5EF4-FFF2-40B4-BE49-F238E27FC236}">
                <a16:creationId xmlns:a16="http://schemas.microsoft.com/office/drawing/2014/main" id="{D288FF83-ECD1-D76B-334D-2BABA022C13A}"/>
              </a:ext>
            </a:extLst>
          </p:cNvPr>
          <p:cNvPicPr>
            <a:picLocks noGrp="1" noChangeAspect="1"/>
          </p:cNvPicPr>
          <p:nvPr>
            <p:ph idx="1"/>
          </p:nvPr>
        </p:nvPicPr>
        <p:blipFill>
          <a:blip r:embed="rId3"/>
          <a:stretch/>
        </p:blipFill>
        <p:spPr>
          <a:xfrm>
            <a:off x="1332915" y="2004291"/>
            <a:ext cx="9221370" cy="4172672"/>
          </a:xfrm>
          <a:prstGeom prst="rect">
            <a:avLst/>
          </a:prstGeom>
          <a:noFill/>
        </p:spPr>
      </p:pic>
    </p:spTree>
    <p:extLst>
      <p:ext uri="{BB962C8B-B14F-4D97-AF65-F5344CB8AC3E}">
        <p14:creationId xmlns:p14="http://schemas.microsoft.com/office/powerpoint/2010/main" val="4248745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DCCEB-B74B-0734-D580-821AA1812FB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4DBE744-2708-D916-4FC8-6A1AF8D6C083}"/>
              </a:ext>
            </a:extLst>
          </p:cNvPr>
          <p:cNvSpPr>
            <a:spLocks noGrp="1"/>
          </p:cNvSpPr>
          <p:nvPr>
            <p:ph idx="1"/>
          </p:nvPr>
        </p:nvSpPr>
        <p:spPr>
          <a:xfrm>
            <a:off x="685800" y="2004290"/>
            <a:ext cx="10515600" cy="4670829"/>
          </a:xfrm>
        </p:spPr>
        <p:txBody>
          <a:bodyPr>
            <a:normAutofit fontScale="92500" lnSpcReduction="10000"/>
          </a:bodyPr>
          <a:lstStyle/>
          <a:p>
            <a:pPr>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Programme: BSc (Hons) Health and Social Care Module: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Protecting and Supporting Families in Health and Care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Module code: BMHP5021</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Student name: Bolo Viviane Goubo</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Student ID number: 2424588</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Lecturer name: Shaila Hussain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3800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461DB-D60B-06F4-92AF-2521E23D3081}"/>
              </a:ext>
            </a:extLst>
          </p:cNvPr>
          <p:cNvSpPr>
            <a:spLocks noGrp="1"/>
          </p:cNvSpPr>
          <p:nvPr>
            <p:ph type="ctrTitle"/>
          </p:nvPr>
        </p:nvSpPr>
        <p:spPr>
          <a:xfrm>
            <a:off x="2950265" y="1400657"/>
            <a:ext cx="6291470" cy="3290611"/>
          </a:xfrm>
        </p:spPr>
        <p:txBody>
          <a:bodyPr anchor="ctr">
            <a:normAutofit/>
          </a:bodyPr>
          <a:lstStyle/>
          <a:p>
            <a:r>
              <a:rPr lang="en-US" dirty="0"/>
              <a:t>Child A Bradford Safeguarding Review: Multi-Agency Meeting Presentation</a:t>
            </a:r>
          </a:p>
        </p:txBody>
      </p:sp>
      <p:sp>
        <p:nvSpPr>
          <p:cNvPr id="3" name="Subtitle 2">
            <a:extLst>
              <a:ext uri="{FF2B5EF4-FFF2-40B4-BE49-F238E27FC236}">
                <a16:creationId xmlns:a16="http://schemas.microsoft.com/office/drawing/2014/main" id="{FD74D1D8-FBA7-7B1C-EF0B-D211A57DC01E}"/>
              </a:ext>
            </a:extLst>
          </p:cNvPr>
          <p:cNvSpPr>
            <a:spLocks noGrp="1"/>
          </p:cNvSpPr>
          <p:nvPr>
            <p:ph type="subTitle" idx="1"/>
          </p:nvPr>
        </p:nvSpPr>
        <p:spPr>
          <a:xfrm>
            <a:off x="2676941" y="5812260"/>
            <a:ext cx="6838118" cy="702946"/>
          </a:xfrm>
        </p:spPr>
        <p:txBody>
          <a:bodyPr anchor="ctr">
            <a:normAutofit/>
          </a:bodyPr>
          <a:lstStyle/>
          <a:p>
            <a:r>
              <a:rPr lang="en-US"/>
              <a:t>Collaborative efforts to enhance child protection measures</a:t>
            </a:r>
          </a:p>
        </p:txBody>
      </p:sp>
    </p:spTree>
    <p:extLst>
      <p:ext uri="{BB962C8B-B14F-4D97-AF65-F5344CB8AC3E}">
        <p14:creationId xmlns:p14="http://schemas.microsoft.com/office/powerpoint/2010/main" val="2805309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61358-64DE-8FFF-187B-1A41595649CD}"/>
              </a:ext>
            </a:extLst>
          </p:cNvPr>
          <p:cNvSpPr>
            <a:spLocks noGrp="1"/>
          </p:cNvSpPr>
          <p:nvPr>
            <p:ph type="title"/>
          </p:nvPr>
        </p:nvSpPr>
        <p:spPr>
          <a:xfrm>
            <a:off x="457200" y="2968607"/>
            <a:ext cx="8932653" cy="3450568"/>
          </a:xfrm>
        </p:spPr>
        <p:txBody>
          <a:bodyPr anchor="b">
            <a:normAutofit/>
          </a:bodyPr>
          <a:lstStyle/>
          <a:p>
            <a:r>
              <a:rPr lang="en-US" dirty="0"/>
              <a:t>Introduction and Purpose of a Social Worker</a:t>
            </a:r>
          </a:p>
        </p:txBody>
      </p:sp>
    </p:spTree>
    <p:extLst>
      <p:ext uri="{BB962C8B-B14F-4D97-AF65-F5344CB8AC3E}">
        <p14:creationId xmlns:p14="http://schemas.microsoft.com/office/powerpoint/2010/main" val="26297713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1B99C-532F-5C50-73AF-12448814ED53}"/>
              </a:ext>
            </a:extLst>
          </p:cNvPr>
          <p:cNvSpPr>
            <a:spLocks noGrp="1"/>
          </p:cNvSpPr>
          <p:nvPr>
            <p:ph type="title"/>
          </p:nvPr>
        </p:nvSpPr>
        <p:spPr>
          <a:xfrm>
            <a:off x="457199" y="377072"/>
            <a:ext cx="4958078" cy="1225485"/>
          </a:xfrm>
        </p:spPr>
        <p:txBody>
          <a:bodyPr anchor="t">
            <a:normAutofit/>
          </a:bodyPr>
          <a:lstStyle/>
          <a:p>
            <a:r>
              <a:rPr lang="en-US"/>
              <a:t>Child A Bradford Safeguarding Review</a:t>
            </a:r>
          </a:p>
        </p:txBody>
      </p:sp>
      <p:pic>
        <p:nvPicPr>
          <p:cNvPr id="5" name="Content Placeholder 4" descr="Millennial generation mother working from home with small children while in quarantine isolation during the Covid-19 health crisis. Son attending to online class from home">
            <a:extLst>
              <a:ext uri="{FF2B5EF4-FFF2-40B4-BE49-F238E27FC236}">
                <a16:creationId xmlns:a16="http://schemas.microsoft.com/office/drawing/2014/main" id="{4E444320-284B-44B9-BA74-4CBDC73A678E}"/>
              </a:ext>
            </a:extLst>
          </p:cNvPr>
          <p:cNvPicPr>
            <a:picLocks noGrp="1" noChangeAspect="1"/>
          </p:cNvPicPr>
          <p:nvPr>
            <p:ph type="pic" sz="quarter" idx="13"/>
          </p:nvPr>
        </p:nvPicPr>
        <p:blipFill>
          <a:blip r:embed="rId3"/>
          <a:srcRect l="14487" r="3824"/>
          <a:stretch>
            <a:fillRect/>
          </a:stretch>
        </p:blipFill>
        <p:spPr>
          <a:xfrm>
            <a:off x="20" y="1842182"/>
            <a:ext cx="5758152" cy="4546457"/>
          </a:xfrm>
        </p:spPr>
      </p:pic>
      <p:sp>
        <p:nvSpPr>
          <p:cNvPr id="4" name="Content Placeholder 3">
            <a:extLst>
              <a:ext uri="{FF2B5EF4-FFF2-40B4-BE49-F238E27FC236}">
                <a16:creationId xmlns:a16="http://schemas.microsoft.com/office/drawing/2014/main" id="{FF52CEE2-26BA-CE2F-1640-101419A8221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93725" y="232756"/>
            <a:ext cx="5658192" cy="5941800"/>
          </a:xfrm>
        </p:spPr>
        <p:txBody>
          <a:bodyPr>
            <a:normAutofit/>
          </a:bodyPr>
          <a:lstStyle/>
          <a:p>
            <a:pPr marL="0" lvl="0" indent="0">
              <a:spcBef>
                <a:spcPts val="2500"/>
              </a:spcBef>
              <a:buFont typeface="Arial" panose="020B0604020202020204" pitchFamily="34" charset="0"/>
              <a:buNone/>
            </a:pPr>
            <a:r>
              <a:rPr lang="en-US" sz="1400" b="1" dirty="0"/>
              <a:t>Purpose and Context</a:t>
            </a:r>
          </a:p>
          <a:p>
            <a:pPr marL="0" lvl="1" indent="0">
              <a:buFont typeface="Arial" panose="020B0604020202020204" pitchFamily="34" charset="0"/>
              <a:buNone/>
            </a:pPr>
            <a:r>
              <a:rPr lang="en-US" sz="1400" dirty="0"/>
              <a:t>The review analyses failures leading to Child A's death to inform future safeguarding practice.</a:t>
            </a:r>
          </a:p>
          <a:p>
            <a:pPr marL="0" lvl="0" indent="0">
              <a:spcBef>
                <a:spcPts val="2500"/>
              </a:spcBef>
              <a:buFont typeface="Arial" panose="020B0604020202020204" pitchFamily="34" charset="0"/>
              <a:buNone/>
            </a:pPr>
            <a:r>
              <a:rPr lang="en-US" sz="1400" b="1" dirty="0"/>
              <a:t>Key Issues Identified</a:t>
            </a:r>
          </a:p>
          <a:p>
            <a:pPr marL="0" lvl="1" indent="0">
              <a:buFont typeface="Arial" panose="020B0604020202020204" pitchFamily="34" charset="0"/>
              <a:buNone/>
            </a:pPr>
            <a:r>
              <a:rPr lang="en-US" sz="1400" dirty="0"/>
              <a:t>Failures include long-term neglect, poor inter-agency coordination, and insufficient safeguarding interventions.</a:t>
            </a:r>
          </a:p>
          <a:p>
            <a:pPr marL="0" lvl="0" indent="0">
              <a:spcBef>
                <a:spcPts val="2500"/>
              </a:spcBef>
              <a:buFont typeface="Arial" panose="020B0604020202020204" pitchFamily="34" charset="0"/>
              <a:buNone/>
            </a:pPr>
            <a:r>
              <a:rPr lang="en-US" sz="1400" b="1" dirty="0"/>
              <a:t>Multi-Agency Collaboration</a:t>
            </a:r>
          </a:p>
          <a:p>
            <a:pPr marL="0" lvl="1" indent="0">
              <a:buFont typeface="Arial" panose="020B0604020202020204" pitchFamily="34" charset="0"/>
              <a:buNone/>
            </a:pPr>
            <a:r>
              <a:rPr lang="en-US" sz="1400" dirty="0"/>
              <a:t>Effective child protection requires coordinated efforts among social care, police, education, health, and community agencies.</a:t>
            </a:r>
          </a:p>
          <a:p>
            <a:pPr marL="0" lvl="0" indent="0">
              <a:spcBef>
                <a:spcPts val="2500"/>
              </a:spcBef>
              <a:buFont typeface="Arial" panose="020B0604020202020204" pitchFamily="34" charset="0"/>
              <a:buNone/>
            </a:pPr>
            <a:r>
              <a:rPr lang="en-US" sz="1400" b="1" dirty="0"/>
              <a:t>Professional Reflection and Improvement</a:t>
            </a:r>
          </a:p>
          <a:p>
            <a:pPr marL="0" lvl="1" indent="0">
              <a:buFont typeface="Arial" panose="020B0604020202020204" pitchFamily="34" charset="0"/>
              <a:buNone/>
            </a:pPr>
            <a:r>
              <a:rPr lang="en-US" sz="1400" dirty="0"/>
              <a:t>The review encourages reflection, constructive challenge, and development of actions to prevent future harm.</a:t>
            </a:r>
          </a:p>
        </p:txBody>
      </p:sp>
    </p:spTree>
    <p:extLst>
      <p:ext uri="{BB962C8B-B14F-4D97-AF65-F5344CB8AC3E}">
        <p14:creationId xmlns:p14="http://schemas.microsoft.com/office/powerpoint/2010/main" val="16355130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0AE2F-C4A5-D260-2B30-33F307114588}"/>
              </a:ext>
            </a:extLst>
          </p:cNvPr>
          <p:cNvSpPr>
            <a:spLocks noGrp="1"/>
          </p:cNvSpPr>
          <p:nvPr>
            <p:ph type="title"/>
          </p:nvPr>
        </p:nvSpPr>
        <p:spPr>
          <a:xfrm>
            <a:off x="457200" y="2968607"/>
            <a:ext cx="8932653" cy="3450568"/>
          </a:xfrm>
        </p:spPr>
        <p:txBody>
          <a:bodyPr anchor="b">
            <a:normAutofit/>
          </a:bodyPr>
          <a:lstStyle/>
          <a:p>
            <a:r>
              <a:rPr lang="en-US"/>
              <a:t>Case Overview</a:t>
            </a:r>
          </a:p>
        </p:txBody>
      </p:sp>
    </p:spTree>
    <p:extLst>
      <p:ext uri="{BB962C8B-B14F-4D97-AF65-F5344CB8AC3E}">
        <p14:creationId xmlns:p14="http://schemas.microsoft.com/office/powerpoint/2010/main" val="33808216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206B-A53E-DA5C-D8D1-FDAF820D2302}"/>
              </a:ext>
            </a:extLst>
          </p:cNvPr>
          <p:cNvSpPr>
            <a:spLocks noGrp="1"/>
          </p:cNvSpPr>
          <p:nvPr>
            <p:ph type="title"/>
          </p:nvPr>
        </p:nvSpPr>
        <p:spPr>
          <a:xfrm>
            <a:off x="457199" y="377072"/>
            <a:ext cx="4958078" cy="1225485"/>
          </a:xfrm>
        </p:spPr>
        <p:txBody>
          <a:bodyPr anchor="t">
            <a:normAutofit/>
          </a:bodyPr>
          <a:lstStyle/>
          <a:p>
            <a:r>
              <a:rPr lang="en-US"/>
              <a:t>Overview of Child A's Case</a:t>
            </a:r>
          </a:p>
        </p:txBody>
      </p:sp>
      <p:pic>
        <p:nvPicPr>
          <p:cNvPr id="5" name="Content Placeholder 4" descr="Child walking through the road during a foggy night.">
            <a:extLst>
              <a:ext uri="{FF2B5EF4-FFF2-40B4-BE49-F238E27FC236}">
                <a16:creationId xmlns:a16="http://schemas.microsoft.com/office/drawing/2014/main" id="{F331DAEC-EA1C-439E-9F8C-B0E7B09A90D1}"/>
              </a:ext>
            </a:extLst>
          </p:cNvPr>
          <p:cNvPicPr>
            <a:picLocks noGrp="1" noChangeAspect="1"/>
          </p:cNvPicPr>
          <p:nvPr>
            <p:ph type="pic" sz="quarter" idx="13"/>
          </p:nvPr>
        </p:nvPicPr>
        <p:blipFill>
          <a:blip r:embed="rId3"/>
          <a:srcRect l="154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543359D0-8BD3-D034-899C-531F8220532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lvl="0" indent="0">
              <a:spcBef>
                <a:spcPts val="2500"/>
              </a:spcBef>
              <a:buFont typeface="Arial" panose="020B0604020202020204" pitchFamily="34" charset="0"/>
              <a:buNone/>
            </a:pPr>
            <a:r>
              <a:rPr lang="en-US" sz="1400" b="1"/>
              <a:t>Incident Overview</a:t>
            </a:r>
          </a:p>
          <a:p>
            <a:pPr marL="0" lvl="1" indent="0">
              <a:buFont typeface="Arial" panose="020B0604020202020204" pitchFamily="34" charset="0"/>
              <a:buNone/>
            </a:pPr>
            <a:r>
              <a:rPr lang="en-US" sz="1400"/>
              <a:t>Child A died after being hit by a vehicle while unsupervised late at night without responsible adult supervision.</a:t>
            </a:r>
          </a:p>
          <a:p>
            <a:pPr marL="0" lvl="0" indent="0">
              <a:spcBef>
                <a:spcPts val="2500"/>
              </a:spcBef>
              <a:buFont typeface="Arial" panose="020B0604020202020204" pitchFamily="34" charset="0"/>
              <a:buNone/>
            </a:pPr>
            <a:r>
              <a:rPr lang="en-US" sz="1400" b="1"/>
              <a:t>Multi-Agency Review Findings</a:t>
            </a:r>
          </a:p>
          <a:p>
            <a:pPr marL="0" lvl="1" indent="0">
              <a:buFont typeface="Arial" panose="020B0604020202020204" pitchFamily="34" charset="0"/>
              <a:buNone/>
            </a:pPr>
            <a:r>
              <a:rPr lang="en-US" sz="1400"/>
              <a:t>Review identified significant practice concerns and weaknesses in multi-agency collaboration and safeguarding systems.</a:t>
            </a:r>
          </a:p>
          <a:p>
            <a:pPr marL="0" lvl="0" indent="0">
              <a:spcBef>
                <a:spcPts val="2500"/>
              </a:spcBef>
              <a:buFont typeface="Arial" panose="020B0604020202020204" pitchFamily="34" charset="0"/>
              <a:buNone/>
            </a:pPr>
            <a:r>
              <a:rPr lang="en-US" sz="1400" b="1"/>
              <a:t>Missed Risk Recognition</a:t>
            </a:r>
          </a:p>
          <a:p>
            <a:pPr marL="0" lvl="1" indent="0">
              <a:buFont typeface="Arial" panose="020B0604020202020204" pitchFamily="34" charset="0"/>
              <a:buNone/>
            </a:pPr>
            <a:r>
              <a:rPr lang="en-US" sz="1400"/>
              <a:t>Ongoing family concerns and risks were not fully recognized, with safeguarding actions remaining at Early Help level.</a:t>
            </a:r>
          </a:p>
          <a:p>
            <a:pPr marL="0" lvl="0" indent="0">
              <a:spcBef>
                <a:spcPts val="2500"/>
              </a:spcBef>
              <a:buFont typeface="Arial" panose="020B0604020202020204" pitchFamily="34" charset="0"/>
              <a:buNone/>
            </a:pPr>
            <a:r>
              <a:rPr lang="en-US" sz="1400" b="1"/>
              <a:t>Importance of Continuous Assessment</a:t>
            </a:r>
          </a:p>
          <a:p>
            <a:pPr marL="0" lvl="1" indent="0">
              <a:buFont typeface="Arial" panose="020B0604020202020204" pitchFamily="34" charset="0"/>
              <a:buNone/>
            </a:pPr>
            <a:r>
              <a:rPr lang="en-US" sz="1400"/>
              <a:t>Safeguarding requires ongoing assessment, professional challenge, and timely information sharing for effective protection.</a:t>
            </a:r>
          </a:p>
        </p:txBody>
      </p:sp>
    </p:spTree>
    <p:extLst>
      <p:ext uri="{BB962C8B-B14F-4D97-AF65-F5344CB8AC3E}">
        <p14:creationId xmlns:p14="http://schemas.microsoft.com/office/powerpoint/2010/main" val="19624037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EEA9D-C03E-2893-C352-E743CABD524B}"/>
              </a:ext>
            </a:extLst>
          </p:cNvPr>
          <p:cNvSpPr>
            <a:spLocks noGrp="1"/>
          </p:cNvSpPr>
          <p:nvPr>
            <p:ph type="title"/>
          </p:nvPr>
        </p:nvSpPr>
        <p:spPr>
          <a:xfrm>
            <a:off x="457200" y="2968607"/>
            <a:ext cx="8932653" cy="3450568"/>
          </a:xfrm>
        </p:spPr>
        <p:txBody>
          <a:bodyPr anchor="b">
            <a:normAutofit/>
          </a:bodyPr>
          <a:lstStyle/>
          <a:p>
            <a:r>
              <a:rPr lang="en-US"/>
              <a:t>Family Background</a:t>
            </a:r>
          </a:p>
        </p:txBody>
      </p:sp>
    </p:spTree>
    <p:extLst>
      <p:ext uri="{BB962C8B-B14F-4D97-AF65-F5344CB8AC3E}">
        <p14:creationId xmlns:p14="http://schemas.microsoft.com/office/powerpoint/2010/main" val="4047859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7BB8-66C5-F5EF-909D-245D168406FF}"/>
              </a:ext>
            </a:extLst>
          </p:cNvPr>
          <p:cNvSpPr>
            <a:spLocks noGrp="1"/>
          </p:cNvSpPr>
          <p:nvPr>
            <p:ph type="title"/>
          </p:nvPr>
        </p:nvSpPr>
        <p:spPr>
          <a:xfrm>
            <a:off x="457200" y="680728"/>
            <a:ext cx="7281067" cy="1005840"/>
          </a:xfrm>
        </p:spPr>
        <p:txBody>
          <a:bodyPr anchor="b">
            <a:normAutofit/>
          </a:bodyPr>
          <a:lstStyle/>
          <a:p>
            <a:r>
              <a:rPr lang="en-US"/>
              <a:t>History of Agency Involvement</a:t>
            </a:r>
          </a:p>
        </p:txBody>
      </p:sp>
      <p:sp>
        <p:nvSpPr>
          <p:cNvPr id="4" name="Content Placeholder 3">
            <a:extLst>
              <a:ext uri="{FF2B5EF4-FFF2-40B4-BE49-F238E27FC236}">
                <a16:creationId xmlns:a16="http://schemas.microsoft.com/office/drawing/2014/main" id="{3129CDC9-47BF-CE66-6B68-8F353A1058F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200" y="1823728"/>
            <a:ext cx="7281061" cy="4423855"/>
          </a:xfrm>
        </p:spPr>
        <p:txBody>
          <a:bodyPr>
            <a:normAutofit/>
          </a:bodyPr>
          <a:lstStyle/>
          <a:p>
            <a:pPr marL="0" lvl="0" indent="0">
              <a:spcBef>
                <a:spcPts val="2500"/>
              </a:spcBef>
              <a:buFont typeface="Arial" panose="020B0604020202020204" pitchFamily="34" charset="0"/>
              <a:buNone/>
            </a:pPr>
            <a:r>
              <a:rPr lang="en-US" sz="1400" b="1"/>
              <a:t>Long-Term Agency Involvement</a:t>
            </a:r>
          </a:p>
          <a:p>
            <a:pPr marL="0" lvl="1" indent="0">
              <a:buFont typeface="Arial" panose="020B0604020202020204" pitchFamily="34" charset="0"/>
              <a:buNone/>
            </a:pPr>
            <a:r>
              <a:rPr lang="en-US" sz="1400"/>
              <a:t>The family had ongoing professional involvement since 2010 with multiple agencies addressing diverse concerns.</a:t>
            </a:r>
          </a:p>
          <a:p>
            <a:pPr marL="0" lvl="0" indent="0">
              <a:spcBef>
                <a:spcPts val="2500"/>
              </a:spcBef>
              <a:buFont typeface="Arial" panose="020B0604020202020204" pitchFamily="34" charset="0"/>
              <a:buNone/>
            </a:pPr>
            <a:r>
              <a:rPr lang="en-US" sz="1400" b="1"/>
              <a:t>Compounding Risk Factors</a:t>
            </a:r>
          </a:p>
          <a:p>
            <a:pPr marL="0" lvl="1" indent="0">
              <a:buFont typeface="Arial" panose="020B0604020202020204" pitchFamily="34" charset="0"/>
              <a:buNone/>
            </a:pPr>
            <a:r>
              <a:rPr lang="en-US" sz="1400"/>
              <a:t>Risks such as neglect, domestic abuse, mental health issues, and poor supervision created complex challenges.</a:t>
            </a:r>
          </a:p>
          <a:p>
            <a:pPr marL="0" lvl="0" indent="0">
              <a:spcBef>
                <a:spcPts val="2500"/>
              </a:spcBef>
              <a:buFont typeface="Arial" panose="020B0604020202020204" pitchFamily="34" charset="0"/>
              <a:buNone/>
            </a:pPr>
            <a:r>
              <a:rPr lang="en-US" sz="1400" b="1"/>
              <a:t>Need for Coordinated Intervention</a:t>
            </a:r>
          </a:p>
          <a:p>
            <a:pPr marL="0" lvl="1" indent="0">
              <a:buFont typeface="Arial" panose="020B0604020202020204" pitchFamily="34" charset="0"/>
              <a:buNone/>
            </a:pPr>
            <a:r>
              <a:rPr lang="en-US" sz="1400"/>
              <a:t>Effective safeguarding requires recognizing cumulative concerns and coordinating responses across agencies.</a:t>
            </a:r>
          </a:p>
          <a:p>
            <a:pPr marL="0" lvl="0" indent="0">
              <a:spcBef>
                <a:spcPts val="2500"/>
              </a:spcBef>
              <a:buFont typeface="Arial" panose="020B0604020202020204" pitchFamily="34" charset="0"/>
              <a:buNone/>
            </a:pPr>
            <a:r>
              <a:rPr lang="en-US" sz="1400" b="1"/>
              <a:t>Importance of Reassessment</a:t>
            </a:r>
          </a:p>
          <a:p>
            <a:pPr marL="0" lvl="1" indent="0">
              <a:buFont typeface="Arial" panose="020B0604020202020204" pitchFamily="34" charset="0"/>
              <a:buNone/>
            </a:pPr>
            <a:r>
              <a:rPr lang="en-US" sz="1400"/>
              <a:t>Repeated concerns should prompt reassessment of risk to improve child safety and wellbeing.</a:t>
            </a:r>
          </a:p>
        </p:txBody>
      </p:sp>
      <p:pic>
        <p:nvPicPr>
          <p:cNvPr id="5" name="Content Placeholder 4" descr="Individual circle or globe on a white background made up of small human silhouette figures. Each figure is a different color one would find in a rainbow. Could also symbolize gay pride.">
            <a:extLst>
              <a:ext uri="{FF2B5EF4-FFF2-40B4-BE49-F238E27FC236}">
                <a16:creationId xmlns:a16="http://schemas.microsoft.com/office/drawing/2014/main" id="{DC75A7A8-F261-4DE5-8552-6979D96898EB}"/>
              </a:ext>
            </a:extLst>
          </p:cNvPr>
          <p:cNvPicPr>
            <a:picLocks noGrp="1" noChangeAspect="1"/>
          </p:cNvPicPr>
          <p:nvPr>
            <p:ph type="pic" sz="quarter" idx="13"/>
          </p:nvPr>
        </p:nvPicPr>
        <p:blipFill>
          <a:blip r:embed="rId3"/>
          <a:srcRect l="29310" r="28995" b="1"/>
          <a:stretch>
            <a:fillRect/>
          </a:stretch>
        </p:blipFill>
        <p:spPr>
          <a:xfrm>
            <a:off x="8195489" y="-6369"/>
            <a:ext cx="3996512" cy="6398066"/>
          </a:xfrm>
        </p:spPr>
      </p:pic>
    </p:spTree>
    <p:extLst>
      <p:ext uri="{BB962C8B-B14F-4D97-AF65-F5344CB8AC3E}">
        <p14:creationId xmlns:p14="http://schemas.microsoft.com/office/powerpoint/2010/main" val="42704156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524D-44AB-BC7F-6D63-AA145AA8569F}"/>
              </a:ext>
            </a:extLst>
          </p:cNvPr>
          <p:cNvSpPr>
            <a:spLocks noGrp="1"/>
          </p:cNvSpPr>
          <p:nvPr>
            <p:ph type="title"/>
          </p:nvPr>
        </p:nvSpPr>
        <p:spPr>
          <a:xfrm>
            <a:off x="457200" y="2968607"/>
            <a:ext cx="8932653" cy="3450568"/>
          </a:xfrm>
        </p:spPr>
        <p:txBody>
          <a:bodyPr anchor="b">
            <a:normAutofit/>
          </a:bodyPr>
          <a:lstStyle/>
          <a:p>
            <a:r>
              <a:rPr lang="en-US" dirty="0"/>
              <a:t>Key Safeguarding Concerns</a:t>
            </a:r>
          </a:p>
        </p:txBody>
      </p:sp>
    </p:spTree>
    <p:extLst>
      <p:ext uri="{BB962C8B-B14F-4D97-AF65-F5344CB8AC3E}">
        <p14:creationId xmlns:p14="http://schemas.microsoft.com/office/powerpoint/2010/main" val="41877678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E2A2-18CF-0C20-8B5E-10BD4151556C}"/>
              </a:ext>
            </a:extLst>
          </p:cNvPr>
          <p:cNvSpPr>
            <a:spLocks noGrp="1"/>
          </p:cNvSpPr>
          <p:nvPr>
            <p:ph type="title"/>
          </p:nvPr>
        </p:nvSpPr>
        <p:spPr>
          <a:xfrm>
            <a:off x="457199" y="377072"/>
            <a:ext cx="4958078" cy="1225485"/>
          </a:xfrm>
        </p:spPr>
        <p:txBody>
          <a:bodyPr anchor="t">
            <a:normAutofit/>
          </a:bodyPr>
          <a:lstStyle/>
          <a:p>
            <a:r>
              <a:rPr lang="en-US"/>
              <a:t>Risks Identified Throughout the Case</a:t>
            </a:r>
          </a:p>
        </p:txBody>
      </p:sp>
      <p:pic>
        <p:nvPicPr>
          <p:cNvPr id="5" name="Content Placeholder 4" descr="Paper people surrounded by hands in gesture of protection on pink background.">
            <a:extLst>
              <a:ext uri="{FF2B5EF4-FFF2-40B4-BE49-F238E27FC236}">
                <a16:creationId xmlns:a16="http://schemas.microsoft.com/office/drawing/2014/main" id="{5C43822C-A167-4102-BA48-49BEFE92BCD9}"/>
              </a:ext>
            </a:extLst>
          </p:cNvPr>
          <p:cNvPicPr>
            <a:picLocks noGrp="1" noChangeAspect="1"/>
          </p:cNvPicPr>
          <p:nvPr>
            <p:ph type="pic" sz="quarter" idx="13"/>
          </p:nvPr>
        </p:nvPicPr>
        <p:blipFill>
          <a:blip r:embed="rId3"/>
          <a:srcRect l="17993" r="1" b="1"/>
          <a:stretch>
            <a:fillRect/>
          </a:stretch>
        </p:blipFill>
        <p:spPr>
          <a:xfrm>
            <a:off x="20" y="1842182"/>
            <a:ext cx="5758152" cy="4546457"/>
          </a:xfrm>
        </p:spPr>
      </p:pic>
      <p:sp>
        <p:nvSpPr>
          <p:cNvPr id="4" name="Content Placeholder 3">
            <a:extLst>
              <a:ext uri="{FF2B5EF4-FFF2-40B4-BE49-F238E27FC236}">
                <a16:creationId xmlns:a16="http://schemas.microsoft.com/office/drawing/2014/main" id="{31FFEF6D-551A-80CB-2067-E2B0C97EEC0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lvl="0" indent="0">
              <a:spcBef>
                <a:spcPts val="2500"/>
              </a:spcBef>
              <a:buFont typeface="Arial" panose="020B0604020202020204" pitchFamily="34" charset="0"/>
              <a:buNone/>
            </a:pPr>
            <a:r>
              <a:rPr lang="en-US" sz="1400" b="1"/>
              <a:t>Neglect and Domestic Abuse</a:t>
            </a:r>
          </a:p>
          <a:p>
            <a:pPr marL="0" lvl="1" indent="0">
              <a:buFont typeface="Arial" panose="020B0604020202020204" pitchFamily="34" charset="0"/>
              <a:buNone/>
            </a:pPr>
            <a:r>
              <a:rPr lang="en-US" sz="1400"/>
              <a:t>Neglect and domestic abuse created an unstable environment, causing emotional harm and unsafe care for children.</a:t>
            </a:r>
          </a:p>
          <a:p>
            <a:pPr marL="0" lvl="0" indent="0">
              <a:spcBef>
                <a:spcPts val="2500"/>
              </a:spcBef>
              <a:buFont typeface="Arial" panose="020B0604020202020204" pitchFamily="34" charset="0"/>
              <a:buNone/>
            </a:pPr>
            <a:r>
              <a:rPr lang="en-US" sz="1400" b="1"/>
              <a:t>Parental Challenges</a:t>
            </a:r>
          </a:p>
          <a:p>
            <a:pPr marL="0" lvl="1" indent="0">
              <a:buFont typeface="Arial" panose="020B0604020202020204" pitchFamily="34" charset="0"/>
              <a:buNone/>
            </a:pPr>
            <a:r>
              <a:rPr lang="en-US" sz="1400"/>
              <a:t>Maternal mental health issues and alcohol misuse reduced parenting capacity and ability to provide safe care.</a:t>
            </a:r>
          </a:p>
          <a:p>
            <a:pPr marL="0" lvl="0" indent="0">
              <a:spcBef>
                <a:spcPts val="2500"/>
              </a:spcBef>
              <a:buFont typeface="Arial" panose="020B0604020202020204" pitchFamily="34" charset="0"/>
              <a:buNone/>
            </a:pPr>
            <a:r>
              <a:rPr lang="en-US" sz="1400" b="1"/>
              <a:t>Cumulative Harm Awareness</a:t>
            </a:r>
          </a:p>
          <a:p>
            <a:pPr marL="0" lvl="1" indent="0">
              <a:buFont typeface="Arial" panose="020B0604020202020204" pitchFamily="34" charset="0"/>
              <a:buNone/>
            </a:pPr>
            <a:r>
              <a:rPr lang="en-US" sz="1400"/>
              <a:t>Failure to recognize cumulative harm led to underestimating risks, limiting effective intervention and escalation.</a:t>
            </a:r>
          </a:p>
          <a:p>
            <a:pPr marL="0" lvl="0" indent="0">
              <a:spcBef>
                <a:spcPts val="2500"/>
              </a:spcBef>
              <a:buFont typeface="Arial" panose="020B0604020202020204" pitchFamily="34" charset="0"/>
              <a:buNone/>
            </a:pPr>
            <a:r>
              <a:rPr lang="en-US" sz="1400" b="1"/>
              <a:t>Professional Curiosity and Reassessment</a:t>
            </a:r>
          </a:p>
          <a:p>
            <a:pPr marL="0" lvl="1" indent="0">
              <a:buFont typeface="Arial" panose="020B0604020202020204" pitchFamily="34" charset="0"/>
              <a:buNone/>
            </a:pPr>
            <a:r>
              <a:rPr lang="en-US" sz="1400"/>
              <a:t>Ongoing reassessment and professional curiosity are essential to understanding the child's broader lived experience and safeguarding needs.</a:t>
            </a:r>
          </a:p>
        </p:txBody>
      </p:sp>
    </p:spTree>
    <p:extLst>
      <p:ext uri="{BB962C8B-B14F-4D97-AF65-F5344CB8AC3E}">
        <p14:creationId xmlns:p14="http://schemas.microsoft.com/office/powerpoint/2010/main" val="24859353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C45BE-125E-92FC-DC2B-E01DADBE4CD4}"/>
              </a:ext>
            </a:extLst>
          </p:cNvPr>
          <p:cNvSpPr>
            <a:spLocks noGrp="1"/>
          </p:cNvSpPr>
          <p:nvPr>
            <p:ph type="title"/>
          </p:nvPr>
        </p:nvSpPr>
        <p:spPr>
          <a:xfrm>
            <a:off x="457200" y="2968607"/>
            <a:ext cx="8932653" cy="3450568"/>
          </a:xfrm>
        </p:spPr>
        <p:txBody>
          <a:bodyPr anchor="b">
            <a:normAutofit/>
          </a:bodyPr>
          <a:lstStyle/>
          <a:p>
            <a:r>
              <a:rPr lang="en-US"/>
              <a:t>Police Perspective</a:t>
            </a:r>
          </a:p>
        </p:txBody>
      </p:sp>
    </p:spTree>
    <p:extLst>
      <p:ext uri="{BB962C8B-B14F-4D97-AF65-F5344CB8AC3E}">
        <p14:creationId xmlns:p14="http://schemas.microsoft.com/office/powerpoint/2010/main" val="30241576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96281-4880-81E9-4462-E82549295205}"/>
              </a:ext>
            </a:extLst>
          </p:cNvPr>
          <p:cNvSpPr>
            <a:spLocks noGrp="1"/>
          </p:cNvSpPr>
          <p:nvPr>
            <p:ph type="title"/>
          </p:nvPr>
        </p:nvSpPr>
        <p:spPr>
          <a:xfrm>
            <a:off x="457199" y="377072"/>
            <a:ext cx="4958078" cy="1225485"/>
          </a:xfrm>
        </p:spPr>
        <p:txBody>
          <a:bodyPr anchor="t">
            <a:normAutofit/>
          </a:bodyPr>
          <a:lstStyle/>
          <a:p>
            <a:r>
              <a:rPr lang="en-US"/>
              <a:t>Critical Analysis of Police Responsibilities</a:t>
            </a:r>
          </a:p>
        </p:txBody>
      </p:sp>
      <p:pic>
        <p:nvPicPr>
          <p:cNvPr id="5" name="Content Placeholder 4" descr="Woman security guard posing isolated on white background.">
            <a:extLst>
              <a:ext uri="{FF2B5EF4-FFF2-40B4-BE49-F238E27FC236}">
                <a16:creationId xmlns:a16="http://schemas.microsoft.com/office/drawing/2014/main" id="{6D377A33-6061-4C0D-8DD2-C8A5486AB755}"/>
              </a:ext>
            </a:extLst>
          </p:cNvPr>
          <p:cNvPicPr>
            <a:picLocks noGrp="1" noChangeAspect="1"/>
          </p:cNvPicPr>
          <p:nvPr>
            <p:ph type="pic" sz="quarter" idx="13"/>
          </p:nvPr>
        </p:nvPicPr>
        <p:blipFill>
          <a:blip r:embed="rId3"/>
          <a:srcRect t="1023" b="35022"/>
          <a:stretch>
            <a:fillRect/>
          </a:stretch>
        </p:blipFill>
        <p:spPr>
          <a:xfrm>
            <a:off x="20" y="1842182"/>
            <a:ext cx="5758152" cy="4546457"/>
          </a:xfrm>
        </p:spPr>
      </p:pic>
      <p:sp>
        <p:nvSpPr>
          <p:cNvPr id="4" name="Content Placeholder 3">
            <a:extLst>
              <a:ext uri="{FF2B5EF4-FFF2-40B4-BE49-F238E27FC236}">
                <a16:creationId xmlns:a16="http://schemas.microsoft.com/office/drawing/2014/main" id="{8C26673D-5951-AAAE-B5BC-675D6F1D9A4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lvl="0" indent="0">
              <a:spcBef>
                <a:spcPts val="2500"/>
              </a:spcBef>
              <a:buFont typeface="Arial" panose="020B0604020202020204" pitchFamily="34" charset="0"/>
              <a:buNone/>
            </a:pPr>
            <a:r>
              <a:rPr lang="en-US" sz="1400" b="1"/>
              <a:t>Role in Identifying Risks</a:t>
            </a:r>
          </a:p>
          <a:p>
            <a:pPr marL="0" lvl="1" indent="0">
              <a:buFont typeface="Arial" panose="020B0604020202020204" pitchFamily="34" charset="0"/>
              <a:buNone/>
            </a:pPr>
            <a:r>
              <a:rPr lang="en-US" sz="1400"/>
              <a:t>Police officers identify risks by recognising signs of neglect, abuse, and harm to safeguard children effectively.</a:t>
            </a:r>
          </a:p>
          <a:p>
            <a:pPr marL="0" lvl="0" indent="0">
              <a:spcBef>
                <a:spcPts val="2500"/>
              </a:spcBef>
              <a:buFont typeface="Arial" panose="020B0604020202020204" pitchFamily="34" charset="0"/>
              <a:buNone/>
            </a:pPr>
            <a:r>
              <a:rPr lang="en-US" sz="1400" b="1"/>
              <a:t>Information Sharing and Analysis</a:t>
            </a:r>
          </a:p>
          <a:p>
            <a:pPr marL="0" lvl="1" indent="0">
              <a:buFont typeface="Arial" panose="020B0604020202020204" pitchFamily="34" charset="0"/>
              <a:buNone/>
            </a:pPr>
            <a:r>
              <a:rPr lang="en-US" sz="1400"/>
              <a:t>Effective safeguarding depends on sharing and analysing information across agencies to inform decisions.</a:t>
            </a:r>
          </a:p>
          <a:p>
            <a:pPr marL="0" lvl="0" indent="0">
              <a:spcBef>
                <a:spcPts val="2500"/>
              </a:spcBef>
              <a:buFont typeface="Arial" panose="020B0604020202020204" pitchFamily="34" charset="0"/>
              <a:buNone/>
            </a:pPr>
            <a:r>
              <a:rPr lang="en-US" sz="1400" b="1"/>
              <a:t>Professional Challenge and Escalation</a:t>
            </a:r>
          </a:p>
          <a:p>
            <a:pPr marL="0" lvl="1" indent="0">
              <a:buFont typeface="Arial" panose="020B0604020202020204" pitchFamily="34" charset="0"/>
              <a:buNone/>
            </a:pPr>
            <a:r>
              <a:rPr lang="en-US" sz="1400"/>
              <a:t>Strong professional challenge and escalation can improve outcomes in safeguarding by questioning existing plans.</a:t>
            </a:r>
          </a:p>
          <a:p>
            <a:pPr marL="0" lvl="0" indent="0">
              <a:spcBef>
                <a:spcPts val="2500"/>
              </a:spcBef>
              <a:buFont typeface="Arial" panose="020B0604020202020204" pitchFamily="34" charset="0"/>
              <a:buNone/>
            </a:pPr>
            <a:r>
              <a:rPr lang="en-US" sz="1400" b="1"/>
              <a:t>Collaborative Safeguarding Approach</a:t>
            </a:r>
          </a:p>
          <a:p>
            <a:pPr marL="0" lvl="1" indent="0">
              <a:buFont typeface="Arial" panose="020B0604020202020204" pitchFamily="34" charset="0"/>
              <a:buNone/>
            </a:pPr>
            <a:r>
              <a:rPr lang="en-US" sz="1400"/>
              <a:t>Safeguarding requires police and partner agencies to work collaboratively, prioritizing children's safety.</a:t>
            </a:r>
          </a:p>
        </p:txBody>
      </p:sp>
    </p:spTree>
    <p:extLst>
      <p:ext uri="{BB962C8B-B14F-4D97-AF65-F5344CB8AC3E}">
        <p14:creationId xmlns:p14="http://schemas.microsoft.com/office/powerpoint/2010/main" val="38986617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6045-C022-DAE7-384E-55575BF44EC5}"/>
              </a:ext>
            </a:extLst>
          </p:cNvPr>
          <p:cNvSpPr>
            <a:spLocks noGrp="1"/>
          </p:cNvSpPr>
          <p:nvPr>
            <p:ph type="title"/>
          </p:nvPr>
        </p:nvSpPr>
        <p:spPr>
          <a:xfrm>
            <a:off x="457200" y="2968607"/>
            <a:ext cx="8932653" cy="3450568"/>
          </a:xfrm>
        </p:spPr>
        <p:txBody>
          <a:bodyPr anchor="b">
            <a:normAutofit/>
          </a:bodyPr>
          <a:lstStyle/>
          <a:p>
            <a:r>
              <a:rPr lang="en-US"/>
              <a:t>Multi-Agency Working and Failures</a:t>
            </a:r>
          </a:p>
        </p:txBody>
      </p:sp>
    </p:spTree>
    <p:extLst>
      <p:ext uri="{BB962C8B-B14F-4D97-AF65-F5344CB8AC3E}">
        <p14:creationId xmlns:p14="http://schemas.microsoft.com/office/powerpoint/2010/main" val="20306284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F7A3-2999-7050-CC5F-6DFC63E2DC49}"/>
              </a:ext>
            </a:extLst>
          </p:cNvPr>
          <p:cNvSpPr>
            <a:spLocks noGrp="1"/>
          </p:cNvSpPr>
          <p:nvPr>
            <p:ph type="title"/>
          </p:nvPr>
        </p:nvSpPr>
        <p:spPr>
          <a:xfrm>
            <a:off x="457199" y="377072"/>
            <a:ext cx="4958078" cy="1225485"/>
          </a:xfrm>
        </p:spPr>
        <p:txBody>
          <a:bodyPr anchor="t">
            <a:normAutofit/>
          </a:bodyPr>
          <a:lstStyle/>
          <a:p>
            <a:r>
              <a:rPr lang="en-US"/>
              <a:t>Communication and Coordination Challenges</a:t>
            </a:r>
          </a:p>
        </p:txBody>
      </p:sp>
      <p:pic>
        <p:nvPicPr>
          <p:cNvPr id="5" name="Content Placeholder 4" descr="Business discussion">
            <a:extLst>
              <a:ext uri="{FF2B5EF4-FFF2-40B4-BE49-F238E27FC236}">
                <a16:creationId xmlns:a16="http://schemas.microsoft.com/office/drawing/2014/main" id="{15748789-B427-433E-BDD0-79AFFA6928C2}"/>
              </a:ext>
            </a:extLst>
          </p:cNvPr>
          <p:cNvPicPr>
            <a:picLocks noGrp="1" noChangeAspect="1"/>
          </p:cNvPicPr>
          <p:nvPr>
            <p:ph type="pic" sz="quarter" idx="13"/>
          </p:nvPr>
        </p:nvPicPr>
        <p:blipFill>
          <a:blip r:embed="rId3"/>
          <a:srcRect l="7972" r="7489"/>
          <a:stretch>
            <a:fillRect/>
          </a:stretch>
        </p:blipFill>
        <p:spPr>
          <a:xfrm>
            <a:off x="20" y="1842182"/>
            <a:ext cx="5758152" cy="4546457"/>
          </a:xfrm>
        </p:spPr>
      </p:pic>
      <p:sp>
        <p:nvSpPr>
          <p:cNvPr id="4" name="Content Placeholder 3">
            <a:extLst>
              <a:ext uri="{FF2B5EF4-FFF2-40B4-BE49-F238E27FC236}">
                <a16:creationId xmlns:a16="http://schemas.microsoft.com/office/drawing/2014/main" id="{24FA01B9-5E52-78CE-CD68-D6573B59072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lvl="0" indent="0">
              <a:spcBef>
                <a:spcPts val="2500"/>
              </a:spcBef>
              <a:buFont typeface="Arial" panose="020B0604020202020204" pitchFamily="34" charset="0"/>
              <a:buNone/>
            </a:pPr>
            <a:r>
              <a:rPr lang="en-US" sz="1400" b="1"/>
              <a:t>Ineffective Information Sharing</a:t>
            </a:r>
          </a:p>
          <a:p>
            <a:pPr marL="0" lvl="1" indent="0">
              <a:buFont typeface="Arial" panose="020B0604020202020204" pitchFamily="34" charset="0"/>
              <a:buNone/>
            </a:pPr>
            <a:r>
              <a:rPr lang="en-US" sz="1400"/>
              <a:t>Weak multi-agency information sharing led to fragmented understanding of the family's situation, impacting risk assessment.</a:t>
            </a:r>
          </a:p>
          <a:p>
            <a:pPr marL="0" lvl="0" indent="0">
              <a:spcBef>
                <a:spcPts val="2500"/>
              </a:spcBef>
              <a:buFont typeface="Arial" panose="020B0604020202020204" pitchFamily="34" charset="0"/>
              <a:buNone/>
            </a:pPr>
            <a:r>
              <a:rPr lang="en-US" sz="1400" b="1"/>
              <a:t>Insufficient Professional Challenge</a:t>
            </a:r>
          </a:p>
          <a:p>
            <a:pPr marL="0" lvl="1" indent="0">
              <a:buFont typeface="Arial" panose="020B0604020202020204" pitchFamily="34" charset="0"/>
              <a:buNone/>
            </a:pPr>
            <a:r>
              <a:rPr lang="en-US" sz="1400"/>
              <a:t>Lack of challenge when concerns persisted hindered meaningful improvements in safeguarding practices.</a:t>
            </a:r>
          </a:p>
          <a:p>
            <a:pPr marL="0" lvl="0" indent="0">
              <a:spcBef>
                <a:spcPts val="2500"/>
              </a:spcBef>
              <a:buFont typeface="Arial" panose="020B0604020202020204" pitchFamily="34" charset="0"/>
              <a:buNone/>
            </a:pPr>
            <a:r>
              <a:rPr lang="en-US" sz="1400" b="1"/>
              <a:t>Coordination and Accountability Issues</a:t>
            </a:r>
          </a:p>
          <a:p>
            <a:pPr marL="0" lvl="1" indent="0">
              <a:buFont typeface="Arial" panose="020B0604020202020204" pitchFamily="34" charset="0"/>
              <a:buNone/>
            </a:pPr>
            <a:r>
              <a:rPr lang="en-US" sz="1400"/>
              <a:t>Coordination difficulties affected oversight, planning, and accountability in safeguarding interventions.</a:t>
            </a:r>
          </a:p>
          <a:p>
            <a:pPr marL="0" lvl="0" indent="0">
              <a:spcBef>
                <a:spcPts val="2500"/>
              </a:spcBef>
              <a:buFont typeface="Arial" panose="020B0604020202020204" pitchFamily="34" charset="0"/>
              <a:buNone/>
            </a:pPr>
            <a:r>
              <a:rPr lang="en-US" sz="1400" b="1"/>
              <a:t>Need for Multi-Agency Collaboration</a:t>
            </a:r>
          </a:p>
          <a:p>
            <a:pPr marL="0" lvl="1" indent="0">
              <a:buFont typeface="Arial" panose="020B0604020202020204" pitchFamily="34" charset="0"/>
              <a:buNone/>
            </a:pPr>
            <a:r>
              <a:rPr lang="en-US" sz="1400"/>
              <a:t>Effective safeguarding requires regular communication, joint decision-making, and a shared focus on the child's welfare.</a:t>
            </a:r>
          </a:p>
        </p:txBody>
      </p:sp>
    </p:spTree>
    <p:extLst>
      <p:ext uri="{BB962C8B-B14F-4D97-AF65-F5344CB8AC3E}">
        <p14:creationId xmlns:p14="http://schemas.microsoft.com/office/powerpoint/2010/main" val="17091261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46F4-07CD-9082-0E9B-FF2ABF8E75B5}"/>
              </a:ext>
            </a:extLst>
          </p:cNvPr>
          <p:cNvSpPr>
            <a:spLocks noGrp="1"/>
          </p:cNvSpPr>
          <p:nvPr>
            <p:ph type="title"/>
          </p:nvPr>
        </p:nvSpPr>
        <p:spPr>
          <a:xfrm>
            <a:off x="457200" y="2968607"/>
            <a:ext cx="8932653" cy="3450568"/>
          </a:xfrm>
        </p:spPr>
        <p:txBody>
          <a:bodyPr anchor="b">
            <a:normAutofit/>
          </a:bodyPr>
          <a:lstStyle/>
          <a:p>
            <a:r>
              <a:rPr lang="en-US"/>
              <a:t>Role of the Social Worker</a:t>
            </a:r>
          </a:p>
        </p:txBody>
      </p:sp>
    </p:spTree>
    <p:extLst>
      <p:ext uri="{BB962C8B-B14F-4D97-AF65-F5344CB8AC3E}">
        <p14:creationId xmlns:p14="http://schemas.microsoft.com/office/powerpoint/2010/main" val="30183872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C0692-EC74-EF4E-F97A-6F801B0110C2}"/>
              </a:ext>
            </a:extLst>
          </p:cNvPr>
          <p:cNvSpPr>
            <a:spLocks noGrp="1"/>
          </p:cNvSpPr>
          <p:nvPr>
            <p:ph type="title"/>
          </p:nvPr>
        </p:nvSpPr>
        <p:spPr>
          <a:xfrm>
            <a:off x="457199" y="377072"/>
            <a:ext cx="4958078" cy="1225485"/>
          </a:xfrm>
        </p:spPr>
        <p:txBody>
          <a:bodyPr anchor="t">
            <a:normAutofit/>
          </a:bodyPr>
          <a:lstStyle/>
          <a:p>
            <a:r>
              <a:rPr lang="en-US"/>
              <a:t>Leading the Multi-Agency Meeting</a:t>
            </a:r>
          </a:p>
        </p:txBody>
      </p:sp>
      <p:pic>
        <p:nvPicPr>
          <p:cNvPr id="5" name="Content Placeholder 4" descr="All African corporate business meeting. All black group of people having a meeting and discussing plans for the future. Multiracial workers discussing papers sitting in office.">
            <a:extLst>
              <a:ext uri="{FF2B5EF4-FFF2-40B4-BE49-F238E27FC236}">
                <a16:creationId xmlns:a16="http://schemas.microsoft.com/office/drawing/2014/main" id="{2B3FFD54-45D6-497F-92D9-F4621DC8EBE1}"/>
              </a:ext>
            </a:extLst>
          </p:cNvPr>
          <p:cNvPicPr>
            <a:picLocks noGrp="1" noChangeAspect="1"/>
          </p:cNvPicPr>
          <p:nvPr>
            <p:ph type="pic" sz="quarter" idx="13"/>
          </p:nvPr>
        </p:nvPicPr>
        <p:blipFill>
          <a:blip r:embed="rId3"/>
          <a:srcRect l="10313" r="5147"/>
          <a:stretch>
            <a:fillRect/>
          </a:stretch>
        </p:blipFill>
        <p:spPr>
          <a:xfrm>
            <a:off x="20" y="1842182"/>
            <a:ext cx="5758152" cy="4546457"/>
          </a:xfrm>
        </p:spPr>
      </p:pic>
      <p:sp>
        <p:nvSpPr>
          <p:cNvPr id="4" name="Content Placeholder 3">
            <a:extLst>
              <a:ext uri="{FF2B5EF4-FFF2-40B4-BE49-F238E27FC236}">
                <a16:creationId xmlns:a16="http://schemas.microsoft.com/office/drawing/2014/main" id="{D0FCE872-57DC-B912-7E29-1E14A47BF60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lvl="0" indent="0">
              <a:spcBef>
                <a:spcPts val="2500"/>
              </a:spcBef>
              <a:buFont typeface="Arial" panose="020B0604020202020204" pitchFamily="34" charset="0"/>
              <a:buNone/>
            </a:pPr>
            <a:r>
              <a:rPr lang="en-US" sz="1400" b="1"/>
              <a:t>Coordinating Multi-Agency Input</a:t>
            </a:r>
          </a:p>
          <a:p>
            <a:pPr marL="0" lvl="1" indent="0">
              <a:buFont typeface="Arial" panose="020B0604020202020204" pitchFamily="34" charset="0"/>
              <a:buNone/>
            </a:pPr>
            <a:r>
              <a:rPr lang="en-US" sz="1400"/>
              <a:t>The social worker ensures all agencies contribute effectively to safeguard the child's welfare through collaborative discussion.</a:t>
            </a:r>
          </a:p>
          <a:p>
            <a:pPr marL="0" lvl="0" indent="0">
              <a:spcBef>
                <a:spcPts val="2500"/>
              </a:spcBef>
              <a:buFont typeface="Arial" panose="020B0604020202020204" pitchFamily="34" charset="0"/>
              <a:buNone/>
            </a:pPr>
            <a:r>
              <a:rPr lang="en-US" sz="1400" b="1"/>
              <a:t>Structured and Evidence-Based Chairing</a:t>
            </a:r>
          </a:p>
          <a:p>
            <a:pPr marL="0" lvl="1" indent="0">
              <a:buFont typeface="Arial" panose="020B0604020202020204" pitchFamily="34" charset="0"/>
              <a:buNone/>
            </a:pPr>
            <a:r>
              <a:rPr lang="en-US" sz="1400"/>
              <a:t>Maintaining structure while facilitating open discussion, challenging assumptions, and promoting accountability is crucial for decision-making.</a:t>
            </a:r>
          </a:p>
          <a:p>
            <a:pPr marL="0" lvl="0" indent="0">
              <a:spcBef>
                <a:spcPts val="2500"/>
              </a:spcBef>
              <a:buFont typeface="Arial" panose="020B0604020202020204" pitchFamily="34" charset="0"/>
              <a:buNone/>
            </a:pPr>
            <a:r>
              <a:rPr lang="en-US" sz="1400" b="1"/>
              <a:t>Child-Centered Safeguarding Focus</a:t>
            </a:r>
          </a:p>
          <a:p>
            <a:pPr marL="0" lvl="1" indent="0">
              <a:buFont typeface="Arial" panose="020B0604020202020204" pitchFamily="34" charset="0"/>
              <a:buNone/>
            </a:pPr>
            <a:r>
              <a:rPr lang="en-US" sz="1400"/>
              <a:t>Ensuring the voice of the child remains central to planning and safeguarding decisions throughout the process.</a:t>
            </a:r>
          </a:p>
          <a:p>
            <a:pPr marL="0" lvl="0" indent="0">
              <a:spcBef>
                <a:spcPts val="2500"/>
              </a:spcBef>
              <a:buFont typeface="Arial" panose="020B0604020202020204" pitchFamily="34" charset="0"/>
              <a:buNone/>
            </a:pPr>
            <a:r>
              <a:rPr lang="en-US" sz="1400" b="1"/>
              <a:t>Monitoring and Recording Progress</a:t>
            </a:r>
          </a:p>
          <a:p>
            <a:pPr marL="0" lvl="1" indent="0">
              <a:buFont typeface="Arial" panose="020B0604020202020204" pitchFamily="34" charset="0"/>
              <a:buNone/>
            </a:pPr>
            <a:r>
              <a:rPr lang="en-US" sz="1400"/>
              <a:t>Accurate recording of decisions and monitoring safeguards progress to protect vulnerable children effectively.</a:t>
            </a:r>
          </a:p>
        </p:txBody>
      </p:sp>
    </p:spTree>
    <p:extLst>
      <p:ext uri="{BB962C8B-B14F-4D97-AF65-F5344CB8AC3E}">
        <p14:creationId xmlns:p14="http://schemas.microsoft.com/office/powerpoint/2010/main" val="40019708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B0534-42CA-A26B-69E7-050711D59245}"/>
              </a:ext>
            </a:extLst>
          </p:cNvPr>
          <p:cNvSpPr>
            <a:spLocks noGrp="1"/>
          </p:cNvSpPr>
          <p:nvPr>
            <p:ph type="title"/>
          </p:nvPr>
        </p:nvSpPr>
        <p:spPr>
          <a:xfrm>
            <a:off x="457200" y="2968607"/>
            <a:ext cx="8932653" cy="3450568"/>
          </a:xfrm>
        </p:spPr>
        <p:txBody>
          <a:bodyPr anchor="b">
            <a:normAutofit/>
          </a:bodyPr>
          <a:lstStyle/>
          <a:p>
            <a:r>
              <a:rPr lang="en-US"/>
              <a:t>Discussion and Reflection</a:t>
            </a:r>
          </a:p>
        </p:txBody>
      </p:sp>
    </p:spTree>
    <p:extLst>
      <p:ext uri="{BB962C8B-B14F-4D97-AF65-F5344CB8AC3E}">
        <p14:creationId xmlns:p14="http://schemas.microsoft.com/office/powerpoint/2010/main" val="4790693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A0ED8-EB66-363D-543F-97C284D02CD0}"/>
              </a:ext>
            </a:extLst>
          </p:cNvPr>
          <p:cNvSpPr>
            <a:spLocks noGrp="1"/>
          </p:cNvSpPr>
          <p:nvPr>
            <p:ph type="title"/>
          </p:nvPr>
        </p:nvSpPr>
        <p:spPr>
          <a:xfrm>
            <a:off x="457199" y="377072"/>
            <a:ext cx="4958078" cy="1225485"/>
          </a:xfrm>
        </p:spPr>
        <p:txBody>
          <a:bodyPr anchor="t">
            <a:normAutofit/>
          </a:bodyPr>
          <a:lstStyle/>
          <a:p>
            <a:r>
              <a:rPr lang="en-US"/>
              <a:t>Key Questions for Professional Learning</a:t>
            </a:r>
          </a:p>
        </p:txBody>
      </p:sp>
      <p:pic>
        <p:nvPicPr>
          <p:cNvPr id="5" name="Content Placeholder 4" descr="Creative team is having a meeting in the office. They have papers of different shape and color in front of them. Unrecognizable people.">
            <a:extLst>
              <a:ext uri="{FF2B5EF4-FFF2-40B4-BE49-F238E27FC236}">
                <a16:creationId xmlns:a16="http://schemas.microsoft.com/office/drawing/2014/main" id="{F208D9CF-B840-45CD-8D4B-8DFB07B1D90E}"/>
              </a:ext>
            </a:extLst>
          </p:cNvPr>
          <p:cNvPicPr>
            <a:picLocks noGrp="1" noChangeAspect="1"/>
          </p:cNvPicPr>
          <p:nvPr>
            <p:ph type="pic" sz="quarter" idx="13"/>
          </p:nvPr>
        </p:nvPicPr>
        <p:blipFill>
          <a:blip r:embed="rId3"/>
          <a:srcRect l="12652" r="2808"/>
          <a:stretch>
            <a:fillRect/>
          </a:stretch>
        </p:blipFill>
        <p:spPr>
          <a:xfrm>
            <a:off x="20" y="1842182"/>
            <a:ext cx="5758152" cy="4546457"/>
          </a:xfrm>
        </p:spPr>
      </p:pic>
      <p:sp>
        <p:nvSpPr>
          <p:cNvPr id="4" name="Content Placeholder 3">
            <a:extLst>
              <a:ext uri="{FF2B5EF4-FFF2-40B4-BE49-F238E27FC236}">
                <a16:creationId xmlns:a16="http://schemas.microsoft.com/office/drawing/2014/main" id="{476F34EC-9E84-AD6D-9E69-6AD1F63A6E1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lvl="0" indent="0">
              <a:spcBef>
                <a:spcPts val="2500"/>
              </a:spcBef>
              <a:buFont typeface="Arial" panose="020B0604020202020204" pitchFamily="34" charset="0"/>
              <a:buNone/>
            </a:pPr>
            <a:r>
              <a:rPr lang="en-US" sz="1400" b="1"/>
              <a:t>Identifying Warning Signs</a:t>
            </a:r>
          </a:p>
          <a:p>
            <a:pPr marL="0" lvl="1" indent="0">
              <a:buFont typeface="Arial" panose="020B0604020202020204" pitchFamily="34" charset="0"/>
              <a:buNone/>
            </a:pPr>
            <a:r>
              <a:rPr lang="en-US" sz="1400"/>
              <a:t>Professionals should reflect on warning signs and whether concerns were escalated effectively during safeguarding.</a:t>
            </a:r>
          </a:p>
          <a:p>
            <a:pPr marL="0" lvl="0" indent="0">
              <a:spcBef>
                <a:spcPts val="2500"/>
              </a:spcBef>
              <a:buFont typeface="Arial" panose="020B0604020202020204" pitchFamily="34" charset="0"/>
              <a:buNone/>
            </a:pPr>
            <a:r>
              <a:rPr lang="en-US" sz="1400" b="1"/>
              <a:t>Information Sharing and Leadership</a:t>
            </a:r>
          </a:p>
          <a:p>
            <a:pPr marL="0" lvl="1" indent="0">
              <a:buFont typeface="Arial" panose="020B0604020202020204" pitchFamily="34" charset="0"/>
              <a:buNone/>
            </a:pPr>
            <a:r>
              <a:rPr lang="en-US" sz="1400"/>
              <a:t>Strengthening information sharing and leadership can improve decision-making and professional challenges in safeguarding.</a:t>
            </a:r>
          </a:p>
          <a:p>
            <a:pPr marL="0" lvl="0" indent="0">
              <a:spcBef>
                <a:spcPts val="2500"/>
              </a:spcBef>
              <a:buFont typeface="Arial" panose="020B0604020202020204" pitchFamily="34" charset="0"/>
              <a:buNone/>
            </a:pPr>
            <a:r>
              <a:rPr lang="en-US" sz="1400" b="1"/>
              <a:t>Recognising Cumulative Harm</a:t>
            </a:r>
          </a:p>
          <a:p>
            <a:pPr marL="0" lvl="1" indent="0">
              <a:buFont typeface="Arial" panose="020B0604020202020204" pitchFamily="34" charset="0"/>
              <a:buNone/>
            </a:pPr>
            <a:r>
              <a:rPr lang="en-US" sz="1400"/>
              <a:t>Practitioners need to assess risks cumulatively over time, not just isolated incidents, to protect children adequately.</a:t>
            </a:r>
          </a:p>
          <a:p>
            <a:pPr marL="0" lvl="0" indent="0">
              <a:spcBef>
                <a:spcPts val="2500"/>
              </a:spcBef>
              <a:buFont typeface="Arial" panose="020B0604020202020204" pitchFamily="34" charset="0"/>
              <a:buNone/>
            </a:pPr>
            <a:r>
              <a:rPr lang="en-US" sz="1400" b="1"/>
              <a:t>Collaboration and Accountability</a:t>
            </a:r>
          </a:p>
          <a:p>
            <a:pPr marL="0" lvl="1" indent="0">
              <a:buFont typeface="Arial" panose="020B0604020202020204" pitchFamily="34" charset="0"/>
              <a:buNone/>
            </a:pPr>
            <a:r>
              <a:rPr lang="en-US" sz="1400"/>
              <a:t>Agencies should strengthen collaboration while maintaining clear accountability for safeguarding responsibilities.</a:t>
            </a:r>
          </a:p>
        </p:txBody>
      </p:sp>
    </p:spTree>
    <p:extLst>
      <p:ext uri="{BB962C8B-B14F-4D97-AF65-F5344CB8AC3E}">
        <p14:creationId xmlns:p14="http://schemas.microsoft.com/office/powerpoint/2010/main" val="39950444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8C2D0-9156-B9E7-C363-07AF35EFD138}"/>
              </a:ext>
            </a:extLst>
          </p:cNvPr>
          <p:cNvSpPr>
            <a:spLocks noGrp="1"/>
          </p:cNvSpPr>
          <p:nvPr>
            <p:ph type="title"/>
          </p:nvPr>
        </p:nvSpPr>
        <p:spPr>
          <a:xfrm>
            <a:off x="457200" y="2968607"/>
            <a:ext cx="8932653" cy="3450568"/>
          </a:xfrm>
        </p:spPr>
        <p:txBody>
          <a:bodyPr anchor="b">
            <a:normAutofit/>
          </a:bodyPr>
          <a:lstStyle/>
          <a:p>
            <a:r>
              <a:rPr lang="en-US"/>
              <a:t>Recommendations</a:t>
            </a:r>
          </a:p>
        </p:txBody>
      </p:sp>
    </p:spTree>
    <p:extLst>
      <p:ext uri="{BB962C8B-B14F-4D97-AF65-F5344CB8AC3E}">
        <p14:creationId xmlns:p14="http://schemas.microsoft.com/office/powerpoint/2010/main" val="35546414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0C2BD-921B-787E-C22D-44D36A9387E6}"/>
              </a:ext>
            </a:extLst>
          </p:cNvPr>
          <p:cNvSpPr>
            <a:spLocks noGrp="1"/>
          </p:cNvSpPr>
          <p:nvPr>
            <p:ph type="title"/>
          </p:nvPr>
        </p:nvSpPr>
        <p:spPr>
          <a:xfrm>
            <a:off x="457200" y="720473"/>
            <a:ext cx="3280573" cy="3864052"/>
          </a:xfrm>
        </p:spPr>
        <p:txBody>
          <a:bodyPr anchor="t">
            <a:normAutofit/>
          </a:bodyPr>
          <a:lstStyle/>
          <a:p>
            <a:r>
              <a:rPr lang="en-US"/>
              <a:t>Improving Safeguarding Practice</a:t>
            </a:r>
          </a:p>
        </p:txBody>
      </p:sp>
      <p:sp>
        <p:nvSpPr>
          <p:cNvPr id="3" name="Content Placeholder 2">
            <a:extLst>
              <a:ext uri="{FF2B5EF4-FFF2-40B4-BE49-F238E27FC236}">
                <a16:creationId xmlns:a16="http://schemas.microsoft.com/office/drawing/2014/main" id="{CCA084C6-AF9E-0AAE-E498-B4C6F54EB19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62388" y="720473"/>
            <a:ext cx="7072408" cy="5486400"/>
          </a:xfrm>
        </p:spPr>
        <p:txBody>
          <a:bodyPr>
            <a:normAutofit/>
          </a:bodyPr>
          <a:lstStyle/>
          <a:p>
            <a:pPr marL="0" lvl="0" indent="0">
              <a:lnSpc>
                <a:spcPct val="110000"/>
              </a:lnSpc>
              <a:spcBef>
                <a:spcPts val="2500"/>
              </a:spcBef>
              <a:buFont typeface="Arial" panose="020B0604020202020204" pitchFamily="34" charset="0"/>
              <a:buNone/>
            </a:pPr>
            <a:r>
              <a:rPr lang="en-US" sz="1400" b="1"/>
              <a:t>Strengthen Information Sharing</a:t>
            </a:r>
          </a:p>
          <a:p>
            <a:pPr marL="0" lvl="1" indent="0">
              <a:lnSpc>
                <a:spcPct val="110000"/>
              </a:lnSpc>
              <a:buFont typeface="Arial" panose="020B0604020202020204" pitchFamily="34" charset="0"/>
              <a:buNone/>
            </a:pPr>
            <a:r>
              <a:rPr lang="en-US" sz="1400"/>
              <a:t>Agencies must improve information sharing to provide professionals with complete, current data to assess risks effectively.</a:t>
            </a:r>
          </a:p>
          <a:p>
            <a:pPr marL="0" lvl="0" indent="0">
              <a:lnSpc>
                <a:spcPct val="110000"/>
              </a:lnSpc>
              <a:spcBef>
                <a:spcPts val="2500"/>
              </a:spcBef>
              <a:buFont typeface="Arial" panose="020B0604020202020204" pitchFamily="34" charset="0"/>
              <a:buNone/>
            </a:pPr>
            <a:r>
              <a:rPr lang="en-US" sz="1400" b="1"/>
              <a:t>Enhance Practitioner Training</a:t>
            </a:r>
          </a:p>
          <a:p>
            <a:pPr marL="0" lvl="1" indent="0">
              <a:lnSpc>
                <a:spcPct val="110000"/>
              </a:lnSpc>
              <a:buFont typeface="Arial" panose="020B0604020202020204" pitchFamily="34" charset="0"/>
              <a:buNone/>
            </a:pPr>
            <a:r>
              <a:rPr lang="en-US" sz="1400"/>
              <a:t>Training should focus on chronic neglect and cumulative harm to ensure earlier recognition and timely escalation of concerns.</a:t>
            </a:r>
          </a:p>
          <a:p>
            <a:pPr marL="0" lvl="0" indent="0">
              <a:lnSpc>
                <a:spcPct val="110000"/>
              </a:lnSpc>
              <a:spcBef>
                <a:spcPts val="2500"/>
              </a:spcBef>
              <a:buFont typeface="Arial" panose="020B0604020202020204" pitchFamily="34" charset="0"/>
              <a:buNone/>
            </a:pPr>
            <a:r>
              <a:rPr lang="en-US" sz="1400" b="1"/>
              <a:t>Encourage Professional Challenge</a:t>
            </a:r>
          </a:p>
          <a:p>
            <a:pPr marL="0" lvl="1" indent="0">
              <a:lnSpc>
                <a:spcPct val="110000"/>
              </a:lnSpc>
              <a:buFont typeface="Arial" panose="020B0604020202020204" pitchFamily="34" charset="0"/>
              <a:buNone/>
            </a:pPr>
            <a:r>
              <a:rPr lang="en-US" sz="1400"/>
              <a:t>Create safe environments where practitioners confidently question decisions that may risk child safety to improve safeguarding.</a:t>
            </a:r>
          </a:p>
          <a:p>
            <a:pPr marL="0" lvl="0" indent="0">
              <a:lnSpc>
                <a:spcPct val="110000"/>
              </a:lnSpc>
              <a:spcBef>
                <a:spcPts val="2500"/>
              </a:spcBef>
              <a:buFont typeface="Arial" panose="020B0604020202020204" pitchFamily="34" charset="0"/>
              <a:buNone/>
            </a:pPr>
            <a:r>
              <a:rPr lang="en-US" sz="1400" b="1"/>
              <a:t>Strengthen Management Oversight</a:t>
            </a:r>
          </a:p>
          <a:p>
            <a:pPr marL="0" lvl="1" indent="0">
              <a:lnSpc>
                <a:spcPct val="110000"/>
              </a:lnSpc>
              <a:buFont typeface="Arial" panose="020B0604020202020204" pitchFamily="34" charset="0"/>
              <a:buNone/>
            </a:pPr>
            <a:r>
              <a:rPr lang="en-US" sz="1400"/>
              <a:t>Management should monitor safeguarding plans closely and hold regular multi-agency reviews to ensure effectiveness and timely interventions.</a:t>
            </a:r>
          </a:p>
          <a:p>
            <a:pPr marL="0" lvl="0" indent="0">
              <a:lnSpc>
                <a:spcPct val="110000"/>
              </a:lnSpc>
              <a:spcBef>
                <a:spcPts val="2500"/>
              </a:spcBef>
              <a:buFont typeface="Arial" panose="020B0604020202020204" pitchFamily="34" charset="0"/>
              <a:buNone/>
            </a:pPr>
            <a:r>
              <a:rPr lang="en-US" sz="1400" b="1"/>
              <a:t>Focus on Child-Centred Practice</a:t>
            </a:r>
          </a:p>
          <a:p>
            <a:pPr marL="0" lvl="1" indent="0">
              <a:lnSpc>
                <a:spcPct val="110000"/>
              </a:lnSpc>
              <a:buFont typeface="Arial" panose="020B0604020202020204" pitchFamily="34" charset="0"/>
              <a:buNone/>
            </a:pPr>
            <a:r>
              <a:rPr lang="en-US" sz="1400"/>
              <a:t>Assessments must prioritize the child’s lived experience, not just parental involvement, to better protect vulnerable children.</a:t>
            </a:r>
          </a:p>
        </p:txBody>
      </p:sp>
    </p:spTree>
    <p:extLst>
      <p:ext uri="{BB962C8B-B14F-4D97-AF65-F5344CB8AC3E}">
        <p14:creationId xmlns:p14="http://schemas.microsoft.com/office/powerpoint/2010/main" val="38707665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DA4E6-3C1C-FE8D-BD3D-D4FF28410980}"/>
              </a:ext>
            </a:extLst>
          </p:cNvPr>
          <p:cNvSpPr>
            <a:spLocks noGrp="1"/>
          </p:cNvSpPr>
          <p:nvPr>
            <p:ph type="title"/>
          </p:nvPr>
        </p:nvSpPr>
        <p:spPr>
          <a:xfrm>
            <a:off x="199505" y="723207"/>
            <a:ext cx="8977746" cy="5910349"/>
          </a:xfrm>
        </p:spPr>
        <p:txBody>
          <a:bodyPr anchor="b">
            <a:normAutofit/>
          </a:bodyPr>
          <a:lstStyle/>
          <a:p>
            <a:r>
              <a:rPr lang="en-US" dirty="0"/>
              <a:t>Conclusion</a:t>
            </a:r>
          </a:p>
        </p:txBody>
      </p:sp>
    </p:spTree>
    <p:extLst>
      <p:ext uri="{BB962C8B-B14F-4D97-AF65-F5344CB8AC3E}">
        <p14:creationId xmlns:p14="http://schemas.microsoft.com/office/powerpoint/2010/main" val="28669069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25142-A350-4177-D208-EEC9005EC679}"/>
              </a:ext>
            </a:extLst>
          </p:cNvPr>
          <p:cNvSpPr>
            <a:spLocks noGrp="1"/>
          </p:cNvSpPr>
          <p:nvPr>
            <p:ph type="title"/>
          </p:nvPr>
        </p:nvSpPr>
        <p:spPr>
          <a:xfrm>
            <a:off x="457199" y="377072"/>
            <a:ext cx="4958078" cy="1225485"/>
          </a:xfrm>
        </p:spPr>
        <p:txBody>
          <a:bodyPr anchor="t">
            <a:normAutofit/>
          </a:bodyPr>
          <a:lstStyle/>
          <a:p>
            <a:r>
              <a:rPr lang="en-US"/>
              <a:t>Learning from Child A's Case</a:t>
            </a:r>
          </a:p>
        </p:txBody>
      </p:sp>
      <p:pic>
        <p:nvPicPr>
          <p:cNvPr id="5" name="Content Placeholder 4" descr="Shot of a group of creative workers having a brainstorming session in an office">
            <a:extLst>
              <a:ext uri="{FF2B5EF4-FFF2-40B4-BE49-F238E27FC236}">
                <a16:creationId xmlns:a16="http://schemas.microsoft.com/office/drawing/2014/main" id="{450619A6-2AC9-4342-B1F5-C4852D081A53}"/>
              </a:ext>
            </a:extLst>
          </p:cNvPr>
          <p:cNvPicPr>
            <a:picLocks noGrp="1" noChangeAspect="1"/>
          </p:cNvPicPr>
          <p:nvPr>
            <p:ph type="pic" sz="quarter" idx="13"/>
          </p:nvPr>
        </p:nvPicPr>
        <p:blipFill>
          <a:blip r:embed="rId3"/>
          <a:srcRect l="8501" r="69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697D9F76-1227-6F0D-5A76-90D88DFD970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lvl="0" indent="0">
              <a:spcBef>
                <a:spcPts val="2500"/>
              </a:spcBef>
              <a:buFont typeface="Arial" panose="020B0604020202020204" pitchFamily="34" charset="0"/>
              <a:buNone/>
            </a:pPr>
            <a:r>
              <a:rPr lang="en-US" sz="1400" b="1"/>
              <a:t>Significance of Neglect</a:t>
            </a:r>
          </a:p>
          <a:p>
            <a:pPr marL="0" lvl="1" indent="0">
              <a:buFont typeface="Arial" panose="020B0604020202020204" pitchFamily="34" charset="0"/>
              <a:buNone/>
            </a:pPr>
            <a:r>
              <a:rPr lang="en-US" sz="1400"/>
              <a:t>Neglect is a serious, potentially life-threatening harm that requires urgent recognition and action to protect children.</a:t>
            </a:r>
          </a:p>
          <a:p>
            <a:pPr marL="0" lvl="0" indent="0">
              <a:spcBef>
                <a:spcPts val="2500"/>
              </a:spcBef>
              <a:buFont typeface="Arial" panose="020B0604020202020204" pitchFamily="34" charset="0"/>
              <a:buNone/>
            </a:pPr>
            <a:r>
              <a:rPr lang="en-US" sz="1400" b="1"/>
              <a:t>Importance of Multi-Agency Working</a:t>
            </a:r>
          </a:p>
          <a:p>
            <a:pPr marL="0" lvl="1" indent="0">
              <a:buFont typeface="Arial" panose="020B0604020202020204" pitchFamily="34" charset="0"/>
              <a:buNone/>
            </a:pPr>
            <a:r>
              <a:rPr lang="en-US" sz="1400"/>
              <a:t>Effective safeguarding relies on coordinated action and strong communication among multiple agencies involved in child protection.</a:t>
            </a:r>
          </a:p>
          <a:p>
            <a:pPr marL="0" lvl="0" indent="0">
              <a:spcBef>
                <a:spcPts val="2500"/>
              </a:spcBef>
              <a:buFont typeface="Arial" panose="020B0604020202020204" pitchFamily="34" charset="0"/>
              <a:buNone/>
            </a:pPr>
            <a:r>
              <a:rPr lang="en-US" sz="1400" b="1"/>
              <a:t>Learning and Improvement Focus</a:t>
            </a:r>
          </a:p>
          <a:p>
            <a:pPr marL="0" lvl="1" indent="0">
              <a:buFont typeface="Arial" panose="020B0604020202020204" pitchFamily="34" charset="0"/>
              <a:buNone/>
            </a:pPr>
            <a:r>
              <a:rPr lang="en-US" sz="1400"/>
              <a:t>Reflection on cases should promote learning and system improvement rather than blame to strengthen safeguarding practice.</a:t>
            </a:r>
          </a:p>
          <a:p>
            <a:pPr marL="0" lvl="0" indent="0">
              <a:spcBef>
                <a:spcPts val="2500"/>
              </a:spcBef>
              <a:buFont typeface="Arial" panose="020B0604020202020204" pitchFamily="34" charset="0"/>
              <a:buNone/>
            </a:pPr>
            <a:r>
              <a:rPr lang="en-US" sz="1400" b="1"/>
              <a:t>Child-Centered Safeguarding</a:t>
            </a:r>
          </a:p>
          <a:p>
            <a:pPr marL="0" lvl="1" indent="0">
              <a:buFont typeface="Arial" panose="020B0604020202020204" pitchFamily="34" charset="0"/>
              <a:buNone/>
            </a:pPr>
            <a:r>
              <a:rPr lang="en-US" sz="1400"/>
              <a:t>Safeguarding systems must prioritize children's needs in all decision-making and intervention to ensure effective protection.</a:t>
            </a:r>
          </a:p>
        </p:txBody>
      </p:sp>
    </p:spTree>
    <p:extLst>
      <p:ext uri="{BB962C8B-B14F-4D97-AF65-F5344CB8AC3E}">
        <p14:creationId xmlns:p14="http://schemas.microsoft.com/office/powerpoint/2010/main" val="35811694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40451-95E9-5BA1-88D1-F2DAA21393F8}"/>
              </a:ext>
            </a:extLst>
          </p:cNvPr>
          <p:cNvSpPr>
            <a:spLocks noGrp="1"/>
          </p:cNvSpPr>
          <p:nvPr>
            <p:ph type="title"/>
          </p:nvPr>
        </p:nvSpPr>
        <p:spPr/>
        <p:txBody>
          <a:bodyPr/>
          <a:lstStyle/>
          <a:p>
            <a:r>
              <a:rPr lang="en-GB" dirty="0"/>
              <a:t>REFERENCES</a:t>
            </a:r>
          </a:p>
        </p:txBody>
      </p:sp>
      <p:sp>
        <p:nvSpPr>
          <p:cNvPr id="3" name="Text Placeholder 2">
            <a:extLst>
              <a:ext uri="{FF2B5EF4-FFF2-40B4-BE49-F238E27FC236}">
                <a16:creationId xmlns:a16="http://schemas.microsoft.com/office/drawing/2014/main" id="{490C4B80-127A-0DD8-6841-DB16B81B7D9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05889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6258-A382-A4A0-AD83-26FB3EBDE4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DC0953-3436-ACD1-0218-C3CB9B55B70B}"/>
              </a:ext>
            </a:extLst>
          </p:cNvPr>
          <p:cNvSpPr>
            <a:spLocks noGrp="1"/>
          </p:cNvSpPr>
          <p:nvPr>
            <p:ph idx="1"/>
          </p:nvPr>
        </p:nvSpPr>
        <p:spPr/>
        <p:txBody>
          <a:bodyPr>
            <a:normAutofit fontScale="92500" lnSpcReduction="20000"/>
          </a:bodyPr>
          <a:lstStyle/>
          <a:p>
            <a:r>
              <a:rPr lang="en-GB" dirty="0"/>
              <a:t>References </a:t>
            </a:r>
          </a:p>
          <a:p>
            <a:r>
              <a:rPr lang="en-GB" dirty="0"/>
              <a:t>Association of Police and Crime Commissioners (APCC) (n.d.) APCC. Available at: http://www.apccs.police.uk/ (Accessed: 23 July 2026).</a:t>
            </a:r>
          </a:p>
          <a:p>
            <a:r>
              <a:rPr lang="en-GB" dirty="0"/>
              <a:t>Bradford Partnership (2022) Local Child Safeguarding Practice Review Concerning Child A. Bradford: Bradford Partnership. Available at: https://www.saferbradford.co.uk/media/k44hmjpy/child-a-final-report-for-publication.pdf (Accessed: 31 July 2026).</a:t>
            </a:r>
          </a:p>
          <a:p>
            <a:r>
              <a:rPr lang="en-GB" dirty="0"/>
              <a:t>Great Britain (1989) Children Act 1989. London: HMSO. Available at: https://www.legislation.gov.uk/ukpga/1989/41/contents (Accessed: 31 July 2026).</a:t>
            </a:r>
          </a:p>
          <a:p>
            <a:r>
              <a:rPr lang="en-GB" dirty="0"/>
              <a:t>Great Britain (2004) Children Act 2004. London: HMSO. Available at: https://www.legislation.gov.uk/ukpga/2004/31/contents (Accessed: 31 July 2026).</a:t>
            </a:r>
          </a:p>
          <a:p>
            <a:r>
              <a:rPr lang="en-GB" dirty="0"/>
              <a:t>Haringey Local Safeguarding Children Board (2009) Serious Case Review: Baby Peter. London: Haringey Local Safeguarding Children Board. Available at: https://www.nspcc.org.uk/globalassets/documents/case-reviews/baby-p-serious-case-review-executive-summary.pdf (Accessed: 31 July 2026).</a:t>
            </a:r>
          </a:p>
        </p:txBody>
      </p:sp>
    </p:spTree>
    <p:extLst>
      <p:ext uri="{BB962C8B-B14F-4D97-AF65-F5344CB8AC3E}">
        <p14:creationId xmlns:p14="http://schemas.microsoft.com/office/powerpoint/2010/main" val="3291059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17379-C14C-6642-4BF5-DDEBA58DA1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3E3AB9-F4EA-A68F-D157-6CFA04A13077}"/>
              </a:ext>
            </a:extLst>
          </p:cNvPr>
          <p:cNvSpPr>
            <a:spLocks noGrp="1"/>
          </p:cNvSpPr>
          <p:nvPr>
            <p:ph idx="1"/>
          </p:nvPr>
        </p:nvSpPr>
        <p:spPr/>
        <p:txBody>
          <a:bodyPr>
            <a:normAutofit fontScale="92500" lnSpcReduction="10000"/>
          </a:bodyPr>
          <a:lstStyle/>
          <a:p>
            <a:r>
              <a:rPr lang="en-GB" dirty="0"/>
              <a:t>Association of Police and Crime Commissioners (APCC) (n.d.) APCC. Available at: http://www.apccs.police.uk/ (Accessed: 23 July 2026).</a:t>
            </a:r>
          </a:p>
          <a:p>
            <a:r>
              <a:rPr lang="en-GB" dirty="0"/>
              <a:t>Bradford Partnership (2022) Local Child Safeguarding Practice Review Concerning Child A. Bradford: Bradford Partnership. Available at: https://www.saferbradford.co.uk/media/k44hmjpy/child-a-final-report-for-publication.pdf (Accessed: 31 July 2026).</a:t>
            </a:r>
          </a:p>
          <a:p>
            <a:r>
              <a:rPr lang="en-GB" dirty="0"/>
              <a:t>Great Britain (1989) Children Act 1989. London: HMSO. Available at: https://www.legislation.gov.uk/ukpga/1989/41/contents (Accessed: 31 July 2026).</a:t>
            </a:r>
          </a:p>
          <a:p>
            <a:r>
              <a:rPr lang="en-GB" dirty="0"/>
              <a:t>Great Britain (2004) Children Act 2004. London: HMSO. Available at: https://www.legislation.gov.uk/ukpga/2004/31/contents (Accessed: 31 July 2026).</a:t>
            </a:r>
          </a:p>
          <a:p>
            <a:r>
              <a:rPr lang="en-GB" dirty="0"/>
              <a:t>Haringey Local Safeguarding Children Board (2009) Serious Case Review: Baby Peter. London: Haringey Local Safeguarding Children Board. Available at: https://www.nspcc.org.uk/globalassets/documents/case-reviews/baby-p-serious-case-review-executive-summary.pdf (Accessed: 31 July 2026).</a:t>
            </a:r>
          </a:p>
          <a:p>
            <a:endParaRPr lang="en-GB" dirty="0"/>
          </a:p>
        </p:txBody>
      </p:sp>
    </p:spTree>
    <p:extLst>
      <p:ext uri="{BB962C8B-B14F-4D97-AF65-F5344CB8AC3E}">
        <p14:creationId xmlns:p14="http://schemas.microsoft.com/office/powerpoint/2010/main" val="2566632101"/>
      </p:ext>
    </p:extLst>
  </p:cSld>
  <p:clrMapOvr>
    <a:masterClrMapping/>
  </p:clrMapOvr>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EBD40D9C-CA72-493B-87C2-C0EB162C667E}" vid="{D0940FF3-4015-4C8A-9B90-9961EFA3BC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4394</Words>
  <Application>Microsoft Office PowerPoint</Application>
  <PresentationFormat>Widescreen</PresentationFormat>
  <Paragraphs>171</Paragraphs>
  <Slides>26</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Aptos</vt:lpstr>
      <vt:lpstr>Aptos Light</vt:lpstr>
      <vt:lpstr>Arial</vt:lpstr>
      <vt:lpstr>Calibri</vt:lpstr>
      <vt:lpstr>Times New Roman</vt:lpstr>
      <vt:lpstr>Walbaum Display</vt:lpstr>
      <vt:lpstr>Shoji</vt:lpstr>
      <vt:lpstr>PowerPoint Presentation</vt:lpstr>
      <vt:lpstr>PowerPoint Presentation</vt:lpstr>
      <vt:lpstr>Child A Bradford Safeguarding Review: Multi-Agency Meeting Presentation</vt:lpstr>
      <vt:lpstr>Introduction and Purpose of a Social Worker</vt:lpstr>
      <vt:lpstr>Child A Bradford Safeguarding Review</vt:lpstr>
      <vt:lpstr>Case Overview</vt:lpstr>
      <vt:lpstr>Overview of Child A's Case</vt:lpstr>
      <vt:lpstr>Family Background</vt:lpstr>
      <vt:lpstr>History of Agency Involvement</vt:lpstr>
      <vt:lpstr>Key Safeguarding Concerns</vt:lpstr>
      <vt:lpstr>Risks Identified Throughout the Case</vt:lpstr>
      <vt:lpstr>Police Perspective</vt:lpstr>
      <vt:lpstr>Critical Analysis of Police Responsibilities</vt:lpstr>
      <vt:lpstr>Multi-Agency Working and Failures</vt:lpstr>
      <vt:lpstr>Communication and Coordination Challenges</vt:lpstr>
      <vt:lpstr>Role of the Social Worker</vt:lpstr>
      <vt:lpstr>Leading the Multi-Agency Meeting</vt:lpstr>
      <vt:lpstr>Discussion and Reflection</vt:lpstr>
      <vt:lpstr>Key Questions for Professional Learning</vt:lpstr>
      <vt:lpstr>Recommendations</vt:lpstr>
      <vt:lpstr>Improving Safeguarding Practice</vt:lpstr>
      <vt:lpstr>Conclusion</vt:lpstr>
      <vt:lpstr>Learning from Child A's Case</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2424588@student.uwtsd.ac.uk</dc:creator>
  <cp:lastModifiedBy>Bolo Viviane Goubo (2424588)</cp:lastModifiedBy>
  <cp:revision>1</cp:revision>
  <dcterms:modified xsi:type="dcterms:W3CDTF">2026-07-31T12:42:59Z</dcterms:modified>
</cp:coreProperties>
</file>