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775" r:id="rId4"/>
  </p:sldMasterIdLst>
  <p:notesMasterIdLst>
    <p:notesMasterId r:id="rId30"/>
  </p:notesMasterIdLst>
  <p:handoutMasterIdLst>
    <p:handoutMasterId r:id="rId31"/>
  </p:handoutMasterIdLst>
  <p:sldIdLst>
    <p:sldId id="297" r:id="rId5"/>
    <p:sldId id="298" r:id="rId6"/>
    <p:sldId id="310" r:id="rId7"/>
    <p:sldId id="339" r:id="rId8"/>
    <p:sldId id="340" r:id="rId9"/>
    <p:sldId id="313" r:id="rId10"/>
    <p:sldId id="301" r:id="rId11"/>
    <p:sldId id="302" r:id="rId12"/>
    <p:sldId id="316" r:id="rId13"/>
    <p:sldId id="317" r:id="rId14"/>
    <p:sldId id="318" r:id="rId15"/>
    <p:sldId id="320" r:id="rId16"/>
    <p:sldId id="322" r:id="rId17"/>
    <p:sldId id="323" r:id="rId18"/>
    <p:sldId id="326" r:id="rId19"/>
    <p:sldId id="327" r:id="rId20"/>
    <p:sldId id="328" r:id="rId21"/>
    <p:sldId id="329" r:id="rId22"/>
    <p:sldId id="331" r:id="rId23"/>
    <p:sldId id="332" r:id="rId24"/>
    <p:sldId id="334" r:id="rId25"/>
    <p:sldId id="341" r:id="rId26"/>
    <p:sldId id="337" r:id="rId27"/>
    <p:sldId id="335" r:id="rId28"/>
    <p:sldId id="338" r:id="rId29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49A9A"/>
    <a:srgbClr val="FF66FF"/>
    <a:srgbClr val="CC66FF"/>
    <a:srgbClr val="FFCC99"/>
    <a:srgbClr val="FF6600"/>
    <a:srgbClr val="40404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46F890A9-2807-4EBB-B81D-B2AA78EC7F39}" styleName="Dark Style 2 -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662" autoAdjust="0"/>
    <p:restoredTop sz="85602" autoAdjust="0"/>
  </p:normalViewPr>
  <p:slideViewPr>
    <p:cSldViewPr snapToGrid="0">
      <p:cViewPr varScale="1">
        <p:scale>
          <a:sx n="72" d="100"/>
          <a:sy n="72" d="100"/>
        </p:scale>
        <p:origin x="83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60" d="100"/>
          <a:sy n="60" d="100"/>
        </p:scale>
        <p:origin x="3187" y="3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commentAuthors" Target="comment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Relationship Id="rId35" Type="http://schemas.openxmlformats.org/officeDocument/2006/relationships/theme" Target="theme/theme1.xml"/><Relationship Id="rId8" Type="http://schemas.openxmlformats.org/officeDocument/2006/relationships/slide" Target="slides/slide4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image" Target="../media/image26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image" Target="../media/image2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0C1C324-55F3-44EE-946E-F17D2CA100CB}" type="doc">
      <dgm:prSet loTypeId="urn:microsoft.com/office/officeart/2005/8/layout/chevron2" loCatId="list" qsTypeId="urn:microsoft.com/office/officeart/2005/8/quickstyle/3d2" qsCatId="3D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A9B1D31-2A06-417A-9EA8-2C29FF8F6E36}">
      <dgm:prSet phldrT="[Text]" custT="1"/>
      <dgm:spPr/>
      <dgm:t>
        <a:bodyPr/>
        <a:lstStyle/>
        <a:p>
          <a:r>
            <a:rPr lang="en-US" sz="180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2000-2019</a:t>
          </a:r>
          <a:endParaRPr lang="en-US" sz="18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5D39FF5-A396-4043-B7E5-41F9D9C3B838}" type="parTrans" cxnId="{8F174F45-58EC-45A4-9A29-980718A31AD1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D4C7EEBA-FDCC-4B57-8115-99DCBD3CDBED}" type="sibTrans" cxnId="{8F174F45-58EC-45A4-9A29-980718A31AD1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67E53AE1-68D9-4610-85E2-1B636BDB7124}">
      <dgm:prSet phldrT="[Text]"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80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During this period poor maternity care was provided by Shrewsbury And Telford Hospital in NHS History </a:t>
          </a:r>
          <a:endParaRPr lang="en-US" sz="18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7F8588F-F9E4-4626-8A31-1BCA9E50F958}" type="parTrans" cxnId="{DB9EEB24-E685-4DD6-B9F4-23B9323BB947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FB54845C-C528-4F76-A380-1276A244A7DA}" type="sibTrans" cxnId="{DB9EEB24-E685-4DD6-B9F4-23B9323BB947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090D4ED9-FE82-440F-9177-CD19F13ECF06}">
      <dgm:prSet phldrT="[Text]" custT="1"/>
      <dgm:spPr/>
      <dgm:t>
        <a:bodyPr/>
        <a:lstStyle/>
        <a:p>
          <a:r>
            <a:rPr lang="en-US" sz="180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2017 </a:t>
          </a:r>
          <a:endParaRPr lang="en-US" sz="18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407B158-5DBC-4191-94EC-5278135AE9A4}" type="parTrans" cxnId="{E8440593-91BA-47F8-B9C5-2EEB6CA0EE59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C419326F-CFA2-407D-BC95-871CE1CFC8A6}" type="sibTrans" cxnId="{E8440593-91BA-47F8-B9C5-2EEB6CA0EE59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F6CABFAF-76C6-4F0A-9E41-F82BD0EB9DCB}">
      <dgm:prSet phldrT="[Text]"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80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Families and campaigners who have expressed their concerns in public.</a:t>
          </a:r>
          <a:endParaRPr lang="en-US" sz="18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AFFDBCE-B303-4774-BB99-7A5F43ACDD7F}" type="parTrans" cxnId="{B428C66A-E92B-465B-8F82-264330C95877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19D6C599-640E-4F7B-8409-8D8315529DB2}" type="sibTrans" cxnId="{B428C66A-E92B-465B-8F82-264330C95877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797B6557-7134-463A-8F63-73A4309256DA}">
      <dgm:prSet phldrT="[Text]" custT="1"/>
      <dgm:spPr/>
      <dgm:t>
        <a:bodyPr/>
        <a:lstStyle/>
        <a:p>
          <a:r>
            <a:rPr lang="en-US" sz="180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2019</a:t>
          </a:r>
          <a:endParaRPr lang="en-US" sz="18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3B8226D-E811-4D2A-BB4E-0192C16498AD}" type="parTrans" cxnId="{ABEE0635-3891-41D0-82C6-08D1A136B4BC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C2E07B2F-CECD-438D-9D38-1BBD02324D24}" type="sibTrans" cxnId="{ABEE0635-3891-41D0-82C6-08D1A136B4BC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55E14E50-19D4-4DEE-9456-A6F13C4ACF6F}">
      <dgm:prSet phldrT="[Text]" custT="1"/>
      <dgm:spPr/>
      <dgm:t>
        <a:bodyPr/>
        <a:lstStyle/>
        <a:p>
          <a:r>
            <a:rPr lang="en-US" sz="180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Independent review announced </a:t>
          </a:r>
          <a:endParaRPr lang="en-US" sz="18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DAD7079-989A-475C-8C1F-BFFD9C1B0507}" type="parTrans" cxnId="{86B0F66C-CE71-443B-A4C3-E72236385C68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4D2F6DEB-9435-472B-9A21-104E6E050C2E}" type="sibTrans" cxnId="{86B0F66C-CE71-443B-A4C3-E72236385C68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FA4F2D7E-A310-4C2C-A96C-55C7DF091C26}">
      <dgm:prSet phldrT="[Text]" custT="1"/>
      <dgm:spPr/>
      <dgm:t>
        <a:bodyPr/>
        <a:lstStyle/>
        <a:p>
          <a:r>
            <a:rPr lang="en-US" sz="180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2020</a:t>
          </a:r>
          <a:endParaRPr lang="en-US" sz="18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0CCD14F-6CA9-4930-8B38-18CE759B5A3B}" type="parTrans" cxnId="{9B4C2AC9-6C8F-4DB5-B490-37C41F70ABFF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5CC187D9-6B73-42CF-AB7D-1174F971A2EF}" type="sibTrans" cxnId="{9B4C2AC9-6C8F-4DB5-B490-37C41F70ABFF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36CAA638-5789-42BA-B2E1-4DD4D09F4218}">
      <dgm:prSet custT="1"/>
      <dgm:spPr/>
      <dgm:t>
        <a:bodyPr/>
        <a:lstStyle/>
        <a:p>
          <a:r>
            <a:rPr lang="en-US" sz="1800" smtClean="0">
              <a:ln w="0"/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The independent review was conducted by </a:t>
          </a:r>
          <a:r>
            <a:rPr lang="en-US" sz="1800" b="1" smtClean="0">
              <a:ln w="0"/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Donna</a:t>
          </a:r>
          <a:r>
            <a:rPr lang="en-US" sz="1800" smtClean="0">
              <a:ln w="0"/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b="1" smtClean="0">
              <a:ln w="0"/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Ockenden.</a:t>
          </a:r>
          <a:r>
            <a:rPr lang="en-US" sz="1800" smtClean="0">
              <a:ln w="0"/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US" sz="18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AC9780A-637E-4908-9A56-9195A3CA20F6}" type="parTrans" cxnId="{4AD0DF7C-3D44-4024-A196-EA68537EF75A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D54DA2E4-5028-4C68-8E04-7C1EAEF53AA9}" type="sibTrans" cxnId="{4AD0DF7C-3D44-4024-A196-EA68537EF75A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816BF573-8292-4B21-BE03-239466ED75AC}">
      <dgm:prSet phldrT="[Text]" custT="1"/>
      <dgm:spPr/>
      <dgm:t>
        <a:bodyPr/>
        <a:lstStyle/>
        <a:p>
          <a:r>
            <a:rPr lang="en-US" sz="180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2022</a:t>
          </a:r>
          <a:endParaRPr lang="en-US" sz="18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2E8D0F8-929F-4ED9-94CB-7C2E1056E12A}" type="parTrans" cxnId="{2B0D98BF-48BC-4725-B00D-A6A82DEBD81E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20486916-CC68-4148-B43F-E557F4DD5473}" type="sibTrans" cxnId="{2B0D98BF-48BC-4725-B00D-A6A82DEBD81E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5F50F48A-FD0D-4A39-AA9D-E0AFD0A9ADA9}">
      <dgm:prSet custT="1"/>
      <dgm:spPr/>
      <dgm:t>
        <a:bodyPr/>
        <a:lstStyle/>
        <a:p>
          <a:r>
            <a:rPr lang="en-US" sz="1800" smtClean="0">
              <a:ln w="0"/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The final report was released </a:t>
          </a:r>
          <a:r>
            <a:rPr lang="en-US" sz="1800" b="1" smtClean="0">
              <a:ln w="0"/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in march 2022 with 15 Immediate and Essential Actions.</a:t>
          </a:r>
          <a:r>
            <a:rPr lang="en-US" sz="1800" smtClean="0">
              <a:ln w="0"/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US" sz="18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9642D40-81C3-44C1-83AC-4DEADE516855}" type="parTrans" cxnId="{67CE08E2-89E9-4297-94B9-5101DB45FFDB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EE33CCFA-092E-4571-8ACF-EE9A7318CDC3}" type="sibTrans" cxnId="{67CE08E2-89E9-4297-94B9-5101DB45FFDB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BD0C9BC5-12FE-4B54-B488-891E86BDE3F0}" type="pres">
      <dgm:prSet presAssocID="{60C1C324-55F3-44EE-946E-F17D2CA100CB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37D4EF20-E75D-4844-BD94-84520DD5F975}" type="pres">
      <dgm:prSet presAssocID="{1A9B1D31-2A06-417A-9EA8-2C29FF8F6E36}" presName="composite" presStyleCnt="0"/>
      <dgm:spPr/>
    </dgm:pt>
    <dgm:pt modelId="{B16754A5-E6E5-417B-A06C-491282A9295D}" type="pres">
      <dgm:prSet presAssocID="{1A9B1D31-2A06-417A-9EA8-2C29FF8F6E36}" presName="parentText" presStyleLbl="alignNode1" presStyleIdx="0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59CD1DF-A5E5-413B-BC60-ADCFE8125C7F}" type="pres">
      <dgm:prSet presAssocID="{1A9B1D31-2A06-417A-9EA8-2C29FF8F6E36}" presName="descendantText" presStyleLbl="alignAcc1" presStyleIdx="0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147F4BA-4876-4343-B53C-AEF2356F9E43}" type="pres">
      <dgm:prSet presAssocID="{D4C7EEBA-FDCC-4B57-8115-99DCBD3CDBED}" presName="sp" presStyleCnt="0"/>
      <dgm:spPr/>
    </dgm:pt>
    <dgm:pt modelId="{D6DC7643-398C-44C4-97E1-458DFD60AA10}" type="pres">
      <dgm:prSet presAssocID="{090D4ED9-FE82-440F-9177-CD19F13ECF06}" presName="composite" presStyleCnt="0"/>
      <dgm:spPr/>
    </dgm:pt>
    <dgm:pt modelId="{1CF0E764-02CF-4A55-A67E-F28C813405AC}" type="pres">
      <dgm:prSet presAssocID="{090D4ED9-FE82-440F-9177-CD19F13ECF06}" presName="parentText" presStyleLbl="align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EDED617-435E-4B1E-B5F1-CFEFBCBCADA2}" type="pres">
      <dgm:prSet presAssocID="{090D4ED9-FE82-440F-9177-CD19F13ECF06}" presName="descendantText" presStyleLbl="alignAcc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29F55F2-1144-463B-91D5-1C9ECC6D517E}" type="pres">
      <dgm:prSet presAssocID="{C419326F-CFA2-407D-BC95-871CE1CFC8A6}" presName="sp" presStyleCnt="0"/>
      <dgm:spPr/>
    </dgm:pt>
    <dgm:pt modelId="{5A2713BA-4161-4756-991A-641BB7A3F678}" type="pres">
      <dgm:prSet presAssocID="{797B6557-7134-463A-8F63-73A4309256DA}" presName="composite" presStyleCnt="0"/>
      <dgm:spPr/>
    </dgm:pt>
    <dgm:pt modelId="{B70CE913-F247-4944-B0E2-1C3D9544FBD8}" type="pres">
      <dgm:prSet presAssocID="{797B6557-7134-463A-8F63-73A4309256DA}" presName="parentText" presStyleLbl="align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802B2AA-0973-4D6B-BC7C-B6AC819AEF4F}" type="pres">
      <dgm:prSet presAssocID="{797B6557-7134-463A-8F63-73A4309256DA}" presName="descendantText" presStyleLbl="alignAcc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9966AA5-59BF-4BB1-87E5-6DC65AFEE529}" type="pres">
      <dgm:prSet presAssocID="{C2E07B2F-CECD-438D-9D38-1BBD02324D24}" presName="sp" presStyleCnt="0"/>
      <dgm:spPr/>
    </dgm:pt>
    <dgm:pt modelId="{8642004B-8481-4E33-A2A4-F66DA8B22E85}" type="pres">
      <dgm:prSet presAssocID="{FA4F2D7E-A310-4C2C-A96C-55C7DF091C26}" presName="composite" presStyleCnt="0"/>
      <dgm:spPr/>
    </dgm:pt>
    <dgm:pt modelId="{072AD56F-F8FF-43F7-9771-4344BC70147C}" type="pres">
      <dgm:prSet presAssocID="{FA4F2D7E-A310-4C2C-A96C-55C7DF091C26}" presName="parentText" presStyleLbl="align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1D6E302-4A8F-4CBC-9FF3-ACB9E7232783}" type="pres">
      <dgm:prSet presAssocID="{FA4F2D7E-A310-4C2C-A96C-55C7DF091C26}" presName="descendantText" presStyleLbl="alignAcc1" presStyleIdx="3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D87B7F2-43AD-4743-87D7-25791809625E}" type="pres">
      <dgm:prSet presAssocID="{5CC187D9-6B73-42CF-AB7D-1174F971A2EF}" presName="sp" presStyleCnt="0"/>
      <dgm:spPr/>
    </dgm:pt>
    <dgm:pt modelId="{27AA508D-82C1-4F71-9B75-A8CCF8677519}" type="pres">
      <dgm:prSet presAssocID="{816BF573-8292-4B21-BE03-239466ED75AC}" presName="composite" presStyleCnt="0"/>
      <dgm:spPr/>
    </dgm:pt>
    <dgm:pt modelId="{2841BBA5-4A75-47B8-BB98-249474F45435}" type="pres">
      <dgm:prSet presAssocID="{816BF573-8292-4B21-BE03-239466ED75AC}" presName="parentText" presStyleLbl="align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F28DBCB-2E34-44B1-844E-649144966D5E}" type="pres">
      <dgm:prSet presAssocID="{816BF573-8292-4B21-BE03-239466ED75AC}" presName="descendantText" presStyleLbl="alignAcc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4AD0DF7C-3D44-4024-A196-EA68537EF75A}" srcId="{FA4F2D7E-A310-4C2C-A96C-55C7DF091C26}" destId="{36CAA638-5789-42BA-B2E1-4DD4D09F4218}" srcOrd="0" destOrd="0" parTransId="{0AC9780A-637E-4908-9A56-9195A3CA20F6}" sibTransId="{D54DA2E4-5028-4C68-8E04-7C1EAEF53AA9}"/>
    <dgm:cxn modelId="{A5A07BC8-8DD0-4A8B-A81B-D1D50784EFD2}" type="presOf" srcId="{36CAA638-5789-42BA-B2E1-4DD4D09F4218}" destId="{61D6E302-4A8F-4CBC-9FF3-ACB9E7232783}" srcOrd="0" destOrd="0" presId="urn:microsoft.com/office/officeart/2005/8/layout/chevron2"/>
    <dgm:cxn modelId="{ABEE0635-3891-41D0-82C6-08D1A136B4BC}" srcId="{60C1C324-55F3-44EE-946E-F17D2CA100CB}" destId="{797B6557-7134-463A-8F63-73A4309256DA}" srcOrd="2" destOrd="0" parTransId="{E3B8226D-E811-4D2A-BB4E-0192C16498AD}" sibTransId="{C2E07B2F-CECD-438D-9D38-1BBD02324D24}"/>
    <dgm:cxn modelId="{E8440593-91BA-47F8-B9C5-2EEB6CA0EE59}" srcId="{60C1C324-55F3-44EE-946E-F17D2CA100CB}" destId="{090D4ED9-FE82-440F-9177-CD19F13ECF06}" srcOrd="1" destOrd="0" parTransId="{8407B158-5DBC-4191-94EC-5278135AE9A4}" sibTransId="{C419326F-CFA2-407D-BC95-871CE1CFC8A6}"/>
    <dgm:cxn modelId="{178FEA8C-A1A6-426A-970E-B4D10AB39F71}" type="presOf" srcId="{5F50F48A-FD0D-4A39-AA9D-E0AFD0A9ADA9}" destId="{DF28DBCB-2E34-44B1-844E-649144966D5E}" srcOrd="0" destOrd="0" presId="urn:microsoft.com/office/officeart/2005/8/layout/chevron2"/>
    <dgm:cxn modelId="{8F174F45-58EC-45A4-9A29-980718A31AD1}" srcId="{60C1C324-55F3-44EE-946E-F17D2CA100CB}" destId="{1A9B1D31-2A06-417A-9EA8-2C29FF8F6E36}" srcOrd="0" destOrd="0" parTransId="{85D39FF5-A396-4043-B7E5-41F9D9C3B838}" sibTransId="{D4C7EEBA-FDCC-4B57-8115-99DCBD3CDBED}"/>
    <dgm:cxn modelId="{B428C66A-E92B-465B-8F82-264330C95877}" srcId="{090D4ED9-FE82-440F-9177-CD19F13ECF06}" destId="{F6CABFAF-76C6-4F0A-9E41-F82BD0EB9DCB}" srcOrd="0" destOrd="0" parTransId="{8AFFDBCE-B303-4774-BB99-7A5F43ACDD7F}" sibTransId="{19D6C599-640E-4F7B-8409-8D8315529DB2}"/>
    <dgm:cxn modelId="{1D22ACA0-F8BD-416E-AFE1-C68FF928D77E}" type="presOf" srcId="{60C1C324-55F3-44EE-946E-F17D2CA100CB}" destId="{BD0C9BC5-12FE-4B54-B488-891E86BDE3F0}" srcOrd="0" destOrd="0" presId="urn:microsoft.com/office/officeart/2005/8/layout/chevron2"/>
    <dgm:cxn modelId="{86B0F66C-CE71-443B-A4C3-E72236385C68}" srcId="{797B6557-7134-463A-8F63-73A4309256DA}" destId="{55E14E50-19D4-4DEE-9456-A6F13C4ACF6F}" srcOrd="0" destOrd="0" parTransId="{CDAD7079-989A-475C-8C1F-BFFD9C1B0507}" sibTransId="{4D2F6DEB-9435-472B-9A21-104E6E050C2E}"/>
    <dgm:cxn modelId="{B00496FD-A549-485F-9A1A-E01AD8F30B0C}" type="presOf" srcId="{FA4F2D7E-A310-4C2C-A96C-55C7DF091C26}" destId="{072AD56F-F8FF-43F7-9771-4344BC70147C}" srcOrd="0" destOrd="0" presId="urn:microsoft.com/office/officeart/2005/8/layout/chevron2"/>
    <dgm:cxn modelId="{C0AC453F-1600-440A-B387-A91CBC201E53}" type="presOf" srcId="{797B6557-7134-463A-8F63-73A4309256DA}" destId="{B70CE913-F247-4944-B0E2-1C3D9544FBD8}" srcOrd="0" destOrd="0" presId="urn:microsoft.com/office/officeart/2005/8/layout/chevron2"/>
    <dgm:cxn modelId="{AE4CA313-98E2-4BC5-A1C5-FE52908D5D36}" type="presOf" srcId="{F6CABFAF-76C6-4F0A-9E41-F82BD0EB9DCB}" destId="{AEDED617-435E-4B1E-B5F1-CFEFBCBCADA2}" srcOrd="0" destOrd="0" presId="urn:microsoft.com/office/officeart/2005/8/layout/chevron2"/>
    <dgm:cxn modelId="{2B0D98BF-48BC-4725-B00D-A6A82DEBD81E}" srcId="{60C1C324-55F3-44EE-946E-F17D2CA100CB}" destId="{816BF573-8292-4B21-BE03-239466ED75AC}" srcOrd="4" destOrd="0" parTransId="{B2E8D0F8-929F-4ED9-94CB-7C2E1056E12A}" sibTransId="{20486916-CC68-4148-B43F-E557F4DD5473}"/>
    <dgm:cxn modelId="{8BEC85CA-EED9-4A0C-A40B-D46CA1A650CB}" type="presOf" srcId="{1A9B1D31-2A06-417A-9EA8-2C29FF8F6E36}" destId="{B16754A5-E6E5-417B-A06C-491282A9295D}" srcOrd="0" destOrd="0" presId="urn:microsoft.com/office/officeart/2005/8/layout/chevron2"/>
    <dgm:cxn modelId="{A7AEC042-1FCB-48B3-8B46-B7890D4F4E3C}" type="presOf" srcId="{55E14E50-19D4-4DEE-9456-A6F13C4ACF6F}" destId="{D802B2AA-0973-4D6B-BC7C-B6AC819AEF4F}" srcOrd="0" destOrd="0" presId="urn:microsoft.com/office/officeart/2005/8/layout/chevron2"/>
    <dgm:cxn modelId="{B493EFC8-06AB-45FB-937D-26BF5767CECC}" type="presOf" srcId="{67E53AE1-68D9-4610-85E2-1B636BDB7124}" destId="{759CD1DF-A5E5-413B-BC60-ADCFE8125C7F}" srcOrd="0" destOrd="0" presId="urn:microsoft.com/office/officeart/2005/8/layout/chevron2"/>
    <dgm:cxn modelId="{CE297DAF-EE07-43ED-A685-F900A430FE08}" type="presOf" srcId="{090D4ED9-FE82-440F-9177-CD19F13ECF06}" destId="{1CF0E764-02CF-4A55-A67E-F28C813405AC}" srcOrd="0" destOrd="0" presId="urn:microsoft.com/office/officeart/2005/8/layout/chevron2"/>
    <dgm:cxn modelId="{DB9EEB24-E685-4DD6-B9F4-23B9323BB947}" srcId="{1A9B1D31-2A06-417A-9EA8-2C29FF8F6E36}" destId="{67E53AE1-68D9-4610-85E2-1B636BDB7124}" srcOrd="0" destOrd="0" parTransId="{87F8588F-F9E4-4626-8A31-1BCA9E50F958}" sibTransId="{FB54845C-C528-4F76-A380-1276A244A7DA}"/>
    <dgm:cxn modelId="{67CE08E2-89E9-4297-94B9-5101DB45FFDB}" srcId="{816BF573-8292-4B21-BE03-239466ED75AC}" destId="{5F50F48A-FD0D-4A39-AA9D-E0AFD0A9ADA9}" srcOrd="0" destOrd="0" parTransId="{B9642D40-81C3-44C1-83AC-4DEADE516855}" sibTransId="{EE33CCFA-092E-4571-8ACF-EE9A7318CDC3}"/>
    <dgm:cxn modelId="{63D7285F-6908-40EE-900D-578188CA8CF1}" type="presOf" srcId="{816BF573-8292-4B21-BE03-239466ED75AC}" destId="{2841BBA5-4A75-47B8-BB98-249474F45435}" srcOrd="0" destOrd="0" presId="urn:microsoft.com/office/officeart/2005/8/layout/chevron2"/>
    <dgm:cxn modelId="{9B4C2AC9-6C8F-4DB5-B490-37C41F70ABFF}" srcId="{60C1C324-55F3-44EE-946E-F17D2CA100CB}" destId="{FA4F2D7E-A310-4C2C-A96C-55C7DF091C26}" srcOrd="3" destOrd="0" parTransId="{F0CCD14F-6CA9-4930-8B38-18CE759B5A3B}" sibTransId="{5CC187D9-6B73-42CF-AB7D-1174F971A2EF}"/>
    <dgm:cxn modelId="{F590A825-C6F7-4BF1-AAB7-6F167F9A1618}" type="presParOf" srcId="{BD0C9BC5-12FE-4B54-B488-891E86BDE3F0}" destId="{37D4EF20-E75D-4844-BD94-84520DD5F975}" srcOrd="0" destOrd="0" presId="urn:microsoft.com/office/officeart/2005/8/layout/chevron2"/>
    <dgm:cxn modelId="{C7AE135F-0901-45E2-A522-E10E2928517D}" type="presParOf" srcId="{37D4EF20-E75D-4844-BD94-84520DD5F975}" destId="{B16754A5-E6E5-417B-A06C-491282A9295D}" srcOrd="0" destOrd="0" presId="urn:microsoft.com/office/officeart/2005/8/layout/chevron2"/>
    <dgm:cxn modelId="{44EE5484-BC18-456C-8CAA-0C4ED8C09BB0}" type="presParOf" srcId="{37D4EF20-E75D-4844-BD94-84520DD5F975}" destId="{759CD1DF-A5E5-413B-BC60-ADCFE8125C7F}" srcOrd="1" destOrd="0" presId="urn:microsoft.com/office/officeart/2005/8/layout/chevron2"/>
    <dgm:cxn modelId="{763C2453-0EB3-4C10-9D7F-1B1FB67E0956}" type="presParOf" srcId="{BD0C9BC5-12FE-4B54-B488-891E86BDE3F0}" destId="{3147F4BA-4876-4343-B53C-AEF2356F9E43}" srcOrd="1" destOrd="0" presId="urn:microsoft.com/office/officeart/2005/8/layout/chevron2"/>
    <dgm:cxn modelId="{63AA39EE-57D0-481A-AB1C-7D0096D02EFB}" type="presParOf" srcId="{BD0C9BC5-12FE-4B54-B488-891E86BDE3F0}" destId="{D6DC7643-398C-44C4-97E1-458DFD60AA10}" srcOrd="2" destOrd="0" presId="urn:microsoft.com/office/officeart/2005/8/layout/chevron2"/>
    <dgm:cxn modelId="{08E30FF7-7CF2-404D-8FF9-29951752C14B}" type="presParOf" srcId="{D6DC7643-398C-44C4-97E1-458DFD60AA10}" destId="{1CF0E764-02CF-4A55-A67E-F28C813405AC}" srcOrd="0" destOrd="0" presId="urn:microsoft.com/office/officeart/2005/8/layout/chevron2"/>
    <dgm:cxn modelId="{CDDACD51-2605-41EE-A13F-33F61C4DC532}" type="presParOf" srcId="{D6DC7643-398C-44C4-97E1-458DFD60AA10}" destId="{AEDED617-435E-4B1E-B5F1-CFEFBCBCADA2}" srcOrd="1" destOrd="0" presId="urn:microsoft.com/office/officeart/2005/8/layout/chevron2"/>
    <dgm:cxn modelId="{96BAEE99-23C8-4E3F-9019-02235DC697E2}" type="presParOf" srcId="{BD0C9BC5-12FE-4B54-B488-891E86BDE3F0}" destId="{A29F55F2-1144-463B-91D5-1C9ECC6D517E}" srcOrd="3" destOrd="0" presId="urn:microsoft.com/office/officeart/2005/8/layout/chevron2"/>
    <dgm:cxn modelId="{4F490BF4-7C7A-4B7B-B8F4-82D423796861}" type="presParOf" srcId="{BD0C9BC5-12FE-4B54-B488-891E86BDE3F0}" destId="{5A2713BA-4161-4756-991A-641BB7A3F678}" srcOrd="4" destOrd="0" presId="urn:microsoft.com/office/officeart/2005/8/layout/chevron2"/>
    <dgm:cxn modelId="{F7FEEB03-369D-4A3C-A307-14C3DAF772AB}" type="presParOf" srcId="{5A2713BA-4161-4756-991A-641BB7A3F678}" destId="{B70CE913-F247-4944-B0E2-1C3D9544FBD8}" srcOrd="0" destOrd="0" presId="urn:microsoft.com/office/officeart/2005/8/layout/chevron2"/>
    <dgm:cxn modelId="{8873729E-335C-4BDC-910D-C474BF580CA4}" type="presParOf" srcId="{5A2713BA-4161-4756-991A-641BB7A3F678}" destId="{D802B2AA-0973-4D6B-BC7C-B6AC819AEF4F}" srcOrd="1" destOrd="0" presId="urn:microsoft.com/office/officeart/2005/8/layout/chevron2"/>
    <dgm:cxn modelId="{20D39196-D0B8-43B5-B1CB-16DA2DA6D9C1}" type="presParOf" srcId="{BD0C9BC5-12FE-4B54-B488-891E86BDE3F0}" destId="{39966AA5-59BF-4BB1-87E5-6DC65AFEE529}" srcOrd="5" destOrd="0" presId="urn:microsoft.com/office/officeart/2005/8/layout/chevron2"/>
    <dgm:cxn modelId="{09CAEA3A-7C3F-4283-8196-1186ECA543EE}" type="presParOf" srcId="{BD0C9BC5-12FE-4B54-B488-891E86BDE3F0}" destId="{8642004B-8481-4E33-A2A4-F66DA8B22E85}" srcOrd="6" destOrd="0" presId="urn:microsoft.com/office/officeart/2005/8/layout/chevron2"/>
    <dgm:cxn modelId="{A37F724B-BE27-42FC-9854-96FA6CD8F3BB}" type="presParOf" srcId="{8642004B-8481-4E33-A2A4-F66DA8B22E85}" destId="{072AD56F-F8FF-43F7-9771-4344BC70147C}" srcOrd="0" destOrd="0" presId="urn:microsoft.com/office/officeart/2005/8/layout/chevron2"/>
    <dgm:cxn modelId="{ED9E7E9A-8CC4-4280-9DDD-06F7DA53BC56}" type="presParOf" srcId="{8642004B-8481-4E33-A2A4-F66DA8B22E85}" destId="{61D6E302-4A8F-4CBC-9FF3-ACB9E7232783}" srcOrd="1" destOrd="0" presId="urn:microsoft.com/office/officeart/2005/8/layout/chevron2"/>
    <dgm:cxn modelId="{97E7DE03-51E6-4F41-8C31-970537BBD609}" type="presParOf" srcId="{BD0C9BC5-12FE-4B54-B488-891E86BDE3F0}" destId="{9D87B7F2-43AD-4743-87D7-25791809625E}" srcOrd="7" destOrd="0" presId="urn:microsoft.com/office/officeart/2005/8/layout/chevron2"/>
    <dgm:cxn modelId="{EE38C897-351E-4394-B371-690C359184ED}" type="presParOf" srcId="{BD0C9BC5-12FE-4B54-B488-891E86BDE3F0}" destId="{27AA508D-82C1-4F71-9B75-A8CCF8677519}" srcOrd="8" destOrd="0" presId="urn:microsoft.com/office/officeart/2005/8/layout/chevron2"/>
    <dgm:cxn modelId="{074E7437-32AC-4CC3-80E6-30C70E3B9B1D}" type="presParOf" srcId="{27AA508D-82C1-4F71-9B75-A8CCF8677519}" destId="{2841BBA5-4A75-47B8-BB98-249474F45435}" srcOrd="0" destOrd="0" presId="urn:microsoft.com/office/officeart/2005/8/layout/chevron2"/>
    <dgm:cxn modelId="{5369C3E8-E1BB-4286-BE3B-FFB5E33C166B}" type="presParOf" srcId="{27AA508D-82C1-4F71-9B75-A8CCF8677519}" destId="{DF28DBCB-2E34-44B1-844E-649144966D5E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C8366FD-164C-4312-8772-4D09DAA82EF0}" type="doc">
      <dgm:prSet loTypeId="urn:microsoft.com/office/officeart/2005/8/layout/venn1" loCatId="relationship" qsTypeId="urn:microsoft.com/office/officeart/2005/8/quickstyle/3d3" qsCatId="3D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6E8AB12F-0FA5-401A-9532-9D41F0B148D6}">
      <dgm:prSet phldrT="[Text]"/>
      <dgm:spPr/>
      <dgm:t>
        <a:bodyPr/>
        <a:lstStyle/>
        <a:p>
          <a:r>
            <a:rPr lang="en-US" dirty="0" err="1" smtClean="0"/>
            <a:t>Organisational</a:t>
          </a:r>
          <a:r>
            <a:rPr lang="en-US" dirty="0" smtClean="0"/>
            <a:t> culture that resists change.</a:t>
          </a:r>
          <a:endParaRPr lang="en-US" dirty="0"/>
        </a:p>
      </dgm:t>
    </dgm:pt>
    <dgm:pt modelId="{58109108-C138-45F8-A1D6-C770F5924812}" type="parTrans" cxnId="{4157A7D6-9B00-4722-84A9-6A78DE1E0B4D}">
      <dgm:prSet/>
      <dgm:spPr/>
      <dgm:t>
        <a:bodyPr/>
        <a:lstStyle/>
        <a:p>
          <a:endParaRPr lang="en-US"/>
        </a:p>
      </dgm:t>
    </dgm:pt>
    <dgm:pt modelId="{AD61A26D-8B0E-4098-8E83-BD13C94CB305}" type="sibTrans" cxnId="{4157A7D6-9B00-4722-84A9-6A78DE1E0B4D}">
      <dgm:prSet/>
      <dgm:spPr/>
      <dgm:t>
        <a:bodyPr/>
        <a:lstStyle/>
        <a:p>
          <a:endParaRPr lang="en-US"/>
        </a:p>
      </dgm:t>
    </dgm:pt>
    <dgm:pt modelId="{3B70E329-1B68-44C6-9ED1-163C47AB5155}">
      <dgm:prSet phldrT="[Text]"/>
      <dgm:spPr/>
      <dgm:t>
        <a:bodyPr/>
        <a:lstStyle/>
        <a:p>
          <a:r>
            <a:rPr lang="en-US" dirty="0" smtClean="0"/>
            <a:t>Weak governance structures</a:t>
          </a:r>
          <a:endParaRPr lang="en-US" dirty="0"/>
        </a:p>
      </dgm:t>
    </dgm:pt>
    <dgm:pt modelId="{AAB2A517-8D31-4F2D-981A-D21BC7E6E2CF}" type="parTrans" cxnId="{31C1CF14-6EBD-412F-B9AC-4C3A9A5BFCC5}">
      <dgm:prSet/>
      <dgm:spPr/>
      <dgm:t>
        <a:bodyPr/>
        <a:lstStyle/>
        <a:p>
          <a:endParaRPr lang="en-US"/>
        </a:p>
      </dgm:t>
    </dgm:pt>
    <dgm:pt modelId="{08361C42-393D-4942-AA13-1274DD3CCEDE}" type="sibTrans" cxnId="{31C1CF14-6EBD-412F-B9AC-4C3A9A5BFCC5}">
      <dgm:prSet/>
      <dgm:spPr/>
      <dgm:t>
        <a:bodyPr/>
        <a:lstStyle/>
        <a:p>
          <a:endParaRPr lang="en-US"/>
        </a:p>
      </dgm:t>
    </dgm:pt>
    <dgm:pt modelId="{4244CEB7-8D4A-4D75-AD5F-F0C04D16DEB2}">
      <dgm:prSet phldrT="[Text]"/>
      <dgm:spPr/>
      <dgm:t>
        <a:bodyPr/>
        <a:lstStyle/>
        <a:p>
          <a:r>
            <a:rPr lang="en-US" dirty="0" smtClean="0"/>
            <a:t>Poor leadership oversight</a:t>
          </a:r>
          <a:endParaRPr lang="en-US" dirty="0"/>
        </a:p>
      </dgm:t>
    </dgm:pt>
    <dgm:pt modelId="{0D0EBE86-0029-4750-A5A9-037E128E4695}" type="parTrans" cxnId="{76E4BC57-E32A-4CD2-960E-5B44D5344B7B}">
      <dgm:prSet/>
      <dgm:spPr/>
      <dgm:t>
        <a:bodyPr/>
        <a:lstStyle/>
        <a:p>
          <a:endParaRPr lang="en-US"/>
        </a:p>
      </dgm:t>
    </dgm:pt>
    <dgm:pt modelId="{CE7CD76A-8634-4343-B099-73D772415106}" type="sibTrans" cxnId="{76E4BC57-E32A-4CD2-960E-5B44D5344B7B}">
      <dgm:prSet/>
      <dgm:spPr/>
      <dgm:t>
        <a:bodyPr/>
        <a:lstStyle/>
        <a:p>
          <a:endParaRPr lang="en-US"/>
        </a:p>
      </dgm:t>
    </dgm:pt>
    <dgm:pt modelId="{9C5B6979-76B7-46BC-A729-92CDF4EFAA53}">
      <dgm:prSet phldrT="[Text]"/>
      <dgm:spPr/>
      <dgm:t>
        <a:bodyPr/>
        <a:lstStyle/>
        <a:p>
          <a:r>
            <a:rPr lang="en-US" dirty="0" smtClean="0"/>
            <a:t>Insufficient workforce planning</a:t>
          </a:r>
          <a:endParaRPr lang="en-US" dirty="0"/>
        </a:p>
      </dgm:t>
    </dgm:pt>
    <dgm:pt modelId="{F75D70DF-D7DE-48CF-86B4-728A7282EEA1}" type="parTrans" cxnId="{D5084642-D533-44B8-A700-8A0F4A85919E}">
      <dgm:prSet/>
      <dgm:spPr/>
      <dgm:t>
        <a:bodyPr/>
        <a:lstStyle/>
        <a:p>
          <a:endParaRPr lang="en-US"/>
        </a:p>
      </dgm:t>
    </dgm:pt>
    <dgm:pt modelId="{F76595B7-C552-4DB2-A94C-EE1E7C62DC24}" type="sibTrans" cxnId="{D5084642-D533-44B8-A700-8A0F4A85919E}">
      <dgm:prSet/>
      <dgm:spPr/>
      <dgm:t>
        <a:bodyPr/>
        <a:lstStyle/>
        <a:p>
          <a:endParaRPr lang="en-US"/>
        </a:p>
      </dgm:t>
    </dgm:pt>
    <dgm:pt modelId="{20E12591-3A6E-46C5-9108-D6F0CB43C431}" type="pres">
      <dgm:prSet presAssocID="{AC8366FD-164C-4312-8772-4D09DAA82EF0}" presName="compositeShape" presStyleCnt="0">
        <dgm:presLayoutVars>
          <dgm:chMax val="7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47BA1BA0-71D4-4D98-AE75-280542746B9A}" type="pres">
      <dgm:prSet presAssocID="{6E8AB12F-0FA5-401A-9532-9D41F0B148D6}" presName="circ1" presStyleLbl="vennNode1" presStyleIdx="0" presStyleCnt="4"/>
      <dgm:spPr/>
      <dgm:t>
        <a:bodyPr/>
        <a:lstStyle/>
        <a:p>
          <a:endParaRPr lang="en-US"/>
        </a:p>
      </dgm:t>
    </dgm:pt>
    <dgm:pt modelId="{31C858A5-F3BF-4BD1-B625-5DECDFB1F0AA}" type="pres">
      <dgm:prSet presAssocID="{6E8AB12F-0FA5-401A-9532-9D41F0B148D6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91A1F25-6FFB-4215-BA12-6619F26C794A}" type="pres">
      <dgm:prSet presAssocID="{3B70E329-1B68-44C6-9ED1-163C47AB5155}" presName="circ2" presStyleLbl="vennNode1" presStyleIdx="1" presStyleCnt="4"/>
      <dgm:spPr/>
      <dgm:t>
        <a:bodyPr/>
        <a:lstStyle/>
        <a:p>
          <a:endParaRPr lang="en-US"/>
        </a:p>
      </dgm:t>
    </dgm:pt>
    <dgm:pt modelId="{D1D8F9B0-8CF9-4B64-91F7-D3D62EEF320B}" type="pres">
      <dgm:prSet presAssocID="{3B70E329-1B68-44C6-9ED1-163C47AB5155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7FDC42B-89B8-42DC-B00C-B77EEAFAA62A}" type="pres">
      <dgm:prSet presAssocID="{4244CEB7-8D4A-4D75-AD5F-F0C04D16DEB2}" presName="circ3" presStyleLbl="vennNode1" presStyleIdx="2" presStyleCnt="4"/>
      <dgm:spPr/>
      <dgm:t>
        <a:bodyPr/>
        <a:lstStyle/>
        <a:p>
          <a:endParaRPr lang="en-US"/>
        </a:p>
      </dgm:t>
    </dgm:pt>
    <dgm:pt modelId="{D9BF88DF-222F-4A22-AAD7-3FFC5F1466A6}" type="pres">
      <dgm:prSet presAssocID="{4244CEB7-8D4A-4D75-AD5F-F0C04D16DEB2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6F8D2AD-9ECE-428D-82F4-93F2D13CBEAA}" type="pres">
      <dgm:prSet presAssocID="{9C5B6979-76B7-46BC-A729-92CDF4EFAA53}" presName="circ4" presStyleLbl="vennNode1" presStyleIdx="3" presStyleCnt="4"/>
      <dgm:spPr/>
      <dgm:t>
        <a:bodyPr/>
        <a:lstStyle/>
        <a:p>
          <a:endParaRPr lang="en-US"/>
        </a:p>
      </dgm:t>
    </dgm:pt>
    <dgm:pt modelId="{F9124C4E-00B5-4DFD-836F-78EBBA0CCE10}" type="pres">
      <dgm:prSet presAssocID="{9C5B6979-76B7-46BC-A729-92CDF4EFAA53}" presName="circ4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4157A7D6-9B00-4722-84A9-6A78DE1E0B4D}" srcId="{AC8366FD-164C-4312-8772-4D09DAA82EF0}" destId="{6E8AB12F-0FA5-401A-9532-9D41F0B148D6}" srcOrd="0" destOrd="0" parTransId="{58109108-C138-45F8-A1D6-C770F5924812}" sibTransId="{AD61A26D-8B0E-4098-8E83-BD13C94CB305}"/>
    <dgm:cxn modelId="{52CE4497-3E26-40F6-85C6-1EE8FA57BBF5}" type="presOf" srcId="{AC8366FD-164C-4312-8772-4D09DAA82EF0}" destId="{20E12591-3A6E-46C5-9108-D6F0CB43C431}" srcOrd="0" destOrd="0" presId="urn:microsoft.com/office/officeart/2005/8/layout/venn1"/>
    <dgm:cxn modelId="{03BCC66D-D6FD-4E53-B320-18C11F37C563}" type="presOf" srcId="{3B70E329-1B68-44C6-9ED1-163C47AB5155}" destId="{A91A1F25-6FFB-4215-BA12-6619F26C794A}" srcOrd="0" destOrd="0" presId="urn:microsoft.com/office/officeart/2005/8/layout/venn1"/>
    <dgm:cxn modelId="{010F4FA5-455D-4213-A1D2-C00A5C36152D}" type="presOf" srcId="{6E8AB12F-0FA5-401A-9532-9D41F0B148D6}" destId="{47BA1BA0-71D4-4D98-AE75-280542746B9A}" srcOrd="0" destOrd="0" presId="urn:microsoft.com/office/officeart/2005/8/layout/venn1"/>
    <dgm:cxn modelId="{D5084642-D533-44B8-A700-8A0F4A85919E}" srcId="{AC8366FD-164C-4312-8772-4D09DAA82EF0}" destId="{9C5B6979-76B7-46BC-A729-92CDF4EFAA53}" srcOrd="3" destOrd="0" parTransId="{F75D70DF-D7DE-48CF-86B4-728A7282EEA1}" sibTransId="{F76595B7-C552-4DB2-A94C-EE1E7C62DC24}"/>
    <dgm:cxn modelId="{3A263409-D3BF-4636-9631-3E7AEA042622}" type="presOf" srcId="{4244CEB7-8D4A-4D75-AD5F-F0C04D16DEB2}" destId="{17FDC42B-89B8-42DC-B00C-B77EEAFAA62A}" srcOrd="0" destOrd="0" presId="urn:microsoft.com/office/officeart/2005/8/layout/venn1"/>
    <dgm:cxn modelId="{76E4BC57-E32A-4CD2-960E-5B44D5344B7B}" srcId="{AC8366FD-164C-4312-8772-4D09DAA82EF0}" destId="{4244CEB7-8D4A-4D75-AD5F-F0C04D16DEB2}" srcOrd="2" destOrd="0" parTransId="{0D0EBE86-0029-4750-A5A9-037E128E4695}" sibTransId="{CE7CD76A-8634-4343-B099-73D772415106}"/>
    <dgm:cxn modelId="{A7CAB996-FF5E-4B62-9752-7BB2EB384C2A}" type="presOf" srcId="{6E8AB12F-0FA5-401A-9532-9D41F0B148D6}" destId="{31C858A5-F3BF-4BD1-B625-5DECDFB1F0AA}" srcOrd="1" destOrd="0" presId="urn:microsoft.com/office/officeart/2005/8/layout/venn1"/>
    <dgm:cxn modelId="{2BABD876-7FE9-44F4-85CB-88E26FB9E700}" type="presOf" srcId="{4244CEB7-8D4A-4D75-AD5F-F0C04D16DEB2}" destId="{D9BF88DF-222F-4A22-AAD7-3FFC5F1466A6}" srcOrd="1" destOrd="0" presId="urn:microsoft.com/office/officeart/2005/8/layout/venn1"/>
    <dgm:cxn modelId="{31C1CF14-6EBD-412F-B9AC-4C3A9A5BFCC5}" srcId="{AC8366FD-164C-4312-8772-4D09DAA82EF0}" destId="{3B70E329-1B68-44C6-9ED1-163C47AB5155}" srcOrd="1" destOrd="0" parTransId="{AAB2A517-8D31-4F2D-981A-D21BC7E6E2CF}" sibTransId="{08361C42-393D-4942-AA13-1274DD3CCEDE}"/>
    <dgm:cxn modelId="{E41BEE1F-97EE-4A42-AC5C-BCAB35233367}" type="presOf" srcId="{3B70E329-1B68-44C6-9ED1-163C47AB5155}" destId="{D1D8F9B0-8CF9-4B64-91F7-D3D62EEF320B}" srcOrd="1" destOrd="0" presId="urn:microsoft.com/office/officeart/2005/8/layout/venn1"/>
    <dgm:cxn modelId="{92EFBDF0-8E3A-407B-9137-3DEF7A845846}" type="presOf" srcId="{9C5B6979-76B7-46BC-A729-92CDF4EFAA53}" destId="{F9124C4E-00B5-4DFD-836F-78EBBA0CCE10}" srcOrd="1" destOrd="0" presId="urn:microsoft.com/office/officeart/2005/8/layout/venn1"/>
    <dgm:cxn modelId="{6CA78571-047F-42C5-8AF0-B8B396556874}" type="presOf" srcId="{9C5B6979-76B7-46BC-A729-92CDF4EFAA53}" destId="{06F8D2AD-9ECE-428D-82F4-93F2D13CBEAA}" srcOrd="0" destOrd="0" presId="urn:microsoft.com/office/officeart/2005/8/layout/venn1"/>
    <dgm:cxn modelId="{77008282-8B80-46B1-BFB2-5CFA89D2A962}" type="presParOf" srcId="{20E12591-3A6E-46C5-9108-D6F0CB43C431}" destId="{47BA1BA0-71D4-4D98-AE75-280542746B9A}" srcOrd="0" destOrd="0" presId="urn:microsoft.com/office/officeart/2005/8/layout/venn1"/>
    <dgm:cxn modelId="{503B6016-1BA0-40BC-9F5D-23A03FA0CF1A}" type="presParOf" srcId="{20E12591-3A6E-46C5-9108-D6F0CB43C431}" destId="{31C858A5-F3BF-4BD1-B625-5DECDFB1F0AA}" srcOrd="1" destOrd="0" presId="urn:microsoft.com/office/officeart/2005/8/layout/venn1"/>
    <dgm:cxn modelId="{DEFB3C94-A097-4C72-8C8A-AB68FB3E90D9}" type="presParOf" srcId="{20E12591-3A6E-46C5-9108-D6F0CB43C431}" destId="{A91A1F25-6FFB-4215-BA12-6619F26C794A}" srcOrd="2" destOrd="0" presId="urn:microsoft.com/office/officeart/2005/8/layout/venn1"/>
    <dgm:cxn modelId="{139E9301-F70C-40C1-A90A-702DFCDA8C85}" type="presParOf" srcId="{20E12591-3A6E-46C5-9108-D6F0CB43C431}" destId="{D1D8F9B0-8CF9-4B64-91F7-D3D62EEF320B}" srcOrd="3" destOrd="0" presId="urn:microsoft.com/office/officeart/2005/8/layout/venn1"/>
    <dgm:cxn modelId="{AC2FAD21-A651-45C1-98C4-7FD2F4C81E5A}" type="presParOf" srcId="{20E12591-3A6E-46C5-9108-D6F0CB43C431}" destId="{17FDC42B-89B8-42DC-B00C-B77EEAFAA62A}" srcOrd="4" destOrd="0" presId="urn:microsoft.com/office/officeart/2005/8/layout/venn1"/>
    <dgm:cxn modelId="{D0A596BC-2AF8-4372-BED8-301096E0EC39}" type="presParOf" srcId="{20E12591-3A6E-46C5-9108-D6F0CB43C431}" destId="{D9BF88DF-222F-4A22-AAD7-3FFC5F1466A6}" srcOrd="5" destOrd="0" presId="urn:microsoft.com/office/officeart/2005/8/layout/venn1"/>
    <dgm:cxn modelId="{572F8376-5AFA-4B31-BE96-217C3BEDD5AE}" type="presParOf" srcId="{20E12591-3A6E-46C5-9108-D6F0CB43C431}" destId="{06F8D2AD-9ECE-428D-82F4-93F2D13CBEAA}" srcOrd="6" destOrd="0" presId="urn:microsoft.com/office/officeart/2005/8/layout/venn1"/>
    <dgm:cxn modelId="{60D75E44-1997-477A-A7B2-55CFA480BA74}" type="presParOf" srcId="{20E12591-3A6E-46C5-9108-D6F0CB43C431}" destId="{F9124C4E-00B5-4DFD-836F-78EBBA0CCE10}" srcOrd="7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D993653-980A-46AC-9351-0357FBF91554}" type="doc">
      <dgm:prSet loTypeId="urn:microsoft.com/office/officeart/2005/8/layout/h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E3FB21D5-F3F9-4C59-B9E1-37061878660B}">
      <dgm:prSet phldrT="[Text]" custT="1"/>
      <dgm:spPr/>
      <dgm:t>
        <a:bodyPr/>
        <a:lstStyle/>
        <a:p>
          <a:pPr algn="ctr">
            <a:lnSpc>
              <a:spcPct val="150000"/>
            </a:lnSpc>
          </a:pPr>
          <a:r>
            <a:rPr lang="en-US" sz="2400" b="1" dirty="0" smtClean="0">
              <a:latin typeface="Arial" panose="020B0604020202020204" pitchFamily="34" charset="0"/>
              <a:cs typeface="Arial" panose="020B0604020202020204" pitchFamily="34" charset="0"/>
            </a:rPr>
            <a:t>Quality</a:t>
          </a:r>
          <a:endParaRPr lang="en-US" sz="18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F18E05A-6FAB-41E3-A70A-296DAE31CEB8}" type="parTrans" cxnId="{C2049D7A-0255-4E9A-9F9B-AFFEBDD5AC07}">
      <dgm:prSet/>
      <dgm:spPr/>
      <dgm:t>
        <a:bodyPr/>
        <a:lstStyle/>
        <a:p>
          <a:endParaRPr lang="en-US"/>
        </a:p>
      </dgm:t>
    </dgm:pt>
    <dgm:pt modelId="{9A6875BF-5894-4160-9D40-77E06DC85BD5}" type="sibTrans" cxnId="{C2049D7A-0255-4E9A-9F9B-AFFEBDD5AC07}">
      <dgm:prSet/>
      <dgm:spPr/>
      <dgm:t>
        <a:bodyPr/>
        <a:lstStyle/>
        <a:p>
          <a:endParaRPr lang="en-US"/>
        </a:p>
      </dgm:t>
    </dgm:pt>
    <dgm:pt modelId="{7276DA60-E1C5-42CF-AEF1-7BAE8F98E64C}">
      <dgm:prSet phldrT="[Text]"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800" dirty="0" smtClean="0">
              <a:latin typeface="Arial" panose="020B0604020202020204" pitchFamily="34" charset="0"/>
              <a:cs typeface="Arial" panose="020B0604020202020204" pitchFamily="34" charset="0"/>
            </a:rPr>
            <a:t>Poor leadership, poor governance, inadequate staffing, and a failure to follow NICE guidelines caused avoidable harm to mothers and the baby, reduced patient safety and poor quality, woman-</a:t>
          </a:r>
          <a:r>
            <a:rPr lang="en-US" sz="1800" dirty="0" err="1" smtClean="0">
              <a:latin typeface="Arial" panose="020B0604020202020204" pitchFamily="34" charset="0"/>
              <a:cs typeface="Arial" panose="020B0604020202020204" pitchFamily="34" charset="0"/>
            </a:rPr>
            <a:t>centred</a:t>
          </a:r>
          <a:r>
            <a:rPr lang="en-US" sz="1800" dirty="0" smtClean="0">
              <a:latin typeface="Arial" panose="020B0604020202020204" pitchFamily="34" charset="0"/>
              <a:cs typeface="Arial" panose="020B0604020202020204" pitchFamily="34" charset="0"/>
            </a:rPr>
            <a:t> care (</a:t>
          </a:r>
          <a:r>
            <a:rPr lang="en-US" sz="1800" dirty="0" err="1" smtClean="0">
              <a:latin typeface="Arial" panose="020B0604020202020204" pitchFamily="34" charset="0"/>
              <a:cs typeface="Arial" panose="020B0604020202020204" pitchFamily="34" charset="0"/>
            </a:rPr>
            <a:t>Ockenden</a:t>
          </a:r>
          <a:r>
            <a:rPr lang="en-US" sz="1800" dirty="0" smtClean="0">
              <a:latin typeface="Arial" panose="020B0604020202020204" pitchFamily="34" charset="0"/>
              <a:cs typeface="Arial" panose="020B0604020202020204" pitchFamily="34" charset="0"/>
            </a:rPr>
            <a:t>, 2022; NHS England, 2019). 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A699393-B9B8-4CEC-9578-D089BF18D9CC}" type="parTrans" cxnId="{BA9D0140-8991-485D-8A7D-F4BA8F38D1B4}">
      <dgm:prSet/>
      <dgm:spPr/>
      <dgm:t>
        <a:bodyPr/>
        <a:lstStyle/>
        <a:p>
          <a:endParaRPr lang="en-US"/>
        </a:p>
      </dgm:t>
    </dgm:pt>
    <dgm:pt modelId="{B2CBCD4C-5821-4411-8422-BE664406154B}" type="sibTrans" cxnId="{BA9D0140-8991-485D-8A7D-F4BA8F38D1B4}">
      <dgm:prSet/>
      <dgm:spPr/>
      <dgm:t>
        <a:bodyPr/>
        <a:lstStyle/>
        <a:p>
          <a:endParaRPr lang="en-US"/>
        </a:p>
      </dgm:t>
    </dgm:pt>
    <dgm:pt modelId="{B15D9AF4-C290-4346-88A5-20F47309CF69}">
      <dgm:prSet phldrT="[Text]" custT="1"/>
      <dgm:spPr/>
      <dgm:t>
        <a:bodyPr/>
        <a:lstStyle/>
        <a:p>
          <a:pPr algn="ctr">
            <a:lnSpc>
              <a:spcPct val="150000"/>
            </a:lnSpc>
          </a:pPr>
          <a:r>
            <a:rPr lang="en-US" sz="2400" b="1" dirty="0" smtClean="0">
              <a:latin typeface="Arial" panose="020B0604020202020204" pitchFamily="34" charset="0"/>
              <a:cs typeface="Arial" panose="020B0604020202020204" pitchFamily="34" charset="0"/>
            </a:rPr>
            <a:t>Efficiency</a:t>
          </a:r>
          <a:r>
            <a:rPr lang="en-US" sz="1800" dirty="0" smtClean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6852918-8F3A-4C3B-9093-66A68EE21F83}" type="parTrans" cxnId="{D2074004-BF4E-4752-A2C4-28E4B5F7B29B}">
      <dgm:prSet/>
      <dgm:spPr/>
      <dgm:t>
        <a:bodyPr/>
        <a:lstStyle/>
        <a:p>
          <a:endParaRPr lang="en-US"/>
        </a:p>
      </dgm:t>
    </dgm:pt>
    <dgm:pt modelId="{38C4A207-0F2F-48C9-9E75-957EFEEB416D}" type="sibTrans" cxnId="{D2074004-BF4E-4752-A2C4-28E4B5F7B29B}">
      <dgm:prSet/>
      <dgm:spPr/>
      <dgm:t>
        <a:bodyPr/>
        <a:lstStyle/>
        <a:p>
          <a:endParaRPr lang="en-US"/>
        </a:p>
      </dgm:t>
    </dgm:pt>
    <dgm:pt modelId="{6307916E-9638-4DD4-A832-CD044FEBEF71}">
      <dgm:prSet phldrT="[Text]"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800" dirty="0" smtClean="0">
              <a:latin typeface="Arial" panose="020B0604020202020204" pitchFamily="34" charset="0"/>
              <a:cs typeface="Arial" panose="020B0604020202020204" pitchFamily="34" charset="0"/>
            </a:rPr>
            <a:t>Poor incident reporting and </a:t>
          </a:r>
          <a:r>
            <a:rPr lang="en-US" sz="1800" dirty="0" err="1" smtClean="0">
              <a:latin typeface="Arial" panose="020B0604020202020204" pitchFamily="34" charset="0"/>
              <a:cs typeface="Arial" panose="020B0604020202020204" pitchFamily="34" charset="0"/>
            </a:rPr>
            <a:t>organisational</a:t>
          </a:r>
          <a:r>
            <a:rPr lang="en-US" sz="1800" dirty="0" smtClean="0">
              <a:latin typeface="Arial" panose="020B0604020202020204" pitchFamily="34" charset="0"/>
              <a:cs typeface="Arial" panose="020B0604020202020204" pitchFamily="34" charset="0"/>
            </a:rPr>
            <a:t> learning increased delays, litigation costs, staff burnout, and inefficient use of NHS resources (</a:t>
          </a:r>
          <a:r>
            <a:rPr lang="en-US" sz="1800" dirty="0" err="1" smtClean="0">
              <a:latin typeface="Arial" panose="020B0604020202020204" pitchFamily="34" charset="0"/>
              <a:cs typeface="Arial" panose="020B0604020202020204" pitchFamily="34" charset="0"/>
            </a:rPr>
            <a:t>Ockenden</a:t>
          </a:r>
          <a:r>
            <a:rPr lang="en-US" sz="1800" dirty="0" smtClean="0">
              <a:latin typeface="Arial" panose="020B0604020202020204" pitchFamily="34" charset="0"/>
              <a:cs typeface="Arial" panose="020B0604020202020204" pitchFamily="34" charset="0"/>
            </a:rPr>
            <a:t>, 2022; NHS Resolution, 2023). 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7E77846-11BC-46E1-AACD-20B95AF1DF98}" type="parTrans" cxnId="{F3B90A8A-EFA2-4B4D-877D-3DC948D64DE7}">
      <dgm:prSet/>
      <dgm:spPr/>
      <dgm:t>
        <a:bodyPr/>
        <a:lstStyle/>
        <a:p>
          <a:endParaRPr lang="en-US"/>
        </a:p>
      </dgm:t>
    </dgm:pt>
    <dgm:pt modelId="{BBE1F8E7-49D2-4903-8149-FC9B72008CA8}" type="sibTrans" cxnId="{F3B90A8A-EFA2-4B4D-877D-3DC948D64DE7}">
      <dgm:prSet/>
      <dgm:spPr/>
      <dgm:t>
        <a:bodyPr/>
        <a:lstStyle/>
        <a:p>
          <a:endParaRPr lang="en-US"/>
        </a:p>
      </dgm:t>
    </dgm:pt>
    <dgm:pt modelId="{58DA98F4-9DB6-40EB-8D33-2A15B2DE7BA0}">
      <dgm:prSet phldrT="[Text]" custT="1"/>
      <dgm:spPr/>
      <dgm:t>
        <a:bodyPr/>
        <a:lstStyle/>
        <a:p>
          <a:pPr algn="ctr">
            <a:lnSpc>
              <a:spcPct val="150000"/>
            </a:lnSpc>
          </a:pPr>
          <a:r>
            <a:rPr lang="en-US" sz="2400" b="1" dirty="0" smtClean="0">
              <a:latin typeface="Arial" panose="020B0604020202020204" pitchFamily="34" charset="0"/>
              <a:cs typeface="Arial" panose="020B0604020202020204" pitchFamily="34" charset="0"/>
            </a:rPr>
            <a:t>Equity</a:t>
          </a:r>
          <a:endParaRPr lang="en-US" sz="18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13A1016-92A4-4720-9680-D3832A0EA2DE}" type="parTrans" cxnId="{C3709A23-1D86-45CC-ACFC-108D5329AE6A}">
      <dgm:prSet/>
      <dgm:spPr/>
      <dgm:t>
        <a:bodyPr/>
        <a:lstStyle/>
        <a:p>
          <a:endParaRPr lang="en-US"/>
        </a:p>
      </dgm:t>
    </dgm:pt>
    <dgm:pt modelId="{9E673778-3C7D-4D83-B77B-1E39170E0769}" type="sibTrans" cxnId="{C3709A23-1D86-45CC-ACFC-108D5329AE6A}">
      <dgm:prSet/>
      <dgm:spPr/>
      <dgm:t>
        <a:bodyPr/>
        <a:lstStyle/>
        <a:p>
          <a:endParaRPr lang="en-US"/>
        </a:p>
      </dgm:t>
    </dgm:pt>
    <dgm:pt modelId="{0462EC5F-156C-4BE5-B737-07F389B2EB29}">
      <dgm:prSet phldrT="[Text]"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800" dirty="0" smtClean="0">
              <a:latin typeface="Arial" panose="020B0604020202020204" pitchFamily="34" charset="0"/>
              <a:cs typeface="Arial" panose="020B0604020202020204" pitchFamily="34" charset="0"/>
            </a:rPr>
            <a:t>Women and families were often ignored, reducing shared decision-making and creating inequalities in access to safe, respectful maternity care (</a:t>
          </a:r>
          <a:r>
            <a:rPr lang="en-US" sz="1800" dirty="0" err="1" smtClean="0">
              <a:latin typeface="Arial" panose="020B0604020202020204" pitchFamily="34" charset="0"/>
              <a:cs typeface="Arial" panose="020B0604020202020204" pitchFamily="34" charset="0"/>
            </a:rPr>
            <a:t>Ockenden</a:t>
          </a:r>
          <a:r>
            <a:rPr lang="en-US" sz="1800" dirty="0" smtClean="0">
              <a:latin typeface="Arial" panose="020B0604020202020204" pitchFamily="34" charset="0"/>
              <a:cs typeface="Arial" panose="020B0604020202020204" pitchFamily="34" charset="0"/>
            </a:rPr>
            <a:t>, 2022; NICE, 2023). 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C3FD23A-6364-47BC-A2F7-DC493A564070}" type="parTrans" cxnId="{8FB3BFDD-B8D7-4E2F-AE18-72318EB01F58}">
      <dgm:prSet/>
      <dgm:spPr/>
      <dgm:t>
        <a:bodyPr/>
        <a:lstStyle/>
        <a:p>
          <a:endParaRPr lang="en-US"/>
        </a:p>
      </dgm:t>
    </dgm:pt>
    <dgm:pt modelId="{ACDAE6BA-4444-4DFF-A39E-234DCBCBB619}" type="sibTrans" cxnId="{8FB3BFDD-B8D7-4E2F-AE18-72318EB01F58}">
      <dgm:prSet/>
      <dgm:spPr/>
      <dgm:t>
        <a:bodyPr/>
        <a:lstStyle/>
        <a:p>
          <a:endParaRPr lang="en-US"/>
        </a:p>
      </dgm:t>
    </dgm:pt>
    <dgm:pt modelId="{AC75751B-4DB1-48E5-9DBB-5F6BA3CD3589}" type="pres">
      <dgm:prSet presAssocID="{2D993653-980A-46AC-9351-0357FBF91554}" presName="linearFlow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1E977BE3-E77A-4CBA-B82F-BE50F9234E99}" type="pres">
      <dgm:prSet presAssocID="{E3FB21D5-F3F9-4C59-B9E1-37061878660B}" presName="compositeNode" presStyleCnt="0">
        <dgm:presLayoutVars>
          <dgm:bulletEnabled val="1"/>
        </dgm:presLayoutVars>
      </dgm:prSet>
      <dgm:spPr/>
    </dgm:pt>
    <dgm:pt modelId="{1F535C0A-41A8-421F-B754-6C26CCFCEBEE}" type="pres">
      <dgm:prSet presAssocID="{E3FB21D5-F3F9-4C59-B9E1-37061878660B}" presName="image" presStyleLbl="fgImgPlace1" presStyleIdx="0" presStyleCnt="3" custLinFactNeighborX="-31455" custLinFactNeighborY="1374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6000" r="-16000"/>
          </a:stretch>
        </a:blipFill>
      </dgm:spPr>
    </dgm:pt>
    <dgm:pt modelId="{85913A55-B59E-46B9-ACD4-AA13A9E04A62}" type="pres">
      <dgm:prSet presAssocID="{E3FB21D5-F3F9-4C59-B9E1-37061878660B}" presName="childNode" presStyleLbl="node1" presStyleIdx="0" presStyleCnt="3" custScaleX="122703" custScaleY="100548" custLinFactNeighborX="10461" custLinFactNeighborY="108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452D3DB-E994-4943-BE44-936152153FF3}" type="pres">
      <dgm:prSet presAssocID="{E3FB21D5-F3F9-4C59-B9E1-37061878660B}" presName="parentNode" presStyleLbl="revTx" presStyleIdx="0" presStyleCnt="3" custLinFactNeighborX="-25245" custLinFactNeighborY="-270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5A746BA-90DC-454C-97D0-8CFC82994393}" type="pres">
      <dgm:prSet presAssocID="{9A6875BF-5894-4160-9D40-77E06DC85BD5}" presName="sibTrans" presStyleCnt="0"/>
      <dgm:spPr/>
    </dgm:pt>
    <dgm:pt modelId="{819B92EC-3D4E-4B7A-BD80-D969464355E7}" type="pres">
      <dgm:prSet presAssocID="{B15D9AF4-C290-4346-88A5-20F47309CF69}" presName="compositeNode" presStyleCnt="0">
        <dgm:presLayoutVars>
          <dgm:bulletEnabled val="1"/>
        </dgm:presLayoutVars>
      </dgm:prSet>
      <dgm:spPr/>
    </dgm:pt>
    <dgm:pt modelId="{BB302D28-25E3-4D2F-ADAC-9909A87475D7}" type="pres">
      <dgm:prSet presAssocID="{B15D9AF4-C290-4346-88A5-20F47309CF69}" presName="image" presStyleLbl="fgImgPlace1" presStyleIdx="1" presStyleCnt="3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8000" r="-28000"/>
          </a:stretch>
        </a:blipFill>
      </dgm:spPr>
    </dgm:pt>
    <dgm:pt modelId="{3AA10048-2C52-4480-A3AE-4C75A686A1A8}" type="pres">
      <dgm:prSet presAssocID="{B15D9AF4-C290-4346-88A5-20F47309CF69}" presName="childNode" presStyleLbl="node1" presStyleIdx="1" presStyleCnt="3" custScaleX="114165" custScaleY="102017" custLinFactNeighborX="7686" custLinFactNeighborY="174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0C34174-2302-4D37-8E90-114E1FE7D961}" type="pres">
      <dgm:prSet presAssocID="{B15D9AF4-C290-4346-88A5-20F47309CF69}" presName="parentNode" presStyleLbl="revTx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D1BD743-510C-47D6-AFCD-00935F878357}" type="pres">
      <dgm:prSet presAssocID="{38C4A207-0F2F-48C9-9E75-957EFEEB416D}" presName="sibTrans" presStyleCnt="0"/>
      <dgm:spPr/>
    </dgm:pt>
    <dgm:pt modelId="{1092D198-BDEC-46A8-AE65-A8A277DA84E4}" type="pres">
      <dgm:prSet presAssocID="{58DA98F4-9DB6-40EB-8D33-2A15B2DE7BA0}" presName="compositeNode" presStyleCnt="0">
        <dgm:presLayoutVars>
          <dgm:bulletEnabled val="1"/>
        </dgm:presLayoutVars>
      </dgm:prSet>
      <dgm:spPr/>
    </dgm:pt>
    <dgm:pt modelId="{DEFF1262-F130-4CDD-B6F3-6FFC8B6A88AE}" type="pres">
      <dgm:prSet presAssocID="{58DA98F4-9DB6-40EB-8D33-2A15B2DE7BA0}" presName="image" presStyleLbl="fgImgPlace1" presStyleIdx="2" presStyleCnt="3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</dgm:pt>
    <dgm:pt modelId="{E4B94637-12AA-4720-8875-8BF5E28ED89B}" type="pres">
      <dgm:prSet presAssocID="{58DA98F4-9DB6-40EB-8D33-2A15B2DE7BA0}" presName="child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F381E94-716D-468C-8868-EE982A480E31}" type="pres">
      <dgm:prSet presAssocID="{58DA98F4-9DB6-40EB-8D33-2A15B2DE7BA0}" presName="parentNode" presStyleLbl="revTx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28C90587-6139-4733-9B20-6E70A45E9722}" type="presOf" srcId="{58DA98F4-9DB6-40EB-8D33-2A15B2DE7BA0}" destId="{2F381E94-716D-468C-8868-EE982A480E31}" srcOrd="0" destOrd="0" presId="urn:microsoft.com/office/officeart/2005/8/layout/hList2"/>
    <dgm:cxn modelId="{EED8B274-F249-47AC-AEEB-828BBDFCC6AD}" type="presOf" srcId="{6307916E-9638-4DD4-A832-CD044FEBEF71}" destId="{3AA10048-2C52-4480-A3AE-4C75A686A1A8}" srcOrd="0" destOrd="0" presId="urn:microsoft.com/office/officeart/2005/8/layout/hList2"/>
    <dgm:cxn modelId="{FB2D5FE0-5A06-4E1B-A461-9319F44D6EC0}" type="presOf" srcId="{E3FB21D5-F3F9-4C59-B9E1-37061878660B}" destId="{B452D3DB-E994-4943-BE44-936152153FF3}" srcOrd="0" destOrd="0" presId="urn:microsoft.com/office/officeart/2005/8/layout/hList2"/>
    <dgm:cxn modelId="{8FB3BFDD-B8D7-4E2F-AE18-72318EB01F58}" srcId="{58DA98F4-9DB6-40EB-8D33-2A15B2DE7BA0}" destId="{0462EC5F-156C-4BE5-B737-07F389B2EB29}" srcOrd="0" destOrd="0" parTransId="{CC3FD23A-6364-47BC-A2F7-DC493A564070}" sibTransId="{ACDAE6BA-4444-4DFF-A39E-234DCBCBB619}"/>
    <dgm:cxn modelId="{22B36C04-330A-48B6-88C9-9AD630EAAFB0}" type="presOf" srcId="{2D993653-980A-46AC-9351-0357FBF91554}" destId="{AC75751B-4DB1-48E5-9DBB-5F6BA3CD3589}" srcOrd="0" destOrd="0" presId="urn:microsoft.com/office/officeart/2005/8/layout/hList2"/>
    <dgm:cxn modelId="{BA9D0140-8991-485D-8A7D-F4BA8F38D1B4}" srcId="{E3FB21D5-F3F9-4C59-B9E1-37061878660B}" destId="{7276DA60-E1C5-42CF-AEF1-7BAE8F98E64C}" srcOrd="0" destOrd="0" parTransId="{5A699393-B9B8-4CEC-9578-D089BF18D9CC}" sibTransId="{B2CBCD4C-5821-4411-8422-BE664406154B}"/>
    <dgm:cxn modelId="{A3058698-C2ED-47EA-96FF-6A1AE2713F52}" type="presOf" srcId="{B15D9AF4-C290-4346-88A5-20F47309CF69}" destId="{D0C34174-2302-4D37-8E90-114E1FE7D961}" srcOrd="0" destOrd="0" presId="urn:microsoft.com/office/officeart/2005/8/layout/hList2"/>
    <dgm:cxn modelId="{D2074004-BF4E-4752-A2C4-28E4B5F7B29B}" srcId="{2D993653-980A-46AC-9351-0357FBF91554}" destId="{B15D9AF4-C290-4346-88A5-20F47309CF69}" srcOrd="1" destOrd="0" parTransId="{86852918-8F3A-4C3B-9093-66A68EE21F83}" sibTransId="{38C4A207-0F2F-48C9-9E75-957EFEEB416D}"/>
    <dgm:cxn modelId="{F3B90A8A-EFA2-4B4D-877D-3DC948D64DE7}" srcId="{B15D9AF4-C290-4346-88A5-20F47309CF69}" destId="{6307916E-9638-4DD4-A832-CD044FEBEF71}" srcOrd="0" destOrd="0" parTransId="{87E77846-11BC-46E1-AACD-20B95AF1DF98}" sibTransId="{BBE1F8E7-49D2-4903-8149-FC9B72008CA8}"/>
    <dgm:cxn modelId="{4C0F3C8D-82CF-4521-9D02-9E77DC437841}" type="presOf" srcId="{7276DA60-E1C5-42CF-AEF1-7BAE8F98E64C}" destId="{85913A55-B59E-46B9-ACD4-AA13A9E04A62}" srcOrd="0" destOrd="0" presId="urn:microsoft.com/office/officeart/2005/8/layout/hList2"/>
    <dgm:cxn modelId="{C3709A23-1D86-45CC-ACFC-108D5329AE6A}" srcId="{2D993653-980A-46AC-9351-0357FBF91554}" destId="{58DA98F4-9DB6-40EB-8D33-2A15B2DE7BA0}" srcOrd="2" destOrd="0" parTransId="{413A1016-92A4-4720-9680-D3832A0EA2DE}" sibTransId="{9E673778-3C7D-4D83-B77B-1E39170E0769}"/>
    <dgm:cxn modelId="{C2049D7A-0255-4E9A-9F9B-AFFEBDD5AC07}" srcId="{2D993653-980A-46AC-9351-0357FBF91554}" destId="{E3FB21D5-F3F9-4C59-B9E1-37061878660B}" srcOrd="0" destOrd="0" parTransId="{4F18E05A-6FAB-41E3-A70A-296DAE31CEB8}" sibTransId="{9A6875BF-5894-4160-9D40-77E06DC85BD5}"/>
    <dgm:cxn modelId="{D4FC7562-B19A-4CF1-89D3-341BA39C6F2A}" type="presOf" srcId="{0462EC5F-156C-4BE5-B737-07F389B2EB29}" destId="{E4B94637-12AA-4720-8875-8BF5E28ED89B}" srcOrd="0" destOrd="0" presId="urn:microsoft.com/office/officeart/2005/8/layout/hList2"/>
    <dgm:cxn modelId="{254AF8D7-F2DD-4AF8-B62C-23482CAD6565}" type="presParOf" srcId="{AC75751B-4DB1-48E5-9DBB-5F6BA3CD3589}" destId="{1E977BE3-E77A-4CBA-B82F-BE50F9234E99}" srcOrd="0" destOrd="0" presId="urn:microsoft.com/office/officeart/2005/8/layout/hList2"/>
    <dgm:cxn modelId="{81B45951-023A-4A8A-80D6-2EED8B57EDFC}" type="presParOf" srcId="{1E977BE3-E77A-4CBA-B82F-BE50F9234E99}" destId="{1F535C0A-41A8-421F-B754-6C26CCFCEBEE}" srcOrd="0" destOrd="0" presId="urn:microsoft.com/office/officeart/2005/8/layout/hList2"/>
    <dgm:cxn modelId="{75B32C0B-18EC-4EB0-9002-668E06DF8D1E}" type="presParOf" srcId="{1E977BE3-E77A-4CBA-B82F-BE50F9234E99}" destId="{85913A55-B59E-46B9-ACD4-AA13A9E04A62}" srcOrd="1" destOrd="0" presId="urn:microsoft.com/office/officeart/2005/8/layout/hList2"/>
    <dgm:cxn modelId="{DD8C93B9-0031-42D4-8014-010618CFA8B5}" type="presParOf" srcId="{1E977BE3-E77A-4CBA-B82F-BE50F9234E99}" destId="{B452D3DB-E994-4943-BE44-936152153FF3}" srcOrd="2" destOrd="0" presId="urn:microsoft.com/office/officeart/2005/8/layout/hList2"/>
    <dgm:cxn modelId="{BD888722-5E4A-49A9-AA6B-1041A5BD9795}" type="presParOf" srcId="{AC75751B-4DB1-48E5-9DBB-5F6BA3CD3589}" destId="{45A746BA-90DC-454C-97D0-8CFC82994393}" srcOrd="1" destOrd="0" presId="urn:microsoft.com/office/officeart/2005/8/layout/hList2"/>
    <dgm:cxn modelId="{65D7244D-A8D1-4149-AF19-A38408973821}" type="presParOf" srcId="{AC75751B-4DB1-48E5-9DBB-5F6BA3CD3589}" destId="{819B92EC-3D4E-4B7A-BD80-D969464355E7}" srcOrd="2" destOrd="0" presId="urn:microsoft.com/office/officeart/2005/8/layout/hList2"/>
    <dgm:cxn modelId="{ECF14A6A-2624-4207-9967-CF8AB9606B14}" type="presParOf" srcId="{819B92EC-3D4E-4B7A-BD80-D969464355E7}" destId="{BB302D28-25E3-4D2F-ADAC-9909A87475D7}" srcOrd="0" destOrd="0" presId="urn:microsoft.com/office/officeart/2005/8/layout/hList2"/>
    <dgm:cxn modelId="{5DEE5352-EE7F-4E91-8116-E150815B6A98}" type="presParOf" srcId="{819B92EC-3D4E-4B7A-BD80-D969464355E7}" destId="{3AA10048-2C52-4480-A3AE-4C75A686A1A8}" srcOrd="1" destOrd="0" presId="urn:microsoft.com/office/officeart/2005/8/layout/hList2"/>
    <dgm:cxn modelId="{01EF95C1-7707-4214-A85D-D183B999F56F}" type="presParOf" srcId="{819B92EC-3D4E-4B7A-BD80-D969464355E7}" destId="{D0C34174-2302-4D37-8E90-114E1FE7D961}" srcOrd="2" destOrd="0" presId="urn:microsoft.com/office/officeart/2005/8/layout/hList2"/>
    <dgm:cxn modelId="{E49F5476-C7F3-4144-BFE4-12A3F6FA7D9A}" type="presParOf" srcId="{AC75751B-4DB1-48E5-9DBB-5F6BA3CD3589}" destId="{BD1BD743-510C-47D6-AFCD-00935F878357}" srcOrd="3" destOrd="0" presId="urn:microsoft.com/office/officeart/2005/8/layout/hList2"/>
    <dgm:cxn modelId="{87D3AE19-ADB3-4954-A963-B5ABDB9C314C}" type="presParOf" srcId="{AC75751B-4DB1-48E5-9DBB-5F6BA3CD3589}" destId="{1092D198-BDEC-46A8-AE65-A8A277DA84E4}" srcOrd="4" destOrd="0" presId="urn:microsoft.com/office/officeart/2005/8/layout/hList2"/>
    <dgm:cxn modelId="{818ED2C8-A14B-4A55-92C6-126ECFCC8C76}" type="presParOf" srcId="{1092D198-BDEC-46A8-AE65-A8A277DA84E4}" destId="{DEFF1262-F130-4CDD-B6F3-6FFC8B6A88AE}" srcOrd="0" destOrd="0" presId="urn:microsoft.com/office/officeart/2005/8/layout/hList2"/>
    <dgm:cxn modelId="{350E248C-3B67-402B-838C-C944A19CD23E}" type="presParOf" srcId="{1092D198-BDEC-46A8-AE65-A8A277DA84E4}" destId="{E4B94637-12AA-4720-8875-8BF5E28ED89B}" srcOrd="1" destOrd="0" presId="urn:microsoft.com/office/officeart/2005/8/layout/hList2"/>
    <dgm:cxn modelId="{8275B562-2434-466D-A726-B0EB15F15D77}" type="presParOf" srcId="{1092D198-BDEC-46A8-AE65-A8A277DA84E4}" destId="{2F381E94-716D-468C-8868-EE982A480E31}" srcOrd="2" destOrd="0" presId="urn:microsoft.com/office/officeart/2005/8/layout/h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6754A5-E6E5-417B-A06C-491282A9295D}">
      <dsp:nvSpPr>
        <dsp:cNvPr id="0" name=""/>
        <dsp:cNvSpPr/>
      </dsp:nvSpPr>
      <dsp:spPr>
        <a:xfrm rot="5400000">
          <a:off x="-179545" y="185293"/>
          <a:ext cx="1196969" cy="837878"/>
        </a:xfrm>
        <a:prstGeom prst="chevron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2000-2019</a:t>
          </a:r>
          <a:endParaRPr lang="en-US" sz="18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1" y="424686"/>
        <a:ext cx="837878" cy="359091"/>
      </dsp:txXfrm>
    </dsp:sp>
    <dsp:sp modelId="{759CD1DF-A5E5-413B-BC60-ADCFE8125C7F}">
      <dsp:nvSpPr>
        <dsp:cNvPr id="0" name=""/>
        <dsp:cNvSpPr/>
      </dsp:nvSpPr>
      <dsp:spPr>
        <a:xfrm rot="5400000">
          <a:off x="5251076" y="-4407449"/>
          <a:ext cx="778439" cy="960483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8016" tIns="11430" rIns="11430" bIns="11430" numCol="1" spcCol="1270" anchor="ctr" anchorCtr="0">
          <a:noAutofit/>
        </a:bodyPr>
        <a:lstStyle/>
        <a:p>
          <a:pPr marL="171450" lvl="1" indent="-171450" algn="just" defTabSz="8001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kern="120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During this period poor maternity care was provided by Shrewsbury And Telford Hospital in NHS History </a:t>
          </a:r>
          <a:endParaRPr lang="en-US" sz="18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837879" y="43748"/>
        <a:ext cx="9566834" cy="702439"/>
      </dsp:txXfrm>
    </dsp:sp>
    <dsp:sp modelId="{1CF0E764-02CF-4A55-A67E-F28C813405AC}">
      <dsp:nvSpPr>
        <dsp:cNvPr id="0" name=""/>
        <dsp:cNvSpPr/>
      </dsp:nvSpPr>
      <dsp:spPr>
        <a:xfrm rot="5400000">
          <a:off x="-179545" y="1266372"/>
          <a:ext cx="1196969" cy="837878"/>
        </a:xfrm>
        <a:prstGeom prst="chevron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2017 </a:t>
          </a:r>
          <a:endParaRPr lang="en-US" sz="18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1" y="1505765"/>
        <a:ext cx="837878" cy="359091"/>
      </dsp:txXfrm>
    </dsp:sp>
    <dsp:sp modelId="{AEDED617-435E-4B1E-B5F1-CFEFBCBCADA2}">
      <dsp:nvSpPr>
        <dsp:cNvPr id="0" name=""/>
        <dsp:cNvSpPr/>
      </dsp:nvSpPr>
      <dsp:spPr>
        <a:xfrm rot="5400000">
          <a:off x="5251280" y="-3326574"/>
          <a:ext cx="778030" cy="960483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8016" tIns="11430" rIns="11430" bIns="11430" numCol="1" spcCol="1270" anchor="ctr" anchorCtr="0">
          <a:noAutofit/>
        </a:bodyPr>
        <a:lstStyle/>
        <a:p>
          <a:pPr marL="171450" lvl="1" indent="-171450" algn="just" defTabSz="8001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kern="120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Families and campaigners who have expressed their concerns in public.</a:t>
          </a:r>
          <a:endParaRPr lang="en-US" sz="18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837878" y="1124808"/>
        <a:ext cx="9566854" cy="702070"/>
      </dsp:txXfrm>
    </dsp:sp>
    <dsp:sp modelId="{B70CE913-F247-4944-B0E2-1C3D9544FBD8}">
      <dsp:nvSpPr>
        <dsp:cNvPr id="0" name=""/>
        <dsp:cNvSpPr/>
      </dsp:nvSpPr>
      <dsp:spPr>
        <a:xfrm rot="5400000">
          <a:off x="-179545" y="2347452"/>
          <a:ext cx="1196969" cy="837878"/>
        </a:xfrm>
        <a:prstGeom prst="chevron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2019</a:t>
          </a:r>
          <a:endParaRPr lang="en-US" sz="18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1" y="2586845"/>
        <a:ext cx="837878" cy="359091"/>
      </dsp:txXfrm>
    </dsp:sp>
    <dsp:sp modelId="{D802B2AA-0973-4D6B-BC7C-B6AC819AEF4F}">
      <dsp:nvSpPr>
        <dsp:cNvPr id="0" name=""/>
        <dsp:cNvSpPr/>
      </dsp:nvSpPr>
      <dsp:spPr>
        <a:xfrm rot="5400000">
          <a:off x="5251280" y="-2245494"/>
          <a:ext cx="778030" cy="960483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8016" tIns="11430" rIns="11430" bIns="1143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kern="120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Independent review announced </a:t>
          </a:r>
          <a:endParaRPr lang="en-US" sz="18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837878" y="2205888"/>
        <a:ext cx="9566854" cy="702070"/>
      </dsp:txXfrm>
    </dsp:sp>
    <dsp:sp modelId="{072AD56F-F8FF-43F7-9771-4344BC70147C}">
      <dsp:nvSpPr>
        <dsp:cNvPr id="0" name=""/>
        <dsp:cNvSpPr/>
      </dsp:nvSpPr>
      <dsp:spPr>
        <a:xfrm rot="5400000">
          <a:off x="-179545" y="3428532"/>
          <a:ext cx="1196969" cy="837878"/>
        </a:xfrm>
        <a:prstGeom prst="chevron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2020</a:t>
          </a:r>
          <a:endParaRPr lang="en-US" sz="18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1" y="3667925"/>
        <a:ext cx="837878" cy="359091"/>
      </dsp:txXfrm>
    </dsp:sp>
    <dsp:sp modelId="{61D6E302-4A8F-4CBC-9FF3-ACB9E7232783}">
      <dsp:nvSpPr>
        <dsp:cNvPr id="0" name=""/>
        <dsp:cNvSpPr/>
      </dsp:nvSpPr>
      <dsp:spPr>
        <a:xfrm rot="5400000">
          <a:off x="5251280" y="-1164415"/>
          <a:ext cx="778030" cy="960483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8016" tIns="11430" rIns="11430" bIns="1143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kern="1200" smtClean="0">
              <a:ln w="0"/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The independent review was conducted by </a:t>
          </a:r>
          <a:r>
            <a:rPr lang="en-US" sz="1800" b="1" kern="1200" smtClean="0">
              <a:ln w="0"/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Donna</a:t>
          </a:r>
          <a:r>
            <a:rPr lang="en-US" sz="1800" kern="1200" smtClean="0">
              <a:ln w="0"/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b="1" kern="1200" smtClean="0">
              <a:ln w="0"/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Ockenden.</a:t>
          </a:r>
          <a:r>
            <a:rPr lang="en-US" sz="1800" kern="1200" smtClean="0">
              <a:ln w="0"/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US" sz="18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837878" y="3286967"/>
        <a:ext cx="9566854" cy="702070"/>
      </dsp:txXfrm>
    </dsp:sp>
    <dsp:sp modelId="{2841BBA5-4A75-47B8-BB98-249474F45435}">
      <dsp:nvSpPr>
        <dsp:cNvPr id="0" name=""/>
        <dsp:cNvSpPr/>
      </dsp:nvSpPr>
      <dsp:spPr>
        <a:xfrm rot="5400000">
          <a:off x="-179545" y="4509612"/>
          <a:ext cx="1196969" cy="837878"/>
        </a:xfrm>
        <a:prstGeom prst="chevron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2022</a:t>
          </a:r>
          <a:endParaRPr lang="en-US" sz="18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1" y="4749005"/>
        <a:ext cx="837878" cy="359091"/>
      </dsp:txXfrm>
    </dsp:sp>
    <dsp:sp modelId="{DF28DBCB-2E34-44B1-844E-649144966D5E}">
      <dsp:nvSpPr>
        <dsp:cNvPr id="0" name=""/>
        <dsp:cNvSpPr/>
      </dsp:nvSpPr>
      <dsp:spPr>
        <a:xfrm rot="5400000">
          <a:off x="5251280" y="-83335"/>
          <a:ext cx="778030" cy="960483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8016" tIns="11430" rIns="11430" bIns="1143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kern="1200" smtClean="0">
              <a:ln w="0"/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The final report was released </a:t>
          </a:r>
          <a:r>
            <a:rPr lang="en-US" sz="1800" b="1" kern="1200" smtClean="0">
              <a:ln w="0"/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in march 2022 with 15 Immediate and Essential Actions.</a:t>
          </a:r>
          <a:r>
            <a:rPr lang="en-US" sz="1800" kern="1200" smtClean="0">
              <a:ln w="0"/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US" sz="18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837878" y="4368047"/>
        <a:ext cx="9566854" cy="70207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BA1BA0-71D4-4D98-AE75-280542746B9A}">
      <dsp:nvSpPr>
        <dsp:cNvPr id="0" name=""/>
        <dsp:cNvSpPr/>
      </dsp:nvSpPr>
      <dsp:spPr>
        <a:xfrm>
          <a:off x="2724331" y="58782"/>
          <a:ext cx="3056708" cy="3056708"/>
        </a:xfrm>
        <a:prstGeom prst="ellipse">
          <a:avLst/>
        </a:prstGeom>
        <a:solidFill>
          <a:schemeClr val="dk2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 err="1" smtClean="0"/>
            <a:t>Organisational</a:t>
          </a:r>
          <a:r>
            <a:rPr lang="en-US" sz="1900" kern="1200" dirty="0" smtClean="0"/>
            <a:t> culture that resists change.</a:t>
          </a:r>
          <a:endParaRPr lang="en-US" sz="1900" kern="1200" dirty="0"/>
        </a:p>
      </dsp:txBody>
      <dsp:txXfrm>
        <a:off x="3077028" y="470262"/>
        <a:ext cx="2351314" cy="969917"/>
      </dsp:txXfrm>
    </dsp:sp>
    <dsp:sp modelId="{A91A1F25-6FFB-4215-BA12-6619F26C794A}">
      <dsp:nvSpPr>
        <dsp:cNvPr id="0" name=""/>
        <dsp:cNvSpPr/>
      </dsp:nvSpPr>
      <dsp:spPr>
        <a:xfrm>
          <a:off x="4076336" y="1410788"/>
          <a:ext cx="3056708" cy="3056708"/>
        </a:xfrm>
        <a:prstGeom prst="ellipse">
          <a:avLst/>
        </a:prstGeom>
        <a:solidFill>
          <a:schemeClr val="dk2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 smtClean="0"/>
            <a:t>Weak governance structures</a:t>
          </a:r>
          <a:endParaRPr lang="en-US" sz="1900" kern="1200" dirty="0"/>
        </a:p>
      </dsp:txBody>
      <dsp:txXfrm>
        <a:off x="5722257" y="1763485"/>
        <a:ext cx="1175657" cy="2351314"/>
      </dsp:txXfrm>
    </dsp:sp>
    <dsp:sp modelId="{17FDC42B-89B8-42DC-B00C-B77EEAFAA62A}">
      <dsp:nvSpPr>
        <dsp:cNvPr id="0" name=""/>
        <dsp:cNvSpPr/>
      </dsp:nvSpPr>
      <dsp:spPr>
        <a:xfrm>
          <a:off x="2724331" y="2762794"/>
          <a:ext cx="3056708" cy="3056708"/>
        </a:xfrm>
        <a:prstGeom prst="ellipse">
          <a:avLst/>
        </a:prstGeom>
        <a:solidFill>
          <a:schemeClr val="dk2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 smtClean="0"/>
            <a:t>Poor leadership oversight</a:t>
          </a:r>
          <a:endParaRPr lang="en-US" sz="1900" kern="1200" dirty="0"/>
        </a:p>
      </dsp:txBody>
      <dsp:txXfrm>
        <a:off x="3077028" y="4438105"/>
        <a:ext cx="2351314" cy="969917"/>
      </dsp:txXfrm>
    </dsp:sp>
    <dsp:sp modelId="{06F8D2AD-9ECE-428D-82F4-93F2D13CBEAA}">
      <dsp:nvSpPr>
        <dsp:cNvPr id="0" name=""/>
        <dsp:cNvSpPr/>
      </dsp:nvSpPr>
      <dsp:spPr>
        <a:xfrm>
          <a:off x="1372325" y="1410788"/>
          <a:ext cx="3056708" cy="3056708"/>
        </a:xfrm>
        <a:prstGeom prst="ellipse">
          <a:avLst/>
        </a:prstGeom>
        <a:solidFill>
          <a:schemeClr val="dk2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 smtClean="0"/>
            <a:t>Insufficient workforce planning</a:t>
          </a:r>
          <a:endParaRPr lang="en-US" sz="1900" kern="1200" dirty="0"/>
        </a:p>
      </dsp:txBody>
      <dsp:txXfrm>
        <a:off x="1607456" y="1763485"/>
        <a:ext cx="1175657" cy="235131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52D3DB-E994-4943-BE44-936152153FF3}">
      <dsp:nvSpPr>
        <dsp:cNvPr id="0" name=""/>
        <dsp:cNvSpPr/>
      </dsp:nvSpPr>
      <dsp:spPr>
        <a:xfrm rot="16200000">
          <a:off x="-2187167" y="3193627"/>
          <a:ext cx="4908111" cy="5337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470760" bIns="0" numCol="1" spcCol="1270" anchor="t" anchorCtr="0">
          <a:noAutofit/>
        </a:bodyPr>
        <a:lstStyle/>
        <a:p>
          <a:pPr lvl="0" algn="ctr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</a:pPr>
          <a:r>
            <a:rPr lang="en-US" sz="2400" b="1" kern="1200" dirty="0" smtClean="0">
              <a:latin typeface="Arial" panose="020B0604020202020204" pitchFamily="34" charset="0"/>
              <a:cs typeface="Arial" panose="020B0604020202020204" pitchFamily="34" charset="0"/>
            </a:rPr>
            <a:t>Quality</a:t>
          </a:r>
          <a:endParaRPr lang="en-US" sz="18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-2187167" y="3193627"/>
        <a:ext cx="4908111" cy="533775"/>
      </dsp:txXfrm>
    </dsp:sp>
    <dsp:sp modelId="{85913A55-B59E-46B9-ACD4-AA13A9E04A62}">
      <dsp:nvSpPr>
        <dsp:cNvPr id="0" name=""/>
        <dsp:cNvSpPr/>
      </dsp:nvSpPr>
      <dsp:spPr>
        <a:xfrm>
          <a:off x="618174" y="1059271"/>
          <a:ext cx="3262386" cy="493500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470760" rIns="128016" bIns="128016" numCol="1" spcCol="1270" anchor="t" anchorCtr="0">
          <a:noAutofit/>
        </a:bodyPr>
        <a:lstStyle/>
        <a:p>
          <a:pPr marL="171450" lvl="1" indent="-171450" algn="just" defTabSz="8001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kern="1200" dirty="0" smtClean="0">
              <a:latin typeface="Arial" panose="020B0604020202020204" pitchFamily="34" charset="0"/>
              <a:cs typeface="Arial" panose="020B0604020202020204" pitchFamily="34" charset="0"/>
            </a:rPr>
            <a:t>Poor leadership, poor governance, inadequate staffing, and a failure to follow NICE guidelines caused avoidable harm to mothers and the baby, reduced patient safety and poor quality, woman-</a:t>
          </a:r>
          <a:r>
            <a:rPr lang="en-US" sz="1800" kern="1200" dirty="0" err="1" smtClean="0">
              <a:latin typeface="Arial" panose="020B0604020202020204" pitchFamily="34" charset="0"/>
              <a:cs typeface="Arial" panose="020B0604020202020204" pitchFamily="34" charset="0"/>
            </a:rPr>
            <a:t>centred</a:t>
          </a:r>
          <a:r>
            <a:rPr lang="en-US" sz="1800" kern="1200" dirty="0" smtClean="0">
              <a:latin typeface="Arial" panose="020B0604020202020204" pitchFamily="34" charset="0"/>
              <a:cs typeface="Arial" panose="020B0604020202020204" pitchFamily="34" charset="0"/>
            </a:rPr>
            <a:t> care (</a:t>
          </a:r>
          <a:r>
            <a:rPr lang="en-US" sz="1800" kern="1200" dirty="0" err="1" smtClean="0">
              <a:latin typeface="Arial" panose="020B0604020202020204" pitchFamily="34" charset="0"/>
              <a:cs typeface="Arial" panose="020B0604020202020204" pitchFamily="34" charset="0"/>
            </a:rPr>
            <a:t>Ockenden</a:t>
          </a:r>
          <a:r>
            <a:rPr lang="en-US" sz="1800" kern="1200" dirty="0" smtClean="0">
              <a:latin typeface="Arial" panose="020B0604020202020204" pitchFamily="34" charset="0"/>
              <a:cs typeface="Arial" panose="020B0604020202020204" pitchFamily="34" charset="0"/>
            </a:rPr>
            <a:t>, 2022; NHS England, 2019). 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18174" y="1059271"/>
        <a:ext cx="3262386" cy="4935007"/>
      </dsp:txXfrm>
    </dsp:sp>
    <dsp:sp modelId="{1F535C0A-41A8-421F-B754-6C26CCFCEBEE}">
      <dsp:nvSpPr>
        <dsp:cNvPr id="0" name=""/>
        <dsp:cNvSpPr/>
      </dsp:nvSpPr>
      <dsp:spPr>
        <a:xfrm>
          <a:off x="0" y="461895"/>
          <a:ext cx="1067550" cy="10675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6000" r="-16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C34174-2302-4D37-8E90-114E1FE7D961}">
      <dsp:nvSpPr>
        <dsp:cNvPr id="0" name=""/>
        <dsp:cNvSpPr/>
      </dsp:nvSpPr>
      <dsp:spPr>
        <a:xfrm rot="16200000">
          <a:off x="2104268" y="3206879"/>
          <a:ext cx="4908111" cy="5337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470760" bIns="0" numCol="1" spcCol="1270" anchor="t" anchorCtr="0">
          <a:noAutofit/>
        </a:bodyPr>
        <a:lstStyle/>
        <a:p>
          <a:pPr lvl="0" algn="ctr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</a:pPr>
          <a:r>
            <a:rPr lang="en-US" sz="2400" b="1" kern="1200" dirty="0" smtClean="0">
              <a:latin typeface="Arial" panose="020B0604020202020204" pitchFamily="34" charset="0"/>
              <a:cs typeface="Arial" panose="020B0604020202020204" pitchFamily="34" charset="0"/>
            </a:rPr>
            <a:t>Efficiency</a:t>
          </a:r>
          <a:r>
            <a:rPr lang="en-US" sz="1800" kern="1200" dirty="0" smtClean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104268" y="3206879"/>
        <a:ext cx="4908111" cy="533775"/>
      </dsp:txXfrm>
    </dsp:sp>
    <dsp:sp modelId="{3AA10048-2C52-4480-A3AE-4C75A686A1A8}">
      <dsp:nvSpPr>
        <dsp:cNvPr id="0" name=""/>
        <dsp:cNvSpPr/>
      </dsp:nvSpPr>
      <dsp:spPr>
        <a:xfrm>
          <a:off x="4841257" y="1055909"/>
          <a:ext cx="3035380" cy="500710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470760" rIns="128016" bIns="128016" numCol="1" spcCol="1270" anchor="t" anchorCtr="0">
          <a:noAutofit/>
        </a:bodyPr>
        <a:lstStyle/>
        <a:p>
          <a:pPr marL="171450" lvl="1" indent="-171450" algn="just" defTabSz="8001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kern="1200" dirty="0" smtClean="0">
              <a:latin typeface="Arial" panose="020B0604020202020204" pitchFamily="34" charset="0"/>
              <a:cs typeface="Arial" panose="020B0604020202020204" pitchFamily="34" charset="0"/>
            </a:rPr>
            <a:t>Poor incident reporting and </a:t>
          </a:r>
          <a:r>
            <a:rPr lang="en-US" sz="1800" kern="1200" dirty="0" err="1" smtClean="0">
              <a:latin typeface="Arial" panose="020B0604020202020204" pitchFamily="34" charset="0"/>
              <a:cs typeface="Arial" panose="020B0604020202020204" pitchFamily="34" charset="0"/>
            </a:rPr>
            <a:t>organisational</a:t>
          </a:r>
          <a:r>
            <a:rPr lang="en-US" sz="1800" kern="1200" dirty="0" smtClean="0">
              <a:latin typeface="Arial" panose="020B0604020202020204" pitchFamily="34" charset="0"/>
              <a:cs typeface="Arial" panose="020B0604020202020204" pitchFamily="34" charset="0"/>
            </a:rPr>
            <a:t> learning increased delays, litigation costs, staff burnout, and inefficient use of NHS resources (</a:t>
          </a:r>
          <a:r>
            <a:rPr lang="en-US" sz="1800" kern="1200" dirty="0" err="1" smtClean="0">
              <a:latin typeface="Arial" panose="020B0604020202020204" pitchFamily="34" charset="0"/>
              <a:cs typeface="Arial" panose="020B0604020202020204" pitchFamily="34" charset="0"/>
            </a:rPr>
            <a:t>Ockenden</a:t>
          </a:r>
          <a:r>
            <a:rPr lang="en-US" sz="1800" kern="1200" dirty="0" smtClean="0">
              <a:latin typeface="Arial" panose="020B0604020202020204" pitchFamily="34" charset="0"/>
              <a:cs typeface="Arial" panose="020B0604020202020204" pitchFamily="34" charset="0"/>
            </a:rPr>
            <a:t>, 2022; NHS Resolution, 2023). 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841257" y="1055909"/>
        <a:ext cx="3035380" cy="5007107"/>
      </dsp:txXfrm>
    </dsp:sp>
    <dsp:sp modelId="{BB302D28-25E3-4D2F-ADAC-9909A87475D7}">
      <dsp:nvSpPr>
        <dsp:cNvPr id="0" name=""/>
        <dsp:cNvSpPr/>
      </dsp:nvSpPr>
      <dsp:spPr>
        <a:xfrm>
          <a:off x="4291436" y="315128"/>
          <a:ext cx="1067550" cy="1067550"/>
        </a:xfrm>
        <a:prstGeom prst="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8000" r="-28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381E94-716D-468C-8868-EE982A480E31}">
      <dsp:nvSpPr>
        <dsp:cNvPr id="0" name=""/>
        <dsp:cNvSpPr/>
      </dsp:nvSpPr>
      <dsp:spPr>
        <a:xfrm rot="16200000">
          <a:off x="6174126" y="3206879"/>
          <a:ext cx="4908111" cy="5337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470760" bIns="0" numCol="1" spcCol="1270" anchor="t" anchorCtr="0">
          <a:noAutofit/>
        </a:bodyPr>
        <a:lstStyle/>
        <a:p>
          <a:pPr lvl="0" algn="ctr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</a:pPr>
          <a:r>
            <a:rPr lang="en-US" sz="2400" b="1" kern="1200" dirty="0" smtClean="0">
              <a:latin typeface="Arial" panose="020B0604020202020204" pitchFamily="34" charset="0"/>
              <a:cs typeface="Arial" panose="020B0604020202020204" pitchFamily="34" charset="0"/>
            </a:rPr>
            <a:t>Equity</a:t>
          </a:r>
          <a:endParaRPr lang="en-US" sz="18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174126" y="3206879"/>
        <a:ext cx="4908111" cy="533775"/>
      </dsp:txXfrm>
    </dsp:sp>
    <dsp:sp modelId="{E4B94637-12AA-4720-8875-8BF5E28ED89B}">
      <dsp:nvSpPr>
        <dsp:cNvPr id="0" name=""/>
        <dsp:cNvSpPr/>
      </dsp:nvSpPr>
      <dsp:spPr>
        <a:xfrm>
          <a:off x="8895069" y="1019711"/>
          <a:ext cx="2658766" cy="490811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470760" rIns="128016" bIns="128016" numCol="1" spcCol="1270" anchor="t" anchorCtr="0">
          <a:noAutofit/>
        </a:bodyPr>
        <a:lstStyle/>
        <a:p>
          <a:pPr marL="171450" lvl="1" indent="-171450" algn="just" defTabSz="8001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kern="1200" dirty="0" smtClean="0">
              <a:latin typeface="Arial" panose="020B0604020202020204" pitchFamily="34" charset="0"/>
              <a:cs typeface="Arial" panose="020B0604020202020204" pitchFamily="34" charset="0"/>
            </a:rPr>
            <a:t>Women and families were often ignored, reducing shared decision-making and creating inequalities in access to safe, respectful maternity care (</a:t>
          </a:r>
          <a:r>
            <a:rPr lang="en-US" sz="1800" kern="1200" dirty="0" err="1" smtClean="0">
              <a:latin typeface="Arial" panose="020B0604020202020204" pitchFamily="34" charset="0"/>
              <a:cs typeface="Arial" panose="020B0604020202020204" pitchFamily="34" charset="0"/>
            </a:rPr>
            <a:t>Ockenden</a:t>
          </a:r>
          <a:r>
            <a:rPr lang="en-US" sz="1800" kern="1200" dirty="0" smtClean="0">
              <a:latin typeface="Arial" panose="020B0604020202020204" pitchFamily="34" charset="0"/>
              <a:cs typeface="Arial" panose="020B0604020202020204" pitchFamily="34" charset="0"/>
            </a:rPr>
            <a:t>, 2022; NICE, 2023). 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895069" y="1019711"/>
        <a:ext cx="2658766" cy="4908111"/>
      </dsp:txXfrm>
    </dsp:sp>
    <dsp:sp modelId="{DEFF1262-F130-4CDD-B6F3-6FFC8B6A88AE}">
      <dsp:nvSpPr>
        <dsp:cNvPr id="0" name=""/>
        <dsp:cNvSpPr/>
      </dsp:nvSpPr>
      <dsp:spPr>
        <a:xfrm>
          <a:off x="8361294" y="315128"/>
          <a:ext cx="1067550" cy="1067550"/>
        </a:xfrm>
        <a:prstGeom prst="rect">
          <a:avLst/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2">
  <dgm:title val=""/>
  <dgm:desc val=""/>
  <dgm:catLst>
    <dgm:cat type="list" pri="6000"/>
    <dgm:cat type="relationship" pri="16000"/>
    <dgm:cat type="picture" pri="29000"/>
    <dgm:cat type="pictureconvert" pri="2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/>
    </dgm:varLst>
    <dgm:choose name="Name0">
      <dgm:if name="Name1" func="var" arg="dir" op="equ" val="norm">
        <dgm:alg type="lin">
          <dgm:param type="linDir" val="fromL"/>
          <dgm:param type="nodeVertAlign" val="t"/>
        </dgm:alg>
      </dgm:if>
      <dgm:else name="Name2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refType="h"/>
      <dgm:constr type="w" for="ch" forName="sibTrans" refType="w" refFor="ch" refForName="compositeNode" op="equ" fact="0.2"/>
      <dgm:constr type="h" for="des" forName="childNode" op="equ"/>
      <dgm:constr type="w" for="des" forName="childNode" op="equ"/>
      <dgm:constr type="w" for="des" forName="parentNode" op="equ"/>
      <dgm:constr type="h" for="des" forName="image" op="equ"/>
      <dgm:constr type="w" for="des" forName="image" op="equ"/>
      <dgm:constr type="primFontSz" for="des" forName="parentNode" op="equ" val="65"/>
      <dgm:constr type="primFontSz" for="des" forName="childNode" op="equ" val="65"/>
    </dgm:constrLst>
    <dgm:ruleLst/>
    <dgm:forEach name="Name3" axis="ch" ptType="node">
      <dgm:layoutNode name="compositeNode">
        <dgm:varLst>
          <dgm:bulletEnabled val="1"/>
        </dgm:varLst>
        <dgm:alg type="composite"/>
        <dgm:presOf/>
        <dgm:choose name="Name4">
          <dgm:if name="Name5" func="var" arg="dir" op="equ" val="norm">
            <dgm:constrLst>
              <dgm:constr type="w" for="ch" forName="image" refType="w"/>
              <dgm:constr type="h" for="ch" forName="image" refType="h"/>
              <dgm:constr type="h" for="ch" forName="image" refType="w" refFor="ch" refForName="image" op="lte"/>
              <dgm:constr type="w" for="ch" forName="image" refType="h" refFor="ch" refForName="image" op="lte"/>
              <dgm:constr type="w" for="ch" forName="image" refType="w" op="lte" fact="0.33"/>
              <dgm:constr type="h" for="ch" forName="image" refType="h" op="lte" fact="0.33"/>
              <dgm:constr type="t" for="ch" forName="image"/>
              <dgm:constr type="l" for="ch" forName="image"/>
              <dgm:constr type="w" for="ch" forName="childNode" refType="w" fact="0.85"/>
              <dgm:constr type="h" for="ch" forName="childNode" refType="h" fact="0.78"/>
              <dgm:constr type="t" for="ch" forName="childNode" refType="h" refFor="ch" refForName="image" fact="0.66"/>
              <dgm:constr type="l" for="ch" forName="childNode" refType="w" refFor="ch" refForName="image" fact="0.5"/>
              <dgm:constr type="tMarg" for="ch" forName="childNode" refType="w" refFor="ch" refForName="image" fact="1.25"/>
              <dgm:constr type="t" for="ch" forName="parentNode" refType="h" refFor="ch" refForName="image" fact="0.66"/>
              <dgm:constr type="b" for="ch" forName="parentNode" refType="b" refFor="ch" refForName="childNode"/>
              <dgm:constr type="l" for="ch" forName="parentNode"/>
              <dgm:constr type="r" for="ch" forName="parentNode" refType="l" refFor="ch" refForName="childNode"/>
              <dgm:constr type="rMarg" for="ch" forName="parentNode" refType="w" refFor="ch" refForName="image" fact="1.25"/>
            </dgm:constrLst>
          </dgm:if>
          <dgm:else name="Name6">
            <dgm:constrLst>
              <dgm:constr type="w" for="ch" forName="image" refType="w"/>
              <dgm:constr type="h" for="ch" forName="image" refType="h"/>
              <dgm:constr type="h" for="ch" forName="image" refType="w" refFor="ch" refForName="image" op="lte"/>
              <dgm:constr type="w" for="ch" forName="image" refType="h" refFor="ch" refForName="image" op="lte"/>
              <dgm:constr type="w" for="ch" forName="image" refType="w" op="lte" fact="0.33"/>
              <dgm:constr type="h" for="ch" forName="image" refType="h" op="lte" fact="0.33"/>
              <dgm:constr type="t" for="ch" forName="image"/>
              <dgm:constr type="r" for="ch" forName="image" refType="w"/>
              <dgm:constr type="w" for="ch" forName="childNode" refType="w" fact="0.85"/>
              <dgm:constr type="h" for="ch" forName="childNode" refType="h" fact="0.78"/>
              <dgm:constr type="t" for="ch" forName="childNode" refType="h" refFor="ch" refForName="image" fact="0.66"/>
              <dgm:constr type="r" for="ch" forName="childNode" refType="w"/>
              <dgm:constr type="rOff" for="ch" forName="childNode" refType="w" refFor="ch" refForName="image" fact="-0.5"/>
              <dgm:constr type="tMarg" for="ch" forName="childNode" refType="w" refFor="ch" refForName="image" fact="1.25"/>
              <dgm:constr type="t" for="ch" forName="parentNode" refType="h" refFor="ch" refForName="image" fact="0.66"/>
              <dgm:constr type="b" for="ch" forName="parentNode" refType="b" refFor="ch" refForName="childNode"/>
              <dgm:constr type="r" for="ch" forName="parentNode" refType="w"/>
              <dgm:constr type="l" for="ch" forName="parentNode" refType="r" refFor="ch" refForName="childNode"/>
              <dgm:constr type="lOff" for="ch" forName="parentNode" refType="rOff" refFor="ch" refForName="childNode"/>
              <dgm:constr type="lMarg" for="ch" forName="parentNode" refType="w" refFor="ch" refForName="image" fact="1.25"/>
            </dgm:constrLst>
          </dgm:else>
        </dgm:choose>
        <dgm:ruleLst>
          <dgm:rule type="w" for="ch" forName="childNode" val="NaN" fact="0.4" max="NaN"/>
          <dgm:rule type="h" for="ch" forName="childNode" val="NaN" fact="0.5" max="NaN"/>
        </dgm:ruleLst>
        <dgm:layoutNode name="image" styleLbl="fgImgPlace1">
          <dgm:alg type="sp"/>
          <dgm:shape xmlns:r="http://schemas.openxmlformats.org/officeDocument/2006/relationships" type="rect" r:blip="" zOrderOff="4" blipPhldr="1">
            <dgm:adjLst/>
          </dgm:shape>
          <dgm:presOf/>
          <dgm:constrLst/>
          <dgm:ruleLst/>
        </dgm:layoutNode>
        <dgm:layoutNode name="childNode" styleLbl="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 zOrderOff="2">
            <dgm:adjLst/>
          </dgm:shape>
          <dgm:presOf axis="des" ptType="node"/>
          <dgm:constrLst/>
          <dgm:ruleLst>
            <dgm:rule type="primFontSz" val="5" fact="NaN" max="NaN"/>
          </dgm:ruleLst>
        </dgm:layoutNode>
        <dgm:layoutNode name="parentNode" styleLbl="revTx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>
                <dgm:adjLst/>
              </dgm:shape>
              <dgm:presOf axis="self"/>
              <dgm:constrLst>
                <dgm:constr type="lMarg"/>
                <dgm:constr type="bMarg"/>
                <dgm:constr type="tMarg"/>
              </dgm:constrLst>
            </dgm:if>
            <dgm:else name="Name9">
              <dgm:alg type="tx">
                <dgm:param type="autoTxRot" val="grav"/>
                <dgm:param type="parTxLTRAlign" val="l"/>
                <dgm:param type="parTxRTLAlign" val="l"/>
              </dgm:alg>
              <dgm:shape xmlns:r="http://schemas.openxmlformats.org/officeDocument/2006/relationships" rot="90" type="rect" r:blip="">
                <dgm:adjLst/>
              </dgm:shape>
              <dgm:presOf axis="self"/>
              <dgm:constrLst>
                <dgm:constr type="rMarg"/>
                <dgm:constr type="bMarg"/>
                <dgm:constr type="tMarg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9CB4F3C-75A8-4BB8-A18E-B730DDD68B5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6AE10D8-98A5-4E68-A41F-7AA79FF6968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5764CF-3664-45D0-9B27-4222DB1A6BA7}" type="datetimeFigureOut">
              <a:rPr lang="en-US" smtClean="0"/>
              <a:t>7/21/2026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77EF411-0DAB-4BCE-94A8-E903E205493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11237F-7CCA-4423-B624-29C06FF2E74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8CD4AB-B9A2-4248-B31F-8EBC71546D8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977919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F7E720-7243-402E-A0D4-CE3189C951A5}" type="datetimeFigureOut">
              <a:rPr lang="en-US" noProof="0" smtClean="0"/>
              <a:t>7/21/2026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BE9C73-6CDE-45E2-97F8-E3C5308FA232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63496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EA0C0817-A112-4847-8014-A94B7D2A4EA3}" type="datetime1">
              <a:rPr lang="en-US" smtClean="0"/>
              <a:t>7/21/2026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022700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7/21/2026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57934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646AA-F36E-4540-911D-FFFC0A0EF24A}" type="datetime1">
              <a:rPr lang="en-US" smtClean="0"/>
              <a:t>7/21/2026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13429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7/21/2026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13799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7/21/2026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65042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7/21/2026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58524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7/21/2026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23984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D12A6-918A-48BD-8CB9-CA713993B0EA}" type="datetime1">
              <a:rPr lang="en-US" smtClean="0"/>
              <a:t>7/21/2026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32727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8CE86-875F-4587-BCF6-FA054AFC0D53}" type="datetime1">
              <a:rPr lang="en-US" smtClean="0"/>
              <a:pPr/>
              <a:t>7/21/2026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53875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7/21/2026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490479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7/21/2026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7934275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F6FA2B21-3FCD-4721-B95C-427943F61125}" type="datetime1">
              <a:rPr lang="en-US" smtClean="0"/>
              <a:t>7/21/2026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39276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6" r:id="rId1"/>
    <p:sldLayoutId id="2147483777" r:id="rId2"/>
    <p:sldLayoutId id="2147483778" r:id="rId3"/>
    <p:sldLayoutId id="2147483779" r:id="rId4"/>
    <p:sldLayoutId id="2147483780" r:id="rId5"/>
    <p:sldLayoutId id="2147483781" r:id="rId6"/>
    <p:sldLayoutId id="2147483782" r:id="rId7"/>
    <p:sldLayoutId id="2147483783" r:id="rId8"/>
    <p:sldLayoutId id="2147483784" r:id="rId9"/>
    <p:sldLayoutId id="2147483785" r:id="rId10"/>
    <p:sldLayoutId id="2147483786" r:id="rId11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long-read/patient-safety-incident-response-framework/" TargetMode="External"/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shutterstock.com/image-vector/quality-management-web-banner-icon-vector-2741305691" TargetMode="Externa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1E52AAE-765E-8887-230C-442BCB4BAF5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saturation sat="4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032077" y="480731"/>
            <a:ext cx="6096000" cy="1795232"/>
          </a:xfrm>
          <a:prstGeom prst="rect">
            <a:avLst/>
          </a:prstGeom>
        </p:spPr>
      </p:pic>
      <p:sp>
        <p:nvSpPr>
          <p:cNvPr id="3" name="Title 5">
            <a:extLst>
              <a:ext uri="{FF2B5EF4-FFF2-40B4-BE49-F238E27FC236}">
                <a16:creationId xmlns:a16="http://schemas.microsoft.com/office/drawing/2014/main" id="{6CA2E41B-6442-D42C-7650-926E13B882CB}"/>
              </a:ext>
            </a:extLst>
          </p:cNvPr>
          <p:cNvSpPr txBox="1">
            <a:spLocks/>
          </p:cNvSpPr>
          <p:nvPr/>
        </p:nvSpPr>
        <p:spPr>
          <a:xfrm>
            <a:off x="1960818" y="2229163"/>
            <a:ext cx="9132627" cy="749141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endParaRPr lang="en-US" sz="18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Course: MSc </a:t>
            </a: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Public Health and Social Care in Practice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95FBE97-BC28-B750-47B0-9885FE72F53E}"/>
              </a:ext>
            </a:extLst>
          </p:cNvPr>
          <p:cNvSpPr txBox="1"/>
          <p:nvPr/>
        </p:nvSpPr>
        <p:spPr>
          <a:xfrm>
            <a:off x="3829679" y="3365683"/>
            <a:ext cx="450079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457223">
              <a:lnSpc>
                <a:spcPct val="150000"/>
              </a:lnSpc>
              <a:defRPr/>
            </a:pPr>
            <a:endParaRPr lang="en-US" b="1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defTabSz="457223">
              <a:lnSpc>
                <a:spcPct val="150000"/>
              </a:lnSpc>
              <a:defRPr/>
            </a:pPr>
            <a:r>
              <a:rPr lang="en-US" b="1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</a:t>
            </a:r>
            <a:r>
              <a:rPr lang="en-US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Code: </a:t>
            </a:r>
            <a:r>
              <a:rPr lang="en-US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LCHS7006</a:t>
            </a:r>
            <a:r>
              <a:rPr lang="en-US" b="1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b="1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55A57ED-E1D4-3DD5-8158-68A453AFA8D5}"/>
              </a:ext>
            </a:extLst>
          </p:cNvPr>
          <p:cNvSpPr txBox="1"/>
          <p:nvPr/>
        </p:nvSpPr>
        <p:spPr>
          <a:xfrm>
            <a:off x="4603978" y="4219857"/>
            <a:ext cx="4218318" cy="4565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  <a:defRPr/>
            </a:pPr>
            <a:r>
              <a:rPr lang="en-US" b="1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</a:t>
            </a:r>
            <a:r>
              <a:rPr lang="en-US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Dilhara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Mampitiya</a:t>
            </a:r>
            <a:endParaRPr lang="en-US" b="1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7BE845A1-9C41-B92B-D3F6-CC6AA9DF67F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668965"/>
              </p:ext>
            </p:extLst>
          </p:nvPr>
        </p:nvGraphicFramePr>
        <p:xfrm>
          <a:off x="3960756" y="4964838"/>
          <a:ext cx="5859104" cy="1089458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3301435">
                  <a:extLst>
                    <a:ext uri="{9D8B030D-6E8A-4147-A177-3AD203B41FA5}">
                      <a16:colId xmlns:a16="http://schemas.microsoft.com/office/drawing/2014/main" val="319627994"/>
                    </a:ext>
                  </a:extLst>
                </a:gridCol>
                <a:gridCol w="2557669">
                  <a:extLst>
                    <a:ext uri="{9D8B030D-6E8A-4147-A177-3AD203B41FA5}">
                      <a16:colId xmlns:a16="http://schemas.microsoft.com/office/drawing/2014/main" val="1916085107"/>
                    </a:ext>
                  </a:extLst>
                </a:gridCol>
              </a:tblGrid>
              <a:tr h="427765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Name</a:t>
                      </a:r>
                      <a:endParaRPr lang="en-US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I.D.</a:t>
                      </a:r>
                      <a:endParaRPr lang="en-US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04085249"/>
                  </a:ext>
                </a:extLst>
              </a:tr>
              <a:tr h="632258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smtClean="0"/>
                        <a:t>Ms.</a:t>
                      </a:r>
                      <a:r>
                        <a:rPr lang="en-US" sz="2000" baseline="0" dirty="0" smtClean="0"/>
                        <a:t> Pragati </a:t>
                      </a:r>
                      <a:r>
                        <a:rPr lang="en-US" sz="2000" baseline="0" dirty="0" err="1" smtClean="0"/>
                        <a:t>Vinodbhai</a:t>
                      </a:r>
                      <a:r>
                        <a:rPr lang="en-US" sz="2000" baseline="0" dirty="0" smtClean="0"/>
                        <a:t> Patel</a:t>
                      </a:r>
                      <a:endParaRPr lang="en-US" sz="20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smtClean="0"/>
                        <a:t>2522440</a:t>
                      </a:r>
                      <a:endParaRPr lang="en-US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888873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03AF5E0D-3ECA-EF50-ACE9-0A0C363DFC10}"/>
              </a:ext>
            </a:extLst>
          </p:cNvPr>
          <p:cNvSpPr txBox="1"/>
          <p:nvPr/>
        </p:nvSpPr>
        <p:spPr>
          <a:xfrm>
            <a:off x="1555434" y="2830597"/>
            <a:ext cx="9601200" cy="8720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457223">
              <a:lnSpc>
                <a:spcPct val="150000"/>
              </a:lnSpc>
              <a:defRPr/>
            </a:pPr>
            <a:endParaRPr lang="en-US" b="1" dirty="0" smtClean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defTabSz="457223">
              <a:lnSpc>
                <a:spcPct val="150000"/>
              </a:lnSpc>
              <a:defRPr/>
            </a:pPr>
            <a:r>
              <a:rPr lang="en-US" b="1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Module: </a:t>
            </a:r>
            <a:r>
              <a:rPr lang="en-US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Quality Assurance And Service Improvement</a:t>
            </a:r>
            <a:endParaRPr lang="en-US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6248400" y="9183570"/>
            <a:ext cx="5943600" cy="4687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IN" b="1" dirty="0" smtClean="0"/>
              <a:t>Date of submission</a:t>
            </a:r>
            <a:r>
              <a:rPr lang="en-IN" dirty="0" smtClean="0"/>
              <a:t>: 16 April 2026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49152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pattFill prst="pct5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entagon 5"/>
          <p:cNvSpPr/>
          <p:nvPr/>
        </p:nvSpPr>
        <p:spPr>
          <a:xfrm>
            <a:off x="237908" y="1179443"/>
            <a:ext cx="5062330" cy="4651514"/>
          </a:xfrm>
          <a:prstGeom prst="homePlat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US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System </a:t>
            </a:r>
            <a:r>
              <a:rPr lang="en-US" sz="24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Failure in Healthcare Quality Management: </a:t>
            </a:r>
            <a:endParaRPr lang="en-US" sz="2400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Root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Cause Analysis of the Shrewsbury and Telford Maternity 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Scandal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IN" dirty="0"/>
          </a:p>
        </p:txBody>
      </p:sp>
      <p:pic>
        <p:nvPicPr>
          <p:cNvPr id="1030" name="Picture 6" descr="Telford hospital confirms 'small number of staff' isolating after coronavirus cases | Shropshire St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9895" y="112727"/>
            <a:ext cx="6732105" cy="4929642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/>
        </p:spPr>
      </p:pic>
      <p:pic>
        <p:nvPicPr>
          <p:cNvPr id="2050" name="Picture 2" descr="Front signs of PRH and RSH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4686" y="5001867"/>
            <a:ext cx="3942522" cy="1856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1346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678" y="1"/>
            <a:ext cx="10058400" cy="1086678"/>
          </a:xfrm>
        </p:spPr>
        <p:txBody>
          <a:bodyPr>
            <a:normAutofit/>
          </a:bodyPr>
          <a:lstStyle/>
          <a:p>
            <a:pPr algn="ctr"/>
            <a:r>
              <a:rPr lang="en-IN" sz="40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br>
              <a:rPr lang="en-IN" sz="4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IN" sz="40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4644" y="543340"/>
            <a:ext cx="11145078" cy="3849624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What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is Quality 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Management?- 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Quality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management is a structured process for maintaining quality of healthcare services and improves outcomes continuously, through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leadership, governance, evidence-based practice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learning,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while meeting the criteria for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safety, effectiveness, patient-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centredness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timeliness, efficiency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and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equity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Institute of Medicine, 2001; NHS England, 2019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81,935 Quality Management Icons Set Royalty-Free Images, Stock Photos &amp;  Pictures | Shutterstock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6439" y="3815263"/>
            <a:ext cx="8420100" cy="2667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 flipV="1">
            <a:off x="4769299" y="12999516"/>
            <a:ext cx="5477238" cy="2390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1469249" y="6474569"/>
            <a:ext cx="10454479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 smtClean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(Quality Management web banner icon vector illustration concept with icons of quality, benchmark, standards, consistency, reliability, and best practices</a:t>
            </a:r>
            <a:r>
              <a:rPr kumimoji="0" lang="en-US" altLang="en-US" sz="1200" b="0" i="0" u="none" strike="noStrike" cap="none" normalizeH="0" dirty="0" smtClean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kumimoji="0" lang="en-US" altLang="en-US" sz="2000" b="0" i="0" u="none" strike="noStrike" cap="none" normalizeH="0" baseline="0" dirty="0" smtClean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sp>
        <p:nvSpPr>
          <p:cNvPr id="6" name="Rectangle 2"/>
          <p:cNvSpPr>
            <a:spLocks noChangeArrowheads="1"/>
          </p:cNvSpPr>
          <p:nvPr/>
        </p:nvSpPr>
        <p:spPr bwMode="auto">
          <a:xfrm>
            <a:off x="5499653" y="6672288"/>
            <a:ext cx="1378225" cy="261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santerabos</a:t>
            </a:r>
            <a:r>
              <a:rPr kumimoji="0" lang="en-US" alt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(2026)</a:t>
            </a:r>
            <a:endParaRPr kumimoji="0" lang="en-US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667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98783" y="1577008"/>
            <a:ext cx="11794435" cy="5417544"/>
          </a:xfrm>
          <a:prstGeom prst="rect">
            <a:avLst/>
          </a:prstGeom>
          <a:solidFill>
            <a:srgbClr val="FFCC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Shrewsbury and Telford Maternity Scandal is </a:t>
            </a:r>
            <a:r>
              <a:rPr lang="en-US" sz="2000" dirty="0" smtClean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one of the </a:t>
            </a:r>
            <a:r>
              <a:rPr lang="en-US" sz="2000" b="1" dirty="0" smtClean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biggest </a:t>
            </a:r>
            <a:r>
              <a:rPr lang="en-US" sz="2000" b="1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issues </a:t>
            </a:r>
            <a:r>
              <a:rPr lang="en-US" sz="2000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</a:t>
            </a:r>
            <a:r>
              <a:rPr lang="en-US" sz="2000" b="1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patient safety </a:t>
            </a:r>
            <a:r>
              <a:rPr lang="en-US" sz="2000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the history of the NHS. </a:t>
            </a:r>
            <a:endParaRPr lang="en-US" sz="2000" dirty="0" smtClean="0">
              <a:ln w="0"/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 smtClean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</a:t>
            </a:r>
            <a:r>
              <a:rPr lang="en-US" sz="2000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Shrewsbury and Telford Hospital NHS Trust from </a:t>
            </a:r>
            <a:r>
              <a:rPr lang="en-US" sz="2000" b="1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2000 to 2019</a:t>
            </a:r>
            <a:r>
              <a:rPr lang="en-US" sz="2000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b="1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preventable stillbirths</a:t>
            </a:r>
            <a:r>
              <a:rPr lang="en-US" sz="2000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b="1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brain injuries, serious harm to mother and baby </a:t>
            </a:r>
            <a:r>
              <a:rPr lang="en-US" sz="2000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US" sz="2000" b="1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deaths of mothers </a:t>
            </a:r>
            <a:r>
              <a:rPr lang="en-US" sz="2000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US" sz="2000" b="1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babies</a:t>
            </a:r>
            <a:r>
              <a:rPr lang="en-US" sz="2000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were caused by </a:t>
            </a:r>
            <a:r>
              <a:rPr lang="en-US" sz="2000" b="1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failures in maternity </a:t>
            </a:r>
            <a:r>
              <a:rPr lang="en-US" sz="2000" b="1" dirty="0" smtClean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198784" y="145773"/>
            <a:ext cx="11688416" cy="1325218"/>
          </a:xfrm>
          <a:prstGeom prst="round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US" sz="28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INTRODUCTION-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Shrewsbury and Telford </a:t>
            </a:r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Maternity</a:t>
            </a:r>
          </a:p>
          <a:p>
            <a:pPr algn="ctr"/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Scandal</a:t>
            </a:r>
            <a:endParaRPr lang="en-IN" sz="2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el toro bumingo: &lt;strong&gt;Introduction&lt;/strong&gt;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2051" y="152400"/>
            <a:ext cx="1527314" cy="117281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Box 6"/>
          <p:cNvSpPr txBox="1"/>
          <p:nvPr/>
        </p:nvSpPr>
        <p:spPr>
          <a:xfrm>
            <a:off x="3591339" y="3538329"/>
            <a:ext cx="23369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US" b="1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Ockenden</a:t>
            </a:r>
            <a:r>
              <a:rPr lang="en-US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2022).</a:t>
            </a:r>
            <a:endParaRPr lang="en-IN" b="1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10176" y="3907661"/>
            <a:ext cx="8260762" cy="3086891"/>
          </a:xfrm>
          <a:prstGeom prst="rect">
            <a:avLst/>
          </a:prstGeom>
        </p:spPr>
      </p:pic>
      <p:sp>
        <p:nvSpPr>
          <p:cNvPr id="10" name="Rectangle 5"/>
          <p:cNvSpPr>
            <a:spLocks noChangeArrowheads="1"/>
          </p:cNvSpPr>
          <p:nvPr/>
        </p:nvSpPr>
        <p:spPr bwMode="auto">
          <a:xfrm>
            <a:off x="4386469" y="6596390"/>
            <a:ext cx="3829878" cy="261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(The Shrewsbury and Telford hospital NHS Trust , 2019)</a:t>
            </a:r>
            <a:endParaRPr kumimoji="0" lang="en-US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3413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/>
          <p:cNvSpPr/>
          <p:nvPr/>
        </p:nvSpPr>
        <p:spPr>
          <a:xfrm>
            <a:off x="728870" y="145773"/>
            <a:ext cx="10654747" cy="1073427"/>
          </a:xfrm>
          <a:prstGeom prst="roundRect">
            <a:avLst/>
          </a:prstGeom>
          <a:solidFill>
            <a:srgbClr val="CC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History of 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Shrewsbury and Telford </a:t>
            </a:r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Maternity</a:t>
            </a:r>
          </a:p>
          <a:p>
            <a:pPr algn="ctr"/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Scandal</a:t>
            </a:r>
            <a:endParaRPr lang="en-IN" sz="2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269514579"/>
              </p:ext>
            </p:extLst>
          </p:nvPr>
        </p:nvGraphicFramePr>
        <p:xfrm>
          <a:off x="821635" y="1325216"/>
          <a:ext cx="10442713" cy="55327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9143628" y="6488668"/>
            <a:ext cx="22399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US" b="1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Ockenden</a:t>
            </a:r>
            <a:r>
              <a:rPr lang="en-US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2022).</a:t>
            </a:r>
            <a:endParaRPr lang="en-IN" b="1" dirty="0"/>
          </a:p>
        </p:txBody>
      </p:sp>
    </p:spTree>
    <p:extLst>
      <p:ext uri="{BB962C8B-B14F-4D97-AF65-F5344CB8AC3E}">
        <p14:creationId xmlns:p14="http://schemas.microsoft.com/office/powerpoint/2010/main" val="1337005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877878" y="1272010"/>
            <a:ext cx="5168348" cy="549322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Avoidable maternal deaths.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Avoidable neonatal deaths.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Still births and brain injuries.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Failure to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recognise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fetal distress.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Postponing emergency cesarean sections.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Interpretation of the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cardiotocography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(CTG) is poor.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Failure to listen to women and families.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Inadequate incident investigations.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Poor leadership and governance.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lack of openness and learning in the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was due to the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culture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smtClean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US" b="1" dirty="0" err="1" smtClean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Ockenden</a:t>
            </a: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2022).</a:t>
            </a:r>
            <a:endParaRPr lang="en-IN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85531" y="99390"/>
            <a:ext cx="11860695" cy="1046921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he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Shrewsbury and Telford Maternity 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Scandal – Major findings </a:t>
            </a:r>
            <a:endParaRPr lang="en-IN" dirty="0"/>
          </a:p>
        </p:txBody>
      </p:sp>
      <p:sp>
        <p:nvSpPr>
          <p:cNvPr id="6" name="Rectangle 5"/>
          <p:cNvSpPr/>
          <p:nvPr/>
        </p:nvSpPr>
        <p:spPr>
          <a:xfrm>
            <a:off x="185530" y="1271811"/>
            <a:ext cx="6520069" cy="549322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just">
              <a:lnSpc>
                <a:spcPct val="170000"/>
              </a:lnSpc>
              <a:buFont typeface="Wingdings" panose="05000000000000000000" pitchFamily="2" charset="2"/>
              <a:buChar char="v"/>
            </a:pPr>
            <a:r>
              <a:rPr lang="en-US" b="1" dirty="0" smtClean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Facts of report 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Ockenden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2022</a:t>
            </a:r>
            <a:r>
              <a:rPr lang="en-US" dirty="0" smtClean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</a:t>
            </a:r>
            <a:endParaRPr lang="en-US" b="1" dirty="0">
              <a:ln w="0"/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  <a:buFont typeface="Wingdings" panose="05000000000000000000" pitchFamily="2" charset="2"/>
              <a:buChar char="ü"/>
            </a:pPr>
            <a:r>
              <a:rPr lang="en-US" dirty="0" smtClean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Investigated </a:t>
            </a:r>
            <a:r>
              <a:rPr lang="en-US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about </a:t>
            </a:r>
            <a:r>
              <a:rPr lang="en-US" b="1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1,486 family cases</a:t>
            </a:r>
            <a:r>
              <a:rPr lang="en-US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b="1" dirty="0" smtClean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201 </a:t>
            </a:r>
            <a:r>
              <a:rPr lang="en-US" b="1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deaths </a:t>
            </a:r>
            <a:r>
              <a:rPr lang="en-US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were where there were </a:t>
            </a:r>
            <a:r>
              <a:rPr lang="en-US" dirty="0" smtClean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concerns </a:t>
            </a:r>
            <a:r>
              <a:rPr lang="en-US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about the care.</a:t>
            </a:r>
          </a:p>
          <a:p>
            <a:pPr algn="just">
              <a:lnSpc>
                <a:spcPct val="150000"/>
              </a:lnSpc>
            </a:pPr>
            <a:r>
              <a:rPr lang="en-US" b="1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b="1" dirty="0" smtClean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131 </a:t>
            </a:r>
            <a:r>
              <a:rPr lang="en-US" b="1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babies </a:t>
            </a:r>
            <a:r>
              <a:rPr lang="en-US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were </a:t>
            </a:r>
            <a:r>
              <a:rPr lang="en-US" b="1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stillbirth </a:t>
            </a:r>
            <a:r>
              <a:rPr lang="en-US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US" b="1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70 babies</a:t>
            </a:r>
            <a:r>
              <a:rPr lang="en-US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died after their birth.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Also </a:t>
            </a:r>
            <a:r>
              <a:rPr lang="en-US" b="1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29 cases </a:t>
            </a:r>
            <a:r>
              <a:rPr lang="en-US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where babies suffered </a:t>
            </a:r>
            <a:r>
              <a:rPr lang="en-US" b="1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severe brain injuries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which there were </a:t>
            </a:r>
            <a:r>
              <a:rPr lang="en-US" b="1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65 cases of cerebral </a:t>
            </a:r>
            <a:r>
              <a:rPr lang="en-US" b="1" dirty="0" smtClean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palsy.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Highlighted recurring incidents of </a:t>
            </a:r>
            <a:r>
              <a:rPr lang="en-US" b="1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poor care, governance and learning.</a:t>
            </a:r>
          </a:p>
          <a:p>
            <a:pPr algn="just">
              <a:lnSpc>
                <a:spcPct val="150000"/>
              </a:lnSpc>
            </a:pPr>
            <a:endParaRPr lang="en-US" b="1" dirty="0">
              <a:ln w="0"/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  <a:buFont typeface="Wingdings" panose="05000000000000000000" pitchFamily="2" charset="2"/>
              <a:buChar char="ü"/>
            </a:pPr>
            <a:endParaRPr lang="en-US" b="1" dirty="0">
              <a:ln w="0"/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89704" y="1271811"/>
            <a:ext cx="1656522" cy="172649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Picture 2" descr="https://cfpsm.com/wp-content/uploads/2018/01/results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30" y="132124"/>
            <a:ext cx="2252870" cy="1139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8243" y="5088835"/>
            <a:ext cx="2915478" cy="167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3894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669235" y="655126"/>
            <a:ext cx="11025808" cy="980661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IN" sz="3600" b="1" dirty="0">
                <a:latin typeface="Arial" panose="020B0604020202020204" pitchFamily="34" charset="0"/>
                <a:cs typeface="Arial" panose="020B0604020202020204" pitchFamily="34" charset="0"/>
              </a:rPr>
              <a:t>Quality Management </a:t>
            </a:r>
            <a:r>
              <a:rPr lang="en-IN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Problem</a:t>
            </a:r>
            <a:endParaRPr lang="en-IN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IN" sz="3600" b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</p:txBody>
      </p:sp>
      <p:sp>
        <p:nvSpPr>
          <p:cNvPr id="5" name="Rectangle 4"/>
          <p:cNvSpPr/>
          <p:nvPr/>
        </p:nvSpPr>
        <p:spPr>
          <a:xfrm>
            <a:off x="841512" y="1987826"/>
            <a:ext cx="10853531" cy="3458818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2000" dirty="0" smtClean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</a:t>
            </a:r>
            <a:r>
              <a:rPr lang="en-US" sz="2000" dirty="0" err="1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Ockenden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Review found these negative effects were not a single act of failure but a systemic failure that had been in place over many years. 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Leadership, governance 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and 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culture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ensured unsafe practice became </a:t>
            </a:r>
            <a:r>
              <a:rPr lang="en-US" sz="2000" dirty="0" err="1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normalised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and these were not identified and rectified in time 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US" sz="2000" b="1" dirty="0" err="1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Ockenden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2022).</a:t>
            </a:r>
            <a:endParaRPr lang="en-US" sz="2000" b="1" dirty="0" smtClean="0">
              <a:solidFill>
                <a:schemeClr val="tx1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1309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6652591" y="1305338"/>
            <a:ext cx="5314122" cy="5552661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>
              <a:lnSpc>
                <a:spcPct val="150000"/>
              </a:lnSpc>
            </a:pPr>
            <a:r>
              <a:rPr lang="en-US" b="1" dirty="0" smtClean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iv. Workforce</a:t>
            </a:r>
            <a:endParaRPr lang="en-US" b="1" dirty="0">
              <a:ln w="0"/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dirty="0" smtClean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Inadequate staffing and Insufficient </a:t>
            </a:r>
            <a:r>
              <a:rPr lang="en-US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supervision.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dirty="0" smtClean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 </a:t>
            </a:r>
            <a:r>
              <a:rPr lang="en-US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uncertainty about competency in fetal monitoring.</a:t>
            </a:r>
          </a:p>
          <a:p>
            <a:pPr>
              <a:lnSpc>
                <a:spcPct val="150000"/>
              </a:lnSpc>
            </a:pPr>
            <a:r>
              <a:rPr lang="en-US" b="1" dirty="0" smtClean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v. Communication</a:t>
            </a:r>
            <a:endParaRPr lang="en-US" b="1" dirty="0">
              <a:ln w="0"/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dirty="0" smtClean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Poor </a:t>
            </a:r>
            <a:r>
              <a:rPr lang="en-US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multidisciplinary communication.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Failure to escalate of the deteriorating maternal and fetal status.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Lack of communication with the families.</a:t>
            </a:r>
          </a:p>
          <a:p>
            <a:pPr>
              <a:lnSpc>
                <a:spcPct val="150000"/>
              </a:lnSpc>
            </a:pPr>
            <a:r>
              <a:rPr lang="en-US" b="1" dirty="0" smtClean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vi. Clinical </a:t>
            </a:r>
            <a:r>
              <a:rPr lang="en-US" b="1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Practice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dirty="0" smtClean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 </a:t>
            </a:r>
            <a:r>
              <a:rPr lang="en-US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following evidence-based maternity </a:t>
            </a:r>
            <a:r>
              <a:rPr lang="en-US" dirty="0" smtClean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guidelines, Lack </a:t>
            </a:r>
            <a:r>
              <a:rPr lang="en-US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diagnosis and intervention.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dirty="0" smtClean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Inconsistent </a:t>
            </a:r>
            <a:r>
              <a:rPr lang="en-US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documentation.</a:t>
            </a:r>
            <a:endParaRPr lang="en-IN" dirty="0">
              <a:ln w="0"/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98783" y="1305340"/>
            <a:ext cx="6480312" cy="5552659"/>
          </a:xfrm>
          <a:prstGeom prst="rect">
            <a:avLst/>
          </a:prstGeom>
          <a:solidFill>
            <a:srgbClr val="F49A9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>
              <a:lnSpc>
                <a:spcPct val="150000"/>
              </a:lnSpc>
            </a:pPr>
            <a:r>
              <a:rPr lang="en-US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Leadership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Lack of Safety Leadership (not observed).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Poor accountability.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Failure to address patient concerns.</a:t>
            </a:r>
          </a:p>
          <a:p>
            <a:pPr>
              <a:lnSpc>
                <a:spcPct val="150000"/>
              </a:lnSpc>
            </a:pP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ii. Governance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Weak clinical governance.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Ineffective risk management.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 is inadequate incident recording and investigation.</a:t>
            </a:r>
          </a:p>
          <a:p>
            <a:pPr>
              <a:lnSpc>
                <a:spcPct val="150000"/>
              </a:lnSpc>
            </a:pP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iii. </a:t>
            </a:r>
            <a:r>
              <a:rPr lang="en-US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Culture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Defensive culture.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 learning from adverse events.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Staff not wanting to voice concerns.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Poor psychological safety.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198784" y="106016"/>
            <a:ext cx="11767930" cy="1152942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Systemic Quality Failures</a:t>
            </a:r>
          </a:p>
        </p:txBody>
      </p:sp>
      <p:pic>
        <p:nvPicPr>
          <p:cNvPr id="3074" name="Picture 2" descr="Message System Failure Against Background Binary Stock Vector (Royalty  Free) 1283687281 | Shutterstoc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27096" y="59634"/>
            <a:ext cx="2239617" cy="1245705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668" y="59634"/>
            <a:ext cx="2186609" cy="135172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Box 6"/>
          <p:cNvSpPr txBox="1"/>
          <p:nvPr/>
        </p:nvSpPr>
        <p:spPr>
          <a:xfrm>
            <a:off x="9952011" y="6304002"/>
            <a:ext cx="22399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US" b="1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Ockenden</a:t>
            </a:r>
            <a:r>
              <a:rPr lang="en-US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2022).</a:t>
            </a:r>
            <a:endParaRPr lang="en-IN" b="1" dirty="0"/>
          </a:p>
        </p:txBody>
      </p:sp>
    </p:spTree>
    <p:extLst>
      <p:ext uri="{BB962C8B-B14F-4D97-AF65-F5344CB8AC3E}">
        <p14:creationId xmlns:p14="http://schemas.microsoft.com/office/powerpoint/2010/main" val="3701896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85530" y="1"/>
            <a:ext cx="11781183" cy="126558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</a:t>
            </a:r>
            <a:r>
              <a:rPr lang="en-US" sz="2800" b="1" dirty="0" smtClean="0">
                <a:solidFill>
                  <a:schemeClr val="accent6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Applying </a:t>
            </a:r>
            <a:r>
              <a:rPr lang="en-US" sz="2800" b="1" dirty="0">
                <a:solidFill>
                  <a:schemeClr val="accent6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Swiss Cheese Model to the Shrewsbury &amp; Telford Maternity </a:t>
            </a:r>
            <a:r>
              <a:rPr lang="en-US" sz="2800" b="1" dirty="0" smtClean="0">
                <a:solidFill>
                  <a:schemeClr val="accent6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Scandal</a:t>
            </a:r>
            <a:endParaRPr lang="en-IN" sz="2800" b="1" dirty="0">
              <a:solidFill>
                <a:schemeClr val="accent6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ounded Rectangle 2"/>
          <p:cNvSpPr/>
          <p:nvPr/>
        </p:nvSpPr>
        <p:spPr>
          <a:xfrm>
            <a:off x="185530" y="1265583"/>
            <a:ext cx="6082748" cy="5565913"/>
          </a:xfrm>
          <a:prstGeom prst="roundRect">
            <a:avLst/>
          </a:prstGeom>
          <a:solidFill>
            <a:srgbClr val="F49A9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>
              <a:lnSpc>
                <a:spcPct val="150000"/>
              </a:lnSpc>
            </a:pPr>
            <a:r>
              <a:rPr lang="en-US" sz="2400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Swiss Cheese Model helps to understand that patient harm can result from the interaction of multiple layers of </a:t>
            </a:r>
            <a:r>
              <a:rPr lang="en-US" sz="2400" dirty="0" err="1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2400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safeguards that fail to connect. Adverse events are associated with a lack of error, but weakness in multiple parts of the healthcare system, which when combined, allow adverse events to occur.</a:t>
            </a:r>
            <a:endParaRPr lang="en-IN" sz="2400" dirty="0">
              <a:ln w="0"/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Swiss Cheese Model Patient Safety Ppt at Matthew Greig blo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3565" y="1327522"/>
            <a:ext cx="5473148" cy="421219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/>
        </p:spPr>
      </p:pic>
      <p:sp>
        <p:nvSpPr>
          <p:cNvPr id="4" name="TextBox 3"/>
          <p:cNvSpPr txBox="1"/>
          <p:nvPr/>
        </p:nvSpPr>
        <p:spPr>
          <a:xfrm>
            <a:off x="6692348" y="5687791"/>
            <a:ext cx="5274365" cy="872034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>
              <a:lnSpc>
                <a:spcPct val="150000"/>
              </a:lnSpc>
            </a:pP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Swiss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Cheese Model: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Multiple system failures that allow patient harm to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occur (Reason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(2000).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5530" y="0"/>
            <a:ext cx="2067339" cy="132752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040588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7573018"/>
              </p:ext>
            </p:extLst>
          </p:nvPr>
        </p:nvGraphicFramePr>
        <p:xfrm>
          <a:off x="0" y="0"/>
          <a:ext cx="12191999" cy="69238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70070">
                  <a:extLst>
                    <a:ext uri="{9D8B030D-6E8A-4147-A177-3AD203B41FA5}">
                      <a16:colId xmlns:a16="http://schemas.microsoft.com/office/drawing/2014/main" val="3021339937"/>
                    </a:ext>
                  </a:extLst>
                </a:gridCol>
                <a:gridCol w="2076803">
                  <a:extLst>
                    <a:ext uri="{9D8B030D-6E8A-4147-A177-3AD203B41FA5}">
                      <a16:colId xmlns:a16="http://schemas.microsoft.com/office/drawing/2014/main" val="1292483485"/>
                    </a:ext>
                  </a:extLst>
                </a:gridCol>
                <a:gridCol w="5198626">
                  <a:extLst>
                    <a:ext uri="{9D8B030D-6E8A-4147-A177-3AD203B41FA5}">
                      <a16:colId xmlns:a16="http://schemas.microsoft.com/office/drawing/2014/main" val="4015909508"/>
                    </a:ext>
                  </a:extLst>
                </a:gridCol>
                <a:gridCol w="4246500">
                  <a:extLst>
                    <a:ext uri="{9D8B030D-6E8A-4147-A177-3AD203B41FA5}">
                      <a16:colId xmlns:a16="http://schemas.microsoft.com/office/drawing/2014/main" val="3914858818"/>
                    </a:ext>
                  </a:extLst>
                </a:gridCol>
              </a:tblGrid>
              <a:tr h="1022676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SR.NO</a:t>
                      </a:r>
                      <a:endParaRPr lang="en-IN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Safety </a:t>
                      </a:r>
                      <a:r>
                        <a:rPr lang="en-US" sz="20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Defence</a:t>
                      </a:r>
                      <a:r>
                        <a:rPr lang="en-US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Layer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Failure Identified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Impact on Patient Safety</a:t>
                      </a:r>
                      <a:endParaRPr lang="en-IN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299484"/>
                  </a:ext>
                </a:extLst>
              </a:tr>
              <a:tr h="143013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1.</a:t>
                      </a:r>
                      <a:endParaRPr lang="en-IN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2000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National Policy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Failure to implement </a:t>
                      </a:r>
                      <a:r>
                        <a:rPr lang="en-US" sz="2000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maternity safety guidance</a:t>
                      </a:r>
                      <a:r>
                        <a:rPr lang="en-US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from the NHS and/or national recommendations in a consistent manner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2000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Variation</a:t>
                      </a:r>
                      <a:r>
                        <a:rPr lang="en-US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in </a:t>
                      </a:r>
                      <a:r>
                        <a:rPr lang="en-US" sz="2000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maternity care standards</a:t>
                      </a:r>
                      <a:r>
                        <a:rPr lang="en-US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and </a:t>
                      </a:r>
                      <a:r>
                        <a:rPr lang="en-US" sz="2000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delayed adoption </a:t>
                      </a:r>
                      <a:r>
                        <a:rPr lang="en-US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of evidence-based practice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39418115"/>
                  </a:ext>
                </a:extLst>
              </a:tr>
              <a:tr h="143013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IN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2.</a:t>
                      </a:r>
                      <a:endParaRPr lang="en-IN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IN" sz="2000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Trust Leadership</a:t>
                      </a:r>
                      <a:endParaRPr lang="en-IN" sz="20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2000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Inadequate Leadership, weak accountability </a:t>
                      </a:r>
                      <a:r>
                        <a:rPr lang="en-US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and a culture that is not conducive to challenge</a:t>
                      </a:r>
                      <a:endParaRPr lang="en-IN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Routine unhealthy acting practices were entrenched in the </a:t>
                      </a:r>
                      <a:r>
                        <a:rPr lang="en-US" sz="20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organisation</a:t>
                      </a:r>
                      <a:endParaRPr lang="en-IN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69203328"/>
                  </a:ext>
                </a:extLst>
              </a:tr>
              <a:tr h="1487529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IN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3. </a:t>
                      </a:r>
                      <a:endParaRPr lang="en-IN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2000" b="1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Cinical</a:t>
                      </a:r>
                      <a:r>
                        <a:rPr lang="en-US" sz="2000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Governance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2000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Lack of reporting, poor investigation of serious incidents </a:t>
                      </a:r>
                      <a:r>
                        <a:rPr lang="en-US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and limited </a:t>
                      </a:r>
                      <a:r>
                        <a:rPr lang="en-US" sz="20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organisational</a:t>
                      </a:r>
                      <a:r>
                        <a:rPr lang="en-US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learning.</a:t>
                      </a:r>
                      <a:endParaRPr lang="en-US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Frequent failures were taking place with no successful corrective measures put in place.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48221962"/>
                  </a:ext>
                </a:extLst>
              </a:tr>
              <a:tr h="1487529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IN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4.</a:t>
                      </a:r>
                      <a:endParaRPr lang="en-IN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2000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Workforce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Lack of midwifery and obstetric staffing, and </a:t>
                      </a:r>
                      <a:r>
                        <a:rPr lang="en-US" sz="2000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lack of CTG interpretation skills </a:t>
                      </a:r>
                      <a:r>
                        <a:rPr lang="en-US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and training, are among the factors.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Delayed intervention by emergency workers, preventable maternal and neonatal injury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601142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7524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447092"/>
              </p:ext>
            </p:extLst>
          </p:nvPr>
        </p:nvGraphicFramePr>
        <p:xfrm>
          <a:off x="188686" y="153609"/>
          <a:ext cx="11814629" cy="3931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1505">
                  <a:extLst>
                    <a:ext uri="{9D8B030D-6E8A-4147-A177-3AD203B41FA5}">
                      <a16:colId xmlns:a16="http://schemas.microsoft.com/office/drawing/2014/main" val="3096416318"/>
                    </a:ext>
                  </a:extLst>
                </a:gridCol>
                <a:gridCol w="2191556">
                  <a:extLst>
                    <a:ext uri="{9D8B030D-6E8A-4147-A177-3AD203B41FA5}">
                      <a16:colId xmlns:a16="http://schemas.microsoft.com/office/drawing/2014/main" val="2931134698"/>
                    </a:ext>
                  </a:extLst>
                </a:gridCol>
                <a:gridCol w="4628882">
                  <a:extLst>
                    <a:ext uri="{9D8B030D-6E8A-4147-A177-3AD203B41FA5}">
                      <a16:colId xmlns:a16="http://schemas.microsoft.com/office/drawing/2014/main" val="1543582720"/>
                    </a:ext>
                  </a:extLst>
                </a:gridCol>
                <a:gridCol w="4252686">
                  <a:extLst>
                    <a:ext uri="{9D8B030D-6E8A-4147-A177-3AD203B41FA5}">
                      <a16:colId xmlns:a16="http://schemas.microsoft.com/office/drawing/2014/main" val="192366807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SR.NO</a:t>
                      </a:r>
                      <a:endParaRPr lang="en-IN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Safety </a:t>
                      </a:r>
                      <a:r>
                        <a:rPr lang="en-US" sz="20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Defence</a:t>
                      </a:r>
                      <a:r>
                        <a:rPr lang="en-US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Layer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Failure Identified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Impact on Patient Safety</a:t>
                      </a:r>
                      <a:endParaRPr lang="en-IN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47456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IN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5.</a:t>
                      </a:r>
                      <a:endParaRPr lang="en-IN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Clinical Practice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IN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failure to escalate promptly, lack of multidisciplinary communication and not adhering to clinical guidelines</a:t>
                      </a:r>
                      <a:endParaRPr lang="en-IN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Non-immediate intervention in emergency situations, preventable maternal and neonatal harm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133120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IN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6.</a:t>
                      </a:r>
                      <a:endParaRPr lang="en-IN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Patient Safety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Women's issues and family voices were often neglected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Failure to act</a:t>
                      </a:r>
                      <a:r>
                        <a:rPr lang="en-US" sz="20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up</a:t>
                      </a:r>
                      <a:r>
                        <a:rPr lang="en-US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 opportunities to avoid deterioration and enhance clinical outcomes</a:t>
                      </a:r>
                      <a:endParaRPr lang="en-IN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22662800"/>
                  </a:ext>
                </a:extLst>
              </a:tr>
            </a:tbl>
          </a:graphicData>
        </a:graphic>
      </p:graphicFrame>
      <p:pic>
        <p:nvPicPr>
          <p:cNvPr id="1030" name="Picture 6" descr="Women and families share positive care experience in the latest SASH CQC Maternity Survey :: Surrey and Sussex Healthcare NHS Trus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5201" y="4085528"/>
            <a:ext cx="4688114" cy="2772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188686" y="3908475"/>
            <a:ext cx="7126515" cy="30008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Critical 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Analysis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It isn't just a matter of individuals being negligent, it's a system failure, as the Swiss Cheese Model shows. There were multiple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safeguards that failed, such as leadership and governance, staffing, communication and clinical practice. This enabled avoidable adverse outcomes to happen repeatedly over many years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(Reason, 2000;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Ockenden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, 2022).</a:t>
            </a:r>
            <a:endParaRPr lang="en-IN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9506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609599" y="198783"/>
            <a:ext cx="10880035" cy="7818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Root Cause Analysis (RCA) and Fishbone </a:t>
            </a:r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Diagram</a:t>
            </a:r>
            <a:endParaRPr lang="en-IN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609599" y="1285461"/>
            <a:ext cx="10880035" cy="4982817"/>
          </a:xfrm>
          <a:prstGeom prst="rect">
            <a:avLst/>
          </a:prstGeom>
          <a:solidFill>
            <a:srgbClr val="FF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just">
              <a:lnSpc>
                <a:spcPct val="15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Root Cause Analysis (RCA) is a structured quality improvement tool that can be used to understand how adverse events happen in an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rather than just the individual that has made a mistake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(NHS England, 2022).</a:t>
            </a:r>
            <a:endParaRPr lang="en-IN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Getting to the &lt;strong&gt;Root&lt;/strong&gt; &lt;strong&gt;Causes&lt;/strong&gt; of Problems - Ben Linders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65775" y="3341618"/>
            <a:ext cx="2790702" cy="2303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1881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25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Isosceles Triangle 4"/>
          <p:cNvSpPr/>
          <p:nvPr/>
        </p:nvSpPr>
        <p:spPr>
          <a:xfrm rot="5400000">
            <a:off x="9613896" y="2010794"/>
            <a:ext cx="2685143" cy="2590799"/>
          </a:xfrm>
          <a:prstGeom prst="triangl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6" name="Minus 5"/>
          <p:cNvSpPr/>
          <p:nvPr/>
        </p:nvSpPr>
        <p:spPr>
          <a:xfrm>
            <a:off x="925284" y="2835488"/>
            <a:ext cx="10083800" cy="885372"/>
          </a:xfrm>
          <a:prstGeom prst="mathMinus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" name="Chevron 6"/>
          <p:cNvSpPr/>
          <p:nvPr/>
        </p:nvSpPr>
        <p:spPr>
          <a:xfrm>
            <a:off x="290286" y="2104571"/>
            <a:ext cx="1872343" cy="2162629"/>
          </a:xfrm>
          <a:prstGeom prst="chevro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tx1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11132456" y="3018972"/>
            <a:ext cx="333829" cy="31931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" name="TextBox 8"/>
          <p:cNvSpPr txBox="1"/>
          <p:nvPr/>
        </p:nvSpPr>
        <p:spPr>
          <a:xfrm>
            <a:off x="9623875" y="2253373"/>
            <a:ext cx="1433287" cy="2169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IN" b="1" dirty="0" smtClean="0">
                <a:solidFill>
                  <a:schemeClr val="accent6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</a:t>
            </a:r>
          </a:p>
          <a:p>
            <a:pPr algn="just">
              <a:lnSpc>
                <a:spcPct val="150000"/>
              </a:lnSpc>
            </a:pPr>
            <a:r>
              <a:rPr lang="en-IN" b="1" dirty="0">
                <a:solidFill>
                  <a:schemeClr val="accent6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Avoidable Maternal &amp; Neonatal Harm</a:t>
            </a:r>
          </a:p>
        </p:txBody>
      </p:sp>
      <p:sp>
        <p:nvSpPr>
          <p:cNvPr id="10" name="Flowchart: Terminator 9"/>
          <p:cNvSpPr/>
          <p:nvPr/>
        </p:nvSpPr>
        <p:spPr>
          <a:xfrm>
            <a:off x="2057400" y="421330"/>
            <a:ext cx="2322286" cy="493486"/>
          </a:xfrm>
          <a:prstGeom prst="flowChartTerminator">
            <a:avLst/>
          </a:prstGeom>
          <a:solidFill>
            <a:srgbClr val="F49A9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b="1" dirty="0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  <a:endParaRPr lang="en-IN" b="1" dirty="0">
              <a:solidFill>
                <a:srgbClr val="7030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Flowchart: Terminator 10"/>
          <p:cNvSpPr/>
          <p:nvPr/>
        </p:nvSpPr>
        <p:spPr>
          <a:xfrm>
            <a:off x="4521196" y="450373"/>
            <a:ext cx="2322286" cy="493486"/>
          </a:xfrm>
          <a:prstGeom prst="flowChartTerminator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smtClean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Leadership</a:t>
            </a:r>
            <a:endParaRPr lang="en-IN" b="1" dirty="0">
              <a:solidFill>
                <a:schemeClr val="accent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Flowchart: Terminator 11"/>
          <p:cNvSpPr/>
          <p:nvPr/>
        </p:nvSpPr>
        <p:spPr>
          <a:xfrm>
            <a:off x="7067548" y="485952"/>
            <a:ext cx="2322286" cy="470406"/>
          </a:xfrm>
          <a:prstGeom prst="flowChartTerminator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Processes</a:t>
            </a:r>
            <a:endParaRPr lang="en-IN" b="1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Flowchart: Terminator 12"/>
          <p:cNvSpPr/>
          <p:nvPr/>
        </p:nvSpPr>
        <p:spPr>
          <a:xfrm>
            <a:off x="7164612" y="6211991"/>
            <a:ext cx="2322286" cy="493486"/>
          </a:xfrm>
          <a:prstGeom prst="flowChartTerminator">
            <a:avLst/>
          </a:prstGeom>
          <a:solidFill>
            <a:srgbClr val="FFCC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smtClean="0">
                <a:solidFill>
                  <a:srgbClr val="FF66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  <a:endParaRPr lang="en-IN" b="1" dirty="0">
              <a:solidFill>
                <a:srgbClr val="FF66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Flowchart: Terminator 13"/>
          <p:cNvSpPr/>
          <p:nvPr/>
        </p:nvSpPr>
        <p:spPr>
          <a:xfrm>
            <a:off x="4569277" y="6211991"/>
            <a:ext cx="2322286" cy="493486"/>
          </a:xfrm>
          <a:prstGeom prst="flowChartTerminator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Policies</a:t>
            </a:r>
            <a:endParaRPr lang="en-IN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Flowchart: Terminator 14"/>
          <p:cNvSpPr/>
          <p:nvPr/>
        </p:nvSpPr>
        <p:spPr>
          <a:xfrm>
            <a:off x="2057400" y="6201165"/>
            <a:ext cx="2322286" cy="493486"/>
          </a:xfrm>
          <a:prstGeom prst="flowChartTerminator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  <a:endParaRPr lang="en-IN" b="1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Flowchart: Process 15"/>
          <p:cNvSpPr/>
          <p:nvPr/>
        </p:nvSpPr>
        <p:spPr>
          <a:xfrm>
            <a:off x="2242456" y="943859"/>
            <a:ext cx="1963059" cy="2049621"/>
          </a:xfrm>
          <a:prstGeom prst="flowChartProcess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IN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CTG Skills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IN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Burnout 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Inadequate</a:t>
            </a:r>
            <a:r>
              <a:rPr lang="en-IN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Teamwork </a:t>
            </a:r>
            <a:endParaRPr lang="en-IN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Flowchart: Process 16"/>
          <p:cNvSpPr/>
          <p:nvPr/>
        </p:nvSpPr>
        <p:spPr>
          <a:xfrm>
            <a:off x="4503053" y="956359"/>
            <a:ext cx="2358573" cy="2024619"/>
          </a:xfrm>
          <a:prstGeom prst="flowChartProcess">
            <a:avLst/>
          </a:prstGeom>
          <a:solidFill>
            <a:srgbClr val="F49A9A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IN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Weak leadership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IN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Poor  supervision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Lack 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accountability</a:t>
            </a:r>
          </a:p>
          <a:p>
            <a:pPr algn="just">
              <a:lnSpc>
                <a:spcPct val="150000"/>
              </a:lnSpc>
            </a:pPr>
            <a:r>
              <a:rPr lang="en-IN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endParaRPr lang="en-IN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Flowchart: Process 17"/>
          <p:cNvSpPr/>
          <p:nvPr/>
        </p:nvSpPr>
        <p:spPr>
          <a:xfrm>
            <a:off x="7113816" y="956358"/>
            <a:ext cx="2240640" cy="2014529"/>
          </a:xfrm>
          <a:prstGeom prst="flowChartProcess">
            <a:avLst/>
          </a:prstGeom>
          <a:solidFill>
            <a:srgbClr val="FFCC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Delay escalation</a:t>
            </a: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Poor 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documentation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Delayed C-  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sections</a:t>
            </a:r>
          </a:p>
        </p:txBody>
      </p:sp>
      <p:sp>
        <p:nvSpPr>
          <p:cNvPr id="19" name="Flowchart: Process 18"/>
          <p:cNvSpPr/>
          <p:nvPr/>
        </p:nvSpPr>
        <p:spPr>
          <a:xfrm>
            <a:off x="7297054" y="3569840"/>
            <a:ext cx="2057402" cy="2648734"/>
          </a:xfrm>
          <a:prstGeom prst="flowChartProcess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 workload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Workforce 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shortages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Increasing 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service demand</a:t>
            </a:r>
          </a:p>
        </p:txBody>
      </p:sp>
      <p:sp>
        <p:nvSpPr>
          <p:cNvPr id="20" name="Flowchart: Process 19"/>
          <p:cNvSpPr/>
          <p:nvPr/>
        </p:nvSpPr>
        <p:spPr>
          <a:xfrm>
            <a:off x="4740273" y="3577650"/>
            <a:ext cx="1980293" cy="2637908"/>
          </a:xfrm>
          <a:prstGeom prst="flowChartProcess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IN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 follow the NICE Guidelines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IN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Poor learning 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IN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Weak </a:t>
            </a:r>
            <a:r>
              <a:rPr lang="en-IN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goverence</a:t>
            </a:r>
            <a:r>
              <a:rPr lang="en-IN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endParaRPr lang="en-IN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Flowchart: Process 20"/>
          <p:cNvSpPr/>
          <p:nvPr/>
        </p:nvSpPr>
        <p:spPr>
          <a:xfrm>
            <a:off x="2111828" y="3545053"/>
            <a:ext cx="2173515" cy="2656112"/>
          </a:xfrm>
          <a:prstGeom prst="flowChartProcess">
            <a:avLst/>
          </a:prstGeom>
          <a:solidFill>
            <a:srgbClr val="FF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Poor </a:t>
            </a:r>
            <a:r>
              <a:rPr 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handovers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Family’s complaint ignorance 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MDT Communication</a:t>
            </a: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4" name="Picture 2" descr="Not availabl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00390" y="0"/>
            <a:ext cx="1782538" cy="1683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Flowchart: Process 22"/>
          <p:cNvSpPr/>
          <p:nvPr/>
        </p:nvSpPr>
        <p:spPr>
          <a:xfrm>
            <a:off x="1799772" y="29043"/>
            <a:ext cx="8600618" cy="408830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Root Cause Analysis (RCA) and Fishbone Diagram</a:t>
            </a:r>
            <a:endParaRPr lang="en-IN" sz="20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6" name="Picture 2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24443"/>
            <a:ext cx="1799772" cy="1708283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9846365" y="6263242"/>
            <a:ext cx="22399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US" b="1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Ockenden</a:t>
            </a:r>
            <a:r>
              <a:rPr lang="en-US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2022).</a:t>
            </a:r>
            <a:endParaRPr lang="en-IN" b="1" dirty="0"/>
          </a:p>
        </p:txBody>
      </p:sp>
    </p:spTree>
    <p:extLst>
      <p:ext uri="{BB962C8B-B14F-4D97-AF65-F5344CB8AC3E}">
        <p14:creationId xmlns:p14="http://schemas.microsoft.com/office/powerpoint/2010/main" val="3539905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4270961752"/>
              </p:ext>
            </p:extLst>
          </p:nvPr>
        </p:nvGraphicFramePr>
        <p:xfrm>
          <a:off x="-116114" y="979714"/>
          <a:ext cx="8505371" cy="58782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Rounded Rectangle 2"/>
          <p:cNvSpPr/>
          <p:nvPr/>
        </p:nvSpPr>
        <p:spPr>
          <a:xfrm>
            <a:off x="936170" y="188685"/>
            <a:ext cx="10406743" cy="667657"/>
          </a:xfrm>
          <a:prstGeom prst="roundRect">
            <a:avLst/>
          </a:prstGeom>
          <a:solidFill>
            <a:srgbClr val="CC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Root Causes 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Identified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7837714" y="1190171"/>
            <a:ext cx="3773715" cy="54425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RCA highlights that the negative outcomes were not random but were predictable as a result of weaknesses in the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must take action to solve these underlying problems to improve quality management, and not just react once a serious incident has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happened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(NHS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England, 2022;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Ockenden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, 2022; Vincent &amp;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Amalberti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, 2016)</a:t>
            </a:r>
            <a:endParaRPr lang="en-IN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8243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6" y="1881632"/>
            <a:ext cx="6508787" cy="4427728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National Policies and </a:t>
            </a:r>
            <a:r>
              <a:rPr lang="en-US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Standards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teaching of skills is covered by the following National Policies and Standards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Ockenden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Review revealed that the issues at Shrewsbury and Telford were not because of a lack of national policies, but were a result of poor implementation, poor leadership, poor governance and poor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culture </a:t>
            </a:r>
            <a:r>
              <a:rPr lang="en-US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2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Ockenden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2022).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US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IN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720747" y="1016000"/>
            <a:ext cx="4022725" cy="336929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098" name="Picture 2" descr="Kidney Cancer UK Gains Breakthrough NICE Clinical Fundi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8563" y="3761668"/>
            <a:ext cx="3904909" cy="2728687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Flowchart: Process 6"/>
          <p:cNvSpPr/>
          <p:nvPr/>
        </p:nvSpPr>
        <p:spPr>
          <a:xfrm>
            <a:off x="754743" y="603578"/>
            <a:ext cx="11133872" cy="1053027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3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Policy analysis </a:t>
            </a:r>
            <a:endParaRPr lang="en-IN" sz="3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0527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4"/>
          <p:cNvSpPr/>
          <p:nvPr/>
        </p:nvSpPr>
        <p:spPr>
          <a:xfrm>
            <a:off x="134968" y="178589"/>
            <a:ext cx="3906945" cy="6506817"/>
          </a:xfrm>
          <a:prstGeom prst="roundRect">
            <a:avLst/>
          </a:prstGeom>
          <a:solidFill>
            <a:srgbClr val="CC66FF"/>
          </a:solidFill>
          <a:ln>
            <a:solidFill>
              <a:srgbClr val="F49A9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just">
              <a:lnSpc>
                <a:spcPct val="170000"/>
              </a:lnSpc>
            </a:pPr>
            <a:r>
              <a:rPr lang="en-US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NHS Patient Safety Strategy (2019)</a:t>
            </a:r>
          </a:p>
          <a:p>
            <a:pPr algn="just">
              <a:lnSpc>
                <a:spcPct val="17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Aim:-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Commit to patient safety in a systems thinking, learning culture and continuous improvement.</a:t>
            </a:r>
          </a:p>
          <a:p>
            <a:pPr algn="just">
              <a:lnSpc>
                <a:spcPct val="170000"/>
              </a:lnSpc>
              <a:buFont typeface="Wingdings" panose="05000000000000000000" pitchFamily="2" charset="2"/>
              <a:buChar char="Ø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Failures Identified</a:t>
            </a:r>
          </a:p>
          <a:p>
            <a:pPr algn="just">
              <a:lnSpc>
                <a:spcPct val="170000"/>
              </a:lnSpc>
              <a:buFont typeface="Wingdings" panose="05000000000000000000" pitchFamily="2" charset="2"/>
              <a:buChar char="ü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Poor incident reporting.</a:t>
            </a:r>
          </a:p>
          <a:p>
            <a:pPr algn="just">
              <a:lnSpc>
                <a:spcPct val="170000"/>
              </a:lnSpc>
              <a:buFont typeface="Wingdings" panose="05000000000000000000" pitchFamily="2" charset="2"/>
              <a:buChar char="ü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Failure to learn from adverse events that have occurred in the past.</a:t>
            </a:r>
          </a:p>
          <a:p>
            <a:pPr algn="just">
              <a:lnSpc>
                <a:spcPct val="170000"/>
              </a:lnSpc>
              <a:buFont typeface="Wingdings" panose="05000000000000000000" pitchFamily="2" charset="2"/>
              <a:buChar char="ü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Poor patient safety leadership.</a:t>
            </a:r>
          </a:p>
          <a:p>
            <a:pPr algn="just">
              <a:lnSpc>
                <a:spcPct val="170000"/>
              </a:lnSpc>
              <a:buFont typeface="Wingdings" panose="05000000000000000000" pitchFamily="2" charset="2"/>
              <a:buChar char="ü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Limited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learning.</a:t>
            </a:r>
          </a:p>
          <a:p>
            <a:pPr algn="just">
              <a:lnSpc>
                <a:spcPct val="170000"/>
              </a:lnSpc>
            </a:pP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Oval 7"/>
          <p:cNvSpPr/>
          <p:nvPr/>
        </p:nvSpPr>
        <p:spPr>
          <a:xfrm>
            <a:off x="7368209" y="1325217"/>
            <a:ext cx="4598504" cy="4823791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70000"/>
              </a:lnSpc>
            </a:pP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happened?</a:t>
            </a:r>
          </a:p>
          <a:p>
            <a:pPr marL="285750" indent="-285750" algn="ctr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CTG misinterpretation</a:t>
            </a:r>
          </a:p>
          <a:p>
            <a:pPr marL="285750" indent="-285750" algn="ctr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Delayed Caesarean section</a:t>
            </a:r>
          </a:p>
          <a:p>
            <a:pPr marL="285750" indent="-285750" algn="ctr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It's easy to overlook signs of fetal distress</a:t>
            </a:r>
            <a:r>
              <a:rPr 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 algn="ctr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More 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often than not, signs of fetal distress get overlooked.</a:t>
            </a:r>
          </a:p>
          <a:p>
            <a:pPr marL="285750" indent="-285750" algn="ctr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Poor documentation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4492488" y="384313"/>
            <a:ext cx="3485322" cy="6096000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just">
              <a:lnSpc>
                <a:spcPct val="170000"/>
              </a:lnSpc>
            </a:pPr>
            <a:r>
              <a:rPr lang="en-US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NICE Intrapartum Care Guidelines</a:t>
            </a:r>
          </a:p>
          <a:p>
            <a:pPr algn="just">
              <a:lnSpc>
                <a:spcPct val="17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Expected practice: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  <a:buFont typeface="Wingdings" panose="05000000000000000000" pitchFamily="2" charset="2"/>
              <a:buChar char="ü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Appropriate fetal monitoring</a:t>
            </a:r>
          </a:p>
          <a:p>
            <a:pPr algn="just">
              <a:lnSpc>
                <a:spcPct val="170000"/>
              </a:lnSpc>
              <a:buFont typeface="Wingdings" panose="05000000000000000000" pitchFamily="2" charset="2"/>
              <a:buChar char="ü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Early intervention to reduce harm to children</a:t>
            </a:r>
          </a:p>
          <a:p>
            <a:pPr algn="just">
              <a:lnSpc>
                <a:spcPct val="170000"/>
              </a:lnSpc>
              <a:buFont typeface="Wingdings" panose="05000000000000000000" pitchFamily="2" charset="2"/>
              <a:buChar char="ü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Timely escalation</a:t>
            </a:r>
          </a:p>
          <a:p>
            <a:pPr algn="just">
              <a:lnSpc>
                <a:spcPct val="170000"/>
              </a:lnSpc>
              <a:buFont typeface="Wingdings" panose="05000000000000000000" pitchFamily="2" charset="2"/>
              <a:buChar char="ü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Evidence-based decision making</a:t>
            </a:r>
          </a:p>
          <a:p>
            <a:pPr algn="just">
              <a:lnSpc>
                <a:spcPct val="170000"/>
              </a:lnSpc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817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868017" y="106018"/>
            <a:ext cx="5208105" cy="6592956"/>
          </a:xfrm>
          <a:prstGeom prst="roundRect">
            <a:avLst/>
          </a:prstGeom>
          <a:solidFill>
            <a:srgbClr val="FF66FF"/>
          </a:solidFill>
          <a:ln>
            <a:solidFill>
              <a:srgbClr val="F49A9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just">
              <a:lnSpc>
                <a:spcPct val="150000"/>
              </a:lnSpc>
            </a:pPr>
            <a:r>
              <a:rPr lang="en-US" b="1" u="sng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Duty </a:t>
            </a:r>
            <a:r>
              <a:rPr lang="en-US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</a:t>
            </a:r>
            <a:r>
              <a:rPr lang="en-US" b="1" u="sng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Candour</a:t>
            </a:r>
            <a:endParaRPr lang="en-US" b="1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Healthcare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should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Be open and honest.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Inform family following adverse incidents.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Give explanations and apologies.</a:t>
            </a:r>
          </a:p>
          <a:p>
            <a:pPr algn="just">
              <a:lnSpc>
                <a:spcPct val="150000"/>
              </a:lnSpc>
            </a:pPr>
            <a:r>
              <a:rPr lang="en-US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Ockenden</a:t>
            </a:r>
            <a:r>
              <a:rPr lang="en-US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identified</a:t>
            </a:r>
            <a:endParaRPr lang="en-US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Families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ignored.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Poor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communication.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Lack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of transparency.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Defensive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>
              <a:lnSpc>
                <a:spcPct val="150000"/>
              </a:lnSpc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ounded Rectangle 2"/>
          <p:cNvSpPr/>
          <p:nvPr/>
        </p:nvSpPr>
        <p:spPr>
          <a:xfrm>
            <a:off x="6493566" y="251791"/>
            <a:ext cx="4611756" cy="644718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just">
              <a:lnSpc>
                <a:spcPct val="150000"/>
              </a:lnSpc>
            </a:pPr>
            <a:r>
              <a:rPr lang="en-US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 Beneficiaries should have the freedom to speak up.</a:t>
            </a: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The staff need to feel comfortable reporting concerns.</a:t>
            </a:r>
          </a:p>
          <a:p>
            <a:pPr algn="just">
              <a:lnSpc>
                <a:spcPct val="150000"/>
              </a:lnSpc>
            </a:pPr>
            <a:r>
              <a:rPr 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Instead,</a:t>
            </a:r>
          </a:p>
          <a:p>
            <a:pPr algn="just">
              <a:lnSpc>
                <a:spcPct val="150000"/>
              </a:lnSpc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Staff didn't report back on their safety concerns.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Concerns ignored.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Unsafe practices continued.</a:t>
            </a:r>
          </a:p>
          <a:p>
            <a:pPr algn="just">
              <a:lnSpc>
                <a:spcPct val="150000"/>
              </a:lnSpc>
            </a:pP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88696" y="4280453"/>
            <a:ext cx="2928730" cy="2319132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42" y="4545496"/>
            <a:ext cx="2246244" cy="2153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7154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evel 1"/>
          <p:cNvSpPr/>
          <p:nvPr/>
        </p:nvSpPr>
        <p:spPr>
          <a:xfrm>
            <a:off x="1073426" y="318052"/>
            <a:ext cx="9872869" cy="6221893"/>
          </a:xfrm>
          <a:prstGeom prst="bevel">
            <a:avLst/>
          </a:prstGeom>
          <a:solidFill>
            <a:srgbClr val="CC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scandal reveals the gap between national patient safety policies and local clinical practice - the 'implementation gap'. A comprehensive safety framework was in place, but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lacked effective leadership and governance and a defensive culture that would ensure the implementation of policies into a safe maternity service. </a:t>
            </a: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This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emphasises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capacity as well as policy availability are necessary for policy effectiveness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Mannion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&amp; Davies, 2018;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Ockenden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, 2022).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552121" y="463826"/>
            <a:ext cx="29419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Critical analysis </a:t>
            </a:r>
            <a:endParaRPr lang="en-IN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9473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999" cy="795130"/>
          </a:xfrm>
          <a:prstGeom prst="rect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Impact of Root Causes and Policy Issues on Health and Care Service Provision</a:t>
            </a:r>
            <a:endParaRPr lang="en-IN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04799786"/>
              </p:ext>
            </p:extLst>
          </p:nvPr>
        </p:nvGraphicFramePr>
        <p:xfrm>
          <a:off x="172279" y="565550"/>
          <a:ext cx="11661912" cy="6292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53951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40905" y="1404730"/>
            <a:ext cx="10283686" cy="357808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Shrewsbury and Telford scandal shows that the main issue was poor implementation of existing policies, rather than a lack of policy. Poor quality, inefficient services, and inequitable care were caused by national safety standards not being put into practice due to weak leadership, ineffective governance, and a culture of defensive care. To achieve sustainable improvement, there needs to be strong leadership, a learning culture and effective governance to provide safe and patient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maternity services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(NHS England, 2019;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Ockenden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, 2022).</a:t>
            </a:r>
            <a:endParaRPr lang="en-IN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4132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424071" y="212037"/>
            <a:ext cx="11330608" cy="139147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Evidence-Based Recommendations</a:t>
            </a:r>
          </a:p>
        </p:txBody>
      </p:sp>
      <p:pic>
        <p:nvPicPr>
          <p:cNvPr id="1026" name="Picture 2" descr="Developing the Evidence Base for Nutrition Recommendations - American  Society for Nutritio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071" y="212037"/>
            <a:ext cx="2279372" cy="1272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Journal of Business and Management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10191" y="225289"/>
            <a:ext cx="1273298" cy="1258954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569844" y="1722783"/>
            <a:ext cx="11013645" cy="4426226"/>
          </a:xfrm>
          <a:prstGeom prst="rect">
            <a:avLst/>
          </a:prstGeom>
          <a:solidFill>
            <a:srgbClr val="F49A9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342900" indent="-342900" algn="just">
              <a:lnSpc>
                <a:spcPct val="150000"/>
              </a:lnSpc>
              <a:buAutoNum type="arabicPeriod"/>
            </a:pPr>
            <a:r>
              <a:rPr lang="en-US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Foster </a:t>
            </a: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safety </a:t>
            </a:r>
            <a:r>
              <a:rPr lang="en-US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culture </a:t>
            </a:r>
            <a:r>
              <a:rPr 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through openness, psychological safety and lessons learned from </a:t>
            </a:r>
            <a:r>
              <a:rPr 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incidents (NHS 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England (2019) and Braithwaite et al. (2020</a:t>
            </a:r>
            <a:r>
              <a:rPr 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342900" indent="-342900" algn="just">
              <a:lnSpc>
                <a:spcPct val="150000"/>
              </a:lnSpc>
              <a:buAutoNum type="arabicPeriod"/>
            </a:pP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Leadership and clinical governance 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will be enhanced with clarity of accountability, regular audits and strong incident </a:t>
            </a:r>
            <a:r>
              <a:rPr 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reviews 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Ockenden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2022).</a:t>
            </a:r>
          </a:p>
          <a:p>
            <a:pPr marL="342900" indent="-342900" algn="just">
              <a:lnSpc>
                <a:spcPct val="150000"/>
              </a:lnSpc>
              <a:buFontTx/>
              <a:buAutoNum type="arabicPeriod"/>
            </a:pP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Invest </a:t>
            </a:r>
            <a:r>
              <a:rPr lang="en-US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staff </a:t>
            </a: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training </a:t>
            </a:r>
            <a:r>
              <a:rPr lang="en-US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including mandatory CTG competency training and simulation </a:t>
            </a:r>
            <a:r>
              <a:rPr 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training 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Ockenden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2022; NICE, </a:t>
            </a:r>
            <a:r>
              <a:rPr 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2023</a:t>
            </a:r>
          </a:p>
          <a:p>
            <a:pPr marL="342900" indent="-342900" algn="just">
              <a:lnSpc>
                <a:spcPct val="150000"/>
              </a:lnSpc>
              <a:buFontTx/>
              <a:buAutoNum type="arabicPeriod"/>
            </a:pPr>
            <a:r>
              <a:rPr lang="en-US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 </a:t>
            </a: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 and engagement </a:t>
            </a:r>
            <a:r>
              <a:rPr lang="en-US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patients through facilitation of shared decision-making and listening to women and </a:t>
            </a:r>
            <a:r>
              <a:rPr 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families (NICE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2023;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Ockenden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2022</a:t>
            </a:r>
            <a:r>
              <a:rPr 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marL="342900" indent="-342900" algn="just">
              <a:lnSpc>
                <a:spcPct val="150000"/>
              </a:lnSpc>
              <a:buFontTx/>
              <a:buAutoNum type="arabicPeriod"/>
            </a:pPr>
            <a:r>
              <a:rPr lang="en-US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Implement </a:t>
            </a: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continuous quality improvement (CQI) </a:t>
            </a:r>
            <a:r>
              <a:rPr lang="en-US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using 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real-time monitoring, safety audits and data for decision-making</a:t>
            </a:r>
            <a:r>
              <a:rPr 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9923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676259" y="437321"/>
            <a:ext cx="10707358" cy="9939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OUTLINE FOR REPORT</a:t>
            </a:r>
            <a:endParaRPr lang="en-IN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901148" y="1669775"/>
            <a:ext cx="10482469" cy="4810538"/>
          </a:xfrm>
          <a:prstGeom prst="roundRect">
            <a:avLst/>
          </a:prstGeom>
          <a:solidFill>
            <a:srgbClr val="F49A9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IN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IN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BACKGROUND OF THE STUDY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IN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MAIN BODY – ROOT CAUSE ANALYSIS </a:t>
            </a:r>
          </a:p>
          <a:p>
            <a:pPr algn="just">
              <a:lnSpc>
                <a:spcPct val="150000"/>
              </a:lnSpc>
            </a:pPr>
            <a:r>
              <a:rPr lang="en-IN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	         - SYSTEMATIC ANALYSIS  </a:t>
            </a:r>
          </a:p>
          <a:p>
            <a:pPr algn="just">
              <a:lnSpc>
                <a:spcPct val="150000"/>
              </a:lnSpc>
            </a:pPr>
            <a:r>
              <a:rPr lang="en-IN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	         - APPLY QUALITY MANAGEMENT MODEL AND THEORIES </a:t>
            </a:r>
          </a:p>
          <a:p>
            <a:pPr algn="just">
              <a:lnSpc>
                <a:spcPct val="150000"/>
              </a:lnSpc>
            </a:pPr>
            <a:r>
              <a:rPr lang="en-IN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	         - POLICY ISSUES </a:t>
            </a:r>
          </a:p>
          <a:p>
            <a:pPr algn="just">
              <a:lnSpc>
                <a:spcPct val="150000"/>
              </a:lnSpc>
            </a:pPr>
            <a:r>
              <a:rPr lang="en-IN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	         - IMPACT ON HEALTH AND SOCIAL CARE DELIEVRY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IN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RECOMMENDATION 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IN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CONCLUSION </a:t>
            </a:r>
            <a:endParaRPr lang="en-IN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IN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REFRENCE 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endParaRPr lang="en-IN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5840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424071" y="212037"/>
            <a:ext cx="11330608" cy="139147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Conclusion </a:t>
            </a:r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600722" y="1928190"/>
            <a:ext cx="11092068" cy="2875722"/>
          </a:xfrm>
          <a:prstGeom prst="rect">
            <a:avLst/>
          </a:prstGeom>
          <a:solidFill>
            <a:srgbClr val="F49A9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Preventable harm was not due to individual errors, but to an </a:t>
            </a:r>
            <a:r>
              <a:rPr lang="en-US" sz="20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failure.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Unsafe practices were permitted due to poor leadership, governance and safety culture.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Avoidable maternal and neonatal deaths resulted from failure to adhere to national maternity guidelines.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Explanation of these failures and identification of improvements using quality management frameworks: Swiss Cheese Model, Root Cause Analysis and Fishbone Diagram.</a:t>
            </a:r>
            <a:endParaRPr lang="en-IN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24070" y="5128590"/>
            <a:ext cx="11330609" cy="1411357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Ockenden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Review demonstrates that clinical knowledge is key to patient safety, as is a safe and well-led health service overall.</a:t>
            </a:r>
            <a:endParaRPr lang="en-IN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 descr="Soy una mierda de sumiso: agosto 201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722" y="212038"/>
            <a:ext cx="1824426" cy="13782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570486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57809" y="106018"/>
            <a:ext cx="11317356" cy="1272208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</a:t>
            </a:r>
            <a:endParaRPr lang="en-IN" sz="2800" b="1" dirty="0"/>
          </a:p>
        </p:txBody>
      </p:sp>
      <p:pic>
        <p:nvPicPr>
          <p:cNvPr id="6" name="Picture 5" descr="Pile Of &lt;strong&gt;Books&lt;/strong&gt; Free Stock Photo - Public Domain Pictures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52408" y="106016"/>
            <a:ext cx="1428750" cy="127220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Rectangle 4"/>
          <p:cNvSpPr>
            <a:spLocks noChangeArrowheads="1"/>
          </p:cNvSpPr>
          <p:nvPr/>
        </p:nvSpPr>
        <p:spPr bwMode="auto">
          <a:xfrm>
            <a:off x="463826" y="1430318"/>
            <a:ext cx="10402957" cy="5078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228600" marR="0" lvl="0" indent="-228600" algn="just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BCC NEWS (2022). Shrewsbury maternity scandal: Repeated failures led to deaths. </a:t>
            </a:r>
            <a:r>
              <a:rPr kumimoji="0" lang="en-US" altLang="en-US" sz="11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BBC news</a:t>
            </a:r>
            <a:r>
              <a:rPr kumimoji="0" lang="en-US" alt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30 Mar. Available at: https://www.bbc.co.uk/news/uk-england-shropshire-60925959.</a:t>
            </a:r>
          </a:p>
          <a:p>
            <a:pPr marL="228600" marR="0" lvl="0" indent="-228600" algn="just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Braithwaite, J., Vincent, C., Garcia-</a:t>
            </a:r>
            <a:r>
              <a:rPr kumimoji="0" lang="en-US" altLang="en-US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Elorrio</a:t>
            </a:r>
            <a:r>
              <a:rPr kumimoji="0" lang="en-US" alt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E., </a:t>
            </a:r>
            <a:r>
              <a:rPr kumimoji="0" lang="en-US" altLang="en-US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Imanaka</a:t>
            </a:r>
            <a:r>
              <a:rPr kumimoji="0" lang="en-US" alt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Y., </a:t>
            </a:r>
            <a:r>
              <a:rPr kumimoji="0" lang="en-US" altLang="en-US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Nicklin</a:t>
            </a:r>
            <a:r>
              <a:rPr kumimoji="0" lang="en-US" alt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W., </a:t>
            </a:r>
            <a:r>
              <a:rPr kumimoji="0" lang="en-US" altLang="en-US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Sodzi-Tettey</a:t>
            </a:r>
            <a:r>
              <a:rPr kumimoji="0" lang="en-US" alt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S. and Bates, D.W. (2020). Transformational improvement in quality care and health systems: The next decade. </a:t>
            </a:r>
            <a:r>
              <a:rPr kumimoji="0" lang="en-US" altLang="en-US" sz="11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BMC medicine</a:t>
            </a:r>
            <a:r>
              <a:rPr kumimoji="0" lang="en-US" alt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18(1). doi:10.1186/s12916-020-01739-y.</a:t>
            </a:r>
          </a:p>
          <a:p>
            <a:pPr marL="228600" marR="0" lvl="0" indent="-228600" algn="just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Gulland</a:t>
            </a:r>
            <a:r>
              <a:rPr kumimoji="0" lang="en-US" alt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Anne (2026). </a:t>
            </a:r>
            <a:r>
              <a:rPr kumimoji="0" lang="en-US" altLang="en-US" sz="11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Redirecting</a:t>
            </a:r>
            <a:r>
              <a:rPr kumimoji="0" lang="en-US" alt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Proquest.com. Available at: https://www.proquest.com/docview/1894686913/fulltextpdf?accountid=130472&amp;sourcetype=scholarly%20journals.</a:t>
            </a:r>
          </a:p>
          <a:p>
            <a:pPr marL="228600" marR="0" lvl="0" indent="-228600" algn="just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Institute of Medicine (2025). </a:t>
            </a:r>
            <a:r>
              <a:rPr kumimoji="0" lang="en-US" altLang="en-US" sz="11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quality of Health care in America</a:t>
            </a:r>
            <a:r>
              <a:rPr kumimoji="0" lang="en-US" alt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National Academics. Available at: https://www.nationalacademies.org/projects/HMD-HCS-18-P-114.</a:t>
            </a:r>
          </a:p>
          <a:p>
            <a:pPr marL="228600" marR="0" lvl="0" indent="-228600" algn="just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Mannion</a:t>
            </a:r>
            <a:r>
              <a:rPr kumimoji="0" lang="en-US" alt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R. and Davies, H. (2018). Understanding </a:t>
            </a:r>
            <a:r>
              <a:rPr kumimoji="0" lang="en-US" altLang="en-US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kumimoji="0" lang="en-US" alt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culture for Healthcare quality improvement. </a:t>
            </a:r>
            <a:r>
              <a:rPr kumimoji="0" lang="en-US" altLang="en-US" sz="11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British medical journal</a:t>
            </a:r>
            <a:r>
              <a:rPr kumimoji="0" lang="en-US" alt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[online] 363(363), pp.1–4. </a:t>
            </a:r>
            <a:r>
              <a:rPr kumimoji="0" lang="en-US" altLang="en-US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kumimoji="0" lang="en-US" alt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://doi.org/10.1136/bmj.k4907.</a:t>
            </a:r>
          </a:p>
          <a:p>
            <a:pPr marL="228600" marR="0" lvl="0" indent="-228600" algn="just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(1988). Annual report and accounts for 1987. </a:t>
            </a:r>
            <a:r>
              <a:rPr kumimoji="0" lang="en-US" altLang="en-US" sz="11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Oryx</a:t>
            </a:r>
            <a:r>
              <a:rPr kumimoji="0" lang="en-US" alt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[online] 22(3), </a:t>
            </a:r>
            <a:r>
              <a:rPr kumimoji="0" lang="en-US" altLang="en-US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pp.i</a:t>
            </a:r>
            <a:r>
              <a:rPr kumimoji="0" lang="en-US" alt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-xvi. doi:10.1017/s0030605300027897.</a:t>
            </a:r>
          </a:p>
          <a:p>
            <a:pPr marL="228600" marR="0" lvl="0" indent="-228600" algn="just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England (2019). </a:t>
            </a:r>
            <a:r>
              <a:rPr kumimoji="0" lang="en-US" altLang="en-US" sz="11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NHS patient safety strategy safer culture, safer systems, safer patients NHS England and NHS improvement</a:t>
            </a:r>
            <a:r>
              <a:rPr kumimoji="0" lang="en-US" alt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kumimoji="0" lang="en-US" altLang="en-US" sz="11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England</a:t>
            </a:r>
            <a:r>
              <a:rPr kumimoji="0" lang="en-US" alt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https://www.england.nhs.uk/wp-content/uploads/2020/08/190708_Patient_Safety_Strategy_for_website_v4.pdf.</a:t>
            </a:r>
          </a:p>
          <a:p>
            <a:pPr marL="228600" marR="0" lvl="0" indent="-228600" algn="just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England (2024). </a:t>
            </a:r>
            <a:r>
              <a:rPr kumimoji="0" lang="en-US" altLang="en-US" sz="11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Patient safety incident response framework</a:t>
            </a:r>
            <a:r>
              <a:rPr kumimoji="0" lang="en-US" alt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Www.england.nhs.uk. Available at: </a:t>
            </a:r>
            <a:r>
              <a:rPr kumimoji="0" lang="en-US" alt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https://www.england.nhs.uk/long-read/patient-safety-incident-response-framework/</a:t>
            </a:r>
            <a:r>
              <a:rPr kumimoji="0" lang="en-US" alt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28600" lvl="0" indent="-228600" algn="just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The Shrewsbury and Telford hospital NHS Trust (2019). </a:t>
            </a:r>
            <a:r>
              <a:rPr lang="en-US" alt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maternity ward</a:t>
            </a:r>
            <a:r>
              <a:rPr lang="en-US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https://www.facebook.com/ShrewsburyandTelfordNHS/photos/women-choosing-to-give-birth-at-wrekin-mlu-midwife-led-unit-will-move-into-state/746506192489448</a:t>
            </a:r>
            <a:endParaRPr kumimoji="0" lang="en-US" altLang="en-US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228600" algn="just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Ockenden</a:t>
            </a:r>
            <a:r>
              <a:rPr kumimoji="0" lang="en-US" alt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, D. (2022). </a:t>
            </a:r>
            <a:r>
              <a:rPr kumimoji="0" lang="en-US" altLang="en-US" sz="11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Ockenden</a:t>
            </a:r>
            <a:r>
              <a:rPr kumimoji="0" lang="en-US" altLang="en-US" sz="11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report</a:t>
            </a:r>
            <a:r>
              <a:rPr kumimoji="0" lang="en-US" alt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kumimoji="0" lang="en-US" altLang="en-US" sz="11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Ockenden</a:t>
            </a:r>
            <a:r>
              <a:rPr kumimoji="0" lang="en-US" altLang="en-US" sz="11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Maternity Review</a:t>
            </a:r>
            <a:r>
              <a:rPr kumimoji="0" lang="en-US" alt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https://www.ockendenmaternityreview.org.uk/wp-content/uploads/2022/03/FINAL_INDEPENDENT_MATERNITY_REVIEW_OF_MATERNITY_SERVICES_REPORT.pdf.</a:t>
            </a:r>
          </a:p>
          <a:p>
            <a:pPr marL="228600" marR="0" lvl="0" indent="-228600" algn="just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Ockenden</a:t>
            </a:r>
            <a:r>
              <a:rPr kumimoji="0" lang="en-US" alt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D. (2022). </a:t>
            </a:r>
            <a:r>
              <a:rPr kumimoji="0" lang="en-US" altLang="en-US" sz="11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Ockenden</a:t>
            </a:r>
            <a:r>
              <a:rPr kumimoji="0" lang="en-US" altLang="en-US" sz="11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review: Summary of findings, conclusions and essential actions</a:t>
            </a:r>
            <a:r>
              <a:rPr kumimoji="0" lang="en-US" alt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GOV.UK. Available at: https://www.gov.uk/government/publications/final-report-of-the-ockenden-review/ockenden-review-summary-of-findings-conclusions-and-essential-actions.</a:t>
            </a:r>
          </a:p>
          <a:p>
            <a:pPr marL="228600" marR="0" lvl="0" indent="-228600" algn="just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Reason, J. (2000). Human error: Models and management. </a:t>
            </a:r>
            <a:r>
              <a:rPr kumimoji="0" lang="en-US" altLang="en-US" sz="11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British medical journal</a:t>
            </a:r>
            <a:r>
              <a:rPr kumimoji="0" lang="en-US" alt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320(7237), pp.768–770. doi:10.1136/bmj.320.7237.768.</a:t>
            </a:r>
          </a:p>
          <a:p>
            <a:pPr marL="228600" marR="0" lvl="0" indent="-228600" algn="just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santerabos</a:t>
            </a:r>
            <a:r>
              <a:rPr kumimoji="0" lang="en-US" alt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(2026). </a:t>
            </a:r>
            <a:r>
              <a:rPr kumimoji="0" lang="en-US" altLang="en-US" sz="11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Quality Management web banner icon vector illustration concept with icons of quality, benchmark, standards, consistency, reliability, and best practices.</a:t>
            </a:r>
            <a:r>
              <a:rPr kumimoji="0" lang="en-US" alt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kumimoji="0" lang="en-US" alt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https://www.shutterstock.com/image-vector/quality-management-web-banner-icon-vector-2741305691</a:t>
            </a:r>
            <a:r>
              <a:rPr kumimoji="0" lang="en-US" alt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28600" indent="-228600" algn="just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Sath</a:t>
            </a:r>
            <a:r>
              <a:rPr lang="en-US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alt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n.d.</a:t>
            </a:r>
            <a:r>
              <a:rPr lang="en-US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). </a:t>
            </a:r>
            <a:r>
              <a:rPr lang="en-US" alt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About us - </a:t>
            </a:r>
            <a:r>
              <a:rPr lang="en-US" altLang="en-US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shrewsbury</a:t>
            </a:r>
            <a:r>
              <a:rPr lang="en-US" alt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altLang="en-US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telford</a:t>
            </a:r>
            <a:r>
              <a:rPr lang="en-US" alt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 hospital NHS trust</a:t>
            </a:r>
            <a:r>
              <a:rPr lang="en-US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US" altLang="en-US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SaTH</a:t>
            </a:r>
            <a:r>
              <a:rPr lang="en-US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</a:t>
            </a:r>
            <a:r>
              <a:rPr lang="en-US" alt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www.sath.nhs.uk/about-us/.</a:t>
            </a:r>
            <a:endParaRPr kumimoji="0" lang="en-US" altLang="en-US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228600" algn="just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Shah, A., Mohamed-Ahmed, O., </a:t>
            </a:r>
            <a:r>
              <a:rPr kumimoji="0" lang="en-US" altLang="en-US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Peirsegaele</a:t>
            </a:r>
            <a:r>
              <a:rPr kumimoji="0" lang="en-US" alt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P., </a:t>
            </a:r>
            <a:r>
              <a:rPr kumimoji="0" lang="en-US" altLang="en-US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McClymont</a:t>
            </a:r>
            <a:r>
              <a:rPr kumimoji="0" lang="en-US" alt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C. and Knight, M. (2015). Incident reviews in UK maternity units: A systematic appraisal of the quality of local guidelines. </a:t>
            </a:r>
            <a:r>
              <a:rPr kumimoji="0" lang="en-US" altLang="en-US" sz="11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BMC pregnancy and childbirth</a:t>
            </a:r>
            <a:r>
              <a:rPr kumimoji="0" lang="en-US" alt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15(1). doi:10.1186/s12884-015-0483-6.</a:t>
            </a:r>
          </a:p>
          <a:p>
            <a:pPr marL="228600" marR="0" lvl="0" indent="-228600" algn="just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Vincent, C. and </a:t>
            </a:r>
            <a:r>
              <a:rPr kumimoji="0" lang="en-US" altLang="en-US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Amalberti</a:t>
            </a:r>
            <a:r>
              <a:rPr kumimoji="0" lang="en-US" alt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R. (2016). </a:t>
            </a:r>
            <a:r>
              <a:rPr kumimoji="0" lang="en-US" altLang="en-US" sz="11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Safer healthcare</a:t>
            </a:r>
            <a:r>
              <a:rPr kumimoji="0" lang="en-US" alt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Cham: Springer International Publishing. doi:10.1007/978-3-319-25559-0.</a:t>
            </a:r>
          </a:p>
          <a:p>
            <a:pPr marL="228600" marR="0" lvl="0" indent="-228600" algn="just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Wise, Jacqui (2026). </a:t>
            </a:r>
            <a:r>
              <a:rPr kumimoji="0" lang="en-US" altLang="en-US" sz="11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Redirecting</a:t>
            </a:r>
            <a:r>
              <a:rPr kumimoji="0" lang="en-US" alt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Proquest.com. Available at: https://www.proquest.com/docview/2317586692?accountid=130472&amp;sourcetype=scholarly%20journals.</a:t>
            </a:r>
            <a:endParaRPr kumimoji="0" lang="en-US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4131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&lt;strong&gt;Thank&lt;/strong&gt; you note with a cup of coffee - ID: 10700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77078"/>
            <a:ext cx="12192000" cy="5658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8543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fa6e671f1cd7e4d96ff9652be322dd5e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4e2496f70b101db0b8013f30a071bbf7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F5E4A76-0180-4CD0-B081-82F74A336136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purl.org/dc/dcmitype/"/>
    <ds:schemaRef ds:uri="http://schemas.openxmlformats.org/package/2006/metadata/core-properties"/>
    <ds:schemaRef ds:uri="16c05727-aa75-4e4a-9b5f-8a80a1165891"/>
    <ds:schemaRef ds:uri="71af3243-3dd4-4a8d-8c0d-dd76da1f02a5"/>
    <ds:schemaRef ds:uri="http://schemas.microsoft.com/office/2006/metadata/properties"/>
    <ds:schemaRef ds:uri="http://www.w3.org/XML/1998/namespace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DB96A612-58F4-4E9A-9665-3987CC3AC44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1243E30-12F4-4BE3-B27D-23AB115E9D1F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0</TotalTime>
  <Words>2465</Words>
  <Application>Microsoft Office PowerPoint</Application>
  <PresentationFormat>Widescreen</PresentationFormat>
  <Paragraphs>250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2" baseType="lpstr">
      <vt:lpstr>Arial</vt:lpstr>
      <vt:lpstr>Calibri</vt:lpstr>
      <vt:lpstr>Tw Cen MT</vt:lpstr>
      <vt:lpstr>Tw Cen MT Condensed</vt:lpstr>
      <vt:lpstr>Wingdings</vt:lpstr>
      <vt:lpstr>Wingdings 3</vt:lpstr>
      <vt:lpstr>Integral</vt:lpstr>
      <vt:lpstr>PowerPoint Presentation</vt:lpstr>
      <vt:lpstr>PowerPoint Presentation</vt:lpstr>
      <vt:lpstr>Introduction 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2026-06-23T21:10:29Z</dcterms:created>
  <dcterms:modified xsi:type="dcterms:W3CDTF">2026-07-21T11:27:09Z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