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6" dt="2026-10-13T10:03:15.080"/>
    <p1510:client id="{B8E79B24-9B89-ACED-9AFA-9242CC22BE58}" v="1" dt="2026-10-13T10:02:37.73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2398" autoAdjust="0"/>
  </p:normalViewPr>
  <p:slideViewPr>
    <p:cSldViewPr snapToGrid="0">
      <p:cViewPr varScale="1">
        <p:scale>
          <a:sx n="63" d="100"/>
          <a:sy n="63" d="100"/>
        </p:scale>
        <p:origin x="996"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B8E79B24-9B89-ACED-9AFA-9242CC22BE58}"/>
    <pc:docChg chg="modSld">
      <pc:chgData name="" userId="" providerId="" clId="Web-{B8E79B24-9B89-ACED-9AFA-9242CC22BE58}" dt="2026-10-13T10:02:37.738" v="0" actId="20577"/>
      <pc:docMkLst>
        <pc:docMk/>
      </pc:docMkLst>
      <pc:sldChg chg="modSp">
        <pc:chgData name="" userId="" providerId="" clId="Web-{B8E79B24-9B89-ACED-9AFA-9242CC22BE58}" dt="2026-10-13T10:02:37.738" v="0" actId="20577"/>
        <pc:sldMkLst>
          <pc:docMk/>
          <pc:sldMk cId="3193787876" sldId="256"/>
        </pc:sldMkLst>
        <pc:spChg chg="mod">
          <ac:chgData name="" userId="" providerId="" clId="Web-{B8E79B24-9B89-ACED-9AFA-9242CC22BE58}" dt="2026-10-13T10:02:37.738" v="0" actId="20577"/>
          <ac:spMkLst>
            <pc:docMk/>
            <pc:sldMk cId="3193787876" sldId="256"/>
            <ac:spMk id="3" creationId="{82011D42-70B5-F0FE-5B8A-72B2BF409336}"/>
          </ac:spMkLst>
        </pc:spChg>
      </pc:sldChg>
    </pc:docChg>
  </pc:docChgLst>
  <pc:docChgLst>
    <pc:chgData name="Gheorghe Daniel Baragoi (2506879)" userId="S::2506879@student.uwtsd.ac.uk::fb269344-a238-4888-9a9a-e2fadbb4ec22" providerId="AD" clId="Web-{00000000-0000-0000-0000-000000000000}"/>
    <pc:docChg chg="modSld">
      <pc:chgData name="Gheorghe Daniel Baragoi (2506879)" userId="S::2506879@student.uwtsd.ac.uk::fb269344-a238-4888-9a9a-e2fadbb4ec22" providerId="AD" clId="Web-{00000000-0000-0000-0000-000000000000}" dt="2026-10-13T10:03:15.080" v="5" actId="14100"/>
      <pc:docMkLst>
        <pc:docMk/>
      </pc:docMkLst>
      <pc:sldChg chg="modSp">
        <pc:chgData name="Gheorghe Daniel Baragoi (2506879)" userId="S::2506879@student.uwtsd.ac.uk::fb269344-a238-4888-9a9a-e2fadbb4ec22" providerId="AD" clId="Web-{00000000-0000-0000-0000-000000000000}" dt="2026-10-13T10:03:15.080" v="5" actId="14100"/>
        <pc:sldMkLst>
          <pc:docMk/>
          <pc:sldMk cId="3193787876" sldId="256"/>
        </pc:sldMkLst>
        <pc:spChg chg="mod">
          <ac:chgData name="Gheorghe Daniel Baragoi (2506879)" userId="S::2506879@student.uwtsd.ac.uk::fb269344-a238-4888-9a9a-e2fadbb4ec22" providerId="AD" clId="Web-{00000000-0000-0000-0000-000000000000}" dt="2026-10-13T10:03:15.080" v="5" actId="14100"/>
          <ac:spMkLst>
            <pc:docMk/>
            <pc:sldMk cId="3193787876" sldId="256"/>
            <ac:spMk id="3" creationId="{82011D42-70B5-F0FE-5B8A-72B2BF409336}"/>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339A5B6-1903-45F3-842D-045D8169C366}" type="datetimeFigureOut">
              <a:rPr lang="en-GB" smtClean="0"/>
              <a:t>13/10/2026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7CBAF13-ADB2-44A6-BBDD-2AA9BB82D28B}" type="slidenum">
              <a:rPr lang="en-GB" smtClean="0"/>
              <a:t>‹#›</a:t>
            </a:fld>
            <a:endParaRPr lang="en-GB"/>
          </a:p>
        </p:txBody>
      </p:sp>
    </p:spTree>
    <p:extLst>
      <p:ext uri="{BB962C8B-B14F-4D97-AF65-F5344CB8AC3E}">
        <p14:creationId xmlns:p14="http://schemas.microsoft.com/office/powerpoint/2010/main" val="27283219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dirty="0">
                <a:effectLst/>
                <a:latin typeface="Arial" panose="020B0604020202020204" pitchFamily="34" charset="0"/>
                <a:ea typeface="Aptos" panose="020B0004020202020204" pitchFamily="34" charset="0"/>
                <a:cs typeface="Arial" panose="020B0604020202020204" pitchFamily="34" charset="0"/>
              </a:rPr>
              <a:t>Good morning/afternoon everyone. Today I will deliver my analysis of Basil's Bakery. The primary goal of this presentation is to gain a better understanding of the reasons for Basil's Bakery's sales decline and to suggest potential remedies to this issue. There are two tools for business analysis that I will be using: a Fishbone Diagram and PESTEL analysis. These tools will help pinpoint major issues and improve business decisions. Business analysis tools are used to clarify a problem and select appropriate actions.</a:t>
            </a:r>
          </a:p>
        </p:txBody>
      </p:sp>
      <p:sp>
        <p:nvSpPr>
          <p:cNvPr id="4" name="Slide Number Placeholder 3"/>
          <p:cNvSpPr>
            <a:spLocks noGrp="1"/>
          </p:cNvSpPr>
          <p:nvPr>
            <p:ph type="sldNum" sz="quarter" idx="5"/>
          </p:nvPr>
        </p:nvSpPr>
        <p:spPr/>
        <p:txBody>
          <a:bodyPr/>
          <a:lstStyle/>
          <a:p>
            <a:fld id="{87CBAF13-ADB2-44A6-BBDD-2AA9BB82D28B}" type="slidenum">
              <a:rPr lang="en-GB" smtClean="0"/>
              <a:t>1</a:t>
            </a:fld>
            <a:endParaRPr lang="en-GB"/>
          </a:p>
        </p:txBody>
      </p:sp>
    </p:spTree>
    <p:extLst>
      <p:ext uri="{BB962C8B-B14F-4D97-AF65-F5344CB8AC3E}">
        <p14:creationId xmlns:p14="http://schemas.microsoft.com/office/powerpoint/2010/main" val="40417143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200" dirty="0">
                <a:effectLst/>
                <a:latin typeface="Arial" panose="020B0604020202020204" pitchFamily="34" charset="0"/>
                <a:ea typeface="Aptos" panose="020B0004020202020204" pitchFamily="34" charset="0"/>
                <a:cs typeface="Arial" panose="020B0604020202020204" pitchFamily="34" charset="0"/>
              </a:rPr>
              <a:t>Basil's Bakery is a small independent bakery in Coventry, U.K. The bakery started in 2015 and sells products such as cakes, pastries and bread. The company is reputable for its quality organic ingredients. The bakery did well in the early years and sales rose each year. But Covid-19 was followed by no return to previous sales levels. The bakery's sales from 2023 to 2025 were approximately 25% lower than during 2019. This indicates that Basil's Bakery is facing a long-term business challenge, not just a short-term issue. The business must identify why sales are declining and take appropriate action </a:t>
            </a:r>
            <a:r>
              <a:rPr lang="en-GB" dirty="0"/>
              <a:t>(Whittington et al., 2020).</a:t>
            </a:r>
            <a:endParaRPr lang="en-GB" sz="1200" dirty="0">
              <a:effectLst/>
              <a:latin typeface="Arial" panose="020B0604020202020204" pitchFamily="34" charset="0"/>
              <a:ea typeface="Aptos" panose="020B00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87CBAF13-ADB2-44A6-BBDD-2AA9BB82D28B}" type="slidenum">
              <a:rPr lang="en-GB" smtClean="0"/>
              <a:t>2</a:t>
            </a:fld>
            <a:endParaRPr lang="en-GB"/>
          </a:p>
        </p:txBody>
      </p:sp>
    </p:spTree>
    <p:extLst>
      <p:ext uri="{BB962C8B-B14F-4D97-AF65-F5344CB8AC3E}">
        <p14:creationId xmlns:p14="http://schemas.microsoft.com/office/powerpoint/2010/main" val="4182549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200" dirty="0">
                <a:effectLst/>
                <a:latin typeface="Arial" panose="020B0604020202020204" pitchFamily="34" charset="0"/>
                <a:ea typeface="Aptos" panose="020B0004020202020204" pitchFamily="34" charset="0"/>
                <a:cs typeface="Arial" panose="020B0604020202020204" pitchFamily="34" charset="0"/>
              </a:rPr>
              <a:t>Basil's Bakery is facing a lack of sales growth. This is an issue for various reasons. First, the retail park has fewer customers now as some of the companies have shut down. Secondly, customer behaviour has been transformed. Many office workers now work from home, so they visit the area less.</a:t>
            </a:r>
          </a:p>
          <a:p>
            <a:pPr algn="just"/>
            <a:r>
              <a:rPr lang="en-GB" sz="1200" dirty="0">
                <a:effectLst/>
                <a:latin typeface="Arial" panose="020B0604020202020204" pitchFamily="34" charset="0"/>
                <a:ea typeface="Aptos" panose="020B0004020202020204" pitchFamily="34" charset="0"/>
              </a:rPr>
              <a:t>Third, Basil, who spends most of his time baking, struggles to offer other services, like delivery and pre-ordering. Lastly, the bakery's expenses are increasing, including rent, electricity bills and baking supplies. A good problem-solving process involves businesses first looking into the root cause before making a decision (Mullins and Christy, 2021).</a:t>
            </a:r>
            <a:endParaRPr lang="en-GB" sz="1200" dirty="0"/>
          </a:p>
        </p:txBody>
      </p:sp>
      <p:sp>
        <p:nvSpPr>
          <p:cNvPr id="4" name="Slide Number Placeholder 3"/>
          <p:cNvSpPr>
            <a:spLocks noGrp="1"/>
          </p:cNvSpPr>
          <p:nvPr>
            <p:ph type="sldNum" sz="quarter" idx="5"/>
          </p:nvPr>
        </p:nvSpPr>
        <p:spPr/>
        <p:txBody>
          <a:bodyPr/>
          <a:lstStyle/>
          <a:p>
            <a:fld id="{87CBAF13-ADB2-44A6-BBDD-2AA9BB82D28B}" type="slidenum">
              <a:rPr lang="en-GB" smtClean="0"/>
              <a:t>3</a:t>
            </a:fld>
            <a:endParaRPr lang="en-GB"/>
          </a:p>
        </p:txBody>
      </p:sp>
    </p:spTree>
    <p:extLst>
      <p:ext uri="{BB962C8B-B14F-4D97-AF65-F5344CB8AC3E}">
        <p14:creationId xmlns:p14="http://schemas.microsoft.com/office/powerpoint/2010/main" val="37111938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dirty="0">
                <a:effectLst/>
                <a:latin typeface="Arial" panose="020B0604020202020204" pitchFamily="34" charset="0"/>
                <a:ea typeface="Aptos" panose="020B0004020202020204" pitchFamily="34" charset="0"/>
                <a:cs typeface="Arial" panose="020B0604020202020204" pitchFamily="34" charset="0"/>
              </a:rPr>
              <a:t>The external factors influencing Basil's bakery have been determined by using the PESTEL analysis. PESTEL is a method that analyses six external factors: political, economic, social, technological, environmental and legal. This model helps businesses understand their external environment and develop better strategies (Whittington et al., 2020). A small business such as Basil's Bakery needs to be aware of these factors, as many are beyond the owner's control, including inflation and changing habits.</a:t>
            </a:r>
          </a:p>
        </p:txBody>
      </p:sp>
      <p:sp>
        <p:nvSpPr>
          <p:cNvPr id="4" name="Slide Number Placeholder 3"/>
          <p:cNvSpPr>
            <a:spLocks noGrp="1"/>
          </p:cNvSpPr>
          <p:nvPr>
            <p:ph type="sldNum" sz="quarter" idx="5"/>
          </p:nvPr>
        </p:nvSpPr>
        <p:spPr/>
        <p:txBody>
          <a:bodyPr/>
          <a:lstStyle/>
          <a:p>
            <a:fld id="{87CBAF13-ADB2-44A6-BBDD-2AA9BB82D28B}" type="slidenum">
              <a:rPr lang="en-GB" smtClean="0"/>
              <a:t>4</a:t>
            </a:fld>
            <a:endParaRPr lang="en-GB"/>
          </a:p>
        </p:txBody>
      </p:sp>
    </p:spTree>
    <p:extLst>
      <p:ext uri="{BB962C8B-B14F-4D97-AF65-F5344CB8AC3E}">
        <p14:creationId xmlns:p14="http://schemas.microsoft.com/office/powerpoint/2010/main" val="6077908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200" dirty="0">
                <a:effectLst/>
                <a:latin typeface="Arial" panose="020B0604020202020204" pitchFamily="34" charset="0"/>
                <a:ea typeface="Aptos" panose="020B0004020202020204" pitchFamily="34" charset="0"/>
                <a:cs typeface="Arial" panose="020B0604020202020204" pitchFamily="34" charset="0"/>
              </a:rPr>
              <a:t>Politically, this is the first factor. Higher government policies, taxes and business rates can make it more expensive to operate a small business. The second one is economic. Expenses like electricity, rent and insurance have been rising with inflation. Organic ingredients also add cost pressure due to price fluctuations. The third factor is social. With more people working remotely, customer lifestyles have changed. This means office workers visit the bakery less. The fourth factor is Technology. Customers expect online ordering and convenient services. These are currently unavailable for Basil. The fifth factor is environmental. Environmental conditions can have an impact on the supply of organic food and can cause uncertainty. The last factor is legal. The bakery will have to adhere to food safety and business laws.</a:t>
            </a:r>
          </a:p>
          <a:p>
            <a:pPr marL="0" marR="0" algn="just">
              <a:lnSpc>
                <a:spcPct val="150000"/>
              </a:lnSpc>
              <a:spcBef>
                <a:spcPts val="0"/>
              </a:spcBef>
              <a:spcAft>
                <a:spcPts val="0"/>
              </a:spcAft>
            </a:pPr>
            <a:r>
              <a:rPr lang="en-GB" sz="1200" dirty="0">
                <a:effectLst/>
                <a:latin typeface="Arial" panose="020B0604020202020204" pitchFamily="34" charset="0"/>
                <a:ea typeface="Aptos" panose="020B0004020202020204" pitchFamily="34" charset="0"/>
                <a:cs typeface="Arial" panose="020B0604020202020204" pitchFamily="34" charset="0"/>
              </a:rPr>
              <a:t>Overall, PESTEL shows that Basil needs to adapt to changes in the market environment (Whittington et al., 2020).</a:t>
            </a:r>
          </a:p>
        </p:txBody>
      </p:sp>
      <p:sp>
        <p:nvSpPr>
          <p:cNvPr id="4" name="Slide Number Placeholder 3"/>
          <p:cNvSpPr>
            <a:spLocks noGrp="1"/>
          </p:cNvSpPr>
          <p:nvPr>
            <p:ph type="sldNum" sz="quarter" idx="5"/>
          </p:nvPr>
        </p:nvSpPr>
        <p:spPr/>
        <p:txBody>
          <a:bodyPr/>
          <a:lstStyle/>
          <a:p>
            <a:fld id="{87CBAF13-ADB2-44A6-BBDD-2AA9BB82D28B}" type="slidenum">
              <a:rPr lang="en-GB" smtClean="0"/>
              <a:t>5</a:t>
            </a:fld>
            <a:endParaRPr lang="en-GB"/>
          </a:p>
        </p:txBody>
      </p:sp>
    </p:spTree>
    <p:extLst>
      <p:ext uri="{BB962C8B-B14F-4D97-AF65-F5344CB8AC3E}">
        <p14:creationId xmlns:p14="http://schemas.microsoft.com/office/powerpoint/2010/main" val="25777767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dirty="0">
                <a:effectLst/>
                <a:latin typeface="Arial" panose="020B0604020202020204" pitchFamily="34" charset="0"/>
                <a:ea typeface="Aptos" panose="020B0004020202020204" pitchFamily="34" charset="0"/>
                <a:cs typeface="Arial" panose="020B0604020202020204" pitchFamily="34" charset="0"/>
              </a:rPr>
              <a:t>The second tool that I have used is the Fishbone Diagram, also known as the Cause-and-Effect Diagram. Identifies key reasons explaining a problem. It was developed by Kaoru Ishikawa and is widely used for analysing problems in organisations (Ishikawa, 1986). In this instance, the primary issue is decreasing sales. The Fishbone Diagram can be used to divide the potential causes into customer, marketing, operations, technology and cost. This simplifies the problem and helps management identify better solutions.</a:t>
            </a:r>
          </a:p>
        </p:txBody>
      </p:sp>
      <p:sp>
        <p:nvSpPr>
          <p:cNvPr id="4" name="Slide Number Placeholder 3"/>
          <p:cNvSpPr>
            <a:spLocks noGrp="1"/>
          </p:cNvSpPr>
          <p:nvPr>
            <p:ph type="sldNum" sz="quarter" idx="5"/>
          </p:nvPr>
        </p:nvSpPr>
        <p:spPr/>
        <p:txBody>
          <a:bodyPr/>
          <a:lstStyle/>
          <a:p>
            <a:fld id="{87CBAF13-ADB2-44A6-BBDD-2AA9BB82D28B}" type="slidenum">
              <a:rPr lang="en-GB" smtClean="0"/>
              <a:t>6</a:t>
            </a:fld>
            <a:endParaRPr lang="en-GB"/>
          </a:p>
        </p:txBody>
      </p:sp>
    </p:spTree>
    <p:extLst>
      <p:ext uri="{BB962C8B-B14F-4D97-AF65-F5344CB8AC3E}">
        <p14:creationId xmlns:p14="http://schemas.microsoft.com/office/powerpoint/2010/main" val="32222427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200" dirty="0">
                <a:effectLst/>
                <a:latin typeface="Arial" panose="020B0604020202020204" pitchFamily="34" charset="0"/>
                <a:ea typeface="Aptos" panose="020B0004020202020204" pitchFamily="34" charset="0"/>
                <a:cs typeface="Arial" panose="020B0604020202020204" pitchFamily="34" charset="0"/>
              </a:rPr>
              <a:t>The Fishbone analysis indicates Basil's Bakery has multiple causes for the drop in sales. The first cause is customers. Fewer visitors come to the bakery because the retail park is quieter and people's working patterns have changed. The second is marketing. Basil is well known, but little is being promoted online to attract new customers.</a:t>
            </a:r>
          </a:p>
          <a:p>
            <a:pPr marL="0" marR="0" algn="just">
              <a:lnSpc>
                <a:spcPct val="150000"/>
              </a:lnSpc>
              <a:spcBef>
                <a:spcPts val="0"/>
              </a:spcBef>
              <a:spcAft>
                <a:spcPts val="0"/>
              </a:spcAft>
            </a:pPr>
            <a:r>
              <a:rPr lang="en-GB" sz="1200" dirty="0">
                <a:effectLst/>
                <a:latin typeface="Arial" panose="020B0604020202020204" pitchFamily="34" charset="0"/>
                <a:ea typeface="Aptos" panose="020B0004020202020204" pitchFamily="34" charset="0"/>
                <a:cs typeface="Arial" panose="020B0604020202020204" pitchFamily="34" charset="0"/>
              </a:rPr>
              <a:t>The third cause is operations. The bakery is not able to offer much more because most of the work is done by Basil. The fourth is technology. Lack of an online ordering system is less convenient for customers at the bakery. Increasing expenses make it difficult to maintain profitability. These causes are related and Basil should look at the whole problem, not just one cause (Ishikawa, 1986).</a:t>
            </a:r>
          </a:p>
        </p:txBody>
      </p:sp>
      <p:sp>
        <p:nvSpPr>
          <p:cNvPr id="4" name="Slide Number Placeholder 3"/>
          <p:cNvSpPr>
            <a:spLocks noGrp="1"/>
          </p:cNvSpPr>
          <p:nvPr>
            <p:ph type="sldNum" sz="quarter" idx="5"/>
          </p:nvPr>
        </p:nvSpPr>
        <p:spPr/>
        <p:txBody>
          <a:bodyPr/>
          <a:lstStyle/>
          <a:p>
            <a:fld id="{87CBAF13-ADB2-44A6-BBDD-2AA9BB82D28B}" type="slidenum">
              <a:rPr lang="en-GB" smtClean="0"/>
              <a:t>7</a:t>
            </a:fld>
            <a:endParaRPr lang="en-GB"/>
          </a:p>
        </p:txBody>
      </p:sp>
    </p:spTree>
    <p:extLst>
      <p:ext uri="{BB962C8B-B14F-4D97-AF65-F5344CB8AC3E}">
        <p14:creationId xmlns:p14="http://schemas.microsoft.com/office/powerpoint/2010/main" val="4876149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200" dirty="0">
                <a:effectLst/>
                <a:latin typeface="Arial" panose="020B0604020202020204" pitchFamily="34" charset="0"/>
                <a:ea typeface="Aptos" panose="020B0004020202020204" pitchFamily="34" charset="0"/>
                <a:cs typeface="Arial" panose="020B0604020202020204" pitchFamily="34" charset="0"/>
              </a:rPr>
              <a:t>In conclusion, several challenges are impacting Basil's Bakery's sales growth. Key findings: customer behaviour has evolved, the retail park is less active, costs have increased and the bakery has limited digital services. However, the bakery also has strengths: quality products and loyal customers.</a:t>
            </a:r>
          </a:p>
          <a:p>
            <a:pPr marL="0" marR="0" algn="just">
              <a:lnSpc>
                <a:spcPct val="150000"/>
              </a:lnSpc>
              <a:spcBef>
                <a:spcPts val="0"/>
              </a:spcBef>
              <a:spcAft>
                <a:spcPts val="0"/>
              </a:spcAft>
            </a:pPr>
            <a:r>
              <a:rPr lang="en-GB" sz="1200" dirty="0">
                <a:effectLst/>
                <a:latin typeface="Arial" panose="020B0604020202020204" pitchFamily="34" charset="0"/>
                <a:ea typeface="Aptos" panose="020B0004020202020204" pitchFamily="34" charset="0"/>
                <a:cs typeface="Arial" panose="020B0604020202020204" pitchFamily="34" charset="0"/>
              </a:rPr>
              <a:t>My recommendations are:</a:t>
            </a:r>
          </a:p>
          <a:p>
            <a:pPr algn="just">
              <a:lnSpc>
                <a:spcPct val="150000"/>
              </a:lnSpc>
            </a:pPr>
            <a:r>
              <a:rPr lang="en-GB" sz="1200" dirty="0">
                <a:effectLst/>
                <a:latin typeface="Arial" panose="020B0604020202020204" pitchFamily="34" charset="0"/>
                <a:ea typeface="Aptos" panose="020B0004020202020204" pitchFamily="34" charset="0"/>
              </a:rPr>
              <a:t>Firstly, Basil needs to implement an online ordering and pre-order system. Second, the bakery should explore delivery options so more people can access its products. Third, better digital marketing could bring in new customers. Lastly, Basil should look beyond costs and suppliers to enhance financial stability. Businesses can make decisions based on proper analysis to improve performance and stay competitive (</a:t>
            </a:r>
            <a:r>
              <a:rPr lang="en-GB" sz="1200" dirty="0">
                <a:latin typeface="Arial" panose="020B0604020202020204" pitchFamily="34" charset="0"/>
                <a:cs typeface="Arial" panose="020B0604020202020204" pitchFamily="34" charset="0"/>
              </a:rPr>
              <a:t>Porter, 1985</a:t>
            </a:r>
            <a:r>
              <a:rPr lang="en-GB" sz="1200" dirty="0">
                <a:effectLst/>
                <a:latin typeface="Arial" panose="020B0604020202020204" pitchFamily="34" charset="0"/>
                <a:ea typeface="Aptos" panose="020B0004020202020204" pitchFamily="34" charset="0"/>
              </a:rPr>
              <a:t>).</a:t>
            </a:r>
            <a:endParaRPr lang="en-GB" sz="1200" dirty="0"/>
          </a:p>
        </p:txBody>
      </p:sp>
      <p:sp>
        <p:nvSpPr>
          <p:cNvPr id="4" name="Slide Number Placeholder 3"/>
          <p:cNvSpPr>
            <a:spLocks noGrp="1"/>
          </p:cNvSpPr>
          <p:nvPr>
            <p:ph type="sldNum" sz="quarter" idx="5"/>
          </p:nvPr>
        </p:nvSpPr>
        <p:spPr/>
        <p:txBody>
          <a:bodyPr/>
          <a:lstStyle/>
          <a:p>
            <a:fld id="{87CBAF13-ADB2-44A6-BBDD-2AA9BB82D28B}" type="slidenum">
              <a:rPr lang="en-GB" smtClean="0"/>
              <a:t>8</a:t>
            </a:fld>
            <a:endParaRPr lang="en-GB"/>
          </a:p>
        </p:txBody>
      </p:sp>
    </p:spTree>
    <p:extLst>
      <p:ext uri="{BB962C8B-B14F-4D97-AF65-F5344CB8AC3E}">
        <p14:creationId xmlns:p14="http://schemas.microsoft.com/office/powerpoint/2010/main" val="2833216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69EBB-B679-78FF-300E-97E3F89EC03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0C4AD03-5B48-294C-0920-6D793259A7B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45B4DE7-2577-957D-EBB6-9F8547A8D756}"/>
              </a:ext>
            </a:extLst>
          </p:cNvPr>
          <p:cNvSpPr>
            <a:spLocks noGrp="1"/>
          </p:cNvSpPr>
          <p:nvPr>
            <p:ph type="dt" sz="half" idx="10"/>
          </p:nvPr>
        </p:nvSpPr>
        <p:spPr/>
        <p:txBody>
          <a:bodyPr/>
          <a:lstStyle/>
          <a:p>
            <a:fld id="{2426774D-105B-436C-B22B-0DDA96962393}" type="datetimeFigureOut">
              <a:rPr lang="en-GB" smtClean="0"/>
              <a:t>13/10/2026</a:t>
            </a:fld>
            <a:endParaRPr lang="en-GB"/>
          </a:p>
        </p:txBody>
      </p:sp>
      <p:sp>
        <p:nvSpPr>
          <p:cNvPr id="5" name="Footer Placeholder 4">
            <a:extLst>
              <a:ext uri="{FF2B5EF4-FFF2-40B4-BE49-F238E27FC236}">
                <a16:creationId xmlns:a16="http://schemas.microsoft.com/office/drawing/2014/main" id="{A112A2A1-27CF-B311-00C3-3C3B5BFA55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A40DE9-9C98-0304-02F1-827F75697631}"/>
              </a:ext>
            </a:extLst>
          </p:cNvPr>
          <p:cNvSpPr>
            <a:spLocks noGrp="1"/>
          </p:cNvSpPr>
          <p:nvPr>
            <p:ph type="sldNum" sz="quarter" idx="12"/>
          </p:nvPr>
        </p:nvSpPr>
        <p:spPr/>
        <p:txBody>
          <a:bodyPr/>
          <a:lstStyle/>
          <a:p>
            <a:fld id="{C8E29733-87B1-4385-A2CA-36667F6A48C4}" type="slidenum">
              <a:rPr lang="en-GB" smtClean="0"/>
              <a:t>‹#›</a:t>
            </a:fld>
            <a:endParaRPr lang="en-GB"/>
          </a:p>
        </p:txBody>
      </p:sp>
    </p:spTree>
    <p:extLst>
      <p:ext uri="{BB962C8B-B14F-4D97-AF65-F5344CB8AC3E}">
        <p14:creationId xmlns:p14="http://schemas.microsoft.com/office/powerpoint/2010/main" val="38816810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F6CA60-E33E-7D54-1EDF-C6973D10DCF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820AA42-F56F-05D4-CA88-C1B75BAACAA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DF9B78-B26E-E337-A678-B916F0158C5F}"/>
              </a:ext>
            </a:extLst>
          </p:cNvPr>
          <p:cNvSpPr>
            <a:spLocks noGrp="1"/>
          </p:cNvSpPr>
          <p:nvPr>
            <p:ph type="dt" sz="half" idx="10"/>
          </p:nvPr>
        </p:nvSpPr>
        <p:spPr/>
        <p:txBody>
          <a:bodyPr/>
          <a:lstStyle/>
          <a:p>
            <a:fld id="{2426774D-105B-436C-B22B-0DDA96962393}" type="datetimeFigureOut">
              <a:rPr lang="en-GB" smtClean="0"/>
              <a:t>13/10/2026</a:t>
            </a:fld>
            <a:endParaRPr lang="en-GB"/>
          </a:p>
        </p:txBody>
      </p:sp>
      <p:sp>
        <p:nvSpPr>
          <p:cNvPr id="5" name="Footer Placeholder 4">
            <a:extLst>
              <a:ext uri="{FF2B5EF4-FFF2-40B4-BE49-F238E27FC236}">
                <a16:creationId xmlns:a16="http://schemas.microsoft.com/office/drawing/2014/main" id="{D93E5F5A-6D55-2807-67E6-1D3ADF1105A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FCED2-576C-020A-1EB1-978BF8402166}"/>
              </a:ext>
            </a:extLst>
          </p:cNvPr>
          <p:cNvSpPr>
            <a:spLocks noGrp="1"/>
          </p:cNvSpPr>
          <p:nvPr>
            <p:ph type="sldNum" sz="quarter" idx="12"/>
          </p:nvPr>
        </p:nvSpPr>
        <p:spPr/>
        <p:txBody>
          <a:bodyPr/>
          <a:lstStyle/>
          <a:p>
            <a:fld id="{C8E29733-87B1-4385-A2CA-36667F6A48C4}" type="slidenum">
              <a:rPr lang="en-GB" smtClean="0"/>
              <a:t>‹#›</a:t>
            </a:fld>
            <a:endParaRPr lang="en-GB"/>
          </a:p>
        </p:txBody>
      </p:sp>
    </p:spTree>
    <p:extLst>
      <p:ext uri="{BB962C8B-B14F-4D97-AF65-F5344CB8AC3E}">
        <p14:creationId xmlns:p14="http://schemas.microsoft.com/office/powerpoint/2010/main" val="34557231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BC746-E405-DDA3-9ECF-7706EEE9170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63673B6-E382-639A-D3F0-C69A9C755DB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E501D47-00E2-105B-B230-2B9F2D372F11}"/>
              </a:ext>
            </a:extLst>
          </p:cNvPr>
          <p:cNvSpPr>
            <a:spLocks noGrp="1"/>
          </p:cNvSpPr>
          <p:nvPr>
            <p:ph type="dt" sz="half" idx="10"/>
          </p:nvPr>
        </p:nvSpPr>
        <p:spPr/>
        <p:txBody>
          <a:bodyPr/>
          <a:lstStyle/>
          <a:p>
            <a:fld id="{2426774D-105B-436C-B22B-0DDA96962393}" type="datetimeFigureOut">
              <a:rPr lang="en-GB" smtClean="0"/>
              <a:t>13/10/2026</a:t>
            </a:fld>
            <a:endParaRPr lang="en-GB"/>
          </a:p>
        </p:txBody>
      </p:sp>
      <p:sp>
        <p:nvSpPr>
          <p:cNvPr id="5" name="Footer Placeholder 4">
            <a:extLst>
              <a:ext uri="{FF2B5EF4-FFF2-40B4-BE49-F238E27FC236}">
                <a16:creationId xmlns:a16="http://schemas.microsoft.com/office/drawing/2014/main" id="{335BAEDF-C7A8-9793-D664-A3AAD69CBE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F732930-D458-AF58-7975-1D710E211C1E}"/>
              </a:ext>
            </a:extLst>
          </p:cNvPr>
          <p:cNvSpPr>
            <a:spLocks noGrp="1"/>
          </p:cNvSpPr>
          <p:nvPr>
            <p:ph type="sldNum" sz="quarter" idx="12"/>
          </p:nvPr>
        </p:nvSpPr>
        <p:spPr/>
        <p:txBody>
          <a:bodyPr/>
          <a:lstStyle/>
          <a:p>
            <a:fld id="{C8E29733-87B1-4385-A2CA-36667F6A48C4}" type="slidenum">
              <a:rPr lang="en-GB" smtClean="0"/>
              <a:t>‹#›</a:t>
            </a:fld>
            <a:endParaRPr lang="en-GB"/>
          </a:p>
        </p:txBody>
      </p:sp>
    </p:spTree>
    <p:extLst>
      <p:ext uri="{BB962C8B-B14F-4D97-AF65-F5344CB8AC3E}">
        <p14:creationId xmlns:p14="http://schemas.microsoft.com/office/powerpoint/2010/main" val="36232634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EFF0F-3338-5526-6061-1C9C24C901B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B41913D-94B9-D015-136F-DA90B8D85B7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6C17B1C-96E7-9BDD-32E1-AD3260D71BF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ED8549B-15CD-07CC-791E-1E42C3571850}"/>
              </a:ext>
            </a:extLst>
          </p:cNvPr>
          <p:cNvSpPr>
            <a:spLocks noGrp="1"/>
          </p:cNvSpPr>
          <p:nvPr>
            <p:ph type="dt" sz="half" idx="10"/>
          </p:nvPr>
        </p:nvSpPr>
        <p:spPr/>
        <p:txBody>
          <a:bodyPr/>
          <a:lstStyle/>
          <a:p>
            <a:fld id="{2426774D-105B-436C-B22B-0DDA96962393}" type="datetimeFigureOut">
              <a:rPr lang="en-GB" smtClean="0"/>
              <a:t>13/10/2026</a:t>
            </a:fld>
            <a:endParaRPr lang="en-GB"/>
          </a:p>
        </p:txBody>
      </p:sp>
      <p:sp>
        <p:nvSpPr>
          <p:cNvPr id="6" name="Footer Placeholder 5">
            <a:extLst>
              <a:ext uri="{FF2B5EF4-FFF2-40B4-BE49-F238E27FC236}">
                <a16:creationId xmlns:a16="http://schemas.microsoft.com/office/drawing/2014/main" id="{2DA4BF71-2DEC-219E-E5E7-1D038B5B6C5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7B0E4D0-F2E2-5BAD-A1E9-5425007CBC61}"/>
              </a:ext>
            </a:extLst>
          </p:cNvPr>
          <p:cNvSpPr>
            <a:spLocks noGrp="1"/>
          </p:cNvSpPr>
          <p:nvPr>
            <p:ph type="sldNum" sz="quarter" idx="12"/>
          </p:nvPr>
        </p:nvSpPr>
        <p:spPr/>
        <p:txBody>
          <a:bodyPr/>
          <a:lstStyle/>
          <a:p>
            <a:fld id="{C8E29733-87B1-4385-A2CA-36667F6A48C4}" type="slidenum">
              <a:rPr lang="en-GB" smtClean="0"/>
              <a:t>‹#›</a:t>
            </a:fld>
            <a:endParaRPr lang="en-GB"/>
          </a:p>
        </p:txBody>
      </p:sp>
    </p:spTree>
    <p:extLst>
      <p:ext uri="{BB962C8B-B14F-4D97-AF65-F5344CB8AC3E}">
        <p14:creationId xmlns:p14="http://schemas.microsoft.com/office/powerpoint/2010/main" val="22821851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B71A2-A84C-C353-E8C4-2AAD6A74714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3E9861C-5F71-C85A-4A46-F3AAB769F87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CF95BC2-6361-6118-86DB-FA68CE0E7A1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7F8DADC-B177-6487-3F7B-E186206283B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E6D5D7D-7C6B-0444-C609-D911D94408C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94AC627-A651-777D-02B0-E4D538344863}"/>
              </a:ext>
            </a:extLst>
          </p:cNvPr>
          <p:cNvSpPr>
            <a:spLocks noGrp="1"/>
          </p:cNvSpPr>
          <p:nvPr>
            <p:ph type="dt" sz="half" idx="10"/>
          </p:nvPr>
        </p:nvSpPr>
        <p:spPr/>
        <p:txBody>
          <a:bodyPr/>
          <a:lstStyle/>
          <a:p>
            <a:fld id="{2426774D-105B-436C-B22B-0DDA96962393}" type="datetimeFigureOut">
              <a:rPr lang="en-GB" smtClean="0"/>
              <a:t>13/10/2026</a:t>
            </a:fld>
            <a:endParaRPr lang="en-GB"/>
          </a:p>
        </p:txBody>
      </p:sp>
      <p:sp>
        <p:nvSpPr>
          <p:cNvPr id="8" name="Footer Placeholder 7">
            <a:extLst>
              <a:ext uri="{FF2B5EF4-FFF2-40B4-BE49-F238E27FC236}">
                <a16:creationId xmlns:a16="http://schemas.microsoft.com/office/drawing/2014/main" id="{C196139E-3C41-6AFD-CAB8-81034A2D06E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527FC6C-67AA-89F9-54A9-420B212EB6DA}"/>
              </a:ext>
            </a:extLst>
          </p:cNvPr>
          <p:cNvSpPr>
            <a:spLocks noGrp="1"/>
          </p:cNvSpPr>
          <p:nvPr>
            <p:ph type="sldNum" sz="quarter" idx="12"/>
          </p:nvPr>
        </p:nvSpPr>
        <p:spPr/>
        <p:txBody>
          <a:bodyPr/>
          <a:lstStyle/>
          <a:p>
            <a:fld id="{C8E29733-87B1-4385-A2CA-36667F6A48C4}" type="slidenum">
              <a:rPr lang="en-GB" smtClean="0"/>
              <a:t>‹#›</a:t>
            </a:fld>
            <a:endParaRPr lang="en-GB"/>
          </a:p>
        </p:txBody>
      </p:sp>
    </p:spTree>
    <p:extLst>
      <p:ext uri="{BB962C8B-B14F-4D97-AF65-F5344CB8AC3E}">
        <p14:creationId xmlns:p14="http://schemas.microsoft.com/office/powerpoint/2010/main" val="4022167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D30D3E-1C61-8461-EB98-B6D5961075B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E4A174F-BC97-C38E-07C0-5001FFE3422B}"/>
              </a:ext>
            </a:extLst>
          </p:cNvPr>
          <p:cNvSpPr>
            <a:spLocks noGrp="1"/>
          </p:cNvSpPr>
          <p:nvPr>
            <p:ph type="dt" sz="half" idx="10"/>
          </p:nvPr>
        </p:nvSpPr>
        <p:spPr/>
        <p:txBody>
          <a:bodyPr/>
          <a:lstStyle/>
          <a:p>
            <a:fld id="{2426774D-105B-436C-B22B-0DDA96962393}" type="datetimeFigureOut">
              <a:rPr lang="en-GB" smtClean="0"/>
              <a:t>13/10/2026</a:t>
            </a:fld>
            <a:endParaRPr lang="en-GB"/>
          </a:p>
        </p:txBody>
      </p:sp>
      <p:sp>
        <p:nvSpPr>
          <p:cNvPr id="4" name="Footer Placeholder 3">
            <a:extLst>
              <a:ext uri="{FF2B5EF4-FFF2-40B4-BE49-F238E27FC236}">
                <a16:creationId xmlns:a16="http://schemas.microsoft.com/office/drawing/2014/main" id="{F0B823D8-54A9-6F71-7758-16325DA9C73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45FF36A-AA2F-E334-B567-1ACFB05C7DE5}"/>
              </a:ext>
            </a:extLst>
          </p:cNvPr>
          <p:cNvSpPr>
            <a:spLocks noGrp="1"/>
          </p:cNvSpPr>
          <p:nvPr>
            <p:ph type="sldNum" sz="quarter" idx="12"/>
          </p:nvPr>
        </p:nvSpPr>
        <p:spPr/>
        <p:txBody>
          <a:bodyPr/>
          <a:lstStyle/>
          <a:p>
            <a:fld id="{C8E29733-87B1-4385-A2CA-36667F6A48C4}" type="slidenum">
              <a:rPr lang="en-GB" smtClean="0"/>
              <a:t>‹#›</a:t>
            </a:fld>
            <a:endParaRPr lang="en-GB"/>
          </a:p>
        </p:txBody>
      </p:sp>
    </p:spTree>
    <p:extLst>
      <p:ext uri="{BB962C8B-B14F-4D97-AF65-F5344CB8AC3E}">
        <p14:creationId xmlns:p14="http://schemas.microsoft.com/office/powerpoint/2010/main" val="1479437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AD9430B-6CBB-CEA3-41C8-6B4C0E686F49}"/>
              </a:ext>
            </a:extLst>
          </p:cNvPr>
          <p:cNvSpPr>
            <a:spLocks noGrp="1"/>
          </p:cNvSpPr>
          <p:nvPr>
            <p:ph type="dt" sz="half" idx="10"/>
          </p:nvPr>
        </p:nvSpPr>
        <p:spPr/>
        <p:txBody>
          <a:bodyPr/>
          <a:lstStyle/>
          <a:p>
            <a:fld id="{2426774D-105B-436C-B22B-0DDA96962393}" type="datetimeFigureOut">
              <a:rPr lang="en-GB" smtClean="0"/>
              <a:t>13/10/2026</a:t>
            </a:fld>
            <a:endParaRPr lang="en-GB"/>
          </a:p>
        </p:txBody>
      </p:sp>
      <p:sp>
        <p:nvSpPr>
          <p:cNvPr id="3" name="Footer Placeholder 2">
            <a:extLst>
              <a:ext uri="{FF2B5EF4-FFF2-40B4-BE49-F238E27FC236}">
                <a16:creationId xmlns:a16="http://schemas.microsoft.com/office/drawing/2014/main" id="{651A179E-E13E-9A73-8B96-9F5B9C2ACD5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ADBC80F-12FC-EA43-258C-BA30EA2D4E3C}"/>
              </a:ext>
            </a:extLst>
          </p:cNvPr>
          <p:cNvSpPr>
            <a:spLocks noGrp="1"/>
          </p:cNvSpPr>
          <p:nvPr>
            <p:ph type="sldNum" sz="quarter" idx="12"/>
          </p:nvPr>
        </p:nvSpPr>
        <p:spPr/>
        <p:txBody>
          <a:bodyPr/>
          <a:lstStyle/>
          <a:p>
            <a:fld id="{C8E29733-87B1-4385-A2CA-36667F6A48C4}" type="slidenum">
              <a:rPr lang="en-GB" smtClean="0"/>
              <a:t>‹#›</a:t>
            </a:fld>
            <a:endParaRPr lang="en-GB"/>
          </a:p>
        </p:txBody>
      </p:sp>
    </p:spTree>
    <p:extLst>
      <p:ext uri="{BB962C8B-B14F-4D97-AF65-F5344CB8AC3E}">
        <p14:creationId xmlns:p14="http://schemas.microsoft.com/office/powerpoint/2010/main" val="8755692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4FAD0-16A7-79C7-4734-CC7EEB2B2C4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443B3B5-ECB5-55DF-9B83-AF830690C61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2D78B07-81D4-4D00-E548-DF289D84882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E968A4F-BFF5-0E93-2E85-F2344EB78F93}"/>
              </a:ext>
            </a:extLst>
          </p:cNvPr>
          <p:cNvSpPr>
            <a:spLocks noGrp="1"/>
          </p:cNvSpPr>
          <p:nvPr>
            <p:ph type="dt" sz="half" idx="10"/>
          </p:nvPr>
        </p:nvSpPr>
        <p:spPr/>
        <p:txBody>
          <a:bodyPr/>
          <a:lstStyle/>
          <a:p>
            <a:fld id="{2426774D-105B-436C-B22B-0DDA96962393}" type="datetimeFigureOut">
              <a:rPr lang="en-GB" smtClean="0"/>
              <a:t>13/10/2026</a:t>
            </a:fld>
            <a:endParaRPr lang="en-GB"/>
          </a:p>
        </p:txBody>
      </p:sp>
      <p:sp>
        <p:nvSpPr>
          <p:cNvPr id="6" name="Footer Placeholder 5">
            <a:extLst>
              <a:ext uri="{FF2B5EF4-FFF2-40B4-BE49-F238E27FC236}">
                <a16:creationId xmlns:a16="http://schemas.microsoft.com/office/drawing/2014/main" id="{74E8EA0F-ABD8-FDBC-FC30-9926E52C4BF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8344216-D1F0-F052-2E55-D3394336C498}"/>
              </a:ext>
            </a:extLst>
          </p:cNvPr>
          <p:cNvSpPr>
            <a:spLocks noGrp="1"/>
          </p:cNvSpPr>
          <p:nvPr>
            <p:ph type="sldNum" sz="quarter" idx="12"/>
          </p:nvPr>
        </p:nvSpPr>
        <p:spPr/>
        <p:txBody>
          <a:bodyPr/>
          <a:lstStyle/>
          <a:p>
            <a:fld id="{C8E29733-87B1-4385-A2CA-36667F6A48C4}" type="slidenum">
              <a:rPr lang="en-GB" smtClean="0"/>
              <a:t>‹#›</a:t>
            </a:fld>
            <a:endParaRPr lang="en-GB"/>
          </a:p>
        </p:txBody>
      </p:sp>
    </p:spTree>
    <p:extLst>
      <p:ext uri="{BB962C8B-B14F-4D97-AF65-F5344CB8AC3E}">
        <p14:creationId xmlns:p14="http://schemas.microsoft.com/office/powerpoint/2010/main" val="41252810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9D1A18-07EA-4852-36CC-1C2F55905BB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05F271A-B821-09A4-F57C-114D0150B3A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108C07E-2B0F-74A5-B117-C78E27B12B3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B66F2DD-EBB0-F959-09D8-DB5D8C89C27F}"/>
              </a:ext>
            </a:extLst>
          </p:cNvPr>
          <p:cNvSpPr>
            <a:spLocks noGrp="1"/>
          </p:cNvSpPr>
          <p:nvPr>
            <p:ph type="dt" sz="half" idx="10"/>
          </p:nvPr>
        </p:nvSpPr>
        <p:spPr/>
        <p:txBody>
          <a:bodyPr/>
          <a:lstStyle/>
          <a:p>
            <a:fld id="{2426774D-105B-436C-B22B-0DDA96962393}" type="datetimeFigureOut">
              <a:rPr lang="en-GB" smtClean="0"/>
              <a:t>13/10/2026</a:t>
            </a:fld>
            <a:endParaRPr lang="en-GB"/>
          </a:p>
        </p:txBody>
      </p:sp>
      <p:sp>
        <p:nvSpPr>
          <p:cNvPr id="6" name="Footer Placeholder 5">
            <a:extLst>
              <a:ext uri="{FF2B5EF4-FFF2-40B4-BE49-F238E27FC236}">
                <a16:creationId xmlns:a16="http://schemas.microsoft.com/office/drawing/2014/main" id="{82F57200-E2BD-EE1E-F8B4-20876896C53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EDE8F11-0841-32DC-DA57-5A06ED0018A2}"/>
              </a:ext>
            </a:extLst>
          </p:cNvPr>
          <p:cNvSpPr>
            <a:spLocks noGrp="1"/>
          </p:cNvSpPr>
          <p:nvPr>
            <p:ph type="sldNum" sz="quarter" idx="12"/>
          </p:nvPr>
        </p:nvSpPr>
        <p:spPr/>
        <p:txBody>
          <a:bodyPr/>
          <a:lstStyle/>
          <a:p>
            <a:fld id="{C8E29733-87B1-4385-A2CA-36667F6A48C4}" type="slidenum">
              <a:rPr lang="en-GB" smtClean="0"/>
              <a:t>‹#›</a:t>
            </a:fld>
            <a:endParaRPr lang="en-GB"/>
          </a:p>
        </p:txBody>
      </p:sp>
    </p:spTree>
    <p:extLst>
      <p:ext uri="{BB962C8B-B14F-4D97-AF65-F5344CB8AC3E}">
        <p14:creationId xmlns:p14="http://schemas.microsoft.com/office/powerpoint/2010/main" val="36105635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272938-3AEB-4C63-86DF-C46DC94C349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C0F915A-ED3B-F67D-63EB-2FD2C13B023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9BA4FC-D8D4-120C-019F-232C06E83393}"/>
              </a:ext>
            </a:extLst>
          </p:cNvPr>
          <p:cNvSpPr>
            <a:spLocks noGrp="1"/>
          </p:cNvSpPr>
          <p:nvPr>
            <p:ph type="dt" sz="half" idx="10"/>
          </p:nvPr>
        </p:nvSpPr>
        <p:spPr/>
        <p:txBody>
          <a:bodyPr/>
          <a:lstStyle/>
          <a:p>
            <a:fld id="{2426774D-105B-436C-B22B-0DDA96962393}" type="datetimeFigureOut">
              <a:rPr lang="en-GB" smtClean="0"/>
              <a:t>13/10/2026</a:t>
            </a:fld>
            <a:endParaRPr lang="en-GB"/>
          </a:p>
        </p:txBody>
      </p:sp>
      <p:sp>
        <p:nvSpPr>
          <p:cNvPr id="5" name="Footer Placeholder 4">
            <a:extLst>
              <a:ext uri="{FF2B5EF4-FFF2-40B4-BE49-F238E27FC236}">
                <a16:creationId xmlns:a16="http://schemas.microsoft.com/office/drawing/2014/main" id="{654ED28E-5DDD-B969-E6B5-51F894AAD2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BBDACF-42E8-6155-64BB-996E48E850AA}"/>
              </a:ext>
            </a:extLst>
          </p:cNvPr>
          <p:cNvSpPr>
            <a:spLocks noGrp="1"/>
          </p:cNvSpPr>
          <p:nvPr>
            <p:ph type="sldNum" sz="quarter" idx="12"/>
          </p:nvPr>
        </p:nvSpPr>
        <p:spPr/>
        <p:txBody>
          <a:bodyPr/>
          <a:lstStyle/>
          <a:p>
            <a:fld id="{C8E29733-87B1-4385-A2CA-36667F6A48C4}" type="slidenum">
              <a:rPr lang="en-GB" smtClean="0"/>
              <a:t>‹#›</a:t>
            </a:fld>
            <a:endParaRPr lang="en-GB"/>
          </a:p>
        </p:txBody>
      </p:sp>
    </p:spTree>
    <p:extLst>
      <p:ext uri="{BB962C8B-B14F-4D97-AF65-F5344CB8AC3E}">
        <p14:creationId xmlns:p14="http://schemas.microsoft.com/office/powerpoint/2010/main" val="23462060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EF92BF9-B160-6544-3ECC-0E08ECA4015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D395203-5FF0-99A1-4054-6063D67A426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07040F-DA36-EB0C-04AC-FFA29686E2B8}"/>
              </a:ext>
            </a:extLst>
          </p:cNvPr>
          <p:cNvSpPr>
            <a:spLocks noGrp="1"/>
          </p:cNvSpPr>
          <p:nvPr>
            <p:ph type="dt" sz="half" idx="10"/>
          </p:nvPr>
        </p:nvSpPr>
        <p:spPr/>
        <p:txBody>
          <a:bodyPr/>
          <a:lstStyle/>
          <a:p>
            <a:fld id="{2426774D-105B-436C-B22B-0DDA96962393}" type="datetimeFigureOut">
              <a:rPr lang="en-GB" smtClean="0"/>
              <a:t>13/10/2026</a:t>
            </a:fld>
            <a:endParaRPr lang="en-GB"/>
          </a:p>
        </p:txBody>
      </p:sp>
      <p:sp>
        <p:nvSpPr>
          <p:cNvPr id="5" name="Footer Placeholder 4">
            <a:extLst>
              <a:ext uri="{FF2B5EF4-FFF2-40B4-BE49-F238E27FC236}">
                <a16:creationId xmlns:a16="http://schemas.microsoft.com/office/drawing/2014/main" id="{1580549C-15AD-5E3C-B09C-5FC4497D25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E8F52E-A8A8-8525-EB5A-EC82ADAFBE25}"/>
              </a:ext>
            </a:extLst>
          </p:cNvPr>
          <p:cNvSpPr>
            <a:spLocks noGrp="1"/>
          </p:cNvSpPr>
          <p:nvPr>
            <p:ph type="sldNum" sz="quarter" idx="12"/>
          </p:nvPr>
        </p:nvSpPr>
        <p:spPr/>
        <p:txBody>
          <a:bodyPr/>
          <a:lstStyle/>
          <a:p>
            <a:fld id="{C8E29733-87B1-4385-A2CA-36667F6A48C4}" type="slidenum">
              <a:rPr lang="en-GB" smtClean="0"/>
              <a:t>‹#›</a:t>
            </a:fld>
            <a:endParaRPr lang="en-GB"/>
          </a:p>
        </p:txBody>
      </p:sp>
    </p:spTree>
    <p:extLst>
      <p:ext uri="{BB962C8B-B14F-4D97-AF65-F5344CB8AC3E}">
        <p14:creationId xmlns:p14="http://schemas.microsoft.com/office/powerpoint/2010/main" val="20045865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CF61881-4CD2-21A9-3E92-E2E75CA5B20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16902C0-66EA-DEF1-B87F-8DC2C99183C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B49814C-A48B-8F1F-3DC8-6BE93C2DAA4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426774D-105B-436C-B22B-0DDA96962393}" type="datetimeFigureOut">
              <a:rPr lang="en-GB" smtClean="0"/>
              <a:t>13/10/2026</a:t>
            </a:fld>
            <a:endParaRPr lang="en-GB"/>
          </a:p>
        </p:txBody>
      </p:sp>
      <p:sp>
        <p:nvSpPr>
          <p:cNvPr id="5" name="Footer Placeholder 4">
            <a:extLst>
              <a:ext uri="{FF2B5EF4-FFF2-40B4-BE49-F238E27FC236}">
                <a16:creationId xmlns:a16="http://schemas.microsoft.com/office/drawing/2014/main" id="{62D24766-216F-435A-4520-098E6A5C10C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5B4E898-E6E0-A443-57FC-6BDF53E8133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8E29733-87B1-4385-A2CA-36667F6A48C4}" type="slidenum">
              <a:rPr lang="en-GB" smtClean="0"/>
              <a:t>‹#›</a:t>
            </a:fld>
            <a:endParaRPr lang="en-GB"/>
          </a:p>
        </p:txBody>
      </p:sp>
    </p:spTree>
    <p:extLst>
      <p:ext uri="{BB962C8B-B14F-4D97-AF65-F5344CB8AC3E}">
        <p14:creationId xmlns:p14="http://schemas.microsoft.com/office/powerpoint/2010/main" val="62209543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1CA05D-EA33-6971-44C7-1B61D28C47B1}"/>
              </a:ext>
            </a:extLst>
          </p:cNvPr>
          <p:cNvSpPr>
            <a:spLocks noGrp="1"/>
          </p:cNvSpPr>
          <p:nvPr>
            <p:ph type="ctrTitle"/>
          </p:nvPr>
        </p:nvSpPr>
        <p:spPr>
          <a:xfrm>
            <a:off x="800100" y="482283"/>
            <a:ext cx="10561320" cy="1655762"/>
          </a:xfrm>
        </p:spPr>
        <p:txBody>
          <a:bodyPr>
            <a:normAutofit fontScale="90000"/>
          </a:bodyPr>
          <a:lstStyle/>
          <a:p>
            <a:r>
              <a:rPr lang="en-US" b="1" dirty="0">
                <a:latin typeface="Arial" panose="020B0604020202020204" pitchFamily="34" charset="0"/>
                <a:cs typeface="Arial" panose="020B0604020202020204" pitchFamily="34" charset="0"/>
              </a:rPr>
              <a:t>Basil’s Bakery Problem Solving and Decision Making</a:t>
            </a:r>
            <a:endParaRPr lang="en-GB"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82011D42-70B5-F0FE-5B8A-72B2BF409336}"/>
              </a:ext>
            </a:extLst>
          </p:cNvPr>
          <p:cNvSpPr>
            <a:spLocks noGrp="1"/>
          </p:cNvSpPr>
          <p:nvPr>
            <p:ph type="subTitle" idx="1"/>
          </p:nvPr>
        </p:nvSpPr>
        <p:spPr>
          <a:xfrm>
            <a:off x="1524000" y="2921000"/>
            <a:ext cx="9144000" cy="3053080"/>
          </a:xfrm>
        </p:spPr>
        <p:txBody>
          <a:bodyPr vert="horz" lIns="91440" tIns="45720" rIns="91440" bIns="45720" rtlCol="0" anchor="t">
            <a:noAutofit/>
          </a:bodyPr>
          <a:lstStyle/>
          <a:p>
            <a:r>
              <a:rPr lang="en-US" b="1" dirty="0">
                <a:latin typeface="Arial"/>
                <a:cs typeface="Arial"/>
              </a:rPr>
              <a:t>Student Name: </a:t>
            </a:r>
            <a:r>
              <a:rPr lang="en-US" dirty="0">
                <a:latin typeface="Arial"/>
                <a:cs typeface="Arial"/>
              </a:rPr>
              <a:t>Daniel </a:t>
            </a:r>
            <a:r>
              <a:rPr lang="en-US">
                <a:latin typeface="Arial"/>
                <a:cs typeface="Arial"/>
              </a:rPr>
              <a:t>Baragoi</a:t>
            </a:r>
          </a:p>
          <a:p>
            <a:r>
              <a:rPr lang="en-US" b="1">
                <a:latin typeface="Arial"/>
                <a:cs typeface="Arial"/>
              </a:rPr>
              <a:t>Student ID: 2506879</a:t>
            </a:r>
            <a:endParaRPr lang="en-US" b="1">
              <a:latin typeface="Arial" panose="020B0604020202020204" pitchFamily="34" charset="0"/>
              <a:cs typeface="Arial" panose="020B0604020202020204" pitchFamily="34" charset="0"/>
            </a:endParaRPr>
          </a:p>
          <a:p>
            <a:r>
              <a:rPr lang="en-US" b="1" dirty="0">
                <a:latin typeface="Arial" panose="020B0604020202020204" pitchFamily="34" charset="0"/>
                <a:cs typeface="Arial" panose="020B0604020202020204" pitchFamily="34" charset="0"/>
              </a:rPr>
              <a:t>Module Code: </a:t>
            </a:r>
            <a:r>
              <a:rPr lang="en-GB" dirty="0">
                <a:effectLst/>
                <a:latin typeface="Arial" panose="020B0604020202020204" pitchFamily="34" charset="0"/>
                <a:ea typeface="Times New Roman" panose="02020603050405020304" pitchFamily="18" charset="0"/>
                <a:cs typeface="Arial" panose="020B0604020202020204" pitchFamily="34" charset="0"/>
              </a:rPr>
              <a:t>LCLM4004</a:t>
            </a:r>
            <a:endParaRPr lang="en-US" dirty="0">
              <a:latin typeface="Arial" panose="020B0604020202020204" pitchFamily="34" charset="0"/>
              <a:cs typeface="Arial" panose="020B0604020202020204" pitchFamily="34" charset="0"/>
            </a:endParaRPr>
          </a:p>
          <a:p>
            <a:r>
              <a:rPr lang="en-GB" b="1" dirty="0">
                <a:effectLst/>
                <a:latin typeface="Arial" panose="020B0604020202020204" pitchFamily="34" charset="0"/>
                <a:ea typeface="Times New Roman" panose="02020603050405020304" pitchFamily="18" charset="0"/>
                <a:cs typeface="Arial" panose="020B0604020202020204" pitchFamily="34" charset="0"/>
              </a:rPr>
              <a:t>Module Name: </a:t>
            </a:r>
            <a:r>
              <a:rPr lang="en-GB" dirty="0">
                <a:effectLst/>
                <a:latin typeface="Arial" panose="020B0604020202020204" pitchFamily="34" charset="0"/>
                <a:ea typeface="Times New Roman" panose="02020603050405020304" pitchFamily="18" charset="0"/>
                <a:cs typeface="Arial" panose="020B0604020202020204" pitchFamily="34" charset="0"/>
              </a:rPr>
              <a:t>Problem Solving and Decision Making</a:t>
            </a:r>
            <a:endParaRPr lang="en-US" dirty="0">
              <a:latin typeface="Arial" panose="020B0604020202020204" pitchFamily="34" charset="0"/>
              <a:cs typeface="Arial" panose="020B0604020202020204" pitchFamily="34" charset="0"/>
            </a:endParaRPr>
          </a:p>
          <a:p>
            <a:pPr marL="0" marR="0" algn="ctr">
              <a:spcBef>
                <a:spcPts val="600"/>
              </a:spcBef>
              <a:spcAft>
                <a:spcPts val="600"/>
              </a:spcAft>
            </a:pPr>
            <a:r>
              <a:rPr lang="en-US" b="1" dirty="0">
                <a:latin typeface="Arial"/>
                <a:cs typeface="Arial"/>
              </a:rPr>
              <a:t>Lecturer Name: </a:t>
            </a:r>
            <a:r>
              <a:rPr lang="en-GB" dirty="0">
                <a:effectLst/>
                <a:latin typeface="Arial"/>
                <a:ea typeface="Times New Roman" panose="02020603050405020304" pitchFamily="18" charset="0"/>
                <a:cs typeface="Arial"/>
              </a:rPr>
              <a:t>Annamarie </a:t>
            </a:r>
            <a:r>
              <a:rPr lang="en-GB">
                <a:effectLst/>
                <a:latin typeface="Arial"/>
                <a:ea typeface="Times New Roman" panose="02020603050405020304" pitchFamily="18" charset="0"/>
                <a:cs typeface="Arial"/>
              </a:rPr>
              <a:t>Dufficy</a:t>
            </a:r>
            <a:r>
              <a:rPr lang="en-GB" dirty="0">
                <a:latin typeface="Arial"/>
                <a:ea typeface="Times New Roman" panose="02020603050405020304" pitchFamily="18" charset="0"/>
                <a:cs typeface="Arial"/>
              </a:rPr>
              <a:t> and </a:t>
            </a:r>
            <a:r>
              <a:rPr lang="en-GB" dirty="0">
                <a:effectLst/>
                <a:latin typeface="Arial"/>
                <a:ea typeface="Times New Roman" panose="02020603050405020304" pitchFamily="18" charset="0"/>
                <a:cs typeface="Arial"/>
              </a:rPr>
              <a:t>Anita Nan</a:t>
            </a:r>
            <a:endParaRPr lang="en-GB" dirty="0">
              <a:latin typeface="Arial"/>
              <a:cs typeface="Arial"/>
            </a:endParaRPr>
          </a:p>
        </p:txBody>
      </p:sp>
    </p:spTree>
    <p:extLst>
      <p:ext uri="{BB962C8B-B14F-4D97-AF65-F5344CB8AC3E}">
        <p14:creationId xmlns:p14="http://schemas.microsoft.com/office/powerpoint/2010/main" val="31937878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1F2C08-991E-F2EB-3EC7-598B15DEE73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6787734-980D-3BB0-CFE6-2DBEAE076097}"/>
              </a:ext>
            </a:extLst>
          </p:cNvPr>
          <p:cNvSpPr>
            <a:spLocks noGrp="1"/>
          </p:cNvSpPr>
          <p:nvPr>
            <p:ph type="ctrTitle"/>
          </p:nvPr>
        </p:nvSpPr>
        <p:spPr>
          <a:xfrm>
            <a:off x="323850" y="185103"/>
            <a:ext cx="11544300" cy="957897"/>
          </a:xfrm>
        </p:spPr>
        <p:txBody>
          <a:bodyPr>
            <a:normAutofit/>
          </a:bodyPr>
          <a:lstStyle/>
          <a:p>
            <a:r>
              <a:rPr lang="en-US" sz="4800" b="1" dirty="0">
                <a:latin typeface="Arial" panose="020B0604020202020204" pitchFamily="34" charset="0"/>
                <a:cs typeface="Arial" panose="020B0604020202020204" pitchFamily="34" charset="0"/>
              </a:rPr>
              <a:t>Introduction and Business Context</a:t>
            </a:r>
            <a:endParaRPr lang="en-GB" sz="480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4A285B4A-07A4-4AC0-AFFD-87B119CED184}"/>
              </a:ext>
            </a:extLst>
          </p:cNvPr>
          <p:cNvSpPr>
            <a:spLocks noGrp="1"/>
          </p:cNvSpPr>
          <p:nvPr>
            <p:ph type="subTitle" idx="1"/>
          </p:nvPr>
        </p:nvSpPr>
        <p:spPr>
          <a:xfrm>
            <a:off x="323850" y="1623060"/>
            <a:ext cx="5962650" cy="4549140"/>
          </a:xfrm>
        </p:spPr>
        <p:txBody>
          <a:bodyPr>
            <a:normAutofit/>
          </a:bodyPr>
          <a:lstStyle/>
          <a:p>
            <a:pPr marL="342900" indent="-342900" algn="just">
              <a:buFont typeface="Arial" panose="020B0604020202020204" pitchFamily="34" charset="0"/>
              <a:buChar char="•"/>
            </a:pPr>
            <a:r>
              <a:rPr lang="en-US" sz="3600" dirty="0">
                <a:latin typeface="Arial" panose="020B0604020202020204" pitchFamily="34" charset="0"/>
                <a:cs typeface="Arial" panose="020B0604020202020204" pitchFamily="34" charset="0"/>
              </a:rPr>
              <a:t>Basil’s Bakery Overview</a:t>
            </a:r>
          </a:p>
          <a:p>
            <a:pPr marL="342900" indent="-342900" algn="just">
              <a:buFont typeface="Arial" panose="020B0604020202020204" pitchFamily="34" charset="0"/>
              <a:buChar char="•"/>
            </a:pPr>
            <a:r>
              <a:rPr lang="en-US" sz="3600" dirty="0">
                <a:latin typeface="Arial" panose="020B0604020202020204" pitchFamily="34" charset="0"/>
                <a:cs typeface="Arial" panose="020B0604020202020204" pitchFamily="34" charset="0"/>
              </a:rPr>
              <a:t>Established</a:t>
            </a:r>
          </a:p>
          <a:p>
            <a:pPr marL="342900" indent="-342900" algn="just">
              <a:buFont typeface="Arial" panose="020B0604020202020204" pitchFamily="34" charset="0"/>
              <a:buChar char="•"/>
            </a:pPr>
            <a:r>
              <a:rPr lang="en-US" sz="3600" dirty="0">
                <a:latin typeface="Arial" panose="020B0604020202020204" pitchFamily="34" charset="0"/>
                <a:cs typeface="Arial" panose="020B0604020202020204" pitchFamily="34" charset="0"/>
              </a:rPr>
              <a:t>Coventry location</a:t>
            </a:r>
          </a:p>
          <a:p>
            <a:pPr marL="342900" indent="-342900" algn="just">
              <a:buFont typeface="Arial" panose="020B0604020202020204" pitchFamily="34" charset="0"/>
              <a:buChar char="•"/>
            </a:pPr>
            <a:r>
              <a:rPr lang="en-US" sz="3600" dirty="0">
                <a:latin typeface="Arial" panose="020B0604020202020204" pitchFamily="34" charset="0"/>
                <a:cs typeface="Arial" panose="020B0604020202020204" pitchFamily="34" charset="0"/>
              </a:rPr>
              <a:t>Organic Products</a:t>
            </a:r>
          </a:p>
          <a:p>
            <a:pPr marL="342900" indent="-342900" algn="just">
              <a:buFont typeface="Arial" panose="020B0604020202020204" pitchFamily="34" charset="0"/>
              <a:buChar char="•"/>
            </a:pPr>
            <a:r>
              <a:rPr lang="en-US" sz="3600" dirty="0">
                <a:latin typeface="Arial" panose="020B0604020202020204" pitchFamily="34" charset="0"/>
                <a:cs typeface="Arial" panose="020B0604020202020204" pitchFamily="34" charset="0"/>
              </a:rPr>
              <a:t>Quality reputation</a:t>
            </a:r>
          </a:p>
          <a:p>
            <a:pPr marL="342900" indent="-342900" algn="just">
              <a:buFont typeface="Arial" panose="020B0604020202020204" pitchFamily="34" charset="0"/>
              <a:buChar char="•"/>
            </a:pPr>
            <a:r>
              <a:rPr lang="en-US" sz="3600" dirty="0">
                <a:latin typeface="Arial" panose="020B0604020202020204" pitchFamily="34" charset="0"/>
                <a:cs typeface="Arial" panose="020B0604020202020204" pitchFamily="34" charset="0"/>
              </a:rPr>
              <a:t>Sales decline</a:t>
            </a:r>
          </a:p>
          <a:p>
            <a:pPr marL="342900" indent="-342900" algn="just">
              <a:buFont typeface="Arial" panose="020B0604020202020204" pitchFamily="34" charset="0"/>
              <a:buChar char="•"/>
            </a:pPr>
            <a:r>
              <a:rPr lang="en-US" sz="3600" dirty="0">
                <a:latin typeface="Arial" panose="020B0604020202020204" pitchFamily="34" charset="0"/>
                <a:cs typeface="Arial" panose="020B0604020202020204" pitchFamily="34" charset="0"/>
              </a:rPr>
              <a:t>25% reduction</a:t>
            </a:r>
            <a:endParaRPr lang="en-GB" sz="3600" dirty="0">
              <a:latin typeface="Arial" panose="020B0604020202020204" pitchFamily="34" charset="0"/>
              <a:cs typeface="Arial" panose="020B0604020202020204" pitchFamily="34" charset="0"/>
            </a:endParaRPr>
          </a:p>
        </p:txBody>
      </p:sp>
      <p:pic>
        <p:nvPicPr>
          <p:cNvPr id="1026" name="Picture 2" descr="CONTACT | Basil's Bakery">
            <a:extLst>
              <a:ext uri="{FF2B5EF4-FFF2-40B4-BE49-F238E27FC236}">
                <a16:creationId xmlns:a16="http://schemas.microsoft.com/office/drawing/2014/main" id="{7DF005A7-DFE1-909A-7DE5-E052986D291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69480" y="1623060"/>
            <a:ext cx="3314700" cy="434462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661E8D5-6EA6-46EE-82B3-9FC5D5CC4E5F}"/>
              </a:ext>
            </a:extLst>
          </p:cNvPr>
          <p:cNvSpPr txBox="1"/>
          <p:nvPr/>
        </p:nvSpPr>
        <p:spPr>
          <a:xfrm>
            <a:off x="1219200" y="6172200"/>
            <a:ext cx="3108960" cy="369332"/>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(Whittington et al., 2020).</a:t>
            </a:r>
          </a:p>
        </p:txBody>
      </p:sp>
    </p:spTree>
    <p:extLst>
      <p:ext uri="{BB962C8B-B14F-4D97-AF65-F5344CB8AC3E}">
        <p14:creationId xmlns:p14="http://schemas.microsoft.com/office/powerpoint/2010/main" val="455716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04DB4B-B697-B503-338B-0D1AA721F77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5D53024-EB4E-583F-AB72-4F21A759971F}"/>
              </a:ext>
            </a:extLst>
          </p:cNvPr>
          <p:cNvSpPr>
            <a:spLocks noGrp="1"/>
          </p:cNvSpPr>
          <p:nvPr>
            <p:ph type="ctrTitle"/>
          </p:nvPr>
        </p:nvSpPr>
        <p:spPr>
          <a:xfrm>
            <a:off x="323850" y="185103"/>
            <a:ext cx="11544300" cy="957897"/>
          </a:xfrm>
        </p:spPr>
        <p:txBody>
          <a:bodyPr>
            <a:normAutofit/>
          </a:bodyPr>
          <a:lstStyle/>
          <a:p>
            <a:r>
              <a:rPr lang="en-US" sz="4800" b="1" dirty="0">
                <a:latin typeface="Arial" panose="020B0604020202020204" pitchFamily="34" charset="0"/>
                <a:cs typeface="Arial" panose="020B0604020202020204" pitchFamily="34" charset="0"/>
              </a:rPr>
              <a:t>Nature and Scope of the Problem</a:t>
            </a:r>
            <a:endParaRPr lang="en-GB" sz="480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C394F4F0-0191-BC42-060E-E9EE641ACFAA}"/>
              </a:ext>
            </a:extLst>
          </p:cNvPr>
          <p:cNvSpPr>
            <a:spLocks noGrp="1"/>
          </p:cNvSpPr>
          <p:nvPr>
            <p:ph type="subTitle" idx="1"/>
          </p:nvPr>
        </p:nvSpPr>
        <p:spPr>
          <a:xfrm>
            <a:off x="323850" y="1623060"/>
            <a:ext cx="5962650" cy="4549140"/>
          </a:xfrm>
        </p:spPr>
        <p:txBody>
          <a:bodyPr>
            <a:normAutofit/>
          </a:bodyPr>
          <a:lstStyle/>
          <a:p>
            <a:pPr marL="342900" indent="-342900" algn="just">
              <a:buFont typeface="Arial" panose="020B0604020202020204" pitchFamily="34" charset="0"/>
              <a:buChar char="•"/>
            </a:pPr>
            <a:r>
              <a:rPr lang="en-US" sz="3600" dirty="0">
                <a:latin typeface="Arial" panose="020B0604020202020204" pitchFamily="34" charset="0"/>
                <a:cs typeface="Arial" panose="020B0604020202020204" pitchFamily="34" charset="0"/>
              </a:rPr>
              <a:t>Sales growth issues</a:t>
            </a:r>
          </a:p>
          <a:p>
            <a:pPr marL="342900" indent="-342900" algn="just">
              <a:buFont typeface="Arial" panose="020B0604020202020204" pitchFamily="34" charset="0"/>
              <a:buChar char="•"/>
            </a:pPr>
            <a:r>
              <a:rPr lang="en-US" sz="3600" dirty="0">
                <a:latin typeface="Arial" panose="020B0604020202020204" pitchFamily="34" charset="0"/>
                <a:cs typeface="Arial" panose="020B0604020202020204" pitchFamily="34" charset="0"/>
              </a:rPr>
              <a:t>Reduced footfall</a:t>
            </a:r>
          </a:p>
          <a:p>
            <a:pPr marL="342900" indent="-342900" algn="just">
              <a:buFont typeface="Arial" panose="020B0604020202020204" pitchFamily="34" charset="0"/>
              <a:buChar char="•"/>
            </a:pPr>
            <a:r>
              <a:rPr lang="en-US" sz="3600" dirty="0">
                <a:latin typeface="Arial" panose="020B0604020202020204" pitchFamily="34" charset="0"/>
                <a:cs typeface="Arial" panose="020B0604020202020204" pitchFamily="34" charset="0"/>
              </a:rPr>
              <a:t>Retail decline</a:t>
            </a:r>
          </a:p>
          <a:p>
            <a:pPr marL="342900" indent="-342900" algn="just">
              <a:buFont typeface="Arial" panose="020B0604020202020204" pitchFamily="34" charset="0"/>
              <a:buChar char="•"/>
            </a:pPr>
            <a:r>
              <a:rPr lang="en-US" sz="3600" dirty="0">
                <a:latin typeface="Arial" panose="020B0604020202020204" pitchFamily="34" charset="0"/>
                <a:cs typeface="Arial" panose="020B0604020202020204" pitchFamily="34" charset="0"/>
              </a:rPr>
              <a:t>Remote working</a:t>
            </a:r>
          </a:p>
          <a:p>
            <a:pPr marL="342900" indent="-342900" algn="just">
              <a:buFont typeface="Arial" panose="020B0604020202020204" pitchFamily="34" charset="0"/>
              <a:buChar char="•"/>
            </a:pPr>
            <a:r>
              <a:rPr lang="en-US" sz="3600" dirty="0">
                <a:latin typeface="Arial" panose="020B0604020202020204" pitchFamily="34" charset="0"/>
                <a:cs typeface="Arial" panose="020B0604020202020204" pitchFamily="34" charset="0"/>
              </a:rPr>
              <a:t>Customer changes</a:t>
            </a:r>
          </a:p>
          <a:p>
            <a:pPr marL="342900" indent="-342900" algn="just">
              <a:buFont typeface="Arial" panose="020B0604020202020204" pitchFamily="34" charset="0"/>
              <a:buChar char="•"/>
            </a:pPr>
            <a:r>
              <a:rPr lang="en-US" sz="3600" dirty="0">
                <a:latin typeface="Arial" panose="020B0604020202020204" pitchFamily="34" charset="0"/>
                <a:cs typeface="Arial" panose="020B0604020202020204" pitchFamily="34" charset="0"/>
              </a:rPr>
              <a:t>Limited delivery</a:t>
            </a:r>
          </a:p>
          <a:p>
            <a:pPr marL="342900" indent="-342900" algn="just">
              <a:buFont typeface="Arial" panose="020B0604020202020204" pitchFamily="34" charset="0"/>
              <a:buChar char="•"/>
            </a:pPr>
            <a:r>
              <a:rPr lang="en-US" sz="3600" dirty="0">
                <a:latin typeface="Arial" panose="020B0604020202020204" pitchFamily="34" charset="0"/>
                <a:cs typeface="Arial" panose="020B0604020202020204" pitchFamily="34" charset="0"/>
              </a:rPr>
              <a:t>Rising costs</a:t>
            </a:r>
            <a:endParaRPr lang="en-GB" sz="3600" dirty="0">
              <a:latin typeface="Arial" panose="020B0604020202020204" pitchFamily="34" charset="0"/>
              <a:cs typeface="Arial" panose="020B0604020202020204" pitchFamily="34" charset="0"/>
            </a:endParaRPr>
          </a:p>
        </p:txBody>
      </p:sp>
      <p:pic>
        <p:nvPicPr>
          <p:cNvPr id="2050" name="Picture 2" descr="Lesson on Identifying the Outcome and the Problem. - Project Accelerator  News">
            <a:extLst>
              <a:ext uri="{FF2B5EF4-FFF2-40B4-BE49-F238E27FC236}">
                <a16:creationId xmlns:a16="http://schemas.microsoft.com/office/drawing/2014/main" id="{30101658-4A75-43DC-1288-77DE912E94D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15113" y="1781175"/>
            <a:ext cx="4403716" cy="439102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3256C2E-1BE3-CAC9-7EAF-A8BC3D38264C}"/>
              </a:ext>
            </a:extLst>
          </p:cNvPr>
          <p:cNvSpPr txBox="1"/>
          <p:nvPr/>
        </p:nvSpPr>
        <p:spPr>
          <a:xfrm>
            <a:off x="1483360" y="6282927"/>
            <a:ext cx="3637280" cy="369332"/>
          </a:xfrm>
          <a:prstGeom prst="rect">
            <a:avLst/>
          </a:prstGeom>
          <a:noFill/>
        </p:spPr>
        <p:txBody>
          <a:bodyPr wrap="square">
            <a:spAutoFit/>
          </a:bodyPr>
          <a:lstStyle/>
          <a:p>
            <a:r>
              <a:rPr lang="en-GB" sz="1800" dirty="0">
                <a:effectLst/>
                <a:latin typeface="Arial" panose="020B0604020202020204" pitchFamily="34" charset="0"/>
                <a:ea typeface="Aptos" panose="020B0004020202020204" pitchFamily="34" charset="0"/>
              </a:rPr>
              <a:t>(Mullins and Christy, 2021).</a:t>
            </a:r>
            <a:endParaRPr lang="en-GB" dirty="0"/>
          </a:p>
        </p:txBody>
      </p:sp>
    </p:spTree>
    <p:extLst>
      <p:ext uri="{BB962C8B-B14F-4D97-AF65-F5344CB8AC3E}">
        <p14:creationId xmlns:p14="http://schemas.microsoft.com/office/powerpoint/2010/main" val="26838384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90BD71-E235-3D17-4D3B-432A6898658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DA6DC7B-01DC-7929-EAF8-31C96FC79C56}"/>
              </a:ext>
            </a:extLst>
          </p:cNvPr>
          <p:cNvSpPr>
            <a:spLocks noGrp="1"/>
          </p:cNvSpPr>
          <p:nvPr>
            <p:ph type="ctrTitle"/>
          </p:nvPr>
        </p:nvSpPr>
        <p:spPr>
          <a:xfrm>
            <a:off x="323850" y="185103"/>
            <a:ext cx="11544300" cy="957897"/>
          </a:xfrm>
        </p:spPr>
        <p:txBody>
          <a:bodyPr>
            <a:noAutofit/>
          </a:bodyPr>
          <a:lstStyle/>
          <a:p>
            <a:r>
              <a:rPr lang="en-US" sz="4000" b="1" dirty="0">
                <a:latin typeface="Arial" panose="020B0604020202020204" pitchFamily="34" charset="0"/>
                <a:cs typeface="Arial" panose="020B0604020202020204" pitchFamily="34" charset="0"/>
              </a:rPr>
              <a:t>PESREL Analysis – Purpose and Application</a:t>
            </a:r>
            <a:endParaRPr lang="en-GB" sz="400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063F9B9E-7F83-165C-6055-779C22D15A40}"/>
              </a:ext>
            </a:extLst>
          </p:cNvPr>
          <p:cNvSpPr>
            <a:spLocks noGrp="1"/>
          </p:cNvSpPr>
          <p:nvPr>
            <p:ph type="subTitle" idx="1"/>
          </p:nvPr>
        </p:nvSpPr>
        <p:spPr>
          <a:xfrm>
            <a:off x="323850" y="1851660"/>
            <a:ext cx="5459730" cy="4320540"/>
          </a:xfrm>
        </p:spPr>
        <p:txBody>
          <a:bodyPr>
            <a:normAutofit/>
          </a:bodyPr>
          <a:lstStyle/>
          <a:p>
            <a:pPr marL="342900" indent="-342900" algn="just">
              <a:buFont typeface="Arial" panose="020B0604020202020204" pitchFamily="34" charset="0"/>
              <a:buChar char="•"/>
            </a:pPr>
            <a:r>
              <a:rPr lang="en-US" sz="4000" dirty="0">
                <a:latin typeface="Arial" panose="020B0604020202020204" pitchFamily="34" charset="0"/>
                <a:cs typeface="Arial" panose="020B0604020202020204" pitchFamily="34" charset="0"/>
              </a:rPr>
              <a:t>Political factors</a:t>
            </a:r>
          </a:p>
          <a:p>
            <a:pPr marL="342900" indent="-342900" algn="just">
              <a:buFont typeface="Arial" panose="020B0604020202020204" pitchFamily="34" charset="0"/>
              <a:buChar char="•"/>
            </a:pPr>
            <a:r>
              <a:rPr lang="en-US" sz="4000" dirty="0">
                <a:latin typeface="Arial" panose="020B0604020202020204" pitchFamily="34" charset="0"/>
                <a:cs typeface="Arial" panose="020B0604020202020204" pitchFamily="34" charset="0"/>
              </a:rPr>
              <a:t>Economic pressures</a:t>
            </a:r>
          </a:p>
          <a:p>
            <a:pPr marL="342900" indent="-342900" algn="just">
              <a:buFont typeface="Arial" panose="020B0604020202020204" pitchFamily="34" charset="0"/>
              <a:buChar char="•"/>
            </a:pPr>
            <a:r>
              <a:rPr lang="en-US" sz="4000" dirty="0">
                <a:latin typeface="Arial" panose="020B0604020202020204" pitchFamily="34" charset="0"/>
                <a:cs typeface="Arial" panose="020B0604020202020204" pitchFamily="34" charset="0"/>
              </a:rPr>
              <a:t>Social changes</a:t>
            </a:r>
          </a:p>
          <a:p>
            <a:pPr marL="342900" indent="-342900" algn="just">
              <a:buFont typeface="Arial" panose="020B0604020202020204" pitchFamily="34" charset="0"/>
              <a:buChar char="•"/>
            </a:pPr>
            <a:r>
              <a:rPr lang="en-US" sz="4000" dirty="0">
                <a:latin typeface="Arial" panose="020B0604020202020204" pitchFamily="34" charset="0"/>
                <a:cs typeface="Arial" panose="020B0604020202020204" pitchFamily="34" charset="0"/>
              </a:rPr>
              <a:t>Technology gaps</a:t>
            </a:r>
          </a:p>
          <a:p>
            <a:pPr marL="342900" indent="-342900" algn="just">
              <a:buFont typeface="Arial" panose="020B0604020202020204" pitchFamily="34" charset="0"/>
              <a:buChar char="•"/>
            </a:pPr>
            <a:r>
              <a:rPr lang="en-US" sz="4000" dirty="0">
                <a:latin typeface="Arial" panose="020B0604020202020204" pitchFamily="34" charset="0"/>
                <a:cs typeface="Arial" panose="020B0604020202020204" pitchFamily="34" charset="0"/>
              </a:rPr>
              <a:t>Environmental risks</a:t>
            </a:r>
          </a:p>
          <a:p>
            <a:pPr marL="342900" indent="-342900" algn="just">
              <a:buFont typeface="Arial" panose="020B0604020202020204" pitchFamily="34" charset="0"/>
              <a:buChar char="•"/>
            </a:pPr>
            <a:r>
              <a:rPr lang="en-US" sz="4000" dirty="0">
                <a:latin typeface="Arial" panose="020B0604020202020204" pitchFamily="34" charset="0"/>
                <a:cs typeface="Arial" panose="020B0604020202020204" pitchFamily="34" charset="0"/>
              </a:rPr>
              <a:t>Legal requirements</a:t>
            </a:r>
            <a:endParaRPr lang="en-GB" sz="4000" dirty="0">
              <a:latin typeface="Arial" panose="020B0604020202020204" pitchFamily="34" charset="0"/>
              <a:cs typeface="Arial" panose="020B0604020202020204" pitchFamily="34" charset="0"/>
            </a:endParaRPr>
          </a:p>
        </p:txBody>
      </p:sp>
      <p:pic>
        <p:nvPicPr>
          <p:cNvPr id="9218" name="Picture 2" descr="What is a PESTEL analysis? - Oxford College of Marketing Blog">
            <a:extLst>
              <a:ext uri="{FF2B5EF4-FFF2-40B4-BE49-F238E27FC236}">
                <a16:creationId xmlns:a16="http://schemas.microsoft.com/office/drawing/2014/main" id="{6CC04A74-ACF3-BD73-638F-003C02CE73D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656" t="7334" r="2656" b="13667"/>
          <a:stretch/>
        </p:blipFill>
        <p:spPr bwMode="auto">
          <a:xfrm>
            <a:off x="6408420" y="2331720"/>
            <a:ext cx="5459730" cy="336041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5CFB623-5711-B2EA-1CF0-144F44784978}"/>
              </a:ext>
            </a:extLst>
          </p:cNvPr>
          <p:cNvSpPr txBox="1"/>
          <p:nvPr/>
        </p:nvSpPr>
        <p:spPr>
          <a:xfrm>
            <a:off x="1950720" y="6172199"/>
            <a:ext cx="3312160" cy="369332"/>
          </a:xfrm>
          <a:prstGeom prst="rect">
            <a:avLst/>
          </a:prstGeom>
          <a:noFill/>
        </p:spPr>
        <p:txBody>
          <a:bodyPr wrap="square">
            <a:spAutoFit/>
          </a:bodyPr>
          <a:lstStyle/>
          <a:p>
            <a:r>
              <a:rPr lang="en-GB" sz="1800" dirty="0">
                <a:effectLst/>
                <a:latin typeface="Arial" panose="020B0604020202020204" pitchFamily="34" charset="0"/>
                <a:ea typeface="Aptos" panose="020B0004020202020204" pitchFamily="34" charset="0"/>
                <a:cs typeface="Arial" panose="020B0604020202020204" pitchFamily="34" charset="0"/>
              </a:rPr>
              <a:t>(Whittington et al., 2020). </a:t>
            </a:r>
            <a:endParaRPr lang="en-GB" dirty="0"/>
          </a:p>
        </p:txBody>
      </p:sp>
    </p:spTree>
    <p:extLst>
      <p:ext uri="{BB962C8B-B14F-4D97-AF65-F5344CB8AC3E}">
        <p14:creationId xmlns:p14="http://schemas.microsoft.com/office/powerpoint/2010/main" val="21432470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DE01E1-A69F-9D14-7594-DA81780C3E8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A5D738F-A0A9-A40F-76BA-6023B58F3B4B}"/>
              </a:ext>
            </a:extLst>
          </p:cNvPr>
          <p:cNvSpPr>
            <a:spLocks noGrp="1"/>
          </p:cNvSpPr>
          <p:nvPr>
            <p:ph type="ctrTitle"/>
          </p:nvPr>
        </p:nvSpPr>
        <p:spPr>
          <a:xfrm>
            <a:off x="323850" y="185103"/>
            <a:ext cx="11544300" cy="957897"/>
          </a:xfrm>
        </p:spPr>
        <p:txBody>
          <a:bodyPr>
            <a:noAutofit/>
          </a:bodyPr>
          <a:lstStyle/>
          <a:p>
            <a:r>
              <a:rPr lang="en-US" sz="4000" b="1" dirty="0">
                <a:latin typeface="Arial" panose="020B0604020202020204" pitchFamily="34" charset="0"/>
                <a:cs typeface="Arial" panose="020B0604020202020204" pitchFamily="34" charset="0"/>
              </a:rPr>
              <a:t>PESREL Analysis of Basil’s Bakery</a:t>
            </a:r>
            <a:endParaRPr lang="en-GB" sz="4000" b="1" dirty="0">
              <a:latin typeface="Arial" panose="020B0604020202020204" pitchFamily="34" charset="0"/>
              <a:cs typeface="Arial" panose="020B0604020202020204" pitchFamily="34" charset="0"/>
            </a:endParaRPr>
          </a:p>
        </p:txBody>
      </p:sp>
      <p:graphicFrame>
        <p:nvGraphicFramePr>
          <p:cNvPr id="6" name="Table 5">
            <a:extLst>
              <a:ext uri="{FF2B5EF4-FFF2-40B4-BE49-F238E27FC236}">
                <a16:creationId xmlns:a16="http://schemas.microsoft.com/office/drawing/2014/main" id="{5AB6C2B0-141C-9D93-9531-B6D0E7FCA1F2}"/>
              </a:ext>
            </a:extLst>
          </p:cNvPr>
          <p:cNvGraphicFramePr>
            <a:graphicFrameLocks noGrp="1"/>
          </p:cNvGraphicFramePr>
          <p:nvPr>
            <p:extLst>
              <p:ext uri="{D42A27DB-BD31-4B8C-83A1-F6EECF244321}">
                <p14:modId xmlns:p14="http://schemas.microsoft.com/office/powerpoint/2010/main" val="3742705227"/>
              </p:ext>
            </p:extLst>
          </p:nvPr>
        </p:nvGraphicFramePr>
        <p:xfrm>
          <a:off x="1004028" y="1341285"/>
          <a:ext cx="10183944" cy="4965387"/>
        </p:xfrm>
        <a:graphic>
          <a:graphicData uri="http://schemas.openxmlformats.org/drawingml/2006/table">
            <a:tbl>
              <a:tblPr firstRow="1" bandRow="1">
                <a:tableStyleId>{073A0DAA-6AF3-43AB-8588-CEC1D06C72B9}</a:tableStyleId>
              </a:tblPr>
              <a:tblGrid>
                <a:gridCol w="5091972">
                  <a:extLst>
                    <a:ext uri="{9D8B030D-6E8A-4147-A177-3AD203B41FA5}">
                      <a16:colId xmlns:a16="http://schemas.microsoft.com/office/drawing/2014/main" val="482955347"/>
                    </a:ext>
                  </a:extLst>
                </a:gridCol>
                <a:gridCol w="5091972">
                  <a:extLst>
                    <a:ext uri="{9D8B030D-6E8A-4147-A177-3AD203B41FA5}">
                      <a16:colId xmlns:a16="http://schemas.microsoft.com/office/drawing/2014/main" val="1354639623"/>
                    </a:ext>
                  </a:extLst>
                </a:gridCol>
              </a:tblGrid>
              <a:tr h="709341">
                <a:tc>
                  <a:txBody>
                    <a:bodyPr/>
                    <a:lstStyle/>
                    <a:p>
                      <a:pPr algn="ctr"/>
                      <a:r>
                        <a:rPr lang="en-US" sz="2800" dirty="0"/>
                        <a:t>Factors</a:t>
                      </a:r>
                      <a:endParaRPr lang="en-GB" sz="2800" dirty="0">
                        <a:latin typeface="Arial" panose="020B0604020202020204" pitchFamily="34" charset="0"/>
                        <a:cs typeface="Arial" panose="020B0604020202020204" pitchFamily="34" charset="0"/>
                      </a:endParaRPr>
                    </a:p>
                  </a:txBody>
                  <a:tcPr/>
                </a:tc>
                <a:tc>
                  <a:txBody>
                    <a:bodyPr/>
                    <a:lstStyle/>
                    <a:p>
                      <a:pPr algn="ctr"/>
                      <a:r>
                        <a:rPr lang="en-US" sz="2800" dirty="0"/>
                        <a:t>Impact of Basil’s Bakery</a:t>
                      </a:r>
                      <a:endParaRPr lang="en-GB" sz="28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70445949"/>
                  </a:ext>
                </a:extLst>
              </a:tr>
              <a:tr h="709341">
                <a:tc>
                  <a:txBody>
                    <a:bodyPr/>
                    <a:lstStyle/>
                    <a:p>
                      <a:pPr algn="ctr"/>
                      <a:r>
                        <a:rPr lang="en-US" sz="2800" dirty="0"/>
                        <a:t>Political</a:t>
                      </a:r>
                      <a:endParaRPr lang="en-US" sz="2800" dirty="0">
                        <a:latin typeface="Arial" panose="020B0604020202020204" pitchFamily="34" charset="0"/>
                        <a:cs typeface="Arial" panose="020B0604020202020204" pitchFamily="34" charset="0"/>
                      </a:endParaRPr>
                    </a:p>
                  </a:txBody>
                  <a:tcPr/>
                </a:tc>
                <a:tc>
                  <a:txBody>
                    <a:bodyPr/>
                    <a:lstStyle/>
                    <a:p>
                      <a:pPr algn="ctr"/>
                      <a:r>
                        <a:rPr lang="en-US" sz="2800" dirty="0"/>
                        <a:t>Business rates</a:t>
                      </a:r>
                      <a:endParaRPr lang="en-GB" sz="28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064146507"/>
                  </a:ext>
                </a:extLst>
              </a:tr>
              <a:tr h="709341">
                <a:tc>
                  <a:txBody>
                    <a:bodyPr/>
                    <a:lstStyle/>
                    <a:p>
                      <a:pPr algn="ctr"/>
                      <a:r>
                        <a:rPr lang="en-US" sz="2800" dirty="0"/>
                        <a:t>Economic</a:t>
                      </a:r>
                      <a:endParaRPr lang="en-GB" sz="2800" dirty="0">
                        <a:latin typeface="Arial" panose="020B0604020202020204" pitchFamily="34" charset="0"/>
                        <a:cs typeface="Arial" panose="020B0604020202020204" pitchFamily="34" charset="0"/>
                      </a:endParaRPr>
                    </a:p>
                  </a:txBody>
                  <a:tcPr/>
                </a:tc>
                <a:tc>
                  <a:txBody>
                    <a:bodyPr/>
                    <a:lstStyle/>
                    <a:p>
                      <a:pPr algn="ctr"/>
                      <a:r>
                        <a:rPr lang="en-US" sz="2800" dirty="0"/>
                        <a:t>Rising costs</a:t>
                      </a:r>
                      <a:endParaRPr lang="en-GB" sz="28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544911830"/>
                  </a:ext>
                </a:extLst>
              </a:tr>
              <a:tr h="709341">
                <a:tc>
                  <a:txBody>
                    <a:bodyPr/>
                    <a:lstStyle/>
                    <a:p>
                      <a:pPr algn="ctr"/>
                      <a:r>
                        <a:rPr lang="en-US" sz="2800" dirty="0"/>
                        <a:t>Social</a:t>
                      </a:r>
                      <a:endParaRPr lang="en-GB" sz="2800" dirty="0">
                        <a:latin typeface="Arial" panose="020B0604020202020204" pitchFamily="34" charset="0"/>
                        <a:cs typeface="Arial" panose="020B0604020202020204" pitchFamily="34" charset="0"/>
                      </a:endParaRPr>
                    </a:p>
                  </a:txBody>
                  <a:tcPr/>
                </a:tc>
                <a:tc>
                  <a:txBody>
                    <a:bodyPr/>
                    <a:lstStyle/>
                    <a:p>
                      <a:pPr algn="ctr"/>
                      <a:r>
                        <a:rPr lang="en-US" sz="2800" dirty="0"/>
                        <a:t>Remote workers</a:t>
                      </a:r>
                      <a:endParaRPr lang="en-GB" sz="28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291006813"/>
                  </a:ext>
                </a:extLst>
              </a:tr>
              <a:tr h="709341">
                <a:tc>
                  <a:txBody>
                    <a:bodyPr/>
                    <a:lstStyle/>
                    <a:p>
                      <a:pPr algn="ctr"/>
                      <a:r>
                        <a:rPr lang="en-US" sz="2800" dirty="0"/>
                        <a:t>Technology</a:t>
                      </a:r>
                      <a:endParaRPr lang="en-GB" sz="2800" dirty="0">
                        <a:latin typeface="Arial" panose="020B0604020202020204" pitchFamily="34" charset="0"/>
                        <a:cs typeface="Arial" panose="020B0604020202020204" pitchFamily="34" charset="0"/>
                      </a:endParaRPr>
                    </a:p>
                  </a:txBody>
                  <a:tcPr/>
                </a:tc>
                <a:tc>
                  <a:txBody>
                    <a:bodyPr/>
                    <a:lstStyle/>
                    <a:p>
                      <a:pPr algn="ctr"/>
                      <a:r>
                        <a:rPr lang="en-US" sz="2800" dirty="0"/>
                        <a:t>Online absence</a:t>
                      </a:r>
                      <a:endParaRPr lang="en-GB" sz="28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165874928"/>
                  </a:ext>
                </a:extLst>
              </a:tr>
              <a:tr h="709341">
                <a:tc>
                  <a:txBody>
                    <a:bodyPr/>
                    <a:lstStyle/>
                    <a:p>
                      <a:pPr algn="ctr"/>
                      <a:r>
                        <a:rPr lang="en-US" sz="2800" dirty="0"/>
                        <a:t>Environmental</a:t>
                      </a:r>
                      <a:endParaRPr lang="en-GB" sz="2800" dirty="0">
                        <a:latin typeface="Arial" panose="020B0604020202020204" pitchFamily="34" charset="0"/>
                        <a:cs typeface="Arial" panose="020B0604020202020204" pitchFamily="34" charset="0"/>
                      </a:endParaRPr>
                    </a:p>
                  </a:txBody>
                  <a:tcPr/>
                </a:tc>
                <a:tc>
                  <a:txBody>
                    <a:bodyPr/>
                    <a:lstStyle/>
                    <a:p>
                      <a:pPr algn="ctr"/>
                      <a:r>
                        <a:rPr lang="en-US" sz="2800" dirty="0"/>
                        <a:t>Supply uncertainty</a:t>
                      </a:r>
                      <a:endParaRPr lang="en-GB" sz="28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079429441"/>
                  </a:ext>
                </a:extLst>
              </a:tr>
              <a:tr h="709341">
                <a:tc>
                  <a:txBody>
                    <a:bodyPr/>
                    <a:lstStyle/>
                    <a:p>
                      <a:pPr algn="ctr"/>
                      <a:r>
                        <a:rPr lang="en-US" sz="2800" dirty="0"/>
                        <a:t>Legal</a:t>
                      </a:r>
                      <a:endParaRPr lang="en-GB" sz="2800" dirty="0">
                        <a:latin typeface="Arial" panose="020B0604020202020204" pitchFamily="34" charset="0"/>
                        <a:cs typeface="Arial" panose="020B0604020202020204" pitchFamily="34" charset="0"/>
                      </a:endParaRPr>
                    </a:p>
                  </a:txBody>
                  <a:tcPr/>
                </a:tc>
                <a:tc>
                  <a:txBody>
                    <a:bodyPr/>
                    <a:lstStyle/>
                    <a:p>
                      <a:pPr algn="ctr"/>
                      <a:r>
                        <a:rPr lang="en-US" sz="2800" dirty="0"/>
                        <a:t>Food compliance</a:t>
                      </a:r>
                      <a:endParaRPr lang="en-GB" sz="28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255383540"/>
                  </a:ext>
                </a:extLst>
              </a:tr>
            </a:tbl>
          </a:graphicData>
        </a:graphic>
      </p:graphicFrame>
      <p:pic>
        <p:nvPicPr>
          <p:cNvPr id="8" name="Picture 7" descr="A person in a yellow suit and tie standing at a podium with microphones&#10;&#10;Description automatically generated">
            <a:extLst>
              <a:ext uri="{FF2B5EF4-FFF2-40B4-BE49-F238E27FC236}">
                <a16:creationId xmlns:a16="http://schemas.microsoft.com/office/drawing/2014/main" id="{518D4661-F072-8ECB-C123-B0B24B037B22}"/>
              </a:ext>
            </a:extLst>
          </p:cNvPr>
          <p:cNvPicPr>
            <a:picLocks noChangeAspect="1"/>
          </p:cNvPicPr>
          <p:nvPr/>
        </p:nvPicPr>
        <p:blipFill>
          <a:blip r:embed="rId3"/>
          <a:stretch>
            <a:fillRect/>
          </a:stretch>
        </p:blipFill>
        <p:spPr>
          <a:xfrm>
            <a:off x="1409154" y="2035958"/>
            <a:ext cx="724760" cy="724760"/>
          </a:xfrm>
          <a:prstGeom prst="rect">
            <a:avLst/>
          </a:prstGeom>
        </p:spPr>
      </p:pic>
      <p:pic>
        <p:nvPicPr>
          <p:cNvPr id="10" name="Picture 9" descr="A globe and arrow pointing up&#10;&#10;Description automatically generated">
            <a:extLst>
              <a:ext uri="{FF2B5EF4-FFF2-40B4-BE49-F238E27FC236}">
                <a16:creationId xmlns:a16="http://schemas.microsoft.com/office/drawing/2014/main" id="{EFD23349-7782-5520-AE79-68C870609245}"/>
              </a:ext>
            </a:extLst>
          </p:cNvPr>
          <p:cNvPicPr>
            <a:picLocks noChangeAspect="1"/>
          </p:cNvPicPr>
          <p:nvPr/>
        </p:nvPicPr>
        <p:blipFill>
          <a:blip r:embed="rId4"/>
          <a:stretch>
            <a:fillRect/>
          </a:stretch>
        </p:blipFill>
        <p:spPr>
          <a:xfrm>
            <a:off x="1409155" y="2760719"/>
            <a:ext cx="724760" cy="724760"/>
          </a:xfrm>
          <a:prstGeom prst="rect">
            <a:avLst/>
          </a:prstGeom>
        </p:spPr>
      </p:pic>
      <p:pic>
        <p:nvPicPr>
          <p:cNvPr id="12" name="Picture 11" descr="A black and white icon&#10;&#10;Description automatically generated">
            <a:extLst>
              <a:ext uri="{FF2B5EF4-FFF2-40B4-BE49-F238E27FC236}">
                <a16:creationId xmlns:a16="http://schemas.microsoft.com/office/drawing/2014/main" id="{D1C59881-D31D-84AD-3C23-E53BB76B2E99}"/>
              </a:ext>
            </a:extLst>
          </p:cNvPr>
          <p:cNvPicPr>
            <a:picLocks noChangeAspect="1"/>
          </p:cNvPicPr>
          <p:nvPr/>
        </p:nvPicPr>
        <p:blipFill>
          <a:blip r:embed="rId5"/>
          <a:stretch>
            <a:fillRect/>
          </a:stretch>
        </p:blipFill>
        <p:spPr>
          <a:xfrm>
            <a:off x="1409154" y="3439131"/>
            <a:ext cx="724760" cy="724760"/>
          </a:xfrm>
          <a:prstGeom prst="rect">
            <a:avLst/>
          </a:prstGeom>
        </p:spPr>
      </p:pic>
      <p:pic>
        <p:nvPicPr>
          <p:cNvPr id="14" name="Picture 13" descr="A light bulb and gear&#10;&#10;Description automatically generated">
            <a:extLst>
              <a:ext uri="{FF2B5EF4-FFF2-40B4-BE49-F238E27FC236}">
                <a16:creationId xmlns:a16="http://schemas.microsoft.com/office/drawing/2014/main" id="{0C1684CD-362D-9AE7-7DE4-68E44CEEE5ED}"/>
              </a:ext>
            </a:extLst>
          </p:cNvPr>
          <p:cNvPicPr>
            <a:picLocks noChangeAspect="1"/>
          </p:cNvPicPr>
          <p:nvPr/>
        </p:nvPicPr>
        <p:blipFill>
          <a:blip r:embed="rId6"/>
          <a:stretch>
            <a:fillRect/>
          </a:stretch>
        </p:blipFill>
        <p:spPr>
          <a:xfrm>
            <a:off x="1409154" y="4210239"/>
            <a:ext cx="724760" cy="724760"/>
          </a:xfrm>
          <a:prstGeom prst="rect">
            <a:avLst/>
          </a:prstGeom>
        </p:spPr>
      </p:pic>
      <p:pic>
        <p:nvPicPr>
          <p:cNvPr id="16" name="Picture 15" descr="A hand holding a globe&#10;&#10;Description automatically generated">
            <a:extLst>
              <a:ext uri="{FF2B5EF4-FFF2-40B4-BE49-F238E27FC236}">
                <a16:creationId xmlns:a16="http://schemas.microsoft.com/office/drawing/2014/main" id="{D62BC08D-AF96-CC75-4FD2-3A121DCD0A5C}"/>
              </a:ext>
            </a:extLst>
          </p:cNvPr>
          <p:cNvPicPr>
            <a:picLocks noChangeAspect="1"/>
          </p:cNvPicPr>
          <p:nvPr/>
        </p:nvPicPr>
        <p:blipFill>
          <a:blip r:embed="rId7"/>
          <a:stretch>
            <a:fillRect/>
          </a:stretch>
        </p:blipFill>
        <p:spPr>
          <a:xfrm>
            <a:off x="1409154" y="4842303"/>
            <a:ext cx="724760" cy="724760"/>
          </a:xfrm>
          <a:prstGeom prst="rect">
            <a:avLst/>
          </a:prstGeom>
        </p:spPr>
      </p:pic>
      <p:pic>
        <p:nvPicPr>
          <p:cNvPr id="18" name="Picture 17" descr="A black and white line drawing of a balance scale&#10;&#10;Description automatically generated">
            <a:extLst>
              <a:ext uri="{FF2B5EF4-FFF2-40B4-BE49-F238E27FC236}">
                <a16:creationId xmlns:a16="http://schemas.microsoft.com/office/drawing/2014/main" id="{7C1A7072-467F-84E6-7A4D-A1D3EE776BFF}"/>
              </a:ext>
            </a:extLst>
          </p:cNvPr>
          <p:cNvPicPr>
            <a:picLocks noChangeAspect="1"/>
          </p:cNvPicPr>
          <p:nvPr/>
        </p:nvPicPr>
        <p:blipFill>
          <a:blip r:embed="rId8"/>
          <a:stretch>
            <a:fillRect/>
          </a:stretch>
        </p:blipFill>
        <p:spPr>
          <a:xfrm>
            <a:off x="1409155" y="5581915"/>
            <a:ext cx="724760" cy="724760"/>
          </a:xfrm>
          <a:prstGeom prst="rect">
            <a:avLst/>
          </a:prstGeom>
        </p:spPr>
      </p:pic>
      <p:sp>
        <p:nvSpPr>
          <p:cNvPr id="20" name="TextBox 19">
            <a:extLst>
              <a:ext uri="{FF2B5EF4-FFF2-40B4-BE49-F238E27FC236}">
                <a16:creationId xmlns:a16="http://schemas.microsoft.com/office/drawing/2014/main" id="{EF5B3017-997E-C377-91FF-3BAE3B70C3D3}"/>
              </a:ext>
            </a:extLst>
          </p:cNvPr>
          <p:cNvSpPr txBox="1"/>
          <p:nvPr/>
        </p:nvSpPr>
        <p:spPr>
          <a:xfrm>
            <a:off x="4714240" y="6360566"/>
            <a:ext cx="2987040" cy="369332"/>
          </a:xfrm>
          <a:prstGeom prst="rect">
            <a:avLst/>
          </a:prstGeom>
          <a:noFill/>
        </p:spPr>
        <p:txBody>
          <a:bodyPr wrap="square">
            <a:spAutoFit/>
          </a:bodyPr>
          <a:lstStyle/>
          <a:p>
            <a:r>
              <a:rPr lang="en-GB" sz="1800" dirty="0">
                <a:effectLst/>
                <a:latin typeface="Arial" panose="020B0604020202020204" pitchFamily="34" charset="0"/>
                <a:ea typeface="Aptos" panose="020B0004020202020204" pitchFamily="34" charset="0"/>
                <a:cs typeface="Arial" panose="020B0604020202020204" pitchFamily="34" charset="0"/>
              </a:rPr>
              <a:t>(Whittington et al., 2020).</a:t>
            </a:r>
            <a:endParaRPr lang="en-GB" dirty="0"/>
          </a:p>
        </p:txBody>
      </p:sp>
    </p:spTree>
    <p:extLst>
      <p:ext uri="{BB962C8B-B14F-4D97-AF65-F5344CB8AC3E}">
        <p14:creationId xmlns:p14="http://schemas.microsoft.com/office/powerpoint/2010/main" val="39644052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767F78-7BDF-F5D7-1B67-EECB34C8AD1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8CFAEC3-F569-3DFD-838F-F51E0F385661}"/>
              </a:ext>
            </a:extLst>
          </p:cNvPr>
          <p:cNvSpPr>
            <a:spLocks noGrp="1"/>
          </p:cNvSpPr>
          <p:nvPr>
            <p:ph type="ctrTitle"/>
          </p:nvPr>
        </p:nvSpPr>
        <p:spPr>
          <a:xfrm>
            <a:off x="323850" y="185103"/>
            <a:ext cx="11544300" cy="957897"/>
          </a:xfrm>
        </p:spPr>
        <p:txBody>
          <a:bodyPr>
            <a:noAutofit/>
          </a:bodyPr>
          <a:lstStyle/>
          <a:p>
            <a:r>
              <a:rPr lang="en-US" sz="4000" b="1" dirty="0">
                <a:latin typeface="Arial" panose="020B0604020202020204" pitchFamily="34" charset="0"/>
                <a:cs typeface="Arial" panose="020B0604020202020204" pitchFamily="34" charset="0"/>
              </a:rPr>
              <a:t>Fishbone Diagram - Purpose</a:t>
            </a:r>
            <a:endParaRPr lang="en-GB" sz="400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0F5F6E58-2865-5FE2-B88D-7E918C8A8427}"/>
              </a:ext>
            </a:extLst>
          </p:cNvPr>
          <p:cNvSpPr>
            <a:spLocks noGrp="1"/>
          </p:cNvSpPr>
          <p:nvPr>
            <p:ph type="subTitle" idx="1"/>
          </p:nvPr>
        </p:nvSpPr>
        <p:spPr>
          <a:xfrm>
            <a:off x="323850" y="1623060"/>
            <a:ext cx="4671896" cy="4549140"/>
          </a:xfrm>
        </p:spPr>
        <p:txBody>
          <a:bodyPr>
            <a:normAutofit/>
          </a:bodyPr>
          <a:lstStyle/>
          <a:p>
            <a:pPr marL="342900" indent="-342900" algn="just">
              <a:buFont typeface="Arial" panose="020B0604020202020204" pitchFamily="34" charset="0"/>
              <a:buChar char="•"/>
            </a:pPr>
            <a:r>
              <a:rPr lang="en-US" sz="4000" dirty="0">
                <a:latin typeface="Arial" panose="020B0604020202020204" pitchFamily="34" charset="0"/>
                <a:cs typeface="Arial" panose="020B0604020202020204" pitchFamily="34" charset="0"/>
              </a:rPr>
              <a:t>Customers</a:t>
            </a:r>
          </a:p>
          <a:p>
            <a:pPr marL="342900" indent="-342900" algn="just">
              <a:buFont typeface="Arial" panose="020B0604020202020204" pitchFamily="34" charset="0"/>
              <a:buChar char="•"/>
            </a:pPr>
            <a:r>
              <a:rPr lang="en-US" sz="4000" dirty="0">
                <a:latin typeface="Arial" panose="020B0604020202020204" pitchFamily="34" charset="0"/>
                <a:cs typeface="Arial" panose="020B0604020202020204" pitchFamily="34" charset="0"/>
              </a:rPr>
              <a:t>Marketing</a:t>
            </a:r>
          </a:p>
          <a:p>
            <a:pPr marL="342900" indent="-342900" algn="just">
              <a:buFont typeface="Arial" panose="020B0604020202020204" pitchFamily="34" charset="0"/>
              <a:buChar char="•"/>
            </a:pPr>
            <a:r>
              <a:rPr lang="en-US" sz="4000" dirty="0">
                <a:latin typeface="Arial" panose="020B0604020202020204" pitchFamily="34" charset="0"/>
                <a:cs typeface="Arial" panose="020B0604020202020204" pitchFamily="34" charset="0"/>
              </a:rPr>
              <a:t>Operations</a:t>
            </a:r>
          </a:p>
          <a:p>
            <a:pPr marL="342900" indent="-342900" algn="just">
              <a:buFont typeface="Arial" panose="020B0604020202020204" pitchFamily="34" charset="0"/>
              <a:buChar char="•"/>
            </a:pPr>
            <a:r>
              <a:rPr lang="en-US" sz="4000" dirty="0">
                <a:latin typeface="Arial" panose="020B0604020202020204" pitchFamily="34" charset="0"/>
                <a:cs typeface="Arial" panose="020B0604020202020204" pitchFamily="34" charset="0"/>
              </a:rPr>
              <a:t>Technology</a:t>
            </a:r>
          </a:p>
          <a:p>
            <a:pPr marL="342900" indent="-342900" algn="just">
              <a:buFont typeface="Arial" panose="020B0604020202020204" pitchFamily="34" charset="0"/>
              <a:buChar char="•"/>
            </a:pPr>
            <a:r>
              <a:rPr lang="en-US" sz="4000" dirty="0">
                <a:latin typeface="Arial" panose="020B0604020202020204" pitchFamily="34" charset="0"/>
                <a:cs typeface="Arial" panose="020B0604020202020204" pitchFamily="34" charset="0"/>
              </a:rPr>
              <a:t>Costs</a:t>
            </a:r>
          </a:p>
          <a:p>
            <a:pPr marL="342900" indent="-342900" algn="just">
              <a:buFont typeface="Arial" panose="020B0604020202020204" pitchFamily="34" charset="0"/>
              <a:buChar char="•"/>
            </a:pPr>
            <a:r>
              <a:rPr lang="en-US" sz="4000" dirty="0">
                <a:latin typeface="Arial" panose="020B0604020202020204" pitchFamily="34" charset="0"/>
                <a:cs typeface="Arial" panose="020B0604020202020204" pitchFamily="34" charset="0"/>
              </a:rPr>
              <a:t>Environment</a:t>
            </a:r>
            <a:endParaRPr lang="en-GB" sz="4000" dirty="0">
              <a:latin typeface="Arial" panose="020B0604020202020204" pitchFamily="34" charset="0"/>
              <a:cs typeface="Arial" panose="020B0604020202020204" pitchFamily="34" charset="0"/>
            </a:endParaRPr>
          </a:p>
        </p:txBody>
      </p:sp>
      <p:pic>
        <p:nvPicPr>
          <p:cNvPr id="7170" name="Picture 2" descr="Ishikawa Fishbone Diagram Application in Root Cause Analysis">
            <a:extLst>
              <a:ext uri="{FF2B5EF4-FFF2-40B4-BE49-F238E27FC236}">
                <a16:creationId xmlns:a16="http://schemas.microsoft.com/office/drawing/2014/main" id="{CE853247-ABB2-7EB2-8504-936118FE211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43203" y="1974044"/>
            <a:ext cx="6402155" cy="384717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E0BE79EE-8C40-5A35-1203-0A9B0828F641}"/>
              </a:ext>
            </a:extLst>
          </p:cNvPr>
          <p:cNvSpPr txBox="1"/>
          <p:nvPr/>
        </p:nvSpPr>
        <p:spPr>
          <a:xfrm>
            <a:off x="2348280" y="6172200"/>
            <a:ext cx="2345640" cy="369332"/>
          </a:xfrm>
          <a:prstGeom prst="rect">
            <a:avLst/>
          </a:prstGeom>
          <a:noFill/>
        </p:spPr>
        <p:txBody>
          <a:bodyPr wrap="square">
            <a:spAutoFit/>
          </a:bodyPr>
          <a:lstStyle/>
          <a:p>
            <a:r>
              <a:rPr lang="en-GB" sz="1800" dirty="0">
                <a:effectLst/>
                <a:latin typeface="Arial" panose="020B0604020202020204" pitchFamily="34" charset="0"/>
                <a:ea typeface="Aptos" panose="020B0004020202020204" pitchFamily="34" charset="0"/>
                <a:cs typeface="Arial" panose="020B0604020202020204" pitchFamily="34" charset="0"/>
              </a:rPr>
              <a:t>(Ishikawa, 1986). </a:t>
            </a:r>
            <a:endParaRPr lang="en-GB" dirty="0"/>
          </a:p>
        </p:txBody>
      </p:sp>
    </p:spTree>
    <p:extLst>
      <p:ext uri="{BB962C8B-B14F-4D97-AF65-F5344CB8AC3E}">
        <p14:creationId xmlns:p14="http://schemas.microsoft.com/office/powerpoint/2010/main" val="32958654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DE8E0A-CDAC-70D9-E24C-768EDCEB545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1D9A837-DF5E-8E12-6CEF-E2102FCF3B09}"/>
              </a:ext>
            </a:extLst>
          </p:cNvPr>
          <p:cNvSpPr>
            <a:spLocks noGrp="1"/>
          </p:cNvSpPr>
          <p:nvPr>
            <p:ph type="ctrTitle"/>
          </p:nvPr>
        </p:nvSpPr>
        <p:spPr>
          <a:xfrm>
            <a:off x="323850" y="185103"/>
            <a:ext cx="11544300" cy="957897"/>
          </a:xfrm>
        </p:spPr>
        <p:txBody>
          <a:bodyPr>
            <a:noAutofit/>
          </a:bodyPr>
          <a:lstStyle/>
          <a:p>
            <a:r>
              <a:rPr lang="en-US" sz="4000" b="1" dirty="0">
                <a:latin typeface="Arial" panose="020B0604020202020204" pitchFamily="34" charset="0"/>
                <a:cs typeface="Arial" panose="020B0604020202020204" pitchFamily="34" charset="0"/>
              </a:rPr>
              <a:t>Fishbone Diagram Application</a:t>
            </a:r>
            <a:endParaRPr lang="en-GB" sz="4000" b="1" dirty="0">
              <a:latin typeface="Arial" panose="020B0604020202020204" pitchFamily="34" charset="0"/>
              <a:cs typeface="Arial" panose="020B0604020202020204" pitchFamily="34" charset="0"/>
            </a:endParaRPr>
          </a:p>
        </p:txBody>
      </p:sp>
      <p:pic>
        <p:nvPicPr>
          <p:cNvPr id="6150" name="Picture 6" descr="Image preview">
            <a:extLst>
              <a:ext uri="{FF2B5EF4-FFF2-40B4-BE49-F238E27FC236}">
                <a16:creationId xmlns:a16="http://schemas.microsoft.com/office/drawing/2014/main" id="{CFE966AF-571D-FDDA-E13C-A6248441335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60276" y="1598530"/>
            <a:ext cx="8271448" cy="4427513"/>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5BC73B8D-CA1A-0A23-1230-475CB46FE0BA}"/>
              </a:ext>
            </a:extLst>
          </p:cNvPr>
          <p:cNvSpPr txBox="1"/>
          <p:nvPr/>
        </p:nvSpPr>
        <p:spPr>
          <a:xfrm>
            <a:off x="2348280" y="6172200"/>
            <a:ext cx="2345640" cy="369332"/>
          </a:xfrm>
          <a:prstGeom prst="rect">
            <a:avLst/>
          </a:prstGeom>
          <a:noFill/>
        </p:spPr>
        <p:txBody>
          <a:bodyPr wrap="square">
            <a:spAutoFit/>
          </a:bodyPr>
          <a:lstStyle/>
          <a:p>
            <a:r>
              <a:rPr lang="en-GB" sz="1800" dirty="0">
                <a:effectLst/>
                <a:latin typeface="Arial" panose="020B0604020202020204" pitchFamily="34" charset="0"/>
                <a:ea typeface="Aptos" panose="020B0004020202020204" pitchFamily="34" charset="0"/>
                <a:cs typeface="Arial" panose="020B0604020202020204" pitchFamily="34" charset="0"/>
              </a:rPr>
              <a:t>(Ishikawa, 1986). </a:t>
            </a:r>
            <a:endParaRPr lang="en-GB" dirty="0"/>
          </a:p>
        </p:txBody>
      </p:sp>
    </p:spTree>
    <p:extLst>
      <p:ext uri="{BB962C8B-B14F-4D97-AF65-F5344CB8AC3E}">
        <p14:creationId xmlns:p14="http://schemas.microsoft.com/office/powerpoint/2010/main" val="25265087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60F84F-4B35-22E0-EEDE-5AFEC8A07A5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3A7DE5-54CA-4460-36C5-9E84AC0FCE39}"/>
              </a:ext>
            </a:extLst>
          </p:cNvPr>
          <p:cNvSpPr>
            <a:spLocks noGrp="1"/>
          </p:cNvSpPr>
          <p:nvPr>
            <p:ph type="ctrTitle"/>
          </p:nvPr>
        </p:nvSpPr>
        <p:spPr>
          <a:xfrm>
            <a:off x="323850" y="185103"/>
            <a:ext cx="11544300" cy="957897"/>
          </a:xfrm>
        </p:spPr>
        <p:txBody>
          <a:bodyPr>
            <a:noAutofit/>
          </a:bodyPr>
          <a:lstStyle/>
          <a:p>
            <a:r>
              <a:rPr lang="en-US" sz="4000" b="1" dirty="0">
                <a:latin typeface="Arial" panose="020B0604020202020204" pitchFamily="34" charset="0"/>
                <a:cs typeface="Arial" panose="020B0604020202020204" pitchFamily="34" charset="0"/>
              </a:rPr>
              <a:t>Key Findings and Conclusion</a:t>
            </a:r>
            <a:endParaRPr lang="en-GB" sz="400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3A43A884-93C1-71C3-01F0-E794BCD3037F}"/>
              </a:ext>
            </a:extLst>
          </p:cNvPr>
          <p:cNvSpPr>
            <a:spLocks noGrp="1"/>
          </p:cNvSpPr>
          <p:nvPr>
            <p:ph type="subTitle" idx="1"/>
          </p:nvPr>
        </p:nvSpPr>
        <p:spPr>
          <a:xfrm>
            <a:off x="323851" y="1623060"/>
            <a:ext cx="5051038" cy="4549140"/>
          </a:xfrm>
        </p:spPr>
        <p:txBody>
          <a:bodyPr>
            <a:normAutofit lnSpcReduction="10000"/>
          </a:bodyPr>
          <a:lstStyle/>
          <a:p>
            <a:pPr marL="342900" indent="-342900" algn="just">
              <a:buFont typeface="Arial" panose="020B0604020202020204" pitchFamily="34" charset="0"/>
              <a:buChar char="•"/>
            </a:pPr>
            <a:r>
              <a:rPr lang="en-US" sz="3600" dirty="0">
                <a:latin typeface="Arial" panose="020B0604020202020204" pitchFamily="34" charset="0"/>
                <a:cs typeface="Arial" panose="020B0604020202020204" pitchFamily="34" charset="0"/>
              </a:rPr>
              <a:t>Multiple causes</a:t>
            </a:r>
          </a:p>
          <a:p>
            <a:pPr marL="342900" indent="-342900" algn="just">
              <a:buFont typeface="Arial" panose="020B0604020202020204" pitchFamily="34" charset="0"/>
              <a:buChar char="•"/>
            </a:pPr>
            <a:r>
              <a:rPr lang="en-US" sz="3600" dirty="0">
                <a:latin typeface="Arial" panose="020B0604020202020204" pitchFamily="34" charset="0"/>
                <a:cs typeface="Arial" panose="020B0604020202020204" pitchFamily="34" charset="0"/>
              </a:rPr>
              <a:t>Changing customers</a:t>
            </a:r>
          </a:p>
          <a:p>
            <a:pPr marL="342900" indent="-342900" algn="just">
              <a:buFont typeface="Arial" panose="020B0604020202020204" pitchFamily="34" charset="0"/>
              <a:buChar char="•"/>
            </a:pPr>
            <a:r>
              <a:rPr lang="en-US" sz="3600" dirty="0">
                <a:latin typeface="Arial" panose="020B0604020202020204" pitchFamily="34" charset="0"/>
                <a:cs typeface="Arial" panose="020B0604020202020204" pitchFamily="34" charset="0"/>
              </a:rPr>
              <a:t>Digital opportunities</a:t>
            </a:r>
          </a:p>
          <a:p>
            <a:pPr marL="342900" indent="-342900" algn="just">
              <a:buFont typeface="Arial" panose="020B0604020202020204" pitchFamily="34" charset="0"/>
              <a:buChar char="•"/>
            </a:pPr>
            <a:r>
              <a:rPr lang="en-US" sz="3600" dirty="0">
                <a:latin typeface="Arial" panose="020B0604020202020204" pitchFamily="34" charset="0"/>
                <a:cs typeface="Arial" panose="020B0604020202020204" pitchFamily="34" charset="0"/>
              </a:rPr>
              <a:t>Cost control</a:t>
            </a:r>
          </a:p>
          <a:p>
            <a:pPr marL="342900" indent="-342900" algn="just">
              <a:buFont typeface="Arial" panose="020B0604020202020204" pitchFamily="34" charset="0"/>
              <a:buChar char="•"/>
            </a:pPr>
            <a:r>
              <a:rPr lang="en-US" sz="3600" dirty="0">
                <a:latin typeface="Arial" panose="020B0604020202020204" pitchFamily="34" charset="0"/>
                <a:cs typeface="Arial" panose="020B0604020202020204" pitchFamily="34" charset="0"/>
              </a:rPr>
              <a:t>Business adaptation</a:t>
            </a:r>
          </a:p>
          <a:p>
            <a:pPr marL="342900" indent="-342900" algn="just">
              <a:buFont typeface="Arial" panose="020B0604020202020204" pitchFamily="34" charset="0"/>
              <a:buChar char="•"/>
            </a:pPr>
            <a:r>
              <a:rPr lang="en-US" sz="3600" dirty="0">
                <a:latin typeface="Arial" panose="020B0604020202020204" pitchFamily="34" charset="0"/>
                <a:cs typeface="Arial" panose="020B0604020202020204" pitchFamily="34" charset="0"/>
              </a:rPr>
              <a:t>Online ordering</a:t>
            </a:r>
          </a:p>
          <a:p>
            <a:pPr marL="342900" indent="-342900" algn="just">
              <a:buFont typeface="Arial" panose="020B0604020202020204" pitchFamily="34" charset="0"/>
              <a:buChar char="•"/>
            </a:pPr>
            <a:r>
              <a:rPr lang="en-US" sz="3600" dirty="0">
                <a:latin typeface="Arial" panose="020B0604020202020204" pitchFamily="34" charset="0"/>
                <a:cs typeface="Arial" panose="020B0604020202020204" pitchFamily="34" charset="0"/>
              </a:rPr>
              <a:t>Delivery service</a:t>
            </a:r>
          </a:p>
          <a:p>
            <a:pPr marL="342900" indent="-342900" algn="just">
              <a:buFont typeface="Arial" panose="020B0604020202020204" pitchFamily="34" charset="0"/>
              <a:buChar char="•"/>
            </a:pPr>
            <a:r>
              <a:rPr lang="en-GB" sz="3600" dirty="0">
                <a:latin typeface="Arial" panose="020B0604020202020204" pitchFamily="34" charset="0"/>
                <a:cs typeface="Arial" panose="020B0604020202020204" pitchFamily="34" charset="0"/>
              </a:rPr>
              <a:t>Digital marketing</a:t>
            </a:r>
          </a:p>
        </p:txBody>
      </p:sp>
      <p:pic>
        <p:nvPicPr>
          <p:cNvPr id="5122" name="Picture 2" descr="Criterion E: Analysis and conclusion - AMAZING WORLD OF SCIENCE WITH MR. GREEN">
            <a:extLst>
              <a:ext uri="{FF2B5EF4-FFF2-40B4-BE49-F238E27FC236}">
                <a16:creationId xmlns:a16="http://schemas.microsoft.com/office/drawing/2014/main" id="{5AE23ACF-B2F6-C17C-7C34-21FA7739DD3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6357"/>
          <a:stretch/>
        </p:blipFill>
        <p:spPr bwMode="auto">
          <a:xfrm>
            <a:off x="6096000" y="1755922"/>
            <a:ext cx="5359972" cy="334615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0FE089FC-5EDD-7FAD-504F-052DFD7BABDD}"/>
              </a:ext>
            </a:extLst>
          </p:cNvPr>
          <p:cNvSpPr txBox="1"/>
          <p:nvPr/>
        </p:nvSpPr>
        <p:spPr>
          <a:xfrm>
            <a:off x="2326889" y="6282927"/>
            <a:ext cx="2346711" cy="369332"/>
          </a:xfrm>
          <a:prstGeom prst="rect">
            <a:avLst/>
          </a:prstGeom>
          <a:noFill/>
        </p:spPr>
        <p:txBody>
          <a:bodyPr wrap="square">
            <a:spAutoFit/>
          </a:bodyPr>
          <a:lstStyle/>
          <a:p>
            <a:r>
              <a:rPr lang="en-GB" sz="1800" dirty="0">
                <a:effectLst/>
                <a:latin typeface="Arial" panose="020B0604020202020204" pitchFamily="34" charset="0"/>
                <a:ea typeface="Aptos" panose="020B0004020202020204" pitchFamily="34" charset="0"/>
              </a:rPr>
              <a:t>(</a:t>
            </a:r>
            <a:r>
              <a:rPr lang="en-GB" sz="1800" dirty="0">
                <a:latin typeface="Arial" panose="020B0604020202020204" pitchFamily="34" charset="0"/>
                <a:cs typeface="Arial" panose="020B0604020202020204" pitchFamily="34" charset="0"/>
              </a:rPr>
              <a:t>Porter, 1985</a:t>
            </a:r>
            <a:r>
              <a:rPr lang="en-GB" sz="1800" dirty="0">
                <a:effectLst/>
                <a:latin typeface="Arial" panose="020B0604020202020204" pitchFamily="34" charset="0"/>
                <a:ea typeface="Aptos" panose="020B0004020202020204" pitchFamily="34" charset="0"/>
              </a:rPr>
              <a:t>).</a:t>
            </a:r>
            <a:endParaRPr lang="en-GB" dirty="0"/>
          </a:p>
        </p:txBody>
      </p:sp>
    </p:spTree>
    <p:extLst>
      <p:ext uri="{BB962C8B-B14F-4D97-AF65-F5344CB8AC3E}">
        <p14:creationId xmlns:p14="http://schemas.microsoft.com/office/powerpoint/2010/main" val="27830898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EFA044-4232-6BFE-A9A7-6B0D7848738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FFBEA06-264F-2390-D647-686C33B51221}"/>
              </a:ext>
            </a:extLst>
          </p:cNvPr>
          <p:cNvSpPr>
            <a:spLocks noGrp="1"/>
          </p:cNvSpPr>
          <p:nvPr>
            <p:ph type="ctrTitle"/>
          </p:nvPr>
        </p:nvSpPr>
        <p:spPr>
          <a:xfrm>
            <a:off x="323850" y="185103"/>
            <a:ext cx="11544300" cy="957897"/>
          </a:xfrm>
        </p:spPr>
        <p:txBody>
          <a:bodyPr>
            <a:noAutofit/>
          </a:bodyPr>
          <a:lstStyle/>
          <a:p>
            <a:r>
              <a:rPr lang="en-US" sz="4000" b="1" dirty="0">
                <a:latin typeface="Arial" panose="020B0604020202020204" pitchFamily="34" charset="0"/>
                <a:cs typeface="Arial" panose="020B0604020202020204" pitchFamily="34" charset="0"/>
              </a:rPr>
              <a:t>References</a:t>
            </a:r>
            <a:endParaRPr lang="en-GB" sz="400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7E462AAA-8771-5069-971B-CAF83B0ECBF9}"/>
              </a:ext>
            </a:extLst>
          </p:cNvPr>
          <p:cNvSpPr>
            <a:spLocks noGrp="1"/>
          </p:cNvSpPr>
          <p:nvPr>
            <p:ph type="subTitle" idx="1"/>
          </p:nvPr>
        </p:nvSpPr>
        <p:spPr>
          <a:xfrm>
            <a:off x="323850" y="1623060"/>
            <a:ext cx="11273418" cy="4549140"/>
          </a:xfrm>
        </p:spPr>
        <p:txBody>
          <a:bodyPr>
            <a:normAutofit fontScale="77500" lnSpcReduction="20000"/>
          </a:bodyPr>
          <a:lstStyle/>
          <a:p>
            <a:pPr algn="just">
              <a:lnSpc>
                <a:spcPct val="160000"/>
              </a:lnSpc>
            </a:pPr>
            <a:r>
              <a:rPr lang="en-GB" sz="2800" dirty="0">
                <a:latin typeface="Arial" panose="020B0604020202020204" pitchFamily="34" charset="0"/>
                <a:cs typeface="Arial" panose="020B0604020202020204" pitchFamily="34" charset="0"/>
              </a:rPr>
              <a:t>Ishikawa, K. (1986) </a:t>
            </a:r>
            <a:r>
              <a:rPr lang="en-GB" sz="2800" i="1" dirty="0">
                <a:latin typeface="Arial" panose="020B0604020202020204" pitchFamily="34" charset="0"/>
                <a:cs typeface="Arial" panose="020B0604020202020204" pitchFamily="34" charset="0"/>
              </a:rPr>
              <a:t>Guide to Quality Control</a:t>
            </a:r>
            <a:r>
              <a:rPr lang="en-GB" sz="2800" dirty="0">
                <a:latin typeface="Arial" panose="020B0604020202020204" pitchFamily="34" charset="0"/>
                <a:cs typeface="Arial" panose="020B0604020202020204" pitchFamily="34" charset="0"/>
              </a:rPr>
              <a:t>. Tokyo: Asian Productivity Organization.</a:t>
            </a:r>
          </a:p>
          <a:p>
            <a:pPr algn="just">
              <a:lnSpc>
                <a:spcPct val="160000"/>
              </a:lnSpc>
            </a:pPr>
            <a:r>
              <a:rPr lang="en-GB" sz="2800" dirty="0">
                <a:latin typeface="Arial" panose="020B0604020202020204" pitchFamily="34" charset="0"/>
                <a:cs typeface="Arial" panose="020B0604020202020204" pitchFamily="34" charset="0"/>
              </a:rPr>
              <a:t>Kotler, P. and Keller, K.L. (2016) </a:t>
            </a:r>
            <a:r>
              <a:rPr lang="en-GB" sz="2800" i="1" dirty="0">
                <a:latin typeface="Arial" panose="020B0604020202020204" pitchFamily="34" charset="0"/>
                <a:cs typeface="Arial" panose="020B0604020202020204" pitchFamily="34" charset="0"/>
              </a:rPr>
              <a:t>Marketing Management</a:t>
            </a:r>
            <a:r>
              <a:rPr lang="en-GB" sz="2800" dirty="0">
                <a:latin typeface="Arial" panose="020B0604020202020204" pitchFamily="34" charset="0"/>
                <a:cs typeface="Arial" panose="020B0604020202020204" pitchFamily="34" charset="0"/>
              </a:rPr>
              <a:t>. 15th </a:t>
            </a:r>
            <a:r>
              <a:rPr lang="en-GB" sz="2800" dirty="0" err="1">
                <a:latin typeface="Arial" panose="020B0604020202020204" pitchFamily="34" charset="0"/>
                <a:cs typeface="Arial" panose="020B0604020202020204" pitchFamily="34" charset="0"/>
              </a:rPr>
              <a:t>edn</a:t>
            </a:r>
            <a:r>
              <a:rPr lang="en-GB" sz="2800" dirty="0">
                <a:latin typeface="Arial" panose="020B0604020202020204" pitchFamily="34" charset="0"/>
                <a:cs typeface="Arial" panose="020B0604020202020204" pitchFamily="34" charset="0"/>
              </a:rPr>
              <a:t>. Harlow: Pearson.</a:t>
            </a:r>
          </a:p>
          <a:p>
            <a:pPr algn="just">
              <a:lnSpc>
                <a:spcPct val="160000"/>
              </a:lnSpc>
            </a:pPr>
            <a:r>
              <a:rPr lang="en-GB" sz="2800" dirty="0">
                <a:latin typeface="Arial" panose="020B0604020202020204" pitchFamily="34" charset="0"/>
                <a:cs typeface="Arial" panose="020B0604020202020204" pitchFamily="34" charset="0"/>
              </a:rPr>
              <a:t>Mullins, L.J. and Christy, G. (2021) </a:t>
            </a:r>
            <a:r>
              <a:rPr lang="en-GB" sz="2800" i="1" dirty="0">
                <a:latin typeface="Arial" panose="020B0604020202020204" pitchFamily="34" charset="0"/>
                <a:cs typeface="Arial" panose="020B0604020202020204" pitchFamily="34" charset="0"/>
              </a:rPr>
              <a:t>Management and Organisational Behaviour</a:t>
            </a:r>
            <a:r>
              <a:rPr lang="en-GB" sz="2800" dirty="0">
                <a:latin typeface="Arial" panose="020B0604020202020204" pitchFamily="34" charset="0"/>
                <a:cs typeface="Arial" panose="020B0604020202020204" pitchFamily="34" charset="0"/>
              </a:rPr>
              <a:t>. 12th </a:t>
            </a:r>
            <a:r>
              <a:rPr lang="en-GB" sz="2800" dirty="0" err="1">
                <a:latin typeface="Arial" panose="020B0604020202020204" pitchFamily="34" charset="0"/>
                <a:cs typeface="Arial" panose="020B0604020202020204" pitchFamily="34" charset="0"/>
              </a:rPr>
              <a:t>edn</a:t>
            </a:r>
            <a:r>
              <a:rPr lang="en-GB" sz="2800" dirty="0">
                <a:latin typeface="Arial" panose="020B0604020202020204" pitchFamily="34" charset="0"/>
                <a:cs typeface="Arial" panose="020B0604020202020204" pitchFamily="34" charset="0"/>
              </a:rPr>
              <a:t>. Harlow: Pearson.</a:t>
            </a:r>
          </a:p>
          <a:p>
            <a:pPr algn="just">
              <a:lnSpc>
                <a:spcPct val="160000"/>
              </a:lnSpc>
            </a:pPr>
            <a:r>
              <a:rPr lang="en-GB" sz="2800" dirty="0">
                <a:latin typeface="Arial" panose="020B0604020202020204" pitchFamily="34" charset="0"/>
                <a:cs typeface="Arial" panose="020B0604020202020204" pitchFamily="34" charset="0"/>
              </a:rPr>
              <a:t>Porter, M.E. (1985) </a:t>
            </a:r>
            <a:r>
              <a:rPr lang="en-GB" sz="2800" i="1" dirty="0">
                <a:latin typeface="Arial" panose="020B0604020202020204" pitchFamily="34" charset="0"/>
                <a:cs typeface="Arial" panose="020B0604020202020204" pitchFamily="34" charset="0"/>
              </a:rPr>
              <a:t>Competitive Advantage: Creating and Sustaining Superior Performance</a:t>
            </a:r>
            <a:r>
              <a:rPr lang="en-GB" sz="2800" dirty="0">
                <a:latin typeface="Arial" panose="020B0604020202020204" pitchFamily="34" charset="0"/>
                <a:cs typeface="Arial" panose="020B0604020202020204" pitchFamily="34" charset="0"/>
              </a:rPr>
              <a:t>. New York: Free Press.</a:t>
            </a:r>
          </a:p>
          <a:p>
            <a:pPr algn="just">
              <a:lnSpc>
                <a:spcPct val="160000"/>
              </a:lnSpc>
            </a:pPr>
            <a:r>
              <a:rPr lang="en-GB" sz="2800" dirty="0">
                <a:latin typeface="Arial" panose="020B0604020202020204" pitchFamily="34" charset="0"/>
                <a:cs typeface="Arial" panose="020B0604020202020204" pitchFamily="34" charset="0"/>
              </a:rPr>
              <a:t>Whittington, R., </a:t>
            </a:r>
            <a:r>
              <a:rPr lang="en-GB" sz="2800" dirty="0" err="1">
                <a:latin typeface="Arial" panose="020B0604020202020204" pitchFamily="34" charset="0"/>
                <a:cs typeface="Arial" panose="020B0604020202020204" pitchFamily="34" charset="0"/>
              </a:rPr>
              <a:t>Regnér</a:t>
            </a:r>
            <a:r>
              <a:rPr lang="en-GB" sz="2800" dirty="0">
                <a:latin typeface="Arial" panose="020B0604020202020204" pitchFamily="34" charset="0"/>
                <a:cs typeface="Arial" panose="020B0604020202020204" pitchFamily="34" charset="0"/>
              </a:rPr>
              <a:t>, P., Angwin, D., Johnson, G. and Scholes, K. (2020) </a:t>
            </a:r>
            <a:r>
              <a:rPr lang="en-GB" sz="2800" i="1" dirty="0">
                <a:latin typeface="Arial" panose="020B0604020202020204" pitchFamily="34" charset="0"/>
                <a:cs typeface="Arial" panose="020B0604020202020204" pitchFamily="34" charset="0"/>
              </a:rPr>
              <a:t>Exploring Strategy: Text and Cases</a:t>
            </a:r>
            <a:r>
              <a:rPr lang="en-GB" sz="2800" dirty="0">
                <a:latin typeface="Arial" panose="020B0604020202020204" pitchFamily="34" charset="0"/>
                <a:cs typeface="Arial" panose="020B0604020202020204" pitchFamily="34" charset="0"/>
              </a:rPr>
              <a:t>. 12th </a:t>
            </a:r>
            <a:r>
              <a:rPr lang="en-GB" sz="2800" dirty="0" err="1">
                <a:latin typeface="Arial" panose="020B0604020202020204" pitchFamily="34" charset="0"/>
                <a:cs typeface="Arial" panose="020B0604020202020204" pitchFamily="34" charset="0"/>
              </a:rPr>
              <a:t>edn</a:t>
            </a:r>
            <a:r>
              <a:rPr lang="en-GB" sz="2800" dirty="0">
                <a:latin typeface="Arial" panose="020B0604020202020204" pitchFamily="34" charset="0"/>
                <a:cs typeface="Arial" panose="020B0604020202020204" pitchFamily="34" charset="0"/>
              </a:rPr>
              <a:t>. Harlow: Pearson.</a:t>
            </a:r>
          </a:p>
        </p:txBody>
      </p:sp>
    </p:spTree>
    <p:extLst>
      <p:ext uri="{BB962C8B-B14F-4D97-AF65-F5344CB8AC3E}">
        <p14:creationId xmlns:p14="http://schemas.microsoft.com/office/powerpoint/2010/main" val="28944127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80</TotalTime>
  <Words>1277</Words>
  <Application>Microsoft Office PowerPoint</Application>
  <PresentationFormat>Widescreen</PresentationFormat>
  <Paragraphs>95</Paragraphs>
  <Slides>9</Slides>
  <Notes>8</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Basil’s Bakery Problem Solving and Decision Making</vt:lpstr>
      <vt:lpstr>Introduction and Business Context</vt:lpstr>
      <vt:lpstr>Nature and Scope of the Problem</vt:lpstr>
      <vt:lpstr>PESREL Analysis – Purpose and Application</vt:lpstr>
      <vt:lpstr>PESREL Analysis of Basil’s Bakery</vt:lpstr>
      <vt:lpstr>Fishbone Diagram - Purpose</vt:lpstr>
      <vt:lpstr>Fishbone Diagram Application</vt:lpstr>
      <vt:lpstr>Key Findings and 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revision>9</cp:revision>
  <dcterms:created xsi:type="dcterms:W3CDTF">2026-10-13T05:49:27Z</dcterms:created>
  <dcterms:modified xsi:type="dcterms:W3CDTF">2026-10-13T10:03:17Z</dcterms:modified>
</cp:coreProperties>
</file>