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4" r:id="rId8"/>
    <p:sldId id="262" r:id="rId9"/>
    <p:sldId id="263" r:id="rId10"/>
    <p:sldId id="265" r:id="rId11"/>
    <p:sldId id="266" r:id="rId12"/>
    <p:sldId id="267" r:id="rId13"/>
    <p:sldId id="270" r:id="rId14"/>
    <p:sldId id="268" r:id="rId15"/>
    <p:sldId id="269" r:id="rId1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9" autoAdjust="0"/>
    <p:restoredTop sz="94660"/>
  </p:normalViewPr>
  <p:slideViewPr>
    <p:cSldViewPr snapToGrid="0">
      <p:cViewPr varScale="1">
        <p:scale>
          <a:sx n="96" d="100"/>
          <a:sy n="96" d="100"/>
        </p:scale>
        <p:origin x="84" y="4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4AE7B4F-A639-4913-BB98-89B98476E5F4}" type="datetimeFigureOut">
              <a:rPr lang="en-GB" smtClean="0"/>
              <a:t>18/02/2023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1A0B1F-A348-4E48-9CBB-155977E6521B}" type="slidenum">
              <a:rPr lang="en-GB" smtClean="0"/>
              <a:t>‹#›</a:t>
            </a:fld>
            <a:endParaRPr lang="en-GB"/>
          </a:p>
        </p:txBody>
      </p:sp>
    </p:spTree>
    <p:extLst>
      <p:ext uri="{BB962C8B-B14F-4D97-AF65-F5344CB8AC3E}">
        <p14:creationId xmlns:p14="http://schemas.microsoft.com/office/powerpoint/2010/main" val="15116725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4AE7B4F-A639-4913-BB98-89B98476E5F4}" type="datetimeFigureOut">
              <a:rPr lang="en-GB" smtClean="0"/>
              <a:t>18/02/2023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1A0B1F-A348-4E48-9CBB-155977E6521B}" type="slidenum">
              <a:rPr lang="en-GB" smtClean="0"/>
              <a:t>‹#›</a:t>
            </a:fld>
            <a:endParaRPr lang="en-GB"/>
          </a:p>
        </p:txBody>
      </p:sp>
    </p:spTree>
    <p:extLst>
      <p:ext uri="{BB962C8B-B14F-4D97-AF65-F5344CB8AC3E}">
        <p14:creationId xmlns:p14="http://schemas.microsoft.com/office/powerpoint/2010/main" val="7072615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4AE7B4F-A639-4913-BB98-89B98476E5F4}" type="datetimeFigureOut">
              <a:rPr lang="en-GB" smtClean="0"/>
              <a:t>18/02/2023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1A0B1F-A348-4E48-9CBB-155977E6521B}" type="slidenum">
              <a:rPr lang="en-GB" smtClean="0"/>
              <a:t>‹#›</a:t>
            </a:fld>
            <a:endParaRPr lang="en-GB"/>
          </a:p>
        </p:txBody>
      </p:sp>
    </p:spTree>
    <p:extLst>
      <p:ext uri="{BB962C8B-B14F-4D97-AF65-F5344CB8AC3E}">
        <p14:creationId xmlns:p14="http://schemas.microsoft.com/office/powerpoint/2010/main" val="17789916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4AE7B4F-A639-4913-BB98-89B98476E5F4}" type="datetimeFigureOut">
              <a:rPr lang="en-GB" smtClean="0"/>
              <a:t>18/02/2023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B1A0B1F-A348-4E48-9CBB-155977E6521B}" type="slidenum">
              <a:rPr lang="en-GB" smtClean="0"/>
              <a:t>‹#›</a:t>
            </a:fld>
            <a:endParaRPr lang="en-GB"/>
          </a:p>
        </p:txBody>
      </p:sp>
    </p:spTree>
    <p:extLst>
      <p:ext uri="{BB962C8B-B14F-4D97-AF65-F5344CB8AC3E}">
        <p14:creationId xmlns:p14="http://schemas.microsoft.com/office/powerpoint/2010/main" val="28789664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4AE7B4F-A639-4913-BB98-89B98476E5F4}" type="datetimeFigureOut">
              <a:rPr lang="en-GB" smtClean="0"/>
              <a:t>18/02/2023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B1A0B1F-A348-4E48-9CBB-155977E6521B}" type="slidenum">
              <a:rPr lang="en-GB" smtClean="0"/>
              <a:t>‹#›</a:t>
            </a:fld>
            <a:endParaRPr lang="en-GB"/>
          </a:p>
        </p:txBody>
      </p:sp>
    </p:spTree>
    <p:extLst>
      <p:ext uri="{BB962C8B-B14F-4D97-AF65-F5344CB8AC3E}">
        <p14:creationId xmlns:p14="http://schemas.microsoft.com/office/powerpoint/2010/main" val="12136966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4AE7B4F-A639-4913-BB98-89B98476E5F4}" type="datetimeFigureOut">
              <a:rPr lang="en-GB" smtClean="0"/>
              <a:t>18/02/2023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B1A0B1F-A348-4E48-9CBB-155977E6521B}" type="slidenum">
              <a:rPr lang="en-GB" smtClean="0"/>
              <a:t>‹#›</a:t>
            </a:fld>
            <a:endParaRPr lang="en-GB"/>
          </a:p>
        </p:txBody>
      </p:sp>
    </p:spTree>
    <p:extLst>
      <p:ext uri="{BB962C8B-B14F-4D97-AF65-F5344CB8AC3E}">
        <p14:creationId xmlns:p14="http://schemas.microsoft.com/office/powerpoint/2010/main" val="10723865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4AE7B4F-A639-4913-BB98-89B98476E5F4}" type="datetimeFigureOut">
              <a:rPr lang="en-GB" smtClean="0"/>
              <a:t>18/02/2023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B1A0B1F-A348-4E48-9CBB-155977E6521B}" type="slidenum">
              <a:rPr lang="en-GB" smtClean="0"/>
              <a:t>‹#›</a:t>
            </a:fld>
            <a:endParaRPr lang="en-GB"/>
          </a:p>
        </p:txBody>
      </p:sp>
    </p:spTree>
    <p:extLst>
      <p:ext uri="{BB962C8B-B14F-4D97-AF65-F5344CB8AC3E}">
        <p14:creationId xmlns:p14="http://schemas.microsoft.com/office/powerpoint/2010/main" val="27892525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4AE7B4F-A639-4913-BB98-89B98476E5F4}" type="datetimeFigureOut">
              <a:rPr lang="en-GB" smtClean="0"/>
              <a:t>18/02/2023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B1A0B1F-A348-4E48-9CBB-155977E6521B}" type="slidenum">
              <a:rPr lang="en-GB" smtClean="0"/>
              <a:t>‹#›</a:t>
            </a:fld>
            <a:endParaRPr lang="en-GB"/>
          </a:p>
        </p:txBody>
      </p:sp>
    </p:spTree>
    <p:extLst>
      <p:ext uri="{BB962C8B-B14F-4D97-AF65-F5344CB8AC3E}">
        <p14:creationId xmlns:p14="http://schemas.microsoft.com/office/powerpoint/2010/main" val="36802734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4AE7B4F-A639-4913-BB98-89B98476E5F4}" type="datetimeFigureOut">
              <a:rPr lang="en-GB" smtClean="0"/>
              <a:t>18/02/2023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B1A0B1F-A348-4E48-9CBB-155977E6521B}" type="slidenum">
              <a:rPr lang="en-GB" smtClean="0"/>
              <a:t>‹#›</a:t>
            </a:fld>
            <a:endParaRPr lang="en-GB"/>
          </a:p>
        </p:txBody>
      </p:sp>
    </p:spTree>
    <p:extLst>
      <p:ext uri="{BB962C8B-B14F-4D97-AF65-F5344CB8AC3E}">
        <p14:creationId xmlns:p14="http://schemas.microsoft.com/office/powerpoint/2010/main" val="15850238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4AE7B4F-A639-4913-BB98-89B98476E5F4}" type="datetimeFigureOut">
              <a:rPr lang="en-GB" smtClean="0"/>
              <a:t>18/02/2023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1A0B1F-A348-4E48-9CBB-155977E6521B}" type="slidenum">
              <a:rPr lang="en-GB" smtClean="0"/>
              <a:t>‹#›</a:t>
            </a:fld>
            <a:endParaRPr lang="en-GB"/>
          </a:p>
        </p:txBody>
      </p:sp>
    </p:spTree>
    <p:extLst>
      <p:ext uri="{BB962C8B-B14F-4D97-AF65-F5344CB8AC3E}">
        <p14:creationId xmlns:p14="http://schemas.microsoft.com/office/powerpoint/2010/main" val="40079481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4AE7B4F-A639-4913-BB98-89B98476E5F4}" type="datetimeFigureOut">
              <a:rPr lang="en-GB" smtClean="0"/>
              <a:t>18/02/2023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1A0B1F-A348-4E48-9CBB-155977E6521B}" type="slidenum">
              <a:rPr lang="en-GB" smtClean="0"/>
              <a:t>‹#›</a:t>
            </a:fld>
            <a:endParaRPr lang="en-GB"/>
          </a:p>
        </p:txBody>
      </p:sp>
    </p:spTree>
    <p:extLst>
      <p:ext uri="{BB962C8B-B14F-4D97-AF65-F5344CB8AC3E}">
        <p14:creationId xmlns:p14="http://schemas.microsoft.com/office/powerpoint/2010/main" val="22477887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4AE7B4F-A639-4913-BB98-89B98476E5F4}" type="datetimeFigureOut">
              <a:rPr lang="en-GB" smtClean="0"/>
              <a:t>18/02/2023</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B1A0B1F-A348-4E48-9CBB-155977E6521B}" type="slidenum">
              <a:rPr lang="en-GB" smtClean="0"/>
              <a:t>‹#›</a:t>
            </a:fld>
            <a:endParaRPr lang="en-GB"/>
          </a:p>
        </p:txBody>
      </p:sp>
    </p:spTree>
    <p:extLst>
      <p:ext uri="{BB962C8B-B14F-4D97-AF65-F5344CB8AC3E}">
        <p14:creationId xmlns:p14="http://schemas.microsoft.com/office/powerpoint/2010/main" val="405629524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howardzinn.org/author/howard-zinn-website/" TargetMode="External"/><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hyperlink" Target="https://www.howardzinn.org/collection/spirit-of-rebellion/"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hyperlink" Target="https://spartacus-educational.com/STUputneydebates.htm"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spartacus-educational.com/STUputneydebates.htm"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coflein.gov.uk/en/site/24333/" TargetMode="External"/><Relationship Id="rId2" Type="http://schemas.openxmlformats.org/officeDocument/2006/relationships/hyperlink" Target="https://www.nationaltrust.org.uk/rhossili-and-south-gower-coast/features/the-vile-an-ancient-landscape-rich-in-culture" TargetMode="External"/><Relationship Id="rId1" Type="http://schemas.openxmlformats.org/officeDocument/2006/relationships/slideLayout" Target="../slideLayouts/slideLayout2.xml"/><Relationship Id="rId4" Type="http://schemas.openxmlformats.org/officeDocument/2006/relationships/image" Target="../media/image9.jpg"/></Relationships>
</file>

<file path=ppt/slides/_rels/slide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hyperlink" Target="https://warwick.ac.uk/newsandevents/features/polanyi/"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image" Target="../media/image17.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sz="2200" b="1" dirty="0">
                <a:solidFill>
                  <a:schemeClr val="accent2">
                    <a:lumMod val="50000"/>
                  </a:schemeClr>
                </a:solidFill>
                <a:latin typeface="+mn-lt"/>
              </a:rPr>
              <a:t>HPAN5020/6020</a:t>
            </a:r>
            <a:br>
              <a:rPr lang="en-GB" b="1" dirty="0">
                <a:solidFill>
                  <a:schemeClr val="accent2">
                    <a:lumMod val="50000"/>
                  </a:schemeClr>
                </a:solidFill>
                <a:latin typeface="+mn-lt"/>
              </a:rPr>
            </a:br>
            <a:r>
              <a:rPr lang="en-GB" b="1" dirty="0">
                <a:solidFill>
                  <a:schemeClr val="accent2">
                    <a:lumMod val="50000"/>
                  </a:schemeClr>
                </a:solidFill>
                <a:latin typeface="+mn-lt"/>
              </a:rPr>
              <a:t>Activism, Protest and Campaigning for Global Justice</a:t>
            </a:r>
          </a:p>
        </p:txBody>
      </p:sp>
      <p:sp>
        <p:nvSpPr>
          <p:cNvPr id="5" name="Content Placeholder 4"/>
          <p:cNvSpPr>
            <a:spLocks noGrp="1"/>
          </p:cNvSpPr>
          <p:nvPr>
            <p:ph idx="1"/>
          </p:nvPr>
        </p:nvSpPr>
        <p:spPr/>
        <p:txBody>
          <a:bodyPr>
            <a:normAutofit/>
          </a:bodyPr>
          <a:lstStyle/>
          <a:p>
            <a:pPr marL="0" indent="0">
              <a:buNone/>
            </a:pPr>
            <a:r>
              <a:rPr lang="en-GB" sz="2400" b="1" dirty="0">
                <a:solidFill>
                  <a:schemeClr val="accent2">
                    <a:lumMod val="50000"/>
                  </a:schemeClr>
                </a:solidFill>
              </a:rPr>
              <a:t>Introduction and Overview:</a:t>
            </a:r>
          </a:p>
          <a:p>
            <a:pPr marL="0" indent="0">
              <a:buNone/>
            </a:pPr>
            <a:r>
              <a:rPr lang="en-GB" sz="2400" b="1" dirty="0">
                <a:solidFill>
                  <a:schemeClr val="accent2">
                    <a:lumMod val="50000"/>
                  </a:schemeClr>
                </a:solidFill>
              </a:rPr>
              <a:t>Themes</a:t>
            </a:r>
            <a:endParaRPr lang="en-GB" b="1" dirty="0">
              <a:solidFill>
                <a:schemeClr val="accent2">
                  <a:lumMod val="50000"/>
                </a:schemeClr>
              </a:solidFill>
            </a:endParaRPr>
          </a:p>
          <a:p>
            <a:r>
              <a:rPr lang="en-GB" b="1" dirty="0">
                <a:solidFill>
                  <a:schemeClr val="accent2">
                    <a:lumMod val="50000"/>
                  </a:schemeClr>
                </a:solidFill>
              </a:rPr>
              <a:t>History from Below</a:t>
            </a:r>
          </a:p>
          <a:p>
            <a:r>
              <a:rPr lang="en-GB" b="1" dirty="0">
                <a:solidFill>
                  <a:schemeClr val="accent2">
                    <a:lumMod val="50000"/>
                  </a:schemeClr>
                </a:solidFill>
              </a:rPr>
              <a:t>The Spirit of Rebellion</a:t>
            </a:r>
          </a:p>
          <a:p>
            <a:r>
              <a:rPr lang="en-GB" b="1" dirty="0">
                <a:solidFill>
                  <a:schemeClr val="accent2">
                    <a:lumMod val="50000"/>
                  </a:schemeClr>
                </a:solidFill>
              </a:rPr>
              <a:t>Levelling/Loss of the Commons</a:t>
            </a:r>
          </a:p>
          <a:p>
            <a:r>
              <a:rPr lang="en-GB" b="1" dirty="0">
                <a:solidFill>
                  <a:schemeClr val="accent2">
                    <a:lumMod val="50000"/>
                  </a:schemeClr>
                </a:solidFill>
              </a:rPr>
              <a:t>The Great Transformation</a:t>
            </a:r>
          </a:p>
          <a:p>
            <a:r>
              <a:rPr lang="en-GB" b="1" dirty="0">
                <a:solidFill>
                  <a:schemeClr val="accent2">
                    <a:lumMod val="50000"/>
                  </a:schemeClr>
                </a:solidFill>
              </a:rPr>
              <a:t>The world market</a:t>
            </a:r>
          </a:p>
          <a:p>
            <a:r>
              <a:rPr lang="en-GB" b="1" dirty="0">
                <a:solidFill>
                  <a:schemeClr val="accent2">
                    <a:lumMod val="50000"/>
                  </a:schemeClr>
                </a:solidFill>
              </a:rPr>
              <a:t>A postcolonial perspective</a:t>
            </a:r>
          </a:p>
          <a:p>
            <a:pPr marL="0" indent="0">
              <a:buNone/>
            </a:pPr>
            <a:endParaRPr lang="en-GB" b="1" dirty="0"/>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538578" y="1237797"/>
            <a:ext cx="3976772" cy="1672997"/>
          </a:xfrm>
          <a:prstGeom prst="rect">
            <a:avLst/>
          </a:prstGeom>
        </p:spPr>
      </p:pic>
    </p:spTree>
    <p:extLst>
      <p:ext uri="{BB962C8B-B14F-4D97-AF65-F5344CB8AC3E}">
        <p14:creationId xmlns:p14="http://schemas.microsoft.com/office/powerpoint/2010/main" val="8788520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b="1" dirty="0">
                <a:latin typeface="+mn-lt"/>
              </a:rPr>
            </a:br>
            <a:r>
              <a:rPr lang="en-GB" b="1" dirty="0">
                <a:solidFill>
                  <a:schemeClr val="accent2">
                    <a:lumMod val="50000"/>
                  </a:schemeClr>
                </a:solidFill>
                <a:latin typeface="+mn-lt"/>
              </a:rPr>
              <a:t>History </a:t>
            </a:r>
            <a:br>
              <a:rPr lang="en-GB" b="1" dirty="0">
                <a:solidFill>
                  <a:schemeClr val="accent2">
                    <a:lumMod val="50000"/>
                  </a:schemeClr>
                </a:solidFill>
                <a:latin typeface="+mn-lt"/>
              </a:rPr>
            </a:br>
            <a:r>
              <a:rPr lang="en-GB" b="1" dirty="0">
                <a:solidFill>
                  <a:schemeClr val="accent2">
                    <a:lumMod val="50000"/>
                  </a:schemeClr>
                </a:solidFill>
                <a:latin typeface="+mn-lt"/>
              </a:rPr>
              <a:t>from Below</a:t>
            </a:r>
            <a:br>
              <a:rPr lang="en-GB" dirty="0">
                <a:solidFill>
                  <a:schemeClr val="accent2">
                    <a:lumMod val="50000"/>
                  </a:schemeClr>
                </a:solidFill>
              </a:rPr>
            </a:br>
            <a:endParaRPr lang="en-GB" dirty="0">
              <a:solidFill>
                <a:schemeClr val="accent2">
                  <a:lumMod val="50000"/>
                </a:schemeClr>
              </a:solidFill>
            </a:endParaRPr>
          </a:p>
        </p:txBody>
      </p:sp>
      <p:sp>
        <p:nvSpPr>
          <p:cNvPr id="3" name="Content Placeholder 2"/>
          <p:cNvSpPr>
            <a:spLocks noGrp="1"/>
          </p:cNvSpPr>
          <p:nvPr>
            <p:ph idx="1"/>
          </p:nvPr>
        </p:nvSpPr>
        <p:spPr/>
        <p:txBody>
          <a:bodyPr>
            <a:normAutofit fontScale="77500" lnSpcReduction="20000"/>
          </a:bodyPr>
          <a:lstStyle/>
          <a:p>
            <a:pPr marL="0" indent="0">
              <a:buNone/>
            </a:pPr>
            <a:endParaRPr lang="en-GB" dirty="0"/>
          </a:p>
          <a:p>
            <a:pPr marL="0" indent="0">
              <a:buNone/>
            </a:pPr>
            <a:endParaRPr lang="en-GB" dirty="0"/>
          </a:p>
          <a:p>
            <a:pPr marL="0" indent="0">
              <a:buNone/>
            </a:pPr>
            <a:r>
              <a:rPr lang="en-GB" dirty="0">
                <a:solidFill>
                  <a:schemeClr val="accent2">
                    <a:lumMod val="50000"/>
                  </a:schemeClr>
                </a:solidFill>
              </a:rPr>
              <a:t>History from below seeks to take as its subjects ordinary people, and concentrate on their experiences and perspectives, contrasting itself with the stereotype of traditional political history and its focus on the actions of 'great men'. It also differed from traditional labour history in that its exponents were more interested in popular protest and culture than in the organisations of the working class. Emerging partly from the preoccupations of the Communist Party Historians Group and </a:t>
            </a:r>
            <a:r>
              <a:rPr lang="en-GB" i="1" dirty="0">
                <a:solidFill>
                  <a:schemeClr val="accent2">
                    <a:lumMod val="50000"/>
                  </a:schemeClr>
                </a:solidFill>
              </a:rPr>
              <a:t>Past and Present</a:t>
            </a:r>
            <a:r>
              <a:rPr lang="en-GB" dirty="0">
                <a:solidFill>
                  <a:schemeClr val="accent2">
                    <a:lumMod val="50000"/>
                  </a:schemeClr>
                </a:solidFill>
              </a:rPr>
              <a:t> in the 1950s, in the following decade the founding of the History Workshop movement at Ruskin College saw the emphasis shift from strict Marxism to women's history and oral history, as well as to encouraging the participation of non-academics.</a:t>
            </a:r>
          </a:p>
          <a:p>
            <a:pPr marL="0" indent="0">
              <a:buNone/>
            </a:pPr>
            <a:r>
              <a:rPr lang="en-GB" b="1" i="1" dirty="0">
                <a:solidFill>
                  <a:schemeClr val="accent2">
                    <a:lumMod val="50000"/>
                  </a:schemeClr>
                </a:solidFill>
              </a:rPr>
              <a:t>Making History website, Institute of Historical Research, University of London</a:t>
            </a:r>
          </a:p>
          <a:p>
            <a:pPr marL="0" indent="0">
              <a:buNone/>
            </a:pPr>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28650" y="365124"/>
            <a:ext cx="3283858" cy="1847170"/>
          </a:xfrm>
          <a:prstGeom prst="rect">
            <a:avLst/>
          </a:prstGeom>
        </p:spPr>
      </p:pic>
      <p:pic>
        <p:nvPicPr>
          <p:cNvPr id="7" name="Picture 6"/>
          <p:cNvPicPr>
            <a:picLocks noChangeAspect="1"/>
          </p:cNvPicPr>
          <p:nvPr/>
        </p:nvPicPr>
        <p:blipFill>
          <a:blip r:embed="rId3"/>
          <a:stretch>
            <a:fillRect/>
          </a:stretch>
        </p:blipFill>
        <p:spPr>
          <a:xfrm>
            <a:off x="4131129" y="365124"/>
            <a:ext cx="4196442" cy="1847170"/>
          </a:xfrm>
          <a:prstGeom prst="rect">
            <a:avLst/>
          </a:prstGeom>
        </p:spPr>
      </p:pic>
    </p:spTree>
    <p:extLst>
      <p:ext uri="{BB962C8B-B14F-4D97-AF65-F5344CB8AC3E}">
        <p14:creationId xmlns:p14="http://schemas.microsoft.com/office/powerpoint/2010/main" val="37728464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b="1" dirty="0">
                <a:solidFill>
                  <a:schemeClr val="accent2">
                    <a:lumMod val="50000"/>
                  </a:schemeClr>
                </a:solidFill>
                <a:latin typeface="+mn-lt"/>
              </a:rPr>
              <a:t>The Spirit of Rebellion</a:t>
            </a:r>
          </a:p>
        </p:txBody>
      </p:sp>
      <p:pic>
        <p:nvPicPr>
          <p:cNvPr id="6" name="Content Placeholder 5"/>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796988" y="1419456"/>
            <a:ext cx="4664919" cy="1679371"/>
          </a:xfrm>
        </p:spPr>
      </p:pic>
      <p:sp>
        <p:nvSpPr>
          <p:cNvPr id="7" name="AutoShape 2" descr="data:image/jpeg;base64,/9j/4AAQSkZJRgABAQAAAQABAAD/2wCEAAkGBxMSEhUTExIWFRUWGBsXGBYWGBgfHxsdGhceHxsdHh8dHSggISAlIBgZITEhJikrLi4uHh8zODMtNygtLisBCgoKDg0OGxAQGy8mICYuLy0tLS0tKy0rLSsvLy0tKy0tLS0tLS0vLS8tLS0tLS0tLS0tLS0tLS0tLS0tLS0tLf/AABEIAJoBRgMBIgACEQEDEQH/xAAcAAABBQEBAQAAAAAAAAAAAAAGAAMEBQcCAQj/xABPEAACAgAEBAMFBgEHBgwHAQABAgMRAAQSIQUGMUETIlEHMmFxgRQjQlKRodEVM2KSk7HwFiRTVILhF0NjcqOzwcLS0+LxNURzdIOitCX/xAAaAQADAQEBAQAAAAAAAAAAAAAAAQIDBAUG/8QAMBEAAgIBAwIEBAYCAwAAAAAAAAECEQMSITEEQVFhgZETInGhFDJS0eHwM7EjwfH/2gAMAwEAAhEDEQA/AMe4JCjyEPdaT09dqOCnlblWPPyNHFIVqNpLkVgCEIsLpDFm3vSB2Ppgb4EgIm+EW31kS/22+uNi9lPHcqOHrDmM42WZJJYwPG0Aqx8TWLOwFumrpZ9SMAA9D7LVkdUjzcLF4VnWi48kjBYzvH+ItQ+R6Yg5n2Zzpl1zAYMpC/dqGLjU2nSbVU1K1ggMaq+m+D/JT5EHLeHnkiAEaTAZoqwgEczxRBrFeE5jU6Ws2Q/xcz/HoMvHmZ4s4k4McZigGbQFnZ3aUaNJdTcmrzgn3gdIGAD5/wCLZYxzOhDKVNENVjbvW36YiY6kHT5Y5wAFfDuTfGy/ijMqr0D4TLRIZlVdJ1eYktVUKNDuMXjex7OCrmgGoWLYiwe4sfEfriTw/L+FlopJiqLJEVUEm2AhWxoCkmw6HcgbjEvgntB4gWiiZoZFRa1NGpelW61MQAxqgSOpHXBGLas1yaISSVO/t5clTB7Ic250pPl3PWlcE160O2KDi3Jk0GkeeQksDojYqKNDzepIbb0r1oHHGPaVn4QskQy6LKutRoVnVW6aipA1HTZFemIM3H3VTBIgeZdKyMJOvkAJsRE2Qb6kWSw94glNGeuL8vczBlo16bYIuHcreLCJPF0k76Sm1Vd6tQ77Hby2CdrIoJvePzP9+ND5ekWKPLNLIqeVGo670Wb2VG6ixRIsH0N4TvsXCMXep0Nv7JcyAhM8IDgFbD7g/JThv/grn2/ziHzVW0m9mh+DBTwXnedYUiDAhKCBlBI/XfYYteP8z5vLlDFJEGKWdUPQ2VNEhT0C/wASKxWh3Rmsq06tO3r+5mXF/Z/Pl9QLa3VtJEaMw2As316kCq9brbUJzQlGKsCCDRBBBB9CDuMaI3Nkyoyyp4rkk+Jrq7cvuNJOxJGzAVQrbcDzi+JOwArW+wJ6aj0v4X1wNNAmpbp+gR5bkV3iWXxGCsiOD4TV5wpIu621ft8RhZrkcq7Is4bTW+jY2LFebcHse+Dabi3jRrkxGNTqY3nLyEaFHmIiBoFlQ+7R3PqTiqbhy5YqPtAjgkXQr6Xfw2rUq+UsfMQxAJsbj443WL9SoqMKuyozXs8KqCuZDMfw+HX4Cw/HtZAW+lkYos9yzInuMsuxLaWW10kg7atxt1F+mNl5X5NyUmXMySGTxDqJYKFFnqEeOjRHff8ApYzieYzLLl/BeWSKRgsiXaKg3JF+75WFmtiBZqsDjGqrcVAhwrImeVYwwW7Nm9gqlj0+AOCrg/s7lzDFFmXWOwVmsdmFdQQQQfmDRBArPZ8gbPwg7CpD0B6Queh69MaHxjmpMs8E+TlhZ0YjSpQgoymwwRjQuje2/wAzfFKbU9P3GltZRT+ySZNnzKKd9mQjoLPU9gQfrjmb2SzrH4pmGir1BGqvndYPuF8zZ2WRRmssmWEllDMJlL0RsqlruyABW5KgdcTeB53M8SQxeLHAkUqtLEsbl6Uhgp1v5Q23r3+OGt3Sbv0/YT2WprYwDjHB2y7srEnT0JVl1D8w1Ddbuj364rcbR7QOCSRcPzLAoyRukclWhDGRHDaNwxYSKS1gmwaxi+LV9xbdiXw7h0k5IjXUVFncdLr/ALcXkHIPEH9zLlwDRYEVt8yMc+z/AIouWzWtm0jQws3W5HUhlYbX5lIYGiLrSTniXtCz0UegR5bwixZWKNIu5sAMzbkHemGruQLxVBaBkey3PiNpXEaom709so2J2G1gG6sfviBm+XI1mjVfECMX1FyAaXex5B8R0YbGj2BVxzmnPZrIrpmkUuzxzIqKqMK/CQt0Bp2vuetYkKYtTySR6liR5gAQCWcqBdaTptxZ1E7r32Ikmud+3mVFO7q13rsiBkvZYM0skmWzJCJp8siam8yg7+H6GxYHY9KNQ5vZLndRWN4JCBZUOQ1eukj/ABthKZzKsrtJlxpBJjaWPUqAtpU2SxbcA2aLX0xbZ/j3ECyRjPSqjpcxtdKqQS2kddgCNjqJv1GHoZLmr49zOOK8Jky7aZBRoNt0o9KNb/T5dQcQ4lsgYK+buPNmIUBUKNQO23QHqOh7b7nbcnsLZT31+eElvQpNVaDfg/A49K6hbOtoCQAT2Wz0v17bXtZF1wblpM1/Mwk7dDdg7hlICkhlIII+XqMNKwEUYO1qLJIArfbf5Ym5Lmo8PmgzAXWsgkjlCkeYRiPQ3XTrAfTe1qAD0x6eeU8L+Wq+iPJ6eOPOvmu9+78fqSZeQCpAaJVJ6amYXfTqnwP6Y5i5F1nSiI7VdK7E1tvQS63GCfKe0PL5zW7wvGqlV++eEAtRIVLslvxV9cODnSDLnxly8holG0mLYtvpbYGj1Hax645/xmTwXsjp/AY/GXuwJ4pyomW/n4tA0ltrJ2qgAVBLMWUAfHsAcCTwwz6lSMoyqWIJB6EA9h640CfnUZ7Mys33aKgoFig06JAQ8qkBCXeMgkgERlb81Yj8WnB8UCTqCdBNnrsbqyACBqbrsAWAvF4c882RQlVPyRObpoYMTyRbtebMenSmIwsOZ732+ePMcUluzui7iiw4APLP/wDTH/WL/DFrwXmBstGsfgB9Mqy2zd16LWk0p7i97PriDynVy3+Vf+sGC7g4yxmQsBKAbMQGrXQO1Ai79CQPXa8VDG5JsieRRaT7kzlRklyzzz+NGkQQKQjSK3gyly0rKlKCX0G61AHfYnAzxHjrENCIjpWMQa0cAsI3sSX4ZOtqot3BIxpuby1ZYHwTlkksplkiVSH6lVYW+x1E0VBs0BeBWXLEo+mEqXfdUVtKhV91dQ1MCQTq6X9AJpd2aO6tGX5hCDRFbYaxbczRFZyCpXyjYgj+/FThNUwi7SZqWdyhmGRSbMJFGcrFJ950TUNNKEGs2kUbWe56jbFbNUXipCTMrgxalA1upIPlS7q4z3J2G1dZ8GSXNCGJUcSrAqJIXOk6IA4BBjPoRSmwPlWKTPcBzSEa4JTpGkaVLADUW6pYG7E/M3i077+gnSXHqSJOJPMQWiIKqFK0e4PWz+VCOn4Ae+PfDRi0r+aV3IKkX94zb0TQ9DqPQk77E49y0WeLaFglNNpDsHA0g/8AKXHuB2I698SZ8rNGSGy7h76trNWCGKmtO4PfV6+uM8jVrc6elTqXy3t+1efoD3FMlF4UjeC8cgY6Te3lPnQ+Wrok1d+X0OPeEysUUaL2G9/7sdcw8RRowtLr331EtuK3Hujqx2FksOyjBJwWCOZMvD4TeIUCLIGNX4AkXVYrqarqB6WMOLpmOZOSW1MseWuW/FUuzha7dhVbk3YO+w29b6DB5JyhlZoC2ZhfyKxQlyJAoBNGjXba769u4fDmczlHKw5dk1MGLKhcFqAva2A2uiANye5wS8tcUllOYOZdqOlRqVkABVrC6wL6/HFOV7mcY0tLM7yGRSNzaAuBWlrKmwCCNwCCCTvdV+kXjGTiFBsoI3WtDRAr5j5l1ncENWkXvv12xd8WyciTqv3hXRGviFX0+VQpAOnYeUG7OxHT3Q1znnIGlgUTpI7sinQzaomSSht+WiTRIIo7e7jFO73O+cXFR+Vcb7c8+i2rgrs5wWaEDMStJEbJRYhq0Enu3u9yKs2PTcYkzxZjiMSzTsogj1aQSIksnqWdiFJ3P4iQCAo3OCfh/MUeYhML2G8oWQU5DS3pDLoRdq7EgYmcY5BMohhkll8OCPZURyjMdy5ZVFt2AFUAANhjv+LDucjd8FFwHihhEccGZWSw6xxRRyaCWJDFZZWUuVAskir07gEYhQm42gRnIeRtegyAswJDBwvvbh6BBvFw3s7MWueN3LQRkpE8bRrVHZWYbtbFtzZOxO5wP5bNBi6ks0jsKV9OnykFWeitadJIA76bsijUJqSbowyPdK6KLmLg0eVZwqyRSqSGBNKVK069BuNSEgH3Xo4PeXeDRkZbN8Ry2h5QY0Zr0SErSNKtUHK3pJ9LPQaR6TPxjPRtKVmKhpWtldWIiU2UYBU0mJbU7nqTsKJObOZp89F4sUfiQrIY/C0alvwr1WG8xHiCvQqdvXjnJXqotK9rLjjnEBPHl3eQ+PD6IulwyaZFDuyr56DDc9B9Bvl7mV8p48rR6GcKpkQaiEutW5KMI9Ldd/NRIxQpzA4VRIQPKy7UN23bta225C0O1DapfL/FZZ45QsJJ0gB4l3OiwQWPlJKuTosA6asdsJ09+DSDaWnsEfNMaiJos3nJJ1lZXdY0AaSiAuwYKPdUA/ADeqxl3OPCMvEIpcq0nhyalZJB5kdKJHxBVlINke9RPbUeIDQkDRhpHHg6whN64CfMrURZXy102sjc4BeLZJZnWBnKMqqzrYYqEVEUGtlsl9gCQpjJBawcemcpKLcrfp/0aZdK7UB/BotcyLYGo1vdbjbp8cG/LmakycwJj83QI4FHUOv5TsSFNkea8XPBOSuFxxeNLm1EqMAUllVNPQqRpomwVbY79ji8kz/DYoWWP719S+GVWTSlEFmtyLJ36fruTjtSMuUD3EM4rtFBECaLuX0fzkkpN6aHuJehT8Dh3M5d4h9naWVWmEarQLaAJAQOoqyU6EAUN+2LNJPDjTMPITCv4BZPhs3m09Pn7u5sfEW0uY4XmXLxSJIYhr1PDKxSqIa9A09D8zXpvisqlui3GtjMeMyZgSacyGZr0kzFiWAqgr3YA33U9zfpiSmWMSV4U0YlXSGkVtOnYlbIAJNKABdWdzjQOZskuYj/AM2XMCIqPvCjDU5sgKHQEigN6F6h5hgbzkoliGXiDs0JIdzpGrRaitPWxuS242Hy6IXJ1VGUvG7BPn2FIosnEvvhGkkPxcrQ+NaSMCmU98Y0oR5eKAvPAsz6ivnAOmuw+t3iq4rwKMfeiFYhoLgIxPT8wJNH4fEYxjkXxNPmXPHWPV5ErN8efLJCsaDUV1M976dwFX8u4JJ3vyjoDcTik7ZxVkEhcoK0t+G6sEdug36GhiNzBGahajpMekHtYYkj5gMP1GIfCEuZBqK3dsPwqBbHfYgKCaPWsd3Vf5n/AHscXRqsEa/u4UcveFF4UU9h2hmdF8Mv5nbSGKrvfhqwB+Z61itzGdAZkHuSFgVG3lJFV8R1F3RAx1x1ZUzInQ1p0qtGwqgFUUihsVBB9TqxUyz2Rf8AOX1AoA3f+BjFwcXud8JKUaLTNTvCEjjQK2xBA2DMoPkvq1EDxD5j0XSNi5wrKSROZJ18rowLXbAmjTKDa3RO4u/mLkKrBhKSZVlX7wN+BugYWd7YoLHcv6Y6lhaddcUkUZ1FVVgLbfSGvcquoMLI/CegF43xpY6yJ8Piv5OHInkvE1yuz7ewPcT4BqPiRnUjHYjCwR5bPyx6YpmDI6mRBZsaW0MWFAAkjtewG5rCx2Y8HT5lr4PPy5+owy0c0B/KwJaRR7xQV9HXGmctc1RxJ4aQplSqgOypbsVViaaQnR7hP4qPre2S8LzJjZmUkHSRYNHcgH9sGfCZViGow+IzAX4hVvQ3up32r9ceM8qgtz6DB0kuonUe3IWcwc4CYqvjWdS6gAyqNwdgab4Wfji5j5qyiRaftCEn8NSEVdfhNdP8dsBJ4zvtl0HTtF2N/wCi9cc/y1Ld6IwR0pU/8O+OLPpytN/Q9jB0OTEqX+v5Bbn7NpLm2dCCCq9AQO+wvfA3iw47NrzErVVsdv8A2AxX46sUVGCijx87vJJ+bNj5IiX7Vl221FK919z9lOxYnT9AAfKPjjS5YWK1pH02/wC9gH5T4ZHCMtmmcFfCRzpUMfNDVeRixIrcabG19cHGX4rFIutWNH1R1O3wYA/tinLV2oNKj+WV9/p5HEMBAqh17m/72xJVjpYMAu3b/wBzjwZpPzfscMZriCDy7mwd+w+Zv/H0OIbS3YWfK03vN8z/AH41HkhQZ8q2no0SltLbXlRsW1aR3paPc3uMZdMbY/M/342jkzhcaxZXMl7Cxo50KGI0qQV2JYny+6Be427YttihGMr1OvS7fgH5kJWtPXrSMPT+neGY2K2KPobVz0Pxffb0/wBw8ymay8ikqHABqnjdD2OwdQa6bgVd+hxIjEPpd+oBGJoLJOVlJuxVdwK+nvHf/Hz+bM8a4q//AN43/XnH0TmOIRxlQEY6tvIoIHpZB2GPnTiDA8Uc3YObbcenjnDSFJbGl+zSVWlfzF6gjAD3S/eaaFaulkaq6VdUQD1o1sELpA2oA9t/9CTX1rAJyNl1yzucw5jTwVjBlV1FiVnoWdtifKu3U9ScHkXhsoZZFZWFqyq5BBAIIOrfat8XBprYnLiljlplz7/6OoY4wNTWTd7oevY7ID0I3I2wG+0bIQqniotGQOCKrdQNxY+ODLwEutW//Nkvt/S+AxU80JlpIZYW1a0jd0FSeXyG9yK/CNr7Y1xypmGSGqNIwHlliJiQaIilo+h8Jqxuvs1k+4n/ABg5ki9RewIIh7wXzDt0A7dsYlyTlTNm1jG5ZJfXtExN1vVA9Mb/AMj5Qwxy+IQWeWz5mJsRqu+oA3SgdO2OeT7UdSgtOu19O5Y5nLBiD4dbdNJ9eu8e3+4euJEUmnpF2qwrix8fu/2xI+1R/wCkT+sv8cJcxH+dD/tL/HE0RYGe1tQOFTuqhGLRi1qyPFUbmgfXGD8vZ0RTBiNQIZa9SR5b3G2oLferrfG6+1nORvwvMhHVmVogwB6ffL1x8+ZVgHUt7uoX8r3xWNpbxE99maby40kkkk/hoUMbQ0NI8wXUta22OwXUT+ID4hqHKal7BgSCo3oKtk+WzVXtVgKTjmLlV5G15cNII26SKEYb7aSGIJtTZBFUPXa2zXKGbzMg1BIXBJUBhSaiS5VFJADWbBrVe5PXFuMk7LUlWxC5eyMmcWYTeOuVy7KGliJACitUTJ0bbzWAWXrvspKuKtl44Y/AWNfCSWPQoUCZCQAxY0jk6EJu/eba6xG4fLmZQ3DI5ERY0Z1Yat3URE6hZUg+ITpO3u/Emul5Y4mg8MlSSCP5wAe9YIG17122xnKqpolN6tSZa8I5tWHJpl2UxmJgdUhJIKyBlryjyqyhe5AAXfqRxebpIpZnVY6laQtpjQa9bsTZotvfrgj4T7O5pWR8/KCF/wCLQ9d7omgANhsB+uLqPlnKspUwxMTLIbKaiBrIClbBobC9Q+PbFwyJOnuL5lutjO8qHki1IFDKbVTZtnsgjYgde52sV6YoeK5geHRa2ZhVHrTb3tv0I69QT3xrM/J2XVGMEZRlYMtFvKD7x816RRJrextQ64zXnrIR5dMrGoBlZpGkfUx90gACzsLZj9MRCUI5Eu7f8inrlF3wi1bMQjLRRzRoyyaiWdpFrQYwK0KTY8Rmv0BHQkGHPwIrAMxl4XqaIVHesqSTrG4ttlra9ma62xKRmrKaS4NS/wA0mtzvBQAv1A39QPXB9yXCDkMsGUm0o0rMPePXr++O7qX/AM0jl6P/AAx/vdmWcN4wI1VmKA+E0bx24YU5J1A9tKp1PVQeox3xHhmXdw2XlvxE8VYzZ0arPh7gMSFRiCeoA9cbLncojDZNVfnjlI7dAK9ccZbJouqo62HuRyjsOo79Rt2o4h5G1R0rbdGPzxyR6FmR1pV03aAaW1HUvU2QaBJrUD0quH4gUiOX/CNDK+k7kxjXvdUGGwrfc3vjbRlYdOho9Q6aTGxU7+hWvrih5t4TBFDqjgiQ2PcjQdj6DGmKMcrWPu3yc+XLLCnl5SXBmuXjQsHZEiRVKjTf3jM+ppGvfUw0gg+7pqgKwsC/HeLSNIQTsOmFjqj1WLCtEY3Xc4Z9Jlzv4kpVfYowcPfbZP8ASP8A1j/HDGFjyaPZUmuGOnMv+dv6xxyZWPVj+pxxhzLwM7KiC2YgADuT0wUPVJ9xvCwRPy54a+c23ejt8h6/Pp/ea0ZdboqfoTeFaFTK/CxJzeU0UQdStdN8uoI7EWNviMRsMQsLCwsACwsLCwALCwsLAAseg48wsAFgOO5odM1P/av/ABx7/Lua/wBan/tX/jiuwScv8h8Rz0fi5bKs8dkBy0aAkda1st0drF74AKz+Xs1/rU/9q/8AHHEvGcywKtmJmUiiDI5BHoQTgq/4IuM/6l/02X/8zC/4IuM/6l/02X/8zAAGZXMvGweN2R16MpII+RGLVebs+OmdzA+Ur/xxY5b2ccTkmly6ZW5YAhkXxYfL4gtPMX0mwL2JxH5k5Gz+QjWXNZfwkZggbxIm8xBIHkcnop/TABH/AMr+If69mP7V/wCOF/lfxD/Xsz/bP/HE/gns64lnIUzGXyviRPelvFhW9LFTszgjdSNxiRm/ZXxeNGdsk2lRZ0SQudvRUcsfoMAFBnuYM3Mnhy5maRCQSryMRY6bE1tisx6RjzABrvI/MCwKJGDN4kSrtuWdaOwr4yi7NV0wTZznAFD4MbPKVBRJtFX6E6/KQDdEdqGMq5f4xGYFgaMCSPUySWbOog1tXu+bvvfTri+zGZy8fnvzeBbkkkF2Pbzddh06eljG8Ep1q+l9jKb0P5fC6fNneW5geKUzIdczxl2OmNaQlQ1q3poQUu40k77403KcwK8asYMxqK22hY2Ct+QnVs242PS98Yxw/nJYkKBGom6pKO2w36DVRNDt2s2acLlSbKzNGSEkqRY0O7koQ4NXuupdyALQXePPyylFJp+53zUXKklXkWHNHNGYimXwmMMOjWrlI3LlffHcLpOwHU7/AAOOOUuZp5JJIplc/isLGGtiSBswB1kmgN9m9MA3HuJpAVTRpOpmEYVPJeoXWpq1KyijR+7XYUCfeXONCaTw1Yq/lKsdKk6GLVd2d6O5oUdqu630t3+399RXHTHZefibHw/igaRUMcyA/nQr03O4N9Ppfr3xf2mS/wD+isZ2MUaqw9Ga3IHw84HyAwT8WmYvLI7OqK7MJHoebTaON6KC/L1PlUAaiRh7lP2dy8VduJ51miSU6o40FM4AAVra9K0AB1J62NiXguUk5P2MMtU0itiS1yxJYKFk1BG0sb8I7HSfydPl6YO+VIT9hy4emZVYEhVNnV18y9/phh+C5eIGN1TysdAlW/KUG4JPXUOn74fg48YEWKLLxOoHVcxFGLJNgK24/u3x6GfHklmk0rX0Zy9Pm6aPSwjxNXdteL7excpldSnydf6MP1/D0PfbsPjhHJnYaSaurWHbr08u3b9Bjw8di/PF/af+nHo45H+eH+1/9GI+Dk/S/Zh8fF+pe6O14eCCCNI7eSI+uw8vTfviv5wH3CjtqUfscS8xxtNJ0vCW7febfXyj+/A1x/jerL/etEHDA1G2rYA/7sdPSYprNGTTqzm6zLCWCSjJN14oxPmNamb5nCw1xuYPKSPXCxy5mnkdeJ19OmsUU/Ar8LCwsYmwsEnIMWrM7DzaCqH8rSMsYb6CQ4G8GHssiDZ5AWroQte9UiGrvavfv0U4UvysqPKNu/yWy4ioxKwXy2ws7dyepOBLiPCIoQfCRUr0AwQ8y8WzsUh8KON49VBWVtRJPQENv9QBuALN0NczzZlJTlyVT7tHJUWWJUAqL+Ort2x5zu9j0I8bgXzflVMRkUaQwWSh+ZXCP+okU/TAPWNN4rEDw6YyKT4Vhb23lKV09HRfoTjOPDx6OLeJw5FUmM1j0LhzRh1ExrpIojFceViWY8cNFg0hRHrCrDpjx5pwaQG6wqw5px0Eqj6YWkCd/kznf9SzP9jJ/wCHH097Lc94nDoIzFJDJBGsTpJGym1FahqAsNV2O94h8S59zGXhaaXhGZWNQCW8SA7EgDZWJ6kY94lzzmoInmk4PmVSNSzMZYNgO5pif2xAihXnTicPG4uG5gwNE7CnWMgtGVJU++aO1H4g4k+2Ln3NcLfLDLCIiVZC3iKT7pWqph+Y4BuIycTTiCcczuSZIItLaQ8fljI0ootrJJcdrJJ2HQWXtP4ZxHjP2aSHhk0axo3vvDuJNJB9+x074ANB9mE0s2TbP5hR42bbxWCLXlRBHGALPUR6tz1Y445w4dLxDgkizQmPMGESmPa1kj82kdepUgfBsBmb9p0saLwzI5KSLNxlMvGspjIBShRF0SQKu63vBDyxzDxtEcZ7hkkzFrVomy6gLW4I1+vf44ALD2I//Bcr/wDm/wD6JMXvBspmcrHI2bzrZoABgfAVCoUHVSx2WJ22q9tuuM3yfPf8i5dMrmOGZmJdcxjJKadLzO6qGBKkqrAEA9sd+y/njicmUAk4fNm0TypmFZFLAbUfEIDkVWoHtvvZIBk3OHDcxJms1mVyWYjheWSQFoZFAUsSCbWh6n0wNAY+k+euZM3Jw/NI/CsxErQuDI0kBCgjqQHJofDHzeowmNHNY6rHarjmTCsqjkjHmk48x0GwxHOPMPqwOPfCB6YWoenwJvLOTjmzEaztpgU65mpjpjU2+ygnf3dh1Ix9MN7SeGx0hlKChQKMu1bUpAavpjJfZ5y3MOHZ3Mqi6sxG2ViLsVtCQsoUhT53YrGu1WGvYbmOf9ludzs6yZzOgRqukIo1aRVEKrKFBPd9yT26YpEMKzxnhmc2TMQu53CFgG/qtTftgb4zlIVJAUDDPN/sn4fHlSMujRzV5ZGdm1H+mrWtH+iBX7Yw5OK5vLsY/FkUqdJRjYFdqNj9MdEM84rlmMunxyduKCvnidoMyioaWSJJK9CSyn90J+uBmbjkoPvH9cWnHWnkki8dQrpl0FC+jM7rfodLix2wNTLuf1xm+qyan8zL/CYtN6UTf5el/Mf1w1mOKSMN2OIJGOmwPPkezbEunxLdRRwxvCx5WPcZmhzj3Cx6BhgIDFxynxf7Fm4szo1iMm19QyFTXxAax8QMQcjlHldY40LuxpVUWT/jr8MGnDORkDAZiXzbWkdUN+7m7+NDbffDaQXRrLcRE1SowIemRj0Abe/0OBrnecmdGKUQgWwSd136kA9HBuh6b4lZiCHJ5XKoqsqy+amYkgSMTGTq6XpsrtWojtgc5iljRrA06R+UA39APj8Mea8bjOj0IzUoWio5jlJy4j1V4kqki+oVWNn4AlfrWBHO5IxtpN0QGVipXUp6MB6dR1O4I7YsszMXYsx+AHoB0/x63iXBmNSCOVBJGpJXcqyE9dLbgX3BBBobY9PDHTFJnDOdybKCCGzXbEz+TyBY+uL6HhUNBo5vmki6SP8AaBKkfE6cS/sG3qD3BBH6jb98dKSfAKmCMkGGCuCPP8O7qPp6/LFFIKw9I6GjBfTDTZfE3Ln9MSDCMS4gVf2esetFYxYmL+GG5E9MS0I+kfZnxFc9wmDxQHKr4MgO9mI6RfzAVvrgszWXSVHicBkdSrqehVgQQfgRYxg3sx5pl4Ws8c2SzckcjK6iKI2rAaWvVWxATp6HFvwv2lypn83PJkc62XmWJYkWI6k8MHqCdPmLsdie2MHF2SEvtU/ziTh/DB/81mA8g/5KEanH16/7ODHO59458vEsLskpcPIqkrGFS11HoNR2GMgi55B4s3EJchnjGuXEECCHzLZt2azQO7AUTsceca9rXEzOTlcg4g8ulZoJNZ2GqyrUN7rr2wqYDvO3BfB5myE4FLmXjYn+nGdLf/r4Z+uNY4/ls1IqjK5hIGBtmeLxARXQDUKN0bxlnM/P0Wakycg4dn1fK5hZrMA3WiHUebqfKfpjrmf2qzsYHyWSzitHJcizRUsiFaK+Uk3dEHtX0wgLr245lf5M+zsPFzDtGUCITRRgXehekUGXr+Kt98Ens84lHPw6Dwh4bRxLE0bKR4bqoG4NEixYPcYG4vbBHQ1cN4gD3AiBH0OoX+gx6/tfio1w3iBPa4VH/eOAAG9ontF4lG2a4bmYstupjLosgtXWwy3IeoI63W47YylRgk51zeaz2ZkzkuWmj1dVMbaY0UAKNR67DckDf57DiHEyKieM2EGHfHbRX0w0VrEqmaO0OeDfTHDQkdsJWrB57I+BwZ/O+HmWGhEMgjJoykMAF9SNySBvsO14e4fLW4M8F5UzubGrL5WWRfzhSF/rGl/fHnGeWc7k98xlZYl/MynTv21C1v4Xj68WaGNQoaNFUABbUAAdAB2x7mJImjYuUMdHVqKla73e1fPFUZWZhylwg5zg2TZFVvDjJQbWk0czeZb2DEat/UjBg/8AKk4oeDk1oW/87ITW5VdkXe+pbbAJwvn2LKeOuRy3iZUzMYgCwC7KH0qATpZwzgD8x6bDFc/tslMlaYkF1pKv+hJ6fti6AuuYeJ5nKTLFm5xmIHbSs+lVMTnorhQBpbsd6PeugN7Q4ogCqLeakoBUvWV6tYXqtA9cFOZ41FnI5Nahgy+eHrYP5SP1H8d8QuVeWIJHSKKTwnlDGRpiDMyCrCmwdttlHcE9MatbACvOsMySBswoSR441bfuECt8L2J2vAXNuSemPqPmbheTlyv2WZBIgWg7G3BVaDhjvqFnf6dNsfMGZiCSvCJFlVWIV16MAdiPnjmlCnqNdd0go5Q5KXNxpLJIVDT+GF2oxxhWnYnrsrUK7g4t+YuW48wHkijRJXI0gEJHFEncgDuLXofdSrLYvhw8ZLh2SRpUBMbTM10KmYNW/wDRpb+GKHigkmheOHV59tTLoWrs7k2bFjyg/TGlKiaM0daJHWjW2FhyWIqSpFEEgj0I6jCxnYaSPgr5a5RedPGkDLGfdAABbfrbEAL29Tv88VfLmVjeWpFL0LWPs7WAAe9b9uu3Tc42ThWWUgK7g31OwXbY9qAHuqq9Pj5iLbUVbM926QHtlUyi1GqgNsxUef5atTX8r+mIfD+ItI0i35mjIFfE6dv7UnB9xbk2OcHwpkBPQaGA/rAn9aOBM8jcRimWQQCQfiaGROlg3TFW6i+mIWWEuGDxSXKCr2uTDUirsBGAvxMTuNvq1fT5XnXG+ImQKL7AsfU9B/HGle0jhzywZeRIm1xsUKqpNK4Bva9gUH64ynNRlJCCjIBsoYEdAAOv0wKKk0ytTimvE8jyrHopPyBP92J0TBaBGk/HavniviQnohP0OG8zNIL94Cq6nG9mRZALISWsKB5V7f7Xx710/XFtwfhGYV9Qi8pFFDqsj4hR5T6aq+F4mcjcHWvtM7hUVdamxSqACWPo1ih+XSx66SKvmLm6XOMYsuTBlVNKi7M/qznrv6YjW72Kqi4zOWs2AfiDVqfjgU41w87uo3/EB/fiH9jMbB9yVIPU3+vXF3Dmll8wPzWwSP4j4/PHVjyXsy4ysGYBiZC/bHuayWlxpGzHYeh9BjzM5R0coRuPQg9DXUGu2KbSKHAb+mPHiw0iN1Ox9bG+JaMD3B+RxDaEEnI8OpM7I8D5toYo2jh1y2xaTSa0G7o+h6Yi8d4UsHGI8skkphM+XBRpHJUSlC8ZIO9aiL61XffHuS42IdRhiaIsKYx5jMKSB2JVwaxAOdhDBhlvMG1hvHn1Bgb1Xqu73v1xFbiH/aiggzXhQKYkUMLV8xTU7DfxT1UAWVtd9sPe0bKCOLKT5VJIIZFZCHaYS+ImnWJFc9Qbpl2NnpQuo4tx4TsDPA0xApTLmcy5AvoNTmh8MccV5l+0FTmIDKUFL4mZzDaR6C226DE6RUWnNOaiHC8hLFAYpsx4uuQTTE/cOEOxavPeo7bHpiu5gUx8N4ZMjOJJxmfFbxH83hz6U70KG22IE/G4mREbKhkj1aEOYzBVNRttILULO5rrjibjsTIkbZQMkd6EM85VNRttIL0LO5rqcZtCNO/yZy54cMyrN4qcLM0ieJL/ADji4ph5v+TmBHTptgP9mQizkz5PMmW5F8SOZHfUnhed1rVRDorCyLBqsU/+VQqvBajH4NfaczXhD/i/f9zf3enwwzk+PxQtriyvhuAQGSfMKaIoiw97g1iQGOO8W8eeVoQ0ULMdEWtyAvQA2xskCz8ScVwxPnz8DKQuUVGI2YSymvjRaj9cQ0GJkXESPWJUbBtj+/8AHEd4j1w2DWM2rN4yceSbJkL939Difydy+2czsWXNrqNnsaG+x/TfFZDmyPl6HBTyRxxYM7BKTVOAb9G26/XCjKSlvwaShjnG47M13jPGOGcGjWGKCOaYg6UUL+FipLsQdA1Ar0JsHY0Tii4BJleNTSRZrKQxqsfifcakbZ1FMQRq970HT5UCcQ4TmuIZrNzoQFjlaO5ZNOlIvLep9vJGFLMxHvdycX/KHAzls24E8wZoWi1osBDHUtPGTMWI2sFk/hjqSs89ujVeH8s8Ny0YjjgpVugWc9TZ3LXhubgvDWbWcjl3buzxqxNeuoG/rjteEzsBswNdXCLf9V2P7YlZOFIlbxiU07s5pFWh3c1fzB79qxbUUJyfYYLQQBRHl4Yx+FUjQeh6AbdRjJ/bXP4n2fMJayROU1LsRY1DcbjSUY/U4NOJczZCWSRMjK0k48w8LVUz9fDjlZSA56+WwRd9LALlON56SX/NYgjQsbEaBgh6aZppiFANUyjRd4Tca2NIwk92Uok4nnkjhzGYXLxv5Q+YPh+Lq90GhrddxuF092O14ncG4Xk8rKmVzGUfMO0tNJZDHYBRFHGXdoxu5cUWU2L2Bn8Ty+Sjd5nkkHeRI9BYv1cePRLR2aGlF22sVh7hfNazhgkpQBQlAOGWNRSI0h8xrfqxq/rhabKehLbf7f8Av2DbmPmKPKQHSI866tUEaRX4ak6dJYBtkXUDVE1Vi6GYcyDOOrTPFJFGTVohjjO5BoWWqtJpmPcVi54tyxFLpeKWSBtPWJrBW9hVjuWI3712GBrM8Jiy8M4UFn8hMjnzEawCAB0BLA1vvW+2InFpWOG7oFs4dTWep/7BWFjyc4WME2bNKx7luQjMxV3av1BGDfLc2aZJEjZQFbQoI7IK+ouz9cAHCpNDF+6oxX/nHyj9NV/TEZYfX9BjXJFSVM54S0ys1iXmVwLah8jWK/8A4QChASQneqrUDf7Yz9svXv7egPX/AHY5rpXY3+mMo9KuTZ9RJ8G7rzg7qwjexHpV2A3UOAVY3sNv4dRiFmuOCVVEqtmFZtLqQzaNjUiBRtQqyKPXfbcP5NzviLnFUaZpYgFIaugC7HqANv62GOOPLBoSQai6ghtRI2NEb9wRv8x64yeJ6qLWZVwhx8nlwzh4JGA3UmRgSCLFBwD0I6n647+x5DwifAkMhYAKZTQFbk6Tuevf0wOx8QcNpBodqJ/x64cbib3QJJPa++NdM/H7meqHgEsObXwvAKsYiAhQtNQXVqNaW3N/3kd8dZSLILIbglWIVpVDIWNDuWBHWzso9PjinyuWzT7shjX1c0f6tX+tY8zy+GLMhAsCyBW/ywlGd8g5QfYI803D3oCLNRqLNBQ5J7bMyj6m/hWIrjKKpMceaaTbSZBGqjfewrEt8rAxS5RCxKuxU3t5QQR6g7YseM8vzRRLLEWmWl1sFCqpYWBdmyLF7bfLct648sSUG9kSslmIPEDSpIlAkFarWAaJBshSewvr6XQxPl7Ls5skk+ULXTUx94fHase8PjaSbwnGg0zdj7qFiOncA/tiHMzb2duliqO2/pd3ik5OVvcG9iTDkYHVbk00CfMO5PQAb1sNyccLFHCJCsockbAAj/HW/pitdmrr32HoP1/bCy8ZIbUevTGiTM3ydNmr6yH9WH92DP2b8KyuY+1NmUaXwkjMYZ8wsYLMwOt4VLLsBVj1wGRZJBZYk19Mafw7kSbKGRsrxIxzCGOWRESZPu3O1vq0sRvt1+V4rSxF9DyDk0MpfKKQM2kfmzsqCOFsvG5ZWsFyGZiFIvfrthnK8kcPdNaxfaF8LNSIXzMqrJ4eZ0RMXD0AUPvDbe8VXGORszLmEyUnEpZPFlZ38TLZjRrSAnWHc6ZG0oEpWuj8MKPkXN6VhHFJBAcrKwT7POGEYkUPGYCfEpiQQKs0aGCkIc5j5T4dlI8zOckXES5RvCOYmCgzFg4WQHzL7p1UdwenQCvP3BsnHxVOH5fLmBVljjkkEruXEojINPenTqPS7x1zRw7NRZOaRs/LLCmYiyfhSRyRlgkIlQlZPMoTUQFI+PQ484hybPPxeHKTZwyTZmJZjmGUkj7osARqs0IwLv0wgDZOQuHSTTxfyfJCMtmcvGJDLMRmFlfS3vUB1vyn0+uee03huUy8yx5VMugUyBvAzEsx2agJBIo0MKPlBPffbBS/A+IPDHq41Ic0mWGfjyzeKaQDY+ITp1dt+/w3xE457JpkkZ2ziy3FPO8nhm9caq5RvN1cSar+B2wgMvXD6HDC4fTESLhySYnw8uT8T3FJOw8oJ6mh07kkAepODPkv2Y5rOQ/aNEaxvXhmVmpl82ptKebqABZXud9r0Xl7koQySPm55HDKUMGplVQSCCgB8oGmlOqxR3sYlY290b/HjHZoxDK8q5p2AMZiUsE1zWosiwACNbmt6RWNVtg94d7McwWRFhy4jO/i5oTh29fJSqDQ2Tetzq743PhHBsvlkC5eFI1r8I+Z69e56+pw9nsxCq1K6KOvnKjp8/iMaLbk55O3sCh9n2VnVBM7yxJ0hVikRbVbOyqbd2bcszG/1u9y3LcEIAy8aQV+RFr9CNvWxiHw/mR5sx4MOSnWNR555V8NAK8vhgi3s16bWb6A3mkk7jbfv9B29MUmZyWnZodiXSALJraz1PzwF+0/gcWYy4Mpaka00qHIkbyodHvMpvSVBHUHtYJOI5kxqGOkBTbAbnT3IuunWu/b0NM3M/iK3gIzaTVgfDrt0xSi3wJTp2BPL/IcSSK0sjyOjDS0wKKGU393ChHmHW2Y/K8E2dy0UMQVmbMC92layHdtn8tbFmCmulj44Deaps00ySBJB0s6SAKbYknYd/0GHWzssukzt4sRGmwSsaqPNswouyhRSoQLA6k3jXTQpTct27YLc+ZOFMs0sbaQ5VBE13Z3YKevlFEg+os7jFrwlIctlh0VETUx9drYn1J/hgR5+4ocxTttqkbSoqlVR/eTIST3NnEdOLmTIyRavOigH4qGG/6bH/fiNaUjRJ1uaHwfMrLEJFXSrKWCmvxMSLrbcb4G+MqCJh6xOf6lP/3Me+z/AI0Hy7Qsw1x0qjuUF186utvhePOL5hULMxryyL9WjZQP3wTacS4IA5BhY4Zt8LHGkdLe5FVqxPy8x7AKfUAX+vXFcDiRl5KOOpHISMym2rv3w1F1GJgFg4gkVtjUZccF4gcrMku5CnzAd1OzD9DY+NY03mfhqZzLgQ0zipI2vY2N1FdmHc0Nl64GfZjw+KRmmlRZCrBVVgCt1dlTsSdlAI731qjPivHYcuziSyV6N0Gk+6ST1NV0s7G8ck/zbAjMuO8vSZWOOWRla2oql7bWBZHcBu21d8aRlOE5bLRiWFFRSoPiudyCLBLN6+nT4YB+Pcw/aY3W0VGNjysDakUdTMBvv0U9x3wOvmndVR3YhRpUMxOlQOgvoK2oYEm+RsK+Oc0RAkQ/fHpq3CX8L8zfSh8cBHFM28pJdrroBso+Q/wcOMCfdHwHw+JPS8R8xlyFxdJElhwXPkjQT06fwxos+eX+TYEV9RNhqoEHUSVIOxqxTfD44yCB6OCKLibGKg2wOrSdxfSx8ex9dvTCyLXGvAvHPS9x6GUHNFyTSkjt+Qg9PgGxGzEmoEH/AAcR4GpSe9m8MvJvjTGtKE2Ry+FFJRxxN1w2Ti7JLCAM50KCzN5QqgkknYAAbk/DGjzc88Sk1xNkZGj8GNfAMclIUNrL7mqyUNXt5TXTGdcv8QWDMwTMCVjkRyBVkKwJAva9u+Cg815Url0KygZeSKYGOKJQ5jeViugS0g+8HmBYnzGsS2Bftztm3zMOaXhLCQszg3mSJA0TIaBGkCmDWo7Dscdf5bZ8EKOEP4SxS5cIBmjs7qX+8rUd49t9t8D0fNGWJzDFZrzRjaRWjhdFMaml0s/3i6msHyEaVPwxzm+Y4VnD6H0M+ZfcK+02UWEWrPRojUVLVRoHbEiJ8vM8iwzJNwbXl3nE5Ev2nTG4iWL3zv8AhPU9WI7DD689T+Jls7/JAMkYSNMx9/5xoaNVBrTvqNV3wPT80Q+G0awjfLywiXQEcGSaSQAKrlFSnojc9fhj3h/OCRGL/NwQkCxMw2dmj8yeYkqqrIEcELdoMIC1h51zrQMF4aGnjy5yTZsRykpGBRVh7oYDffv27Ymw+0LiEv2xV4c0gzNilWU+GwgWBytL6Ktg9DtiiznNWVleKUjMRvGZG0poOtpI1VtT6lIBZSW8nmDEUMPHnTLyStK6SIWZSUWOKSOo3YoVVmUxuQ7WVagxZt9dKgAOq2w6mFmpA8jsoIDMSASSQCbAJO5Pxx4uJkXHk2D2We1BMnCMpnA3hIT4cqjUVBJJVh1oEmiL61W2D3P+1Th4UtAzZhwLoKyKt/meUKqj9Tt0x8zDCIOJUmb/AAovc2vivtDmmRJDmRGkjFY8vlkZXl00CDmJKKICwBkCqdmobXiBwjP57OZh5spEZZiwBmRAmXQ3RJkZi84UWArGh1CmhiByBHkpYGlzMKN9m0xBZdTKFktg1BSCzSGUmx0KgVW+owc0RtCuiaNVG1KslCuwBQf3Y1jjclZhLKotpIruD8jjJZiXONnXaQtIY0JYqoYnT4jMS0hCmr2+p3xLynPIklaCNWLgXp6tsaYbDscRhPFnZDEmZ0yKNTKFsV2NFww/f6Yb5Z4KozExsGJdgAvvtqNu3TX5gwBbby0oFEnaMEjnlkci2zKSSHXJqRKvTe5PoB19OvTA6YzFRl0kFvuoFsIoANs3duwJPU0OgrF5PzDAzSppZvBbQSaAselWasEb4FM1nNczsx7Cht0+nTYAfTF8IiMW+Sv4/wAcnL6RKwAFnTS9eg8tfHbAnnmZzq1sWO1kk3v8cWObm1szerH9v8HEKPZ9R6Rq0p+Ualv3IA+uMZM3UUgb43PrKjoI10fNtbMxHws0PgBiuifSbBo/sQeoPwOFGGdgo3J2GO2yjCroXqqyB7po7nvjn3e51fKth+GLK9W8UH8oII+hq6xznc0HoKNKKKVb/Un4nDa5CU9EJ/T+OPXyEg/D+4/jhu2StK3RGZsLCzELIQGFXuMLBQtRFvHQbHOFjSzEkLmiMcPOSbrDWFg1MC44NzDLllkWOvvAN9/KRe4+NGsR04q1guNQBJAvufp674r8LCAIl5oAN/Zo2Pq5Zj9NRNfTFY3EvOzeGvmJOnehZvEDCwUOyxbizHbSv74abPk/hH74h4WALOte91h1cxQqsMYWAROm4hqNhFWwLAurHf4Xhj7SfQYYwsO2A40pOOS+OcLBbA6D498Q44wsFgOic+mO5s2WABA274j4WCwOtePC2PMLBYCvCwsLCA9Bx0JMcYWCh2Oib4Y6+0H0wxhYWlFLJJcMIcrzN4WVbLpAoMhVpJNb2+htS7dAB02698S+D89S5cIFhiYCTW2saiwsHRvYUGtyBfxGBPCxSk0qIe7thnxr2iTzNqjijgo2AAJAPiBKG0m/y1WGeFe0fiMDMy5jXqNsJVVgTVDerFDagRgSwsGpi0oM8r7QZURl8FCWbUzEtucQ5ecpGZz4aecAdTsBWw/TAxhYbk2CVBEObH7xofmThmbmNmSRdABkXQSCdhqDEfXSB8rxR4WJHZ34mF4mOMLBSK1M7L48145wsFCtnurCx5hYAs//2Q=="/>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 name="AutoShape 4" descr="data:image/jpeg;base64,/9j/4AAQSkZJRgABAQAAAQABAAD/2wCEAAkGBxMSEhUTExIWFRUWGBsXGBYWGBgfHxsdGhceHxsdHh8dHSggISAlIBgZITEhJikrLi4uHh8zODMtNygtLisBCgoKDg0OGxAQGy8mICYuLy0tLS0tKy0rLSsvLy0tKy0tLS0tLS0vLS8tLS0tLS0tLS0tLS0tLS0tLS0tLS0tLf/AABEIAJoBRgMBIgACEQEDEQH/xAAcAAABBQEBAQAAAAAAAAAAAAAGAAMEBQcCAQj/xABPEAACAgAEBAMFBgEHBgwHAQABAgMRAAQSIQUGMUETIlEHMmFxgRQjQlKRodEVM2KSk7HwFiRTVILhF0NjcqOzwcLS0+LxNURzdIOitCX/xAAaAQADAQEBAQAAAAAAAAAAAAAAAQIDBAUG/8QAMBEAAgIBAwIEBAYCAwAAAAAAAAECEQMSITEEQVFhgZETInGhFDJS0eHwM7EjwfH/2gAMAwEAAhEDEQA/AMe4JCjyEPdaT09dqOCnlblWPPyNHFIVqNpLkVgCEIsLpDFm3vSB2Ppgb4EgIm+EW31kS/22+uNi9lPHcqOHrDmM42WZJJYwPG0Aqx8TWLOwFumrpZ9SMAA9D7LVkdUjzcLF4VnWi48kjBYzvH+ItQ+R6Yg5n2Zzpl1zAYMpC/dqGLjU2nSbVU1K1ggMaq+m+D/JT5EHLeHnkiAEaTAZoqwgEczxRBrFeE5jU6Ws2Q/xcz/HoMvHmZ4s4k4McZigGbQFnZ3aUaNJdTcmrzgn3gdIGAD5/wCLZYxzOhDKVNENVjbvW36YiY6kHT5Y5wAFfDuTfGy/ijMqr0D4TLRIZlVdJ1eYktVUKNDuMXjex7OCrmgGoWLYiwe4sfEfriTw/L+FlopJiqLJEVUEm2AhWxoCkmw6HcgbjEvgntB4gWiiZoZFRa1NGpelW61MQAxqgSOpHXBGLas1yaISSVO/t5clTB7Ic250pPl3PWlcE160O2KDi3Jk0GkeeQksDojYqKNDzepIbb0r1oHHGPaVn4QskQy6LKutRoVnVW6aipA1HTZFemIM3H3VTBIgeZdKyMJOvkAJsRE2Qb6kWSw94glNGeuL8vczBlo16bYIuHcreLCJPF0k76Sm1Vd6tQ77Hby2CdrIoJvePzP9+ND5ekWKPLNLIqeVGo670Wb2VG6ixRIsH0N4TvsXCMXep0Nv7JcyAhM8IDgFbD7g/JThv/grn2/ziHzVW0m9mh+DBTwXnedYUiDAhKCBlBI/XfYYteP8z5vLlDFJEGKWdUPQ2VNEhT0C/wASKxWh3Rmsq06tO3r+5mXF/Z/Pl9QLa3VtJEaMw2As316kCq9brbUJzQlGKsCCDRBBBB9CDuMaI3Nkyoyyp4rkk+Jrq7cvuNJOxJGzAVQrbcDzi+JOwArW+wJ6aj0v4X1wNNAmpbp+gR5bkV3iWXxGCsiOD4TV5wpIu621ft8RhZrkcq7Is4bTW+jY2LFebcHse+Dabi3jRrkxGNTqY3nLyEaFHmIiBoFlQ+7R3PqTiqbhy5YqPtAjgkXQr6Xfw2rUq+UsfMQxAJsbj443WL9SoqMKuyozXs8KqCuZDMfw+HX4Cw/HtZAW+lkYos9yzInuMsuxLaWW10kg7atxt1F+mNl5X5NyUmXMySGTxDqJYKFFnqEeOjRHff8ApYzieYzLLl/BeWSKRgsiXaKg3JF+75WFmtiBZqsDjGqrcVAhwrImeVYwwW7Nm9gqlj0+AOCrg/s7lzDFFmXWOwVmsdmFdQQQQfmDRBArPZ8gbPwg7CpD0B6Queh69MaHxjmpMs8E+TlhZ0YjSpQgoymwwRjQuje2/wAzfFKbU9P3GltZRT+ySZNnzKKd9mQjoLPU9gQfrjmb2SzrH4pmGir1BGqvndYPuF8zZ2WRRmssmWEllDMJlL0RsqlruyABW5KgdcTeB53M8SQxeLHAkUqtLEsbl6Uhgp1v5Q23r3+OGt3Sbv0/YT2WprYwDjHB2y7srEnT0JVl1D8w1Ddbuj364rcbR7QOCSRcPzLAoyRukclWhDGRHDaNwxYSKS1gmwaxi+LV9xbdiXw7h0k5IjXUVFncdLr/ALcXkHIPEH9zLlwDRYEVt8yMc+z/AIouWzWtm0jQws3W5HUhlYbX5lIYGiLrSTniXtCz0UegR5bwixZWKNIu5sAMzbkHemGruQLxVBaBkey3PiNpXEaom709so2J2G1gG6sfviBm+XI1mjVfECMX1FyAaXex5B8R0YbGj2BVxzmnPZrIrpmkUuzxzIqKqMK/CQt0Bp2vuetYkKYtTySR6liR5gAQCWcqBdaTptxZ1E7r32Ikmud+3mVFO7q13rsiBkvZYM0skmWzJCJp8siam8yg7+H6GxYHY9KNQ5vZLndRWN4JCBZUOQ1eukj/ABthKZzKsrtJlxpBJjaWPUqAtpU2SxbcA2aLX0xbZ/j3ECyRjPSqjpcxtdKqQS2kddgCNjqJv1GHoZLmr49zOOK8Jky7aZBRoNt0o9KNb/T5dQcQ4lsgYK+buPNmIUBUKNQO23QHqOh7b7nbcnsLZT31+eElvQpNVaDfg/A49K6hbOtoCQAT2Wz0v17bXtZF1wblpM1/Mwk7dDdg7hlICkhlIII+XqMNKwEUYO1qLJIArfbf5Ym5Lmo8PmgzAXWsgkjlCkeYRiPQ3XTrAfTe1qAD0x6eeU8L+Wq+iPJ6eOPOvmu9+78fqSZeQCpAaJVJ6amYXfTqnwP6Y5i5F1nSiI7VdK7E1tvQS63GCfKe0PL5zW7wvGqlV++eEAtRIVLslvxV9cODnSDLnxly8holG0mLYtvpbYGj1Hax645/xmTwXsjp/AY/GXuwJ4pyomW/n4tA0ltrJ2qgAVBLMWUAfHsAcCTwwz6lSMoyqWIJB6EA9h640CfnUZ7Mys33aKgoFig06JAQ8qkBCXeMgkgERlb81Yj8WnB8UCTqCdBNnrsbqyACBqbrsAWAvF4c882RQlVPyRObpoYMTyRbtebMenSmIwsOZ732+ePMcUluzui7iiw4APLP/wDTH/WL/DFrwXmBstGsfgB9Mqy2zd16LWk0p7i97PriDynVy3+Vf+sGC7g4yxmQsBKAbMQGrXQO1Ai79CQPXa8VDG5JsieRRaT7kzlRklyzzz+NGkQQKQjSK3gyly0rKlKCX0G61AHfYnAzxHjrENCIjpWMQa0cAsI3sSX4ZOtqot3BIxpuby1ZYHwTlkksplkiVSH6lVYW+x1E0VBs0BeBWXLEo+mEqXfdUVtKhV91dQ1MCQTq6X9AJpd2aO6tGX5hCDRFbYaxbczRFZyCpXyjYgj+/FThNUwi7SZqWdyhmGRSbMJFGcrFJ950TUNNKEGs2kUbWe56jbFbNUXipCTMrgxalA1upIPlS7q4z3J2G1dZ8GSXNCGJUcSrAqJIXOk6IA4BBjPoRSmwPlWKTPcBzSEa4JTpGkaVLADUW6pYG7E/M3i077+gnSXHqSJOJPMQWiIKqFK0e4PWz+VCOn4Ae+PfDRi0r+aV3IKkX94zb0TQ9DqPQk77E49y0WeLaFglNNpDsHA0g/8AKXHuB2I698SZ8rNGSGy7h76trNWCGKmtO4PfV6+uM8jVrc6elTqXy3t+1efoD3FMlF4UjeC8cgY6Te3lPnQ+Wrok1d+X0OPeEysUUaL2G9/7sdcw8RRowtLr331EtuK3Hujqx2FksOyjBJwWCOZMvD4TeIUCLIGNX4AkXVYrqarqB6WMOLpmOZOSW1MseWuW/FUuzha7dhVbk3YO+w29b6DB5JyhlZoC2ZhfyKxQlyJAoBNGjXba769u4fDmczlHKw5dk1MGLKhcFqAva2A2uiANye5wS8tcUllOYOZdqOlRqVkABVrC6wL6/HFOV7mcY0tLM7yGRSNzaAuBWlrKmwCCNwCCCTvdV+kXjGTiFBsoI3WtDRAr5j5l1ncENWkXvv12xd8WyciTqv3hXRGviFX0+VQpAOnYeUG7OxHT3Q1znnIGlgUTpI7sinQzaomSSht+WiTRIIo7e7jFO73O+cXFR+Vcb7c8+i2rgrs5wWaEDMStJEbJRYhq0Enu3u9yKs2PTcYkzxZjiMSzTsogj1aQSIksnqWdiFJ3P4iQCAo3OCfh/MUeYhML2G8oWQU5DS3pDLoRdq7EgYmcY5BMohhkll8OCPZURyjMdy5ZVFt2AFUAANhjv+LDucjd8FFwHihhEccGZWSw6xxRRyaCWJDFZZWUuVAskir07gEYhQm42gRnIeRtegyAswJDBwvvbh6BBvFw3s7MWueN3LQRkpE8bRrVHZWYbtbFtzZOxO5wP5bNBi6ks0jsKV9OnykFWeitadJIA76bsijUJqSbowyPdK6KLmLg0eVZwqyRSqSGBNKVK069BuNSEgH3Xo4PeXeDRkZbN8Ry2h5QY0Zr0SErSNKtUHK3pJ9LPQaR6TPxjPRtKVmKhpWtldWIiU2UYBU0mJbU7nqTsKJObOZp89F4sUfiQrIY/C0alvwr1WG8xHiCvQqdvXjnJXqotK9rLjjnEBPHl3eQ+PD6IulwyaZFDuyr56DDc9B9Bvl7mV8p48rR6GcKpkQaiEutW5KMI9Ldd/NRIxQpzA4VRIQPKy7UN23bta225C0O1DapfL/FZZ45QsJJ0gB4l3OiwQWPlJKuTosA6asdsJ09+DSDaWnsEfNMaiJos3nJJ1lZXdY0AaSiAuwYKPdUA/ADeqxl3OPCMvEIpcq0nhyalZJB5kdKJHxBVlINke9RPbUeIDQkDRhpHHg6whN64CfMrURZXy102sjc4BeLZJZnWBnKMqqzrYYqEVEUGtlsl9gCQpjJBawcemcpKLcrfp/0aZdK7UB/BotcyLYGo1vdbjbp8cG/LmakycwJj83QI4FHUOv5TsSFNkea8XPBOSuFxxeNLm1EqMAUllVNPQqRpomwVbY79ji8kz/DYoWWP719S+GVWTSlEFmtyLJ36fruTjtSMuUD3EM4rtFBECaLuX0fzkkpN6aHuJehT8Dh3M5d4h9naWVWmEarQLaAJAQOoqyU6EAUN+2LNJPDjTMPITCv4BZPhs3m09Pn7u5sfEW0uY4XmXLxSJIYhr1PDKxSqIa9A09D8zXpvisqlui3GtjMeMyZgSacyGZr0kzFiWAqgr3YA33U9zfpiSmWMSV4U0YlXSGkVtOnYlbIAJNKABdWdzjQOZskuYj/AM2XMCIqPvCjDU5sgKHQEigN6F6h5hgbzkoliGXiDs0JIdzpGrRaitPWxuS242Hy6IXJ1VGUvG7BPn2FIosnEvvhGkkPxcrQ+NaSMCmU98Y0oR5eKAvPAsz6ivnAOmuw+t3iq4rwKMfeiFYhoLgIxPT8wJNH4fEYxjkXxNPmXPHWPV5ErN8efLJCsaDUV1M976dwFX8u4JJ3vyjoDcTik7ZxVkEhcoK0t+G6sEdug36GhiNzBGahajpMekHtYYkj5gMP1GIfCEuZBqK3dsPwqBbHfYgKCaPWsd3Vf5n/AHscXRqsEa/u4UcveFF4UU9h2hmdF8Mv5nbSGKrvfhqwB+Z61itzGdAZkHuSFgVG3lJFV8R1F3RAx1x1ZUzInQ1p0qtGwqgFUUihsVBB9TqxUyz2Rf8AOX1AoA3f+BjFwcXud8JKUaLTNTvCEjjQK2xBA2DMoPkvq1EDxD5j0XSNi5wrKSROZJ18rowLXbAmjTKDa3RO4u/mLkKrBhKSZVlX7wN+BugYWd7YoLHcv6Y6lhaddcUkUZ1FVVgLbfSGvcquoMLI/CegF43xpY6yJ8Piv5OHInkvE1yuz7ewPcT4BqPiRnUjHYjCwR5bPyx6YpmDI6mRBZsaW0MWFAAkjtewG5rCx2Y8HT5lr4PPy5+owy0c0B/KwJaRR7xQV9HXGmctc1RxJ4aQplSqgOypbsVViaaQnR7hP4qPre2S8LzJjZmUkHSRYNHcgH9sGfCZViGow+IzAX4hVvQ3up32r9ceM8qgtz6DB0kuonUe3IWcwc4CYqvjWdS6gAyqNwdgab4Wfji5j5qyiRaftCEn8NSEVdfhNdP8dsBJ4zvtl0HTtF2N/wCi9cc/y1Ld6IwR0pU/8O+OLPpytN/Q9jB0OTEqX+v5Bbn7NpLm2dCCCq9AQO+wvfA3iw47NrzErVVsdv8A2AxX46sUVGCijx87vJJ+bNj5IiX7Vl221FK919z9lOxYnT9AAfKPjjS5YWK1pH02/wC9gH5T4ZHCMtmmcFfCRzpUMfNDVeRixIrcabG19cHGX4rFIutWNH1R1O3wYA/tinLV2oNKj+WV9/p5HEMBAqh17m/72xJVjpYMAu3b/wBzjwZpPzfscMZriCDy7mwd+w+Zv/H0OIbS3YWfK03vN8z/AH41HkhQZ8q2no0SltLbXlRsW1aR3paPc3uMZdMbY/M/342jkzhcaxZXMl7Cxo50KGI0qQV2JYny+6Be427YttihGMr1OvS7fgH5kJWtPXrSMPT+neGY2K2KPobVz0Pxffb0/wBw8ymay8ikqHABqnjdD2OwdQa6bgVd+hxIjEPpd+oBGJoLJOVlJuxVdwK+nvHf/Hz+bM8a4q//AN43/XnH0TmOIRxlQEY6tvIoIHpZB2GPnTiDA8Uc3YObbcenjnDSFJbGl+zSVWlfzF6gjAD3S/eaaFaulkaq6VdUQD1o1sELpA2oA9t/9CTX1rAJyNl1yzucw5jTwVjBlV1FiVnoWdtifKu3U9ScHkXhsoZZFZWFqyq5BBAIIOrfat8XBprYnLiljlplz7/6OoY4wNTWTd7oevY7ID0I3I2wG+0bIQqniotGQOCKrdQNxY+ODLwEutW//Nkvt/S+AxU80JlpIZYW1a0jd0FSeXyG9yK/CNr7Y1xypmGSGqNIwHlliJiQaIilo+h8Jqxuvs1k+4n/ABg5ki9RewIIh7wXzDt0A7dsYlyTlTNm1jG5ZJfXtExN1vVA9Mb/AMj5Qwxy+IQWeWz5mJsRqu+oA3SgdO2OeT7UdSgtOu19O5Y5nLBiD4dbdNJ9eu8e3+4euJEUmnpF2qwrix8fu/2xI+1R/wCkT+sv8cJcxH+dD/tL/HE0RYGe1tQOFTuqhGLRi1qyPFUbmgfXGD8vZ0RTBiNQIZa9SR5b3G2oLferrfG6+1nORvwvMhHVmVogwB6ffL1x8+ZVgHUt7uoX8r3xWNpbxE99maby40kkkk/hoUMbQ0NI8wXUta22OwXUT+ID4hqHKal7BgSCo3oKtk+WzVXtVgKTjmLlV5G15cNII26SKEYb7aSGIJtTZBFUPXa2zXKGbzMg1BIXBJUBhSaiS5VFJADWbBrVe5PXFuMk7LUlWxC5eyMmcWYTeOuVy7KGliJACitUTJ0bbzWAWXrvspKuKtl44Y/AWNfCSWPQoUCZCQAxY0jk6EJu/eba6xG4fLmZQ3DI5ERY0Z1Yat3URE6hZUg+ITpO3u/Emul5Y4mg8MlSSCP5wAe9YIG17122xnKqpolN6tSZa8I5tWHJpl2UxmJgdUhJIKyBlryjyqyhe5AAXfqRxebpIpZnVY6laQtpjQa9bsTZotvfrgj4T7O5pWR8/KCF/wCLQ9d7omgANhsB+uLqPlnKspUwxMTLIbKaiBrIClbBobC9Q+PbFwyJOnuL5lutjO8qHki1IFDKbVTZtnsgjYgde52sV6YoeK5geHRa2ZhVHrTb3tv0I69QT3xrM/J2XVGMEZRlYMtFvKD7x816RRJrextQ64zXnrIR5dMrGoBlZpGkfUx90gACzsLZj9MRCUI5Eu7f8inrlF3wi1bMQjLRRzRoyyaiWdpFrQYwK0KTY8Rmv0BHQkGHPwIrAMxl4XqaIVHesqSTrG4ttlra9ma62xKRmrKaS4NS/wA0mtzvBQAv1A39QPXB9yXCDkMsGUm0o0rMPePXr++O7qX/AM0jl6P/AAx/vdmWcN4wI1VmKA+E0bx24YU5J1A9tKp1PVQeox3xHhmXdw2XlvxE8VYzZ0arPh7gMSFRiCeoA9cbLncojDZNVfnjlI7dAK9ccZbJouqo62HuRyjsOo79Rt2o4h5G1R0rbdGPzxyR6FmR1pV03aAaW1HUvU2QaBJrUD0quH4gUiOX/CNDK+k7kxjXvdUGGwrfc3vjbRlYdOho9Q6aTGxU7+hWvrih5t4TBFDqjgiQ2PcjQdj6DGmKMcrWPu3yc+XLLCnl5SXBmuXjQsHZEiRVKjTf3jM+ppGvfUw0gg+7pqgKwsC/HeLSNIQTsOmFjqj1WLCtEY3Xc4Z9Jlzv4kpVfYowcPfbZP8ASP8A1j/HDGFjyaPZUmuGOnMv+dv6xxyZWPVj+pxxhzLwM7KiC2YgADuT0wUPVJ9xvCwRPy54a+c23ejt8h6/Pp/ea0ZdboqfoTeFaFTK/CxJzeU0UQdStdN8uoI7EWNviMRsMQsLCwsACwsLCwALCwsLAAseg48wsAFgOO5odM1P/av/ABx7/Lua/wBan/tX/jiuwScv8h8Rz0fi5bKs8dkBy0aAkda1st0drF74AKz+Xs1/rU/9q/8AHHEvGcywKtmJmUiiDI5BHoQTgq/4IuM/6l/02X/8zC/4IuM/6l/02X/8zAAGZXMvGweN2R16MpII+RGLVebs+OmdzA+Ur/xxY5b2ccTkmly6ZW5YAhkXxYfL4gtPMX0mwL2JxH5k5Gz+QjWXNZfwkZggbxIm8xBIHkcnop/TABH/AMr+If69mP7V/wCOF/lfxD/Xsz/bP/HE/gns64lnIUzGXyviRPelvFhW9LFTszgjdSNxiRm/ZXxeNGdsk2lRZ0SQudvRUcsfoMAFBnuYM3Mnhy5maRCQSryMRY6bE1tisx6RjzABrvI/MCwKJGDN4kSrtuWdaOwr4yi7NV0wTZznAFD4MbPKVBRJtFX6E6/KQDdEdqGMq5f4xGYFgaMCSPUySWbOog1tXu+bvvfTri+zGZy8fnvzeBbkkkF2Pbzddh06eljG8Ep1q+l9jKb0P5fC6fNneW5geKUzIdczxl2OmNaQlQ1q3poQUu40k77403KcwK8asYMxqK22hY2Ct+QnVs242PS98Yxw/nJYkKBGom6pKO2w36DVRNDt2s2acLlSbKzNGSEkqRY0O7koQ4NXuupdyALQXePPyylFJp+53zUXKklXkWHNHNGYimXwmMMOjWrlI3LlffHcLpOwHU7/AAOOOUuZp5JJIplc/isLGGtiSBswB1kmgN9m9MA3HuJpAVTRpOpmEYVPJeoXWpq1KyijR+7XYUCfeXONCaTw1Yq/lKsdKk6GLVd2d6O5oUdqu630t3+399RXHTHZefibHw/igaRUMcyA/nQr03O4N9Ppfr3xf2mS/wD+isZ2MUaqw9Ga3IHw84HyAwT8WmYvLI7OqK7MJHoebTaON6KC/L1PlUAaiRh7lP2dy8VduJ51miSU6o40FM4AAVra9K0AB1J62NiXguUk5P2MMtU0itiS1yxJYKFk1BG0sb8I7HSfydPl6YO+VIT9hy4emZVYEhVNnV18y9/phh+C5eIGN1TysdAlW/KUG4JPXUOn74fg48YEWKLLxOoHVcxFGLJNgK24/u3x6GfHklmk0rX0Zy9Pm6aPSwjxNXdteL7excpldSnydf6MP1/D0PfbsPjhHJnYaSaurWHbr08u3b9Bjw8di/PF/af+nHo45H+eH+1/9GI+Dk/S/Zh8fF+pe6O14eCCCNI7eSI+uw8vTfviv5wH3CjtqUfscS8xxtNJ0vCW7febfXyj+/A1x/jerL/etEHDA1G2rYA/7sdPSYprNGTTqzm6zLCWCSjJN14oxPmNamb5nCw1xuYPKSPXCxy5mnkdeJ19OmsUU/Ar8LCwsYmwsEnIMWrM7DzaCqH8rSMsYb6CQ4G8GHssiDZ5AWroQte9UiGrvavfv0U4UvysqPKNu/yWy4ioxKwXy2ws7dyepOBLiPCIoQfCRUr0AwQ8y8WzsUh8KON49VBWVtRJPQENv9QBuALN0NczzZlJTlyVT7tHJUWWJUAqL+Ort2x5zu9j0I8bgXzflVMRkUaQwWSh+ZXCP+okU/TAPWNN4rEDw6YyKT4Vhb23lKV09HRfoTjOPDx6OLeJw5FUmM1j0LhzRh1ExrpIojFceViWY8cNFg0hRHrCrDpjx5pwaQG6wqw5px0Eqj6YWkCd/kznf9SzP9jJ/wCHH097Lc94nDoIzFJDJBGsTpJGym1FahqAsNV2O94h8S59zGXhaaXhGZWNQCW8SA7EgDZWJ6kY94lzzmoInmk4PmVSNSzMZYNgO5pif2xAihXnTicPG4uG5gwNE7CnWMgtGVJU++aO1H4g4k+2Ln3NcLfLDLCIiVZC3iKT7pWqph+Y4BuIycTTiCcczuSZIItLaQ8fljI0ootrJJcdrJJ2HQWXtP4ZxHjP2aSHhk0axo3vvDuJNJB9+x074ANB9mE0s2TbP5hR42bbxWCLXlRBHGALPUR6tz1Y445w4dLxDgkizQmPMGESmPa1kj82kdepUgfBsBmb9p0saLwzI5KSLNxlMvGspjIBShRF0SQKu63vBDyxzDxtEcZ7hkkzFrVomy6gLW4I1+vf44ALD2I//Bcr/wDm/wD6JMXvBspmcrHI2bzrZoABgfAVCoUHVSx2WJ22q9tuuM3yfPf8i5dMrmOGZmJdcxjJKadLzO6qGBKkqrAEA9sd+y/njicmUAk4fNm0TypmFZFLAbUfEIDkVWoHtvvZIBk3OHDcxJms1mVyWYjheWSQFoZFAUsSCbWh6n0wNAY+k+euZM3Jw/NI/CsxErQuDI0kBCgjqQHJofDHzeowmNHNY6rHarjmTCsqjkjHmk48x0GwxHOPMPqwOPfCB6YWoenwJvLOTjmzEaztpgU65mpjpjU2+ygnf3dh1Ix9MN7SeGx0hlKChQKMu1bUpAavpjJfZ5y3MOHZ3Mqi6sxG2ViLsVtCQsoUhT53YrGu1WGvYbmOf9ludzs6yZzOgRqukIo1aRVEKrKFBPd9yT26YpEMKzxnhmc2TMQu53CFgG/qtTftgb4zlIVJAUDDPN/sn4fHlSMujRzV5ZGdm1H+mrWtH+iBX7Yw5OK5vLsY/FkUqdJRjYFdqNj9MdEM84rlmMunxyduKCvnidoMyioaWSJJK9CSyn90J+uBmbjkoPvH9cWnHWnkki8dQrpl0FC+jM7rfodLix2wNTLuf1xm+qyan8zL/CYtN6UTf5el/Mf1w1mOKSMN2OIJGOmwPPkezbEunxLdRRwxvCx5WPcZmhzj3Cx6BhgIDFxynxf7Fm4szo1iMm19QyFTXxAax8QMQcjlHldY40LuxpVUWT/jr8MGnDORkDAZiXzbWkdUN+7m7+NDbffDaQXRrLcRE1SowIemRj0Abe/0OBrnecmdGKUQgWwSd136kA9HBuh6b4lZiCHJ5XKoqsqy+amYkgSMTGTq6XpsrtWojtgc5iljRrA06R+UA39APj8Mea8bjOj0IzUoWio5jlJy4j1V4kqki+oVWNn4AlfrWBHO5IxtpN0QGVipXUp6MB6dR1O4I7YsszMXYsx+AHoB0/x63iXBmNSCOVBJGpJXcqyE9dLbgX3BBBobY9PDHTFJnDOdybKCCGzXbEz+TyBY+uL6HhUNBo5vmki6SP8AaBKkfE6cS/sG3qD3BBH6jb98dKSfAKmCMkGGCuCPP8O7qPp6/LFFIKw9I6GjBfTDTZfE3Ln9MSDCMS4gVf2esetFYxYmL+GG5E9MS0I+kfZnxFc9wmDxQHKr4MgO9mI6RfzAVvrgszWXSVHicBkdSrqehVgQQfgRYxg3sx5pl4Ws8c2SzckcjK6iKI2rAaWvVWxATp6HFvwv2lypn83PJkc62XmWJYkWI6k8MHqCdPmLsdie2MHF2SEvtU/ziTh/DB/81mA8g/5KEanH16/7ODHO59458vEsLskpcPIqkrGFS11HoNR2GMgi55B4s3EJchnjGuXEECCHzLZt2azQO7AUTsceca9rXEzOTlcg4g8ulZoJNZ2GqyrUN7rr2wqYDvO3BfB5myE4FLmXjYn+nGdLf/r4Z+uNY4/ls1IqjK5hIGBtmeLxARXQDUKN0bxlnM/P0Wakycg4dn1fK5hZrMA3WiHUebqfKfpjrmf2qzsYHyWSzitHJcizRUsiFaK+Uk3dEHtX0wgLr245lf5M+zsPFzDtGUCITRRgXehekUGXr+Kt98Ens84lHPw6Dwh4bRxLE0bKR4bqoG4NEixYPcYG4vbBHQ1cN4gD3AiBH0OoX+gx6/tfio1w3iBPa4VH/eOAAG9ontF4lG2a4bmYstupjLosgtXWwy3IeoI63W47YylRgk51zeaz2ZkzkuWmj1dVMbaY0UAKNR67DckDf57DiHEyKieM2EGHfHbRX0w0VrEqmaO0OeDfTHDQkdsJWrB57I+BwZ/O+HmWGhEMgjJoykMAF9SNySBvsO14e4fLW4M8F5UzubGrL5WWRfzhSF/rGl/fHnGeWc7k98xlZYl/MynTv21C1v4Xj68WaGNQoaNFUABbUAAdAB2x7mJImjYuUMdHVqKla73e1fPFUZWZhylwg5zg2TZFVvDjJQbWk0czeZb2DEat/UjBg/8AKk4oeDk1oW/87ITW5VdkXe+pbbAJwvn2LKeOuRy3iZUzMYgCwC7KH0qATpZwzgD8x6bDFc/tslMlaYkF1pKv+hJ6fti6AuuYeJ5nKTLFm5xmIHbSs+lVMTnorhQBpbsd6PeugN7Q4ogCqLeakoBUvWV6tYXqtA9cFOZ41FnI5Nahgy+eHrYP5SP1H8d8QuVeWIJHSKKTwnlDGRpiDMyCrCmwdttlHcE9MatbACvOsMySBswoSR441bfuECt8L2J2vAXNuSemPqPmbheTlyv2WZBIgWg7G3BVaDhjvqFnf6dNsfMGZiCSvCJFlVWIV16MAdiPnjmlCnqNdd0go5Q5KXNxpLJIVDT+GF2oxxhWnYnrsrUK7g4t+YuW48wHkijRJXI0gEJHFEncgDuLXofdSrLYvhw8ZLh2SRpUBMbTM10KmYNW/wDRpb+GKHigkmheOHV59tTLoWrs7k2bFjyg/TGlKiaM0daJHWjW2FhyWIqSpFEEgj0I6jCxnYaSPgr5a5RedPGkDLGfdAABbfrbEAL29Tv88VfLmVjeWpFL0LWPs7WAAe9b9uu3Tc42ThWWUgK7g31OwXbY9qAHuqq9Pj5iLbUVbM926QHtlUyi1GqgNsxUef5atTX8r+mIfD+ItI0i35mjIFfE6dv7UnB9xbk2OcHwpkBPQaGA/rAn9aOBM8jcRimWQQCQfiaGROlg3TFW6i+mIWWEuGDxSXKCr2uTDUirsBGAvxMTuNvq1fT5XnXG+ImQKL7AsfU9B/HGle0jhzywZeRIm1xsUKqpNK4Bva9gUH64ynNRlJCCjIBsoYEdAAOv0wKKk0ytTimvE8jyrHopPyBP92J0TBaBGk/HavniviQnohP0OG8zNIL94Cq6nG9mRZALISWsKB5V7f7Xx710/XFtwfhGYV9Qi8pFFDqsj4hR5T6aq+F4mcjcHWvtM7hUVdamxSqACWPo1ih+XSx66SKvmLm6XOMYsuTBlVNKi7M/qznrv6YjW72Kqi4zOWs2AfiDVqfjgU41w87uo3/EB/fiH9jMbB9yVIPU3+vXF3Dmll8wPzWwSP4j4/PHVjyXsy4ysGYBiZC/bHuayWlxpGzHYeh9BjzM5R0coRuPQg9DXUGu2KbSKHAb+mPHiw0iN1Ox9bG+JaMD3B+RxDaEEnI8OpM7I8D5toYo2jh1y2xaTSa0G7o+h6Yi8d4UsHGI8skkphM+XBRpHJUSlC8ZIO9aiL61XffHuS42IdRhiaIsKYx5jMKSB2JVwaxAOdhDBhlvMG1hvHn1Bgb1Xqu73v1xFbiH/aiggzXhQKYkUMLV8xTU7DfxT1UAWVtd9sPe0bKCOLKT5VJIIZFZCHaYS+ImnWJFc9Qbpl2NnpQuo4tx4TsDPA0xApTLmcy5AvoNTmh8MccV5l+0FTmIDKUFL4mZzDaR6C226DE6RUWnNOaiHC8hLFAYpsx4uuQTTE/cOEOxavPeo7bHpiu5gUx8N4ZMjOJJxmfFbxH83hz6U70KG22IE/G4mREbKhkj1aEOYzBVNRttILULO5rrjibjsTIkbZQMkd6EM85VNRttIL0LO5rqcZtCNO/yZy54cMyrN4qcLM0ieJL/ADji4ph5v+TmBHTptgP9mQizkz5PMmW5F8SOZHfUnhed1rVRDorCyLBqsU/+VQqvBajH4NfaczXhD/i/f9zf3enwwzk+PxQtriyvhuAQGSfMKaIoiw97g1iQGOO8W8eeVoQ0ULMdEWtyAvQA2xskCz8ScVwxPnz8DKQuUVGI2YSymvjRaj9cQ0GJkXESPWJUbBtj+/8AHEd4j1w2DWM2rN4yceSbJkL939Difydy+2czsWXNrqNnsaG+x/TfFZDmyPl6HBTyRxxYM7BKTVOAb9G26/XCjKSlvwaShjnG47M13jPGOGcGjWGKCOaYg6UUL+FipLsQdA1Ar0JsHY0Tii4BJleNTSRZrKQxqsfifcakbZ1FMQRq970HT5UCcQ4TmuIZrNzoQFjlaO5ZNOlIvLep9vJGFLMxHvdycX/KHAzls24E8wZoWi1osBDHUtPGTMWI2sFk/hjqSs89ujVeH8s8Ny0YjjgpVugWc9TZ3LXhubgvDWbWcjl3buzxqxNeuoG/rjteEzsBswNdXCLf9V2P7YlZOFIlbxiU07s5pFWh3c1fzB79qxbUUJyfYYLQQBRHl4Yx+FUjQeh6AbdRjJ/bXP4n2fMJayROU1LsRY1DcbjSUY/U4NOJczZCWSRMjK0k48w8LVUz9fDjlZSA56+WwRd9LALlON56SX/NYgjQsbEaBgh6aZppiFANUyjRd4Tca2NIwk92Uok4nnkjhzGYXLxv5Q+YPh+Lq90GhrddxuF092O14ncG4Xk8rKmVzGUfMO0tNJZDHYBRFHGXdoxu5cUWU2L2Bn8Ty+Sjd5nkkHeRI9BYv1cePRLR2aGlF22sVh7hfNazhgkpQBQlAOGWNRSI0h8xrfqxq/rhabKehLbf7f8Av2DbmPmKPKQHSI866tUEaRX4ak6dJYBtkXUDVE1Vi6GYcyDOOrTPFJFGTVohjjO5BoWWqtJpmPcVi54tyxFLpeKWSBtPWJrBW9hVjuWI3712GBrM8Jiy8M4UFn8hMjnzEawCAB0BLA1vvW+2InFpWOG7oFs4dTWep/7BWFjyc4WME2bNKx7luQjMxV3av1BGDfLc2aZJEjZQFbQoI7IK+ouz9cAHCpNDF+6oxX/nHyj9NV/TEZYfX9BjXJFSVM54S0ys1iXmVwLah8jWK/8A4QChASQneqrUDf7Yz9svXv7egPX/AHY5rpXY3+mMo9KuTZ9RJ8G7rzg7qwjexHpV2A3UOAVY3sNv4dRiFmuOCVVEqtmFZtLqQzaNjUiBRtQqyKPXfbcP5NzviLnFUaZpYgFIaugC7HqANv62GOOPLBoSQai6ghtRI2NEb9wRv8x64yeJ6qLWZVwhx8nlwzh4JGA3UmRgSCLFBwD0I6n647+x5DwifAkMhYAKZTQFbk6Tuevf0wOx8QcNpBodqJ/x64cbib3QJJPa++NdM/H7meqHgEsObXwvAKsYiAhQtNQXVqNaW3N/3kd8dZSLILIbglWIVpVDIWNDuWBHWzso9PjinyuWzT7shjX1c0f6tX+tY8zy+GLMhAsCyBW/ywlGd8g5QfYI803D3oCLNRqLNBQ5J7bMyj6m/hWIrjKKpMceaaTbSZBGqjfewrEt8rAxS5RCxKuxU3t5QQR6g7YseM8vzRRLLEWmWl1sFCqpYWBdmyLF7bfLct648sSUG9kSslmIPEDSpIlAkFarWAaJBshSewvr6XQxPl7Ls5skk+ULXTUx94fHase8PjaSbwnGg0zdj7qFiOncA/tiHMzb2duliqO2/pd3ik5OVvcG9iTDkYHVbk00CfMO5PQAb1sNyccLFHCJCsockbAAj/HW/pitdmrr32HoP1/bCy8ZIbUevTGiTM3ydNmr6yH9WH92DP2b8KyuY+1NmUaXwkjMYZ8wsYLMwOt4VLLsBVj1wGRZJBZYk19Mafw7kSbKGRsrxIxzCGOWRESZPu3O1vq0sRvt1+V4rSxF9DyDk0MpfKKQM2kfmzsqCOFsvG5ZWsFyGZiFIvfrthnK8kcPdNaxfaF8LNSIXzMqrJ4eZ0RMXD0AUPvDbe8VXGORszLmEyUnEpZPFlZ38TLZjRrSAnWHc6ZG0oEpWuj8MKPkXN6VhHFJBAcrKwT7POGEYkUPGYCfEpiQQKs0aGCkIc5j5T4dlI8zOckXES5RvCOYmCgzFg4WQHzL7p1UdwenQCvP3BsnHxVOH5fLmBVljjkkEruXEojINPenTqPS7x1zRw7NRZOaRs/LLCmYiyfhSRyRlgkIlQlZPMoTUQFI+PQ484hybPPxeHKTZwyTZmJZjmGUkj7osARqs0IwLv0wgDZOQuHSTTxfyfJCMtmcvGJDLMRmFlfS3vUB1vyn0+uee03huUy8yx5VMugUyBvAzEsx2agJBIo0MKPlBPffbBS/A+IPDHq41Ic0mWGfjyzeKaQDY+ITp1dt+/w3xE457JpkkZ2ziy3FPO8nhm9caq5RvN1cSar+B2wgMvXD6HDC4fTESLhySYnw8uT8T3FJOw8oJ6mh07kkAepODPkv2Y5rOQ/aNEaxvXhmVmpl82ptKebqABZXud9r0Xl7koQySPm55HDKUMGplVQSCCgB8oGmlOqxR3sYlY290b/HjHZoxDK8q5p2AMZiUsE1zWosiwACNbmt6RWNVtg94d7McwWRFhy4jO/i5oTh29fJSqDQ2Tetzq743PhHBsvlkC5eFI1r8I+Z69e56+pw9nsxCq1K6KOvnKjp8/iMaLbk55O3sCh9n2VnVBM7yxJ0hVikRbVbOyqbd2bcszG/1u9y3LcEIAy8aQV+RFr9CNvWxiHw/mR5sx4MOSnWNR555V8NAK8vhgi3s16bWb6A3mkk7jbfv9B29MUmZyWnZodiXSALJraz1PzwF+0/gcWYy4Mpaka00qHIkbyodHvMpvSVBHUHtYJOI5kxqGOkBTbAbnT3IuunWu/b0NM3M/iK3gIzaTVgfDrt0xSi3wJTp2BPL/IcSSK0sjyOjDS0wKKGU393ChHmHW2Y/K8E2dy0UMQVmbMC92layHdtn8tbFmCmulj44Deaps00ySBJB0s6SAKbYknYd/0GHWzssukzt4sRGmwSsaqPNswouyhRSoQLA6k3jXTQpTct27YLc+ZOFMs0sbaQ5VBE13Z3YKevlFEg+os7jFrwlIctlh0VETUx9drYn1J/hgR5+4ocxTttqkbSoqlVR/eTIST3NnEdOLmTIyRavOigH4qGG/6bH/fiNaUjRJ1uaHwfMrLEJFXSrKWCmvxMSLrbcb4G+MqCJh6xOf6lP/3Me+z/AI0Hy7Qsw1x0qjuUF186utvhePOL5hULMxryyL9WjZQP3wTacS4IA5BhY4Zt8LHGkdLe5FVqxPy8x7AKfUAX+vXFcDiRl5KOOpHISMym2rv3w1F1GJgFg4gkVtjUZccF4gcrMku5CnzAd1OzD9DY+NY03mfhqZzLgQ0zipI2vY2N1FdmHc0Nl64GfZjw+KRmmlRZCrBVVgCt1dlTsSdlAI731qjPivHYcuziSyV6N0Gk+6ST1NV0s7G8ck/zbAjMuO8vSZWOOWRla2oql7bWBZHcBu21d8aRlOE5bLRiWFFRSoPiudyCLBLN6+nT4YB+Pcw/aY3W0VGNjysDakUdTMBvv0U9x3wOvmndVR3YhRpUMxOlQOgvoK2oYEm+RsK+Oc0RAkQ/fHpq3CX8L8zfSh8cBHFM28pJdrroBso+Q/wcOMCfdHwHw+JPS8R8xlyFxdJElhwXPkjQT06fwxos+eX+TYEV9RNhqoEHUSVIOxqxTfD44yCB6OCKLibGKg2wOrSdxfSx8ex9dvTCyLXGvAvHPS9x6GUHNFyTSkjt+Qg9PgGxGzEmoEH/AAcR4GpSe9m8MvJvjTGtKE2Ry+FFJRxxN1w2Ti7JLCAM50KCzN5QqgkknYAAbk/DGjzc88Sk1xNkZGj8GNfAMclIUNrL7mqyUNXt5TXTGdcv8QWDMwTMCVjkRyBVkKwJAva9u+Cg815Url0KygZeSKYGOKJQ5jeViugS0g+8HmBYnzGsS2Bftztm3zMOaXhLCQszg3mSJA0TIaBGkCmDWo7Dscdf5bZ8EKOEP4SxS5cIBmjs7qX+8rUd49t9t8D0fNGWJzDFZrzRjaRWjhdFMaml0s/3i6msHyEaVPwxzm+Y4VnD6H0M+ZfcK+02UWEWrPRojUVLVRoHbEiJ8vM8iwzJNwbXl3nE5Ev2nTG4iWL3zv8AhPU9WI7DD689T+Jls7/JAMkYSNMx9/5xoaNVBrTvqNV3wPT80Q+G0awjfLywiXQEcGSaSQAKrlFSnojc9fhj3h/OCRGL/NwQkCxMw2dmj8yeYkqqrIEcELdoMIC1h51zrQMF4aGnjy5yTZsRykpGBRVh7oYDffv27Ymw+0LiEv2xV4c0gzNilWU+GwgWBytL6Ktg9DtiiznNWVleKUjMRvGZG0poOtpI1VtT6lIBZSW8nmDEUMPHnTLyStK6SIWZSUWOKSOo3YoVVmUxuQ7WVagxZt9dKgAOq2w6mFmpA8jsoIDMSASSQCbAJO5Pxx4uJkXHk2D2We1BMnCMpnA3hIT4cqjUVBJJVh1oEmiL61W2D3P+1Th4UtAzZhwLoKyKt/meUKqj9Tt0x8zDCIOJUmb/AAovc2vivtDmmRJDmRGkjFY8vlkZXl00CDmJKKICwBkCqdmobXiBwjP57OZh5spEZZiwBmRAmXQ3RJkZi84UWArGh1CmhiByBHkpYGlzMKN9m0xBZdTKFktg1BSCzSGUmx0KgVW+owc0RtCuiaNVG1KslCuwBQf3Y1jjclZhLKotpIruD8jjJZiXONnXaQtIY0JYqoYnT4jMS0hCmr2+p3xLynPIklaCNWLgXp6tsaYbDscRhPFnZDEmZ0yKNTKFsV2NFww/f6Yb5Z4KozExsGJdgAvvtqNu3TX5gwBbby0oFEnaMEjnlkci2zKSSHXJqRKvTe5PoB19OvTA6YzFRl0kFvuoFsIoANs3duwJPU0OgrF5PzDAzSppZvBbQSaAselWasEb4FM1nNczsx7Cht0+nTYAfTF8IiMW+Sv4/wAcnL6RKwAFnTS9eg8tfHbAnnmZzq1sWO1kk3v8cWObm1szerH9v8HEKPZ9R6Rq0p+Ualv3IA+uMZM3UUgb43PrKjoI10fNtbMxHws0PgBiuifSbBo/sQeoPwOFGGdgo3J2GO2yjCroXqqyB7po7nvjn3e51fKth+GLK9W8UH8oII+hq6xznc0HoKNKKKVb/Un4nDa5CU9EJ/T+OPXyEg/D+4/jhu2StK3RGZsLCzELIQGFXuMLBQtRFvHQbHOFjSzEkLmiMcPOSbrDWFg1MC44NzDLllkWOvvAN9/KRe4+NGsR04q1guNQBJAvufp674r8LCAIl5oAN/Zo2Pq5Zj9NRNfTFY3EvOzeGvmJOnehZvEDCwUOyxbizHbSv74abPk/hH74h4WALOte91h1cxQqsMYWAROm4hqNhFWwLAurHf4Xhj7SfQYYwsO2A40pOOS+OcLBbA6D498Q44wsFgOic+mO5s2WABA274j4WCwOtePC2PMLBYCvCwsLCA9Bx0JMcYWCh2Oib4Y6+0H0wxhYWlFLJJcMIcrzN4WVbLpAoMhVpJNb2+htS7dAB02698S+D89S5cIFhiYCTW2saiwsHRvYUGtyBfxGBPCxSk0qIe7thnxr2iTzNqjijgo2AAJAPiBKG0m/y1WGeFe0fiMDMy5jXqNsJVVgTVDerFDagRgSwsGpi0oM8r7QZURl8FCWbUzEtucQ5ecpGZz4aecAdTsBWw/TAxhYbk2CVBEObH7xofmThmbmNmSRdABkXQSCdhqDEfXSB8rxR4WJHZ34mF4mOMLBSK1M7L48145wsFCtnurCx5hYAs//2Q=="/>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3" name="Rectangle 12"/>
          <p:cNvSpPr/>
          <p:nvPr/>
        </p:nvSpPr>
        <p:spPr>
          <a:xfrm>
            <a:off x="796988" y="2274838"/>
            <a:ext cx="6061012" cy="4247317"/>
          </a:xfrm>
          <a:prstGeom prst="rect">
            <a:avLst/>
          </a:prstGeom>
        </p:spPr>
        <p:txBody>
          <a:bodyPr wrap="square">
            <a:spAutoFit/>
          </a:bodyPr>
          <a:lstStyle/>
          <a:p>
            <a:endParaRPr lang="en-GB" dirty="0"/>
          </a:p>
          <a:p>
            <a:endParaRPr lang="en-GB" dirty="0"/>
          </a:p>
          <a:p>
            <a:endParaRPr lang="en-GB" b="1" dirty="0"/>
          </a:p>
          <a:p>
            <a:r>
              <a:rPr lang="en-GB" dirty="0">
                <a:solidFill>
                  <a:schemeClr val="accent2">
                    <a:lumMod val="50000"/>
                  </a:schemeClr>
                </a:solidFill>
              </a:rPr>
              <a:t>Posted on July 2, 2015 by </a:t>
            </a:r>
            <a:r>
              <a:rPr lang="en-GB" dirty="0">
                <a:solidFill>
                  <a:schemeClr val="accent2">
                    <a:lumMod val="50000"/>
                  </a:schemeClr>
                </a:solidFill>
                <a:hlinkClick r:id="rId3" tooltip="Posts by Howard Zinn Website"/>
              </a:rPr>
              <a:t>Howard Zinn Website</a:t>
            </a:r>
            <a:endParaRPr lang="en-GB" dirty="0">
              <a:solidFill>
                <a:schemeClr val="accent2">
                  <a:lumMod val="50000"/>
                </a:schemeClr>
              </a:solidFill>
            </a:endParaRPr>
          </a:p>
          <a:p>
            <a:endParaRPr lang="en-GB" dirty="0">
              <a:solidFill>
                <a:schemeClr val="accent2">
                  <a:lumMod val="50000"/>
                </a:schemeClr>
              </a:solidFill>
            </a:endParaRPr>
          </a:p>
          <a:p>
            <a:r>
              <a:rPr lang="en-GB" dirty="0">
                <a:solidFill>
                  <a:schemeClr val="accent2">
                    <a:lumMod val="50000"/>
                  </a:schemeClr>
                </a:solidFill>
              </a:rPr>
              <a:t>Writing a column to appear in the July 4, 1975, issue of the </a:t>
            </a:r>
            <a:r>
              <a:rPr lang="en-GB" i="1" dirty="0">
                <a:solidFill>
                  <a:schemeClr val="accent2">
                    <a:lumMod val="50000"/>
                  </a:schemeClr>
                </a:solidFill>
              </a:rPr>
              <a:t>Boston Globe</a:t>
            </a:r>
            <a:r>
              <a:rPr lang="en-GB" dirty="0">
                <a:solidFill>
                  <a:schemeClr val="accent2">
                    <a:lumMod val="50000"/>
                  </a:schemeClr>
                </a:solidFill>
              </a:rPr>
              <a:t>, I wanted to break away from the traditional celebrations of Independence Day, in which the spirit of that document, </a:t>
            </a:r>
            <a:r>
              <a:rPr lang="en-GB" b="1" dirty="0">
                <a:solidFill>
                  <a:schemeClr val="accent2">
                    <a:lumMod val="50000"/>
                  </a:schemeClr>
                </a:solidFill>
              </a:rPr>
              <a:t>with its call for rebellion and revolution</a:t>
            </a:r>
            <a:r>
              <a:rPr lang="en-GB" dirty="0">
                <a:solidFill>
                  <a:schemeClr val="accent2">
                    <a:lumMod val="50000"/>
                  </a:schemeClr>
                </a:solidFill>
              </a:rPr>
              <a:t>, was most often missing. The column appeared with the title “The Brooklyn Bridge and the Spirit of the Fourth.”</a:t>
            </a:r>
          </a:p>
          <a:p>
            <a:r>
              <a:rPr lang="en-GB" dirty="0">
                <a:solidFill>
                  <a:schemeClr val="accent2">
                    <a:lumMod val="50000"/>
                  </a:schemeClr>
                </a:solidFill>
              </a:rPr>
              <a:t>[My emphasis: A Bevan]</a:t>
            </a:r>
          </a:p>
          <a:p>
            <a:endParaRPr lang="en-GB" dirty="0"/>
          </a:p>
          <a:p>
            <a:r>
              <a:rPr lang="en-GB" dirty="0">
                <a:hlinkClick r:id="rId4"/>
              </a:rPr>
              <a:t>https://www.howardzinn.org/collection/spirit-of-rebellion/</a:t>
            </a:r>
            <a:endParaRPr lang="en-GB" dirty="0"/>
          </a:p>
          <a:p>
            <a:endParaRPr lang="en-GB" dirty="0"/>
          </a:p>
        </p:txBody>
      </p:sp>
    </p:spTree>
    <p:extLst>
      <p:ext uri="{BB962C8B-B14F-4D97-AF65-F5344CB8AC3E}">
        <p14:creationId xmlns:p14="http://schemas.microsoft.com/office/powerpoint/2010/main" val="10030709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7886700" cy="1643288"/>
          </a:xfrm>
        </p:spPr>
        <p:txBody>
          <a:bodyPr/>
          <a:lstStyle/>
          <a:p>
            <a:r>
              <a:rPr lang="en-GB" b="1" dirty="0">
                <a:solidFill>
                  <a:schemeClr val="accent2">
                    <a:lumMod val="50000"/>
                  </a:schemeClr>
                </a:solidFill>
                <a:latin typeface="+mn-lt"/>
              </a:rPr>
              <a:t>Levelling/</a:t>
            </a:r>
            <a:br>
              <a:rPr lang="en-GB" b="1" dirty="0">
                <a:solidFill>
                  <a:schemeClr val="accent2">
                    <a:lumMod val="50000"/>
                  </a:schemeClr>
                </a:solidFill>
                <a:latin typeface="+mn-lt"/>
              </a:rPr>
            </a:br>
            <a:r>
              <a:rPr lang="en-GB" b="1" dirty="0">
                <a:solidFill>
                  <a:schemeClr val="accent2">
                    <a:lumMod val="50000"/>
                  </a:schemeClr>
                </a:solidFill>
                <a:latin typeface="+mn-lt"/>
              </a:rPr>
              <a:t>Loss of Commons</a:t>
            </a:r>
          </a:p>
        </p:txBody>
      </p:sp>
      <p:sp>
        <p:nvSpPr>
          <p:cNvPr id="3" name="Content Placeholder 2"/>
          <p:cNvSpPr>
            <a:spLocks noGrp="1"/>
          </p:cNvSpPr>
          <p:nvPr>
            <p:ph idx="1"/>
          </p:nvPr>
        </p:nvSpPr>
        <p:spPr/>
        <p:txBody>
          <a:bodyPr/>
          <a:lstStyle/>
          <a:p>
            <a:pPr marL="0" indent="0">
              <a:buNone/>
            </a:pPr>
            <a:endParaRPr lang="en-GB" dirty="0"/>
          </a:p>
          <a:p>
            <a:pPr marL="0" indent="0">
              <a:buNone/>
            </a:pPr>
            <a:endParaRPr lang="en-GB" dirty="0"/>
          </a:p>
          <a:p>
            <a:pPr marL="0" indent="0">
              <a:buNone/>
            </a:pPr>
            <a:endParaRPr lang="en-GB" dirty="0"/>
          </a:p>
          <a:p>
            <a:pPr marL="0" indent="0">
              <a:buNone/>
            </a:pPr>
            <a:r>
              <a:rPr lang="en-GB" dirty="0">
                <a:solidFill>
                  <a:schemeClr val="accent2">
                    <a:lumMod val="50000"/>
                  </a:schemeClr>
                </a:solidFill>
              </a:rPr>
              <a:t>The Levellers – </a:t>
            </a:r>
            <a:r>
              <a:rPr lang="en-GB" i="1" dirty="0">
                <a:solidFill>
                  <a:schemeClr val="accent2">
                    <a:lumMod val="50000"/>
                  </a:schemeClr>
                </a:solidFill>
              </a:rPr>
              <a:t>The Agreement of the People</a:t>
            </a:r>
          </a:p>
          <a:p>
            <a:pPr marL="0" indent="0">
              <a:buNone/>
            </a:pPr>
            <a:r>
              <a:rPr lang="en-GB" dirty="0">
                <a:solidFill>
                  <a:schemeClr val="accent2">
                    <a:lumMod val="50000"/>
                  </a:schemeClr>
                </a:solidFill>
              </a:rPr>
              <a:t>1647 The Putney debates</a:t>
            </a:r>
          </a:p>
          <a:p>
            <a:pPr marL="0" indent="0">
              <a:buNone/>
            </a:pPr>
            <a:r>
              <a:rPr lang="en-GB" dirty="0">
                <a:solidFill>
                  <a:schemeClr val="accent2">
                    <a:lumMod val="50000"/>
                  </a:schemeClr>
                </a:solidFill>
              </a:rPr>
              <a:t>John </a:t>
            </a:r>
            <a:r>
              <a:rPr lang="en-GB" dirty="0" err="1">
                <a:solidFill>
                  <a:schemeClr val="accent2">
                    <a:lumMod val="50000"/>
                  </a:schemeClr>
                </a:solidFill>
              </a:rPr>
              <a:t>Lilburne</a:t>
            </a:r>
            <a:r>
              <a:rPr lang="en-GB" dirty="0">
                <a:solidFill>
                  <a:schemeClr val="accent2">
                    <a:lumMod val="50000"/>
                  </a:schemeClr>
                </a:solidFill>
              </a:rPr>
              <a:t>, William </a:t>
            </a:r>
            <a:r>
              <a:rPr lang="en-GB" dirty="0" err="1">
                <a:solidFill>
                  <a:schemeClr val="accent2">
                    <a:lumMod val="50000"/>
                  </a:schemeClr>
                </a:solidFill>
              </a:rPr>
              <a:t>Walwyn</a:t>
            </a:r>
            <a:r>
              <a:rPr lang="en-GB" dirty="0">
                <a:solidFill>
                  <a:schemeClr val="accent2">
                    <a:lumMod val="50000"/>
                  </a:schemeClr>
                </a:solidFill>
              </a:rPr>
              <a:t>, John Wildman, Richard Overton, Edward </a:t>
            </a:r>
            <a:r>
              <a:rPr lang="en-GB" dirty="0" err="1">
                <a:solidFill>
                  <a:schemeClr val="accent2">
                    <a:lumMod val="50000"/>
                  </a:schemeClr>
                </a:solidFill>
              </a:rPr>
              <a:t>Sexby</a:t>
            </a:r>
            <a:r>
              <a:rPr lang="en-GB" dirty="0">
                <a:solidFill>
                  <a:schemeClr val="accent2">
                    <a:lumMod val="50000"/>
                  </a:schemeClr>
                </a:solidFill>
              </a:rPr>
              <a:t>, Thomas </a:t>
            </a:r>
            <a:r>
              <a:rPr lang="en-GB" dirty="0" err="1">
                <a:solidFill>
                  <a:schemeClr val="accent2">
                    <a:lumMod val="50000"/>
                  </a:schemeClr>
                </a:solidFill>
              </a:rPr>
              <a:t>Rainsborough</a:t>
            </a:r>
            <a:endParaRPr lang="en-GB" dirty="0">
              <a:solidFill>
                <a:schemeClr val="accent2">
                  <a:lumMod val="50000"/>
                </a:schemeClr>
              </a:solidFill>
            </a:endParaRPr>
          </a:p>
          <a:p>
            <a:pPr marL="0" indent="0">
              <a:buNone/>
            </a:pPr>
            <a:r>
              <a:rPr lang="en-GB" sz="2400" dirty="0">
                <a:hlinkClick r:id="rId2"/>
              </a:rPr>
              <a:t>https://spartacus-educational.com/STUputneydebates.htm</a:t>
            </a:r>
            <a:endParaRPr lang="en-GB" sz="2400" dirty="0"/>
          </a:p>
          <a:p>
            <a:pPr marL="0" indent="0">
              <a:buNone/>
            </a:pPr>
            <a:endParaRPr lang="en-GB" sz="2400" dirty="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871356" y="365126"/>
            <a:ext cx="3521529" cy="2916917"/>
          </a:xfrm>
          <a:prstGeom prst="rect">
            <a:avLst/>
          </a:prstGeom>
        </p:spPr>
      </p:pic>
    </p:spTree>
    <p:extLst>
      <p:ext uri="{BB962C8B-B14F-4D97-AF65-F5344CB8AC3E}">
        <p14:creationId xmlns:p14="http://schemas.microsoft.com/office/powerpoint/2010/main" val="2937156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accent2">
                    <a:lumMod val="50000"/>
                  </a:schemeClr>
                </a:solidFill>
                <a:latin typeface="+mn-lt"/>
              </a:rPr>
              <a:t>Thomas </a:t>
            </a:r>
            <a:r>
              <a:rPr lang="en-GB" b="1" dirty="0" err="1">
                <a:solidFill>
                  <a:schemeClr val="accent2">
                    <a:lumMod val="50000"/>
                  </a:schemeClr>
                </a:solidFill>
                <a:latin typeface="+mn-lt"/>
              </a:rPr>
              <a:t>Rainsborough</a:t>
            </a:r>
            <a:endParaRPr lang="en-GB" b="1" dirty="0">
              <a:solidFill>
                <a:schemeClr val="accent2">
                  <a:lumMod val="50000"/>
                </a:schemeClr>
              </a:solidFill>
              <a:latin typeface="+mn-lt"/>
            </a:endParaRPr>
          </a:p>
        </p:txBody>
      </p:sp>
      <p:sp>
        <p:nvSpPr>
          <p:cNvPr id="3" name="Content Placeholder 2"/>
          <p:cNvSpPr>
            <a:spLocks noGrp="1"/>
          </p:cNvSpPr>
          <p:nvPr>
            <p:ph idx="1"/>
          </p:nvPr>
        </p:nvSpPr>
        <p:spPr/>
        <p:txBody>
          <a:bodyPr>
            <a:normAutofit fontScale="92500" lnSpcReduction="20000"/>
          </a:bodyPr>
          <a:lstStyle/>
          <a:p>
            <a:pPr marL="0" indent="0">
              <a:buNone/>
            </a:pPr>
            <a:endParaRPr lang="en-GB" dirty="0"/>
          </a:p>
          <a:p>
            <a:pPr marL="0" indent="0">
              <a:buNone/>
            </a:pPr>
            <a:endParaRPr lang="en-GB" dirty="0"/>
          </a:p>
          <a:p>
            <a:pPr marL="0" indent="0">
              <a:buNone/>
            </a:pPr>
            <a:r>
              <a:rPr lang="en-GB" dirty="0">
                <a:solidFill>
                  <a:schemeClr val="accent2">
                    <a:lumMod val="50000"/>
                  </a:schemeClr>
                </a:solidFill>
              </a:rPr>
              <a:t>In October 1647 </a:t>
            </a:r>
            <a:r>
              <a:rPr lang="en-GB" dirty="0" err="1">
                <a:solidFill>
                  <a:schemeClr val="accent2">
                    <a:lumMod val="50000"/>
                  </a:schemeClr>
                </a:solidFill>
              </a:rPr>
              <a:t>Rainsborough</a:t>
            </a:r>
            <a:r>
              <a:rPr lang="en-GB" dirty="0">
                <a:solidFill>
                  <a:schemeClr val="accent2">
                    <a:lumMod val="50000"/>
                  </a:schemeClr>
                </a:solidFill>
              </a:rPr>
              <a:t> took part in the </a:t>
            </a:r>
            <a:r>
              <a:rPr lang="en-GB" dirty="0">
                <a:solidFill>
                  <a:schemeClr val="accent2">
                    <a:lumMod val="50000"/>
                  </a:schemeClr>
                </a:solidFill>
                <a:hlinkClick r:id="rId2"/>
              </a:rPr>
              <a:t>Putney Debates</a:t>
            </a:r>
            <a:r>
              <a:rPr lang="en-GB" dirty="0">
                <a:solidFill>
                  <a:schemeClr val="accent2">
                    <a:lumMod val="50000"/>
                  </a:schemeClr>
                </a:solidFill>
              </a:rPr>
              <a:t>. He argued that:</a:t>
            </a:r>
          </a:p>
          <a:p>
            <a:pPr marL="0" indent="0">
              <a:buNone/>
            </a:pPr>
            <a:endParaRPr lang="en-GB" b="1" dirty="0">
              <a:solidFill>
                <a:schemeClr val="accent2">
                  <a:lumMod val="50000"/>
                </a:schemeClr>
              </a:solidFill>
              <a:latin typeface="Adobe Devanagari" panose="02040503050201020203" pitchFamily="18" charset="0"/>
              <a:cs typeface="Adobe Devanagari" panose="02040503050201020203" pitchFamily="18" charset="0"/>
            </a:endParaRPr>
          </a:p>
          <a:p>
            <a:pPr marL="0" indent="0">
              <a:buNone/>
            </a:pPr>
            <a:r>
              <a:rPr lang="en-GB" b="1" dirty="0">
                <a:solidFill>
                  <a:schemeClr val="accent2">
                    <a:lumMod val="50000"/>
                  </a:schemeClr>
                </a:solidFill>
                <a:latin typeface="Adobe Devanagari" panose="02040503050201020203" pitchFamily="18" charset="0"/>
                <a:cs typeface="Adobe Devanagari" panose="02040503050201020203" pitchFamily="18" charset="0"/>
              </a:rPr>
              <a:t>"the poorest he that is in England hath a life to live as the greatest he; and therefore truly, Sir, I think it's clear that every man that is to live under a Government ought first by his own consent to put himself under that Government; and I do think that the poorest man in England is not at all bound in a strict sense to that Government that he hath not had a voice to put himself under…"</a:t>
            </a:r>
          </a:p>
        </p:txBody>
      </p:sp>
      <p:sp>
        <p:nvSpPr>
          <p:cNvPr id="4" name="AutoShape 2" descr="data:image/jpeg;base64,/9j/4AAQSkZJRgABAQAAAQABAAD/2wCEAAkGBxMTEhUTExMWFRUXFxoYGRgXFxgdGhgYFxoaGBoYGBgaHSggGh0lGxUXIjEhJSkrLi4uGB8zODMtNygtLisBCgoKDg0OGhAQGi0dHyUtLS0rKy0tLS0tLS0tLS0tLS0tLS0tLS0tLS0tLS0tLS0tLS0tLS0tLS0tLS0tLS0tN//AABEIAPwAyAMBIgACEQEDEQH/xAAcAAABBQEBAQAAAAAAAAAAAAADAAECBAUGBwj/xAA4EAABAwIEBAMHAwQCAwEAAAABAAIRAyEEEjFBBVFhcYGR8AYTIqGxwdEyQuEHFFLxYnIjgqJT/8QAGQEAAwEBAQAAAAAAAAAAAAAAAAECAwQF/8QAJBEBAQEBAAICAgICAwAAAAAAAAERAgMhEjEEQSJhE/AUUXH/2gAMAwEAAhEDEQA/APM91apiUBsKwAY/lZdVUi9TOyk53igtYfXRSazrPrZY2LONReVMykAEYMU2qxXLPUpRbRFdAUMwG6ZguZzSDVMMJ1Rg2NRKej4gRulk6qTx5oTOyBiZ5KDLJOqtFrT1KEKzTuE8PFuyWQIBeNzttsmZWbMB0lLAshgCSTUj5JAjSnskKGt/omHipNB9euSWnIgGQNkxpgi8Ij2d+yG/+EtGK72SdoURT2A9d1M+SRYStJUWIUafxXkHa3X6apImGYczTtPJJLql8WfSbJV6kOQ8fXZVW2MqzRdyWvaeVqmOu91HeAnIQ889llFiB9xZHa0lBBI6JxWjafp3U04g9xBnknbCg5155pi9VhrLT1T1HnTdDZU6oZqhoJOqk57SqOa0Sdfkeizq+PJs0ePdVsZXc438lPCUw0F7tNhzW05km0f1F0BlNkuu4+vBUaVN1R0AfwFqcM4a/E1QyIBvbZvNeh8N9mGU2w1t9zGqw7804/8AW/Pj+X39PMsRgqje3P8AKCGUwNZO/detVvZ5pmWrl+M+x4u5ohTx+TPro+vD+44+li+WnJa2HhwkLGxuAfSNxbmpYTFkfnkt7zs2ML6uVvGllUDb7qDMTImZUve22WVlOBvMdVFzhGl+aatU52Q8409BPCtM3WIHn/KLFtR/KGGt16JTsAE0nY74hv8ANJJguO+iSeFqlTEnn3Vqn8O2qBQ10gbqzUnmtOkQRjxBsB4+uaVJ7ZFpQ6dK4A1RCw25rO4pN5BM6aeilUpzoCptY2LmT8hKeq+BA/2p3/pSs5gbuoOff1spOvAmFDKI1KuEUKLBndJNvV1Gu8AGCqbMTBsnmr4uNKjw73lQD9t3HsLrT9meAnE1Rb4GmTy7eSbgt6VZw1MU2x1XqXsZwwUMOwR8RGZx6n+Fz9+S+46JzJNNwT2fa15rQGyA1rQP2jc91uuohHbyFlCosLyXytqmWCVXxODBCsuOykRZZrlx5x7U8KbcRa681xVM03kbL3LjlAZXAC68l9psLF9xf14Lo/G8mdfEebj5c6p4OvJndahiAb35rBw07LWpPna3VdXc9uQ9f1ZDa3nZGqhAc2df9qZRTVBy8+yUmEx7+vXJSD5kDbreOqZJRoBrrZJBYCDzP08k6rEh0hfl3VqhTmbzGmyqNJnujUDBg6qqUWrXPqUjU5pNcCNf4UKonSFkpI1fBDLr3HZMROglTbSPNH0Zqw6R61UXMje9lOpUywBcqvU0kndOaMVMbUtGpVMGCrtOnncUzsJc+S1lk9Hea7b+nOED2gm4a8ujmdAvUqDvALzj+l7vhqN3ldtxcxSOsHXsvP8AJ67tdfM2SLtTjtFs/FmjXKJ+iyXe2lHND2vYP8i23yXKYjj+Gps/8mc65adIgWAn43kiCdmgomDx7KlJtSlSqMa4wA+CHQYIBkwbaEqL8s3PS5xxuft2uE4gyq4Gm4OHMK7i6wa0kmFU4TSayAGxI5aErkv6mYuo0MpNtndchTJperVjintZhw4szgkCJF7rgPaOqHOJaZBarQxGEYRSY6o+qTEta3Lm3AzXP3WbjYcHERYHaPlsVv4+Pj1qrZeax8C6YEx4gLZwzHdDHl3XP4dumx7wtbBAkETC7O48+f2uVCgiPRSqDY/XqoveNh5BZyK+zA+vukHAd1GoRrv6ChSuddlSUyQD65pJgBPRJUSLeqM1lpshAyrDGWhHRSJMfrFlFzux1TNpx2680tNlB4kwps106G8jaT30QZzBE+iquLdCsZifRVepGYfTwThz7QwFQh47pV65l19TKYsAdmHy5qlm1KuTaq3Jjt/6WYyMQ9s2LZ8l62x2YRC8c/p3hi2r702lsDqD/pevYWpYFcHms/yXHRxzfhNUOP8As8ys2HUw4E5rEtMgRIc24socJ4XlDKYaGU2aMv8AMm5OpuujLwoso7hT9+h8rDVqIGgXK/1CwnvMOKgEuZfvGvyldHicZcNiSqmNw3vKTgd5kcpS66n6V45l2vNMZgabi3FsZ8RAcIIyzGuXn+FiVqDzTe528/ddBw5/u3vwrrjMSw+Nwg8ee0NyiBDfnCrjqyyf7ja8z28/pLV4WCHE6iPX0WQNFrYKuGCOfyC9Hv6eZysuF7/NRqdPkEnQeqHCzhmNOQUqYO3r1KZxM/O6iZsPP6qior36dEkKkL3lJMhWuvt+EYVOSrDdSbUulYIOSRfb1dJlSZsPukKhNk7m9e+w9aKKtCZhItIUXHlHdEa3nCCxHLcKnihBOnkrxiJVOu8ab89gq5EBq/pAVeo6CBsFcc4Dft/pU8Q4E2CuK6emYOoxraQYZsPmus4diLLxr2Wrn+4aJMQYvpAmy9Q4fXMAf7Xl+fi+PrN13+PueTncdXRrE8vFXzUgLAwde/0RuK8RFJmYlTO/SLxtD45Qq5M1Fzc8EQ4x1177LiOIcXxmGGWqQ+13tBv3jRWsP7S+/qOd7xrKbNQ5wk9gpY2vRq56nvG5A3LodT4fROTL7jbnmuKw/EXVKoOkPzTvEXlPxfFk5ieRRX0KYPwVG572Ew4eVis/jIysPU/wuvmS9TIz7tnN1h052WjhMM8kE+CpUrQtrC1szY5Lq76x53HOn9zAlQq31tb1PVWIPTyQKjBPyWMrSzAi0az2EKDR39eCOWjv/KaAJNj5q5UINF9d0k7RewSTIwbB5qdIpg1Km36oqYO4aJiyB6PVRkXB+SKYi3zUVpAC/RFc/aNlAa6SU7n9kEQe0CD8ln4nUStECOvooVekMsnZVzcEZld0mfXZBKJUPJMG9pWyb9tb2QoZsQ3oC7w0+67wVjTeARbn9lw/swS2oHtPxscDB/cw2c3xEr12v7PirTz0jYicu47Lg/J8d662e3Z+P5Zzz8b6V8JiQYIPzROJ4MYhrQTYHTmuWdnpVCyS13+Lt+yvUeLkGHWXFZeXXm+3R4ylQ93Hu6WZogEsbt1hcDj8Xd3/AIaVrfWLbrt8FXpVRFQBwQeM4KhkIY0ARpA+6rnrfdE3n1HBNye7/S2Sb2+i5/jtWXNaNrlbXE67aUn5Dc7LliS9xcdV3+Dnb8nN+R36+P7qTTAiL9Ff4c0gGd0LDXcBrt5LVy7W/la+Tr9OXnlFsX3QnHorBp7KDmAflZymBUcoFp3RiOSbLNvWqpNgJEFJEay+wSVanEaeh5JrhEI+G0WPihnogkojXdODZRa299Eizy8ElRNjNybqLR1j1zUWvg3EqTgD0SGF720TopESIFvvzQaghJj7wEYFXEYSCqrhBWniGkqkygZvoIWvN9FY6n2H4f73ECoQcjRpzLdASvcOFYfKARFwLfMwvPvYXF0agY2m4GGwW/uECLg9d16JggW/CeVvuicp6uhcb4DRxTCyo0Tsdx2K8x4/7OYzCSWxXp7B36h0DvyvYWEFRqOaRDgCOqnrx89fZ8eXrj6eDYTj7WOIeHUHbhwt5p8Xx8QQa+bo0EntZdz/AFDp4bD0vemm1+Y5WsO7tfACLry3DcdIeS+lTyn/AAa0EdWz91j/AMTm3Y6p+bZPYHFcPWqAvLcrRcNOvj1hZLGcvXqF6G6i17MwdLXAQeYOnyXDYygaVVzYkTyXX8Phzkc3+S99W1Z4bQBM3kTbmtRzTPJUuEBxJ2HjZadUW8PX0XJ3f5NeQoKEWEaowZb+ULMeimU6E9sFQcjOkgoRaI/O6tIbWyRCSkxunRJUkQMOUKA0hODIjpy3Tc/NFLDtHkkBt67wpgDe6dovJ1U6eBlqUx659VLMmf8AdGmA5DI8bfdFNS3q6llzerKtKwzAdI9dlWx9QREXRsRiGt3krMJLjKvx823anq56PRquYZBLXDcEg/kL0X2G/qE+jFHFl1Sl+2pdz2dDeXN+Y6rzqReZm0Rp1lWMPgXG+i2uM8fTNOqCG1KcFjwHAjQg7ozaYJleHeyvtrWwJFOpNSgTds3aNyydD00K9oo8Spih/cZh7rJ7wOm2WM0qBY8n/q7xhtbEMoUzIoA5+XvHEW6wAPElcG9pnT8eX4V7ETUe55s57y4l2gLiXXIk6lVwf8iQBqYBjwlX9Qs9t32V4iHA0XWIJI6tJ0E8j9VW4tQio4kcj3ER52hc97/I4Oabg2joujdxBtdod+4DK4DYgz5EH5KPLf4L8c/kBRmI0RWlQbzv26py48lyOnDseRrOqT39k3gh1boFiLien5SbEeKTpjRR5qomnAunTBvNJUWJtNrBRabJFukH56pvdzvCQkM12ye/NInZM4o0IuYmqH5p3OAmTHfRZ+Ixo0bfqVXPNqb1IsOcBqRG5VSpxA6Nt1VV7i4/EZTtpk6C2i254k+2d6t+kC4kySptqHRO6kG7omcENEARNwLukzftorKRe4Jwx1eqGtaXSuy4pwc0GgOEWnw5rm/Z3G4vCE4rDglrTlecocy+1RuoB52PVdHxr20ZjQ3O33T4gg/oJ/4u5d+az61Ucrj2xvp2+qLhvaKu3C1MIHTSqFpgn9OUyQ0bA2kdEsfRPcLP9wfBOJp20wfGfPVBr0QLwrlJugUcY23ZVpTWW4W6+tUXB4gsfO2/ZQc1S90SRGv1VWSwtyujaAWyNO6ZwG+2yxMLjDTkajcW+XgtFmPY7/j30XH147L/AE6+fJKO91rfNRvE6/ymdf0UmzpPfZRF0vFNMKTioZrn15KomnZBKdRDk6aKTTHiEveJqhsAot01QIclVMTjAJjX5IWMxOw8SqUclrxx+6zvf6glUlxuUPJpukVOn07LZB2NA18kqlUnSw5aKxRwDnAmJHP0EU4KL6j5juPuEtLVFtInqrNHBTqr9GkItePFWPcwl8hGeGPp5gHOykZSWkgwdo/cOh8FL+1BYIuNjzHf1oVfFO6G6jF2gkG7mjW37m9fqlq1MOe1gFrE7XvaD0sYPUorHNzkEEM/yN475eu4RnsD2xqCLEanaR+Oip03FhynmQIM2QVmisrsgnMBBiDYkHeNxpdPiagLcxI+Mztz0gadkR7QRPy9dFBjdtPumSnWLTOZwJAEZADMWvpB/Cr1KmgAA1kiZPc/hFri55+uvRVyNPUJlTkCAPFQc26I9unb8qLtTsgxaGIc3Q+uyv0MWHGDDSspgSU9cSrndjbylQVTBYw2a7z+xVyqFhebz6azqWej5klBrfqmQVSD7dkGo6+W9z5Ik28FTGIhwcLmDroOUQr551FpsbSa0gNJJ3mFXhHfXzSXDaBFr9fW6s8N4a6pUYyCM+kjUc+y1n9s7/QfC+HvrvFNguV2+J9hqVJga8k1HQ6QYyjw+67Cj/TbD0mMqU61SjWAu4Q5pPVjtuxC5X2gp4qgXe+IeNqrCS3/ANhqzxt1Ran7YWMqvY33Qc2owaFoh47tH6u48liVGukPHmEfGNcfiHmD+ENlcbxPXQ/9h90oeHw9blAPyP4PyV1lcO6HcFUDQzTl15fg7hMZBhwP3Hj4p5pfTR39Sj0xpzWfSqH/ALiOgd+CreHxLNCcp5GxUVenqsNI5xZrtSNWO/zHIHQoOJwQcADMt5fqI3HffuOq0gGmQbyoYJpALd6ZEf8AQ/odO5BBbfoiDWFSqyPGLoxOiscVoZakiA11xz+ImRYXAd9QhlmioWM3GtAPmgZbLRxzLTEqjTby9SmEqbJg/wDH6ILmm6vYWluN2uHaD/KRpTnMaGet4gBE9DNUiIbPh+UMK5iKLgcrhBGoVVw8h9Uypmt1WlhqsiNxz5LOda283UqNQgyl1Ng5uVqDXmknDtCEywbaq4ypaOdlTarGLMmOSFSC35npjb7Q2Xa/0zwwfig46NE9AFybS6RB+i7fguAq0sOcQ3EU2u//ADfSHxARPxtIIKdJ3vtjx/3TYBvt68l5XjOOVXOJzFD4v7ROruh7Q0iBYkjve+vdZ4p789OqzsVFhtdrtIaZuD+l3ht3CDiKAcYAyuN4P2P7lRqAjRWcPjPhyuEjbp1G4KuQqQYWwDoOsGeh2Rc4OomN9/Eb9x5Kwwkif1t/+hHT9yH/AGwd8TXeuXRAQpYcG7SD4/VWaQOhg9DB+qE2g4fqE9bz5i6MymTYOeO5B+ok+aQGOGpHQBr36BpPwFsGQ3QTffYq5hsO9tekHQ5j5pFwtAeIbmaZiH5Drso5XtbTIl73fqAbADdBlJuTmBk6XVnF4kGm9mUh2R0BwgyL6bqBqjxSiDTlwM033jqCCDG2YCfFZbXSNPULo+O4VsOqU2EU8jHkNIDHGWuLMuxN7jTxXO4YDLYWBIHOJt4qp9KoVcy2OizW1IWvWZPOVkVGwSqha0MKWiS4SA5zYkg/G2WnzB8kKqIMDSBvy6eASoEfF/yZ8P8A2aR9gfNTxDQ2zTmF4m07guv0SEuAVWHLyEgHScxEx5KJYBFtrfz0UwYbG8xPjJPknruiQDPXnB1HMIP9KpHipPo+QAJ8USi0G82hBqNJy+I8j68lbNewjpbl9dkkDCuym9gnWfXF30056mew8Q0yVKm0lM+ZKTBJWk+mdXMHhznElvi5v3K6XHl7KQEGNZFwfEWWJw3CAkEgW9aK3xttMlpZTZThoEsGWY3MalR17pyuexLryiusAW3ykiRNwRmGv/soVXmYsY3381JjQWPHQOjsY+jiqA+KYCAQqr2afT7q3gxmZG4P1VVwgpQ6nQqkaGFfpYlrrPsf8hIPmNfFZikwNIMkh1sttef2VYl0VOjUI+AtqDqcrh9irFLCVjZuHqE9GyPMWXO4LFuYZBsur4Rx8m2fI/QHY+CmwFRwb6NcsrNyVMgcGlwdDSdBBiQYkDSQruPyOpOzNDg1pN9jFoOo8Fq8LpUqjMmJAqOknMZBGY6NcDIiyHxn2ZcGtFGtmY9wbkqkTH6jleB/i06jSVMLWFxvBPosdTZWc8QIa5oLr5QMjhEw4gQZssDh7ycziIlxJgaEmbclscfxJlxyObVJzm1g1js0tIsdBcLHwjTlk737zqj3i5T1VlYyn8S1nMnus3HMgghVBqGHqBpY8gOyPDi0/ubMkeMR4q3XotyuykySTeIAmW33kKhT1vcEQtHDMbUa1rvhNMkOIBOZrrsdE7OIb4hKhVwplw2gQJ16yNkuJMggCdESlShx66IfEf1jpCP2dQdQOQkWaNSeZ0A5lVs42kWjqrGJYY8QfK33Q6bQG5tYcAQeokH5FXEJ7g5cogWP1vdJRY4EkukuMXJ9bJJ6CIvopNdBkJVTJ/15JU2d0ita/DXP1Hu+zmkzPYhD4rVI1Y3W5aXD5ElEweIY1tw/waD53lVeJYgOu10idwQT4Hspz2UqgItuNxv5ouHMvjZ0jzEfdDbTkwNYny11SouhwMxcflUei8Pqw+OYgp8ULyB6lMWnMQ0b/wAwiVW/CDMOvmJcL+WmyWHFWedkxMaqzQbe5zAg2DoOh5qGQgfpid4tbqO6orDU4PNFNX9IDQI3GrrzJ+ngmZSblJzAXiLyeo9bp2sGsE7eoSOSt7hfG4hr5mLbldFQ4hLXNL4JBET+gb9C877AW3K4dlSAYaGzHxAxYbGdZtvspNquLg0NJzRbd06SBoCpGLnFsSXva1rpbdgixIn4iYtz8kg2BHgtfCezTqLMz/1uGg/bO3fmqOIZH0QeqFQQq1Zkg+KtvKrOt65ohqBbZSLiYOsW7jkhixjr8kdtOSjALALZkDpubxYdPyquIkkn581ZqYFw/Tfcj8KvMTY6RvY87Hukf2mHy0z/AIk+P+1Xog5H8red4UXO5KWawaNz5lXEH95sBHzJ8UlIw22rvkO/VOmE3sve3yTtb1H8eG6jnN7m+vXuiNMQklba4xaImN9e5EKri29Ewcb3RS4xM7wmWKjQZNzf590vdnyV3MZd0/MJ28k8Gq1VxI1vy28lJtAka79EVwghOXmNTqgw3YXqeih/bEaH1+UcPKReR5ploLaT7fk890ZrKnfYX08tUv7g9PJTo1iZ0EcgOf8AKiqiDMI4i5sddzbrstThTG0nSNdzuFnsxj+fyCRxbp28h3UXVzHfYTHB7crjruVkcVw+q5duPqf5K9i8a/4fi1aDt1FvJE0WQz6cfcKnVEfwiCu4tBJ1MfJAfVMwmWKmJaARCPhLkKFjNgjU7CfDyCZr9V8C2nrdY+KxE2VwuzWPX5Kp7kKZD1UJna/QIlJ+UW158u3VFcwDZReFaQWUiSkjNdeIB8/ykgY//9k="/>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6" name="Picture 5"/>
          <p:cNvPicPr>
            <a:picLocks noChangeAspect="1"/>
          </p:cNvPicPr>
          <p:nvPr/>
        </p:nvPicPr>
        <p:blipFill>
          <a:blip r:embed="rId3"/>
          <a:stretch>
            <a:fillRect/>
          </a:stretch>
        </p:blipFill>
        <p:spPr>
          <a:xfrm>
            <a:off x="6166757" y="479426"/>
            <a:ext cx="1621972" cy="2043685"/>
          </a:xfrm>
          <a:prstGeom prst="rect">
            <a:avLst/>
          </a:prstGeom>
        </p:spPr>
      </p:pic>
    </p:spTree>
    <p:extLst>
      <p:ext uri="{BB962C8B-B14F-4D97-AF65-F5344CB8AC3E}">
        <p14:creationId xmlns:p14="http://schemas.microsoft.com/office/powerpoint/2010/main" val="30612282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accent2">
                    <a:lumMod val="50000"/>
                  </a:schemeClr>
                </a:solidFill>
                <a:latin typeface="+mn-lt"/>
              </a:rPr>
              <a:t>Loss of the Commons</a:t>
            </a:r>
          </a:p>
        </p:txBody>
      </p:sp>
      <p:sp>
        <p:nvSpPr>
          <p:cNvPr id="3" name="Content Placeholder 2"/>
          <p:cNvSpPr>
            <a:spLocks noGrp="1"/>
          </p:cNvSpPr>
          <p:nvPr>
            <p:ph idx="1"/>
          </p:nvPr>
        </p:nvSpPr>
        <p:spPr/>
        <p:txBody>
          <a:bodyPr>
            <a:normAutofit lnSpcReduction="10000"/>
          </a:bodyPr>
          <a:lstStyle/>
          <a:p>
            <a:pPr marL="0" indent="0">
              <a:buNone/>
            </a:pPr>
            <a:endParaRPr lang="en-GB" sz="3200" b="1" dirty="0">
              <a:latin typeface="Adobe Devanagari" panose="02040503050201020203" pitchFamily="18" charset="0"/>
              <a:cs typeface="Adobe Devanagari" panose="02040503050201020203" pitchFamily="18" charset="0"/>
            </a:endParaRPr>
          </a:p>
          <a:p>
            <a:pPr marL="0" indent="0">
              <a:buNone/>
            </a:pPr>
            <a:endParaRPr lang="en-GB" sz="3200" b="1" dirty="0">
              <a:latin typeface="Adobe Devanagari" panose="02040503050201020203" pitchFamily="18" charset="0"/>
              <a:cs typeface="Adobe Devanagari" panose="02040503050201020203" pitchFamily="18" charset="0"/>
            </a:endParaRPr>
          </a:p>
          <a:p>
            <a:pPr marL="0" indent="0">
              <a:buNone/>
            </a:pPr>
            <a:r>
              <a:rPr lang="en-GB" sz="3200" b="1" dirty="0">
                <a:solidFill>
                  <a:schemeClr val="accent2">
                    <a:lumMod val="50000"/>
                  </a:schemeClr>
                </a:solidFill>
                <a:latin typeface="Adobe Devanagari" panose="02040503050201020203" pitchFamily="18" charset="0"/>
                <a:cs typeface="Adobe Devanagari" panose="02040503050201020203" pitchFamily="18" charset="0"/>
              </a:rPr>
              <a:t>“The law locks up the man or woman</a:t>
            </a:r>
          </a:p>
          <a:p>
            <a:pPr marL="0" indent="0">
              <a:buNone/>
            </a:pPr>
            <a:r>
              <a:rPr lang="en-GB" sz="3200" b="1" dirty="0">
                <a:solidFill>
                  <a:schemeClr val="accent2">
                    <a:lumMod val="50000"/>
                  </a:schemeClr>
                </a:solidFill>
                <a:latin typeface="Adobe Devanagari" panose="02040503050201020203" pitchFamily="18" charset="0"/>
                <a:cs typeface="Adobe Devanagari" panose="02040503050201020203" pitchFamily="18" charset="0"/>
              </a:rPr>
              <a:t>Who steals the goose from off the common</a:t>
            </a:r>
          </a:p>
          <a:p>
            <a:pPr marL="0" indent="0">
              <a:buNone/>
            </a:pPr>
            <a:r>
              <a:rPr lang="en-GB" sz="3200" b="1" dirty="0">
                <a:solidFill>
                  <a:schemeClr val="accent2">
                    <a:lumMod val="50000"/>
                  </a:schemeClr>
                </a:solidFill>
                <a:latin typeface="Adobe Devanagari" panose="02040503050201020203" pitchFamily="18" charset="0"/>
                <a:cs typeface="Adobe Devanagari" panose="02040503050201020203" pitchFamily="18" charset="0"/>
              </a:rPr>
              <a:t>   But lets the greater villain loose</a:t>
            </a:r>
          </a:p>
          <a:p>
            <a:pPr marL="0" indent="0">
              <a:buNone/>
            </a:pPr>
            <a:r>
              <a:rPr lang="en-GB" sz="3200" b="1" dirty="0">
                <a:solidFill>
                  <a:schemeClr val="accent2">
                    <a:lumMod val="50000"/>
                  </a:schemeClr>
                </a:solidFill>
                <a:latin typeface="Adobe Devanagari" panose="02040503050201020203" pitchFamily="18" charset="0"/>
                <a:cs typeface="Adobe Devanagari" panose="02040503050201020203" pitchFamily="18" charset="0"/>
              </a:rPr>
              <a:t>Who steals the common from the goose.”</a:t>
            </a:r>
          </a:p>
          <a:p>
            <a:endParaRPr lang="en-GB" dirty="0">
              <a:solidFill>
                <a:schemeClr val="accent2">
                  <a:lumMod val="50000"/>
                </a:schemeClr>
              </a:solidFill>
            </a:endParaRPr>
          </a:p>
          <a:p>
            <a:pPr marL="0" indent="0">
              <a:buNone/>
            </a:pPr>
            <a:r>
              <a:rPr lang="en-GB" dirty="0">
                <a:solidFill>
                  <a:schemeClr val="accent2">
                    <a:lumMod val="50000"/>
                  </a:schemeClr>
                </a:solidFill>
              </a:rPr>
              <a:t>Anon., late seventeenth century English folk song</a:t>
            </a:r>
          </a:p>
          <a:p>
            <a:pPr marL="0" indent="0">
              <a:buNone/>
            </a:pP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34062" y="497341"/>
            <a:ext cx="2276475" cy="2009775"/>
          </a:xfrm>
          <a:prstGeom prst="rect">
            <a:avLst/>
          </a:prstGeom>
        </p:spPr>
      </p:pic>
    </p:spTree>
    <p:extLst>
      <p:ext uri="{BB962C8B-B14F-4D97-AF65-F5344CB8AC3E}">
        <p14:creationId xmlns:p14="http://schemas.microsoft.com/office/powerpoint/2010/main" val="3476155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solidFill>
                  <a:schemeClr val="accent2">
                    <a:lumMod val="50000"/>
                  </a:schemeClr>
                </a:solidFill>
                <a:latin typeface="+mn-lt"/>
              </a:rPr>
              <a:t>Pre-industrial farming landscapes</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74136" y="1825625"/>
            <a:ext cx="5795727" cy="4351338"/>
          </a:xfrm>
        </p:spPr>
      </p:pic>
    </p:spTree>
    <p:extLst>
      <p:ext uri="{BB962C8B-B14F-4D97-AF65-F5344CB8AC3E}">
        <p14:creationId xmlns:p14="http://schemas.microsoft.com/office/powerpoint/2010/main" val="24540337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solidFill>
                  <a:schemeClr val="accent2">
                    <a:lumMod val="50000"/>
                  </a:schemeClr>
                </a:solidFill>
                <a:latin typeface="+mn-lt"/>
              </a:rPr>
              <a:t>Pre-industrial farming landscapes</a:t>
            </a:r>
          </a:p>
        </p:txBody>
      </p:sp>
      <p:sp>
        <p:nvSpPr>
          <p:cNvPr id="3" name="Content Placeholder 2"/>
          <p:cNvSpPr>
            <a:spLocks noGrp="1"/>
          </p:cNvSpPr>
          <p:nvPr>
            <p:ph idx="1"/>
          </p:nvPr>
        </p:nvSpPr>
        <p:spPr/>
        <p:txBody>
          <a:bodyPr/>
          <a:lstStyle/>
          <a:p>
            <a:pPr marL="0" indent="0">
              <a:buNone/>
            </a:pPr>
            <a:endParaRPr lang="en-GB" dirty="0">
              <a:hlinkClick r:id="rId2"/>
            </a:endParaRPr>
          </a:p>
          <a:p>
            <a:pPr marL="0" indent="0">
              <a:buNone/>
            </a:pPr>
            <a:endParaRPr lang="en-GB" dirty="0">
              <a:hlinkClick r:id="rId2"/>
            </a:endParaRPr>
          </a:p>
          <a:p>
            <a:pPr marL="0" indent="0">
              <a:buNone/>
            </a:pPr>
            <a:endParaRPr lang="en-GB" dirty="0">
              <a:hlinkClick r:id="rId2"/>
            </a:endParaRPr>
          </a:p>
          <a:p>
            <a:pPr marL="0" indent="0">
              <a:buNone/>
            </a:pPr>
            <a:endParaRPr lang="en-GB" dirty="0">
              <a:hlinkClick r:id="rId2"/>
            </a:endParaRPr>
          </a:p>
          <a:p>
            <a:pPr marL="0" indent="0">
              <a:buNone/>
            </a:pPr>
            <a:endParaRPr lang="en-GB" dirty="0">
              <a:hlinkClick r:id="rId2"/>
            </a:endParaRPr>
          </a:p>
          <a:p>
            <a:pPr marL="0" indent="0">
              <a:buNone/>
            </a:pPr>
            <a:endParaRPr lang="en-GB" dirty="0">
              <a:hlinkClick r:id="rId2"/>
            </a:endParaRPr>
          </a:p>
          <a:p>
            <a:pPr marL="0" indent="0">
              <a:buNone/>
            </a:pPr>
            <a:r>
              <a:rPr lang="en-GB" b="1" dirty="0">
                <a:solidFill>
                  <a:schemeClr val="accent2">
                    <a:lumMod val="50000"/>
                  </a:schemeClr>
                </a:solidFill>
              </a:rPr>
              <a:t>The Vile, Gower: </a:t>
            </a:r>
            <a:r>
              <a:rPr lang="en-GB" dirty="0">
                <a:hlinkClick r:id="rId3"/>
              </a:rPr>
              <a:t>https://coflein.gov.uk/en/site/24333/</a:t>
            </a:r>
            <a:endParaRPr lang="en-GB" dirty="0"/>
          </a:p>
          <a:p>
            <a:pPr marL="0" indent="0">
              <a:buNone/>
            </a:pPr>
            <a:endParaRPr lang="en-GB" dirty="0"/>
          </a:p>
        </p:txBody>
      </p:sp>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28650" y="1379276"/>
            <a:ext cx="7625443" cy="3336946"/>
          </a:xfrm>
          <a:prstGeom prst="rect">
            <a:avLst/>
          </a:prstGeom>
        </p:spPr>
      </p:pic>
    </p:spTree>
    <p:extLst>
      <p:ext uri="{BB962C8B-B14F-4D97-AF65-F5344CB8AC3E}">
        <p14:creationId xmlns:p14="http://schemas.microsoft.com/office/powerpoint/2010/main" val="38127693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accent2">
                    <a:lumMod val="50000"/>
                  </a:schemeClr>
                </a:solidFill>
                <a:latin typeface="+mn-lt"/>
              </a:rPr>
              <a:t>Enclosures</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551214" y="1732720"/>
            <a:ext cx="5192485" cy="3899495"/>
          </a:xfrm>
        </p:spPr>
      </p:pic>
    </p:spTree>
    <p:extLst>
      <p:ext uri="{BB962C8B-B14F-4D97-AF65-F5344CB8AC3E}">
        <p14:creationId xmlns:p14="http://schemas.microsoft.com/office/powerpoint/2010/main" val="4345346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accent2">
                    <a:lumMod val="50000"/>
                  </a:schemeClr>
                </a:solidFill>
                <a:latin typeface="+mn-lt"/>
              </a:rPr>
              <a:t>The Highland Clearances</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28650" y="2638739"/>
            <a:ext cx="7886700" cy="2855738"/>
          </a:xfrm>
        </p:spPr>
      </p:pic>
    </p:spTree>
    <p:extLst>
      <p:ext uri="{BB962C8B-B14F-4D97-AF65-F5344CB8AC3E}">
        <p14:creationId xmlns:p14="http://schemas.microsoft.com/office/powerpoint/2010/main" val="36032222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accent2">
                    <a:lumMod val="50000"/>
                  </a:schemeClr>
                </a:solidFill>
                <a:latin typeface="+mn-lt"/>
              </a:rPr>
              <a:t>The Great </a:t>
            </a:r>
            <a:br>
              <a:rPr lang="en-GB" b="1" dirty="0">
                <a:solidFill>
                  <a:schemeClr val="accent2">
                    <a:lumMod val="50000"/>
                  </a:schemeClr>
                </a:solidFill>
                <a:latin typeface="+mn-lt"/>
              </a:rPr>
            </a:br>
            <a:r>
              <a:rPr lang="en-GB" b="1" dirty="0">
                <a:solidFill>
                  <a:schemeClr val="accent2">
                    <a:lumMod val="50000"/>
                  </a:schemeClr>
                </a:solidFill>
                <a:latin typeface="+mn-lt"/>
              </a:rPr>
              <a:t>Transformation</a:t>
            </a:r>
          </a:p>
        </p:txBody>
      </p:sp>
      <p:sp>
        <p:nvSpPr>
          <p:cNvPr id="3" name="Content Placeholder 2"/>
          <p:cNvSpPr>
            <a:spLocks noGrp="1"/>
          </p:cNvSpPr>
          <p:nvPr>
            <p:ph idx="1"/>
          </p:nvPr>
        </p:nvSpPr>
        <p:spPr/>
        <p:txBody>
          <a:bodyPr>
            <a:normAutofit/>
          </a:bodyPr>
          <a:lstStyle/>
          <a:p>
            <a:pPr marL="0" indent="0">
              <a:buNone/>
            </a:pPr>
            <a:r>
              <a:rPr lang="en-GB" dirty="0">
                <a:solidFill>
                  <a:schemeClr val="accent2">
                    <a:lumMod val="50000"/>
                  </a:schemeClr>
                </a:solidFill>
              </a:rPr>
              <a:t>Karl Polanyi (1944)</a:t>
            </a:r>
          </a:p>
          <a:p>
            <a:pPr marL="0" indent="0">
              <a:buNone/>
            </a:pPr>
            <a:endParaRPr lang="en-GB" sz="2400" dirty="0">
              <a:solidFill>
                <a:schemeClr val="accent2">
                  <a:lumMod val="50000"/>
                </a:schemeClr>
              </a:solidFill>
            </a:endParaRPr>
          </a:p>
          <a:p>
            <a:pPr marL="0" indent="0">
              <a:buNone/>
            </a:pPr>
            <a:r>
              <a:rPr lang="en-GB" dirty="0">
                <a:solidFill>
                  <a:schemeClr val="accent2">
                    <a:lumMod val="50000"/>
                  </a:schemeClr>
                </a:solidFill>
              </a:rPr>
              <a:t>The commodification of:</a:t>
            </a:r>
          </a:p>
          <a:p>
            <a:r>
              <a:rPr lang="en-GB" dirty="0">
                <a:solidFill>
                  <a:schemeClr val="accent2">
                    <a:lumMod val="50000"/>
                  </a:schemeClr>
                </a:solidFill>
              </a:rPr>
              <a:t>Land </a:t>
            </a:r>
          </a:p>
          <a:p>
            <a:r>
              <a:rPr lang="en-GB" dirty="0">
                <a:solidFill>
                  <a:schemeClr val="accent2">
                    <a:lumMod val="50000"/>
                  </a:schemeClr>
                </a:solidFill>
              </a:rPr>
              <a:t>Labour                                      </a:t>
            </a:r>
          </a:p>
          <a:p>
            <a:pPr marL="0" indent="0">
              <a:buNone/>
            </a:pPr>
            <a:r>
              <a:rPr lang="en-GB" dirty="0">
                <a:solidFill>
                  <a:schemeClr val="accent2">
                    <a:lumMod val="50000"/>
                  </a:schemeClr>
                </a:solidFill>
              </a:rPr>
              <a:t>The capitalisation of:</a:t>
            </a:r>
          </a:p>
          <a:p>
            <a:r>
              <a:rPr lang="en-GB" dirty="0">
                <a:solidFill>
                  <a:schemeClr val="accent2">
                    <a:lumMod val="50000"/>
                  </a:schemeClr>
                </a:solidFill>
              </a:rPr>
              <a:t>Money</a:t>
            </a:r>
          </a:p>
          <a:p>
            <a:pPr marL="0" indent="0">
              <a:buNone/>
            </a:pPr>
            <a:r>
              <a:rPr lang="en-GB" sz="2400" dirty="0">
                <a:hlinkClick r:id="rId2"/>
              </a:rPr>
              <a:t>https://warwick.ac.uk/newsandevents/features/polanyi</a:t>
            </a:r>
            <a:endParaRPr lang="en-GB" sz="2400" dirty="0"/>
          </a:p>
          <a:p>
            <a:pPr marL="0" indent="0">
              <a:buNone/>
            </a:pP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63911" y="365126"/>
            <a:ext cx="3057525" cy="4752975"/>
          </a:xfrm>
          <a:prstGeom prst="rect">
            <a:avLst/>
          </a:prstGeom>
        </p:spPr>
      </p:pic>
    </p:spTree>
    <p:extLst>
      <p:ext uri="{BB962C8B-B14F-4D97-AF65-F5344CB8AC3E}">
        <p14:creationId xmlns:p14="http://schemas.microsoft.com/office/powerpoint/2010/main" val="14000337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a:xfrm>
            <a:off x="628650" y="365126"/>
            <a:ext cx="7886700" cy="2067831"/>
          </a:xfrm>
        </p:spPr>
        <p:txBody>
          <a:bodyPr>
            <a:normAutofit/>
          </a:bodyPr>
          <a:lstStyle/>
          <a:p>
            <a:r>
              <a:rPr lang="en-GB" b="1" dirty="0">
                <a:solidFill>
                  <a:schemeClr val="accent2">
                    <a:lumMod val="50000"/>
                  </a:schemeClr>
                </a:solidFill>
                <a:latin typeface="+mn-lt"/>
              </a:rPr>
              <a:t>The World </a:t>
            </a:r>
            <a:br>
              <a:rPr lang="en-GB" b="1" dirty="0">
                <a:solidFill>
                  <a:schemeClr val="accent2">
                    <a:lumMod val="50000"/>
                  </a:schemeClr>
                </a:solidFill>
                <a:latin typeface="+mn-lt"/>
              </a:rPr>
            </a:br>
            <a:r>
              <a:rPr lang="en-GB" b="1" dirty="0">
                <a:solidFill>
                  <a:schemeClr val="accent2">
                    <a:lumMod val="50000"/>
                  </a:schemeClr>
                </a:solidFill>
                <a:latin typeface="+mn-lt"/>
              </a:rPr>
              <a:t>Market</a:t>
            </a:r>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536363" y="889844"/>
            <a:ext cx="4823866" cy="2496351"/>
          </a:xfrm>
        </p:spPr>
      </p:pic>
      <p:sp>
        <p:nvSpPr>
          <p:cNvPr id="7" name="Rectangle 6"/>
          <p:cNvSpPr/>
          <p:nvPr/>
        </p:nvSpPr>
        <p:spPr>
          <a:xfrm>
            <a:off x="489857" y="889844"/>
            <a:ext cx="8278586" cy="4801314"/>
          </a:xfrm>
          <a:prstGeom prst="rect">
            <a:avLst/>
          </a:prstGeom>
        </p:spPr>
        <p:txBody>
          <a:bodyPr wrap="square">
            <a:spAutoFit/>
          </a:bodyPr>
          <a:lstStyle/>
          <a:p>
            <a:endParaRPr lang="en-GB" i="1" dirty="0">
              <a:latin typeface="Times New Roman" panose="02020603050405020304" pitchFamily="18" charset="0"/>
            </a:endParaRPr>
          </a:p>
          <a:p>
            <a:pPr algn="ctr"/>
            <a:endParaRPr lang="en-GB" i="1" dirty="0">
              <a:latin typeface="Times New Roman" panose="02020603050405020304" pitchFamily="18" charset="0"/>
            </a:endParaRPr>
          </a:p>
          <a:p>
            <a:pPr algn="ctr"/>
            <a:endParaRPr lang="en-GB" dirty="0">
              <a:latin typeface="Times New Roman" panose="02020603050405020304" pitchFamily="18" charset="0"/>
            </a:endParaRPr>
          </a:p>
          <a:p>
            <a:endParaRPr lang="en-GB" dirty="0">
              <a:latin typeface="Times New Roman" panose="02020603050405020304" pitchFamily="18" charset="0"/>
            </a:endParaRPr>
          </a:p>
          <a:p>
            <a:endParaRPr lang="en-GB" dirty="0">
              <a:latin typeface="Times New Roman" panose="02020603050405020304" pitchFamily="18" charset="0"/>
            </a:endParaRPr>
          </a:p>
          <a:p>
            <a:endParaRPr lang="en-GB" dirty="0">
              <a:latin typeface="Times New Roman" panose="02020603050405020304" pitchFamily="18" charset="0"/>
            </a:endParaRPr>
          </a:p>
          <a:p>
            <a:endParaRPr lang="en-GB" dirty="0">
              <a:latin typeface="Times New Roman" panose="02020603050405020304" pitchFamily="18" charset="0"/>
            </a:endParaRPr>
          </a:p>
          <a:p>
            <a:endParaRPr lang="en-GB" dirty="0">
              <a:latin typeface="Times New Roman" panose="02020603050405020304" pitchFamily="18" charset="0"/>
            </a:endParaRPr>
          </a:p>
          <a:p>
            <a:endParaRPr lang="en-GB" dirty="0"/>
          </a:p>
          <a:p>
            <a:endParaRPr lang="en-GB" dirty="0"/>
          </a:p>
          <a:p>
            <a:r>
              <a:rPr lang="en-GB" dirty="0">
                <a:solidFill>
                  <a:schemeClr val="accent2">
                    <a:lumMod val="50000"/>
                  </a:schemeClr>
                </a:solidFill>
              </a:rPr>
              <a:t>“Modern industry has established the world market, for which the discovery of America paved the way. This market has given an immense development to commerce, to navigation, to communication by land. This development has, in its turn, reacted on the extension of industry; and in proportion as industry, commerce, navigation, railways extended, in the same proportion the bourgeoisie developed, increased its capital, and pushed into the background every class handed down from the Middle Ages. </a:t>
            </a:r>
          </a:p>
        </p:txBody>
      </p:sp>
    </p:spTree>
    <p:extLst>
      <p:ext uri="{BB962C8B-B14F-4D97-AF65-F5344CB8AC3E}">
        <p14:creationId xmlns:p14="http://schemas.microsoft.com/office/powerpoint/2010/main" val="19528718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4">
              <a:lumMod val="40000"/>
              <a:lumOff val="60000"/>
            </a:schemeClr>
          </a:solidFill>
        </p:spPr>
        <p:txBody>
          <a:bodyPr>
            <a:normAutofit/>
          </a:bodyPr>
          <a:lstStyle/>
          <a:p>
            <a:r>
              <a:rPr lang="en-GB" sz="4000" b="1" dirty="0">
                <a:solidFill>
                  <a:schemeClr val="accent2">
                    <a:lumMod val="50000"/>
                  </a:schemeClr>
                </a:solidFill>
                <a:latin typeface="+mn-lt"/>
              </a:rPr>
              <a:t>The great transformation continues</a:t>
            </a:r>
          </a:p>
        </p:txBody>
      </p:sp>
      <p:sp>
        <p:nvSpPr>
          <p:cNvPr id="3" name="Content Placeholder 2"/>
          <p:cNvSpPr>
            <a:spLocks noGrp="1"/>
          </p:cNvSpPr>
          <p:nvPr>
            <p:ph idx="1"/>
          </p:nvPr>
        </p:nvSpPr>
        <p:spPr>
          <a:xfrm>
            <a:off x="628650" y="1322614"/>
            <a:ext cx="7886700" cy="4854349"/>
          </a:xfrm>
        </p:spPr>
        <p:txBody>
          <a:bodyPr>
            <a:normAutofit/>
          </a:bodyPr>
          <a:lstStyle/>
          <a:p>
            <a:pPr marL="0" indent="0">
              <a:buNone/>
            </a:pPr>
            <a:r>
              <a:rPr lang="en-GB" sz="2000" dirty="0">
                <a:solidFill>
                  <a:schemeClr val="accent2">
                    <a:lumMod val="50000"/>
                  </a:schemeClr>
                </a:solidFill>
              </a:rPr>
              <a:t>“The bourgeoisie, during its rule of scarce one hundred years, has created more massive and more colossal productive forces than have all preceding generations together. Subjection of Nature’s forces to man, machinery, application of chemistry to industry and agriculture, steam-navigation, railways, electric telegraphs, clearing of whole continents for cultivation, canalisation of rivers, whole populations conjured out of the ground – what earlier century had even a presentiment that such productive forces slumbered in the lap of social labour?”</a:t>
            </a:r>
          </a:p>
          <a:p>
            <a:pPr marL="0" indent="0">
              <a:buNone/>
            </a:pPr>
            <a:r>
              <a:rPr lang="en-GB" sz="1400" dirty="0">
                <a:solidFill>
                  <a:schemeClr val="accent2">
                    <a:lumMod val="50000"/>
                  </a:schemeClr>
                </a:solidFill>
              </a:rPr>
              <a:t>Marx, K. and Engels, F. 1985 (1848.) Bourgeois and Proletarians in </a:t>
            </a:r>
            <a:r>
              <a:rPr lang="en-GB" sz="1400" i="1" dirty="0">
                <a:solidFill>
                  <a:schemeClr val="accent2">
                    <a:lumMod val="50000"/>
                  </a:schemeClr>
                </a:solidFill>
              </a:rPr>
              <a:t>The</a:t>
            </a:r>
            <a:r>
              <a:rPr lang="en-GB" sz="1400" dirty="0">
                <a:solidFill>
                  <a:schemeClr val="accent2">
                    <a:lumMod val="50000"/>
                  </a:schemeClr>
                </a:solidFill>
              </a:rPr>
              <a:t> </a:t>
            </a:r>
            <a:r>
              <a:rPr lang="en-GB" sz="1400" i="1" dirty="0">
                <a:solidFill>
                  <a:schemeClr val="accent2">
                    <a:lumMod val="50000"/>
                  </a:schemeClr>
                </a:solidFill>
              </a:rPr>
              <a:t>Communist Manifesto</a:t>
            </a:r>
            <a:r>
              <a:rPr lang="en-GB" sz="1400" dirty="0">
                <a:solidFill>
                  <a:schemeClr val="accent2">
                    <a:lumMod val="50000"/>
                  </a:schemeClr>
                </a:solidFill>
              </a:rPr>
              <a:t>. </a:t>
            </a:r>
            <a:r>
              <a:rPr lang="en-GB" sz="1400" dirty="0" err="1">
                <a:solidFill>
                  <a:schemeClr val="accent2">
                    <a:lumMod val="50000"/>
                  </a:schemeClr>
                </a:solidFill>
              </a:rPr>
              <a:t>Harmondsworth</a:t>
            </a:r>
            <a:r>
              <a:rPr lang="en-GB" sz="1400" dirty="0">
                <a:solidFill>
                  <a:schemeClr val="accent2">
                    <a:lumMod val="50000"/>
                  </a:schemeClr>
                </a:solidFill>
              </a:rPr>
              <a:t>: Penguin</a:t>
            </a:r>
          </a:p>
          <a:p>
            <a:pPr marL="0" indent="0">
              <a:buNone/>
            </a:pPr>
            <a:endParaRPr lang="en-GB" dirty="0">
              <a:solidFill>
                <a:schemeClr val="accent2">
                  <a:lumMod val="50000"/>
                </a:schemeClr>
              </a:solidFill>
            </a:endParaRPr>
          </a:p>
        </p:txBody>
      </p:sp>
      <p:pic>
        <p:nvPicPr>
          <p:cNvPr id="8" name="Picture 7"/>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290208" y="4055187"/>
            <a:ext cx="3943350" cy="2218134"/>
          </a:xfrm>
          <a:prstGeom prst="rect">
            <a:avLst/>
          </a:prstGeom>
        </p:spPr>
      </p:pic>
      <p:pic>
        <p:nvPicPr>
          <p:cNvPr id="10" name="Picture 9"/>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94015" y="4249104"/>
            <a:ext cx="1534885" cy="2072095"/>
          </a:xfrm>
          <a:prstGeom prst="rect">
            <a:avLst/>
          </a:prstGeom>
        </p:spPr>
      </p:pic>
    </p:spTree>
    <p:extLst>
      <p:ext uri="{BB962C8B-B14F-4D97-AF65-F5344CB8AC3E}">
        <p14:creationId xmlns:p14="http://schemas.microsoft.com/office/powerpoint/2010/main" val="31269554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accent2">
                    <a:lumMod val="50000"/>
                  </a:schemeClr>
                </a:solidFill>
                <a:latin typeface="+mn-lt"/>
              </a:rPr>
              <a:t>A postcolonial </a:t>
            </a:r>
            <a:br>
              <a:rPr lang="en-GB" b="1" dirty="0">
                <a:solidFill>
                  <a:schemeClr val="accent2">
                    <a:lumMod val="50000"/>
                  </a:schemeClr>
                </a:solidFill>
                <a:latin typeface="+mn-lt"/>
              </a:rPr>
            </a:br>
            <a:r>
              <a:rPr lang="en-GB" b="1" dirty="0">
                <a:solidFill>
                  <a:schemeClr val="accent2">
                    <a:lumMod val="50000"/>
                  </a:schemeClr>
                </a:solidFill>
                <a:latin typeface="+mn-lt"/>
              </a:rPr>
              <a:t>perspective</a:t>
            </a:r>
          </a:p>
        </p:txBody>
      </p:sp>
      <p:pic>
        <p:nvPicPr>
          <p:cNvPr id="7" name="Content Placeholder 6"/>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bwMode="auto">
          <a:xfrm>
            <a:off x="4286092" y="522514"/>
            <a:ext cx="3686712" cy="5535603"/>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628650" y="1946607"/>
            <a:ext cx="3453493" cy="4214102"/>
          </a:xfrm>
          <a:prstGeom prst="rect">
            <a:avLst/>
          </a:prstGeom>
        </p:spPr>
        <p:txBody>
          <a:bodyPr wrap="square">
            <a:spAutoFit/>
          </a:bodyPr>
          <a:lstStyle/>
          <a:p>
            <a:pPr>
              <a:spcAft>
                <a:spcPts val="800"/>
              </a:spcAft>
            </a:pPr>
            <a:r>
              <a:rPr lang="en-GB" b="1" i="1" dirty="0">
                <a:solidFill>
                  <a:schemeClr val="accent2">
                    <a:lumMod val="50000"/>
                  </a:schemeClr>
                </a:solidFill>
                <a:latin typeface="Calibri" panose="020F0502020204030204" pitchFamily="34" charset="0"/>
                <a:ea typeface="Calibri" panose="020F0502020204030204" pitchFamily="34" charset="0"/>
                <a:cs typeface="Times New Roman" panose="02020603050405020304" pitchFamily="18" charset="0"/>
              </a:rPr>
              <a:t>and…multi-ethnic narratives in early capitalism                                                                                                               </a:t>
            </a:r>
          </a:p>
          <a:p>
            <a:pPr>
              <a:lnSpc>
                <a:spcPct val="107000"/>
              </a:lnSpc>
              <a:spcAft>
                <a:spcPts val="800"/>
              </a:spcAft>
            </a:pPr>
            <a:r>
              <a:rPr lang="en-GB" dirty="0">
                <a:solidFill>
                  <a:schemeClr val="accent2">
                    <a:lumMod val="50000"/>
                  </a:schemeClr>
                </a:solidFill>
                <a:latin typeface="Calibri" panose="020F0502020204030204" pitchFamily="34" charset="0"/>
                <a:ea typeface="Calibri" panose="020F0502020204030204" pitchFamily="34" charset="0"/>
                <a:cs typeface="Times New Roman" panose="02020603050405020304" pitchFamily="18" charset="0"/>
              </a:rPr>
              <a:t>The (multi-ethnic) motley crew in the </a:t>
            </a:r>
            <a:r>
              <a:rPr lang="en-GB" b="1" dirty="0">
                <a:solidFill>
                  <a:schemeClr val="accent2">
                    <a:lumMod val="50000"/>
                  </a:schemeClr>
                </a:solidFill>
                <a:latin typeface="Calibri" panose="020F0502020204030204" pitchFamily="34" charset="0"/>
                <a:ea typeface="Calibri" panose="020F0502020204030204" pitchFamily="34" charset="0"/>
                <a:cs typeface="Times New Roman" panose="02020603050405020304" pitchFamily="18" charset="0"/>
              </a:rPr>
              <a:t>Atlantic revolution</a:t>
            </a:r>
          </a:p>
          <a:p>
            <a:pPr>
              <a:lnSpc>
                <a:spcPct val="107000"/>
              </a:lnSpc>
              <a:spcAft>
                <a:spcPts val="0"/>
              </a:spcAft>
            </a:pPr>
            <a:r>
              <a:rPr lang="en-GB" dirty="0">
                <a:solidFill>
                  <a:schemeClr val="accent2">
                    <a:lumMod val="50000"/>
                  </a:schemeClr>
                </a:solidFill>
                <a:latin typeface="Calibri" panose="020F0502020204030204" pitchFamily="34" charset="0"/>
                <a:ea typeface="Calibri" panose="020F0502020204030204" pitchFamily="34" charset="0"/>
                <a:cs typeface="Times New Roman" panose="02020603050405020304" pitchFamily="18" charset="0"/>
              </a:rPr>
              <a:t>Marcus </a:t>
            </a:r>
            <a:r>
              <a:rPr lang="en-GB" dirty="0" err="1">
                <a:solidFill>
                  <a:schemeClr val="accent2">
                    <a:lumMod val="50000"/>
                  </a:schemeClr>
                </a:solidFill>
                <a:latin typeface="Calibri" panose="020F0502020204030204" pitchFamily="34" charset="0"/>
                <a:ea typeface="Calibri" panose="020F0502020204030204" pitchFamily="34" charset="0"/>
                <a:cs typeface="Times New Roman" panose="02020603050405020304" pitchFamily="18" charset="0"/>
              </a:rPr>
              <a:t>Rediker’s</a:t>
            </a:r>
            <a:r>
              <a:rPr lang="en-GB" dirty="0">
                <a:solidFill>
                  <a:schemeClr val="accent2">
                    <a:lumMod val="50000"/>
                  </a:schemeClr>
                </a:solidFill>
                <a:latin typeface="Calibri" panose="020F0502020204030204" pitchFamily="34" charset="0"/>
                <a:ea typeface="Calibri" panose="020F0502020204030204" pitchFamily="34" charset="0"/>
                <a:cs typeface="Times New Roman" panose="02020603050405020304" pitchFamily="18" charset="0"/>
              </a:rPr>
              <a:t> </a:t>
            </a:r>
            <a:r>
              <a:rPr lang="en-GB" i="1" dirty="0">
                <a:solidFill>
                  <a:schemeClr val="accent2">
                    <a:lumMod val="50000"/>
                  </a:schemeClr>
                </a:solidFill>
                <a:latin typeface="Calibri" panose="020F0502020204030204" pitchFamily="34" charset="0"/>
                <a:ea typeface="Calibri" panose="020F0502020204030204" pitchFamily="34" charset="0"/>
                <a:cs typeface="Times New Roman" panose="02020603050405020304" pitchFamily="18" charset="0"/>
              </a:rPr>
              <a:t>The Many Headed Hydra:</a:t>
            </a:r>
          </a:p>
          <a:p>
            <a:pPr marL="342900" lvl="0" indent="-342900">
              <a:lnSpc>
                <a:spcPct val="107000"/>
              </a:lnSpc>
              <a:spcAft>
                <a:spcPts val="0"/>
              </a:spcAft>
              <a:buFont typeface="Symbol" panose="05050102010706020507" pitchFamily="18" charset="2"/>
              <a:buChar char=""/>
            </a:pPr>
            <a:r>
              <a:rPr lang="en-GB" dirty="0">
                <a:solidFill>
                  <a:schemeClr val="accent2">
                    <a:lumMod val="50000"/>
                  </a:schemeClr>
                </a:solidFill>
                <a:latin typeface="Calibri" panose="020F0502020204030204" pitchFamily="34" charset="0"/>
                <a:ea typeface="Calibri" panose="020F0502020204030204" pitchFamily="34" charset="0"/>
                <a:cs typeface="Times New Roman" panose="02020603050405020304" pitchFamily="18" charset="0"/>
              </a:rPr>
              <a:t>Bermuda shipwreck 1607</a:t>
            </a:r>
          </a:p>
          <a:p>
            <a:pPr marL="342900" lvl="0" indent="-342900">
              <a:lnSpc>
                <a:spcPct val="107000"/>
              </a:lnSpc>
              <a:spcAft>
                <a:spcPts val="0"/>
              </a:spcAft>
              <a:buFont typeface="Symbol" panose="05050102010706020507" pitchFamily="18" charset="2"/>
              <a:buChar char=""/>
            </a:pPr>
            <a:r>
              <a:rPr lang="en-GB" dirty="0">
                <a:solidFill>
                  <a:schemeClr val="accent2">
                    <a:lumMod val="50000"/>
                  </a:schemeClr>
                </a:solidFill>
                <a:latin typeface="Calibri" panose="020F0502020204030204" pitchFamily="34" charset="0"/>
                <a:ea typeface="Calibri" panose="020F0502020204030204" pitchFamily="34" charset="0"/>
                <a:cs typeface="Times New Roman" panose="02020603050405020304" pitchFamily="18" charset="0"/>
              </a:rPr>
              <a:t>Jamestown escapees join the </a:t>
            </a:r>
            <a:r>
              <a:rPr lang="en-GB" dirty="0" err="1">
                <a:solidFill>
                  <a:schemeClr val="accent2">
                    <a:lumMod val="50000"/>
                  </a:schemeClr>
                </a:solidFill>
                <a:latin typeface="Calibri" panose="020F0502020204030204" pitchFamily="34" charset="0"/>
                <a:ea typeface="Calibri" panose="020F0502020204030204" pitchFamily="34" charset="0"/>
                <a:cs typeface="Times New Roman" panose="02020603050405020304" pitchFamily="18" charset="0"/>
              </a:rPr>
              <a:t>Powhatans</a:t>
            </a:r>
            <a:endParaRPr lang="en-GB" dirty="0">
              <a:solidFill>
                <a:schemeClr val="accent2">
                  <a:lumMod val="50000"/>
                </a:schemeClr>
              </a:solidFill>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Symbol" panose="05050102010706020507" pitchFamily="18" charset="2"/>
              <a:buChar char=""/>
            </a:pPr>
            <a:r>
              <a:rPr lang="en-GB" dirty="0">
                <a:solidFill>
                  <a:schemeClr val="accent2">
                    <a:lumMod val="50000"/>
                  </a:schemeClr>
                </a:solidFill>
                <a:latin typeface="Calibri" panose="020F0502020204030204" pitchFamily="34" charset="0"/>
                <a:ea typeface="Calibri" panose="020F0502020204030204" pitchFamily="34" charset="0"/>
                <a:cs typeface="Times New Roman" panose="02020603050405020304" pitchFamily="18" charset="0"/>
              </a:rPr>
              <a:t>Pirates (“deserters”, escapees, ex-slaves etc.)</a:t>
            </a:r>
          </a:p>
          <a:p>
            <a:pPr marL="342900" lvl="0" indent="-342900">
              <a:lnSpc>
                <a:spcPct val="107000"/>
              </a:lnSpc>
              <a:spcAft>
                <a:spcPts val="0"/>
              </a:spcAft>
              <a:buFont typeface="Symbol" panose="05050102010706020507" pitchFamily="18" charset="2"/>
              <a:buChar char=""/>
            </a:pPr>
            <a:r>
              <a:rPr lang="en-GB" dirty="0" err="1">
                <a:solidFill>
                  <a:schemeClr val="accent2">
                    <a:lumMod val="50000"/>
                  </a:schemeClr>
                </a:solidFill>
                <a:latin typeface="Calibri" panose="020F0502020204030204" pitchFamily="34" charset="0"/>
                <a:ea typeface="Calibri" panose="020F0502020204030204" pitchFamily="34" charset="0"/>
                <a:cs typeface="Times New Roman" panose="02020603050405020304" pitchFamily="18" charset="0"/>
              </a:rPr>
              <a:t>Crispus</a:t>
            </a:r>
            <a:r>
              <a:rPr lang="en-GB" dirty="0">
                <a:solidFill>
                  <a:schemeClr val="accent2">
                    <a:lumMod val="50000"/>
                  </a:schemeClr>
                </a:solidFill>
                <a:latin typeface="Calibri" panose="020F0502020204030204" pitchFamily="34" charset="0"/>
                <a:ea typeface="Calibri" panose="020F0502020204030204" pitchFamily="34" charset="0"/>
                <a:cs typeface="Times New Roman" panose="02020603050405020304" pitchFamily="18" charset="0"/>
              </a:rPr>
              <a:t> Attucks – first martyr</a:t>
            </a:r>
          </a:p>
          <a:p>
            <a:pPr lvl="0">
              <a:lnSpc>
                <a:spcPct val="107000"/>
              </a:lnSpc>
              <a:spcAft>
                <a:spcPts val="0"/>
              </a:spcAft>
            </a:pPr>
            <a:r>
              <a:rPr lang="en-GB" dirty="0">
                <a:solidFill>
                  <a:schemeClr val="accent2">
                    <a:lumMod val="50000"/>
                  </a:schemeClr>
                </a:solidFill>
                <a:latin typeface="Calibri" panose="020F0502020204030204" pitchFamily="34" charset="0"/>
                <a:ea typeface="Calibri" panose="020F0502020204030204" pitchFamily="34" charset="0"/>
                <a:cs typeface="Times New Roman" panose="02020603050405020304" pitchFamily="18" charset="0"/>
              </a:rPr>
              <a:t>       of American independence</a:t>
            </a:r>
          </a:p>
        </p:txBody>
      </p:sp>
    </p:spTree>
    <p:extLst>
      <p:ext uri="{BB962C8B-B14F-4D97-AF65-F5344CB8AC3E}">
        <p14:creationId xmlns:p14="http://schemas.microsoft.com/office/powerpoint/2010/main" val="24306272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br>
            <a:br>
              <a:rPr lang="en-GB" dirty="0"/>
            </a:br>
            <a:br>
              <a:rPr lang="en-GB" dirty="0"/>
            </a:br>
            <a:r>
              <a:rPr lang="en-GB" b="1" dirty="0">
                <a:solidFill>
                  <a:schemeClr val="accent2">
                    <a:lumMod val="50000"/>
                  </a:schemeClr>
                </a:solidFill>
                <a:latin typeface="Garamond" panose="02020404030301010803" pitchFamily="18" charset="0"/>
              </a:rPr>
              <a:t>“Ill would change be at whiles, were it not for the change beyond the change”</a:t>
            </a:r>
            <a:br>
              <a:rPr lang="en-GB" b="1" dirty="0">
                <a:solidFill>
                  <a:schemeClr val="accent2">
                    <a:lumMod val="50000"/>
                  </a:schemeClr>
                </a:solidFill>
                <a:latin typeface="Garamond" panose="02020404030301010803" pitchFamily="18" charset="0"/>
              </a:rPr>
            </a:br>
            <a:br>
              <a:rPr lang="en-GB" dirty="0"/>
            </a:br>
            <a:r>
              <a:rPr lang="en-GB" dirty="0">
                <a:solidFill>
                  <a:schemeClr val="accent2">
                    <a:lumMod val="50000"/>
                  </a:schemeClr>
                </a:solidFill>
              </a:rPr>
              <a:t>William Morris, </a:t>
            </a:r>
            <a:r>
              <a:rPr lang="en-GB" i="1" dirty="0">
                <a:solidFill>
                  <a:schemeClr val="accent2">
                    <a:lumMod val="50000"/>
                  </a:schemeClr>
                </a:solidFill>
              </a:rPr>
              <a:t>A Dream of John Ball</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119007" y="3734594"/>
            <a:ext cx="2857500" cy="2590800"/>
          </a:xfr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3771" y="3734594"/>
            <a:ext cx="3726873" cy="2590800"/>
          </a:xfrm>
          <a:prstGeom prst="rect">
            <a:avLst/>
          </a:prstGeom>
        </p:spPr>
      </p:pic>
    </p:spTree>
    <p:extLst>
      <p:ext uri="{BB962C8B-B14F-4D97-AF65-F5344CB8AC3E}">
        <p14:creationId xmlns:p14="http://schemas.microsoft.com/office/powerpoint/2010/main" val="242457720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167</TotalTime>
  <Words>832</Words>
  <Application>Microsoft Office PowerPoint</Application>
  <PresentationFormat>On-screen Show (4:3)</PresentationFormat>
  <Paragraphs>92</Paragraphs>
  <Slides>15</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15</vt:i4>
      </vt:variant>
    </vt:vector>
  </HeadingPairs>
  <TitlesOfParts>
    <vt:vector size="23" baseType="lpstr">
      <vt:lpstr>Adobe Devanagari</vt:lpstr>
      <vt:lpstr>Arial</vt:lpstr>
      <vt:lpstr>Calibri</vt:lpstr>
      <vt:lpstr>Calibri Light</vt:lpstr>
      <vt:lpstr>Garamond</vt:lpstr>
      <vt:lpstr>Symbol</vt:lpstr>
      <vt:lpstr>Times New Roman</vt:lpstr>
      <vt:lpstr>Office Theme</vt:lpstr>
      <vt:lpstr>HPAN5020/6020 Activism, Protest and Campaigning for Global Justice</vt:lpstr>
      <vt:lpstr> History  from Below </vt:lpstr>
      <vt:lpstr>The Spirit of Rebellion</vt:lpstr>
      <vt:lpstr>Levelling/ Loss of Commons</vt:lpstr>
      <vt:lpstr>Thomas Rainsborough</vt:lpstr>
      <vt:lpstr>Loss of the Commons</vt:lpstr>
      <vt:lpstr>Pre-industrial farming landscapes</vt:lpstr>
      <vt:lpstr>Pre-industrial farming landscapes</vt:lpstr>
      <vt:lpstr>Enclosures</vt:lpstr>
      <vt:lpstr>The Highland Clearances</vt:lpstr>
      <vt:lpstr>The Great  Transformation</vt:lpstr>
      <vt:lpstr>The World  Market</vt:lpstr>
      <vt:lpstr>The great transformation continues</vt:lpstr>
      <vt:lpstr>A postcolonial  perspective</vt:lpstr>
      <vt:lpstr>   “Ill would change be at whiles, were it not for the change beyond the change”  William Morris, A Dream of John Ball</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HPAN5020/6020 Activism, Protest and Campaigning for Global Justice</dc:title>
  <dc:creator>Andy Bevan</dc:creator>
  <cp:lastModifiedBy>Andy Bevan</cp:lastModifiedBy>
  <cp:revision>34</cp:revision>
  <dcterms:created xsi:type="dcterms:W3CDTF">2019-01-09T09:01:14Z</dcterms:created>
  <dcterms:modified xsi:type="dcterms:W3CDTF">2023-02-18T12:08:20Z</dcterms:modified>
</cp:coreProperties>
</file>