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Lst>
  <p:sldSz cy="5143500" cx="9144000"/>
  <p:notesSz cx="6858000" cy="9144000"/>
  <p:embeddedFontLst>
    <p:embeddedFont>
      <p:font typeface="Montserrat"/>
      <p:regular r:id="rId10"/>
      <p:bold r:id="rId11"/>
      <p:italic r:id="rId12"/>
      <p:boldItalic r:id="rId13"/>
    </p:embeddedFont>
    <p:embeddedFont>
      <p:font typeface="Lato"/>
      <p:regular r:id="rId14"/>
      <p:bold r:id="rId15"/>
      <p:italic r:id="rId16"/>
      <p:boldItalic r:id="rId17"/>
    </p:embeddedFont>
    <p:embeddedFont>
      <p:font typeface="Pacifico"/>
      <p:regular r:id="rId18"/>
    </p:embeddedFont>
    <p:embeddedFont>
      <p:font typeface="Oswald"/>
      <p:regular r:id="rId19"/>
      <p:bold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Oswald-bold.fntdata"/><Relationship Id="rId11" Type="http://schemas.openxmlformats.org/officeDocument/2006/relationships/font" Target="fonts/Montserrat-bold.fntdata"/><Relationship Id="rId10" Type="http://schemas.openxmlformats.org/officeDocument/2006/relationships/font" Target="fonts/Montserrat-regular.fntdata"/><Relationship Id="rId13" Type="http://schemas.openxmlformats.org/officeDocument/2006/relationships/font" Target="fonts/Montserrat-boldItalic.fntdata"/><Relationship Id="rId12" Type="http://schemas.openxmlformats.org/officeDocument/2006/relationships/font" Target="fonts/Montserrat-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Lato-bold.fntdata"/><Relationship Id="rId14" Type="http://schemas.openxmlformats.org/officeDocument/2006/relationships/font" Target="fonts/Lato-regular.fntdata"/><Relationship Id="rId17" Type="http://schemas.openxmlformats.org/officeDocument/2006/relationships/font" Target="fonts/Lato-boldItalic.fntdata"/><Relationship Id="rId16" Type="http://schemas.openxmlformats.org/officeDocument/2006/relationships/font" Target="fonts/Lato-italic.fntdata"/><Relationship Id="rId5" Type="http://schemas.openxmlformats.org/officeDocument/2006/relationships/notesMaster" Target="notesMasters/notesMaster1.xml"/><Relationship Id="rId19" Type="http://schemas.openxmlformats.org/officeDocument/2006/relationships/font" Target="fonts/Oswald-regular.fntdata"/><Relationship Id="rId6" Type="http://schemas.openxmlformats.org/officeDocument/2006/relationships/slide" Target="slides/slide1.xml"/><Relationship Id="rId18" Type="http://schemas.openxmlformats.org/officeDocument/2006/relationships/font" Target="fonts/Pacifico-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13b17e88d19_0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13b17e88d19_0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13b17e88d19_0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13b17e88d19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13b17e88d19_0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13b17e88d19_0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2923425" y="748025"/>
            <a:ext cx="8520600" cy="28035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5300" u="sng">
                <a:latin typeface="Oswald"/>
                <a:ea typeface="Oswald"/>
                <a:cs typeface="Oswald"/>
                <a:sym typeface="Oswald"/>
              </a:rPr>
              <a:t>Salesman manager</a:t>
            </a:r>
            <a:endParaRPr sz="5300" u="sng">
              <a:latin typeface="Oswald"/>
              <a:ea typeface="Oswald"/>
              <a:cs typeface="Oswald"/>
              <a:sym typeface="Oswald"/>
            </a:endParaRPr>
          </a:p>
          <a:p>
            <a:pPr indent="0" lvl="0" marL="0" rtl="0" algn="l">
              <a:spcBef>
                <a:spcPts val="0"/>
              </a:spcBef>
              <a:spcAft>
                <a:spcPts val="0"/>
              </a:spcAft>
              <a:buNone/>
            </a:pPr>
            <a:r>
              <a:t/>
            </a:r>
            <a:endParaRPr sz="5300" u="sng">
              <a:latin typeface="Oswald"/>
              <a:ea typeface="Oswald"/>
              <a:cs typeface="Oswald"/>
              <a:sym typeface="Oswald"/>
            </a:endParaRPr>
          </a:p>
          <a:p>
            <a:pPr indent="0" lvl="0" marL="0" rtl="0" algn="l">
              <a:spcBef>
                <a:spcPts val="0"/>
              </a:spcBef>
              <a:spcAft>
                <a:spcPts val="0"/>
              </a:spcAft>
              <a:buNone/>
            </a:pPr>
            <a:r>
              <a:t/>
            </a:r>
            <a:endParaRPr sz="5300" u="sng">
              <a:latin typeface="Oswald"/>
              <a:ea typeface="Oswald"/>
              <a:cs typeface="Oswald"/>
              <a:sym typeface="Oswald"/>
            </a:endParaRPr>
          </a:p>
          <a:p>
            <a:pPr indent="0" lvl="0" marL="0" rtl="0" algn="l">
              <a:spcBef>
                <a:spcPts val="0"/>
              </a:spcBef>
              <a:spcAft>
                <a:spcPts val="0"/>
              </a:spcAft>
              <a:buNone/>
            </a:pPr>
            <a:r>
              <a:rPr lang="en" sz="2633">
                <a:latin typeface="Oswald"/>
                <a:ea typeface="Oswald"/>
                <a:cs typeface="Oswald"/>
                <a:sym typeface="Oswald"/>
              </a:rPr>
              <a:t>Recruit, hire and train new members of the sales staff</a:t>
            </a:r>
            <a:endParaRPr sz="2633">
              <a:latin typeface="Oswald"/>
              <a:ea typeface="Oswald"/>
              <a:cs typeface="Oswald"/>
              <a:sym typeface="Oswald"/>
            </a:endParaRPr>
          </a:p>
          <a:p>
            <a:pPr indent="0" lvl="0" marL="0" rtl="0" algn="l">
              <a:spcBef>
                <a:spcPts val="0"/>
              </a:spcBef>
              <a:spcAft>
                <a:spcPts val="0"/>
              </a:spcAft>
              <a:buNone/>
            </a:pPr>
            <a:r>
              <a:rPr b="1" lang="en" sz="1200">
                <a:solidFill>
                  <a:srgbClr val="202124"/>
                </a:solidFill>
                <a:latin typeface="Arial"/>
                <a:ea typeface="Arial"/>
                <a:cs typeface="Arial"/>
                <a:sym typeface="Arial"/>
              </a:rPr>
              <a:t>a man whose job is to sell products or services</a:t>
            </a:r>
            <a:endParaRPr sz="2366">
              <a:latin typeface="Pacifico"/>
              <a:ea typeface="Pacifico"/>
              <a:cs typeface="Pacifico"/>
              <a:sym typeface="Pacifico"/>
            </a:endParaRPr>
          </a:p>
          <a:p>
            <a:pPr indent="0" lvl="0" marL="0" rtl="0" algn="l">
              <a:spcBef>
                <a:spcPts val="0"/>
              </a:spcBef>
              <a:spcAft>
                <a:spcPts val="0"/>
              </a:spcAft>
              <a:buNone/>
            </a:pPr>
            <a:r>
              <a:rPr b="1" lang="en" sz="1200">
                <a:solidFill>
                  <a:srgbClr val="202124"/>
                </a:solidFill>
                <a:latin typeface="Arial"/>
                <a:ea typeface="Arial"/>
                <a:cs typeface="Arial"/>
                <a:sym typeface="Arial"/>
              </a:rPr>
              <a:t>a man whose job is to sell products or services</a:t>
            </a:r>
            <a:endParaRPr/>
          </a:p>
        </p:txBody>
      </p:sp>
      <p:sp>
        <p:nvSpPr>
          <p:cNvPr id="135" name="Google Shape;135;p13"/>
          <p:cNvSpPr txBox="1"/>
          <p:nvPr>
            <p:ph idx="1" type="subTitle"/>
          </p:nvPr>
        </p:nvSpPr>
        <p:spPr>
          <a:xfrm>
            <a:off x="5525675" y="4637400"/>
            <a:ext cx="3470700" cy="50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Patrik tolog</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14"/>
          <p:cNvSpPr txBox="1"/>
          <p:nvPr>
            <p:ph type="title"/>
          </p:nvPr>
        </p:nvSpPr>
        <p:spPr>
          <a:xfrm>
            <a:off x="1297500" y="3937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2622" u="sng">
                <a:latin typeface="Oswald"/>
                <a:ea typeface="Oswald"/>
                <a:cs typeface="Oswald"/>
                <a:sym typeface="Oswald"/>
              </a:rPr>
              <a:t>Details of qualifications and skills required</a:t>
            </a:r>
            <a:endParaRPr sz="2622" u="sng">
              <a:latin typeface="Oswald"/>
              <a:ea typeface="Oswald"/>
              <a:cs typeface="Oswald"/>
              <a:sym typeface="Oswald"/>
            </a:endParaRPr>
          </a:p>
          <a:p>
            <a:pPr indent="0" lvl="0" marL="0" rtl="0" algn="l">
              <a:spcBef>
                <a:spcPts val="0"/>
              </a:spcBef>
              <a:spcAft>
                <a:spcPts val="0"/>
              </a:spcAft>
              <a:buNone/>
            </a:pPr>
            <a:r>
              <a:t/>
            </a:r>
            <a:endParaRPr u="sng">
              <a:latin typeface="Oswald"/>
              <a:ea typeface="Oswald"/>
              <a:cs typeface="Oswald"/>
              <a:sym typeface="Oswald"/>
            </a:endParaRPr>
          </a:p>
        </p:txBody>
      </p:sp>
      <p:sp>
        <p:nvSpPr>
          <p:cNvPr id="141" name="Google Shape;141;p14"/>
          <p:cNvSpPr txBox="1"/>
          <p:nvPr>
            <p:ph idx="1" type="body"/>
          </p:nvPr>
        </p:nvSpPr>
        <p:spPr>
          <a:xfrm>
            <a:off x="1176200" y="1139100"/>
            <a:ext cx="3345000" cy="36099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 sz="1800">
                <a:latin typeface="Oswald"/>
                <a:ea typeface="Oswald"/>
                <a:cs typeface="Oswald"/>
                <a:sym typeface="Oswald"/>
              </a:rPr>
              <a:t>Skills that are </a:t>
            </a:r>
            <a:r>
              <a:rPr lang="en" sz="1800">
                <a:latin typeface="Oswald"/>
                <a:ea typeface="Oswald"/>
                <a:cs typeface="Oswald"/>
                <a:sym typeface="Oswald"/>
              </a:rPr>
              <a:t>important</a:t>
            </a:r>
            <a:r>
              <a:rPr lang="en" sz="1800">
                <a:latin typeface="Oswald"/>
                <a:ea typeface="Oswald"/>
                <a:cs typeface="Oswald"/>
                <a:sym typeface="Oswald"/>
              </a:rPr>
              <a:t> in Sales:</a:t>
            </a:r>
            <a:endParaRPr sz="1800">
              <a:latin typeface="Oswald"/>
              <a:ea typeface="Oswald"/>
              <a:cs typeface="Oswald"/>
              <a:sym typeface="Oswald"/>
            </a:endParaRPr>
          </a:p>
          <a:p>
            <a:pPr indent="-317182" lvl="0" marL="457200" rtl="0" algn="l">
              <a:spcBef>
                <a:spcPts val="1200"/>
              </a:spcBef>
              <a:spcAft>
                <a:spcPts val="0"/>
              </a:spcAft>
              <a:buSzPct val="100000"/>
              <a:buFont typeface="Oswald"/>
              <a:buChar char="●"/>
            </a:pPr>
            <a:r>
              <a:rPr lang="en" sz="1800">
                <a:latin typeface="Oswald"/>
                <a:ea typeface="Oswald"/>
                <a:cs typeface="Oswald"/>
                <a:sym typeface="Oswald"/>
              </a:rPr>
              <a:t>Persuasive</a:t>
            </a:r>
            <a:r>
              <a:rPr lang="en" sz="1800">
                <a:latin typeface="Oswald"/>
                <a:ea typeface="Oswald"/>
                <a:cs typeface="Oswald"/>
                <a:sym typeface="Oswald"/>
              </a:rPr>
              <a:t> skills</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Communication skills</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Good advertisement </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Time management</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Good listening </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Product awareness</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Negotiation </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C</a:t>
            </a:r>
            <a:r>
              <a:rPr lang="en" sz="1800">
                <a:latin typeface="Oswald"/>
                <a:ea typeface="Oswald"/>
                <a:cs typeface="Oswald"/>
                <a:sym typeface="Oswald"/>
              </a:rPr>
              <a:t>onfidence</a:t>
            </a:r>
            <a:r>
              <a:rPr lang="en" sz="1800">
                <a:latin typeface="Oswald"/>
                <a:ea typeface="Oswald"/>
                <a:cs typeface="Oswald"/>
                <a:sym typeface="Oswald"/>
              </a:rPr>
              <a:t> </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Creative</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Passionate</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Financial management </a:t>
            </a:r>
            <a:endParaRPr sz="1800">
              <a:latin typeface="Oswald"/>
              <a:ea typeface="Oswald"/>
              <a:cs typeface="Oswald"/>
              <a:sym typeface="Oswald"/>
            </a:endParaRPr>
          </a:p>
          <a:p>
            <a:pPr indent="-317182" lvl="0" marL="457200" rtl="0" algn="l">
              <a:spcBef>
                <a:spcPts val="0"/>
              </a:spcBef>
              <a:spcAft>
                <a:spcPts val="0"/>
              </a:spcAft>
              <a:buSzPct val="100000"/>
              <a:buFont typeface="Oswald"/>
              <a:buChar char="●"/>
            </a:pPr>
            <a:r>
              <a:rPr lang="en" sz="1800">
                <a:latin typeface="Oswald"/>
                <a:ea typeface="Oswald"/>
                <a:cs typeface="Oswald"/>
                <a:sym typeface="Oswald"/>
              </a:rPr>
              <a:t>Team management</a:t>
            </a:r>
            <a:endParaRPr sz="1800">
              <a:latin typeface="Oswald"/>
              <a:ea typeface="Oswald"/>
              <a:cs typeface="Oswald"/>
              <a:sym typeface="Oswald"/>
            </a:endParaRPr>
          </a:p>
          <a:p>
            <a:pPr indent="0" lvl="0" marL="457200" rtl="0" algn="l">
              <a:spcBef>
                <a:spcPts val="1200"/>
              </a:spcBef>
              <a:spcAft>
                <a:spcPts val="0"/>
              </a:spcAft>
              <a:buNone/>
            </a:pPr>
            <a:r>
              <a:t/>
            </a:r>
            <a:endParaRPr/>
          </a:p>
          <a:p>
            <a:pPr indent="0" lvl="0" marL="0" rtl="0" algn="l">
              <a:spcBef>
                <a:spcPts val="1200"/>
              </a:spcBef>
              <a:spcAft>
                <a:spcPts val="1200"/>
              </a:spcAft>
              <a:buNone/>
            </a:pPr>
            <a:r>
              <a:t/>
            </a:r>
            <a:endParaRPr/>
          </a:p>
        </p:txBody>
      </p:sp>
      <p:sp>
        <p:nvSpPr>
          <p:cNvPr id="142" name="Google Shape;142;p14"/>
          <p:cNvSpPr txBox="1"/>
          <p:nvPr/>
        </p:nvSpPr>
        <p:spPr>
          <a:xfrm>
            <a:off x="3653100" y="1139100"/>
            <a:ext cx="5412000" cy="2555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Oswald"/>
                <a:ea typeface="Oswald"/>
                <a:cs typeface="Oswald"/>
                <a:sym typeface="Oswald"/>
              </a:rPr>
              <a:t>Qualifications that are important in Sales:</a:t>
            </a:r>
            <a:endParaRPr>
              <a:solidFill>
                <a:schemeClr val="lt1"/>
              </a:solidFill>
              <a:latin typeface="Oswald"/>
              <a:ea typeface="Oswald"/>
              <a:cs typeface="Oswald"/>
              <a:sym typeface="Oswald"/>
            </a:endParaRPr>
          </a:p>
          <a:p>
            <a:pPr indent="0" lvl="0" marL="0" rtl="0" algn="l">
              <a:spcBef>
                <a:spcPts val="0"/>
              </a:spcBef>
              <a:spcAft>
                <a:spcPts val="0"/>
              </a:spcAft>
              <a:buNone/>
            </a:pPr>
            <a:r>
              <a:t/>
            </a:r>
            <a:endParaRPr>
              <a:solidFill>
                <a:schemeClr val="lt1"/>
              </a:solidFill>
              <a:latin typeface="Oswald"/>
              <a:ea typeface="Oswald"/>
              <a:cs typeface="Oswald"/>
              <a:sym typeface="Oswald"/>
            </a:endParaRPr>
          </a:p>
          <a:p>
            <a:pPr indent="-317500" lvl="0" marL="457200" rtl="0" algn="l">
              <a:spcBef>
                <a:spcPts val="0"/>
              </a:spcBef>
              <a:spcAft>
                <a:spcPts val="0"/>
              </a:spcAft>
              <a:buClr>
                <a:schemeClr val="lt1"/>
              </a:buClr>
              <a:buSzPts val="1400"/>
              <a:buFont typeface="Oswald"/>
              <a:buChar char="●"/>
            </a:pPr>
            <a:r>
              <a:rPr lang="en">
                <a:solidFill>
                  <a:schemeClr val="lt1"/>
                </a:solidFill>
                <a:latin typeface="Oswald"/>
                <a:ea typeface="Oswald"/>
                <a:cs typeface="Oswald"/>
                <a:sym typeface="Oswald"/>
              </a:rPr>
              <a:t>It’s mostly required to have the standard level of academic achievement - four </a:t>
            </a:r>
            <a:r>
              <a:rPr lang="en">
                <a:solidFill>
                  <a:schemeClr val="lt1"/>
                </a:solidFill>
                <a:latin typeface="Oswald"/>
                <a:ea typeface="Oswald"/>
                <a:cs typeface="Oswald"/>
                <a:sym typeface="Oswald"/>
              </a:rPr>
              <a:t>GCSEs</a:t>
            </a:r>
            <a:r>
              <a:rPr lang="en">
                <a:solidFill>
                  <a:schemeClr val="lt1"/>
                </a:solidFill>
                <a:latin typeface="Oswald"/>
                <a:ea typeface="Oswald"/>
                <a:cs typeface="Oswald"/>
                <a:sym typeface="Oswald"/>
              </a:rPr>
              <a:t> or the equivalent.</a:t>
            </a:r>
            <a:endParaRPr>
              <a:solidFill>
                <a:schemeClr val="lt1"/>
              </a:solidFill>
              <a:latin typeface="Oswald"/>
              <a:ea typeface="Oswald"/>
              <a:cs typeface="Oswald"/>
              <a:sym typeface="Oswald"/>
            </a:endParaRPr>
          </a:p>
          <a:p>
            <a:pPr indent="-317500" lvl="0" marL="457200" rtl="0" algn="l">
              <a:spcBef>
                <a:spcPts val="0"/>
              </a:spcBef>
              <a:spcAft>
                <a:spcPts val="0"/>
              </a:spcAft>
              <a:buClr>
                <a:schemeClr val="lt1"/>
              </a:buClr>
              <a:buSzPts val="1400"/>
              <a:buFont typeface="Oswald"/>
              <a:buChar char="●"/>
            </a:pPr>
            <a:r>
              <a:rPr lang="en">
                <a:solidFill>
                  <a:schemeClr val="lt1"/>
                </a:solidFill>
                <a:latin typeface="Oswald"/>
                <a:ea typeface="Oswald"/>
                <a:cs typeface="Oswald"/>
                <a:sym typeface="Oswald"/>
              </a:rPr>
              <a:t>However, with the constant changing society most individuals just do their research on sales roles and proceed their career with just their personal knowledge instead of academic achievement, or most individuals attend courses for assistance as there is not a mandatory need for qualifications.</a:t>
            </a:r>
            <a:endParaRPr>
              <a:solidFill>
                <a:schemeClr val="lt1"/>
              </a:solidFill>
              <a:latin typeface="Oswald"/>
              <a:ea typeface="Oswald"/>
              <a:cs typeface="Oswald"/>
              <a:sym typeface="Oswald"/>
            </a:endParaRPr>
          </a:p>
          <a:p>
            <a:pPr indent="0" lvl="0" marL="914400" rtl="0" algn="l">
              <a:spcBef>
                <a:spcPts val="0"/>
              </a:spcBef>
              <a:spcAft>
                <a:spcPts val="0"/>
              </a:spcAft>
              <a:buNone/>
            </a:pPr>
            <a:r>
              <a:t/>
            </a:r>
            <a:endParaRPr>
              <a:solidFill>
                <a:schemeClr val="lt1"/>
              </a:solidFill>
              <a:latin typeface="Oswald"/>
              <a:ea typeface="Oswald"/>
              <a:cs typeface="Oswald"/>
              <a:sym typeface="Oswald"/>
            </a:endParaRPr>
          </a:p>
          <a:p>
            <a:pPr indent="0" lvl="0" marL="0" rtl="0" algn="l">
              <a:spcBef>
                <a:spcPts val="0"/>
              </a:spcBef>
              <a:spcAft>
                <a:spcPts val="0"/>
              </a:spcAft>
              <a:buNone/>
            </a:pPr>
            <a:r>
              <a:t/>
            </a:r>
            <a:endParaRPr>
              <a:solidFill>
                <a:schemeClr val="lt1"/>
              </a:solidFill>
              <a:latin typeface="Oswald"/>
              <a:ea typeface="Oswald"/>
              <a:cs typeface="Oswald"/>
              <a:sym typeface="Oswa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latin typeface="Oswald"/>
                <a:ea typeface="Oswald"/>
                <a:cs typeface="Oswald"/>
                <a:sym typeface="Oswald"/>
              </a:rPr>
              <a:t>Role of a salesman manager</a:t>
            </a:r>
            <a:endParaRPr u="sng">
              <a:latin typeface="Oswald"/>
              <a:ea typeface="Oswald"/>
              <a:cs typeface="Oswald"/>
              <a:sym typeface="Oswald"/>
            </a:endParaRPr>
          </a:p>
        </p:txBody>
      </p:sp>
      <p:sp>
        <p:nvSpPr>
          <p:cNvPr id="148" name="Google Shape;148;p15"/>
          <p:cNvSpPr txBox="1"/>
          <p:nvPr>
            <p:ph idx="1" type="body"/>
          </p:nvPr>
        </p:nvSpPr>
        <p:spPr>
          <a:xfrm>
            <a:off x="1248900" y="1307850"/>
            <a:ext cx="7136100" cy="3089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sz="1500">
                <a:latin typeface="Oswald"/>
                <a:ea typeface="Oswald"/>
                <a:cs typeface="Oswald"/>
                <a:sym typeface="Oswald"/>
              </a:rPr>
              <a:t>The role as a salesman is to make sure you teach your staff to sell your products. You have to make sure your </a:t>
            </a:r>
            <a:r>
              <a:rPr lang="en" sz="1500">
                <a:latin typeface="Oswald"/>
                <a:ea typeface="Oswald"/>
                <a:cs typeface="Oswald"/>
                <a:sym typeface="Oswald"/>
              </a:rPr>
              <a:t>customers</a:t>
            </a:r>
            <a:r>
              <a:rPr lang="en" sz="1500">
                <a:latin typeface="Oswald"/>
                <a:ea typeface="Oswald"/>
                <a:cs typeface="Oswald"/>
                <a:sym typeface="Oswald"/>
              </a:rPr>
              <a:t> are </a:t>
            </a:r>
            <a:r>
              <a:rPr lang="en" sz="1500">
                <a:latin typeface="Oswald"/>
                <a:ea typeface="Oswald"/>
                <a:cs typeface="Oswald"/>
                <a:sym typeface="Oswald"/>
              </a:rPr>
              <a:t>satisfied</a:t>
            </a:r>
            <a:r>
              <a:rPr lang="en" sz="1500">
                <a:latin typeface="Oswald"/>
                <a:ea typeface="Oswald"/>
                <a:cs typeface="Oswald"/>
                <a:sym typeface="Oswald"/>
              </a:rPr>
              <a:t> with your products to </a:t>
            </a:r>
            <a:r>
              <a:rPr lang="en" sz="1500">
                <a:latin typeface="Oswald"/>
                <a:ea typeface="Oswald"/>
                <a:cs typeface="Oswald"/>
                <a:sym typeface="Oswald"/>
              </a:rPr>
              <a:t>ensure</a:t>
            </a:r>
            <a:r>
              <a:rPr lang="en" sz="1500">
                <a:latin typeface="Oswald"/>
                <a:ea typeface="Oswald"/>
                <a:cs typeface="Oswald"/>
                <a:sym typeface="Oswald"/>
              </a:rPr>
              <a:t> that you have regular income and a good reputation to widen your business.  To be </a:t>
            </a:r>
            <a:r>
              <a:rPr lang="en" sz="1500">
                <a:latin typeface="Oswald"/>
                <a:ea typeface="Oswald"/>
                <a:cs typeface="Oswald"/>
                <a:sym typeface="Oswald"/>
              </a:rPr>
              <a:t>successful</a:t>
            </a:r>
            <a:r>
              <a:rPr lang="en" sz="1500">
                <a:latin typeface="Oswald"/>
                <a:ea typeface="Oswald"/>
                <a:cs typeface="Oswald"/>
                <a:sym typeface="Oswald"/>
              </a:rPr>
              <a:t> as a salesman, you are required to have good knowledge and be persistent  as well as to have the skills i previously listed.</a:t>
            </a:r>
            <a:endParaRPr sz="1500">
              <a:latin typeface="Oswald"/>
              <a:ea typeface="Oswald"/>
              <a:cs typeface="Oswald"/>
              <a:sym typeface="Oswa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latin typeface="Oswald"/>
                <a:ea typeface="Oswald"/>
                <a:cs typeface="Oswald"/>
                <a:sym typeface="Oswald"/>
              </a:rPr>
              <a:t>Ethical considerations in selling</a:t>
            </a:r>
            <a:endParaRPr u="sng">
              <a:latin typeface="Oswald"/>
              <a:ea typeface="Oswald"/>
              <a:cs typeface="Oswald"/>
              <a:sym typeface="Oswald"/>
            </a:endParaRPr>
          </a:p>
        </p:txBody>
      </p:sp>
      <p:sp>
        <p:nvSpPr>
          <p:cNvPr id="154" name="Google Shape;154;p16"/>
          <p:cNvSpPr txBox="1"/>
          <p:nvPr>
            <p:ph idx="1" type="body"/>
          </p:nvPr>
        </p:nvSpPr>
        <p:spPr>
          <a:xfrm>
            <a:off x="1162200" y="1037250"/>
            <a:ext cx="7038900" cy="1601100"/>
          </a:xfrm>
          <a:prstGeom prst="rect">
            <a:avLst/>
          </a:prstGeom>
        </p:spPr>
        <p:txBody>
          <a:bodyPr anchorCtr="0" anchor="t" bIns="91425" lIns="91425" spcFirstLastPara="1" rIns="91425" wrap="square" tIns="91425">
            <a:normAutofit/>
          </a:bodyPr>
          <a:lstStyle/>
          <a:p>
            <a:pPr indent="-317500" lvl="0" marL="457200" rtl="0" algn="l">
              <a:spcBef>
                <a:spcPts val="0"/>
              </a:spcBef>
              <a:spcAft>
                <a:spcPts val="0"/>
              </a:spcAft>
              <a:buSzPts val="1400"/>
              <a:buFont typeface="Oswald"/>
              <a:buChar char="●"/>
            </a:pPr>
            <a:r>
              <a:rPr lang="en" sz="1400">
                <a:latin typeface="Oswald"/>
                <a:ea typeface="Oswald"/>
                <a:cs typeface="Oswald"/>
                <a:sym typeface="Oswald"/>
              </a:rPr>
              <a:t>Providing appropriate knowledge of your products </a:t>
            </a:r>
            <a:endParaRPr sz="1400">
              <a:latin typeface="Oswald"/>
              <a:ea typeface="Oswald"/>
              <a:cs typeface="Oswald"/>
              <a:sym typeface="Oswald"/>
            </a:endParaRPr>
          </a:p>
          <a:p>
            <a:pPr indent="-317500" lvl="0" marL="457200" rtl="0" algn="l">
              <a:spcBef>
                <a:spcPts val="0"/>
              </a:spcBef>
              <a:spcAft>
                <a:spcPts val="0"/>
              </a:spcAft>
              <a:buSzPts val="1400"/>
              <a:buFont typeface="Oswald"/>
              <a:buChar char="●"/>
            </a:pPr>
            <a:r>
              <a:rPr lang="en" sz="1400">
                <a:latin typeface="Oswald"/>
                <a:ea typeface="Oswald"/>
                <a:cs typeface="Oswald"/>
                <a:sym typeface="Oswald"/>
              </a:rPr>
              <a:t>Treat customers with respect</a:t>
            </a:r>
            <a:endParaRPr sz="1400">
              <a:latin typeface="Oswald"/>
              <a:ea typeface="Oswald"/>
              <a:cs typeface="Oswald"/>
              <a:sym typeface="Oswald"/>
            </a:endParaRPr>
          </a:p>
          <a:p>
            <a:pPr indent="-317500" lvl="0" marL="457200" rtl="0" algn="l">
              <a:spcBef>
                <a:spcPts val="0"/>
              </a:spcBef>
              <a:spcAft>
                <a:spcPts val="0"/>
              </a:spcAft>
              <a:buSzPts val="1400"/>
              <a:buFont typeface="Oswald"/>
              <a:buChar char="●"/>
            </a:pPr>
            <a:r>
              <a:rPr lang="en" sz="1400">
                <a:latin typeface="Oswald"/>
                <a:ea typeface="Oswald"/>
                <a:cs typeface="Oswald"/>
                <a:sym typeface="Oswald"/>
              </a:rPr>
              <a:t>Provide good quality products </a:t>
            </a:r>
            <a:endParaRPr sz="1400">
              <a:latin typeface="Oswald"/>
              <a:ea typeface="Oswald"/>
              <a:cs typeface="Oswald"/>
              <a:sym typeface="Oswald"/>
            </a:endParaRPr>
          </a:p>
          <a:p>
            <a:pPr indent="-317500" lvl="0" marL="457200" rtl="0" algn="l">
              <a:spcBef>
                <a:spcPts val="0"/>
              </a:spcBef>
              <a:spcAft>
                <a:spcPts val="0"/>
              </a:spcAft>
              <a:buSzPts val="1400"/>
              <a:buFont typeface="Oswald"/>
              <a:buChar char="●"/>
            </a:pPr>
            <a:r>
              <a:rPr lang="en" sz="1400">
                <a:latin typeface="Oswald"/>
                <a:ea typeface="Oswald"/>
                <a:cs typeface="Oswald"/>
                <a:sym typeface="Oswald"/>
              </a:rPr>
              <a:t>Prioritise your customers </a:t>
            </a:r>
            <a:endParaRPr sz="1400">
              <a:latin typeface="Oswald"/>
              <a:ea typeface="Oswald"/>
              <a:cs typeface="Oswald"/>
              <a:sym typeface="Oswald"/>
            </a:endParaRPr>
          </a:p>
        </p:txBody>
      </p:sp>
      <p:sp>
        <p:nvSpPr>
          <p:cNvPr id="155" name="Google Shape;155;p16"/>
          <p:cNvSpPr txBox="1"/>
          <p:nvPr/>
        </p:nvSpPr>
        <p:spPr>
          <a:xfrm>
            <a:off x="1364275" y="2238150"/>
            <a:ext cx="7294800" cy="1908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lt1"/>
                </a:solidFill>
                <a:latin typeface="Oswald"/>
                <a:ea typeface="Oswald"/>
                <a:cs typeface="Oswald"/>
                <a:sym typeface="Oswald"/>
              </a:rPr>
              <a:t>The </a:t>
            </a:r>
            <a:r>
              <a:rPr lang="en" u="sng">
                <a:solidFill>
                  <a:schemeClr val="lt1"/>
                </a:solidFill>
                <a:latin typeface="Oswald"/>
                <a:ea typeface="Oswald"/>
                <a:cs typeface="Oswald"/>
                <a:sym typeface="Oswald"/>
              </a:rPr>
              <a:t>benefits</a:t>
            </a:r>
            <a:r>
              <a:rPr lang="en" u="sng">
                <a:solidFill>
                  <a:schemeClr val="lt1"/>
                </a:solidFill>
                <a:latin typeface="Oswald"/>
                <a:ea typeface="Oswald"/>
                <a:cs typeface="Oswald"/>
                <a:sym typeface="Oswald"/>
              </a:rPr>
              <a:t> and income of a salesman manager</a:t>
            </a:r>
            <a:endParaRPr u="sng">
              <a:solidFill>
                <a:schemeClr val="lt1"/>
              </a:solidFill>
              <a:latin typeface="Oswald"/>
              <a:ea typeface="Oswald"/>
              <a:cs typeface="Oswald"/>
              <a:sym typeface="Oswald"/>
            </a:endParaRPr>
          </a:p>
          <a:p>
            <a:pPr indent="0" lvl="0" marL="0" rtl="0" algn="l">
              <a:spcBef>
                <a:spcPts val="0"/>
              </a:spcBef>
              <a:spcAft>
                <a:spcPts val="0"/>
              </a:spcAft>
              <a:buNone/>
            </a:pPr>
            <a:r>
              <a:t/>
            </a:r>
            <a:endParaRPr>
              <a:solidFill>
                <a:schemeClr val="lt1"/>
              </a:solidFill>
              <a:latin typeface="Oswald"/>
              <a:ea typeface="Oswald"/>
              <a:cs typeface="Oswald"/>
              <a:sym typeface="Oswald"/>
            </a:endParaRPr>
          </a:p>
          <a:p>
            <a:pPr indent="-317500" lvl="0" marL="457200" rtl="0" algn="l">
              <a:spcBef>
                <a:spcPts val="0"/>
              </a:spcBef>
              <a:spcAft>
                <a:spcPts val="0"/>
              </a:spcAft>
              <a:buClr>
                <a:schemeClr val="lt1"/>
              </a:buClr>
              <a:buSzPts val="1400"/>
              <a:buFont typeface="Oswald"/>
              <a:buChar char="●"/>
            </a:pPr>
            <a:r>
              <a:rPr lang="en">
                <a:solidFill>
                  <a:schemeClr val="lt1"/>
                </a:solidFill>
                <a:latin typeface="Oswald"/>
                <a:ea typeface="Oswald"/>
                <a:cs typeface="Oswald"/>
                <a:sym typeface="Oswald"/>
              </a:rPr>
              <a:t>One benefit of being a salesman is that you get to be independent and you can run your business however you please </a:t>
            </a:r>
            <a:endParaRPr>
              <a:solidFill>
                <a:schemeClr val="lt1"/>
              </a:solidFill>
              <a:latin typeface="Oswald"/>
              <a:ea typeface="Oswald"/>
              <a:cs typeface="Oswald"/>
              <a:sym typeface="Oswald"/>
            </a:endParaRPr>
          </a:p>
          <a:p>
            <a:pPr indent="-317500" lvl="0" marL="457200" rtl="0" algn="l">
              <a:spcBef>
                <a:spcPts val="0"/>
              </a:spcBef>
              <a:spcAft>
                <a:spcPts val="0"/>
              </a:spcAft>
              <a:buClr>
                <a:schemeClr val="lt1"/>
              </a:buClr>
              <a:buSzPts val="1400"/>
              <a:buFont typeface="Oswald"/>
              <a:buChar char="●"/>
            </a:pPr>
            <a:r>
              <a:rPr lang="en">
                <a:solidFill>
                  <a:schemeClr val="lt1"/>
                </a:solidFill>
                <a:latin typeface="Oswald"/>
                <a:ea typeface="Oswald"/>
                <a:cs typeface="Oswald"/>
                <a:sym typeface="Oswald"/>
              </a:rPr>
              <a:t>Provides an opportunity for you to interact with others </a:t>
            </a:r>
            <a:endParaRPr>
              <a:solidFill>
                <a:schemeClr val="lt1"/>
              </a:solidFill>
              <a:latin typeface="Oswald"/>
              <a:ea typeface="Oswald"/>
              <a:cs typeface="Oswald"/>
              <a:sym typeface="Oswald"/>
            </a:endParaRPr>
          </a:p>
          <a:p>
            <a:pPr indent="-317500" lvl="0" marL="457200" rtl="0" algn="l">
              <a:spcBef>
                <a:spcPts val="0"/>
              </a:spcBef>
              <a:spcAft>
                <a:spcPts val="0"/>
              </a:spcAft>
              <a:buClr>
                <a:schemeClr val="lt1"/>
              </a:buClr>
              <a:buSzPts val="1400"/>
              <a:buFont typeface="Oswald"/>
              <a:buChar char="●"/>
            </a:pPr>
            <a:r>
              <a:rPr lang="en">
                <a:solidFill>
                  <a:schemeClr val="lt1"/>
                </a:solidFill>
                <a:latin typeface="Oswald"/>
                <a:ea typeface="Oswald"/>
                <a:cs typeface="Oswald"/>
                <a:sym typeface="Oswald"/>
              </a:rPr>
              <a:t>Allows you to provide customer satisfaction</a:t>
            </a:r>
            <a:endParaRPr>
              <a:solidFill>
                <a:schemeClr val="lt1"/>
              </a:solidFill>
              <a:latin typeface="Oswald"/>
              <a:ea typeface="Oswald"/>
              <a:cs typeface="Oswald"/>
              <a:sym typeface="Oswald"/>
            </a:endParaRPr>
          </a:p>
          <a:p>
            <a:pPr indent="-317500" lvl="0" marL="457200" rtl="0" algn="l">
              <a:spcBef>
                <a:spcPts val="0"/>
              </a:spcBef>
              <a:spcAft>
                <a:spcPts val="0"/>
              </a:spcAft>
              <a:buClr>
                <a:schemeClr val="lt1"/>
              </a:buClr>
              <a:buSzPts val="1400"/>
              <a:buFont typeface="Oswald"/>
              <a:buChar char="●"/>
            </a:pPr>
            <a:r>
              <a:rPr lang="en">
                <a:solidFill>
                  <a:schemeClr val="lt1"/>
                </a:solidFill>
                <a:latin typeface="Oswald"/>
                <a:ea typeface="Oswald"/>
                <a:cs typeface="Oswald"/>
                <a:sym typeface="Oswald"/>
              </a:rPr>
              <a:t>National average salary for a UK Sales Manager is £42,110</a:t>
            </a:r>
            <a:endParaRPr>
              <a:solidFill>
                <a:schemeClr val="lt1"/>
              </a:solidFill>
              <a:latin typeface="Oswald"/>
              <a:ea typeface="Oswald"/>
              <a:cs typeface="Oswald"/>
              <a:sym typeface="Oswald"/>
            </a:endParaRPr>
          </a:p>
          <a:p>
            <a:pPr indent="0" lvl="0" marL="0" rtl="0" algn="l">
              <a:spcBef>
                <a:spcPts val="0"/>
              </a:spcBef>
              <a:spcAft>
                <a:spcPts val="0"/>
              </a:spcAft>
              <a:buNone/>
            </a:pPr>
            <a:r>
              <a:t/>
            </a:r>
            <a:endParaRPr>
              <a:solidFill>
                <a:schemeClr val="lt1"/>
              </a:solidFill>
              <a:latin typeface="Oswald"/>
              <a:ea typeface="Oswald"/>
              <a:cs typeface="Oswald"/>
              <a:sym typeface="Oswald"/>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