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  <p:sldId id="326" r:id="rId72"/>
    <p:sldId id="327" r:id="rId73"/>
    <p:sldId id="328" r:id="rId74"/>
    <p:sldId id="329" r:id="rId75"/>
    <p:sldId id="330" r:id="rId76"/>
    <p:sldId id="331" r:id="rId77"/>
    <p:sldId id="332" r:id="rId78"/>
    <p:sldId id="333" r:id="rId79"/>
    <p:sldId id="334" r:id="rId80"/>
    <p:sldId id="335" r:id="rId81"/>
    <p:sldId id="336" r:id="rId82"/>
    <p:sldId id="337" r:id="rId83"/>
    <p:sldId id="338" r:id="rId84"/>
    <p:sldId id="339" r:id="rId85"/>
    <p:sldId id="340" r:id="rId86"/>
    <p:sldId id="341" r:id="rId87"/>
    <p:sldId id="342" r:id="rId88"/>
    <p:sldId id="343" r:id="rId89"/>
    <p:sldId id="344" r:id="rId90"/>
    <p:sldId id="345" r:id="rId91"/>
    <p:sldId id="346" r:id="rId92"/>
    <p:sldId id="347" r:id="rId93"/>
    <p:sldId id="348" r:id="rId94"/>
    <p:sldId id="349" r:id="rId95"/>
    <p:sldId id="350" r:id="rId96"/>
    <p:sldId id="351" r:id="rId97"/>
    <p:sldId id="352" r:id="rId98"/>
    <p:sldId id="353" r:id="rId99"/>
  </p:sldIdLst>
  <p:sldSz cx="2819400" cy="2114550"/>
  <p:notesSz cx="2819400" cy="21145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08" d="100"/>
          <a:sy n="308" d="100"/>
        </p:scale>
        <p:origin x="1164" y="160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84" Type="http://schemas.openxmlformats.org/officeDocument/2006/relationships/slide" Target="slides/slide83.xml"/><Relationship Id="rId89" Type="http://schemas.openxmlformats.org/officeDocument/2006/relationships/slide" Target="slides/slide88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74" Type="http://schemas.openxmlformats.org/officeDocument/2006/relationships/slide" Target="slides/slide73.xml"/><Relationship Id="rId79" Type="http://schemas.openxmlformats.org/officeDocument/2006/relationships/slide" Target="slides/slide78.xml"/><Relationship Id="rId102" Type="http://schemas.openxmlformats.org/officeDocument/2006/relationships/theme" Target="theme/theme1.xml"/><Relationship Id="rId5" Type="http://schemas.openxmlformats.org/officeDocument/2006/relationships/slide" Target="slides/slide4.xml"/><Relationship Id="rId90" Type="http://schemas.openxmlformats.org/officeDocument/2006/relationships/slide" Target="slides/slide89.xml"/><Relationship Id="rId95" Type="http://schemas.openxmlformats.org/officeDocument/2006/relationships/slide" Target="slides/slide94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0" Type="http://schemas.openxmlformats.org/officeDocument/2006/relationships/slide" Target="slides/slide79.xml"/><Relationship Id="rId85" Type="http://schemas.openxmlformats.org/officeDocument/2006/relationships/slide" Target="slides/slide84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103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83" Type="http://schemas.openxmlformats.org/officeDocument/2006/relationships/slide" Target="slides/slide82.xml"/><Relationship Id="rId88" Type="http://schemas.openxmlformats.org/officeDocument/2006/relationships/slide" Target="slides/slide87.xml"/><Relationship Id="rId91" Type="http://schemas.openxmlformats.org/officeDocument/2006/relationships/slide" Target="slides/slide90.xml"/><Relationship Id="rId96" Type="http://schemas.openxmlformats.org/officeDocument/2006/relationships/slide" Target="slides/slide9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slide" Target="slides/slide77.xml"/><Relationship Id="rId81" Type="http://schemas.openxmlformats.org/officeDocument/2006/relationships/slide" Target="slides/slide80.xml"/><Relationship Id="rId86" Type="http://schemas.openxmlformats.org/officeDocument/2006/relationships/slide" Target="slides/slide85.xml"/><Relationship Id="rId94" Type="http://schemas.openxmlformats.org/officeDocument/2006/relationships/slide" Target="slides/slide93.xml"/><Relationship Id="rId99" Type="http://schemas.openxmlformats.org/officeDocument/2006/relationships/slide" Target="slides/slide98.xml"/><Relationship Id="rId10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slide" Target="slides/slide75.xml"/><Relationship Id="rId97" Type="http://schemas.openxmlformats.org/officeDocument/2006/relationships/slide" Target="slides/slide96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92" Type="http://schemas.openxmlformats.org/officeDocument/2006/relationships/slide" Target="slides/slide91.xml"/><Relationship Id="rId2" Type="http://schemas.openxmlformats.org/officeDocument/2006/relationships/slide" Target="slides/slide1.xml"/><Relationship Id="rId29" Type="http://schemas.openxmlformats.org/officeDocument/2006/relationships/slide" Target="slides/slide28.xml"/><Relationship Id="rId24" Type="http://schemas.openxmlformats.org/officeDocument/2006/relationships/slide" Target="slides/slide23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66" Type="http://schemas.openxmlformats.org/officeDocument/2006/relationships/slide" Target="slides/slide65.xml"/><Relationship Id="rId87" Type="http://schemas.openxmlformats.org/officeDocument/2006/relationships/slide" Target="slides/slide86.xml"/><Relationship Id="rId61" Type="http://schemas.openxmlformats.org/officeDocument/2006/relationships/slide" Target="slides/slide60.xml"/><Relationship Id="rId82" Type="http://schemas.openxmlformats.org/officeDocument/2006/relationships/slide" Target="slides/slide8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56" Type="http://schemas.openxmlformats.org/officeDocument/2006/relationships/slide" Target="slides/slide55.xml"/><Relationship Id="rId77" Type="http://schemas.openxmlformats.org/officeDocument/2006/relationships/slide" Target="slides/slide76.xml"/><Relationship Id="rId100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93" Type="http://schemas.openxmlformats.org/officeDocument/2006/relationships/slide" Target="slides/slide92.xml"/><Relationship Id="rId98" Type="http://schemas.openxmlformats.org/officeDocument/2006/relationships/slide" Target="slides/slide9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11931" y="653542"/>
            <a:ext cx="2401887" cy="44272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423862" y="1180592"/>
            <a:ext cx="1978025" cy="527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65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141287" y="484886"/>
            <a:ext cx="1229201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1455261" y="484886"/>
            <a:ext cx="1229201" cy="139141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2810256" cy="210705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36042" y="87249"/>
            <a:ext cx="2553665" cy="3067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56159" y="451866"/>
            <a:ext cx="1181100" cy="58610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65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960755" y="1960626"/>
            <a:ext cx="904240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141287" y="1960626"/>
            <a:ext cx="649922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9/12/2023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2034540" y="1960626"/>
            <a:ext cx="649922" cy="10541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5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5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5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5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5.xml"/></Relationships>
</file>

<file path=ppt/slides/_rels/slide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2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jpg"/><Relationship Id="rId1" Type="http://schemas.openxmlformats.org/officeDocument/2006/relationships/slideLayout" Target="../slideLayouts/slideLayout2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5.xml"/></Relationships>
</file>

<file path=ppt/slides/_rels/slide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810256" cy="21070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360070" y="742950"/>
            <a:ext cx="2091055" cy="677108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0"/>
              </a:spcBef>
            </a:pPr>
            <a:r>
              <a:rPr sz="1000" b="1" spc="-35" dirty="0">
                <a:latin typeface="Arial"/>
                <a:cs typeface="Arial"/>
              </a:rPr>
              <a:t>THERAPEUTIC </a:t>
            </a:r>
            <a:r>
              <a:rPr sz="1000" b="1" spc="-50" dirty="0">
                <a:latin typeface="Arial"/>
                <a:cs typeface="Arial"/>
              </a:rPr>
              <a:t>PAIN</a:t>
            </a:r>
            <a:r>
              <a:rPr sz="1000" b="1" spc="-195" dirty="0">
                <a:latin typeface="Arial"/>
                <a:cs typeface="Arial"/>
              </a:rPr>
              <a:t> </a:t>
            </a:r>
            <a:r>
              <a:rPr sz="1000" b="1" spc="-40" dirty="0">
                <a:latin typeface="Arial"/>
                <a:cs typeface="Arial"/>
              </a:rPr>
              <a:t>MANAGEMENT</a:t>
            </a:r>
            <a:endParaRPr sz="10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lang="en-GB" sz="1100" dirty="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/>
                <a:cs typeface="Arial"/>
              </a:rPr>
              <a:t>BMST6002</a:t>
            </a: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/>
                <a:cs typeface="Arial"/>
              </a:rPr>
              <a:t>Professional Practice in SET</a:t>
            </a:r>
            <a:endParaRPr sz="11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327660" y="83820"/>
            <a:ext cx="2156460" cy="160477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172593"/>
            <a:ext cx="17322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Physiology </a:t>
            </a:r>
            <a:r>
              <a:rPr spc="10" dirty="0"/>
              <a:t>–</a:t>
            </a:r>
            <a:r>
              <a:rPr spc="-85" dirty="0"/>
              <a:t> </a:t>
            </a:r>
            <a:r>
              <a:rPr dirty="0"/>
              <a:t>Revisited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8729"/>
            <a:ext cx="2481580" cy="7423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7747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is debilitating </a:t>
            </a:r>
            <a:r>
              <a:rPr sz="700" spc="15" dirty="0">
                <a:latin typeface="Arial"/>
                <a:cs typeface="Arial"/>
              </a:rPr>
              <a:t>and pervasive obstacle </a:t>
            </a:r>
            <a:r>
              <a:rPr sz="700" spc="10" dirty="0">
                <a:latin typeface="Arial"/>
                <a:cs typeface="Arial"/>
              </a:rPr>
              <a:t>to effective  injury rehabilitation in athletes </a:t>
            </a:r>
            <a:r>
              <a:rPr sz="700" spc="-5" dirty="0">
                <a:latin typeface="Arial"/>
                <a:cs typeface="Arial"/>
              </a:rPr>
              <a:t>(Taylor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-5" dirty="0">
                <a:latin typeface="Arial"/>
                <a:cs typeface="Arial"/>
              </a:rPr>
              <a:t>Taylor,</a:t>
            </a:r>
            <a:r>
              <a:rPr sz="700" spc="12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1998).</a:t>
            </a:r>
            <a:endParaRPr sz="700">
              <a:latin typeface="Arial"/>
              <a:cs typeface="Arial"/>
            </a:endParaRPr>
          </a:p>
          <a:p>
            <a:pPr marL="91440" marR="18415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Experience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pain and </a:t>
            </a:r>
            <a:r>
              <a:rPr sz="700" spc="10" dirty="0">
                <a:latin typeface="Arial"/>
                <a:cs typeface="Arial"/>
              </a:rPr>
              <a:t>the way </a:t>
            </a: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communicated on  behaviour varies immensely </a:t>
            </a:r>
            <a:r>
              <a:rPr sz="700" spc="10" dirty="0">
                <a:latin typeface="Arial"/>
                <a:cs typeface="Arial"/>
              </a:rPr>
              <a:t>from </a:t>
            </a:r>
            <a:r>
              <a:rPr sz="700" spc="15" dirty="0">
                <a:latin typeface="Arial"/>
                <a:cs typeface="Arial"/>
              </a:rPr>
              <a:t>person </a:t>
            </a:r>
            <a:r>
              <a:rPr sz="700" spc="10" dirty="0">
                <a:latin typeface="Arial"/>
                <a:cs typeface="Arial"/>
              </a:rPr>
              <a:t>to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person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Measurement and </a:t>
            </a:r>
            <a:r>
              <a:rPr sz="700" spc="10" dirty="0">
                <a:latin typeface="Arial"/>
                <a:cs typeface="Arial"/>
              </a:rPr>
              <a:t>quantification of </a:t>
            </a: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is difficult, at </a:t>
            </a:r>
            <a:r>
              <a:rPr sz="700" spc="15" dirty="0">
                <a:latin typeface="Arial"/>
                <a:cs typeface="Arial"/>
              </a:rPr>
              <a:t>best  </a:t>
            </a:r>
            <a:r>
              <a:rPr sz="700" spc="10" dirty="0">
                <a:latin typeface="Arial"/>
                <a:cs typeface="Arial"/>
              </a:rPr>
              <a:t>it </a:t>
            </a:r>
            <a:r>
              <a:rPr sz="700" spc="15" dirty="0">
                <a:latin typeface="Arial"/>
                <a:cs typeface="Arial"/>
              </a:rPr>
              <a:t>can be </a:t>
            </a:r>
            <a:r>
              <a:rPr sz="700" spc="10" dirty="0">
                <a:latin typeface="Arial"/>
                <a:cs typeface="Arial"/>
              </a:rPr>
              <a:t>relatively </a:t>
            </a:r>
            <a:r>
              <a:rPr sz="700" spc="15" dirty="0">
                <a:latin typeface="Arial"/>
                <a:cs typeface="Arial"/>
              </a:rPr>
              <a:t>scaled, </a:t>
            </a:r>
            <a:r>
              <a:rPr sz="700" spc="10" dirty="0">
                <a:latin typeface="Arial"/>
                <a:cs typeface="Arial"/>
              </a:rPr>
              <a:t>qualified or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described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06323" y="172593"/>
            <a:ext cx="119253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Mechanism </a:t>
            </a:r>
            <a:r>
              <a:rPr spc="5" dirty="0"/>
              <a:t>of</a:t>
            </a:r>
            <a:r>
              <a:rPr spc="-100" dirty="0"/>
              <a:t> </a:t>
            </a:r>
            <a:r>
              <a:rPr spc="5" dirty="0"/>
              <a:t>Pain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173"/>
            <a:ext cx="2405380" cy="63055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International </a:t>
            </a:r>
            <a:r>
              <a:rPr sz="700" spc="15" dirty="0">
                <a:latin typeface="Arial"/>
                <a:cs typeface="Arial"/>
              </a:rPr>
              <a:t>Association </a:t>
            </a:r>
            <a:r>
              <a:rPr sz="700" spc="10" dirty="0">
                <a:latin typeface="Arial"/>
                <a:cs typeface="Arial"/>
              </a:rPr>
              <a:t>of the </a:t>
            </a:r>
            <a:r>
              <a:rPr sz="700" spc="15" dirty="0">
                <a:latin typeface="Arial"/>
                <a:cs typeface="Arial"/>
              </a:rPr>
              <a:t>Study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Pain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(ISAP)</a:t>
            </a:r>
            <a:endParaRPr sz="700">
              <a:latin typeface="Arial"/>
              <a:cs typeface="Arial"/>
            </a:endParaRPr>
          </a:p>
          <a:p>
            <a:pPr marL="182880" marR="5080" indent="-66040">
              <a:lnSpc>
                <a:spcPct val="105200"/>
              </a:lnSpc>
              <a:spcBef>
                <a:spcPts val="170"/>
              </a:spcBef>
            </a:pPr>
            <a:r>
              <a:rPr sz="700" spc="15" dirty="0">
                <a:latin typeface="Arial"/>
                <a:cs typeface="Arial"/>
              </a:rPr>
              <a:t>– Pain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an unpleasant sensory and emotional  experience associated </a:t>
            </a:r>
            <a:r>
              <a:rPr sz="700" spc="10" dirty="0">
                <a:latin typeface="Arial"/>
                <a:cs typeface="Arial"/>
              </a:rPr>
              <a:t>with </a:t>
            </a:r>
            <a:r>
              <a:rPr sz="700" spc="15" dirty="0">
                <a:latin typeface="Arial"/>
                <a:cs typeface="Arial"/>
              </a:rPr>
              <a:t>actual </a:t>
            </a:r>
            <a:r>
              <a:rPr sz="700" spc="10" dirty="0">
                <a:latin typeface="Arial"/>
                <a:cs typeface="Arial"/>
              </a:rPr>
              <a:t>or potential </a:t>
            </a:r>
            <a:r>
              <a:rPr sz="700" spc="15" dirty="0">
                <a:latin typeface="Arial"/>
                <a:cs typeface="Arial"/>
              </a:rPr>
              <a:t>tissue  damage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described </a:t>
            </a:r>
            <a:r>
              <a:rPr sz="700" spc="10" dirty="0">
                <a:latin typeface="Arial"/>
                <a:cs typeface="Arial"/>
              </a:rPr>
              <a:t>in </a:t>
            </a:r>
            <a:r>
              <a:rPr sz="700" spc="15" dirty="0">
                <a:latin typeface="Arial"/>
                <a:cs typeface="Arial"/>
              </a:rPr>
              <a:t>terms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such damage </a:t>
            </a:r>
            <a:r>
              <a:rPr sz="700" spc="-5" dirty="0">
                <a:latin typeface="Arial"/>
                <a:cs typeface="Arial"/>
              </a:rPr>
              <a:t>(ISAP,  </a:t>
            </a:r>
            <a:r>
              <a:rPr sz="700" spc="15" dirty="0">
                <a:latin typeface="Arial"/>
                <a:cs typeface="Arial"/>
              </a:rPr>
              <a:t>1986)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1160" y="165862"/>
            <a:ext cx="20231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</a:t>
            </a:r>
            <a:r>
              <a:rPr dirty="0"/>
              <a:t>Transmission </a:t>
            </a:r>
            <a:r>
              <a:rPr spc="5" dirty="0"/>
              <a:t>-</a:t>
            </a:r>
            <a:r>
              <a:rPr spc="-50" dirty="0"/>
              <a:t> </a:t>
            </a:r>
            <a:r>
              <a:rPr spc="5" dirty="0"/>
              <a:t>Nociceptors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2454275" cy="922019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Pain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receptors?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Danger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receptors!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Nociceptive system </a:t>
            </a:r>
            <a:r>
              <a:rPr sz="700" spc="10" dirty="0">
                <a:latin typeface="Arial"/>
                <a:cs typeface="Arial"/>
              </a:rPr>
              <a:t>of the </a:t>
            </a:r>
            <a:r>
              <a:rPr sz="700" spc="15" dirty="0">
                <a:latin typeface="Arial"/>
                <a:cs typeface="Arial"/>
              </a:rPr>
              <a:t>nervous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network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Sensory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nerves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0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Threshold </a:t>
            </a:r>
            <a:r>
              <a:rPr sz="700" spc="10" dirty="0">
                <a:latin typeface="Arial"/>
                <a:cs typeface="Arial"/>
              </a:rPr>
              <a:t>of excitation: too </a:t>
            </a:r>
            <a:r>
              <a:rPr sz="700" spc="15" dirty="0">
                <a:latin typeface="Arial"/>
                <a:cs typeface="Arial"/>
              </a:rPr>
              <a:t>high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be stimulated by </a:t>
            </a:r>
            <a:r>
              <a:rPr sz="700" spc="20" dirty="0">
                <a:latin typeface="Arial"/>
                <a:cs typeface="Arial"/>
              </a:rPr>
              <a:t>non-  </a:t>
            </a:r>
            <a:r>
              <a:rPr sz="700" spc="15" dirty="0">
                <a:latin typeface="Arial"/>
                <a:cs typeface="Arial"/>
              </a:rPr>
              <a:t>noxious stimuli </a:t>
            </a:r>
            <a:r>
              <a:rPr sz="700" spc="10" dirty="0">
                <a:latin typeface="Arial"/>
                <a:cs typeface="Arial"/>
              </a:rPr>
              <a:t>but </a:t>
            </a:r>
            <a:r>
              <a:rPr sz="700" spc="15" dirty="0">
                <a:latin typeface="Arial"/>
                <a:cs typeface="Arial"/>
              </a:rPr>
              <a:t>high enough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be stimulated by  </a:t>
            </a:r>
            <a:r>
              <a:rPr sz="700" spc="10" dirty="0">
                <a:latin typeface="Arial"/>
                <a:cs typeface="Arial"/>
              </a:rPr>
              <a:t>potentially </a:t>
            </a:r>
            <a:r>
              <a:rPr sz="700" spc="15" dirty="0">
                <a:latin typeface="Arial"/>
                <a:cs typeface="Arial"/>
              </a:rPr>
              <a:t>damaging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stimuli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1795" y="144906"/>
            <a:ext cx="20231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</a:t>
            </a:r>
            <a:r>
              <a:rPr dirty="0"/>
              <a:t>Transmission </a:t>
            </a:r>
            <a:r>
              <a:rPr spc="5" dirty="0"/>
              <a:t>-</a:t>
            </a:r>
            <a:r>
              <a:rPr spc="-50" dirty="0"/>
              <a:t> </a:t>
            </a:r>
            <a:r>
              <a:rPr spc="5" dirty="0"/>
              <a:t>Nociceptors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20751"/>
            <a:ext cx="2484755" cy="1240790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91440" marR="5080" indent="-79375">
              <a:lnSpc>
                <a:spcPct val="9310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Noxious, </a:t>
            </a:r>
            <a:r>
              <a:rPr sz="650" dirty="0">
                <a:latin typeface="Arial"/>
                <a:cs typeface="Arial"/>
              </a:rPr>
              <a:t>potentially </a:t>
            </a:r>
            <a:r>
              <a:rPr sz="650" spc="10" dirty="0">
                <a:latin typeface="Arial"/>
                <a:cs typeface="Arial"/>
              </a:rPr>
              <a:t>damaging </a:t>
            </a:r>
            <a:r>
              <a:rPr sz="650" spc="5" dirty="0">
                <a:latin typeface="Arial"/>
                <a:cs typeface="Arial"/>
              </a:rPr>
              <a:t>stimuli </a:t>
            </a:r>
            <a:r>
              <a:rPr sz="650" spc="10" dirty="0">
                <a:latin typeface="Arial"/>
                <a:cs typeface="Arial"/>
              </a:rPr>
              <a:t>are carried  </a:t>
            </a:r>
            <a:r>
              <a:rPr sz="650" spc="5" dirty="0">
                <a:latin typeface="Arial"/>
                <a:cs typeface="Arial"/>
              </a:rPr>
              <a:t>predominantly </a:t>
            </a:r>
            <a:r>
              <a:rPr sz="650" spc="10" dirty="0">
                <a:latin typeface="Arial"/>
                <a:cs typeface="Arial"/>
              </a:rPr>
              <a:t>by </a:t>
            </a:r>
            <a:r>
              <a:rPr sz="650" spc="5" dirty="0">
                <a:latin typeface="Arial"/>
                <a:cs typeface="Arial"/>
              </a:rPr>
              <a:t>small myelinated alpha-delta fibres (A-δ) and  larger unmyelinated </a:t>
            </a:r>
            <a:r>
              <a:rPr sz="650" spc="15" dirty="0">
                <a:latin typeface="Arial"/>
                <a:cs typeface="Arial"/>
              </a:rPr>
              <a:t>C</a:t>
            </a:r>
            <a:r>
              <a:rPr sz="650" spc="6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fibres.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30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dirty="0">
                <a:latin typeface="Arial"/>
                <a:cs typeface="Arial"/>
              </a:rPr>
              <a:t>Aδ </a:t>
            </a:r>
            <a:r>
              <a:rPr sz="650" b="1" spc="10" dirty="0">
                <a:latin typeface="Arial"/>
                <a:cs typeface="Arial"/>
              </a:rPr>
              <a:t>(A </a:t>
            </a:r>
            <a:r>
              <a:rPr sz="650" b="1" spc="5" dirty="0">
                <a:latin typeface="Arial"/>
                <a:cs typeface="Arial"/>
              </a:rPr>
              <a:t>delta)</a:t>
            </a:r>
            <a:r>
              <a:rPr sz="650" b="1" spc="1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fibres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276860" algn="l"/>
              </a:tabLst>
            </a:pPr>
            <a:r>
              <a:rPr sz="650" spc="10" dirty="0">
                <a:latin typeface="Arial"/>
                <a:cs typeface="Arial"/>
              </a:rPr>
              <a:t>Medium diameter </a:t>
            </a:r>
            <a:r>
              <a:rPr sz="650" spc="5" dirty="0">
                <a:latin typeface="Arial"/>
                <a:cs typeface="Arial"/>
              </a:rPr>
              <a:t>with </a:t>
            </a:r>
            <a:r>
              <a:rPr sz="650" spc="10" dirty="0">
                <a:latin typeface="Arial"/>
                <a:cs typeface="Arial"/>
              </a:rPr>
              <a:t>some</a:t>
            </a:r>
            <a:r>
              <a:rPr sz="650" spc="1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myelination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40"/>
              </a:spcBef>
              <a:buChar char="•"/>
              <a:tabLst>
                <a:tab pos="276860" algn="l"/>
              </a:tabLst>
            </a:pPr>
            <a:r>
              <a:rPr sz="650" spc="5" dirty="0">
                <a:latin typeface="Arial"/>
                <a:cs typeface="Arial"/>
              </a:rPr>
              <a:t>Sharp, acute </a:t>
            </a:r>
            <a:r>
              <a:rPr sz="650" spc="10" dirty="0">
                <a:latin typeface="Arial"/>
                <a:cs typeface="Arial"/>
              </a:rPr>
              <a:t>pain</a:t>
            </a:r>
            <a:r>
              <a:rPr sz="650" spc="2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(4-30m/s)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276860" algn="l"/>
              </a:tabLst>
            </a:pPr>
            <a:r>
              <a:rPr sz="650" spc="10" dirty="0">
                <a:latin typeface="Arial"/>
                <a:cs typeface="Arial"/>
              </a:rPr>
              <a:t>Mechano/Thermosensitive</a:t>
            </a:r>
            <a:r>
              <a:rPr sz="65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(&gt;45°)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30"/>
              </a:spcBef>
              <a:buFont typeface="Arial"/>
              <a:buChar char="–"/>
              <a:tabLst>
                <a:tab pos="183515" algn="l"/>
              </a:tabLst>
            </a:pPr>
            <a:r>
              <a:rPr sz="650" b="1" spc="15" dirty="0">
                <a:latin typeface="Arial"/>
                <a:cs typeface="Arial"/>
              </a:rPr>
              <a:t>C</a:t>
            </a:r>
            <a:r>
              <a:rPr sz="650" b="1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fibres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5"/>
              </a:spcBef>
              <a:buChar char="•"/>
              <a:tabLst>
                <a:tab pos="276860" algn="l"/>
              </a:tabLst>
            </a:pPr>
            <a:r>
              <a:rPr sz="650" spc="5" dirty="0">
                <a:latin typeface="Arial"/>
                <a:cs typeface="Arial"/>
              </a:rPr>
              <a:t>Small diameter, </a:t>
            </a:r>
            <a:r>
              <a:rPr sz="650" spc="10" dirty="0">
                <a:latin typeface="Arial"/>
                <a:cs typeface="Arial"/>
              </a:rPr>
              <a:t>non</a:t>
            </a:r>
            <a:r>
              <a:rPr sz="650" spc="3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myelinated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0"/>
              </a:spcBef>
              <a:buChar char="•"/>
              <a:tabLst>
                <a:tab pos="276860" algn="l"/>
              </a:tabLst>
            </a:pPr>
            <a:r>
              <a:rPr sz="650" spc="5" dirty="0">
                <a:latin typeface="Arial"/>
                <a:cs typeface="Arial"/>
              </a:rPr>
              <a:t>Transmit </a:t>
            </a:r>
            <a:r>
              <a:rPr sz="650" spc="-5" dirty="0">
                <a:latin typeface="Arial"/>
                <a:cs typeface="Arial"/>
              </a:rPr>
              <a:t>dull, </a:t>
            </a:r>
            <a:r>
              <a:rPr sz="650" spc="-10" dirty="0">
                <a:latin typeface="Arial"/>
                <a:cs typeface="Arial"/>
              </a:rPr>
              <a:t>slow, </a:t>
            </a:r>
            <a:r>
              <a:rPr sz="650" spc="10" dirty="0">
                <a:latin typeface="Arial"/>
                <a:cs typeface="Arial"/>
              </a:rPr>
              <a:t>achy pain</a:t>
            </a:r>
            <a:r>
              <a:rPr sz="650" spc="10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(0.5-2m/s)</a:t>
            </a:r>
            <a:endParaRPr sz="65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130"/>
              </a:spcBef>
              <a:buChar char="•"/>
              <a:tabLst>
                <a:tab pos="276860" algn="l"/>
              </a:tabLst>
            </a:pPr>
            <a:r>
              <a:rPr sz="650" spc="10" dirty="0">
                <a:latin typeface="Arial"/>
                <a:cs typeface="Arial"/>
              </a:rPr>
              <a:t>Mechano/Thermo/Chemosensitive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5420" y="151638"/>
            <a:ext cx="24320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</a:t>
            </a:r>
            <a:r>
              <a:rPr dirty="0"/>
              <a:t>Transmission </a:t>
            </a:r>
            <a:r>
              <a:rPr spc="10" dirty="0"/>
              <a:t>– Pathway</a:t>
            </a:r>
            <a:r>
              <a:rPr spc="-110" dirty="0"/>
              <a:t> </a:t>
            </a:r>
            <a:r>
              <a:rPr dirty="0"/>
              <a:t>Overview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846" y="438150"/>
            <a:ext cx="1196975" cy="115252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440" marR="36195" indent="-79375">
              <a:lnSpc>
                <a:spcPct val="100000"/>
              </a:lnSpc>
              <a:spcBef>
                <a:spcPts val="100"/>
              </a:spcBef>
              <a:buChar char="•"/>
              <a:tabLst>
                <a:tab pos="92075" algn="l"/>
              </a:tabLst>
            </a:pPr>
            <a:r>
              <a:rPr sz="550" spc="-5" dirty="0">
                <a:latin typeface="Arial"/>
                <a:cs typeface="Arial"/>
              </a:rPr>
              <a:t>Pain stimuli </a:t>
            </a:r>
            <a:r>
              <a:rPr sz="550" dirty="0">
                <a:latin typeface="Arial"/>
                <a:cs typeface="Arial"/>
              </a:rPr>
              <a:t>travel </a:t>
            </a:r>
            <a:r>
              <a:rPr sz="550" spc="-5" dirty="0">
                <a:latin typeface="Arial"/>
                <a:cs typeface="Arial"/>
              </a:rPr>
              <a:t>quickly </a:t>
            </a:r>
            <a:r>
              <a:rPr sz="550" dirty="0">
                <a:latin typeface="Arial"/>
                <a:cs typeface="Arial"/>
              </a:rPr>
              <a:t>to the  </a:t>
            </a:r>
            <a:r>
              <a:rPr sz="550" i="1" dirty="0">
                <a:latin typeface="Arial"/>
                <a:cs typeface="Arial"/>
              </a:rPr>
              <a:t>substantia </a:t>
            </a:r>
            <a:r>
              <a:rPr sz="550" i="1" spc="-5" dirty="0">
                <a:latin typeface="Arial"/>
                <a:cs typeface="Arial"/>
              </a:rPr>
              <a:t>gelatinosa </a:t>
            </a:r>
            <a:r>
              <a:rPr sz="550" spc="-5" dirty="0">
                <a:latin typeface="Arial"/>
                <a:cs typeface="Arial"/>
              </a:rPr>
              <a:t>in </a:t>
            </a:r>
            <a:r>
              <a:rPr sz="550" dirty="0">
                <a:latin typeface="Arial"/>
                <a:cs typeface="Arial"/>
              </a:rPr>
              <a:t>the </a:t>
            </a:r>
            <a:r>
              <a:rPr sz="550" i="1" dirty="0">
                <a:latin typeface="Arial"/>
                <a:cs typeface="Arial"/>
              </a:rPr>
              <a:t>dorsal  </a:t>
            </a:r>
            <a:r>
              <a:rPr sz="550" i="1" spc="-5" dirty="0">
                <a:latin typeface="Arial"/>
                <a:cs typeface="Arial"/>
              </a:rPr>
              <a:t>horn </a:t>
            </a:r>
            <a:r>
              <a:rPr sz="550" dirty="0">
                <a:latin typeface="Arial"/>
                <a:cs typeface="Arial"/>
              </a:rPr>
              <a:t>of the spinal </a:t>
            </a:r>
            <a:r>
              <a:rPr sz="550" spc="-5" dirty="0">
                <a:latin typeface="Arial"/>
                <a:cs typeface="Arial"/>
              </a:rPr>
              <a:t>cord where </a:t>
            </a:r>
            <a:r>
              <a:rPr sz="550" dirty="0">
                <a:latin typeface="Arial"/>
                <a:cs typeface="Arial"/>
              </a:rPr>
              <a:t>the  </a:t>
            </a:r>
            <a:r>
              <a:rPr sz="550" spc="-5" dirty="0">
                <a:latin typeface="Arial"/>
                <a:cs typeface="Arial"/>
              </a:rPr>
              <a:t>“gating” </a:t>
            </a:r>
            <a:r>
              <a:rPr sz="550" dirty="0">
                <a:latin typeface="Arial"/>
                <a:cs typeface="Arial"/>
              </a:rPr>
              <a:t>mechanism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occurs.</a:t>
            </a:r>
            <a:endParaRPr sz="550">
              <a:latin typeface="Arial"/>
              <a:cs typeface="Arial"/>
            </a:endParaRPr>
          </a:p>
          <a:p>
            <a:pPr marL="91440" marR="5080" indent="-79375">
              <a:lnSpc>
                <a:spcPct val="100200"/>
              </a:lnSpc>
              <a:spcBef>
                <a:spcPts val="275"/>
              </a:spcBef>
              <a:buChar char="•"/>
              <a:tabLst>
                <a:tab pos="92075" algn="l"/>
              </a:tabLst>
            </a:pPr>
            <a:r>
              <a:rPr sz="550" spc="-5" dirty="0">
                <a:latin typeface="Arial"/>
                <a:cs typeface="Arial"/>
              </a:rPr>
              <a:t>Pain impulses </a:t>
            </a:r>
            <a:r>
              <a:rPr sz="550" dirty="0">
                <a:latin typeface="Arial"/>
                <a:cs typeface="Arial"/>
              </a:rPr>
              <a:t>then </a:t>
            </a:r>
            <a:r>
              <a:rPr sz="550" spc="-5" dirty="0">
                <a:latin typeface="Arial"/>
                <a:cs typeface="Arial"/>
              </a:rPr>
              <a:t>cross </a:t>
            </a:r>
            <a:r>
              <a:rPr sz="550" dirty="0">
                <a:latin typeface="Arial"/>
                <a:cs typeface="Arial"/>
              </a:rPr>
              <a:t>over to  the opposite </a:t>
            </a:r>
            <a:r>
              <a:rPr sz="550" spc="-5" dirty="0">
                <a:latin typeface="Arial"/>
                <a:cs typeface="Arial"/>
              </a:rPr>
              <a:t>side </a:t>
            </a:r>
            <a:r>
              <a:rPr sz="550" dirty="0">
                <a:latin typeface="Arial"/>
                <a:cs typeface="Arial"/>
              </a:rPr>
              <a:t>of the spinal </a:t>
            </a:r>
            <a:r>
              <a:rPr sz="550" spc="-5" dirty="0">
                <a:latin typeface="Arial"/>
                <a:cs typeface="Arial"/>
              </a:rPr>
              <a:t>cord  </a:t>
            </a:r>
            <a:r>
              <a:rPr sz="550" dirty="0">
                <a:latin typeface="Arial"/>
                <a:cs typeface="Arial"/>
              </a:rPr>
              <a:t>and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ascend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to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the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higher</a:t>
            </a:r>
            <a:r>
              <a:rPr sz="550" spc="-2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centres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in  </a:t>
            </a:r>
            <a:r>
              <a:rPr sz="550" dirty="0">
                <a:latin typeface="Arial"/>
                <a:cs typeface="Arial"/>
              </a:rPr>
              <a:t>the </a:t>
            </a:r>
            <a:r>
              <a:rPr sz="550" spc="-5" dirty="0">
                <a:latin typeface="Arial"/>
                <a:cs typeface="Arial"/>
              </a:rPr>
              <a:t>brain via </a:t>
            </a:r>
            <a:r>
              <a:rPr sz="550" dirty="0">
                <a:latin typeface="Arial"/>
                <a:cs typeface="Arial"/>
              </a:rPr>
              <a:t>the </a:t>
            </a:r>
            <a:r>
              <a:rPr sz="550" i="1" spc="-5" dirty="0">
                <a:latin typeface="Arial"/>
                <a:cs typeface="Arial"/>
              </a:rPr>
              <a:t>spinothalamic  </a:t>
            </a:r>
            <a:r>
              <a:rPr sz="550" i="1" dirty="0">
                <a:latin typeface="Arial"/>
                <a:cs typeface="Arial"/>
              </a:rPr>
              <a:t>tracts </a:t>
            </a:r>
            <a:r>
              <a:rPr sz="550" dirty="0">
                <a:latin typeface="Arial"/>
                <a:cs typeface="Arial"/>
              </a:rPr>
              <a:t>and on to the </a:t>
            </a:r>
            <a:r>
              <a:rPr sz="550" i="1" spc="-5" dirty="0">
                <a:latin typeface="Arial"/>
                <a:cs typeface="Arial"/>
              </a:rPr>
              <a:t>thalamus </a:t>
            </a:r>
            <a:r>
              <a:rPr sz="550" spc="5" dirty="0">
                <a:latin typeface="Arial"/>
                <a:cs typeface="Arial"/>
              </a:rPr>
              <a:t>and  </a:t>
            </a:r>
            <a:r>
              <a:rPr sz="550" dirty="0">
                <a:latin typeface="Arial"/>
                <a:cs typeface="Arial"/>
              </a:rPr>
              <a:t>higher centres of the </a:t>
            </a:r>
            <a:r>
              <a:rPr sz="550" spc="-5" dirty="0">
                <a:latin typeface="Arial"/>
                <a:cs typeface="Arial"/>
              </a:rPr>
              <a:t>brain,  including </a:t>
            </a:r>
            <a:r>
              <a:rPr sz="550" dirty="0">
                <a:latin typeface="Arial"/>
                <a:cs typeface="Arial"/>
              </a:rPr>
              <a:t>the </a:t>
            </a:r>
            <a:r>
              <a:rPr sz="550" i="1" spc="-5" dirty="0">
                <a:latin typeface="Arial"/>
                <a:cs typeface="Arial"/>
              </a:rPr>
              <a:t>reticular formation,  limbic </a:t>
            </a:r>
            <a:r>
              <a:rPr sz="550" i="1" dirty="0">
                <a:latin typeface="Arial"/>
                <a:cs typeface="Arial"/>
              </a:rPr>
              <a:t>system </a:t>
            </a:r>
            <a:r>
              <a:rPr sz="550" dirty="0">
                <a:latin typeface="Arial"/>
                <a:cs typeface="Arial"/>
              </a:rPr>
              <a:t>and </a:t>
            </a:r>
            <a:r>
              <a:rPr sz="550" i="1" dirty="0">
                <a:latin typeface="Arial"/>
                <a:cs typeface="Arial"/>
              </a:rPr>
              <a:t>somatosensory  </a:t>
            </a:r>
            <a:r>
              <a:rPr sz="550" i="1" spc="-5" dirty="0">
                <a:latin typeface="Arial"/>
                <a:cs typeface="Arial"/>
              </a:rPr>
              <a:t>cortex.</a:t>
            </a:r>
            <a:endParaRPr sz="55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315211" y="345948"/>
            <a:ext cx="1420368" cy="134874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0271" y="172593"/>
            <a:ext cx="2025014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</a:t>
            </a:r>
            <a:r>
              <a:rPr dirty="0"/>
              <a:t>Transmission </a:t>
            </a:r>
            <a:r>
              <a:rPr spc="10" dirty="0"/>
              <a:t>– Spinal</a:t>
            </a:r>
            <a:r>
              <a:rPr spc="-155" dirty="0"/>
              <a:t> </a:t>
            </a:r>
            <a:r>
              <a:rPr spc="10" dirty="0"/>
              <a:t>Cord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8729"/>
            <a:ext cx="2458720" cy="98933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91440" marR="94615" indent="-79375">
              <a:lnSpc>
                <a:spcPct val="105000"/>
              </a:lnSpc>
              <a:spcBef>
                <a:spcPts val="90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unmyelinated </a:t>
            </a:r>
            <a:r>
              <a:rPr sz="700" spc="20" dirty="0">
                <a:latin typeface="Arial"/>
                <a:cs typeface="Arial"/>
              </a:rPr>
              <a:t>C </a:t>
            </a:r>
            <a:r>
              <a:rPr sz="700" spc="10" dirty="0">
                <a:latin typeface="Arial"/>
                <a:cs typeface="Arial"/>
              </a:rPr>
              <a:t>fibres unite </a:t>
            </a:r>
            <a:r>
              <a:rPr sz="700" spc="15" dirty="0">
                <a:latin typeface="Arial"/>
                <a:cs typeface="Arial"/>
              </a:rPr>
              <a:t>forming a single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nerve  </a:t>
            </a:r>
            <a:r>
              <a:rPr sz="700" spc="10" dirty="0">
                <a:latin typeface="Arial"/>
                <a:cs typeface="Arial"/>
              </a:rPr>
              <a:t>fibre that enters the peripheral </a:t>
            </a:r>
            <a:r>
              <a:rPr sz="700" spc="15" dirty="0">
                <a:latin typeface="Arial"/>
                <a:cs typeface="Arial"/>
              </a:rPr>
              <a:t>nerve sheath </a:t>
            </a:r>
            <a:r>
              <a:rPr sz="700" spc="10" dirty="0">
                <a:latin typeface="Arial"/>
                <a:cs typeface="Arial"/>
              </a:rPr>
              <a:t>before  </a:t>
            </a:r>
            <a:r>
              <a:rPr sz="700" spc="15" dirty="0">
                <a:latin typeface="Arial"/>
                <a:cs typeface="Arial"/>
              </a:rPr>
              <a:t>reaching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20" dirty="0">
                <a:latin typeface="Arial"/>
                <a:cs typeface="Arial"/>
              </a:rPr>
              <a:t>DORSAL </a:t>
            </a:r>
            <a:r>
              <a:rPr sz="700" spc="15" dirty="0">
                <a:latin typeface="Arial"/>
                <a:cs typeface="Arial"/>
              </a:rPr>
              <a:t>ROOT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GANGLION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Alpha </a:t>
            </a:r>
            <a:r>
              <a:rPr sz="700" spc="10" dirty="0">
                <a:latin typeface="Arial"/>
                <a:cs typeface="Arial"/>
              </a:rPr>
              <a:t>delta fibres travel </a:t>
            </a:r>
            <a:r>
              <a:rPr sz="700" spc="15" dirty="0">
                <a:latin typeface="Arial"/>
                <a:cs typeface="Arial"/>
              </a:rPr>
              <a:t>as individual </a:t>
            </a:r>
            <a:r>
              <a:rPr sz="700" spc="10" dirty="0">
                <a:latin typeface="Arial"/>
                <a:cs typeface="Arial"/>
              </a:rPr>
              <a:t>myelinated fibres to  the dorsal root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ganglion.</a:t>
            </a:r>
            <a:endParaRPr sz="700">
              <a:latin typeface="Arial"/>
              <a:cs typeface="Arial"/>
            </a:endParaRPr>
          </a:p>
          <a:p>
            <a:pPr marL="91440" marR="80010" indent="-79375">
              <a:lnSpc>
                <a:spcPct val="1057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Once they reach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20" dirty="0">
                <a:latin typeface="Arial"/>
                <a:cs typeface="Arial"/>
              </a:rPr>
              <a:t>DRG </a:t>
            </a:r>
            <a:r>
              <a:rPr sz="700" spc="15" dirty="0">
                <a:latin typeface="Arial"/>
                <a:cs typeface="Arial"/>
              </a:rPr>
              <a:t>they synapse </a:t>
            </a:r>
            <a:r>
              <a:rPr sz="700" spc="10" dirty="0">
                <a:latin typeface="Arial"/>
                <a:cs typeface="Arial"/>
              </a:rPr>
              <a:t>with the dorsal  </a:t>
            </a:r>
            <a:r>
              <a:rPr sz="700" spc="15" dirty="0">
                <a:latin typeface="Arial"/>
                <a:cs typeface="Arial"/>
              </a:rPr>
              <a:t>horns (substantia gelatinosa) </a:t>
            </a:r>
            <a:r>
              <a:rPr sz="700" spc="10" dirty="0">
                <a:latin typeface="Arial"/>
                <a:cs typeface="Arial"/>
              </a:rPr>
              <a:t>of the </a:t>
            </a:r>
            <a:r>
              <a:rPr sz="700" spc="15" dirty="0">
                <a:latin typeface="Arial"/>
                <a:cs typeface="Arial"/>
              </a:rPr>
              <a:t>spinal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cord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Spinal cord connects </a:t>
            </a:r>
            <a:r>
              <a:rPr sz="700" spc="10" dirty="0">
                <a:latin typeface="Arial"/>
                <a:cs typeface="Arial"/>
              </a:rPr>
              <a:t>to the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brain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27963" y="165862"/>
            <a:ext cx="13512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Dorsal </a:t>
            </a:r>
            <a:r>
              <a:rPr sz="1000" b="1" spc="10" dirty="0">
                <a:latin typeface="Arial"/>
                <a:cs typeface="Arial"/>
              </a:rPr>
              <a:t>Root</a:t>
            </a:r>
            <a:r>
              <a:rPr sz="1000" b="1" spc="-105" dirty="0">
                <a:latin typeface="Arial"/>
                <a:cs typeface="Arial"/>
              </a:rPr>
              <a:t> </a:t>
            </a:r>
            <a:r>
              <a:rPr sz="1000" b="1" spc="10" dirty="0">
                <a:latin typeface="Arial"/>
                <a:cs typeface="Arial"/>
              </a:rPr>
              <a:t>Ganglion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89916" y="362712"/>
            <a:ext cx="2653665" cy="1346200"/>
            <a:chOff x="89916" y="362712"/>
            <a:chExt cx="2653665" cy="1346200"/>
          </a:xfrm>
        </p:grpSpPr>
        <p:sp>
          <p:nvSpPr>
            <p:cNvPr id="4" name="object 4"/>
            <p:cNvSpPr/>
            <p:nvPr/>
          </p:nvSpPr>
          <p:spPr>
            <a:xfrm>
              <a:off x="89916" y="362712"/>
              <a:ext cx="1746504" cy="1345692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455419" y="672096"/>
              <a:ext cx="439686" cy="351269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533905" y="750570"/>
              <a:ext cx="285115" cy="196850"/>
            </a:xfrm>
            <a:custGeom>
              <a:avLst/>
              <a:gdLst/>
              <a:ahLst/>
              <a:cxnLst/>
              <a:rect l="l" t="t" r="r" b="b"/>
              <a:pathLst>
                <a:path w="285114" h="196850">
                  <a:moveTo>
                    <a:pt x="0" y="98298"/>
                  </a:moveTo>
                  <a:lnTo>
                    <a:pt x="11191" y="60061"/>
                  </a:lnTo>
                  <a:lnTo>
                    <a:pt x="41719" y="28813"/>
                  </a:lnTo>
                  <a:lnTo>
                    <a:pt x="87010" y="7733"/>
                  </a:lnTo>
                  <a:lnTo>
                    <a:pt x="142494" y="0"/>
                  </a:lnTo>
                  <a:lnTo>
                    <a:pt x="197977" y="7733"/>
                  </a:lnTo>
                  <a:lnTo>
                    <a:pt x="243268" y="28813"/>
                  </a:lnTo>
                  <a:lnTo>
                    <a:pt x="273796" y="60061"/>
                  </a:lnTo>
                  <a:lnTo>
                    <a:pt x="284988" y="98298"/>
                  </a:lnTo>
                  <a:lnTo>
                    <a:pt x="273796" y="136534"/>
                  </a:lnTo>
                  <a:lnTo>
                    <a:pt x="243268" y="167782"/>
                  </a:lnTo>
                  <a:lnTo>
                    <a:pt x="197977" y="188862"/>
                  </a:lnTo>
                  <a:lnTo>
                    <a:pt x="142494" y="196596"/>
                  </a:lnTo>
                  <a:lnTo>
                    <a:pt x="87010" y="188862"/>
                  </a:lnTo>
                  <a:lnTo>
                    <a:pt x="41719" y="167782"/>
                  </a:lnTo>
                  <a:lnTo>
                    <a:pt x="11191" y="136534"/>
                  </a:lnTo>
                  <a:lnTo>
                    <a:pt x="0" y="98298"/>
                  </a:lnTo>
                  <a:close/>
                </a:path>
              </a:pathLst>
            </a:custGeom>
            <a:ln w="761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836420" y="952500"/>
              <a:ext cx="906780" cy="720851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39267" y="165862"/>
            <a:ext cx="13271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10" dirty="0">
                <a:latin typeface="Arial"/>
                <a:cs typeface="Arial"/>
              </a:rPr>
              <a:t>Spinal Cord</a:t>
            </a:r>
            <a:r>
              <a:rPr sz="1000" b="1" spc="-170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Anatomy</a:t>
            </a:r>
            <a:endParaRPr sz="1000">
              <a:latin typeface="Arial"/>
              <a:cs typeface="Arial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57556" y="384048"/>
            <a:ext cx="2374265" cy="1333500"/>
            <a:chOff x="257556" y="384048"/>
            <a:chExt cx="2374265" cy="1333500"/>
          </a:xfrm>
        </p:grpSpPr>
        <p:sp>
          <p:nvSpPr>
            <p:cNvPr id="4" name="object 4"/>
            <p:cNvSpPr/>
            <p:nvPr/>
          </p:nvSpPr>
          <p:spPr>
            <a:xfrm>
              <a:off x="257556" y="384048"/>
              <a:ext cx="1424939" cy="1333500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743456" y="792480"/>
              <a:ext cx="865632" cy="63703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301240" y="748296"/>
              <a:ext cx="329958" cy="264401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375916" y="822960"/>
              <a:ext cx="182879" cy="117347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8631" y="172593"/>
            <a:ext cx="13271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Spinal Cord</a:t>
            </a:r>
            <a:r>
              <a:rPr spc="-170" dirty="0"/>
              <a:t> </a:t>
            </a:r>
            <a:r>
              <a:rPr spc="5" dirty="0"/>
              <a:t>Anatomy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6173"/>
            <a:ext cx="2421255" cy="105981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Dorsal </a:t>
            </a:r>
            <a:r>
              <a:rPr sz="700" spc="10" dirty="0">
                <a:latin typeface="Arial"/>
                <a:cs typeface="Arial"/>
              </a:rPr>
              <a:t>Horn: Grey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Matter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Substantia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Gelatinosa</a:t>
            </a:r>
            <a:endParaRPr sz="700">
              <a:latin typeface="Arial"/>
              <a:cs typeface="Arial"/>
            </a:endParaRPr>
          </a:p>
          <a:p>
            <a:pPr marL="182880" marR="7620" lvl="1" indent="-66040">
              <a:lnSpc>
                <a:spcPct val="99200"/>
              </a:lnSpc>
              <a:spcBef>
                <a:spcPts val="165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apex of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dirty="0">
                <a:latin typeface="Arial"/>
                <a:cs typeface="Arial"/>
              </a:rPr>
              <a:t>posterior </a:t>
            </a:r>
            <a:r>
              <a:rPr sz="650" spc="-5" dirty="0">
                <a:latin typeface="Arial"/>
                <a:cs typeface="Arial"/>
              </a:rPr>
              <a:t>horn of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gray matter of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spinal  cord </a:t>
            </a:r>
            <a:r>
              <a:rPr sz="650" dirty="0">
                <a:latin typeface="Arial"/>
                <a:cs typeface="Arial"/>
              </a:rPr>
              <a:t>is </a:t>
            </a:r>
            <a:r>
              <a:rPr sz="650" spc="-5" dirty="0">
                <a:latin typeface="Arial"/>
                <a:cs typeface="Arial"/>
              </a:rPr>
              <a:t>capped by a </a:t>
            </a:r>
            <a:r>
              <a:rPr sz="650" spc="-10" dirty="0">
                <a:latin typeface="Arial"/>
                <a:cs typeface="Arial"/>
              </a:rPr>
              <a:t>V-shaped </a:t>
            </a:r>
            <a:r>
              <a:rPr sz="650" spc="-5" dirty="0">
                <a:latin typeface="Arial"/>
                <a:cs typeface="Arial"/>
              </a:rPr>
              <a:t>or crescentic mass of  translucent, gelatinous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neuroglia,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Aka </a:t>
            </a:r>
            <a:r>
              <a:rPr sz="650" b="1" spc="-5" dirty="0">
                <a:latin typeface="Arial"/>
                <a:cs typeface="Arial"/>
              </a:rPr>
              <a:t>Substantia </a:t>
            </a:r>
            <a:r>
              <a:rPr sz="650" b="1" spc="-10" dirty="0">
                <a:latin typeface="Arial"/>
                <a:cs typeface="Arial"/>
              </a:rPr>
              <a:t>Gelatinosa </a:t>
            </a:r>
            <a:r>
              <a:rPr sz="650" b="1" spc="-5" dirty="0">
                <a:latin typeface="Arial"/>
                <a:cs typeface="Arial"/>
              </a:rPr>
              <a:t>of Rolando </a:t>
            </a:r>
            <a:r>
              <a:rPr sz="650" spc="-5" dirty="0">
                <a:latin typeface="Arial"/>
                <a:cs typeface="Arial"/>
              </a:rPr>
              <a:t>(or</a:t>
            </a:r>
            <a:r>
              <a:rPr sz="650" spc="-55" dirty="0">
                <a:latin typeface="Arial"/>
                <a:cs typeface="Arial"/>
              </a:rPr>
              <a:t> </a:t>
            </a:r>
            <a:r>
              <a:rPr sz="650" b="1" spc="-5" dirty="0">
                <a:latin typeface="Arial"/>
                <a:cs typeface="Arial"/>
              </a:rPr>
              <a:t>SGR</a:t>
            </a:r>
            <a:r>
              <a:rPr sz="650" spc="-5" dirty="0">
                <a:latin typeface="Arial"/>
                <a:cs typeface="Arial"/>
              </a:rPr>
              <a:t>)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contains both neuroglia </a:t>
            </a:r>
            <a:r>
              <a:rPr sz="650" dirty="0">
                <a:latin typeface="Arial"/>
                <a:cs typeface="Arial"/>
              </a:rPr>
              <a:t>cells,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dirty="0">
                <a:latin typeface="Arial"/>
                <a:cs typeface="Arial"/>
              </a:rPr>
              <a:t>small </a:t>
            </a:r>
            <a:r>
              <a:rPr sz="650" spc="-5" dirty="0">
                <a:latin typeface="Arial"/>
                <a:cs typeface="Arial"/>
              </a:rPr>
              <a:t>nerve</a:t>
            </a:r>
            <a:r>
              <a:rPr sz="650" spc="-114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cells.</a:t>
            </a:r>
            <a:endParaRPr sz="650">
              <a:latin typeface="Arial"/>
              <a:cs typeface="Arial"/>
            </a:endParaRPr>
          </a:p>
          <a:p>
            <a:pPr marL="182880" marR="5080" lvl="1" indent="-66040">
              <a:lnSpc>
                <a:spcPts val="770"/>
              </a:lnSpc>
              <a:spcBef>
                <a:spcPts val="190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gelatinous appearance </a:t>
            </a:r>
            <a:r>
              <a:rPr sz="650" dirty="0">
                <a:latin typeface="Arial"/>
                <a:cs typeface="Arial"/>
              </a:rPr>
              <a:t>is </a:t>
            </a:r>
            <a:r>
              <a:rPr sz="650" spc="-10" dirty="0">
                <a:latin typeface="Arial"/>
                <a:cs typeface="Arial"/>
              </a:rPr>
              <a:t>due </a:t>
            </a:r>
            <a:r>
              <a:rPr sz="650" spc="-5" dirty="0">
                <a:latin typeface="Arial"/>
                <a:cs typeface="Arial"/>
              </a:rPr>
              <a:t>to a very </a:t>
            </a:r>
            <a:r>
              <a:rPr sz="650" dirty="0">
                <a:latin typeface="Arial"/>
                <a:cs typeface="Arial"/>
              </a:rPr>
              <a:t>low </a:t>
            </a:r>
            <a:r>
              <a:rPr sz="650" spc="-5" dirty="0">
                <a:latin typeface="Arial"/>
                <a:cs typeface="Arial"/>
              </a:rPr>
              <a:t>concentration  of myelinated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fibers.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718" y="172593"/>
            <a:ext cx="14147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Substantia</a:t>
            </a:r>
            <a:r>
              <a:rPr spc="-60" dirty="0"/>
              <a:t> </a:t>
            </a:r>
            <a:r>
              <a:rPr spc="5" dirty="0"/>
              <a:t>Gelatanosa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693"/>
            <a:ext cx="2471420" cy="121920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Function</a:t>
            </a:r>
            <a:endParaRPr sz="700">
              <a:latin typeface="Arial"/>
              <a:cs typeface="Arial"/>
            </a:endParaRPr>
          </a:p>
          <a:p>
            <a:pPr marL="182880" marR="28575" lvl="1" indent="-66040">
              <a:lnSpc>
                <a:spcPts val="770"/>
              </a:lnSpc>
              <a:spcBef>
                <a:spcPts val="190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b="1" spc="-10" dirty="0">
                <a:latin typeface="Arial"/>
                <a:cs typeface="Arial"/>
              </a:rPr>
              <a:t>Substantia Gelatinosa </a:t>
            </a:r>
            <a:r>
              <a:rPr sz="650" dirty="0">
                <a:latin typeface="Arial"/>
                <a:cs typeface="Arial"/>
              </a:rPr>
              <a:t>is </a:t>
            </a:r>
            <a:r>
              <a:rPr sz="650" spc="-10" dirty="0">
                <a:latin typeface="Arial"/>
                <a:cs typeface="Arial"/>
              </a:rPr>
              <a:t>one </a:t>
            </a:r>
            <a:r>
              <a:rPr sz="650" spc="-5" dirty="0">
                <a:latin typeface="Arial"/>
                <a:cs typeface="Arial"/>
              </a:rPr>
              <a:t>point (the </a:t>
            </a:r>
            <a:r>
              <a:rPr sz="650" spc="-10" dirty="0">
                <a:latin typeface="Arial"/>
                <a:cs typeface="Arial"/>
              </a:rPr>
              <a:t>nucleus </a:t>
            </a:r>
            <a:r>
              <a:rPr sz="650" spc="-5" dirty="0">
                <a:latin typeface="Arial"/>
                <a:cs typeface="Arial"/>
              </a:rPr>
              <a:t>proprius  being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other) where </a:t>
            </a:r>
            <a:r>
              <a:rPr sz="650" dirty="0">
                <a:latin typeface="Arial"/>
                <a:cs typeface="Arial"/>
              </a:rPr>
              <a:t>first </a:t>
            </a:r>
            <a:r>
              <a:rPr sz="650" spc="-5" dirty="0">
                <a:latin typeface="Arial"/>
                <a:cs typeface="Arial"/>
              </a:rPr>
              <a:t>order </a:t>
            </a:r>
            <a:r>
              <a:rPr sz="650" spc="-10" dirty="0">
                <a:latin typeface="Arial"/>
                <a:cs typeface="Arial"/>
              </a:rPr>
              <a:t>neurons </a:t>
            </a:r>
            <a:r>
              <a:rPr sz="650" spc="-5" dirty="0">
                <a:latin typeface="Arial"/>
                <a:cs typeface="Arial"/>
              </a:rPr>
              <a:t>of </a:t>
            </a:r>
            <a:r>
              <a:rPr sz="650" spc="-10" dirty="0">
                <a:latin typeface="Arial"/>
                <a:cs typeface="Arial"/>
              </a:rPr>
              <a:t>the  </a:t>
            </a:r>
            <a:r>
              <a:rPr sz="650" b="1" spc="-10" dirty="0">
                <a:latin typeface="Arial"/>
                <a:cs typeface="Arial"/>
              </a:rPr>
              <a:t>Spinothalamic </a:t>
            </a:r>
            <a:r>
              <a:rPr sz="650" b="1" spc="-15" dirty="0">
                <a:latin typeface="Arial"/>
                <a:cs typeface="Arial"/>
              </a:rPr>
              <a:t>Tract</a:t>
            </a:r>
            <a:r>
              <a:rPr sz="650" b="1" spc="-1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synapse.</a:t>
            </a:r>
            <a:endParaRPr sz="650">
              <a:latin typeface="Arial"/>
              <a:cs typeface="Arial"/>
            </a:endParaRPr>
          </a:p>
          <a:p>
            <a:pPr marL="182880" marR="5080" lvl="1" indent="-66040">
              <a:lnSpc>
                <a:spcPts val="770"/>
              </a:lnSpc>
              <a:spcBef>
                <a:spcPts val="16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Many </a:t>
            </a:r>
            <a:r>
              <a:rPr sz="650" dirty="0">
                <a:latin typeface="Arial"/>
                <a:cs typeface="Arial"/>
              </a:rPr>
              <a:t>opioid </a:t>
            </a:r>
            <a:r>
              <a:rPr sz="650" spc="-5" dirty="0">
                <a:latin typeface="Arial"/>
                <a:cs typeface="Arial"/>
              </a:rPr>
              <a:t>receptors are </a:t>
            </a:r>
            <a:r>
              <a:rPr sz="650" spc="-10" dirty="0">
                <a:latin typeface="Arial"/>
                <a:cs typeface="Arial"/>
              </a:rPr>
              <a:t>found </a:t>
            </a:r>
            <a:r>
              <a:rPr sz="650" spc="-5" dirty="0">
                <a:latin typeface="Arial"/>
                <a:cs typeface="Arial"/>
              </a:rPr>
              <a:t>on these nerve </a:t>
            </a:r>
            <a:r>
              <a:rPr sz="650" dirty="0">
                <a:latin typeface="Arial"/>
                <a:cs typeface="Arial"/>
              </a:rPr>
              <a:t>cells; </a:t>
            </a:r>
            <a:r>
              <a:rPr sz="650" spc="-5" dirty="0">
                <a:latin typeface="Arial"/>
                <a:cs typeface="Arial"/>
              </a:rPr>
              <a:t>they</a:t>
            </a:r>
            <a:r>
              <a:rPr sz="650" spc="-7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can  be targeted to manage </a:t>
            </a:r>
            <a:r>
              <a:rPr sz="650" dirty="0">
                <a:latin typeface="Arial"/>
                <a:cs typeface="Arial"/>
              </a:rPr>
              <a:t>pain </a:t>
            </a:r>
            <a:r>
              <a:rPr sz="650" spc="-5" dirty="0">
                <a:latin typeface="Arial"/>
                <a:cs typeface="Arial"/>
              </a:rPr>
              <a:t>of </a:t>
            </a:r>
            <a:r>
              <a:rPr sz="650" dirty="0">
                <a:latin typeface="Arial"/>
                <a:cs typeface="Arial"/>
              </a:rPr>
              <a:t>distal</a:t>
            </a:r>
            <a:r>
              <a:rPr sz="650" spc="-9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origin.</a:t>
            </a:r>
            <a:endParaRPr sz="650">
              <a:latin typeface="Arial"/>
              <a:cs typeface="Arial"/>
            </a:endParaRPr>
          </a:p>
          <a:p>
            <a:pPr marL="182880" marR="12700" lvl="1" indent="-66040">
              <a:lnSpc>
                <a:spcPct val="99200"/>
              </a:lnSpc>
              <a:spcBef>
                <a:spcPts val="12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C fibre's terminate at this </a:t>
            </a:r>
            <a:r>
              <a:rPr sz="650" spc="-10" dirty="0">
                <a:latin typeface="Arial"/>
                <a:cs typeface="Arial"/>
              </a:rPr>
              <a:t>layer. </a:t>
            </a:r>
            <a:r>
              <a:rPr sz="650" dirty="0">
                <a:latin typeface="Arial"/>
                <a:cs typeface="Arial"/>
              </a:rPr>
              <a:t>Cell bodies located </a:t>
            </a:r>
            <a:r>
              <a:rPr sz="650" spc="-5" dirty="0">
                <a:latin typeface="Arial"/>
                <a:cs typeface="Arial"/>
              </a:rPr>
              <a:t>here are  part of </a:t>
            </a:r>
            <a:r>
              <a:rPr sz="650" spc="-10" dirty="0">
                <a:latin typeface="Arial"/>
                <a:cs typeface="Arial"/>
              </a:rPr>
              <a:t>the neural </a:t>
            </a:r>
            <a:r>
              <a:rPr sz="650" spc="-5" dirty="0">
                <a:latin typeface="Arial"/>
                <a:cs typeface="Arial"/>
              </a:rPr>
              <a:t>pathway conveying </a:t>
            </a:r>
            <a:r>
              <a:rPr sz="650" dirty="0">
                <a:latin typeface="Arial"/>
                <a:cs typeface="Arial"/>
              </a:rPr>
              <a:t>slowly </a:t>
            </a:r>
            <a:r>
              <a:rPr sz="650" spc="-5" dirty="0">
                <a:latin typeface="Arial"/>
                <a:cs typeface="Arial"/>
              </a:rPr>
              <a:t>conducting, </a:t>
            </a:r>
            <a:r>
              <a:rPr sz="650" dirty="0">
                <a:latin typeface="Arial"/>
                <a:cs typeface="Arial"/>
              </a:rPr>
              <a:t>poorly  </a:t>
            </a:r>
            <a:r>
              <a:rPr sz="650" spc="-5" dirty="0">
                <a:latin typeface="Arial"/>
                <a:cs typeface="Arial"/>
              </a:rPr>
              <a:t>localized </a:t>
            </a:r>
            <a:r>
              <a:rPr sz="650" dirty="0">
                <a:latin typeface="Arial"/>
                <a:cs typeface="Arial"/>
              </a:rPr>
              <a:t>pain</a:t>
            </a:r>
            <a:r>
              <a:rPr sz="650" spc="-7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sensation.</a:t>
            </a:r>
            <a:endParaRPr sz="650">
              <a:latin typeface="Arial"/>
              <a:cs typeface="Arial"/>
            </a:endParaRPr>
          </a:p>
          <a:p>
            <a:pPr marL="182880" marR="165735" lvl="1" indent="-66040">
              <a:lnSpc>
                <a:spcPts val="770"/>
              </a:lnSpc>
              <a:spcBef>
                <a:spcPts val="190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However, </a:t>
            </a:r>
            <a:r>
              <a:rPr sz="650" spc="-5" dirty="0">
                <a:latin typeface="Arial"/>
                <a:cs typeface="Arial"/>
              </a:rPr>
              <a:t>some A-Delta </a:t>
            </a:r>
            <a:r>
              <a:rPr sz="650" dirty="0">
                <a:latin typeface="Arial"/>
                <a:cs typeface="Arial"/>
              </a:rPr>
              <a:t>fibers </a:t>
            </a:r>
            <a:r>
              <a:rPr sz="650" spc="-5" dirty="0">
                <a:latin typeface="Arial"/>
                <a:cs typeface="Arial"/>
              </a:rPr>
              <a:t>(carrying fast, localized</a:t>
            </a:r>
            <a:r>
              <a:rPr sz="650" spc="-9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pain  </a:t>
            </a:r>
            <a:r>
              <a:rPr sz="650" spc="-5" dirty="0">
                <a:latin typeface="Arial"/>
                <a:cs typeface="Arial"/>
              </a:rPr>
              <a:t>sensation) </a:t>
            </a:r>
            <a:r>
              <a:rPr sz="650" dirty="0">
                <a:latin typeface="Arial"/>
                <a:cs typeface="Arial"/>
              </a:rPr>
              <a:t>also </a:t>
            </a:r>
            <a:r>
              <a:rPr sz="650" spc="-5" dirty="0">
                <a:latin typeface="Arial"/>
                <a:cs typeface="Arial"/>
              </a:rPr>
              <a:t>terminate </a:t>
            </a:r>
            <a:r>
              <a:rPr sz="650" dirty="0">
                <a:latin typeface="Arial"/>
                <a:cs typeface="Arial"/>
              </a:rPr>
              <a:t>in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Substantia</a:t>
            </a:r>
            <a:r>
              <a:rPr sz="650" spc="-6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Gelatinosa.</a:t>
            </a:r>
            <a:endParaRPr sz="65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946148" y="89916"/>
            <a:ext cx="751332" cy="55321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5227" y="165862"/>
            <a:ext cx="93535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Brain</a:t>
            </a:r>
            <a:r>
              <a:rPr spc="-100" dirty="0"/>
              <a:t> </a:t>
            </a:r>
            <a:r>
              <a:rPr spc="5" dirty="0"/>
              <a:t>Anatomy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35991"/>
            <a:ext cx="2462530" cy="2482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nociceptors also synapse </a:t>
            </a:r>
            <a:r>
              <a:rPr sz="700" spc="10" dirty="0">
                <a:latin typeface="Arial"/>
                <a:cs typeface="Arial"/>
              </a:rPr>
              <a:t>with </a:t>
            </a:r>
            <a:r>
              <a:rPr sz="700" spc="15" dirty="0">
                <a:latin typeface="Arial"/>
                <a:cs typeface="Arial"/>
              </a:rPr>
              <a:t>an </a:t>
            </a:r>
            <a:r>
              <a:rPr sz="700" spc="10" dirty="0">
                <a:latin typeface="Arial"/>
                <a:cs typeface="Arial"/>
              </a:rPr>
              <a:t>area of the </a:t>
            </a:r>
            <a:r>
              <a:rPr sz="700" b="1" spc="15" dirty="0">
                <a:latin typeface="Arial"/>
                <a:cs typeface="Arial"/>
              </a:rPr>
              <a:t>white  </a:t>
            </a:r>
            <a:r>
              <a:rPr sz="700" b="1" spc="10" dirty="0">
                <a:latin typeface="Arial"/>
                <a:cs typeface="Arial"/>
              </a:rPr>
              <a:t>matter </a:t>
            </a:r>
            <a:r>
              <a:rPr sz="700" spc="10" dirty="0">
                <a:latin typeface="Arial"/>
                <a:cs typeface="Arial"/>
              </a:rPr>
              <a:t>in the </a:t>
            </a:r>
            <a:r>
              <a:rPr sz="700" spc="15" dirty="0">
                <a:latin typeface="Arial"/>
                <a:cs typeface="Arial"/>
              </a:rPr>
              <a:t>spinal cord called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b="1" spc="10" dirty="0">
                <a:latin typeface="Arial"/>
                <a:cs typeface="Arial"/>
              </a:rPr>
              <a:t>Spinothalamic</a:t>
            </a:r>
            <a:r>
              <a:rPr sz="700" b="1" spc="75" dirty="0">
                <a:latin typeface="Arial"/>
                <a:cs typeface="Arial"/>
              </a:rPr>
              <a:t> </a:t>
            </a:r>
            <a:r>
              <a:rPr sz="700" b="1" spc="5" dirty="0">
                <a:latin typeface="Arial"/>
                <a:cs typeface="Arial"/>
              </a:rPr>
              <a:t>Tract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234696" y="745236"/>
            <a:ext cx="2342388" cy="100736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35863" y="165862"/>
            <a:ext cx="9366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Brain</a:t>
            </a:r>
            <a:r>
              <a:rPr spc="-95" dirty="0"/>
              <a:t> </a:t>
            </a:r>
            <a:r>
              <a:rPr spc="5" dirty="0"/>
              <a:t>Anatomy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25323"/>
            <a:ext cx="2487930" cy="117665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91440" marR="5080" indent="-79375">
              <a:lnSpc>
                <a:spcPts val="730"/>
              </a:lnSpc>
              <a:spcBef>
                <a:spcPts val="18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Spinothalamic tract </a:t>
            </a:r>
            <a:r>
              <a:rPr sz="650" spc="10" dirty="0">
                <a:latin typeface="Arial"/>
                <a:cs typeface="Arial"/>
              </a:rPr>
              <a:t>is </a:t>
            </a:r>
            <a:r>
              <a:rPr sz="650" dirty="0">
                <a:latin typeface="Arial"/>
                <a:cs typeface="Arial"/>
              </a:rPr>
              <a:t>like </a:t>
            </a:r>
            <a:r>
              <a:rPr sz="650" spc="10" dirty="0">
                <a:latin typeface="Arial"/>
                <a:cs typeface="Arial"/>
              </a:rPr>
              <a:t>a </a:t>
            </a:r>
            <a:r>
              <a:rPr sz="650" spc="5" dirty="0">
                <a:latin typeface="Arial"/>
                <a:cs typeface="Arial"/>
              </a:rPr>
              <a:t>superhighway where traffic </a:t>
            </a:r>
            <a:r>
              <a:rPr sz="650" spc="10" dirty="0">
                <a:latin typeface="Arial"/>
                <a:cs typeface="Arial"/>
              </a:rPr>
              <a:t>from </a:t>
            </a:r>
            <a:r>
              <a:rPr sz="650" dirty="0">
                <a:latin typeface="Arial"/>
                <a:cs typeface="Arial"/>
              </a:rPr>
              <a:t>all  </a:t>
            </a:r>
            <a:r>
              <a:rPr sz="650" spc="5" dirty="0">
                <a:latin typeface="Arial"/>
                <a:cs typeface="Arial"/>
              </a:rPr>
              <a:t>of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dirty="0">
                <a:latin typeface="Arial"/>
                <a:cs typeface="Arial"/>
              </a:rPr>
              <a:t>lower </a:t>
            </a:r>
            <a:r>
              <a:rPr sz="650" spc="10" dirty="0">
                <a:latin typeface="Arial"/>
                <a:cs typeface="Arial"/>
              </a:rPr>
              <a:t>segments </a:t>
            </a:r>
            <a:r>
              <a:rPr sz="650" spc="5" dirty="0">
                <a:latin typeface="Arial"/>
                <a:cs typeface="Arial"/>
              </a:rPr>
              <a:t>rides </a:t>
            </a:r>
            <a:r>
              <a:rPr sz="650" spc="10" dirty="0">
                <a:latin typeface="Arial"/>
                <a:cs typeface="Arial"/>
              </a:rPr>
              <a:t>up the </a:t>
            </a:r>
            <a:r>
              <a:rPr sz="650" spc="5" dirty="0">
                <a:latin typeface="Arial"/>
                <a:cs typeface="Arial"/>
              </a:rPr>
              <a:t>spinal</a:t>
            </a:r>
            <a:r>
              <a:rPr sz="650" spc="5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cord.</a:t>
            </a:r>
            <a:endParaRPr sz="650">
              <a:latin typeface="Arial"/>
              <a:cs typeface="Arial"/>
            </a:endParaRPr>
          </a:p>
          <a:p>
            <a:pPr marL="91440" marR="156210" indent="-79375">
              <a:lnSpc>
                <a:spcPts val="730"/>
              </a:lnSpc>
              <a:spcBef>
                <a:spcPts val="16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The </a:t>
            </a:r>
            <a:r>
              <a:rPr sz="650" spc="5" dirty="0">
                <a:latin typeface="Arial"/>
                <a:cs typeface="Arial"/>
              </a:rPr>
              <a:t>signals of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b="1" spc="10" dirty="0">
                <a:latin typeface="Arial"/>
                <a:cs typeface="Arial"/>
              </a:rPr>
              <a:t>spinothalamic </a:t>
            </a:r>
            <a:r>
              <a:rPr sz="650" b="1" spc="5" dirty="0">
                <a:latin typeface="Arial"/>
                <a:cs typeface="Arial"/>
              </a:rPr>
              <a:t>tract </a:t>
            </a:r>
            <a:r>
              <a:rPr sz="650" spc="5" dirty="0">
                <a:latin typeface="Arial"/>
                <a:cs typeface="Arial"/>
              </a:rPr>
              <a:t>travel </a:t>
            </a:r>
            <a:r>
              <a:rPr sz="650" spc="10" dirty="0">
                <a:latin typeface="Arial"/>
                <a:cs typeface="Arial"/>
              </a:rPr>
              <a:t>up the </a:t>
            </a:r>
            <a:r>
              <a:rPr sz="650" spc="5" dirty="0">
                <a:latin typeface="Arial"/>
                <a:cs typeface="Arial"/>
              </a:rPr>
              <a:t>spinal  </a:t>
            </a:r>
            <a:r>
              <a:rPr sz="650" spc="10" dirty="0">
                <a:latin typeface="Arial"/>
                <a:cs typeface="Arial"/>
              </a:rPr>
              <a:t>cord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through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b="1" spc="10" dirty="0">
                <a:latin typeface="Arial"/>
                <a:cs typeface="Arial"/>
              </a:rPr>
              <a:t>medulla </a:t>
            </a:r>
            <a:r>
              <a:rPr sz="650" spc="5" dirty="0">
                <a:latin typeface="Arial"/>
                <a:cs typeface="Arial"/>
              </a:rPr>
              <a:t>(brain</a:t>
            </a:r>
            <a:r>
              <a:rPr sz="650" spc="10" dirty="0">
                <a:latin typeface="Arial"/>
                <a:cs typeface="Arial"/>
              </a:rPr>
              <a:t> stem)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synapse </a:t>
            </a:r>
            <a:r>
              <a:rPr sz="650" spc="10" dirty="0">
                <a:latin typeface="Arial"/>
                <a:cs typeface="Arial"/>
              </a:rPr>
              <a:t>on </a:t>
            </a:r>
            <a:r>
              <a:rPr sz="650" spc="5" dirty="0">
                <a:latin typeface="Arial"/>
                <a:cs typeface="Arial"/>
              </a:rPr>
              <a:t>neurons </a:t>
            </a:r>
            <a:r>
              <a:rPr sz="650" spc="10" dirty="0">
                <a:latin typeface="Arial"/>
                <a:cs typeface="Arial"/>
              </a:rPr>
              <a:t>in the </a:t>
            </a:r>
            <a:r>
              <a:rPr sz="650" b="1" spc="10" dirty="0">
                <a:latin typeface="Arial"/>
                <a:cs typeface="Arial"/>
              </a:rPr>
              <a:t>thalamus </a:t>
            </a:r>
            <a:r>
              <a:rPr sz="650" spc="5" dirty="0">
                <a:latin typeface="Arial"/>
                <a:cs typeface="Arial"/>
              </a:rPr>
              <a:t>(the brain's relay</a:t>
            </a:r>
            <a:r>
              <a:rPr sz="650" spc="114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center)</a:t>
            </a:r>
            <a:endParaRPr sz="650">
              <a:latin typeface="Arial"/>
              <a:cs typeface="Arial"/>
            </a:endParaRPr>
          </a:p>
          <a:p>
            <a:pPr marL="91440" marR="325120" indent="-79375">
              <a:lnSpc>
                <a:spcPts val="73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Some </a:t>
            </a:r>
            <a:r>
              <a:rPr sz="650" spc="5" dirty="0">
                <a:latin typeface="Arial"/>
                <a:cs typeface="Arial"/>
              </a:rPr>
              <a:t>neurons also synapse </a:t>
            </a:r>
            <a:r>
              <a:rPr sz="650" spc="10" dirty="0">
                <a:latin typeface="Arial"/>
                <a:cs typeface="Arial"/>
              </a:rPr>
              <a:t>in the </a:t>
            </a:r>
            <a:r>
              <a:rPr sz="650" spc="5" dirty="0">
                <a:latin typeface="Arial"/>
                <a:cs typeface="Arial"/>
              </a:rPr>
              <a:t>medulla's </a:t>
            </a:r>
            <a:r>
              <a:rPr sz="650" b="1" spc="5" dirty="0">
                <a:latin typeface="Arial"/>
                <a:cs typeface="Arial"/>
              </a:rPr>
              <a:t>reticular  formation</a:t>
            </a:r>
            <a:r>
              <a:rPr sz="650" spc="5" dirty="0">
                <a:latin typeface="Arial"/>
                <a:cs typeface="Arial"/>
              </a:rPr>
              <a:t>, which controls physical</a:t>
            </a:r>
            <a:r>
              <a:rPr sz="650" spc="7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behaviors</a:t>
            </a:r>
            <a:endParaRPr sz="650">
              <a:latin typeface="Arial"/>
              <a:cs typeface="Arial"/>
            </a:endParaRPr>
          </a:p>
          <a:p>
            <a:pPr marL="91440" marR="219075" indent="-79375">
              <a:lnSpc>
                <a:spcPts val="730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Nerves from the </a:t>
            </a:r>
            <a:r>
              <a:rPr sz="650" spc="5" dirty="0">
                <a:latin typeface="Arial"/>
                <a:cs typeface="Arial"/>
              </a:rPr>
              <a:t>thalamus then relay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spc="5" dirty="0">
                <a:latin typeface="Arial"/>
                <a:cs typeface="Arial"/>
              </a:rPr>
              <a:t>signal to </a:t>
            </a:r>
            <a:r>
              <a:rPr sz="650" spc="10" dirty="0">
                <a:latin typeface="Arial"/>
                <a:cs typeface="Arial"/>
              </a:rPr>
              <a:t>various  areas </a:t>
            </a:r>
            <a:r>
              <a:rPr sz="650" spc="5" dirty="0">
                <a:latin typeface="Arial"/>
                <a:cs typeface="Arial"/>
              </a:rPr>
              <a:t>of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spc="5" dirty="0">
                <a:latin typeface="Arial"/>
                <a:cs typeface="Arial"/>
              </a:rPr>
              <a:t>brain's </a:t>
            </a:r>
            <a:r>
              <a:rPr sz="650" b="1" spc="10" dirty="0">
                <a:latin typeface="Arial"/>
                <a:cs typeface="Arial"/>
              </a:rPr>
              <a:t>somatosensory</a:t>
            </a:r>
            <a:r>
              <a:rPr sz="650" b="1" spc="45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cortex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650" spc="5" dirty="0">
                <a:solidFill>
                  <a:srgbClr val="FF0000"/>
                </a:solidFill>
                <a:latin typeface="Arial"/>
                <a:cs typeface="Arial"/>
              </a:rPr>
              <a:t>there is </a:t>
            </a:r>
            <a:r>
              <a:rPr sz="650" spc="10" dirty="0">
                <a:solidFill>
                  <a:srgbClr val="FF0000"/>
                </a:solidFill>
                <a:latin typeface="Arial"/>
                <a:cs typeface="Arial"/>
              </a:rPr>
              <a:t>no </a:t>
            </a:r>
            <a:r>
              <a:rPr sz="650" spc="5" dirty="0">
                <a:solidFill>
                  <a:srgbClr val="FF0000"/>
                </a:solidFill>
                <a:latin typeface="Arial"/>
                <a:cs typeface="Arial"/>
              </a:rPr>
              <a:t>single </a:t>
            </a:r>
            <a:r>
              <a:rPr sz="650" spc="10" dirty="0">
                <a:solidFill>
                  <a:srgbClr val="FF0000"/>
                </a:solidFill>
                <a:latin typeface="Arial"/>
                <a:cs typeface="Arial"/>
              </a:rPr>
              <a:t>pain </a:t>
            </a:r>
            <a:r>
              <a:rPr sz="650" spc="5" dirty="0">
                <a:solidFill>
                  <a:srgbClr val="FF0000"/>
                </a:solidFill>
                <a:latin typeface="Arial"/>
                <a:cs typeface="Arial"/>
              </a:rPr>
              <a:t>center </a:t>
            </a:r>
            <a:r>
              <a:rPr sz="650" spc="10" dirty="0">
                <a:solidFill>
                  <a:srgbClr val="FF0000"/>
                </a:solidFill>
                <a:latin typeface="Arial"/>
                <a:cs typeface="Arial"/>
              </a:rPr>
              <a:t>in the</a:t>
            </a:r>
            <a:r>
              <a:rPr sz="650" spc="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650" spc="10" dirty="0">
                <a:solidFill>
                  <a:srgbClr val="FF0000"/>
                </a:solidFill>
                <a:latin typeface="Arial"/>
                <a:cs typeface="Arial"/>
              </a:rPr>
              <a:t>brain</a:t>
            </a:r>
            <a:r>
              <a:rPr sz="650" spc="10" dirty="0">
                <a:latin typeface="Arial"/>
                <a:cs typeface="Arial"/>
              </a:rPr>
              <a:t>.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8008" y="88138"/>
            <a:ext cx="22396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There </a:t>
            </a:r>
            <a:r>
              <a:rPr spc="5" dirty="0"/>
              <a:t>is </a:t>
            </a:r>
            <a:r>
              <a:rPr spc="10" dirty="0"/>
              <a:t>NO </a:t>
            </a:r>
            <a:r>
              <a:rPr spc="5" dirty="0"/>
              <a:t>Pain Centre in the</a:t>
            </a:r>
            <a:r>
              <a:rPr spc="-155" dirty="0"/>
              <a:t> </a:t>
            </a:r>
            <a:r>
              <a:rPr spc="5" dirty="0"/>
              <a:t>Brain</a:t>
            </a:r>
          </a:p>
        </p:txBody>
      </p:sp>
      <p:sp>
        <p:nvSpPr>
          <p:cNvPr id="3" name="object 3"/>
          <p:cNvSpPr/>
          <p:nvPr/>
        </p:nvSpPr>
        <p:spPr>
          <a:xfrm>
            <a:off x="1459991" y="268224"/>
            <a:ext cx="1246632" cy="141731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3428" y="358902"/>
            <a:ext cx="2599055" cy="1427480"/>
          </a:xfrm>
          <a:prstGeom prst="rect">
            <a:avLst/>
          </a:prstGeom>
        </p:spPr>
        <p:txBody>
          <a:bodyPr vert="horz" wrap="square" lIns="0" tIns="31750" rIns="0" bIns="0" rtlCol="0">
            <a:spAutoFit/>
          </a:bodyPr>
          <a:lstStyle/>
          <a:p>
            <a:pPr marL="91440" marR="1268730" indent="-79375">
              <a:lnSpc>
                <a:spcPts val="650"/>
              </a:lnSpc>
              <a:spcBef>
                <a:spcPts val="25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Areas displayed include insula,  anterior cingulate </a:t>
            </a:r>
            <a:r>
              <a:rPr sz="650" spc="10" dirty="0">
                <a:latin typeface="Arial"/>
                <a:cs typeface="Arial"/>
              </a:rPr>
              <a:t>cortex </a:t>
            </a:r>
            <a:r>
              <a:rPr sz="650" spc="5" dirty="0">
                <a:latin typeface="Arial"/>
                <a:cs typeface="Arial"/>
              </a:rPr>
              <a:t>(ACC),  posterior cingulate </a:t>
            </a:r>
            <a:r>
              <a:rPr sz="650" spc="10" dirty="0">
                <a:latin typeface="Arial"/>
                <a:cs typeface="Arial"/>
              </a:rPr>
              <a:t>cortex  </a:t>
            </a:r>
            <a:r>
              <a:rPr sz="650" spc="5" dirty="0">
                <a:latin typeface="Arial"/>
                <a:cs typeface="Arial"/>
              </a:rPr>
              <a:t>(PCC), </a:t>
            </a:r>
            <a:r>
              <a:rPr sz="650" spc="10" dirty="0">
                <a:latin typeface="Arial"/>
                <a:cs typeface="Arial"/>
              </a:rPr>
              <a:t>primary somatosensory  cortex </a:t>
            </a:r>
            <a:r>
              <a:rPr sz="650" spc="5" dirty="0">
                <a:latin typeface="Arial"/>
                <a:cs typeface="Arial"/>
              </a:rPr>
              <a:t>(SI), </a:t>
            </a:r>
            <a:r>
              <a:rPr sz="650" spc="10" dirty="0">
                <a:latin typeface="Arial"/>
                <a:cs typeface="Arial"/>
              </a:rPr>
              <a:t>secondary  somatosensory cortex </a:t>
            </a:r>
            <a:r>
              <a:rPr sz="650" dirty="0">
                <a:latin typeface="Arial"/>
                <a:cs typeface="Arial"/>
              </a:rPr>
              <a:t>(SII),  </a:t>
            </a:r>
            <a:r>
              <a:rPr sz="650" spc="5" dirty="0">
                <a:latin typeface="Arial"/>
                <a:cs typeface="Arial"/>
              </a:rPr>
              <a:t>inferior parietal </a:t>
            </a:r>
            <a:r>
              <a:rPr sz="650" dirty="0">
                <a:latin typeface="Arial"/>
                <a:cs typeface="Arial"/>
              </a:rPr>
              <a:t>lobe </a:t>
            </a:r>
            <a:r>
              <a:rPr sz="650" spc="5" dirty="0">
                <a:latin typeface="Arial"/>
                <a:cs typeface="Arial"/>
              </a:rPr>
              <a:t>(Inf. Par),  dorsolateral prefrontal </a:t>
            </a:r>
            <a:r>
              <a:rPr sz="650" spc="10" dirty="0">
                <a:latin typeface="Arial"/>
                <a:cs typeface="Arial"/>
              </a:rPr>
              <a:t>cortex  </a:t>
            </a:r>
            <a:r>
              <a:rPr sz="650" spc="5" dirty="0">
                <a:latin typeface="Arial"/>
                <a:cs typeface="Arial"/>
              </a:rPr>
              <a:t>(DLPFC), </a:t>
            </a:r>
            <a:r>
              <a:rPr sz="650" spc="10" dirty="0">
                <a:latin typeface="Arial"/>
                <a:cs typeface="Arial"/>
              </a:rPr>
              <a:t>pre-motor cortex </a:t>
            </a:r>
            <a:r>
              <a:rPr sz="650" spc="5" dirty="0">
                <a:latin typeface="Arial"/>
                <a:cs typeface="Arial"/>
              </a:rPr>
              <a:t>(Pre-  </a:t>
            </a:r>
            <a:r>
              <a:rPr sz="650" spc="10" dirty="0">
                <a:latin typeface="Arial"/>
                <a:cs typeface="Arial"/>
              </a:rPr>
              <a:t>Mot), </a:t>
            </a:r>
            <a:r>
              <a:rPr sz="650" spc="5" dirty="0">
                <a:latin typeface="Arial"/>
                <a:cs typeface="Arial"/>
              </a:rPr>
              <a:t>orbitofrontal </a:t>
            </a:r>
            <a:r>
              <a:rPr sz="650" spc="10" dirty="0">
                <a:latin typeface="Arial"/>
                <a:cs typeface="Arial"/>
              </a:rPr>
              <a:t>cortex </a:t>
            </a:r>
            <a:r>
              <a:rPr sz="650" spc="5" dirty="0">
                <a:latin typeface="Arial"/>
                <a:cs typeface="Arial"/>
              </a:rPr>
              <a:t>(OFC),  </a:t>
            </a:r>
            <a:r>
              <a:rPr sz="650" spc="10" dirty="0">
                <a:latin typeface="Arial"/>
                <a:cs typeface="Arial"/>
              </a:rPr>
              <a:t>medial </a:t>
            </a:r>
            <a:r>
              <a:rPr sz="650" spc="5" dirty="0">
                <a:latin typeface="Arial"/>
                <a:cs typeface="Arial"/>
              </a:rPr>
              <a:t>prefrontal </a:t>
            </a:r>
            <a:r>
              <a:rPr sz="650" spc="10" dirty="0">
                <a:latin typeface="Arial"/>
                <a:cs typeface="Arial"/>
              </a:rPr>
              <a:t>cortex (Med.  </a:t>
            </a:r>
            <a:r>
              <a:rPr sz="650" spc="5" dirty="0">
                <a:latin typeface="Arial"/>
                <a:cs typeface="Arial"/>
              </a:rPr>
              <a:t>PFC), posterior insula </a:t>
            </a:r>
            <a:r>
              <a:rPr sz="650" spc="-25" dirty="0">
                <a:latin typeface="Arial"/>
                <a:cs typeface="Arial"/>
              </a:rPr>
              <a:t>(P. </a:t>
            </a:r>
            <a:r>
              <a:rPr sz="650" spc="5" dirty="0">
                <a:latin typeface="Arial"/>
                <a:cs typeface="Arial"/>
              </a:rPr>
              <a:t>Ins),  anterior insula (A. Ins),  </a:t>
            </a:r>
            <a:r>
              <a:rPr sz="650" spc="10" dirty="0">
                <a:latin typeface="Arial"/>
                <a:cs typeface="Arial"/>
              </a:rPr>
              <a:t>hippocampus </a:t>
            </a:r>
            <a:r>
              <a:rPr sz="650" spc="5" dirty="0">
                <a:latin typeface="Arial"/>
                <a:cs typeface="Arial"/>
              </a:rPr>
              <a:t>(Hip), entorhinal  </a:t>
            </a:r>
            <a:r>
              <a:rPr sz="650" spc="10" dirty="0">
                <a:latin typeface="Arial"/>
                <a:cs typeface="Arial"/>
              </a:rPr>
              <a:t>cortex</a:t>
            </a:r>
            <a:r>
              <a:rPr sz="65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(Ento).</a:t>
            </a:r>
            <a:endParaRPr sz="650">
              <a:latin typeface="Arial"/>
              <a:cs typeface="Arial"/>
            </a:endParaRPr>
          </a:p>
          <a:p>
            <a:pPr marL="100330" marR="5080">
              <a:lnSpc>
                <a:spcPct val="103299"/>
              </a:lnSpc>
              <a:spcBef>
                <a:spcPts val="390"/>
              </a:spcBef>
            </a:pPr>
            <a:r>
              <a:rPr sz="300" dirty="0">
                <a:latin typeface="Arial"/>
                <a:cs typeface="Arial"/>
              </a:rPr>
              <a:t>Borsook </a:t>
            </a:r>
            <a:r>
              <a:rPr sz="300" spc="5" dirty="0">
                <a:latin typeface="Arial"/>
                <a:cs typeface="Arial"/>
              </a:rPr>
              <a:t>D, </a:t>
            </a:r>
            <a:r>
              <a:rPr sz="300" spc="-5" dirty="0">
                <a:latin typeface="Arial"/>
                <a:cs typeface="Arial"/>
              </a:rPr>
              <a:t>Moulton </a:t>
            </a:r>
            <a:r>
              <a:rPr sz="300" dirty="0">
                <a:latin typeface="Arial"/>
                <a:cs typeface="Arial"/>
              </a:rPr>
              <a:t>EA, Schmidt KF, Becerra LR. </a:t>
            </a:r>
            <a:r>
              <a:rPr sz="300" spc="-5" dirty="0">
                <a:latin typeface="Arial"/>
                <a:cs typeface="Arial"/>
              </a:rPr>
              <a:t>(2007). </a:t>
            </a:r>
            <a:r>
              <a:rPr sz="300" dirty="0">
                <a:latin typeface="Arial"/>
                <a:cs typeface="Arial"/>
              </a:rPr>
              <a:t>Neuroimaging revolutionizes therapeutic approaches to chronic pain. </a:t>
            </a:r>
            <a:r>
              <a:rPr sz="300" i="1" dirty="0">
                <a:latin typeface="Arial"/>
                <a:cs typeface="Arial"/>
              </a:rPr>
              <a:t>Molecular Pain</a:t>
            </a:r>
            <a:r>
              <a:rPr sz="300" dirty="0">
                <a:latin typeface="Arial"/>
                <a:cs typeface="Arial"/>
              </a:rPr>
              <a:t>. </a:t>
            </a:r>
            <a:r>
              <a:rPr sz="300" spc="5" dirty="0">
                <a:latin typeface="Arial"/>
                <a:cs typeface="Arial"/>
              </a:rPr>
              <a:t>3  </a:t>
            </a:r>
            <a:r>
              <a:rPr sz="300" dirty="0">
                <a:latin typeface="Arial"/>
                <a:cs typeface="Arial"/>
              </a:rPr>
              <a:t>(25).</a:t>
            </a:r>
            <a:endParaRPr sz="3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5991" y="172593"/>
            <a:ext cx="19354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is Interpreted..Then</a:t>
            </a:r>
            <a:r>
              <a:rPr spc="-114" dirty="0"/>
              <a:t> </a:t>
            </a:r>
            <a:r>
              <a:rPr spc="10" dirty="0"/>
              <a:t>what?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173"/>
            <a:ext cx="2311400" cy="107886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Detected</a:t>
            </a:r>
            <a:r>
              <a:rPr sz="700" b="1" spc="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pain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5" dirty="0">
                <a:solidFill>
                  <a:srgbClr val="FF0000"/>
                </a:solidFill>
                <a:latin typeface="Arial"/>
                <a:cs typeface="Arial"/>
              </a:rPr>
              <a:t>Act!</a:t>
            </a:r>
            <a:endParaRPr sz="70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215"/>
              </a:spcBef>
              <a:buClr>
                <a:srgbClr val="0084B4"/>
              </a:buClr>
              <a:buFont typeface="Wingdings"/>
              <a:buChar char=""/>
              <a:tabLst>
                <a:tab pos="118110" algn="l"/>
              </a:tabLst>
            </a:pPr>
            <a:r>
              <a:rPr sz="700" spc="20" dirty="0">
                <a:latin typeface="Arial"/>
                <a:cs typeface="Arial"/>
              </a:rPr>
              <a:t>Remove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leave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noxious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stimuli</a:t>
            </a:r>
            <a:endParaRPr sz="70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229"/>
              </a:spcBef>
              <a:buClr>
                <a:srgbClr val="0084B4"/>
              </a:buClr>
              <a:buFont typeface="Wingdings"/>
              <a:buChar char=""/>
              <a:tabLst>
                <a:tab pos="118110" algn="l"/>
              </a:tabLst>
            </a:pPr>
            <a:r>
              <a:rPr sz="700" spc="15" dirty="0">
                <a:latin typeface="Arial"/>
                <a:cs typeface="Arial"/>
              </a:rPr>
              <a:t>Change behaviour</a:t>
            </a:r>
            <a:endParaRPr sz="70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215"/>
              </a:spcBef>
              <a:buClr>
                <a:srgbClr val="0084B4"/>
              </a:buClr>
              <a:buFont typeface="Wingdings"/>
              <a:buChar char=""/>
              <a:tabLst>
                <a:tab pos="118110" algn="l"/>
              </a:tabLst>
            </a:pPr>
            <a:r>
              <a:rPr sz="700" spc="10" dirty="0">
                <a:latin typeface="Arial"/>
                <a:cs typeface="Arial"/>
              </a:rPr>
              <a:t>Protect/splint/treat the painful area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lr>
                <a:srgbClr val="0084B4"/>
              </a:buClr>
              <a:buFont typeface="Wingdings"/>
              <a:buChar char=""/>
              <a:tabLst>
                <a:tab pos="118110" algn="l"/>
              </a:tabLst>
            </a:pPr>
            <a:r>
              <a:rPr sz="700" spc="15" dirty="0">
                <a:latin typeface="Arial"/>
                <a:cs typeface="Arial"/>
              </a:rPr>
              <a:t>Learn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recognise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noxious stimuli </a:t>
            </a:r>
            <a:r>
              <a:rPr sz="700" spc="10" dirty="0">
                <a:latin typeface="Arial"/>
                <a:cs typeface="Arial"/>
              </a:rPr>
              <a:t>in future/avoid  future</a:t>
            </a:r>
            <a:r>
              <a:rPr sz="700" spc="15" dirty="0">
                <a:latin typeface="Arial"/>
                <a:cs typeface="Arial"/>
              </a:rPr>
              <a:t> pain</a:t>
            </a:r>
            <a:endParaRPr sz="70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219"/>
              </a:spcBef>
              <a:buClr>
                <a:srgbClr val="0084B4"/>
              </a:buClr>
              <a:buFont typeface="Wingdings"/>
              <a:buChar char=""/>
              <a:tabLst>
                <a:tab pos="118110" algn="l"/>
              </a:tabLst>
            </a:pPr>
            <a:r>
              <a:rPr sz="700" spc="15" dirty="0">
                <a:latin typeface="Arial"/>
                <a:cs typeface="Arial"/>
              </a:rPr>
              <a:t>Reduce pain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6159" y="88519"/>
            <a:ext cx="1062990" cy="3352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Descending</a:t>
            </a:r>
            <a:r>
              <a:rPr spc="-75" dirty="0"/>
              <a:t> </a:t>
            </a:r>
            <a:r>
              <a:rPr spc="5" dirty="0"/>
              <a:t>Pain  </a:t>
            </a:r>
            <a:r>
              <a:rPr spc="10" dirty="0"/>
              <a:t>Pathway</a:t>
            </a:r>
          </a:p>
        </p:txBody>
      </p:sp>
      <p:sp>
        <p:nvSpPr>
          <p:cNvPr id="3" name="object 3"/>
          <p:cNvSpPr/>
          <p:nvPr/>
        </p:nvSpPr>
        <p:spPr>
          <a:xfrm>
            <a:off x="1488947" y="30480"/>
            <a:ext cx="1284732" cy="17556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03428" y="483235"/>
            <a:ext cx="1337945" cy="12026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7475" indent="-105410">
              <a:lnSpc>
                <a:spcPct val="100000"/>
              </a:lnSpc>
              <a:spcBef>
                <a:spcPts val="100"/>
              </a:spcBef>
              <a:buChar char="•"/>
              <a:tabLst>
                <a:tab pos="118110" algn="l"/>
              </a:tabLst>
            </a:pPr>
            <a:r>
              <a:rPr sz="550" spc="-5" dirty="0">
                <a:latin typeface="Arial"/>
                <a:cs typeface="Arial"/>
              </a:rPr>
              <a:t>Information arrives in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brain</a:t>
            </a:r>
            <a:endParaRPr sz="55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buChar char="•"/>
              <a:tabLst>
                <a:tab pos="118110" algn="l"/>
              </a:tabLst>
            </a:pPr>
            <a:r>
              <a:rPr sz="550" dirty="0">
                <a:latin typeface="Arial"/>
                <a:cs typeface="Arial"/>
              </a:rPr>
              <a:t>Processed?</a:t>
            </a:r>
            <a:endParaRPr sz="550">
              <a:latin typeface="Arial"/>
              <a:cs typeface="Arial"/>
            </a:endParaRPr>
          </a:p>
          <a:p>
            <a:pPr marL="117475" marR="59055" indent="-105410">
              <a:lnSpc>
                <a:spcPct val="100000"/>
              </a:lnSpc>
              <a:buChar char="•"/>
              <a:tabLst>
                <a:tab pos="118110" algn="l"/>
              </a:tabLst>
            </a:pPr>
            <a:r>
              <a:rPr sz="550" spc="-5" dirty="0">
                <a:latin typeface="Arial"/>
                <a:cs typeface="Arial"/>
              </a:rPr>
              <a:t>Motor </a:t>
            </a:r>
            <a:r>
              <a:rPr sz="550" dirty="0">
                <a:latin typeface="Arial"/>
                <a:cs typeface="Arial"/>
              </a:rPr>
              <a:t>cortex </a:t>
            </a:r>
            <a:r>
              <a:rPr sz="550" spc="-140" dirty="0">
                <a:latin typeface="DejaVu Sans"/>
                <a:cs typeface="DejaVu Sans"/>
              </a:rPr>
              <a:t>⟶ </a:t>
            </a:r>
            <a:r>
              <a:rPr sz="550" dirty="0">
                <a:latin typeface="Arial"/>
                <a:cs typeface="Arial"/>
              </a:rPr>
              <a:t>spinal </a:t>
            </a:r>
            <a:r>
              <a:rPr sz="550" spc="-5" dirty="0">
                <a:latin typeface="Arial"/>
                <a:cs typeface="Arial"/>
              </a:rPr>
              <a:t>cord </a:t>
            </a:r>
            <a:r>
              <a:rPr sz="550" spc="-140" dirty="0">
                <a:latin typeface="DejaVu Sans"/>
                <a:cs typeface="DejaVu Sans"/>
              </a:rPr>
              <a:t>⟶ </a:t>
            </a:r>
            <a:r>
              <a:rPr sz="550" dirty="0">
                <a:latin typeface="Arial"/>
                <a:cs typeface="Arial"/>
              </a:rPr>
              <a:t>motor  nerves</a:t>
            </a:r>
            <a:endParaRPr sz="55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spcBef>
                <a:spcPts val="15"/>
              </a:spcBef>
              <a:buChar char="•"/>
              <a:tabLst>
                <a:tab pos="118110" algn="l"/>
              </a:tabLst>
            </a:pPr>
            <a:r>
              <a:rPr sz="550" spc="-5" dirty="0">
                <a:latin typeface="Arial"/>
                <a:cs typeface="Arial"/>
              </a:rPr>
              <a:t>Muscle</a:t>
            </a:r>
            <a:r>
              <a:rPr sz="55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contraction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550">
              <a:latin typeface="Arial"/>
              <a:cs typeface="Arial"/>
            </a:endParaRPr>
          </a:p>
          <a:p>
            <a:pPr marL="117475" marR="5080" indent="-105410">
              <a:lnSpc>
                <a:spcPct val="100000"/>
              </a:lnSpc>
              <a:buChar char="•"/>
              <a:tabLst>
                <a:tab pos="118110" algn="l"/>
              </a:tabLst>
            </a:pPr>
            <a:r>
              <a:rPr sz="550" spc="-5" dirty="0">
                <a:latin typeface="Arial"/>
                <a:cs typeface="Arial"/>
              </a:rPr>
              <a:t>Eventually pain </a:t>
            </a:r>
            <a:r>
              <a:rPr sz="550" dirty="0">
                <a:latin typeface="Arial"/>
                <a:cs typeface="Arial"/>
              </a:rPr>
              <a:t>subsides or goes </a:t>
            </a:r>
            <a:r>
              <a:rPr sz="550" spc="-5" dirty="0">
                <a:latin typeface="Arial"/>
                <a:cs typeface="Arial"/>
              </a:rPr>
              <a:t>away  if </a:t>
            </a:r>
            <a:r>
              <a:rPr sz="550" dirty="0">
                <a:latin typeface="Arial"/>
                <a:cs typeface="Arial"/>
              </a:rPr>
              <a:t>you </a:t>
            </a:r>
            <a:r>
              <a:rPr sz="550" spc="-5" dirty="0">
                <a:latin typeface="Arial"/>
                <a:cs typeface="Arial"/>
              </a:rPr>
              <a:t>don’t think </a:t>
            </a:r>
            <a:r>
              <a:rPr sz="550" dirty="0">
                <a:latin typeface="Arial"/>
                <a:cs typeface="Arial"/>
              </a:rPr>
              <a:t>about </a:t>
            </a:r>
            <a:r>
              <a:rPr sz="550" spc="-5" dirty="0">
                <a:latin typeface="Arial"/>
                <a:cs typeface="Arial"/>
              </a:rPr>
              <a:t>it </a:t>
            </a:r>
            <a:r>
              <a:rPr sz="550" dirty="0">
                <a:latin typeface="Arial"/>
                <a:cs typeface="Arial"/>
              </a:rPr>
              <a:t>– </a:t>
            </a:r>
            <a:r>
              <a:rPr sz="550" spc="-5" dirty="0">
                <a:latin typeface="Arial"/>
                <a:cs typeface="Arial"/>
              </a:rPr>
              <a:t>BUT</a:t>
            </a:r>
            <a:r>
              <a:rPr sz="550" spc="-40" dirty="0">
                <a:latin typeface="Arial"/>
                <a:cs typeface="Arial"/>
              </a:rPr>
              <a:t> </a:t>
            </a:r>
            <a:r>
              <a:rPr sz="550" spc="5" dirty="0">
                <a:latin typeface="Arial"/>
                <a:cs typeface="Arial"/>
              </a:rPr>
              <a:t>HOW?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"/>
              <a:buChar char="•"/>
            </a:pPr>
            <a:endParaRPr sz="550">
              <a:latin typeface="Arial"/>
              <a:cs typeface="Arial"/>
            </a:endParaRPr>
          </a:p>
          <a:p>
            <a:pPr marL="117475" marR="13335" indent="-105410">
              <a:lnSpc>
                <a:spcPct val="100000"/>
              </a:lnSpc>
              <a:buChar char="•"/>
              <a:tabLst>
                <a:tab pos="118110" algn="l"/>
              </a:tabLst>
            </a:pPr>
            <a:r>
              <a:rPr sz="550" dirty="0">
                <a:latin typeface="Arial"/>
                <a:cs typeface="Arial"/>
              </a:rPr>
              <a:t>Pain-influencing</a:t>
            </a:r>
            <a:r>
              <a:rPr sz="550" spc="-5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neural</a:t>
            </a:r>
            <a:r>
              <a:rPr sz="550" spc="-4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pathways</a:t>
            </a:r>
            <a:r>
              <a:rPr sz="550" spc="-4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must  exist </a:t>
            </a:r>
            <a:r>
              <a:rPr sz="550" dirty="0">
                <a:latin typeface="Arial"/>
                <a:cs typeface="Arial"/>
              </a:rPr>
              <a:t>from the </a:t>
            </a:r>
            <a:r>
              <a:rPr sz="550" spc="-5" dirty="0">
                <a:latin typeface="Arial"/>
                <a:cs typeface="Arial"/>
              </a:rPr>
              <a:t>brain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downward…</a:t>
            </a:r>
            <a:endParaRPr sz="55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  <a:buFont typeface="Arial"/>
              <a:buChar char="•"/>
            </a:pPr>
            <a:endParaRPr sz="550">
              <a:latin typeface="Arial"/>
              <a:cs typeface="Arial"/>
            </a:endParaRPr>
          </a:p>
          <a:p>
            <a:pPr marL="117475" marR="5715" indent="-105410">
              <a:lnSpc>
                <a:spcPct val="100000"/>
              </a:lnSpc>
              <a:buChar char="•"/>
              <a:tabLst>
                <a:tab pos="118110" algn="l"/>
              </a:tabLst>
            </a:pPr>
            <a:r>
              <a:rPr sz="550" dirty="0">
                <a:latin typeface="Arial"/>
                <a:cs typeface="Arial"/>
              </a:rPr>
              <a:t>Descending </a:t>
            </a:r>
            <a:r>
              <a:rPr sz="550" spc="-5" dirty="0">
                <a:latin typeface="Arial"/>
                <a:cs typeface="Arial"/>
              </a:rPr>
              <a:t>pain </a:t>
            </a:r>
            <a:r>
              <a:rPr sz="550" dirty="0">
                <a:latin typeface="Arial"/>
                <a:cs typeface="Arial"/>
              </a:rPr>
              <a:t>pathways </a:t>
            </a:r>
            <a:r>
              <a:rPr sz="550" spc="-5" dirty="0">
                <a:latin typeface="Arial"/>
                <a:cs typeface="Arial"/>
              </a:rPr>
              <a:t>inhibit ‘pain  signals’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0311" y="165862"/>
            <a:ext cx="138684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Descending</a:t>
            </a:r>
            <a:r>
              <a:rPr spc="-80" dirty="0"/>
              <a:t> </a:t>
            </a:r>
            <a:r>
              <a:rPr spc="10" dirty="0"/>
              <a:t>Pathways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81329"/>
            <a:ext cx="2468880" cy="11569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91440" indent="-79375">
              <a:lnSpc>
                <a:spcPts val="755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Descending </a:t>
            </a:r>
            <a:r>
              <a:rPr sz="650" spc="5" dirty="0">
                <a:latin typeface="Arial"/>
                <a:cs typeface="Arial"/>
              </a:rPr>
              <a:t>pathways originate </a:t>
            </a:r>
            <a:r>
              <a:rPr sz="650" spc="10" dirty="0">
                <a:latin typeface="Arial"/>
                <a:cs typeface="Arial"/>
              </a:rPr>
              <a:t>in the </a:t>
            </a:r>
            <a:r>
              <a:rPr sz="650" b="1" spc="10" dirty="0">
                <a:latin typeface="Arial"/>
                <a:cs typeface="Arial"/>
              </a:rPr>
              <a:t>somatosensory</a:t>
            </a:r>
            <a:r>
              <a:rPr sz="650" b="1" spc="60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cortex</a:t>
            </a:r>
            <a:endParaRPr sz="650">
              <a:latin typeface="Arial"/>
              <a:cs typeface="Arial"/>
            </a:endParaRPr>
          </a:p>
          <a:p>
            <a:pPr marL="91440">
              <a:lnSpc>
                <a:spcPts val="755"/>
              </a:lnSpc>
            </a:pPr>
            <a:r>
              <a:rPr sz="650" spc="5" dirty="0">
                <a:latin typeface="Arial"/>
                <a:cs typeface="Arial"/>
              </a:rPr>
              <a:t>(which </a:t>
            </a:r>
            <a:r>
              <a:rPr sz="650" dirty="0">
                <a:latin typeface="Arial"/>
                <a:cs typeface="Arial"/>
              </a:rPr>
              <a:t>relays </a:t>
            </a:r>
            <a:r>
              <a:rPr sz="650" spc="5" dirty="0">
                <a:latin typeface="Arial"/>
                <a:cs typeface="Arial"/>
              </a:rPr>
              <a:t>to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b="1" spc="10" dirty="0">
                <a:latin typeface="Arial"/>
                <a:cs typeface="Arial"/>
              </a:rPr>
              <a:t>thalamus</a:t>
            </a:r>
            <a:r>
              <a:rPr sz="650" spc="10" dirty="0">
                <a:latin typeface="Arial"/>
                <a:cs typeface="Arial"/>
              </a:rPr>
              <a:t>) and the</a:t>
            </a:r>
            <a:r>
              <a:rPr sz="650" spc="8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hypothalamus</a:t>
            </a:r>
            <a:r>
              <a:rPr sz="650" spc="5" dirty="0">
                <a:latin typeface="Arial"/>
                <a:cs typeface="Arial"/>
              </a:rPr>
              <a:t>.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Font typeface="Arial"/>
              <a:buChar char="•"/>
              <a:tabLst>
                <a:tab pos="92075" algn="l"/>
              </a:tabLst>
            </a:pPr>
            <a:r>
              <a:rPr sz="650" b="1" spc="10" dirty="0">
                <a:latin typeface="Arial"/>
                <a:cs typeface="Arial"/>
              </a:rPr>
              <a:t>Thalamic </a:t>
            </a:r>
            <a:r>
              <a:rPr sz="650" b="1" spc="5" dirty="0">
                <a:latin typeface="Arial"/>
                <a:cs typeface="Arial"/>
              </a:rPr>
              <a:t>neurons </a:t>
            </a:r>
            <a:r>
              <a:rPr sz="650" spc="10" dirty="0">
                <a:latin typeface="Arial"/>
                <a:cs typeface="Arial"/>
              </a:rPr>
              <a:t>descend </a:t>
            </a:r>
            <a:r>
              <a:rPr sz="650" spc="5" dirty="0">
                <a:latin typeface="Arial"/>
                <a:cs typeface="Arial"/>
              </a:rPr>
              <a:t>to </a:t>
            </a:r>
            <a:r>
              <a:rPr sz="650" spc="10" dirty="0">
                <a:latin typeface="Arial"/>
                <a:cs typeface="Arial"/>
              </a:rPr>
              <a:t>the</a:t>
            </a:r>
            <a:r>
              <a:rPr sz="650" spc="3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midbrain.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ts val="755"/>
              </a:lnSpc>
              <a:spcBef>
                <a:spcPts val="10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There, </a:t>
            </a:r>
            <a:r>
              <a:rPr sz="650" spc="5" dirty="0">
                <a:latin typeface="Arial"/>
                <a:cs typeface="Arial"/>
              </a:rPr>
              <a:t>they synapse </a:t>
            </a:r>
            <a:r>
              <a:rPr sz="650" spc="10" dirty="0">
                <a:latin typeface="Arial"/>
                <a:cs typeface="Arial"/>
              </a:rPr>
              <a:t>on ascending </a:t>
            </a:r>
            <a:r>
              <a:rPr sz="650" spc="5" dirty="0">
                <a:latin typeface="Arial"/>
                <a:cs typeface="Arial"/>
              </a:rPr>
              <a:t>pathways </a:t>
            </a:r>
            <a:r>
              <a:rPr sz="650" spc="10" dirty="0">
                <a:latin typeface="Arial"/>
                <a:cs typeface="Arial"/>
              </a:rPr>
              <a:t>in the</a:t>
            </a:r>
            <a:r>
              <a:rPr sz="650" spc="65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medulla</a:t>
            </a:r>
            <a:endParaRPr sz="650">
              <a:latin typeface="Arial"/>
              <a:cs typeface="Arial"/>
            </a:endParaRPr>
          </a:p>
          <a:p>
            <a:pPr marL="91440">
              <a:lnSpc>
                <a:spcPts val="755"/>
              </a:lnSpc>
            </a:pPr>
            <a:r>
              <a:rPr sz="650" spc="5" dirty="0">
                <a:latin typeface="Arial"/>
                <a:cs typeface="Arial"/>
              </a:rPr>
              <a:t>and </a:t>
            </a:r>
            <a:r>
              <a:rPr sz="650" b="1" spc="5" dirty="0">
                <a:latin typeface="Arial"/>
                <a:cs typeface="Arial"/>
              </a:rPr>
              <a:t>spinal </a:t>
            </a:r>
            <a:r>
              <a:rPr sz="650" b="1" spc="10" dirty="0">
                <a:latin typeface="Arial"/>
                <a:cs typeface="Arial"/>
              </a:rPr>
              <a:t>cord </a:t>
            </a:r>
            <a:r>
              <a:rPr sz="650" spc="10" dirty="0">
                <a:latin typeface="Arial"/>
                <a:cs typeface="Arial"/>
              </a:rPr>
              <a:t>and </a:t>
            </a:r>
            <a:r>
              <a:rPr sz="650" spc="5" dirty="0">
                <a:latin typeface="Arial"/>
                <a:cs typeface="Arial"/>
              </a:rPr>
              <a:t>inhibit </a:t>
            </a:r>
            <a:r>
              <a:rPr sz="650" spc="10" dirty="0">
                <a:latin typeface="Arial"/>
                <a:cs typeface="Arial"/>
              </a:rPr>
              <a:t>ascending nerve</a:t>
            </a:r>
            <a:r>
              <a:rPr sz="650" spc="3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signals.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This produces pain </a:t>
            </a:r>
            <a:r>
              <a:rPr sz="650" spc="5" dirty="0">
                <a:latin typeface="Arial"/>
                <a:cs typeface="Arial"/>
              </a:rPr>
              <a:t>relief (analgesia).</a:t>
            </a:r>
            <a:endParaRPr sz="650">
              <a:latin typeface="Arial"/>
              <a:cs typeface="Arial"/>
            </a:endParaRPr>
          </a:p>
          <a:p>
            <a:pPr marL="91440" marR="36830" indent="-79375">
              <a:lnSpc>
                <a:spcPts val="73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Some </a:t>
            </a:r>
            <a:r>
              <a:rPr sz="650" spc="5" dirty="0">
                <a:latin typeface="Arial"/>
                <a:cs typeface="Arial"/>
              </a:rPr>
              <a:t>of this relief </a:t>
            </a:r>
            <a:r>
              <a:rPr sz="650" spc="10" dirty="0">
                <a:latin typeface="Arial"/>
                <a:cs typeface="Arial"/>
              </a:rPr>
              <a:t>comes from the </a:t>
            </a:r>
            <a:r>
              <a:rPr sz="650" spc="5" dirty="0">
                <a:latin typeface="Arial"/>
                <a:cs typeface="Arial"/>
              </a:rPr>
              <a:t>stimulation of natural </a:t>
            </a:r>
            <a:r>
              <a:rPr sz="650" spc="10" dirty="0">
                <a:latin typeface="Arial"/>
                <a:cs typeface="Arial"/>
              </a:rPr>
              <a:t>pain-  </a:t>
            </a:r>
            <a:r>
              <a:rPr sz="650" spc="5" dirty="0">
                <a:latin typeface="Arial"/>
                <a:cs typeface="Arial"/>
              </a:rPr>
              <a:t>relieving opiate neurotransmitters </a:t>
            </a:r>
            <a:r>
              <a:rPr sz="650" dirty="0">
                <a:latin typeface="Arial"/>
                <a:cs typeface="Arial"/>
              </a:rPr>
              <a:t>called </a:t>
            </a:r>
            <a:r>
              <a:rPr sz="650" b="1" spc="5" dirty="0">
                <a:latin typeface="Arial"/>
                <a:cs typeface="Arial"/>
              </a:rPr>
              <a:t>endorphins</a:t>
            </a:r>
            <a:r>
              <a:rPr sz="650" spc="5" dirty="0">
                <a:latin typeface="Arial"/>
                <a:cs typeface="Arial"/>
              </a:rPr>
              <a:t>,  </a:t>
            </a:r>
            <a:r>
              <a:rPr sz="650" b="1" spc="5" dirty="0">
                <a:latin typeface="Arial"/>
                <a:cs typeface="Arial"/>
              </a:rPr>
              <a:t>dynorphins </a:t>
            </a:r>
            <a:r>
              <a:rPr sz="650" spc="5" dirty="0">
                <a:latin typeface="Arial"/>
                <a:cs typeface="Arial"/>
              </a:rPr>
              <a:t>and</a:t>
            </a:r>
            <a:r>
              <a:rPr sz="650" spc="5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enkephalins</a:t>
            </a:r>
            <a:r>
              <a:rPr sz="650" spc="5" dirty="0">
                <a:latin typeface="Arial"/>
                <a:cs typeface="Arial"/>
              </a:rPr>
              <a:t>.</a:t>
            </a:r>
            <a:endParaRPr sz="650">
              <a:latin typeface="Arial"/>
              <a:cs typeface="Arial"/>
            </a:endParaRPr>
          </a:p>
          <a:p>
            <a:pPr marL="91440" marR="83185" indent="-79375">
              <a:lnSpc>
                <a:spcPts val="730"/>
              </a:lnSpc>
              <a:spcBef>
                <a:spcPts val="16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Opioid </a:t>
            </a:r>
            <a:r>
              <a:rPr sz="650" spc="5" dirty="0">
                <a:latin typeface="Arial"/>
                <a:cs typeface="Arial"/>
              </a:rPr>
              <a:t>release </a:t>
            </a:r>
            <a:r>
              <a:rPr sz="650" spc="10" dirty="0">
                <a:latin typeface="Arial"/>
                <a:cs typeface="Arial"/>
              </a:rPr>
              <a:t>is an </a:t>
            </a:r>
            <a:r>
              <a:rPr sz="650" spc="5" dirty="0">
                <a:latin typeface="Arial"/>
                <a:cs typeface="Arial"/>
              </a:rPr>
              <a:t>alternative </a:t>
            </a:r>
            <a:r>
              <a:rPr sz="650" spc="10" dirty="0">
                <a:latin typeface="Arial"/>
                <a:cs typeface="Arial"/>
              </a:rPr>
              <a:t>method </a:t>
            </a:r>
            <a:r>
              <a:rPr sz="650" spc="5" dirty="0">
                <a:latin typeface="Arial"/>
                <a:cs typeface="Arial"/>
              </a:rPr>
              <a:t>of </a:t>
            </a:r>
            <a:r>
              <a:rPr sz="650" spc="10" dirty="0">
                <a:latin typeface="Arial"/>
                <a:cs typeface="Arial"/>
              </a:rPr>
              <a:t>pain </a:t>
            </a:r>
            <a:r>
              <a:rPr sz="650" spc="5" dirty="0">
                <a:latin typeface="Arial"/>
                <a:cs typeface="Arial"/>
              </a:rPr>
              <a:t>relief </a:t>
            </a:r>
            <a:r>
              <a:rPr sz="650" spc="10" dirty="0">
                <a:latin typeface="Arial"/>
                <a:cs typeface="Arial"/>
              </a:rPr>
              <a:t>(as </a:t>
            </a:r>
            <a:r>
              <a:rPr sz="650" spc="-5" dirty="0">
                <a:latin typeface="Arial"/>
                <a:cs typeface="Arial"/>
              </a:rPr>
              <a:t>well  </a:t>
            </a:r>
            <a:r>
              <a:rPr sz="650" spc="10" dirty="0">
                <a:latin typeface="Arial"/>
                <a:cs typeface="Arial"/>
              </a:rPr>
              <a:t>as pain</a:t>
            </a:r>
            <a:r>
              <a:rPr sz="650" spc="-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gate)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3580" y="172593"/>
            <a:ext cx="139890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History of Pain</a:t>
            </a:r>
            <a:r>
              <a:rPr spc="-105" dirty="0"/>
              <a:t> </a:t>
            </a:r>
            <a:r>
              <a:rPr spc="10" dirty="0"/>
              <a:t>Theory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10744" y="362458"/>
            <a:ext cx="1537970" cy="128016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spc="5" dirty="0">
                <a:latin typeface="Arial"/>
                <a:cs typeface="Arial"/>
              </a:rPr>
              <a:t>Descartes' </a:t>
            </a:r>
            <a:r>
              <a:rPr sz="650" spc="10" dirty="0">
                <a:latin typeface="Arial"/>
                <a:cs typeface="Arial"/>
              </a:rPr>
              <a:t>pain</a:t>
            </a:r>
            <a:r>
              <a:rPr sz="650" spc="1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pathway: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"Particles of heat"</a:t>
            </a:r>
            <a:r>
              <a:rPr sz="650" spc="3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(A)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Activate a </a:t>
            </a:r>
            <a:r>
              <a:rPr sz="650" spc="5" dirty="0">
                <a:latin typeface="Arial"/>
                <a:cs typeface="Arial"/>
              </a:rPr>
              <a:t>spot of </a:t>
            </a:r>
            <a:r>
              <a:rPr sz="650" spc="10" dirty="0">
                <a:latin typeface="Arial"/>
                <a:cs typeface="Arial"/>
              </a:rPr>
              <a:t>skin</a:t>
            </a:r>
            <a:r>
              <a:rPr sz="650" spc="-1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(B)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Attached </a:t>
            </a:r>
            <a:r>
              <a:rPr sz="650" spc="10" dirty="0">
                <a:latin typeface="Arial"/>
                <a:cs typeface="Arial"/>
              </a:rPr>
              <a:t>by a fine </a:t>
            </a:r>
            <a:r>
              <a:rPr sz="650" spc="5" dirty="0">
                <a:latin typeface="Arial"/>
                <a:cs typeface="Arial"/>
              </a:rPr>
              <a:t>thread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(cc)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5"/>
              </a:spcBef>
              <a:buChar char="•"/>
              <a:tabLst>
                <a:tab pos="92075" algn="l"/>
              </a:tabLst>
            </a:pPr>
            <a:r>
              <a:rPr sz="650" spc="-25" dirty="0">
                <a:latin typeface="Arial"/>
                <a:cs typeface="Arial"/>
              </a:rPr>
              <a:t>To </a:t>
            </a:r>
            <a:r>
              <a:rPr sz="650" spc="10" dirty="0">
                <a:latin typeface="Arial"/>
                <a:cs typeface="Arial"/>
              </a:rPr>
              <a:t>a </a:t>
            </a:r>
            <a:r>
              <a:rPr sz="650" spc="5" dirty="0">
                <a:latin typeface="Arial"/>
                <a:cs typeface="Arial"/>
              </a:rPr>
              <a:t>valve </a:t>
            </a:r>
            <a:r>
              <a:rPr sz="650" spc="10" dirty="0">
                <a:latin typeface="Arial"/>
                <a:cs typeface="Arial"/>
              </a:rPr>
              <a:t>in the </a:t>
            </a:r>
            <a:r>
              <a:rPr sz="650" spc="5" dirty="0">
                <a:latin typeface="Arial"/>
                <a:cs typeface="Arial"/>
              </a:rPr>
              <a:t>brain</a:t>
            </a:r>
            <a:r>
              <a:rPr sz="650" spc="1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(de)</a:t>
            </a:r>
            <a:endParaRPr sz="650">
              <a:latin typeface="Arial"/>
              <a:cs typeface="Arial"/>
            </a:endParaRPr>
          </a:p>
          <a:p>
            <a:pPr marL="91440" marR="95250" indent="-79375">
              <a:lnSpc>
                <a:spcPct val="8230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650" spc="15" dirty="0">
                <a:latin typeface="Arial"/>
                <a:cs typeface="Arial"/>
              </a:rPr>
              <a:t>Where </a:t>
            </a:r>
            <a:r>
              <a:rPr sz="650" spc="10" dirty="0">
                <a:latin typeface="Arial"/>
                <a:cs typeface="Arial"/>
              </a:rPr>
              <a:t>this activity opens the</a:t>
            </a:r>
            <a:r>
              <a:rPr sz="650" spc="-10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valve,  </a:t>
            </a:r>
            <a:r>
              <a:rPr sz="650" dirty="0">
                <a:latin typeface="Arial"/>
                <a:cs typeface="Arial"/>
              </a:rPr>
              <a:t>allowing </a:t>
            </a:r>
            <a:r>
              <a:rPr sz="650" spc="10" dirty="0">
                <a:latin typeface="Arial"/>
                <a:cs typeface="Arial"/>
              </a:rPr>
              <a:t>the animal </a:t>
            </a:r>
            <a:r>
              <a:rPr sz="650" spc="5" dirty="0">
                <a:latin typeface="Arial"/>
                <a:cs typeface="Arial"/>
              </a:rPr>
              <a:t>spirits </a:t>
            </a:r>
            <a:r>
              <a:rPr sz="650" spc="10" dirty="0">
                <a:latin typeface="Arial"/>
                <a:cs typeface="Arial"/>
              </a:rPr>
              <a:t>to </a:t>
            </a:r>
            <a:r>
              <a:rPr sz="650" dirty="0">
                <a:latin typeface="Arial"/>
                <a:cs typeface="Arial"/>
              </a:rPr>
              <a:t>flow  </a:t>
            </a:r>
            <a:r>
              <a:rPr sz="650" spc="10" dirty="0">
                <a:latin typeface="Arial"/>
                <a:cs typeface="Arial"/>
              </a:rPr>
              <a:t>from a cavity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(F)</a:t>
            </a:r>
            <a:endParaRPr sz="650">
              <a:latin typeface="Arial"/>
              <a:cs typeface="Arial"/>
            </a:endParaRPr>
          </a:p>
          <a:p>
            <a:pPr marL="91440" marR="184785" indent="-79375">
              <a:lnSpc>
                <a:spcPts val="65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Into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spc="5" dirty="0">
                <a:latin typeface="Arial"/>
                <a:cs typeface="Arial"/>
              </a:rPr>
              <a:t>muscles </a:t>
            </a:r>
            <a:r>
              <a:rPr sz="650" spc="10" dirty="0">
                <a:latin typeface="Arial"/>
                <a:cs typeface="Arial"/>
              </a:rPr>
              <a:t>causing them to  </a:t>
            </a:r>
            <a:r>
              <a:rPr sz="650" spc="5" dirty="0">
                <a:latin typeface="Arial"/>
                <a:cs typeface="Arial"/>
              </a:rPr>
              <a:t>flinch </a:t>
            </a:r>
            <a:r>
              <a:rPr sz="650" spc="10" dirty="0">
                <a:latin typeface="Arial"/>
                <a:cs typeface="Arial"/>
              </a:rPr>
              <a:t>from the</a:t>
            </a:r>
            <a:r>
              <a:rPr sz="65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stimulus,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ts val="715"/>
              </a:lnSpc>
              <a:spcBef>
                <a:spcPts val="2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Turn </a:t>
            </a:r>
            <a:r>
              <a:rPr sz="650" spc="10" dirty="0">
                <a:latin typeface="Arial"/>
                <a:cs typeface="Arial"/>
              </a:rPr>
              <a:t>the head and </a:t>
            </a:r>
            <a:r>
              <a:rPr sz="650" spc="5" dirty="0">
                <a:latin typeface="Arial"/>
                <a:cs typeface="Arial"/>
              </a:rPr>
              <a:t>eyes toward</a:t>
            </a:r>
            <a:r>
              <a:rPr sz="650" spc="1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the</a:t>
            </a:r>
            <a:endParaRPr sz="650">
              <a:latin typeface="Arial"/>
              <a:cs typeface="Arial"/>
            </a:endParaRPr>
          </a:p>
          <a:p>
            <a:pPr marL="91440">
              <a:lnSpc>
                <a:spcPts val="715"/>
              </a:lnSpc>
            </a:pPr>
            <a:r>
              <a:rPr sz="650" spc="5" dirty="0">
                <a:latin typeface="Arial"/>
                <a:cs typeface="Arial"/>
              </a:rPr>
              <a:t>affected </a:t>
            </a:r>
            <a:r>
              <a:rPr sz="650" spc="10" dirty="0">
                <a:latin typeface="Arial"/>
                <a:cs typeface="Arial"/>
              </a:rPr>
              <a:t>body</a:t>
            </a:r>
            <a:r>
              <a:rPr sz="650" spc="1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part,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And move the hand and </a:t>
            </a:r>
            <a:r>
              <a:rPr sz="650" spc="5" dirty="0">
                <a:latin typeface="Arial"/>
                <a:cs typeface="Arial"/>
              </a:rPr>
              <a:t>turn </a:t>
            </a:r>
            <a:r>
              <a:rPr sz="650" spc="10" dirty="0">
                <a:latin typeface="Arial"/>
                <a:cs typeface="Arial"/>
              </a:rPr>
              <a:t>the</a:t>
            </a:r>
            <a:r>
              <a:rPr sz="650" spc="-6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body</a:t>
            </a:r>
            <a:endParaRPr sz="6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89992" y="1596644"/>
            <a:ext cx="474345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650" dirty="0">
                <a:latin typeface="Arial"/>
                <a:cs typeface="Arial"/>
              </a:rPr>
              <a:t>protectively.</a:t>
            </a:r>
            <a:endParaRPr sz="65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505711" y="342900"/>
            <a:ext cx="1199388" cy="126949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 txBox="1"/>
          <p:nvPr/>
        </p:nvSpPr>
        <p:spPr>
          <a:xfrm>
            <a:off x="1692401" y="1653667"/>
            <a:ext cx="1064260" cy="1009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0"/>
              </a:spcBef>
            </a:pPr>
            <a:r>
              <a:rPr sz="500" spc="-10" dirty="0">
                <a:latin typeface="Arial"/>
                <a:cs typeface="Arial"/>
              </a:rPr>
              <a:t>Descartes, </a:t>
            </a:r>
            <a:r>
              <a:rPr sz="500" spc="-5" dirty="0">
                <a:latin typeface="Arial"/>
                <a:cs typeface="Arial"/>
              </a:rPr>
              <a:t>R. (1664). </a:t>
            </a:r>
            <a:r>
              <a:rPr sz="500" i="1" spc="-10" dirty="0">
                <a:latin typeface="Arial"/>
                <a:cs typeface="Arial"/>
              </a:rPr>
              <a:t>Treatise </a:t>
            </a:r>
            <a:r>
              <a:rPr sz="500" i="1" spc="-5" dirty="0">
                <a:latin typeface="Arial"/>
                <a:cs typeface="Arial"/>
              </a:rPr>
              <a:t>of</a:t>
            </a:r>
            <a:r>
              <a:rPr sz="500" i="1" spc="-65" dirty="0">
                <a:latin typeface="Arial"/>
                <a:cs typeface="Arial"/>
              </a:rPr>
              <a:t> </a:t>
            </a:r>
            <a:r>
              <a:rPr sz="500" i="1" spc="-10" dirty="0">
                <a:latin typeface="Arial"/>
                <a:cs typeface="Arial"/>
              </a:rPr>
              <a:t>Man</a:t>
            </a:r>
            <a:endParaRPr sz="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6096"/>
            <a:ext cx="2810256" cy="21070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083310" marR="5080" indent="-862965">
              <a:lnSpc>
                <a:spcPct val="101000"/>
              </a:lnSpc>
              <a:spcBef>
                <a:spcPts val="105"/>
              </a:spcBef>
            </a:pPr>
            <a:r>
              <a:rPr spc="10" dirty="0"/>
              <a:t>But….you </a:t>
            </a:r>
            <a:r>
              <a:rPr spc="5" dirty="0"/>
              <a:t>already </a:t>
            </a:r>
            <a:r>
              <a:rPr spc="10" dirty="0"/>
              <a:t>knew </a:t>
            </a:r>
            <a:r>
              <a:rPr spc="5" dirty="0"/>
              <a:t>all of</a:t>
            </a:r>
            <a:r>
              <a:rPr spc="-185" dirty="0"/>
              <a:t> </a:t>
            </a:r>
            <a:r>
              <a:rPr spc="5" dirty="0"/>
              <a:t>that,  right?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915" y="498729"/>
            <a:ext cx="238315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-10" dirty="0">
                <a:latin typeface="Arial"/>
                <a:cs typeface="Arial"/>
              </a:rPr>
              <a:t>You </a:t>
            </a:r>
            <a:r>
              <a:rPr sz="700" b="1" i="1" u="sng" spc="15" dirty="0"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must</a:t>
            </a:r>
            <a:r>
              <a:rPr sz="700" b="1" i="1" spc="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know </a:t>
            </a:r>
            <a:r>
              <a:rPr sz="700" spc="10" dirty="0">
                <a:latin typeface="Arial"/>
                <a:cs typeface="Arial"/>
              </a:rPr>
              <a:t>the physiology of </a:t>
            </a: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pass </a:t>
            </a:r>
            <a:r>
              <a:rPr sz="700" spc="10" dirty="0">
                <a:latin typeface="Arial"/>
                <a:cs typeface="Arial"/>
              </a:rPr>
              <a:t>this</a:t>
            </a:r>
            <a:r>
              <a:rPr sz="700" spc="7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exam!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2810256" cy="21070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500278" y="742950"/>
            <a:ext cx="18097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-50" dirty="0">
                <a:latin typeface="Arial"/>
                <a:cs typeface="Arial"/>
              </a:rPr>
              <a:t>PAIN</a:t>
            </a:r>
            <a:r>
              <a:rPr sz="1000" b="1" spc="-114" dirty="0">
                <a:latin typeface="Arial"/>
                <a:cs typeface="Arial"/>
              </a:rPr>
              <a:t> </a:t>
            </a:r>
            <a:r>
              <a:rPr sz="1000" b="1" spc="-50" dirty="0">
                <a:latin typeface="Arial"/>
                <a:cs typeface="Arial"/>
              </a:rPr>
              <a:t>GATE</a:t>
            </a:r>
            <a:r>
              <a:rPr sz="1000" b="1" spc="-85" dirty="0">
                <a:latin typeface="Arial"/>
                <a:cs typeface="Arial"/>
              </a:rPr>
              <a:t> </a:t>
            </a:r>
            <a:r>
              <a:rPr sz="1000" b="1" spc="-35" dirty="0">
                <a:latin typeface="Arial"/>
                <a:cs typeface="Arial"/>
              </a:rPr>
              <a:t>CONTROL</a:t>
            </a:r>
            <a:r>
              <a:rPr sz="1000" b="1" spc="-140" dirty="0">
                <a:latin typeface="Arial"/>
                <a:cs typeface="Arial"/>
              </a:rPr>
              <a:t> </a:t>
            </a:r>
            <a:r>
              <a:rPr sz="1000" b="1" spc="-35" dirty="0">
                <a:latin typeface="Arial"/>
                <a:cs typeface="Arial"/>
              </a:rPr>
              <a:t>THEORY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43483" y="144906"/>
            <a:ext cx="9201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Reducing</a:t>
            </a:r>
            <a:r>
              <a:rPr spc="-95" dirty="0"/>
              <a:t> </a:t>
            </a:r>
            <a:r>
              <a:rPr spc="5" dirty="0"/>
              <a:t>Pain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2472690" cy="73977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is often the </a:t>
            </a:r>
            <a:r>
              <a:rPr sz="700" spc="15" dirty="0">
                <a:latin typeface="Arial"/>
                <a:cs typeface="Arial"/>
              </a:rPr>
              <a:t>main reason an </a:t>
            </a:r>
            <a:r>
              <a:rPr sz="700" spc="10" dirty="0">
                <a:latin typeface="Arial"/>
                <a:cs typeface="Arial"/>
              </a:rPr>
              <a:t>athlete </a:t>
            </a:r>
            <a:r>
              <a:rPr sz="700" spc="15" dirty="0">
                <a:latin typeface="Arial"/>
                <a:cs typeface="Arial"/>
              </a:rPr>
              <a:t>visits a </a:t>
            </a:r>
            <a:r>
              <a:rPr sz="700" spc="10" dirty="0">
                <a:latin typeface="Arial"/>
                <a:cs typeface="Arial"/>
              </a:rPr>
              <a:t>therapist.</a:t>
            </a:r>
            <a:endParaRPr sz="700">
              <a:latin typeface="Arial"/>
              <a:cs typeface="Arial"/>
            </a:endParaRPr>
          </a:p>
          <a:p>
            <a:pPr marL="91440" marR="1651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Sports Therapy has a </a:t>
            </a:r>
            <a:r>
              <a:rPr sz="700" spc="10" dirty="0">
                <a:latin typeface="Arial"/>
                <a:cs typeface="Arial"/>
              </a:rPr>
              <a:t>role to </a:t>
            </a:r>
            <a:r>
              <a:rPr sz="700" spc="15" dirty="0">
                <a:latin typeface="Arial"/>
                <a:cs typeface="Arial"/>
              </a:rPr>
              <a:t>play </a:t>
            </a:r>
            <a:r>
              <a:rPr sz="700" spc="10" dirty="0">
                <a:latin typeface="Arial"/>
                <a:cs typeface="Arial"/>
              </a:rPr>
              <a:t>in the treatment of </a:t>
            </a:r>
            <a:r>
              <a:rPr sz="700" spc="15" dirty="0">
                <a:latin typeface="Arial"/>
                <a:cs typeface="Arial"/>
              </a:rPr>
              <a:t>pain  </a:t>
            </a:r>
            <a:r>
              <a:rPr sz="700" spc="10" dirty="0">
                <a:latin typeface="Arial"/>
                <a:cs typeface="Arial"/>
              </a:rPr>
              <a:t>in </a:t>
            </a:r>
            <a:r>
              <a:rPr sz="700" spc="15" dirty="0">
                <a:latin typeface="Arial"/>
                <a:cs typeface="Arial"/>
              </a:rPr>
              <a:t>2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ways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6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Neurophysiologically reducing </a:t>
            </a:r>
            <a:r>
              <a:rPr sz="650" dirty="0">
                <a:latin typeface="Arial"/>
                <a:cs typeface="Arial"/>
              </a:rPr>
              <a:t>pain</a:t>
            </a:r>
            <a:r>
              <a:rPr sz="650" spc="-8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levels</a:t>
            </a:r>
            <a:endParaRPr sz="650">
              <a:latin typeface="Arial"/>
              <a:cs typeface="Arial"/>
            </a:endParaRPr>
          </a:p>
          <a:p>
            <a:pPr marL="182880" marR="150495" lvl="1" indent="-66040">
              <a:lnSpc>
                <a:spcPts val="770"/>
              </a:lnSpc>
              <a:spcBef>
                <a:spcPts val="17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Providing a ‘window’ of reduced pain for a therapist to </a:t>
            </a:r>
            <a:r>
              <a:rPr sz="650" spc="-10" dirty="0">
                <a:latin typeface="Arial"/>
                <a:cs typeface="Arial"/>
              </a:rPr>
              <a:t>work  </a:t>
            </a:r>
            <a:r>
              <a:rPr sz="650" dirty="0">
                <a:latin typeface="Arial"/>
                <a:cs typeface="Arial"/>
              </a:rPr>
              <a:t>with </a:t>
            </a:r>
            <a:r>
              <a:rPr sz="650" spc="-10" dirty="0">
                <a:latin typeface="Arial"/>
                <a:cs typeface="Arial"/>
              </a:rPr>
              <a:t>the </a:t>
            </a:r>
            <a:r>
              <a:rPr sz="650" spc="-5" dirty="0">
                <a:latin typeface="Arial"/>
                <a:cs typeface="Arial"/>
              </a:rPr>
              <a:t>athlete on other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treatment/rehabilitation.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67004" y="172593"/>
            <a:ext cx="147129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Who tells the</a:t>
            </a:r>
            <a:r>
              <a:rPr spc="-80" dirty="0"/>
              <a:t> </a:t>
            </a:r>
            <a:r>
              <a:rPr spc="5" dirty="0"/>
              <a:t>brain/SC?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207264" y="374904"/>
            <a:ext cx="2397760" cy="1361440"/>
            <a:chOff x="207264" y="374904"/>
            <a:chExt cx="2397760" cy="1361440"/>
          </a:xfrm>
        </p:grpSpPr>
        <p:sp>
          <p:nvSpPr>
            <p:cNvPr id="4" name="object 4"/>
            <p:cNvSpPr/>
            <p:nvPr/>
          </p:nvSpPr>
          <p:spPr>
            <a:xfrm>
              <a:off x="211074" y="491490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2389631" y="0"/>
                  </a:moveTo>
                  <a:lnTo>
                    <a:pt x="0" y="0"/>
                  </a:lnTo>
                  <a:lnTo>
                    <a:pt x="0" y="193548"/>
                  </a:lnTo>
                  <a:lnTo>
                    <a:pt x="2389631" y="193548"/>
                  </a:lnTo>
                  <a:lnTo>
                    <a:pt x="2389631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211074" y="491490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0" y="193548"/>
                  </a:moveTo>
                  <a:lnTo>
                    <a:pt x="2389631" y="193548"/>
                  </a:lnTo>
                  <a:lnTo>
                    <a:pt x="2389631" y="0"/>
                  </a:lnTo>
                  <a:lnTo>
                    <a:pt x="0" y="0"/>
                  </a:lnTo>
                  <a:lnTo>
                    <a:pt x="0" y="193548"/>
                  </a:lnTo>
                  <a:close/>
                </a:path>
              </a:pathLst>
            </a:custGeom>
            <a:ln w="761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331470" y="378714"/>
              <a:ext cx="1671955" cy="227329"/>
            </a:xfrm>
            <a:custGeom>
              <a:avLst/>
              <a:gdLst/>
              <a:ahLst/>
              <a:cxnLst/>
              <a:rect l="l" t="t" r="r" b="b"/>
              <a:pathLst>
                <a:path w="1671955" h="227329">
                  <a:moveTo>
                    <a:pt x="1633982" y="0"/>
                  </a:moveTo>
                  <a:lnTo>
                    <a:pt x="37858" y="0"/>
                  </a:lnTo>
                  <a:lnTo>
                    <a:pt x="23118" y="2966"/>
                  </a:lnTo>
                  <a:lnTo>
                    <a:pt x="11085" y="11064"/>
                  </a:lnTo>
                  <a:lnTo>
                    <a:pt x="2973" y="23092"/>
                  </a:lnTo>
                  <a:lnTo>
                    <a:pt x="0" y="37846"/>
                  </a:lnTo>
                  <a:lnTo>
                    <a:pt x="0" y="189230"/>
                  </a:lnTo>
                  <a:lnTo>
                    <a:pt x="2973" y="203983"/>
                  </a:lnTo>
                  <a:lnTo>
                    <a:pt x="11085" y="216011"/>
                  </a:lnTo>
                  <a:lnTo>
                    <a:pt x="23118" y="224109"/>
                  </a:lnTo>
                  <a:lnTo>
                    <a:pt x="37858" y="227076"/>
                  </a:lnTo>
                  <a:lnTo>
                    <a:pt x="1633982" y="227076"/>
                  </a:lnTo>
                  <a:lnTo>
                    <a:pt x="1648735" y="224109"/>
                  </a:lnTo>
                  <a:lnTo>
                    <a:pt x="1660763" y="216011"/>
                  </a:lnTo>
                  <a:lnTo>
                    <a:pt x="1668861" y="203983"/>
                  </a:lnTo>
                  <a:lnTo>
                    <a:pt x="1671827" y="189230"/>
                  </a:lnTo>
                  <a:lnTo>
                    <a:pt x="1671827" y="37846"/>
                  </a:lnTo>
                  <a:lnTo>
                    <a:pt x="1668861" y="23092"/>
                  </a:lnTo>
                  <a:lnTo>
                    <a:pt x="1660763" y="11064"/>
                  </a:lnTo>
                  <a:lnTo>
                    <a:pt x="1648735" y="2966"/>
                  </a:lnTo>
                  <a:lnTo>
                    <a:pt x="163398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31470" y="378714"/>
              <a:ext cx="1671955" cy="227329"/>
            </a:xfrm>
            <a:custGeom>
              <a:avLst/>
              <a:gdLst/>
              <a:ahLst/>
              <a:cxnLst/>
              <a:rect l="l" t="t" r="r" b="b"/>
              <a:pathLst>
                <a:path w="1671955" h="227329">
                  <a:moveTo>
                    <a:pt x="0" y="37846"/>
                  </a:moveTo>
                  <a:lnTo>
                    <a:pt x="2973" y="23092"/>
                  </a:lnTo>
                  <a:lnTo>
                    <a:pt x="11085" y="11064"/>
                  </a:lnTo>
                  <a:lnTo>
                    <a:pt x="23118" y="2966"/>
                  </a:lnTo>
                  <a:lnTo>
                    <a:pt x="37858" y="0"/>
                  </a:lnTo>
                  <a:lnTo>
                    <a:pt x="1633982" y="0"/>
                  </a:lnTo>
                  <a:lnTo>
                    <a:pt x="1648735" y="2966"/>
                  </a:lnTo>
                  <a:lnTo>
                    <a:pt x="1660763" y="11064"/>
                  </a:lnTo>
                  <a:lnTo>
                    <a:pt x="1668861" y="23092"/>
                  </a:lnTo>
                  <a:lnTo>
                    <a:pt x="1671827" y="37846"/>
                  </a:lnTo>
                  <a:lnTo>
                    <a:pt x="1671827" y="189230"/>
                  </a:lnTo>
                  <a:lnTo>
                    <a:pt x="1668861" y="203983"/>
                  </a:lnTo>
                  <a:lnTo>
                    <a:pt x="1660763" y="216011"/>
                  </a:lnTo>
                  <a:lnTo>
                    <a:pt x="1648735" y="224109"/>
                  </a:lnTo>
                  <a:lnTo>
                    <a:pt x="1633982" y="227076"/>
                  </a:lnTo>
                  <a:lnTo>
                    <a:pt x="37858" y="227076"/>
                  </a:lnTo>
                  <a:lnTo>
                    <a:pt x="23118" y="224109"/>
                  </a:lnTo>
                  <a:lnTo>
                    <a:pt x="11085" y="216011"/>
                  </a:lnTo>
                  <a:lnTo>
                    <a:pt x="2973" y="203983"/>
                  </a:lnTo>
                  <a:lnTo>
                    <a:pt x="0" y="189230"/>
                  </a:lnTo>
                  <a:lnTo>
                    <a:pt x="0" y="37846"/>
                  </a:lnTo>
                  <a:close/>
                </a:path>
              </a:pathLst>
            </a:custGeom>
            <a:ln w="7619">
              <a:solidFill>
                <a:srgbClr val="009F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11074" y="840486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2389631" y="0"/>
                  </a:moveTo>
                  <a:lnTo>
                    <a:pt x="0" y="0"/>
                  </a:lnTo>
                  <a:lnTo>
                    <a:pt x="0" y="193548"/>
                  </a:lnTo>
                  <a:lnTo>
                    <a:pt x="2389631" y="193548"/>
                  </a:lnTo>
                  <a:lnTo>
                    <a:pt x="2389631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11074" y="840486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0" y="193548"/>
                  </a:moveTo>
                  <a:lnTo>
                    <a:pt x="2389631" y="193548"/>
                  </a:lnTo>
                  <a:lnTo>
                    <a:pt x="2389631" y="0"/>
                  </a:lnTo>
                  <a:lnTo>
                    <a:pt x="0" y="0"/>
                  </a:lnTo>
                  <a:lnTo>
                    <a:pt x="0" y="193548"/>
                  </a:lnTo>
                  <a:close/>
                </a:path>
              </a:pathLst>
            </a:custGeom>
            <a:ln w="761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325374" y="715518"/>
              <a:ext cx="1885314" cy="227329"/>
            </a:xfrm>
            <a:custGeom>
              <a:avLst/>
              <a:gdLst/>
              <a:ahLst/>
              <a:cxnLst/>
              <a:rect l="l" t="t" r="r" b="b"/>
              <a:pathLst>
                <a:path w="1885314" h="227330">
                  <a:moveTo>
                    <a:pt x="1847341" y="0"/>
                  </a:moveTo>
                  <a:lnTo>
                    <a:pt x="37858" y="0"/>
                  </a:lnTo>
                  <a:lnTo>
                    <a:pt x="23118" y="2966"/>
                  </a:lnTo>
                  <a:lnTo>
                    <a:pt x="11085" y="11064"/>
                  </a:lnTo>
                  <a:lnTo>
                    <a:pt x="2973" y="23092"/>
                  </a:lnTo>
                  <a:lnTo>
                    <a:pt x="0" y="37846"/>
                  </a:lnTo>
                  <a:lnTo>
                    <a:pt x="0" y="189230"/>
                  </a:lnTo>
                  <a:lnTo>
                    <a:pt x="2973" y="203983"/>
                  </a:lnTo>
                  <a:lnTo>
                    <a:pt x="11085" y="216011"/>
                  </a:lnTo>
                  <a:lnTo>
                    <a:pt x="23118" y="224109"/>
                  </a:lnTo>
                  <a:lnTo>
                    <a:pt x="37858" y="227076"/>
                  </a:lnTo>
                  <a:lnTo>
                    <a:pt x="1847341" y="227076"/>
                  </a:lnTo>
                  <a:lnTo>
                    <a:pt x="1862095" y="224109"/>
                  </a:lnTo>
                  <a:lnTo>
                    <a:pt x="1874123" y="216011"/>
                  </a:lnTo>
                  <a:lnTo>
                    <a:pt x="1882221" y="203983"/>
                  </a:lnTo>
                  <a:lnTo>
                    <a:pt x="1885188" y="189230"/>
                  </a:lnTo>
                  <a:lnTo>
                    <a:pt x="1885188" y="37846"/>
                  </a:lnTo>
                  <a:lnTo>
                    <a:pt x="1882221" y="23092"/>
                  </a:lnTo>
                  <a:lnTo>
                    <a:pt x="1874123" y="11064"/>
                  </a:lnTo>
                  <a:lnTo>
                    <a:pt x="1862095" y="2966"/>
                  </a:lnTo>
                  <a:lnTo>
                    <a:pt x="184734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325374" y="715518"/>
              <a:ext cx="1885314" cy="227329"/>
            </a:xfrm>
            <a:custGeom>
              <a:avLst/>
              <a:gdLst/>
              <a:ahLst/>
              <a:cxnLst/>
              <a:rect l="l" t="t" r="r" b="b"/>
              <a:pathLst>
                <a:path w="1885314" h="227330">
                  <a:moveTo>
                    <a:pt x="0" y="37846"/>
                  </a:moveTo>
                  <a:lnTo>
                    <a:pt x="2973" y="23092"/>
                  </a:lnTo>
                  <a:lnTo>
                    <a:pt x="11085" y="11064"/>
                  </a:lnTo>
                  <a:lnTo>
                    <a:pt x="23118" y="2966"/>
                  </a:lnTo>
                  <a:lnTo>
                    <a:pt x="37858" y="0"/>
                  </a:lnTo>
                  <a:lnTo>
                    <a:pt x="1847341" y="0"/>
                  </a:lnTo>
                  <a:lnTo>
                    <a:pt x="1862095" y="2966"/>
                  </a:lnTo>
                  <a:lnTo>
                    <a:pt x="1874123" y="11064"/>
                  </a:lnTo>
                  <a:lnTo>
                    <a:pt x="1882221" y="23092"/>
                  </a:lnTo>
                  <a:lnTo>
                    <a:pt x="1885188" y="37846"/>
                  </a:lnTo>
                  <a:lnTo>
                    <a:pt x="1885188" y="189230"/>
                  </a:lnTo>
                  <a:lnTo>
                    <a:pt x="1882221" y="203983"/>
                  </a:lnTo>
                  <a:lnTo>
                    <a:pt x="1874123" y="216011"/>
                  </a:lnTo>
                  <a:lnTo>
                    <a:pt x="1862095" y="224109"/>
                  </a:lnTo>
                  <a:lnTo>
                    <a:pt x="1847341" y="227076"/>
                  </a:lnTo>
                  <a:lnTo>
                    <a:pt x="37858" y="227076"/>
                  </a:lnTo>
                  <a:lnTo>
                    <a:pt x="23118" y="224109"/>
                  </a:lnTo>
                  <a:lnTo>
                    <a:pt x="11085" y="216011"/>
                  </a:lnTo>
                  <a:lnTo>
                    <a:pt x="2973" y="203983"/>
                  </a:lnTo>
                  <a:lnTo>
                    <a:pt x="0" y="189230"/>
                  </a:lnTo>
                  <a:lnTo>
                    <a:pt x="0" y="37846"/>
                  </a:lnTo>
                  <a:close/>
                </a:path>
              </a:pathLst>
            </a:custGeom>
            <a:ln w="7619">
              <a:solidFill>
                <a:srgbClr val="009F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211074" y="1189482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2389631" y="0"/>
                  </a:moveTo>
                  <a:lnTo>
                    <a:pt x="0" y="0"/>
                  </a:lnTo>
                  <a:lnTo>
                    <a:pt x="0" y="193548"/>
                  </a:lnTo>
                  <a:lnTo>
                    <a:pt x="2389631" y="193548"/>
                  </a:lnTo>
                  <a:lnTo>
                    <a:pt x="2389631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211074" y="1189482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0" y="193548"/>
                  </a:moveTo>
                  <a:lnTo>
                    <a:pt x="2389631" y="193548"/>
                  </a:lnTo>
                  <a:lnTo>
                    <a:pt x="2389631" y="0"/>
                  </a:lnTo>
                  <a:lnTo>
                    <a:pt x="0" y="0"/>
                  </a:lnTo>
                  <a:lnTo>
                    <a:pt x="0" y="193548"/>
                  </a:lnTo>
                  <a:close/>
                </a:path>
              </a:pathLst>
            </a:custGeom>
            <a:ln w="761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31470" y="1075182"/>
              <a:ext cx="2049780" cy="227329"/>
            </a:xfrm>
            <a:custGeom>
              <a:avLst/>
              <a:gdLst/>
              <a:ahLst/>
              <a:cxnLst/>
              <a:rect l="l" t="t" r="r" b="b"/>
              <a:pathLst>
                <a:path w="2049780" h="227330">
                  <a:moveTo>
                    <a:pt x="2011933" y="0"/>
                  </a:moveTo>
                  <a:lnTo>
                    <a:pt x="37858" y="0"/>
                  </a:lnTo>
                  <a:lnTo>
                    <a:pt x="23118" y="2966"/>
                  </a:lnTo>
                  <a:lnTo>
                    <a:pt x="11085" y="11064"/>
                  </a:lnTo>
                  <a:lnTo>
                    <a:pt x="2973" y="23092"/>
                  </a:lnTo>
                  <a:lnTo>
                    <a:pt x="0" y="37845"/>
                  </a:lnTo>
                  <a:lnTo>
                    <a:pt x="0" y="189229"/>
                  </a:lnTo>
                  <a:lnTo>
                    <a:pt x="2973" y="203983"/>
                  </a:lnTo>
                  <a:lnTo>
                    <a:pt x="11085" y="216011"/>
                  </a:lnTo>
                  <a:lnTo>
                    <a:pt x="23118" y="224109"/>
                  </a:lnTo>
                  <a:lnTo>
                    <a:pt x="37858" y="227075"/>
                  </a:lnTo>
                  <a:lnTo>
                    <a:pt x="2011933" y="227075"/>
                  </a:lnTo>
                  <a:lnTo>
                    <a:pt x="2026687" y="224109"/>
                  </a:lnTo>
                  <a:lnTo>
                    <a:pt x="2038715" y="216011"/>
                  </a:lnTo>
                  <a:lnTo>
                    <a:pt x="2046813" y="203983"/>
                  </a:lnTo>
                  <a:lnTo>
                    <a:pt x="2049780" y="189229"/>
                  </a:lnTo>
                  <a:lnTo>
                    <a:pt x="2049780" y="37845"/>
                  </a:lnTo>
                  <a:lnTo>
                    <a:pt x="2046813" y="23092"/>
                  </a:lnTo>
                  <a:lnTo>
                    <a:pt x="2038715" y="11064"/>
                  </a:lnTo>
                  <a:lnTo>
                    <a:pt x="2026687" y="2966"/>
                  </a:lnTo>
                  <a:lnTo>
                    <a:pt x="2011933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31470" y="1075182"/>
              <a:ext cx="2049780" cy="227329"/>
            </a:xfrm>
            <a:custGeom>
              <a:avLst/>
              <a:gdLst/>
              <a:ahLst/>
              <a:cxnLst/>
              <a:rect l="l" t="t" r="r" b="b"/>
              <a:pathLst>
                <a:path w="2049780" h="227330">
                  <a:moveTo>
                    <a:pt x="0" y="37845"/>
                  </a:moveTo>
                  <a:lnTo>
                    <a:pt x="2973" y="23092"/>
                  </a:lnTo>
                  <a:lnTo>
                    <a:pt x="11085" y="11064"/>
                  </a:lnTo>
                  <a:lnTo>
                    <a:pt x="23118" y="2966"/>
                  </a:lnTo>
                  <a:lnTo>
                    <a:pt x="37858" y="0"/>
                  </a:lnTo>
                  <a:lnTo>
                    <a:pt x="2011933" y="0"/>
                  </a:lnTo>
                  <a:lnTo>
                    <a:pt x="2026687" y="2966"/>
                  </a:lnTo>
                  <a:lnTo>
                    <a:pt x="2038715" y="11064"/>
                  </a:lnTo>
                  <a:lnTo>
                    <a:pt x="2046813" y="23092"/>
                  </a:lnTo>
                  <a:lnTo>
                    <a:pt x="2049780" y="37845"/>
                  </a:lnTo>
                  <a:lnTo>
                    <a:pt x="2049780" y="189229"/>
                  </a:lnTo>
                  <a:lnTo>
                    <a:pt x="2046813" y="203983"/>
                  </a:lnTo>
                  <a:lnTo>
                    <a:pt x="2038715" y="216011"/>
                  </a:lnTo>
                  <a:lnTo>
                    <a:pt x="2026687" y="224109"/>
                  </a:lnTo>
                  <a:lnTo>
                    <a:pt x="2011933" y="227075"/>
                  </a:lnTo>
                  <a:lnTo>
                    <a:pt x="37858" y="227075"/>
                  </a:lnTo>
                  <a:lnTo>
                    <a:pt x="23118" y="224109"/>
                  </a:lnTo>
                  <a:lnTo>
                    <a:pt x="11085" y="216011"/>
                  </a:lnTo>
                  <a:lnTo>
                    <a:pt x="2973" y="203983"/>
                  </a:lnTo>
                  <a:lnTo>
                    <a:pt x="0" y="189229"/>
                  </a:lnTo>
                  <a:lnTo>
                    <a:pt x="0" y="37845"/>
                  </a:lnTo>
                  <a:close/>
                </a:path>
              </a:pathLst>
            </a:custGeom>
            <a:ln w="7619">
              <a:solidFill>
                <a:srgbClr val="009F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211074" y="1538478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2389631" y="0"/>
                  </a:moveTo>
                  <a:lnTo>
                    <a:pt x="0" y="0"/>
                  </a:lnTo>
                  <a:lnTo>
                    <a:pt x="0" y="193548"/>
                  </a:lnTo>
                  <a:lnTo>
                    <a:pt x="2389631" y="193548"/>
                  </a:lnTo>
                  <a:lnTo>
                    <a:pt x="2389631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11074" y="1538478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0" y="193548"/>
                  </a:moveTo>
                  <a:lnTo>
                    <a:pt x="2389631" y="193548"/>
                  </a:lnTo>
                  <a:lnTo>
                    <a:pt x="2389631" y="0"/>
                  </a:lnTo>
                  <a:lnTo>
                    <a:pt x="0" y="0"/>
                  </a:lnTo>
                  <a:lnTo>
                    <a:pt x="0" y="193548"/>
                  </a:lnTo>
                  <a:close/>
                </a:path>
              </a:pathLst>
            </a:custGeom>
            <a:ln w="761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331470" y="1424178"/>
              <a:ext cx="2243455" cy="227329"/>
            </a:xfrm>
            <a:custGeom>
              <a:avLst/>
              <a:gdLst/>
              <a:ahLst/>
              <a:cxnLst/>
              <a:rect l="l" t="t" r="r" b="b"/>
              <a:pathLst>
                <a:path w="2243455" h="227330">
                  <a:moveTo>
                    <a:pt x="2205482" y="0"/>
                  </a:moveTo>
                  <a:lnTo>
                    <a:pt x="37858" y="0"/>
                  </a:lnTo>
                  <a:lnTo>
                    <a:pt x="23118" y="2966"/>
                  </a:lnTo>
                  <a:lnTo>
                    <a:pt x="11085" y="11064"/>
                  </a:lnTo>
                  <a:lnTo>
                    <a:pt x="2973" y="23092"/>
                  </a:lnTo>
                  <a:lnTo>
                    <a:pt x="0" y="37845"/>
                  </a:lnTo>
                  <a:lnTo>
                    <a:pt x="0" y="189230"/>
                  </a:lnTo>
                  <a:lnTo>
                    <a:pt x="2973" y="203983"/>
                  </a:lnTo>
                  <a:lnTo>
                    <a:pt x="11085" y="216011"/>
                  </a:lnTo>
                  <a:lnTo>
                    <a:pt x="23118" y="224109"/>
                  </a:lnTo>
                  <a:lnTo>
                    <a:pt x="37858" y="227075"/>
                  </a:lnTo>
                  <a:lnTo>
                    <a:pt x="2205482" y="227075"/>
                  </a:lnTo>
                  <a:lnTo>
                    <a:pt x="2220235" y="224109"/>
                  </a:lnTo>
                  <a:lnTo>
                    <a:pt x="2232263" y="216011"/>
                  </a:lnTo>
                  <a:lnTo>
                    <a:pt x="2240361" y="203983"/>
                  </a:lnTo>
                  <a:lnTo>
                    <a:pt x="2243328" y="189230"/>
                  </a:lnTo>
                  <a:lnTo>
                    <a:pt x="2243328" y="37845"/>
                  </a:lnTo>
                  <a:lnTo>
                    <a:pt x="2240361" y="23092"/>
                  </a:lnTo>
                  <a:lnTo>
                    <a:pt x="2232263" y="11064"/>
                  </a:lnTo>
                  <a:lnTo>
                    <a:pt x="2220235" y="2966"/>
                  </a:lnTo>
                  <a:lnTo>
                    <a:pt x="220548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31470" y="1424178"/>
              <a:ext cx="2243455" cy="227329"/>
            </a:xfrm>
            <a:custGeom>
              <a:avLst/>
              <a:gdLst/>
              <a:ahLst/>
              <a:cxnLst/>
              <a:rect l="l" t="t" r="r" b="b"/>
              <a:pathLst>
                <a:path w="2243455" h="227330">
                  <a:moveTo>
                    <a:pt x="0" y="37845"/>
                  </a:moveTo>
                  <a:lnTo>
                    <a:pt x="2973" y="23092"/>
                  </a:lnTo>
                  <a:lnTo>
                    <a:pt x="11085" y="11064"/>
                  </a:lnTo>
                  <a:lnTo>
                    <a:pt x="23118" y="2966"/>
                  </a:lnTo>
                  <a:lnTo>
                    <a:pt x="37858" y="0"/>
                  </a:lnTo>
                  <a:lnTo>
                    <a:pt x="2205482" y="0"/>
                  </a:lnTo>
                  <a:lnTo>
                    <a:pt x="2220235" y="2966"/>
                  </a:lnTo>
                  <a:lnTo>
                    <a:pt x="2232263" y="11064"/>
                  </a:lnTo>
                  <a:lnTo>
                    <a:pt x="2240361" y="23092"/>
                  </a:lnTo>
                  <a:lnTo>
                    <a:pt x="2243328" y="37845"/>
                  </a:lnTo>
                  <a:lnTo>
                    <a:pt x="2243328" y="189230"/>
                  </a:lnTo>
                  <a:lnTo>
                    <a:pt x="2240361" y="203983"/>
                  </a:lnTo>
                  <a:lnTo>
                    <a:pt x="2232263" y="216011"/>
                  </a:lnTo>
                  <a:lnTo>
                    <a:pt x="2220235" y="224109"/>
                  </a:lnTo>
                  <a:lnTo>
                    <a:pt x="2205482" y="227075"/>
                  </a:lnTo>
                  <a:lnTo>
                    <a:pt x="37858" y="227075"/>
                  </a:lnTo>
                  <a:lnTo>
                    <a:pt x="23118" y="224109"/>
                  </a:lnTo>
                  <a:lnTo>
                    <a:pt x="11085" y="216011"/>
                  </a:lnTo>
                  <a:lnTo>
                    <a:pt x="2973" y="203983"/>
                  </a:lnTo>
                  <a:lnTo>
                    <a:pt x="0" y="189230"/>
                  </a:lnTo>
                  <a:lnTo>
                    <a:pt x="0" y="37845"/>
                  </a:lnTo>
                  <a:close/>
                </a:path>
              </a:pathLst>
            </a:custGeom>
            <a:ln w="7619">
              <a:solidFill>
                <a:srgbClr val="009F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309326" y="412242"/>
            <a:ext cx="1917700" cy="11887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95250">
              <a:lnSpc>
                <a:spcPct val="100000"/>
              </a:lnSpc>
              <a:spcBef>
                <a:spcPts val="114"/>
              </a:spcBef>
            </a:pPr>
            <a:r>
              <a:rPr sz="750" spc="5" dirty="0">
                <a:latin typeface="Arial"/>
                <a:cs typeface="Arial"/>
              </a:rPr>
              <a:t>Skin</a:t>
            </a:r>
            <a:r>
              <a:rPr sz="750" spc="-2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Surface</a:t>
            </a:r>
            <a:endParaRPr sz="75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700">
              <a:latin typeface="Arial"/>
              <a:cs typeface="Arial"/>
            </a:endParaRPr>
          </a:p>
          <a:p>
            <a:pPr marL="90170">
              <a:lnSpc>
                <a:spcPct val="100000"/>
              </a:lnSpc>
            </a:pPr>
            <a:r>
              <a:rPr sz="750" spc="5" dirty="0">
                <a:latin typeface="Arial"/>
                <a:cs typeface="Arial"/>
              </a:rPr>
              <a:t>A-</a:t>
            </a:r>
            <a:r>
              <a:rPr sz="750" spc="5" dirty="0">
                <a:latin typeface="Times New Roman"/>
                <a:cs typeface="Times New Roman"/>
              </a:rPr>
              <a:t>β </a:t>
            </a:r>
            <a:r>
              <a:rPr sz="750" spc="-5" dirty="0">
                <a:latin typeface="Times New Roman"/>
                <a:cs typeface="Times New Roman"/>
              </a:rPr>
              <a:t>afferent </a:t>
            </a:r>
            <a:r>
              <a:rPr sz="750" spc="5" dirty="0">
                <a:latin typeface="Times New Roman"/>
                <a:cs typeface="Times New Roman"/>
              </a:rPr>
              <a:t>Sensory</a:t>
            </a:r>
            <a:r>
              <a:rPr sz="750" spc="15" dirty="0">
                <a:latin typeface="Times New Roman"/>
                <a:cs typeface="Times New Roman"/>
              </a:rPr>
              <a:t> </a:t>
            </a:r>
            <a:r>
              <a:rPr sz="750" dirty="0">
                <a:latin typeface="Times New Roman"/>
                <a:cs typeface="Times New Roman"/>
              </a:rPr>
              <a:t>Fibres</a:t>
            </a:r>
            <a:endParaRPr sz="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50">
              <a:latin typeface="Times New Roman"/>
              <a:cs typeface="Times New Roman"/>
            </a:endParaRPr>
          </a:p>
          <a:p>
            <a:pPr marL="95250">
              <a:lnSpc>
                <a:spcPct val="100000"/>
              </a:lnSpc>
            </a:pPr>
            <a:r>
              <a:rPr sz="750" spc="5" dirty="0">
                <a:latin typeface="Arial"/>
                <a:cs typeface="Arial"/>
              </a:rPr>
              <a:t>A-</a:t>
            </a:r>
            <a:r>
              <a:rPr sz="750" spc="5" dirty="0">
                <a:latin typeface="Times New Roman"/>
                <a:cs typeface="Times New Roman"/>
              </a:rPr>
              <a:t>δ </a:t>
            </a:r>
            <a:r>
              <a:rPr sz="750" spc="-5" dirty="0">
                <a:latin typeface="Times New Roman"/>
                <a:cs typeface="Times New Roman"/>
              </a:rPr>
              <a:t>afferent </a:t>
            </a:r>
            <a:r>
              <a:rPr sz="750" dirty="0">
                <a:latin typeface="Times New Roman"/>
                <a:cs typeface="Times New Roman"/>
              </a:rPr>
              <a:t>Nociceptors </a:t>
            </a:r>
            <a:r>
              <a:rPr sz="750" spc="5" dirty="0">
                <a:latin typeface="Times New Roman"/>
                <a:cs typeface="Times New Roman"/>
              </a:rPr>
              <a:t>(1</a:t>
            </a:r>
            <a:r>
              <a:rPr sz="750" spc="7" baseline="27777" dirty="0">
                <a:latin typeface="Times New Roman"/>
                <a:cs typeface="Times New Roman"/>
              </a:rPr>
              <a:t>st</a:t>
            </a:r>
            <a:r>
              <a:rPr sz="750" spc="142" baseline="27777" dirty="0">
                <a:latin typeface="Times New Roman"/>
                <a:cs typeface="Times New Roman"/>
              </a:rPr>
              <a:t> </a:t>
            </a:r>
            <a:r>
              <a:rPr sz="750" spc="5" dirty="0">
                <a:latin typeface="Times New Roman"/>
                <a:cs typeface="Times New Roman"/>
              </a:rPr>
              <a:t>pain)</a:t>
            </a:r>
            <a:endParaRPr sz="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800">
              <a:latin typeface="Times New Roman"/>
              <a:cs typeface="Times New Roman"/>
            </a:endParaRPr>
          </a:p>
          <a:p>
            <a:pPr marL="95250">
              <a:lnSpc>
                <a:spcPct val="100000"/>
              </a:lnSpc>
            </a:pPr>
            <a:r>
              <a:rPr sz="750" dirty="0">
                <a:latin typeface="Arial"/>
                <a:cs typeface="Arial"/>
              </a:rPr>
              <a:t>C-fibre </a:t>
            </a:r>
            <a:r>
              <a:rPr sz="750" spc="5" dirty="0">
                <a:latin typeface="Arial"/>
                <a:cs typeface="Arial"/>
              </a:rPr>
              <a:t>afferent Nociceptors </a:t>
            </a:r>
            <a:r>
              <a:rPr sz="750" spc="10" dirty="0">
                <a:latin typeface="Arial"/>
                <a:cs typeface="Arial"/>
              </a:rPr>
              <a:t>(2</a:t>
            </a:r>
            <a:r>
              <a:rPr sz="750" spc="15" baseline="27777" dirty="0">
                <a:latin typeface="Arial"/>
                <a:cs typeface="Arial"/>
              </a:rPr>
              <a:t>nd</a:t>
            </a:r>
            <a:r>
              <a:rPr sz="750" spc="7" baseline="27777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Pain)</a:t>
            </a:r>
            <a:endParaRPr sz="7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6575" y="95250"/>
            <a:ext cx="1734185" cy="3352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 indent="77470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Pain Gate Control </a:t>
            </a:r>
            <a:r>
              <a:rPr spc="10" dirty="0"/>
              <a:t>Theory  </a:t>
            </a:r>
            <a:r>
              <a:rPr spc="5" dirty="0"/>
              <a:t>(gate control theory of</a:t>
            </a:r>
            <a:r>
              <a:rPr spc="-80" dirty="0"/>
              <a:t> </a:t>
            </a:r>
            <a:r>
              <a:rPr spc="5" dirty="0"/>
              <a:t>pain)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8729"/>
            <a:ext cx="2426970" cy="10788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183515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Ronald Melzack and </a:t>
            </a:r>
            <a:r>
              <a:rPr sz="700" spc="10" dirty="0">
                <a:latin typeface="Arial"/>
                <a:cs typeface="Arial"/>
              </a:rPr>
              <a:t>Patrick </a:t>
            </a:r>
            <a:r>
              <a:rPr sz="700" spc="15" dirty="0">
                <a:latin typeface="Arial"/>
                <a:cs typeface="Arial"/>
              </a:rPr>
              <a:t>David Wall </a:t>
            </a:r>
            <a:r>
              <a:rPr sz="700" spc="10" dirty="0">
                <a:latin typeface="Arial"/>
                <a:cs typeface="Arial"/>
              </a:rPr>
              <a:t>in </a:t>
            </a:r>
            <a:r>
              <a:rPr sz="700" spc="15" dirty="0">
                <a:latin typeface="Arial"/>
                <a:cs typeface="Arial"/>
              </a:rPr>
              <a:t>1962 and  again </a:t>
            </a:r>
            <a:r>
              <a:rPr sz="700" spc="10" dirty="0">
                <a:latin typeface="Arial"/>
                <a:cs typeface="Arial"/>
              </a:rPr>
              <a:t>in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1965,</a:t>
            </a:r>
            <a:endParaRPr sz="700">
              <a:latin typeface="Arial"/>
              <a:cs typeface="Arial"/>
            </a:endParaRPr>
          </a:p>
          <a:p>
            <a:pPr marL="91440" marR="94615" indent="-79375">
              <a:lnSpc>
                <a:spcPct val="104800"/>
              </a:lnSpc>
              <a:spcBef>
                <a:spcPts val="18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perception </a:t>
            </a:r>
            <a:r>
              <a:rPr sz="700" spc="10" dirty="0">
                <a:latin typeface="Arial"/>
                <a:cs typeface="Arial"/>
              </a:rPr>
              <a:t>of physical </a:t>
            </a: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is not </a:t>
            </a:r>
            <a:r>
              <a:rPr sz="700" spc="15" dirty="0">
                <a:latin typeface="Arial"/>
                <a:cs typeface="Arial"/>
              </a:rPr>
              <a:t>a </a:t>
            </a:r>
            <a:r>
              <a:rPr sz="700" spc="10" dirty="0">
                <a:latin typeface="Arial"/>
                <a:cs typeface="Arial"/>
              </a:rPr>
              <a:t>direct result of  </a:t>
            </a:r>
            <a:r>
              <a:rPr sz="700" spc="15" dirty="0">
                <a:latin typeface="Arial"/>
                <a:cs typeface="Arial"/>
              </a:rPr>
              <a:t>activation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Nociceptors, </a:t>
            </a:r>
            <a:r>
              <a:rPr sz="700" spc="10" dirty="0">
                <a:latin typeface="Arial"/>
                <a:cs typeface="Arial"/>
              </a:rPr>
              <a:t>but </a:t>
            </a:r>
            <a:r>
              <a:rPr sz="700" spc="15" dirty="0">
                <a:latin typeface="Arial"/>
                <a:cs typeface="Arial"/>
              </a:rPr>
              <a:t>instead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modulated by  </a:t>
            </a:r>
            <a:r>
              <a:rPr sz="700" spc="10" dirty="0">
                <a:latin typeface="Arial"/>
                <a:cs typeface="Arial"/>
              </a:rPr>
              <a:t>interaction </a:t>
            </a:r>
            <a:r>
              <a:rPr sz="700" spc="15" dirty="0">
                <a:latin typeface="Arial"/>
                <a:cs typeface="Arial"/>
              </a:rPr>
              <a:t>between </a:t>
            </a:r>
            <a:r>
              <a:rPr sz="700" spc="10" dirty="0">
                <a:latin typeface="Arial"/>
                <a:cs typeface="Arial"/>
              </a:rPr>
              <a:t>different </a:t>
            </a:r>
            <a:r>
              <a:rPr sz="700" spc="15" dirty="0">
                <a:latin typeface="Arial"/>
                <a:cs typeface="Arial"/>
              </a:rPr>
              <a:t>neurons, both pain-  </a:t>
            </a:r>
            <a:r>
              <a:rPr sz="700" spc="10" dirty="0">
                <a:latin typeface="Arial"/>
                <a:cs typeface="Arial"/>
              </a:rPr>
              <a:t>transmitting </a:t>
            </a:r>
            <a:r>
              <a:rPr sz="700" spc="15" dirty="0">
                <a:latin typeface="Arial"/>
                <a:cs typeface="Arial"/>
              </a:rPr>
              <a:t>and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non-pain-transmitting.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000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0" dirty="0">
                <a:latin typeface="Arial"/>
                <a:cs typeface="Arial"/>
              </a:rPr>
              <a:t>theory </a:t>
            </a:r>
            <a:r>
              <a:rPr sz="700" spc="15" dirty="0">
                <a:latin typeface="Arial"/>
                <a:cs typeface="Arial"/>
              </a:rPr>
              <a:t>asserts </a:t>
            </a:r>
            <a:r>
              <a:rPr sz="700" spc="10" dirty="0">
                <a:latin typeface="Arial"/>
                <a:cs typeface="Arial"/>
              </a:rPr>
              <a:t>that </a:t>
            </a:r>
            <a:r>
              <a:rPr sz="700" spc="15" dirty="0">
                <a:latin typeface="Arial"/>
                <a:cs typeface="Arial"/>
              </a:rPr>
              <a:t>activation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nerves </a:t>
            </a:r>
            <a:r>
              <a:rPr sz="700" spc="10" dirty="0">
                <a:latin typeface="Arial"/>
                <a:cs typeface="Arial"/>
              </a:rPr>
              <a:t>that </a:t>
            </a:r>
            <a:r>
              <a:rPr sz="700" spc="15" dirty="0">
                <a:latin typeface="Arial"/>
                <a:cs typeface="Arial"/>
              </a:rPr>
              <a:t>do </a:t>
            </a:r>
            <a:r>
              <a:rPr sz="700" spc="10" dirty="0">
                <a:latin typeface="Arial"/>
                <a:cs typeface="Arial"/>
              </a:rPr>
              <a:t>not  transmit </a:t>
            </a:r>
            <a:r>
              <a:rPr sz="700" spc="15" dirty="0">
                <a:latin typeface="Arial"/>
                <a:cs typeface="Arial"/>
              </a:rPr>
              <a:t>pain signals can </a:t>
            </a:r>
            <a:r>
              <a:rPr sz="700" spc="10" dirty="0">
                <a:latin typeface="Arial"/>
                <a:cs typeface="Arial"/>
              </a:rPr>
              <a:t>interfere with </a:t>
            </a:r>
            <a:r>
              <a:rPr sz="700" spc="15" dirty="0">
                <a:latin typeface="Arial"/>
                <a:cs typeface="Arial"/>
              </a:rPr>
              <a:t>signals </a:t>
            </a:r>
            <a:r>
              <a:rPr sz="700" spc="10" dirty="0">
                <a:latin typeface="Arial"/>
                <a:cs typeface="Arial"/>
              </a:rPr>
              <a:t>from </a:t>
            </a:r>
            <a:r>
              <a:rPr sz="700" spc="15" dirty="0">
                <a:latin typeface="Arial"/>
                <a:cs typeface="Arial"/>
              </a:rPr>
              <a:t>pain  </a:t>
            </a:r>
            <a:r>
              <a:rPr sz="700" spc="10" dirty="0">
                <a:latin typeface="Arial"/>
                <a:cs typeface="Arial"/>
              </a:rPr>
              <a:t>fibers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10" dirty="0">
                <a:latin typeface="Arial"/>
                <a:cs typeface="Arial"/>
              </a:rPr>
              <a:t>inhibit </a:t>
            </a:r>
            <a:r>
              <a:rPr sz="700" spc="15" dirty="0">
                <a:latin typeface="Arial"/>
                <a:cs typeface="Arial"/>
              </a:rPr>
              <a:t>an individual's perception </a:t>
            </a:r>
            <a:r>
              <a:rPr sz="700" spc="10" dirty="0">
                <a:latin typeface="Arial"/>
                <a:cs typeface="Arial"/>
              </a:rPr>
              <a:t>of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pain.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415539" y="624840"/>
            <a:ext cx="394716" cy="307848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58420" rIns="0" bIns="0" rtlCol="0">
            <a:spAutoFit/>
          </a:bodyPr>
          <a:lstStyle/>
          <a:p>
            <a:pPr marL="78740" marR="5080" indent="17780">
              <a:lnSpc>
                <a:spcPct val="104299"/>
              </a:lnSpc>
              <a:spcBef>
                <a:spcPts val="95"/>
              </a:spcBef>
            </a:pPr>
            <a:r>
              <a:rPr sz="700" spc="20" dirty="0"/>
              <a:t>By </a:t>
            </a:r>
            <a:r>
              <a:rPr sz="700" spc="10" dirty="0"/>
              <a:t>rubbing the skin, </a:t>
            </a:r>
            <a:r>
              <a:rPr sz="700" spc="5" dirty="0"/>
              <a:t>your </a:t>
            </a:r>
            <a:r>
              <a:rPr sz="700" dirty="0"/>
              <a:t>A-β </a:t>
            </a:r>
            <a:r>
              <a:rPr sz="700" spc="10" dirty="0"/>
              <a:t>fibres </a:t>
            </a:r>
            <a:r>
              <a:rPr sz="700" spc="20" dirty="0"/>
              <a:t>were </a:t>
            </a:r>
            <a:r>
              <a:rPr sz="700" spc="10" dirty="0"/>
              <a:t>stimulated,  blocking the </a:t>
            </a:r>
            <a:r>
              <a:rPr sz="700" spc="5" dirty="0"/>
              <a:t>A-δ/C </a:t>
            </a:r>
            <a:r>
              <a:rPr sz="700" spc="10" dirty="0"/>
              <a:t>fibres getting through to the</a:t>
            </a:r>
            <a:r>
              <a:rPr sz="700" spc="165" dirty="0"/>
              <a:t> </a:t>
            </a:r>
            <a:r>
              <a:rPr sz="700" spc="10" dirty="0"/>
              <a:t>brain!</a:t>
            </a:r>
            <a:endParaRPr sz="700"/>
          </a:p>
        </p:txBody>
      </p:sp>
      <p:grpSp>
        <p:nvGrpSpPr>
          <p:cNvPr id="4" name="object 4"/>
          <p:cNvGrpSpPr/>
          <p:nvPr/>
        </p:nvGrpSpPr>
        <p:grpSpPr>
          <a:xfrm>
            <a:off x="76200" y="400812"/>
            <a:ext cx="2397760" cy="303530"/>
            <a:chOff x="76200" y="400812"/>
            <a:chExt cx="2397760" cy="303530"/>
          </a:xfrm>
        </p:grpSpPr>
        <p:sp>
          <p:nvSpPr>
            <p:cNvPr id="5" name="object 5"/>
            <p:cNvSpPr/>
            <p:nvPr/>
          </p:nvSpPr>
          <p:spPr>
            <a:xfrm>
              <a:off x="80010" y="506730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2389632" y="0"/>
                  </a:moveTo>
                  <a:lnTo>
                    <a:pt x="0" y="0"/>
                  </a:lnTo>
                  <a:lnTo>
                    <a:pt x="0" y="193548"/>
                  </a:lnTo>
                  <a:lnTo>
                    <a:pt x="2389632" y="193548"/>
                  </a:lnTo>
                  <a:lnTo>
                    <a:pt x="2389632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0010" y="506730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0" y="193548"/>
                  </a:moveTo>
                  <a:lnTo>
                    <a:pt x="2389632" y="193548"/>
                  </a:lnTo>
                  <a:lnTo>
                    <a:pt x="2389632" y="0"/>
                  </a:lnTo>
                  <a:lnTo>
                    <a:pt x="0" y="0"/>
                  </a:lnTo>
                  <a:lnTo>
                    <a:pt x="0" y="193548"/>
                  </a:lnTo>
                  <a:close/>
                </a:path>
              </a:pathLst>
            </a:custGeom>
            <a:ln w="761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217170" y="404622"/>
              <a:ext cx="1671955" cy="227329"/>
            </a:xfrm>
            <a:custGeom>
              <a:avLst/>
              <a:gdLst/>
              <a:ahLst/>
              <a:cxnLst/>
              <a:rect l="l" t="t" r="r" b="b"/>
              <a:pathLst>
                <a:path w="1671955" h="227329">
                  <a:moveTo>
                    <a:pt x="1633982" y="0"/>
                  </a:moveTo>
                  <a:lnTo>
                    <a:pt x="37858" y="0"/>
                  </a:lnTo>
                  <a:lnTo>
                    <a:pt x="23118" y="2966"/>
                  </a:lnTo>
                  <a:lnTo>
                    <a:pt x="11085" y="11064"/>
                  </a:lnTo>
                  <a:lnTo>
                    <a:pt x="2973" y="23092"/>
                  </a:lnTo>
                  <a:lnTo>
                    <a:pt x="0" y="37846"/>
                  </a:lnTo>
                  <a:lnTo>
                    <a:pt x="0" y="189229"/>
                  </a:lnTo>
                  <a:lnTo>
                    <a:pt x="2973" y="203983"/>
                  </a:lnTo>
                  <a:lnTo>
                    <a:pt x="11085" y="216011"/>
                  </a:lnTo>
                  <a:lnTo>
                    <a:pt x="23118" y="224109"/>
                  </a:lnTo>
                  <a:lnTo>
                    <a:pt x="37858" y="227075"/>
                  </a:lnTo>
                  <a:lnTo>
                    <a:pt x="1633982" y="227075"/>
                  </a:lnTo>
                  <a:lnTo>
                    <a:pt x="1648735" y="224109"/>
                  </a:lnTo>
                  <a:lnTo>
                    <a:pt x="1660763" y="216011"/>
                  </a:lnTo>
                  <a:lnTo>
                    <a:pt x="1668861" y="203983"/>
                  </a:lnTo>
                  <a:lnTo>
                    <a:pt x="1671827" y="189229"/>
                  </a:lnTo>
                  <a:lnTo>
                    <a:pt x="1671827" y="37846"/>
                  </a:lnTo>
                  <a:lnTo>
                    <a:pt x="1668861" y="23092"/>
                  </a:lnTo>
                  <a:lnTo>
                    <a:pt x="1660763" y="11064"/>
                  </a:lnTo>
                  <a:lnTo>
                    <a:pt x="1648735" y="2966"/>
                  </a:lnTo>
                  <a:lnTo>
                    <a:pt x="163398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17170" y="404622"/>
              <a:ext cx="1671955" cy="227329"/>
            </a:xfrm>
            <a:custGeom>
              <a:avLst/>
              <a:gdLst/>
              <a:ahLst/>
              <a:cxnLst/>
              <a:rect l="l" t="t" r="r" b="b"/>
              <a:pathLst>
                <a:path w="1671955" h="227329">
                  <a:moveTo>
                    <a:pt x="0" y="37846"/>
                  </a:moveTo>
                  <a:lnTo>
                    <a:pt x="2973" y="23092"/>
                  </a:lnTo>
                  <a:lnTo>
                    <a:pt x="11085" y="11064"/>
                  </a:lnTo>
                  <a:lnTo>
                    <a:pt x="23118" y="2966"/>
                  </a:lnTo>
                  <a:lnTo>
                    <a:pt x="37858" y="0"/>
                  </a:lnTo>
                  <a:lnTo>
                    <a:pt x="1633982" y="0"/>
                  </a:lnTo>
                  <a:lnTo>
                    <a:pt x="1648735" y="2966"/>
                  </a:lnTo>
                  <a:lnTo>
                    <a:pt x="1660763" y="11064"/>
                  </a:lnTo>
                  <a:lnTo>
                    <a:pt x="1668861" y="23092"/>
                  </a:lnTo>
                  <a:lnTo>
                    <a:pt x="1671827" y="37846"/>
                  </a:lnTo>
                  <a:lnTo>
                    <a:pt x="1671827" y="189229"/>
                  </a:lnTo>
                  <a:lnTo>
                    <a:pt x="1668861" y="203983"/>
                  </a:lnTo>
                  <a:lnTo>
                    <a:pt x="1660763" y="216011"/>
                  </a:lnTo>
                  <a:lnTo>
                    <a:pt x="1648735" y="224109"/>
                  </a:lnTo>
                  <a:lnTo>
                    <a:pt x="1633982" y="227075"/>
                  </a:lnTo>
                  <a:lnTo>
                    <a:pt x="37858" y="227075"/>
                  </a:lnTo>
                  <a:lnTo>
                    <a:pt x="23118" y="224109"/>
                  </a:lnTo>
                  <a:lnTo>
                    <a:pt x="11085" y="216011"/>
                  </a:lnTo>
                  <a:lnTo>
                    <a:pt x="2973" y="203983"/>
                  </a:lnTo>
                  <a:lnTo>
                    <a:pt x="0" y="189229"/>
                  </a:lnTo>
                  <a:lnTo>
                    <a:pt x="0" y="37846"/>
                  </a:lnTo>
                  <a:close/>
                </a:path>
              </a:pathLst>
            </a:custGeom>
            <a:ln w="7619">
              <a:solidFill>
                <a:srgbClr val="009F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226522" y="510540"/>
            <a:ext cx="1653539" cy="114300"/>
          </a:xfrm>
          <a:prstGeom prst="rect">
            <a:avLst/>
          </a:prstGeom>
          <a:solidFill>
            <a:srgbClr val="CAE3F8">
              <a:alpha val="90194"/>
            </a:srgbClr>
          </a:solidFill>
        </p:spPr>
        <p:txBody>
          <a:bodyPr vert="horz" wrap="square" lIns="0" tIns="0" rIns="0" bIns="0" rtlCol="0">
            <a:spAutoFit/>
          </a:bodyPr>
          <a:lstStyle/>
          <a:p>
            <a:pPr marL="63500">
              <a:lnSpc>
                <a:spcPts val="445"/>
              </a:lnSpc>
            </a:pPr>
            <a:r>
              <a:rPr sz="750" spc="5" dirty="0">
                <a:latin typeface="Arial"/>
                <a:cs typeface="Arial"/>
              </a:rPr>
              <a:t>Skin</a:t>
            </a:r>
            <a:r>
              <a:rPr sz="750" spc="-20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Surface</a:t>
            </a:r>
            <a:endParaRPr sz="750">
              <a:latin typeface="Arial"/>
              <a:cs typeface="Arial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76200" y="725424"/>
            <a:ext cx="2397760" cy="1024255"/>
            <a:chOff x="76200" y="725424"/>
            <a:chExt cx="2397760" cy="1024255"/>
          </a:xfrm>
        </p:grpSpPr>
        <p:sp>
          <p:nvSpPr>
            <p:cNvPr id="11" name="object 11"/>
            <p:cNvSpPr/>
            <p:nvPr/>
          </p:nvSpPr>
          <p:spPr>
            <a:xfrm>
              <a:off x="80010" y="855726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2389632" y="0"/>
                  </a:moveTo>
                  <a:lnTo>
                    <a:pt x="0" y="0"/>
                  </a:lnTo>
                  <a:lnTo>
                    <a:pt x="0" y="193548"/>
                  </a:lnTo>
                  <a:lnTo>
                    <a:pt x="2389632" y="193548"/>
                  </a:lnTo>
                  <a:lnTo>
                    <a:pt x="2389632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80010" y="855726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0" y="193548"/>
                  </a:moveTo>
                  <a:lnTo>
                    <a:pt x="2389632" y="193548"/>
                  </a:lnTo>
                  <a:lnTo>
                    <a:pt x="2389632" y="0"/>
                  </a:lnTo>
                  <a:lnTo>
                    <a:pt x="0" y="0"/>
                  </a:lnTo>
                  <a:lnTo>
                    <a:pt x="0" y="193548"/>
                  </a:lnTo>
                  <a:close/>
                </a:path>
              </a:pathLst>
            </a:custGeom>
            <a:ln w="761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3" name="object 13"/>
            <p:cNvSpPr/>
            <p:nvPr/>
          </p:nvSpPr>
          <p:spPr>
            <a:xfrm>
              <a:off x="194310" y="729234"/>
              <a:ext cx="1885314" cy="227329"/>
            </a:xfrm>
            <a:custGeom>
              <a:avLst/>
              <a:gdLst/>
              <a:ahLst/>
              <a:cxnLst/>
              <a:rect l="l" t="t" r="r" b="b"/>
              <a:pathLst>
                <a:path w="1885314" h="227330">
                  <a:moveTo>
                    <a:pt x="1847342" y="0"/>
                  </a:moveTo>
                  <a:lnTo>
                    <a:pt x="37858" y="0"/>
                  </a:lnTo>
                  <a:lnTo>
                    <a:pt x="23118" y="2966"/>
                  </a:lnTo>
                  <a:lnTo>
                    <a:pt x="11085" y="11064"/>
                  </a:lnTo>
                  <a:lnTo>
                    <a:pt x="2973" y="23092"/>
                  </a:lnTo>
                  <a:lnTo>
                    <a:pt x="0" y="37846"/>
                  </a:lnTo>
                  <a:lnTo>
                    <a:pt x="0" y="189229"/>
                  </a:lnTo>
                  <a:lnTo>
                    <a:pt x="2973" y="203983"/>
                  </a:lnTo>
                  <a:lnTo>
                    <a:pt x="11085" y="216011"/>
                  </a:lnTo>
                  <a:lnTo>
                    <a:pt x="23118" y="224109"/>
                  </a:lnTo>
                  <a:lnTo>
                    <a:pt x="37858" y="227075"/>
                  </a:lnTo>
                  <a:lnTo>
                    <a:pt x="1847342" y="227075"/>
                  </a:lnTo>
                  <a:lnTo>
                    <a:pt x="1862095" y="224109"/>
                  </a:lnTo>
                  <a:lnTo>
                    <a:pt x="1874123" y="216011"/>
                  </a:lnTo>
                  <a:lnTo>
                    <a:pt x="1882221" y="203983"/>
                  </a:lnTo>
                  <a:lnTo>
                    <a:pt x="1885188" y="189229"/>
                  </a:lnTo>
                  <a:lnTo>
                    <a:pt x="1885188" y="37846"/>
                  </a:lnTo>
                  <a:lnTo>
                    <a:pt x="1882221" y="23092"/>
                  </a:lnTo>
                  <a:lnTo>
                    <a:pt x="1874123" y="11064"/>
                  </a:lnTo>
                  <a:lnTo>
                    <a:pt x="1862095" y="2966"/>
                  </a:lnTo>
                  <a:lnTo>
                    <a:pt x="1847342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194310" y="729234"/>
              <a:ext cx="1885314" cy="227329"/>
            </a:xfrm>
            <a:custGeom>
              <a:avLst/>
              <a:gdLst/>
              <a:ahLst/>
              <a:cxnLst/>
              <a:rect l="l" t="t" r="r" b="b"/>
              <a:pathLst>
                <a:path w="1885314" h="227330">
                  <a:moveTo>
                    <a:pt x="0" y="37846"/>
                  </a:moveTo>
                  <a:lnTo>
                    <a:pt x="2973" y="23092"/>
                  </a:lnTo>
                  <a:lnTo>
                    <a:pt x="11085" y="11064"/>
                  </a:lnTo>
                  <a:lnTo>
                    <a:pt x="23118" y="2966"/>
                  </a:lnTo>
                  <a:lnTo>
                    <a:pt x="37858" y="0"/>
                  </a:lnTo>
                  <a:lnTo>
                    <a:pt x="1847342" y="0"/>
                  </a:lnTo>
                  <a:lnTo>
                    <a:pt x="1862095" y="2966"/>
                  </a:lnTo>
                  <a:lnTo>
                    <a:pt x="1874123" y="11064"/>
                  </a:lnTo>
                  <a:lnTo>
                    <a:pt x="1882221" y="23092"/>
                  </a:lnTo>
                  <a:lnTo>
                    <a:pt x="1885188" y="37846"/>
                  </a:lnTo>
                  <a:lnTo>
                    <a:pt x="1885188" y="189229"/>
                  </a:lnTo>
                  <a:lnTo>
                    <a:pt x="1882221" y="203983"/>
                  </a:lnTo>
                  <a:lnTo>
                    <a:pt x="1874123" y="216011"/>
                  </a:lnTo>
                  <a:lnTo>
                    <a:pt x="1862095" y="224109"/>
                  </a:lnTo>
                  <a:lnTo>
                    <a:pt x="1847342" y="227075"/>
                  </a:lnTo>
                  <a:lnTo>
                    <a:pt x="37858" y="227075"/>
                  </a:lnTo>
                  <a:lnTo>
                    <a:pt x="23118" y="224109"/>
                  </a:lnTo>
                  <a:lnTo>
                    <a:pt x="11085" y="216011"/>
                  </a:lnTo>
                  <a:lnTo>
                    <a:pt x="2973" y="203983"/>
                  </a:lnTo>
                  <a:lnTo>
                    <a:pt x="0" y="189229"/>
                  </a:lnTo>
                  <a:lnTo>
                    <a:pt x="0" y="37846"/>
                  </a:lnTo>
                  <a:close/>
                </a:path>
              </a:pathLst>
            </a:custGeom>
            <a:ln w="7619">
              <a:solidFill>
                <a:srgbClr val="009F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0010" y="1203198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2389632" y="0"/>
                  </a:moveTo>
                  <a:lnTo>
                    <a:pt x="0" y="0"/>
                  </a:lnTo>
                  <a:lnTo>
                    <a:pt x="0" y="193548"/>
                  </a:lnTo>
                  <a:lnTo>
                    <a:pt x="2389632" y="193548"/>
                  </a:lnTo>
                  <a:lnTo>
                    <a:pt x="2389632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80010" y="1203198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0" y="193548"/>
                  </a:moveTo>
                  <a:lnTo>
                    <a:pt x="2389632" y="193548"/>
                  </a:lnTo>
                  <a:lnTo>
                    <a:pt x="2389632" y="0"/>
                  </a:lnTo>
                  <a:lnTo>
                    <a:pt x="0" y="0"/>
                  </a:lnTo>
                  <a:lnTo>
                    <a:pt x="0" y="193548"/>
                  </a:lnTo>
                  <a:close/>
                </a:path>
              </a:pathLst>
            </a:custGeom>
            <a:ln w="761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00406" y="1090422"/>
              <a:ext cx="2049780" cy="227329"/>
            </a:xfrm>
            <a:custGeom>
              <a:avLst/>
              <a:gdLst/>
              <a:ahLst/>
              <a:cxnLst/>
              <a:rect l="l" t="t" r="r" b="b"/>
              <a:pathLst>
                <a:path w="2049780" h="227330">
                  <a:moveTo>
                    <a:pt x="2011934" y="0"/>
                  </a:moveTo>
                  <a:lnTo>
                    <a:pt x="37858" y="0"/>
                  </a:lnTo>
                  <a:lnTo>
                    <a:pt x="23118" y="2966"/>
                  </a:lnTo>
                  <a:lnTo>
                    <a:pt x="11085" y="11064"/>
                  </a:lnTo>
                  <a:lnTo>
                    <a:pt x="2973" y="23092"/>
                  </a:lnTo>
                  <a:lnTo>
                    <a:pt x="0" y="37845"/>
                  </a:lnTo>
                  <a:lnTo>
                    <a:pt x="0" y="189229"/>
                  </a:lnTo>
                  <a:lnTo>
                    <a:pt x="2973" y="203983"/>
                  </a:lnTo>
                  <a:lnTo>
                    <a:pt x="11085" y="216011"/>
                  </a:lnTo>
                  <a:lnTo>
                    <a:pt x="23118" y="224109"/>
                  </a:lnTo>
                  <a:lnTo>
                    <a:pt x="37858" y="227075"/>
                  </a:lnTo>
                  <a:lnTo>
                    <a:pt x="2011934" y="227075"/>
                  </a:lnTo>
                  <a:lnTo>
                    <a:pt x="2026687" y="224109"/>
                  </a:lnTo>
                  <a:lnTo>
                    <a:pt x="2038715" y="216011"/>
                  </a:lnTo>
                  <a:lnTo>
                    <a:pt x="2046813" y="203983"/>
                  </a:lnTo>
                  <a:lnTo>
                    <a:pt x="2049779" y="189229"/>
                  </a:lnTo>
                  <a:lnTo>
                    <a:pt x="2049779" y="37845"/>
                  </a:lnTo>
                  <a:lnTo>
                    <a:pt x="2046813" y="23092"/>
                  </a:lnTo>
                  <a:lnTo>
                    <a:pt x="2038715" y="11064"/>
                  </a:lnTo>
                  <a:lnTo>
                    <a:pt x="2026687" y="2966"/>
                  </a:lnTo>
                  <a:lnTo>
                    <a:pt x="2011934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00406" y="1090422"/>
              <a:ext cx="2049780" cy="227329"/>
            </a:xfrm>
            <a:custGeom>
              <a:avLst/>
              <a:gdLst/>
              <a:ahLst/>
              <a:cxnLst/>
              <a:rect l="l" t="t" r="r" b="b"/>
              <a:pathLst>
                <a:path w="2049780" h="227330">
                  <a:moveTo>
                    <a:pt x="0" y="37845"/>
                  </a:moveTo>
                  <a:lnTo>
                    <a:pt x="2973" y="23092"/>
                  </a:lnTo>
                  <a:lnTo>
                    <a:pt x="11085" y="11064"/>
                  </a:lnTo>
                  <a:lnTo>
                    <a:pt x="23118" y="2966"/>
                  </a:lnTo>
                  <a:lnTo>
                    <a:pt x="37858" y="0"/>
                  </a:lnTo>
                  <a:lnTo>
                    <a:pt x="2011934" y="0"/>
                  </a:lnTo>
                  <a:lnTo>
                    <a:pt x="2026687" y="2966"/>
                  </a:lnTo>
                  <a:lnTo>
                    <a:pt x="2038715" y="11064"/>
                  </a:lnTo>
                  <a:lnTo>
                    <a:pt x="2046813" y="23092"/>
                  </a:lnTo>
                  <a:lnTo>
                    <a:pt x="2049779" y="37845"/>
                  </a:lnTo>
                  <a:lnTo>
                    <a:pt x="2049779" y="189229"/>
                  </a:lnTo>
                  <a:lnTo>
                    <a:pt x="2046813" y="203983"/>
                  </a:lnTo>
                  <a:lnTo>
                    <a:pt x="2038715" y="216011"/>
                  </a:lnTo>
                  <a:lnTo>
                    <a:pt x="2026687" y="224109"/>
                  </a:lnTo>
                  <a:lnTo>
                    <a:pt x="2011934" y="227075"/>
                  </a:lnTo>
                  <a:lnTo>
                    <a:pt x="37858" y="227075"/>
                  </a:lnTo>
                  <a:lnTo>
                    <a:pt x="23118" y="224109"/>
                  </a:lnTo>
                  <a:lnTo>
                    <a:pt x="11085" y="216011"/>
                  </a:lnTo>
                  <a:lnTo>
                    <a:pt x="2973" y="203983"/>
                  </a:lnTo>
                  <a:lnTo>
                    <a:pt x="0" y="189229"/>
                  </a:lnTo>
                  <a:lnTo>
                    <a:pt x="0" y="37845"/>
                  </a:lnTo>
                  <a:close/>
                </a:path>
              </a:pathLst>
            </a:custGeom>
            <a:ln w="7619">
              <a:solidFill>
                <a:srgbClr val="009F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0010" y="1552194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2389632" y="0"/>
                  </a:moveTo>
                  <a:lnTo>
                    <a:pt x="0" y="0"/>
                  </a:lnTo>
                  <a:lnTo>
                    <a:pt x="0" y="193548"/>
                  </a:lnTo>
                  <a:lnTo>
                    <a:pt x="2389632" y="193548"/>
                  </a:lnTo>
                  <a:lnTo>
                    <a:pt x="2389632" y="0"/>
                  </a:lnTo>
                  <a:close/>
                </a:path>
              </a:pathLst>
            </a:custGeom>
            <a:solidFill>
              <a:srgbClr val="CAE3F8">
                <a:alpha val="90194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80010" y="1552194"/>
              <a:ext cx="2390140" cy="193675"/>
            </a:xfrm>
            <a:custGeom>
              <a:avLst/>
              <a:gdLst/>
              <a:ahLst/>
              <a:cxnLst/>
              <a:rect l="l" t="t" r="r" b="b"/>
              <a:pathLst>
                <a:path w="2390140" h="193675">
                  <a:moveTo>
                    <a:pt x="0" y="193548"/>
                  </a:moveTo>
                  <a:lnTo>
                    <a:pt x="2389632" y="193548"/>
                  </a:lnTo>
                  <a:lnTo>
                    <a:pt x="2389632" y="0"/>
                  </a:lnTo>
                  <a:lnTo>
                    <a:pt x="0" y="0"/>
                  </a:lnTo>
                  <a:lnTo>
                    <a:pt x="0" y="193548"/>
                  </a:lnTo>
                  <a:close/>
                </a:path>
              </a:pathLst>
            </a:custGeom>
            <a:ln w="7619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200406" y="1439418"/>
              <a:ext cx="2243455" cy="226060"/>
            </a:xfrm>
            <a:custGeom>
              <a:avLst/>
              <a:gdLst/>
              <a:ahLst/>
              <a:cxnLst/>
              <a:rect l="l" t="t" r="r" b="b"/>
              <a:pathLst>
                <a:path w="2243455" h="226060">
                  <a:moveTo>
                    <a:pt x="2205736" y="0"/>
                  </a:moveTo>
                  <a:lnTo>
                    <a:pt x="37604" y="0"/>
                  </a:lnTo>
                  <a:lnTo>
                    <a:pt x="22963" y="2962"/>
                  </a:lnTo>
                  <a:lnTo>
                    <a:pt x="11010" y="11033"/>
                  </a:lnTo>
                  <a:lnTo>
                    <a:pt x="2953" y="22985"/>
                  </a:lnTo>
                  <a:lnTo>
                    <a:pt x="0" y="37592"/>
                  </a:lnTo>
                  <a:lnTo>
                    <a:pt x="0" y="187960"/>
                  </a:lnTo>
                  <a:lnTo>
                    <a:pt x="2953" y="202566"/>
                  </a:lnTo>
                  <a:lnTo>
                    <a:pt x="11010" y="214518"/>
                  </a:lnTo>
                  <a:lnTo>
                    <a:pt x="22963" y="222589"/>
                  </a:lnTo>
                  <a:lnTo>
                    <a:pt x="37604" y="225551"/>
                  </a:lnTo>
                  <a:lnTo>
                    <a:pt x="2205736" y="225551"/>
                  </a:lnTo>
                  <a:lnTo>
                    <a:pt x="2220342" y="222589"/>
                  </a:lnTo>
                  <a:lnTo>
                    <a:pt x="2232294" y="214518"/>
                  </a:lnTo>
                  <a:lnTo>
                    <a:pt x="2240365" y="202566"/>
                  </a:lnTo>
                  <a:lnTo>
                    <a:pt x="2243328" y="187960"/>
                  </a:lnTo>
                  <a:lnTo>
                    <a:pt x="2243328" y="37592"/>
                  </a:lnTo>
                  <a:lnTo>
                    <a:pt x="2240365" y="22985"/>
                  </a:lnTo>
                  <a:lnTo>
                    <a:pt x="2232294" y="11033"/>
                  </a:lnTo>
                  <a:lnTo>
                    <a:pt x="2220342" y="2962"/>
                  </a:lnTo>
                  <a:lnTo>
                    <a:pt x="2205736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200406" y="1439418"/>
              <a:ext cx="2243455" cy="226060"/>
            </a:xfrm>
            <a:custGeom>
              <a:avLst/>
              <a:gdLst/>
              <a:ahLst/>
              <a:cxnLst/>
              <a:rect l="l" t="t" r="r" b="b"/>
              <a:pathLst>
                <a:path w="2243455" h="226060">
                  <a:moveTo>
                    <a:pt x="0" y="37592"/>
                  </a:moveTo>
                  <a:lnTo>
                    <a:pt x="2953" y="22985"/>
                  </a:lnTo>
                  <a:lnTo>
                    <a:pt x="11010" y="11033"/>
                  </a:lnTo>
                  <a:lnTo>
                    <a:pt x="22963" y="2962"/>
                  </a:lnTo>
                  <a:lnTo>
                    <a:pt x="37604" y="0"/>
                  </a:lnTo>
                  <a:lnTo>
                    <a:pt x="2205736" y="0"/>
                  </a:lnTo>
                  <a:lnTo>
                    <a:pt x="2220342" y="2962"/>
                  </a:lnTo>
                  <a:lnTo>
                    <a:pt x="2232294" y="11033"/>
                  </a:lnTo>
                  <a:lnTo>
                    <a:pt x="2240365" y="22985"/>
                  </a:lnTo>
                  <a:lnTo>
                    <a:pt x="2243328" y="37592"/>
                  </a:lnTo>
                  <a:lnTo>
                    <a:pt x="2243328" y="187960"/>
                  </a:lnTo>
                  <a:lnTo>
                    <a:pt x="2240365" y="202566"/>
                  </a:lnTo>
                  <a:lnTo>
                    <a:pt x="2232294" y="214518"/>
                  </a:lnTo>
                  <a:lnTo>
                    <a:pt x="2220342" y="222589"/>
                  </a:lnTo>
                  <a:lnTo>
                    <a:pt x="2205736" y="225551"/>
                  </a:lnTo>
                  <a:lnTo>
                    <a:pt x="37604" y="225551"/>
                  </a:lnTo>
                  <a:lnTo>
                    <a:pt x="22963" y="222589"/>
                  </a:lnTo>
                  <a:lnTo>
                    <a:pt x="11010" y="214518"/>
                  </a:lnTo>
                  <a:lnTo>
                    <a:pt x="2953" y="202566"/>
                  </a:lnTo>
                  <a:lnTo>
                    <a:pt x="0" y="187960"/>
                  </a:lnTo>
                  <a:lnTo>
                    <a:pt x="0" y="37592"/>
                  </a:lnTo>
                  <a:close/>
                </a:path>
              </a:pathLst>
            </a:custGeom>
            <a:ln w="7619">
              <a:solidFill>
                <a:srgbClr val="009FD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3" name="object 23"/>
          <p:cNvSpPr txBox="1"/>
          <p:nvPr/>
        </p:nvSpPr>
        <p:spPr>
          <a:xfrm>
            <a:off x="178262" y="762127"/>
            <a:ext cx="1917700" cy="852169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114"/>
              </a:spcBef>
            </a:pPr>
            <a:r>
              <a:rPr sz="750" spc="5" dirty="0">
                <a:latin typeface="Arial"/>
                <a:cs typeface="Arial"/>
              </a:rPr>
              <a:t>A-</a:t>
            </a:r>
            <a:r>
              <a:rPr sz="750" spc="5" dirty="0">
                <a:latin typeface="Times New Roman"/>
                <a:cs typeface="Times New Roman"/>
              </a:rPr>
              <a:t>β </a:t>
            </a:r>
            <a:r>
              <a:rPr sz="750" spc="-5" dirty="0">
                <a:latin typeface="Times New Roman"/>
                <a:cs typeface="Times New Roman"/>
              </a:rPr>
              <a:t>afferent </a:t>
            </a:r>
            <a:r>
              <a:rPr sz="750" spc="5" dirty="0">
                <a:latin typeface="Times New Roman"/>
                <a:cs typeface="Times New Roman"/>
              </a:rPr>
              <a:t>Sensory</a:t>
            </a:r>
            <a:r>
              <a:rPr sz="750" spc="15" dirty="0">
                <a:latin typeface="Times New Roman"/>
                <a:cs typeface="Times New Roman"/>
              </a:rPr>
              <a:t> </a:t>
            </a:r>
            <a:r>
              <a:rPr sz="750" dirty="0">
                <a:latin typeface="Times New Roman"/>
                <a:cs typeface="Times New Roman"/>
              </a:rPr>
              <a:t>Fibres</a:t>
            </a:r>
            <a:endParaRPr sz="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850">
              <a:latin typeface="Times New Roman"/>
              <a:cs typeface="Times New Roman"/>
            </a:endParaRPr>
          </a:p>
          <a:p>
            <a:pPr marL="95250">
              <a:lnSpc>
                <a:spcPct val="100000"/>
              </a:lnSpc>
            </a:pPr>
            <a:r>
              <a:rPr sz="750" spc="5" dirty="0">
                <a:latin typeface="Arial"/>
                <a:cs typeface="Arial"/>
              </a:rPr>
              <a:t>A-</a:t>
            </a:r>
            <a:r>
              <a:rPr sz="750" spc="5" dirty="0">
                <a:latin typeface="Times New Roman"/>
                <a:cs typeface="Times New Roman"/>
              </a:rPr>
              <a:t>δ </a:t>
            </a:r>
            <a:r>
              <a:rPr sz="750" spc="-5" dirty="0">
                <a:latin typeface="Times New Roman"/>
                <a:cs typeface="Times New Roman"/>
              </a:rPr>
              <a:t>afferent </a:t>
            </a:r>
            <a:r>
              <a:rPr sz="750" dirty="0">
                <a:latin typeface="Times New Roman"/>
                <a:cs typeface="Times New Roman"/>
              </a:rPr>
              <a:t>Nociceptors </a:t>
            </a:r>
            <a:r>
              <a:rPr sz="750" spc="5" dirty="0">
                <a:latin typeface="Times New Roman"/>
                <a:cs typeface="Times New Roman"/>
              </a:rPr>
              <a:t>(1</a:t>
            </a:r>
            <a:r>
              <a:rPr sz="750" spc="7" baseline="27777" dirty="0">
                <a:latin typeface="Times New Roman"/>
                <a:cs typeface="Times New Roman"/>
              </a:rPr>
              <a:t>st</a:t>
            </a:r>
            <a:r>
              <a:rPr sz="750" spc="142" baseline="27777" dirty="0">
                <a:latin typeface="Times New Roman"/>
                <a:cs typeface="Times New Roman"/>
              </a:rPr>
              <a:t> </a:t>
            </a:r>
            <a:r>
              <a:rPr sz="750" spc="5" dirty="0">
                <a:latin typeface="Times New Roman"/>
                <a:cs typeface="Times New Roman"/>
              </a:rPr>
              <a:t>pain)</a:t>
            </a:r>
            <a:endParaRPr sz="75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8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800">
              <a:latin typeface="Times New Roman"/>
              <a:cs typeface="Times New Roman"/>
            </a:endParaRPr>
          </a:p>
          <a:p>
            <a:pPr marL="95250">
              <a:lnSpc>
                <a:spcPct val="100000"/>
              </a:lnSpc>
            </a:pPr>
            <a:r>
              <a:rPr sz="750" dirty="0">
                <a:latin typeface="Arial"/>
                <a:cs typeface="Arial"/>
              </a:rPr>
              <a:t>C-fibre </a:t>
            </a:r>
            <a:r>
              <a:rPr sz="750" spc="5" dirty="0">
                <a:latin typeface="Arial"/>
                <a:cs typeface="Arial"/>
              </a:rPr>
              <a:t>afferent Nociceptors </a:t>
            </a:r>
            <a:r>
              <a:rPr sz="750" spc="10" dirty="0">
                <a:latin typeface="Arial"/>
                <a:cs typeface="Arial"/>
              </a:rPr>
              <a:t>(2</a:t>
            </a:r>
            <a:r>
              <a:rPr sz="750" spc="15" baseline="27777" dirty="0">
                <a:latin typeface="Arial"/>
                <a:cs typeface="Arial"/>
              </a:rPr>
              <a:t>nd</a:t>
            </a:r>
            <a:r>
              <a:rPr sz="750" spc="7" baseline="27777" dirty="0">
                <a:latin typeface="Arial"/>
                <a:cs typeface="Arial"/>
              </a:rPr>
              <a:t> </a:t>
            </a:r>
            <a:r>
              <a:rPr sz="750" spc="5" dirty="0">
                <a:latin typeface="Arial"/>
                <a:cs typeface="Arial"/>
              </a:rPr>
              <a:t>Pain)</a:t>
            </a:r>
            <a:endParaRPr sz="750">
              <a:latin typeface="Arial"/>
              <a:cs typeface="Arial"/>
            </a:endParaRPr>
          </a:p>
        </p:txBody>
      </p:sp>
      <p:grpSp>
        <p:nvGrpSpPr>
          <p:cNvPr id="24" name="object 24"/>
          <p:cNvGrpSpPr/>
          <p:nvPr/>
        </p:nvGrpSpPr>
        <p:grpSpPr>
          <a:xfrm>
            <a:off x="2084832" y="350520"/>
            <a:ext cx="626745" cy="1242060"/>
            <a:chOff x="2084832" y="350520"/>
            <a:chExt cx="626745" cy="1242060"/>
          </a:xfrm>
        </p:grpSpPr>
        <p:sp>
          <p:nvSpPr>
            <p:cNvPr id="25" name="object 25"/>
            <p:cNvSpPr/>
            <p:nvPr/>
          </p:nvSpPr>
          <p:spPr>
            <a:xfrm>
              <a:off x="2088641" y="354330"/>
              <a:ext cx="417830" cy="527685"/>
            </a:xfrm>
            <a:custGeom>
              <a:avLst/>
              <a:gdLst/>
              <a:ahLst/>
              <a:cxnLst/>
              <a:rect l="l" t="t" r="r" b="b"/>
              <a:pathLst>
                <a:path w="417830" h="527685">
                  <a:moveTo>
                    <a:pt x="313181" y="0"/>
                  </a:moveTo>
                  <a:lnTo>
                    <a:pt x="208787" y="104394"/>
                  </a:lnTo>
                  <a:lnTo>
                    <a:pt x="260985" y="104394"/>
                  </a:lnTo>
                  <a:lnTo>
                    <a:pt x="260985" y="422909"/>
                  </a:lnTo>
                  <a:lnTo>
                    <a:pt x="0" y="422909"/>
                  </a:lnTo>
                  <a:lnTo>
                    <a:pt x="0" y="527303"/>
                  </a:lnTo>
                  <a:lnTo>
                    <a:pt x="365379" y="527303"/>
                  </a:lnTo>
                  <a:lnTo>
                    <a:pt x="365379" y="104394"/>
                  </a:lnTo>
                  <a:lnTo>
                    <a:pt x="417575" y="104394"/>
                  </a:lnTo>
                  <a:lnTo>
                    <a:pt x="313181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2088641" y="354330"/>
              <a:ext cx="417830" cy="527685"/>
            </a:xfrm>
            <a:custGeom>
              <a:avLst/>
              <a:gdLst/>
              <a:ahLst/>
              <a:cxnLst/>
              <a:rect l="l" t="t" r="r" b="b"/>
              <a:pathLst>
                <a:path w="417830" h="527685">
                  <a:moveTo>
                    <a:pt x="0" y="422909"/>
                  </a:moveTo>
                  <a:lnTo>
                    <a:pt x="260985" y="422909"/>
                  </a:lnTo>
                  <a:lnTo>
                    <a:pt x="260985" y="104394"/>
                  </a:lnTo>
                  <a:lnTo>
                    <a:pt x="208787" y="104394"/>
                  </a:lnTo>
                  <a:lnTo>
                    <a:pt x="313181" y="0"/>
                  </a:lnTo>
                  <a:lnTo>
                    <a:pt x="417575" y="104394"/>
                  </a:lnTo>
                  <a:lnTo>
                    <a:pt x="365379" y="104394"/>
                  </a:lnTo>
                  <a:lnTo>
                    <a:pt x="365379" y="527303"/>
                  </a:lnTo>
                  <a:lnTo>
                    <a:pt x="0" y="527303"/>
                  </a:lnTo>
                  <a:lnTo>
                    <a:pt x="0" y="422909"/>
                  </a:lnTo>
                  <a:close/>
                </a:path>
              </a:pathLst>
            </a:custGeom>
            <a:ln w="761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2251709" y="983742"/>
              <a:ext cx="396240" cy="241300"/>
            </a:xfrm>
            <a:custGeom>
              <a:avLst/>
              <a:gdLst/>
              <a:ahLst/>
              <a:cxnLst/>
              <a:rect l="l" t="t" r="r" b="b"/>
              <a:pathLst>
                <a:path w="396239" h="241300">
                  <a:moveTo>
                    <a:pt x="336042" y="0"/>
                  </a:moveTo>
                  <a:lnTo>
                    <a:pt x="275844" y="60197"/>
                  </a:lnTo>
                  <a:lnTo>
                    <a:pt x="305943" y="60197"/>
                  </a:lnTo>
                  <a:lnTo>
                    <a:pt x="305943" y="180593"/>
                  </a:lnTo>
                  <a:lnTo>
                    <a:pt x="0" y="180593"/>
                  </a:lnTo>
                  <a:lnTo>
                    <a:pt x="0" y="240791"/>
                  </a:lnTo>
                  <a:lnTo>
                    <a:pt x="366141" y="240791"/>
                  </a:lnTo>
                  <a:lnTo>
                    <a:pt x="366141" y="60197"/>
                  </a:lnTo>
                  <a:lnTo>
                    <a:pt x="396240" y="60197"/>
                  </a:lnTo>
                  <a:lnTo>
                    <a:pt x="336042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2251709" y="983742"/>
              <a:ext cx="396240" cy="241300"/>
            </a:xfrm>
            <a:custGeom>
              <a:avLst/>
              <a:gdLst/>
              <a:ahLst/>
              <a:cxnLst/>
              <a:rect l="l" t="t" r="r" b="b"/>
              <a:pathLst>
                <a:path w="396239" h="241300">
                  <a:moveTo>
                    <a:pt x="0" y="180593"/>
                  </a:moveTo>
                  <a:lnTo>
                    <a:pt x="305943" y="180593"/>
                  </a:lnTo>
                  <a:lnTo>
                    <a:pt x="305943" y="60197"/>
                  </a:lnTo>
                  <a:lnTo>
                    <a:pt x="275844" y="60197"/>
                  </a:lnTo>
                  <a:lnTo>
                    <a:pt x="336042" y="0"/>
                  </a:lnTo>
                  <a:lnTo>
                    <a:pt x="396240" y="60197"/>
                  </a:lnTo>
                  <a:lnTo>
                    <a:pt x="366141" y="60197"/>
                  </a:lnTo>
                  <a:lnTo>
                    <a:pt x="366141" y="240791"/>
                  </a:lnTo>
                  <a:lnTo>
                    <a:pt x="0" y="240791"/>
                  </a:lnTo>
                  <a:lnTo>
                    <a:pt x="0" y="180593"/>
                  </a:lnTo>
                  <a:close/>
                </a:path>
              </a:pathLst>
            </a:custGeom>
            <a:ln w="7619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2443733" y="1236726"/>
              <a:ext cx="264160" cy="352425"/>
            </a:xfrm>
            <a:custGeom>
              <a:avLst/>
              <a:gdLst/>
              <a:ahLst/>
              <a:cxnLst/>
              <a:rect l="l" t="t" r="r" b="b"/>
              <a:pathLst>
                <a:path w="264160" h="352425">
                  <a:moveTo>
                    <a:pt x="197738" y="0"/>
                  </a:moveTo>
                  <a:lnTo>
                    <a:pt x="131825" y="114680"/>
                  </a:lnTo>
                  <a:lnTo>
                    <a:pt x="164845" y="114680"/>
                  </a:lnTo>
                  <a:lnTo>
                    <a:pt x="164845" y="286130"/>
                  </a:lnTo>
                  <a:lnTo>
                    <a:pt x="0" y="286130"/>
                  </a:lnTo>
                  <a:lnTo>
                    <a:pt x="0" y="352043"/>
                  </a:lnTo>
                  <a:lnTo>
                    <a:pt x="230631" y="352043"/>
                  </a:lnTo>
                  <a:lnTo>
                    <a:pt x="230631" y="114680"/>
                  </a:lnTo>
                  <a:lnTo>
                    <a:pt x="263651" y="114680"/>
                  </a:lnTo>
                  <a:lnTo>
                    <a:pt x="197738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0" name="object 30"/>
            <p:cNvSpPr/>
            <p:nvPr/>
          </p:nvSpPr>
          <p:spPr>
            <a:xfrm>
              <a:off x="2443733" y="1236726"/>
              <a:ext cx="264160" cy="352425"/>
            </a:xfrm>
            <a:custGeom>
              <a:avLst/>
              <a:gdLst/>
              <a:ahLst/>
              <a:cxnLst/>
              <a:rect l="l" t="t" r="r" b="b"/>
              <a:pathLst>
                <a:path w="264160" h="352425">
                  <a:moveTo>
                    <a:pt x="0" y="286130"/>
                  </a:moveTo>
                  <a:lnTo>
                    <a:pt x="164845" y="286130"/>
                  </a:lnTo>
                  <a:lnTo>
                    <a:pt x="164845" y="114680"/>
                  </a:lnTo>
                  <a:lnTo>
                    <a:pt x="131825" y="114680"/>
                  </a:lnTo>
                  <a:lnTo>
                    <a:pt x="197738" y="0"/>
                  </a:lnTo>
                  <a:lnTo>
                    <a:pt x="263651" y="114680"/>
                  </a:lnTo>
                  <a:lnTo>
                    <a:pt x="230631" y="114680"/>
                  </a:lnTo>
                  <a:lnTo>
                    <a:pt x="230631" y="352043"/>
                  </a:lnTo>
                  <a:lnTo>
                    <a:pt x="0" y="352043"/>
                  </a:lnTo>
                  <a:lnTo>
                    <a:pt x="0" y="286130"/>
                  </a:lnTo>
                  <a:close/>
                </a:path>
              </a:pathLst>
            </a:custGeom>
            <a:ln w="7619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718" y="165862"/>
            <a:ext cx="2095500" cy="4635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40894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Gate Control theory of</a:t>
            </a:r>
            <a:r>
              <a:rPr sz="1000" b="1" spc="-80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Pain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A </a:t>
            </a:r>
            <a:r>
              <a:rPr sz="700" spc="15" dirty="0">
                <a:latin typeface="Arial"/>
                <a:cs typeface="Arial"/>
              </a:rPr>
              <a:t>more in-depth look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pain</a:t>
            </a:r>
            <a:r>
              <a:rPr sz="700" spc="-5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gate....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60552" y="151638"/>
            <a:ext cx="10852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Gate</a:t>
            </a:r>
            <a:r>
              <a:rPr spc="-90" dirty="0"/>
              <a:t> </a:t>
            </a:r>
            <a:r>
              <a:rPr spc="10" dirty="0"/>
              <a:t>Theory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8729"/>
            <a:ext cx="2476500" cy="101219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Melzack and Wall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(1965)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  <a:buFont typeface="Arial"/>
              <a:buChar char="•"/>
            </a:pPr>
            <a:endParaRPr sz="1050">
              <a:latin typeface="Arial"/>
              <a:cs typeface="Arial"/>
            </a:endParaRPr>
          </a:p>
          <a:p>
            <a:pPr marL="91440" marR="123189" indent="-79375">
              <a:lnSpc>
                <a:spcPct val="105700"/>
              </a:lnSpc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Described a </a:t>
            </a:r>
            <a:r>
              <a:rPr sz="700" spc="10" dirty="0">
                <a:latin typeface="Arial"/>
                <a:cs typeface="Arial"/>
              </a:rPr>
              <a:t>neurophysiological </a:t>
            </a:r>
            <a:r>
              <a:rPr sz="700" spc="15" dirty="0">
                <a:latin typeface="Arial"/>
                <a:cs typeface="Arial"/>
              </a:rPr>
              <a:t>mechanism which  involved </a:t>
            </a:r>
            <a:r>
              <a:rPr sz="700" spc="10" dirty="0">
                <a:latin typeface="Arial"/>
                <a:cs typeface="Arial"/>
              </a:rPr>
              <a:t>the concept of peripheral and central</a:t>
            </a:r>
            <a:r>
              <a:rPr sz="700" spc="5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“gating”.</a:t>
            </a:r>
            <a:endParaRPr sz="7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  <a:buFont typeface="Arial"/>
              <a:buChar char="•"/>
            </a:pPr>
            <a:endParaRPr sz="1050">
              <a:latin typeface="Arial"/>
              <a:cs typeface="Arial"/>
            </a:endParaRPr>
          </a:p>
          <a:p>
            <a:pPr marL="91440" marR="5080" indent="-79375">
              <a:lnSpc>
                <a:spcPct val="105000"/>
              </a:lnSpc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concept </a:t>
            </a:r>
            <a:r>
              <a:rPr sz="700" spc="10" dirty="0">
                <a:latin typeface="Arial"/>
                <a:cs typeface="Arial"/>
              </a:rPr>
              <a:t>is that </a:t>
            </a:r>
            <a:r>
              <a:rPr sz="700" spc="15" dirty="0">
                <a:latin typeface="Arial"/>
                <a:cs typeface="Arial"/>
              </a:rPr>
              <a:t>when several sensory stimuli reach 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spinal cord </a:t>
            </a:r>
            <a:r>
              <a:rPr sz="700" spc="10" dirty="0">
                <a:latin typeface="Arial"/>
                <a:cs typeface="Arial"/>
              </a:rPr>
              <a:t>at the </a:t>
            </a:r>
            <a:r>
              <a:rPr sz="700" spc="20" dirty="0">
                <a:latin typeface="Arial"/>
                <a:cs typeface="Arial"/>
              </a:rPr>
              <a:t>same </a:t>
            </a:r>
            <a:r>
              <a:rPr sz="700" spc="15" dirty="0">
                <a:latin typeface="Arial"/>
                <a:cs typeface="Arial"/>
              </a:rPr>
              <a:t>location and time one </a:t>
            </a:r>
            <a:r>
              <a:rPr sz="700" spc="10" dirty="0">
                <a:latin typeface="Arial"/>
                <a:cs typeface="Arial"/>
              </a:rPr>
              <a:t>of</a:t>
            </a:r>
            <a:r>
              <a:rPr sz="700" spc="-6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them  becomes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dominant.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02691" y="151638"/>
            <a:ext cx="14014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Sensory</a:t>
            </a:r>
            <a:r>
              <a:rPr spc="-70" dirty="0"/>
              <a:t> </a:t>
            </a:r>
            <a:r>
              <a:rPr dirty="0"/>
              <a:t>Transmission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51790"/>
            <a:ext cx="2467610" cy="1129665"/>
          </a:xfrm>
          <a:prstGeom prst="rect">
            <a:avLst/>
          </a:prstGeom>
        </p:spPr>
        <p:txBody>
          <a:bodyPr vert="horz" wrap="square" lIns="0" tIns="514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40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Mechanical pressure/movement </a:t>
            </a:r>
            <a:r>
              <a:rPr sz="700" spc="10" dirty="0">
                <a:latin typeface="Arial"/>
                <a:cs typeface="Arial"/>
              </a:rPr>
              <a:t>is transmitted</a:t>
            </a:r>
            <a:r>
              <a:rPr sz="700" spc="15" dirty="0">
                <a:latin typeface="Arial"/>
                <a:cs typeface="Arial"/>
              </a:rPr>
              <a:t> by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10"/>
              </a:spcBef>
              <a:buFont typeface="Arial"/>
              <a:buChar char="–"/>
              <a:tabLst>
                <a:tab pos="183515" algn="l"/>
              </a:tabLst>
            </a:pPr>
            <a:r>
              <a:rPr sz="700" b="1" dirty="0">
                <a:latin typeface="Arial"/>
                <a:cs typeface="Arial"/>
              </a:rPr>
              <a:t>Aβ </a:t>
            </a:r>
            <a:r>
              <a:rPr sz="700" b="1" spc="10" dirty="0">
                <a:latin typeface="Arial"/>
                <a:cs typeface="Arial"/>
              </a:rPr>
              <a:t>(A Beta)</a:t>
            </a:r>
            <a:r>
              <a:rPr sz="700" b="1" spc="4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fibres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15"/>
              </a:spcBef>
              <a:buChar char="–"/>
              <a:tabLst>
                <a:tab pos="183515" algn="l"/>
              </a:tabLst>
            </a:pPr>
            <a:r>
              <a:rPr sz="700" spc="15" dirty="0">
                <a:latin typeface="Arial"/>
                <a:cs typeface="Arial"/>
              </a:rPr>
              <a:t>Large diameter </a:t>
            </a:r>
            <a:r>
              <a:rPr sz="700" spc="10" dirty="0">
                <a:latin typeface="Arial"/>
                <a:cs typeface="Arial"/>
              </a:rPr>
              <a:t>with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myelin</a:t>
            </a:r>
            <a:endParaRPr sz="70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35"/>
              </a:spcBef>
              <a:buChar char="•"/>
              <a:tabLst>
                <a:tab pos="276860" algn="l"/>
              </a:tabLst>
            </a:pPr>
            <a:r>
              <a:rPr sz="700" spc="10" dirty="0">
                <a:latin typeface="Arial"/>
                <a:cs typeface="Arial"/>
              </a:rPr>
              <a:t>Myelin </a:t>
            </a:r>
            <a:r>
              <a:rPr sz="700" spc="15" dirty="0">
                <a:latin typeface="Arial"/>
                <a:cs typeface="Arial"/>
              </a:rPr>
              <a:t>increases conduction</a:t>
            </a:r>
            <a:endParaRPr sz="700">
              <a:latin typeface="Arial"/>
              <a:cs typeface="Arial"/>
            </a:endParaRPr>
          </a:p>
          <a:p>
            <a:pPr marL="276225" lvl="2" indent="-53975">
              <a:lnSpc>
                <a:spcPct val="100000"/>
              </a:lnSpc>
              <a:spcBef>
                <a:spcPts val="45"/>
              </a:spcBef>
              <a:buChar char="•"/>
              <a:tabLst>
                <a:tab pos="276860" algn="l"/>
              </a:tabLst>
            </a:pPr>
            <a:r>
              <a:rPr sz="700" spc="15" dirty="0">
                <a:latin typeface="Arial"/>
                <a:cs typeface="Arial"/>
              </a:rPr>
              <a:t>Larger diameter increases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conduction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40"/>
              </a:spcBef>
              <a:buChar char="–"/>
              <a:tabLst>
                <a:tab pos="183515" algn="l"/>
              </a:tabLst>
            </a:pPr>
            <a:r>
              <a:rPr sz="700" spc="20" dirty="0">
                <a:latin typeface="Arial"/>
                <a:cs typeface="Arial"/>
              </a:rPr>
              <a:t>Up </a:t>
            </a:r>
            <a:r>
              <a:rPr sz="700" spc="10" dirty="0">
                <a:latin typeface="Arial"/>
                <a:cs typeface="Arial"/>
              </a:rPr>
              <a:t>to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80m/s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ts val="1060"/>
              </a:lnSpc>
              <a:spcBef>
                <a:spcPts val="500"/>
              </a:spcBef>
              <a:buFont typeface="Arial"/>
              <a:buChar char="•"/>
              <a:tabLst>
                <a:tab pos="92075" algn="l"/>
              </a:tabLst>
            </a:pPr>
            <a:r>
              <a:rPr sz="950" b="1" spc="15" dirty="0">
                <a:solidFill>
                  <a:srgbClr val="FF0000"/>
                </a:solidFill>
                <a:latin typeface="Symbol"/>
                <a:cs typeface="Symbol"/>
              </a:rPr>
              <a:t></a:t>
            </a:r>
            <a:r>
              <a:rPr sz="950" b="1" spc="15" dirty="0">
                <a:solidFill>
                  <a:srgbClr val="FF0000"/>
                </a:solidFill>
                <a:latin typeface="Arial"/>
                <a:cs typeface="Arial"/>
              </a:rPr>
              <a:t>A</a:t>
            </a:r>
            <a:r>
              <a:rPr sz="950" b="1" spc="15" dirty="0">
                <a:solidFill>
                  <a:srgbClr val="FF3300"/>
                </a:solidFill>
                <a:latin typeface="Arial"/>
                <a:cs typeface="Arial"/>
              </a:rPr>
              <a:t>β </a:t>
            </a:r>
            <a:r>
              <a:rPr sz="950" b="1" spc="15" dirty="0">
                <a:solidFill>
                  <a:srgbClr val="FF0000"/>
                </a:solidFill>
                <a:latin typeface="Arial"/>
                <a:cs typeface="Arial"/>
              </a:rPr>
              <a:t>fibres transmit sensory input</a:t>
            </a:r>
            <a:r>
              <a:rPr sz="950" b="1" spc="-14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950" b="1" spc="20" dirty="0">
                <a:solidFill>
                  <a:srgbClr val="FF0000"/>
                </a:solidFill>
                <a:latin typeface="Arial"/>
                <a:cs typeface="Arial"/>
              </a:rPr>
              <a:t>more  </a:t>
            </a:r>
            <a:r>
              <a:rPr sz="950" b="1" spc="15" dirty="0">
                <a:solidFill>
                  <a:srgbClr val="FF0000"/>
                </a:solidFill>
                <a:latin typeface="Arial"/>
                <a:cs typeface="Arial"/>
              </a:rPr>
              <a:t>rapidly than </a:t>
            </a:r>
            <a:r>
              <a:rPr sz="950" b="1" spc="5" dirty="0">
                <a:solidFill>
                  <a:srgbClr val="FF0000"/>
                </a:solidFill>
                <a:latin typeface="Arial"/>
                <a:cs typeface="Arial"/>
              </a:rPr>
              <a:t>Aδ </a:t>
            </a:r>
            <a:r>
              <a:rPr sz="950" b="1" spc="15" dirty="0">
                <a:solidFill>
                  <a:srgbClr val="FF0000"/>
                </a:solidFill>
                <a:latin typeface="Arial"/>
                <a:cs typeface="Arial"/>
              </a:rPr>
              <a:t>or </a:t>
            </a:r>
            <a:r>
              <a:rPr sz="950" b="1" spc="20" dirty="0">
                <a:solidFill>
                  <a:srgbClr val="FF0000"/>
                </a:solidFill>
                <a:latin typeface="Arial"/>
                <a:cs typeface="Arial"/>
              </a:rPr>
              <a:t>C</a:t>
            </a:r>
            <a:r>
              <a:rPr sz="950" b="1" spc="-8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950" b="1" spc="15" dirty="0">
                <a:solidFill>
                  <a:srgbClr val="FF0000"/>
                </a:solidFill>
                <a:latin typeface="Arial"/>
                <a:cs typeface="Arial"/>
              </a:rPr>
              <a:t>fibres</a:t>
            </a:r>
            <a:endParaRPr sz="9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16355" y="144906"/>
            <a:ext cx="11722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Gating</a:t>
            </a:r>
            <a:r>
              <a:rPr spc="-75" dirty="0"/>
              <a:t> </a:t>
            </a:r>
            <a:r>
              <a:rPr spc="10" dirty="0"/>
              <a:t>Mechanism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1156208"/>
            <a:ext cx="2265045" cy="581025"/>
          </a:xfrm>
          <a:prstGeom prst="rect">
            <a:avLst/>
          </a:prstGeom>
        </p:spPr>
        <p:txBody>
          <a:bodyPr vert="horz" wrap="square" lIns="0" tIns="24130" rIns="0" bIns="0" rtlCol="0">
            <a:spAutoFit/>
          </a:bodyPr>
          <a:lstStyle/>
          <a:p>
            <a:pPr marL="91440" marR="5080" indent="-79375">
              <a:lnSpc>
                <a:spcPts val="800"/>
              </a:lnSpc>
              <a:spcBef>
                <a:spcPts val="190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5" dirty="0">
                <a:latin typeface="Arial"/>
                <a:cs typeface="Arial"/>
              </a:rPr>
              <a:t>T-cell </a:t>
            </a:r>
            <a:r>
              <a:rPr sz="700" b="1" spc="10" dirty="0">
                <a:latin typeface="Arial"/>
                <a:cs typeface="Arial"/>
              </a:rPr>
              <a:t>inhibitory </a:t>
            </a:r>
            <a:r>
              <a:rPr sz="700" b="1" spc="15" dirty="0">
                <a:latin typeface="Arial"/>
                <a:cs typeface="Arial"/>
              </a:rPr>
              <a:t>neuron </a:t>
            </a:r>
            <a:r>
              <a:rPr sz="700" spc="10" dirty="0">
                <a:latin typeface="Arial"/>
                <a:cs typeface="Arial"/>
              </a:rPr>
              <a:t>in </a:t>
            </a:r>
            <a:r>
              <a:rPr sz="700" spc="15" dirty="0">
                <a:latin typeface="Arial"/>
                <a:cs typeface="Arial"/>
              </a:rPr>
              <a:t>substansia gelatinosa </a:t>
            </a:r>
            <a:r>
              <a:rPr sz="700" spc="10" dirty="0">
                <a:latin typeface="Arial"/>
                <a:cs typeface="Arial"/>
              </a:rPr>
              <a:t>of  dorsal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horn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ts val="760"/>
              </a:lnSpc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“tonically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active”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ts val="775"/>
              </a:lnSpc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Has a base rate of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activation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00"/>
              </a:spcBef>
              <a:buFont typeface="Arial"/>
              <a:buChar char="•"/>
              <a:tabLst>
                <a:tab pos="92075" algn="l"/>
              </a:tabLst>
            </a:pPr>
            <a:r>
              <a:rPr sz="700" i="1" spc="15" dirty="0">
                <a:latin typeface="Arial"/>
                <a:cs typeface="Arial"/>
              </a:rPr>
              <a:t>Suppresses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ascending pain </a:t>
            </a:r>
            <a:r>
              <a:rPr sz="700" spc="10" dirty="0">
                <a:latin typeface="Arial"/>
                <a:cs typeface="Arial"/>
              </a:rPr>
              <a:t>pathway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83691" y="377952"/>
            <a:ext cx="1644396" cy="76657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16991" y="144906"/>
            <a:ext cx="11722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Gating</a:t>
            </a:r>
            <a:r>
              <a:rPr spc="-75" dirty="0"/>
              <a:t> </a:t>
            </a:r>
            <a:r>
              <a:rPr spc="10" dirty="0"/>
              <a:t>Mechanism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1342440"/>
            <a:ext cx="1938655" cy="339725"/>
          </a:xfrm>
          <a:prstGeom prst="rect">
            <a:avLst/>
          </a:prstGeom>
        </p:spPr>
        <p:txBody>
          <a:bodyPr vert="horz" wrap="square" lIns="0" tIns="6222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48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Painful </a:t>
            </a:r>
            <a:r>
              <a:rPr sz="700" spc="15" dirty="0">
                <a:latin typeface="Arial"/>
                <a:cs typeface="Arial"/>
              </a:rPr>
              <a:t>stimulus leads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b="1" spc="5" dirty="0">
                <a:latin typeface="Arial"/>
                <a:cs typeface="Arial"/>
              </a:rPr>
              <a:t>T-cell</a:t>
            </a:r>
            <a:r>
              <a:rPr sz="700" b="1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activity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95"/>
              </a:spcBef>
              <a:buFont typeface="Arial"/>
              <a:buChar char="•"/>
              <a:tabLst>
                <a:tab pos="92075" algn="l"/>
              </a:tabLst>
            </a:pPr>
            <a:r>
              <a:rPr sz="700" i="1" spc="15" dirty="0">
                <a:latin typeface="Arial"/>
                <a:cs typeface="Arial"/>
              </a:rPr>
              <a:t>Allows </a:t>
            </a:r>
            <a:r>
              <a:rPr sz="700" spc="15" dirty="0">
                <a:latin typeface="Arial"/>
                <a:cs typeface="Arial"/>
              </a:rPr>
              <a:t>transmission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pain stimulus </a:t>
            </a:r>
            <a:r>
              <a:rPr sz="700" spc="10" dirty="0">
                <a:latin typeface="Arial"/>
                <a:cs typeface="Arial"/>
              </a:rPr>
              <a:t>to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brain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451104" y="467868"/>
            <a:ext cx="1915667" cy="7757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16355" y="151638"/>
            <a:ext cx="117221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Gating</a:t>
            </a:r>
            <a:r>
              <a:rPr spc="-75" dirty="0"/>
              <a:t> </a:t>
            </a:r>
            <a:r>
              <a:rPr spc="10" dirty="0"/>
              <a:t>Mechanism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1280335"/>
            <a:ext cx="2455545" cy="490220"/>
          </a:xfrm>
          <a:prstGeom prst="rect">
            <a:avLst/>
          </a:prstGeom>
        </p:spPr>
        <p:txBody>
          <a:bodyPr vert="horz" wrap="square" lIns="0" tIns="26670" rIns="0" bIns="0" rtlCol="0">
            <a:spAutoFit/>
          </a:bodyPr>
          <a:lstStyle/>
          <a:p>
            <a:pPr marL="79375" marR="784225" indent="-79375" algn="r">
              <a:lnSpc>
                <a:spcPct val="100000"/>
              </a:lnSpc>
              <a:spcBef>
                <a:spcPts val="210"/>
              </a:spcBef>
              <a:buFont typeface="Arial"/>
              <a:buChar char="•"/>
              <a:tabLst>
                <a:tab pos="79375" algn="l"/>
              </a:tabLst>
            </a:pPr>
            <a:r>
              <a:rPr sz="700" b="1" dirty="0">
                <a:latin typeface="Arial"/>
                <a:cs typeface="Arial"/>
              </a:rPr>
              <a:t>Aβ </a:t>
            </a:r>
            <a:r>
              <a:rPr sz="700" b="1" spc="10" dirty="0">
                <a:latin typeface="Arial"/>
                <a:cs typeface="Arial"/>
              </a:rPr>
              <a:t>fibres </a:t>
            </a:r>
            <a:r>
              <a:rPr sz="700" spc="15" dirty="0">
                <a:latin typeface="Arial"/>
                <a:cs typeface="Arial"/>
              </a:rPr>
              <a:t>stimulate </a:t>
            </a:r>
            <a:r>
              <a:rPr sz="700" b="1" spc="10" dirty="0">
                <a:latin typeface="Arial"/>
                <a:cs typeface="Arial"/>
              </a:rPr>
              <a:t>inhibitory</a:t>
            </a:r>
            <a:r>
              <a:rPr sz="700" b="1" spc="50" dirty="0">
                <a:latin typeface="Arial"/>
                <a:cs typeface="Arial"/>
              </a:rPr>
              <a:t> </a:t>
            </a:r>
            <a:r>
              <a:rPr sz="700" b="1" spc="5" dirty="0">
                <a:latin typeface="Arial"/>
                <a:cs typeface="Arial"/>
              </a:rPr>
              <a:t>T-cells</a:t>
            </a:r>
            <a:endParaRPr sz="700">
              <a:latin typeface="Arial"/>
              <a:cs typeface="Arial"/>
            </a:endParaRPr>
          </a:p>
          <a:p>
            <a:pPr marR="778510" algn="r">
              <a:lnSpc>
                <a:spcPct val="100000"/>
              </a:lnSpc>
              <a:spcBef>
                <a:spcPts val="75"/>
              </a:spcBef>
            </a:pPr>
            <a:r>
              <a:rPr sz="650" spc="-5" dirty="0">
                <a:latin typeface="Arial"/>
                <a:cs typeface="Arial"/>
              </a:rPr>
              <a:t>– Counters inhibition from nociceptor</a:t>
            </a:r>
            <a:r>
              <a:rPr sz="650" spc="-10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fibres</a:t>
            </a:r>
            <a:endParaRPr sz="65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7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Inhibitory T-cells </a:t>
            </a:r>
            <a:r>
              <a:rPr sz="700" spc="15" dirty="0">
                <a:latin typeface="Arial"/>
                <a:cs typeface="Arial"/>
              </a:rPr>
              <a:t>block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transmission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pain signals</a:t>
            </a:r>
            <a:r>
              <a:rPr sz="700" spc="-5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to  the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brain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27304" y="437388"/>
            <a:ext cx="1757172" cy="8519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6096"/>
            <a:ext cx="2810256" cy="21070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97256" y="672465"/>
            <a:ext cx="2009775" cy="3352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652780" marR="5080" indent="-640715">
              <a:lnSpc>
                <a:spcPct val="101000"/>
              </a:lnSpc>
              <a:spcBef>
                <a:spcPts val="105"/>
              </a:spcBef>
            </a:pPr>
            <a:r>
              <a:rPr dirty="0"/>
              <a:t>Transcutaneous </a:t>
            </a:r>
            <a:r>
              <a:rPr spc="5" dirty="0"/>
              <a:t>Electrical</a:t>
            </a:r>
            <a:r>
              <a:rPr spc="-105" dirty="0"/>
              <a:t> </a:t>
            </a:r>
            <a:r>
              <a:rPr spc="5" dirty="0"/>
              <a:t>Nerve  Stimulation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2263" y="165862"/>
            <a:ext cx="11207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So </a:t>
            </a:r>
            <a:r>
              <a:rPr spc="15" dirty="0"/>
              <a:t>what </a:t>
            </a:r>
            <a:r>
              <a:rPr spc="5" dirty="0"/>
              <a:t>is</a:t>
            </a:r>
            <a:r>
              <a:rPr spc="-155" dirty="0"/>
              <a:t> </a:t>
            </a:r>
            <a:r>
              <a:rPr spc="10" dirty="0"/>
              <a:t>TENS?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1997"/>
            <a:ext cx="2395855" cy="8991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427355" indent="-79375">
              <a:lnSpc>
                <a:spcPct val="104299"/>
              </a:lnSpc>
              <a:spcBef>
                <a:spcPts val="9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TRANSCUTANEOUS ELECTRICAL NERVE  </a:t>
            </a:r>
            <a:r>
              <a:rPr sz="700" b="1" spc="5" dirty="0">
                <a:latin typeface="Arial"/>
                <a:cs typeface="Arial"/>
              </a:rPr>
              <a:t>STIMULATION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Non invasive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Peripheral </a:t>
            </a:r>
            <a:r>
              <a:rPr sz="700" spc="15" dirty="0">
                <a:latin typeface="Arial"/>
                <a:cs typeface="Arial"/>
              </a:rPr>
              <a:t>stimulation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technique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Used </a:t>
            </a:r>
            <a:r>
              <a:rPr sz="700" spc="10" dirty="0">
                <a:latin typeface="Arial"/>
                <a:cs typeface="Arial"/>
              </a:rPr>
              <a:t>to relieve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pain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Pulsed </a:t>
            </a:r>
            <a:r>
              <a:rPr sz="700" spc="10" dirty="0">
                <a:latin typeface="Arial"/>
                <a:cs typeface="Arial"/>
              </a:rPr>
              <a:t>electrical currents are </a:t>
            </a:r>
            <a:r>
              <a:rPr sz="700" spc="15" dirty="0">
                <a:latin typeface="Arial"/>
                <a:cs typeface="Arial"/>
              </a:rPr>
              <a:t>delivered across an </a:t>
            </a:r>
            <a:r>
              <a:rPr sz="700" spc="10" dirty="0">
                <a:latin typeface="Arial"/>
                <a:cs typeface="Arial"/>
              </a:rPr>
              <a:t>intact  </a:t>
            </a:r>
            <a:r>
              <a:rPr sz="700" spc="15" dirty="0">
                <a:latin typeface="Arial"/>
                <a:cs typeface="Arial"/>
              </a:rPr>
              <a:t>skin surface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activate </a:t>
            </a:r>
            <a:r>
              <a:rPr sz="700" spc="10" dirty="0">
                <a:latin typeface="Arial"/>
                <a:cs typeface="Arial"/>
              </a:rPr>
              <a:t>underlying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nerves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8623" y="165862"/>
            <a:ext cx="248920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History of </a:t>
            </a:r>
            <a:r>
              <a:rPr spc="10" dirty="0"/>
              <a:t>using </a:t>
            </a:r>
            <a:r>
              <a:rPr spc="5" dirty="0"/>
              <a:t>electricity for </a:t>
            </a:r>
            <a:r>
              <a:rPr spc="10" dirty="0"/>
              <a:t>pain</a:t>
            </a:r>
            <a:r>
              <a:rPr spc="-185" dirty="0"/>
              <a:t> </a:t>
            </a:r>
            <a:r>
              <a:rPr spc="5" dirty="0"/>
              <a:t>relief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613" y="439293"/>
            <a:ext cx="1868170" cy="1146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6839" marR="49530" indent="-79375">
              <a:lnSpc>
                <a:spcPct val="101699"/>
              </a:lnSpc>
              <a:spcBef>
                <a:spcPts val="100"/>
              </a:spcBef>
              <a:buChar char="•"/>
              <a:tabLst>
                <a:tab pos="117475" algn="l"/>
              </a:tabLst>
            </a:pPr>
            <a:r>
              <a:rPr sz="600" dirty="0">
                <a:latin typeface="Arial"/>
                <a:cs typeface="Arial"/>
              </a:rPr>
              <a:t>Ancient Egyptians (2,500 </a:t>
            </a:r>
            <a:r>
              <a:rPr sz="600" spc="5" dirty="0">
                <a:latin typeface="Arial"/>
                <a:cs typeface="Arial"/>
              </a:rPr>
              <a:t>BC) </a:t>
            </a:r>
            <a:r>
              <a:rPr sz="600" dirty="0">
                <a:latin typeface="Arial"/>
                <a:cs typeface="Arial"/>
              </a:rPr>
              <a:t>electrogenic fish to  painful body</a:t>
            </a:r>
            <a:r>
              <a:rPr sz="600" spc="4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parts</a:t>
            </a:r>
            <a:endParaRPr sz="600">
              <a:latin typeface="Arial"/>
              <a:cs typeface="Arial"/>
            </a:endParaRPr>
          </a:p>
          <a:p>
            <a:pPr marL="116839" marR="477520" indent="-79375">
              <a:lnSpc>
                <a:spcPct val="101699"/>
              </a:lnSpc>
              <a:spcBef>
                <a:spcPts val="155"/>
              </a:spcBef>
              <a:buChar char="•"/>
              <a:tabLst>
                <a:tab pos="117475" algn="l"/>
              </a:tabLst>
            </a:pPr>
            <a:r>
              <a:rPr sz="600" dirty="0">
                <a:latin typeface="Arial"/>
                <a:cs typeface="Arial"/>
              </a:rPr>
              <a:t>Dioscorides : 76AD Greek physician.  Hemorrhoids</a:t>
            </a:r>
            <a:endParaRPr sz="600">
              <a:latin typeface="Arial"/>
              <a:cs typeface="Arial"/>
            </a:endParaRPr>
          </a:p>
          <a:p>
            <a:pPr marL="116839" marR="30480" indent="-79375">
              <a:lnSpc>
                <a:spcPct val="101699"/>
              </a:lnSpc>
              <a:spcBef>
                <a:spcPts val="155"/>
              </a:spcBef>
              <a:buChar char="•"/>
              <a:tabLst>
                <a:tab pos="117475" algn="l"/>
              </a:tabLst>
            </a:pPr>
            <a:r>
              <a:rPr sz="600" spc="5" dirty="0">
                <a:latin typeface="Arial"/>
                <a:cs typeface="Arial"/>
              </a:rPr>
              <a:t>Pulvermacher’s </a:t>
            </a:r>
            <a:r>
              <a:rPr sz="600" dirty="0">
                <a:latin typeface="Arial"/>
                <a:cs typeface="Arial"/>
              </a:rPr>
              <a:t>bi-polar electric belt </a:t>
            </a:r>
            <a:r>
              <a:rPr sz="600" spc="-5" dirty="0">
                <a:latin typeface="Arial"/>
                <a:cs typeface="Arial"/>
              </a:rPr>
              <a:t>(1840’s </a:t>
            </a:r>
            <a:r>
              <a:rPr sz="600" dirty="0">
                <a:latin typeface="Arial"/>
                <a:cs typeface="Arial"/>
              </a:rPr>
              <a:t>Guys  Hosptial)</a:t>
            </a:r>
            <a:endParaRPr sz="6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155"/>
              </a:spcBef>
              <a:buChar char="•"/>
              <a:tabLst>
                <a:tab pos="117475" algn="l"/>
              </a:tabLst>
            </a:pPr>
            <a:r>
              <a:rPr sz="600" spc="5" dirty="0">
                <a:latin typeface="Arial"/>
                <a:cs typeface="Arial"/>
              </a:rPr>
              <a:t>Dr </a:t>
            </a:r>
            <a:r>
              <a:rPr sz="600" dirty="0">
                <a:latin typeface="Arial"/>
                <a:cs typeface="Arial"/>
              </a:rPr>
              <a:t>Karshner’s Electric Bath: inflamed</a:t>
            </a:r>
            <a:r>
              <a:rPr sz="600" spc="7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uterus</a:t>
            </a:r>
            <a:endParaRPr sz="600">
              <a:latin typeface="Arial"/>
              <a:cs typeface="Arial"/>
            </a:endParaRPr>
          </a:p>
          <a:p>
            <a:pPr marL="116839" marR="64135" indent="-79375">
              <a:lnSpc>
                <a:spcPct val="102499"/>
              </a:lnSpc>
              <a:spcBef>
                <a:spcPts val="150"/>
              </a:spcBef>
              <a:buChar char="•"/>
              <a:tabLst>
                <a:tab pos="117475" algn="l"/>
              </a:tabLst>
            </a:pPr>
            <a:r>
              <a:rPr sz="600" dirty="0">
                <a:latin typeface="Arial"/>
                <a:cs typeface="Arial"/>
              </a:rPr>
              <a:t>18</a:t>
            </a:r>
            <a:r>
              <a:rPr sz="600" baseline="27777" dirty="0">
                <a:latin typeface="Arial"/>
                <a:cs typeface="Arial"/>
              </a:rPr>
              <a:t>th </a:t>
            </a:r>
            <a:r>
              <a:rPr sz="600" dirty="0">
                <a:latin typeface="Arial"/>
                <a:cs typeface="Arial"/>
              </a:rPr>
              <a:t>century; electrostatic generators popularised  </a:t>
            </a:r>
            <a:r>
              <a:rPr sz="600" spc="-5" dirty="0">
                <a:latin typeface="Arial"/>
                <a:cs typeface="Arial"/>
              </a:rPr>
              <a:t>electrotherapy, </a:t>
            </a:r>
            <a:r>
              <a:rPr sz="600" dirty="0">
                <a:latin typeface="Arial"/>
                <a:cs typeface="Arial"/>
              </a:rPr>
              <a:t>but </a:t>
            </a:r>
            <a:r>
              <a:rPr sz="600" spc="5" dirty="0">
                <a:latin typeface="Arial"/>
                <a:cs typeface="Arial"/>
              </a:rPr>
              <a:t>advances </a:t>
            </a:r>
            <a:r>
              <a:rPr sz="600" dirty="0">
                <a:latin typeface="Arial"/>
                <a:cs typeface="Arial"/>
              </a:rPr>
              <a:t>in pharmacology  preferable</a:t>
            </a:r>
            <a:endParaRPr sz="600">
              <a:latin typeface="Arial"/>
              <a:cs typeface="Arial"/>
            </a:endParaRPr>
          </a:p>
          <a:p>
            <a:pPr marL="116839" indent="-79375">
              <a:lnSpc>
                <a:spcPct val="100000"/>
              </a:lnSpc>
              <a:spcBef>
                <a:spcPts val="155"/>
              </a:spcBef>
              <a:buChar char="•"/>
              <a:tabLst>
                <a:tab pos="117475" algn="l"/>
              </a:tabLst>
            </a:pPr>
            <a:r>
              <a:rPr sz="600" dirty="0">
                <a:latin typeface="Arial"/>
                <a:cs typeface="Arial"/>
              </a:rPr>
              <a:t>1965: Melzack and </a:t>
            </a:r>
            <a:r>
              <a:rPr sz="600" spc="-5" dirty="0">
                <a:latin typeface="Arial"/>
                <a:cs typeface="Arial"/>
              </a:rPr>
              <a:t>Wall’s </a:t>
            </a:r>
            <a:r>
              <a:rPr sz="600" dirty="0">
                <a:latin typeface="Arial"/>
                <a:cs typeface="Arial"/>
              </a:rPr>
              <a:t>Pain Gate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Theory</a:t>
            </a:r>
            <a:endParaRPr sz="6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932432" y="394716"/>
            <a:ext cx="878205" cy="1522730"/>
            <a:chOff x="1932432" y="394716"/>
            <a:chExt cx="878205" cy="1522730"/>
          </a:xfrm>
        </p:grpSpPr>
        <p:sp>
          <p:nvSpPr>
            <p:cNvPr id="5" name="object 5"/>
            <p:cNvSpPr/>
            <p:nvPr/>
          </p:nvSpPr>
          <p:spPr>
            <a:xfrm>
              <a:off x="2078736" y="394716"/>
              <a:ext cx="731520" cy="43738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2350008" y="856488"/>
              <a:ext cx="275843" cy="339852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932432" y="1220724"/>
              <a:ext cx="877824" cy="696467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46785" marR="5080" indent="-696595">
              <a:lnSpc>
                <a:spcPct val="101000"/>
              </a:lnSpc>
              <a:spcBef>
                <a:spcPts val="105"/>
              </a:spcBef>
            </a:pPr>
            <a:r>
              <a:rPr spc="10" dirty="0"/>
              <a:t>TENS </a:t>
            </a:r>
            <a:r>
              <a:rPr spc="5" dirty="0"/>
              <a:t>as </a:t>
            </a:r>
            <a:r>
              <a:rPr spc="10" dirty="0"/>
              <a:t>a </a:t>
            </a:r>
            <a:r>
              <a:rPr spc="5" dirty="0"/>
              <a:t>Peripheral</a:t>
            </a:r>
            <a:r>
              <a:rPr spc="-125" dirty="0"/>
              <a:t> </a:t>
            </a:r>
            <a:r>
              <a:rPr spc="5" dirty="0"/>
              <a:t>Stimulation  </a:t>
            </a:r>
            <a:r>
              <a:rPr dirty="0"/>
              <a:t>Technique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18642"/>
            <a:ext cx="2379345" cy="918844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2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Standard </a:t>
            </a:r>
            <a:r>
              <a:rPr sz="700" spc="20" dirty="0">
                <a:latin typeface="Arial"/>
                <a:cs typeface="Arial"/>
              </a:rPr>
              <a:t>TENS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device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Battery powered, </a:t>
            </a:r>
            <a:r>
              <a:rPr sz="700" spc="15" dirty="0">
                <a:latin typeface="Arial"/>
                <a:cs typeface="Arial"/>
              </a:rPr>
              <a:t>hand-held</a:t>
            </a:r>
            <a:r>
              <a:rPr sz="700" spc="5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device</a:t>
            </a:r>
            <a:endParaRPr sz="700">
              <a:latin typeface="Arial"/>
              <a:cs typeface="Arial"/>
            </a:endParaRPr>
          </a:p>
          <a:p>
            <a:pPr marL="91440" marR="231775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Generates </a:t>
            </a:r>
            <a:r>
              <a:rPr sz="700" spc="15" dirty="0">
                <a:latin typeface="Arial"/>
                <a:cs typeface="Arial"/>
              </a:rPr>
              <a:t>pulsed </a:t>
            </a:r>
            <a:r>
              <a:rPr sz="700" spc="10" dirty="0">
                <a:latin typeface="Arial"/>
                <a:cs typeface="Arial"/>
              </a:rPr>
              <a:t>electrical currents </a:t>
            </a:r>
            <a:r>
              <a:rPr sz="700" spc="15" dirty="0">
                <a:latin typeface="Arial"/>
                <a:cs typeface="Arial"/>
              </a:rPr>
              <a:t>delivered via  electrodes placed on </a:t>
            </a:r>
            <a:r>
              <a:rPr sz="700" spc="10" dirty="0">
                <a:latin typeface="Arial"/>
                <a:cs typeface="Arial"/>
              </a:rPr>
              <a:t>the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skin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Conventional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20" dirty="0">
                <a:latin typeface="Arial"/>
                <a:cs typeface="Arial"/>
              </a:rPr>
              <a:t>TENS</a:t>
            </a:r>
            <a:endParaRPr sz="700">
              <a:latin typeface="Arial"/>
              <a:cs typeface="Arial"/>
            </a:endParaRPr>
          </a:p>
          <a:p>
            <a:pPr marL="219710" marR="5080" indent="-105410">
              <a:lnSpc>
                <a:spcPct val="104299"/>
              </a:lnSpc>
              <a:spcBef>
                <a:spcPts val="130"/>
              </a:spcBef>
            </a:pPr>
            <a:r>
              <a:rPr sz="700" spc="15" dirty="0">
                <a:latin typeface="Arial"/>
                <a:cs typeface="Arial"/>
              </a:rPr>
              <a:t>– High frequency </a:t>
            </a:r>
            <a:r>
              <a:rPr sz="700" spc="10" dirty="0">
                <a:latin typeface="Arial"/>
                <a:cs typeface="Arial"/>
              </a:rPr>
              <a:t>(50-100Hz), </a:t>
            </a:r>
            <a:r>
              <a:rPr sz="700" spc="5" dirty="0">
                <a:latin typeface="Arial"/>
                <a:cs typeface="Arial"/>
              </a:rPr>
              <a:t>low-intensity, </a:t>
            </a:r>
            <a:r>
              <a:rPr sz="700" spc="10" dirty="0">
                <a:latin typeface="Arial"/>
                <a:cs typeface="Arial"/>
              </a:rPr>
              <a:t>with </a:t>
            </a:r>
            <a:r>
              <a:rPr sz="700" spc="15" dirty="0">
                <a:latin typeface="Arial"/>
                <a:cs typeface="Arial"/>
              </a:rPr>
              <a:t>small  pulse </a:t>
            </a:r>
            <a:r>
              <a:rPr sz="700" spc="10" dirty="0">
                <a:latin typeface="Arial"/>
                <a:cs typeface="Arial"/>
              </a:rPr>
              <a:t>widths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(50-200µs)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48055" marR="5080" indent="-697230">
              <a:lnSpc>
                <a:spcPct val="101000"/>
              </a:lnSpc>
              <a:spcBef>
                <a:spcPts val="105"/>
              </a:spcBef>
            </a:pPr>
            <a:r>
              <a:rPr spc="10" dirty="0"/>
              <a:t>TENS </a:t>
            </a:r>
            <a:r>
              <a:rPr spc="5" dirty="0"/>
              <a:t>as </a:t>
            </a:r>
            <a:r>
              <a:rPr spc="10" dirty="0"/>
              <a:t>a </a:t>
            </a:r>
            <a:r>
              <a:rPr spc="5" dirty="0"/>
              <a:t>Peripheral</a:t>
            </a:r>
            <a:r>
              <a:rPr spc="-125" dirty="0"/>
              <a:t> </a:t>
            </a:r>
            <a:r>
              <a:rPr spc="5" dirty="0"/>
              <a:t>Stimulation  </a:t>
            </a:r>
            <a:r>
              <a:rPr dirty="0"/>
              <a:t>Technique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4018" y="474649"/>
            <a:ext cx="2515235" cy="767715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104139" indent="-79375">
              <a:lnSpc>
                <a:spcPct val="100000"/>
              </a:lnSpc>
              <a:spcBef>
                <a:spcPts val="320"/>
              </a:spcBef>
              <a:buChar char="•"/>
              <a:tabLst>
                <a:tab pos="104775" algn="l"/>
              </a:tabLst>
            </a:pPr>
            <a:r>
              <a:rPr sz="700" spc="15" dirty="0">
                <a:latin typeface="Arial"/>
                <a:cs typeface="Arial"/>
              </a:rPr>
              <a:t>Stimulate A-β </a:t>
            </a:r>
            <a:r>
              <a:rPr sz="700" spc="10" dirty="0">
                <a:latin typeface="Arial"/>
                <a:cs typeface="Arial"/>
              </a:rPr>
              <a:t>fibres in the </a:t>
            </a:r>
            <a:r>
              <a:rPr sz="700" spc="15" dirty="0">
                <a:latin typeface="Arial"/>
                <a:cs typeface="Arial"/>
              </a:rPr>
              <a:t>dermatomes </a:t>
            </a:r>
            <a:r>
              <a:rPr sz="700" spc="10" dirty="0">
                <a:latin typeface="Arial"/>
                <a:cs typeface="Arial"/>
              </a:rPr>
              <a:t>related to the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pain</a:t>
            </a:r>
            <a:endParaRPr sz="700">
              <a:latin typeface="Arial"/>
              <a:cs typeface="Arial"/>
            </a:endParaRPr>
          </a:p>
          <a:p>
            <a:pPr marL="104139" marR="168910" indent="-79375">
              <a:lnSpc>
                <a:spcPct val="105000"/>
              </a:lnSpc>
              <a:spcBef>
                <a:spcPts val="185"/>
              </a:spcBef>
              <a:buChar char="•"/>
              <a:tabLst>
                <a:tab pos="104775" algn="l"/>
              </a:tabLst>
            </a:pPr>
            <a:r>
              <a:rPr sz="700" spc="15" dirty="0">
                <a:latin typeface="Arial"/>
                <a:cs typeface="Arial"/>
              </a:rPr>
              <a:t>Thus stimulating </a:t>
            </a:r>
            <a:r>
              <a:rPr sz="700" spc="10" dirty="0">
                <a:latin typeface="Arial"/>
                <a:cs typeface="Arial"/>
              </a:rPr>
              <a:t>inhibitory T-Cells in </a:t>
            </a:r>
            <a:r>
              <a:rPr sz="700" spc="20" dirty="0">
                <a:latin typeface="Arial"/>
                <a:cs typeface="Arial"/>
              </a:rPr>
              <a:t>SG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10" dirty="0">
                <a:latin typeface="Arial"/>
                <a:cs typeface="Arial"/>
              </a:rPr>
              <a:t>inhibiting  </a:t>
            </a:r>
            <a:r>
              <a:rPr sz="700" spc="15" dirty="0">
                <a:latin typeface="Arial"/>
                <a:cs typeface="Arial"/>
              </a:rPr>
              <a:t>Nociceptors </a:t>
            </a:r>
            <a:r>
              <a:rPr sz="700" dirty="0">
                <a:latin typeface="Arial"/>
                <a:cs typeface="Arial"/>
              </a:rPr>
              <a:t>(1</a:t>
            </a:r>
            <a:r>
              <a:rPr sz="750" baseline="22222" dirty="0">
                <a:latin typeface="Arial"/>
                <a:cs typeface="Arial"/>
              </a:rPr>
              <a:t>st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dirty="0">
                <a:latin typeface="Arial"/>
                <a:cs typeface="Arial"/>
              </a:rPr>
              <a:t>2</a:t>
            </a:r>
            <a:r>
              <a:rPr sz="750" baseline="22222" dirty="0">
                <a:latin typeface="Arial"/>
                <a:cs typeface="Arial"/>
              </a:rPr>
              <a:t>nd </a:t>
            </a:r>
            <a:r>
              <a:rPr sz="700" spc="15" dirty="0">
                <a:latin typeface="Arial"/>
                <a:cs typeface="Arial"/>
              </a:rPr>
              <a:t>pain) transmission </a:t>
            </a:r>
            <a:r>
              <a:rPr sz="700" spc="10" dirty="0">
                <a:latin typeface="Arial"/>
                <a:cs typeface="Arial"/>
              </a:rPr>
              <a:t>in to the  </a:t>
            </a:r>
            <a:r>
              <a:rPr sz="700" spc="15" dirty="0">
                <a:latin typeface="Arial"/>
                <a:cs typeface="Arial"/>
              </a:rPr>
              <a:t>spinothalamic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tract</a:t>
            </a:r>
            <a:endParaRPr sz="700">
              <a:latin typeface="Arial"/>
              <a:cs typeface="Arial"/>
            </a:endParaRPr>
          </a:p>
          <a:p>
            <a:pPr marL="104139" marR="61594" indent="-79375">
              <a:lnSpc>
                <a:spcPct val="104299"/>
              </a:lnSpc>
              <a:spcBef>
                <a:spcPts val="195"/>
              </a:spcBef>
              <a:buChar char="•"/>
              <a:tabLst>
                <a:tab pos="104775" algn="l"/>
              </a:tabLst>
            </a:pPr>
            <a:r>
              <a:rPr sz="700" spc="10" dirty="0">
                <a:latin typeface="Arial"/>
                <a:cs typeface="Arial"/>
              </a:rPr>
              <a:t>Generating </a:t>
            </a:r>
            <a:r>
              <a:rPr sz="700" spc="15" dirty="0">
                <a:latin typeface="Arial"/>
                <a:cs typeface="Arial"/>
              </a:rPr>
              <a:t>STRONG, </a:t>
            </a:r>
            <a:r>
              <a:rPr sz="700" spc="10" dirty="0">
                <a:latin typeface="Arial"/>
                <a:cs typeface="Arial"/>
              </a:rPr>
              <a:t>COMFORTABLE, NON-PAINFUL,  </a:t>
            </a:r>
            <a:r>
              <a:rPr sz="700" spc="15" dirty="0">
                <a:latin typeface="Arial"/>
                <a:cs typeface="Arial"/>
              </a:rPr>
              <a:t>paraesthesia beneath </a:t>
            </a:r>
            <a:r>
              <a:rPr sz="700" spc="10" dirty="0">
                <a:latin typeface="Arial"/>
                <a:cs typeface="Arial"/>
              </a:rPr>
              <a:t>the</a:t>
            </a:r>
            <a:r>
              <a:rPr sz="700" spc="15" dirty="0">
                <a:latin typeface="Arial"/>
                <a:cs typeface="Arial"/>
              </a:rPr>
              <a:t> electrodes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810510" cy="2107565"/>
            <a:chOff x="0" y="0"/>
            <a:chExt cx="2810510" cy="2107565"/>
          </a:xfrm>
        </p:grpSpPr>
        <p:sp>
          <p:nvSpPr>
            <p:cNvPr id="3" name="object 3"/>
            <p:cNvSpPr/>
            <p:nvPr/>
          </p:nvSpPr>
          <p:spPr>
            <a:xfrm>
              <a:off x="1802129" y="945642"/>
              <a:ext cx="768350" cy="152400"/>
            </a:xfrm>
            <a:custGeom>
              <a:avLst/>
              <a:gdLst/>
              <a:ahLst/>
              <a:cxnLst/>
              <a:rect l="l" t="t" r="r" b="b"/>
              <a:pathLst>
                <a:path w="768350" h="152400">
                  <a:moveTo>
                    <a:pt x="691896" y="0"/>
                  </a:moveTo>
                  <a:lnTo>
                    <a:pt x="691896" y="38100"/>
                  </a:lnTo>
                  <a:lnTo>
                    <a:pt x="0" y="38100"/>
                  </a:lnTo>
                  <a:lnTo>
                    <a:pt x="0" y="114300"/>
                  </a:lnTo>
                  <a:lnTo>
                    <a:pt x="691896" y="114300"/>
                  </a:lnTo>
                  <a:lnTo>
                    <a:pt x="691896" y="152400"/>
                  </a:lnTo>
                  <a:lnTo>
                    <a:pt x="768096" y="76200"/>
                  </a:lnTo>
                  <a:lnTo>
                    <a:pt x="691896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802129" y="945642"/>
              <a:ext cx="768350" cy="152400"/>
            </a:xfrm>
            <a:custGeom>
              <a:avLst/>
              <a:gdLst/>
              <a:ahLst/>
              <a:cxnLst/>
              <a:rect l="l" t="t" r="r" b="b"/>
              <a:pathLst>
                <a:path w="768350" h="152400">
                  <a:moveTo>
                    <a:pt x="0" y="38100"/>
                  </a:moveTo>
                  <a:lnTo>
                    <a:pt x="691896" y="38100"/>
                  </a:lnTo>
                  <a:lnTo>
                    <a:pt x="691896" y="0"/>
                  </a:lnTo>
                  <a:lnTo>
                    <a:pt x="768096" y="76200"/>
                  </a:lnTo>
                  <a:lnTo>
                    <a:pt x="691896" y="152400"/>
                  </a:lnTo>
                  <a:lnTo>
                    <a:pt x="691896" y="114300"/>
                  </a:lnTo>
                  <a:lnTo>
                    <a:pt x="0" y="114300"/>
                  </a:lnTo>
                  <a:lnTo>
                    <a:pt x="0" y="38100"/>
                  </a:lnTo>
                  <a:close/>
                </a:path>
              </a:pathLst>
            </a:custGeom>
            <a:ln w="7619">
              <a:solidFill>
                <a:srgbClr val="006FC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965453" y="639318"/>
              <a:ext cx="859790" cy="452755"/>
            </a:xfrm>
            <a:custGeom>
              <a:avLst/>
              <a:gdLst/>
              <a:ahLst/>
              <a:cxnLst/>
              <a:rect l="l" t="t" r="r" b="b"/>
              <a:pathLst>
                <a:path w="859789" h="452755">
                  <a:moveTo>
                    <a:pt x="784098" y="0"/>
                  </a:moveTo>
                  <a:lnTo>
                    <a:pt x="75438" y="0"/>
                  </a:lnTo>
                  <a:lnTo>
                    <a:pt x="46077" y="5929"/>
                  </a:lnTo>
                  <a:lnTo>
                    <a:pt x="22098" y="22098"/>
                  </a:lnTo>
                  <a:lnTo>
                    <a:pt x="5929" y="46077"/>
                  </a:lnTo>
                  <a:lnTo>
                    <a:pt x="0" y="75437"/>
                  </a:lnTo>
                  <a:lnTo>
                    <a:pt x="0" y="377189"/>
                  </a:lnTo>
                  <a:lnTo>
                    <a:pt x="5929" y="406550"/>
                  </a:lnTo>
                  <a:lnTo>
                    <a:pt x="22098" y="430529"/>
                  </a:lnTo>
                  <a:lnTo>
                    <a:pt x="46077" y="446698"/>
                  </a:lnTo>
                  <a:lnTo>
                    <a:pt x="75438" y="452627"/>
                  </a:lnTo>
                  <a:lnTo>
                    <a:pt x="784098" y="452627"/>
                  </a:lnTo>
                  <a:lnTo>
                    <a:pt x="813458" y="446698"/>
                  </a:lnTo>
                  <a:lnTo>
                    <a:pt x="837438" y="430529"/>
                  </a:lnTo>
                  <a:lnTo>
                    <a:pt x="853606" y="406550"/>
                  </a:lnTo>
                  <a:lnTo>
                    <a:pt x="859536" y="377189"/>
                  </a:lnTo>
                  <a:lnTo>
                    <a:pt x="859536" y="75437"/>
                  </a:lnTo>
                  <a:lnTo>
                    <a:pt x="853606" y="46077"/>
                  </a:lnTo>
                  <a:lnTo>
                    <a:pt x="837438" y="22097"/>
                  </a:lnTo>
                  <a:lnTo>
                    <a:pt x="813458" y="5929"/>
                  </a:lnTo>
                  <a:lnTo>
                    <a:pt x="784098" y="0"/>
                  </a:lnTo>
                  <a:close/>
                </a:path>
              </a:pathLst>
            </a:custGeom>
            <a:solidFill>
              <a:srgbClr val="006FC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965453" y="639318"/>
              <a:ext cx="859790" cy="452755"/>
            </a:xfrm>
            <a:custGeom>
              <a:avLst/>
              <a:gdLst/>
              <a:ahLst/>
              <a:cxnLst/>
              <a:rect l="l" t="t" r="r" b="b"/>
              <a:pathLst>
                <a:path w="859789" h="452755">
                  <a:moveTo>
                    <a:pt x="0" y="75437"/>
                  </a:moveTo>
                  <a:lnTo>
                    <a:pt x="5929" y="46077"/>
                  </a:lnTo>
                  <a:lnTo>
                    <a:pt x="22098" y="22098"/>
                  </a:lnTo>
                  <a:lnTo>
                    <a:pt x="46077" y="5929"/>
                  </a:lnTo>
                  <a:lnTo>
                    <a:pt x="75438" y="0"/>
                  </a:lnTo>
                  <a:lnTo>
                    <a:pt x="784098" y="0"/>
                  </a:lnTo>
                  <a:lnTo>
                    <a:pt x="813458" y="5929"/>
                  </a:lnTo>
                  <a:lnTo>
                    <a:pt x="837438" y="22097"/>
                  </a:lnTo>
                  <a:lnTo>
                    <a:pt x="853606" y="46077"/>
                  </a:lnTo>
                  <a:lnTo>
                    <a:pt x="859536" y="75437"/>
                  </a:lnTo>
                  <a:lnTo>
                    <a:pt x="859536" y="377189"/>
                  </a:lnTo>
                  <a:lnTo>
                    <a:pt x="853606" y="406550"/>
                  </a:lnTo>
                  <a:lnTo>
                    <a:pt x="837438" y="430529"/>
                  </a:lnTo>
                  <a:lnTo>
                    <a:pt x="813458" y="446698"/>
                  </a:lnTo>
                  <a:lnTo>
                    <a:pt x="784098" y="452627"/>
                  </a:lnTo>
                  <a:lnTo>
                    <a:pt x="75438" y="452627"/>
                  </a:lnTo>
                  <a:lnTo>
                    <a:pt x="46077" y="446698"/>
                  </a:lnTo>
                  <a:lnTo>
                    <a:pt x="22098" y="430529"/>
                  </a:lnTo>
                  <a:lnTo>
                    <a:pt x="5929" y="406550"/>
                  </a:lnTo>
                  <a:lnTo>
                    <a:pt x="0" y="377189"/>
                  </a:lnTo>
                  <a:lnTo>
                    <a:pt x="0" y="75437"/>
                  </a:lnTo>
                  <a:close/>
                </a:path>
              </a:pathLst>
            </a:custGeom>
            <a:ln w="761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965453" y="1114806"/>
              <a:ext cx="859790" cy="454659"/>
            </a:xfrm>
            <a:custGeom>
              <a:avLst/>
              <a:gdLst/>
              <a:ahLst/>
              <a:cxnLst/>
              <a:rect l="l" t="t" r="r" b="b"/>
              <a:pathLst>
                <a:path w="859789" h="454659">
                  <a:moveTo>
                    <a:pt x="783844" y="0"/>
                  </a:moveTo>
                  <a:lnTo>
                    <a:pt x="75692" y="0"/>
                  </a:lnTo>
                  <a:lnTo>
                    <a:pt x="46237" y="5951"/>
                  </a:lnTo>
                  <a:lnTo>
                    <a:pt x="22177" y="22177"/>
                  </a:lnTo>
                  <a:lnTo>
                    <a:pt x="5951" y="46237"/>
                  </a:lnTo>
                  <a:lnTo>
                    <a:pt x="0" y="75692"/>
                  </a:lnTo>
                  <a:lnTo>
                    <a:pt x="0" y="378460"/>
                  </a:lnTo>
                  <a:lnTo>
                    <a:pt x="5951" y="407914"/>
                  </a:lnTo>
                  <a:lnTo>
                    <a:pt x="22177" y="431974"/>
                  </a:lnTo>
                  <a:lnTo>
                    <a:pt x="46237" y="448200"/>
                  </a:lnTo>
                  <a:lnTo>
                    <a:pt x="75692" y="454151"/>
                  </a:lnTo>
                  <a:lnTo>
                    <a:pt x="783844" y="454151"/>
                  </a:lnTo>
                  <a:lnTo>
                    <a:pt x="813298" y="448200"/>
                  </a:lnTo>
                  <a:lnTo>
                    <a:pt x="837358" y="431974"/>
                  </a:lnTo>
                  <a:lnTo>
                    <a:pt x="853584" y="407914"/>
                  </a:lnTo>
                  <a:lnTo>
                    <a:pt x="859536" y="378460"/>
                  </a:lnTo>
                  <a:lnTo>
                    <a:pt x="859536" y="75692"/>
                  </a:lnTo>
                  <a:lnTo>
                    <a:pt x="853584" y="46237"/>
                  </a:lnTo>
                  <a:lnTo>
                    <a:pt x="837358" y="22177"/>
                  </a:lnTo>
                  <a:lnTo>
                    <a:pt x="813298" y="5951"/>
                  </a:lnTo>
                  <a:lnTo>
                    <a:pt x="78384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965453" y="1114806"/>
              <a:ext cx="859790" cy="454659"/>
            </a:xfrm>
            <a:custGeom>
              <a:avLst/>
              <a:gdLst/>
              <a:ahLst/>
              <a:cxnLst/>
              <a:rect l="l" t="t" r="r" b="b"/>
              <a:pathLst>
                <a:path w="859789" h="454659">
                  <a:moveTo>
                    <a:pt x="0" y="75692"/>
                  </a:moveTo>
                  <a:lnTo>
                    <a:pt x="5951" y="46237"/>
                  </a:lnTo>
                  <a:lnTo>
                    <a:pt x="22177" y="22177"/>
                  </a:lnTo>
                  <a:lnTo>
                    <a:pt x="46237" y="5951"/>
                  </a:lnTo>
                  <a:lnTo>
                    <a:pt x="75692" y="0"/>
                  </a:lnTo>
                  <a:lnTo>
                    <a:pt x="783844" y="0"/>
                  </a:lnTo>
                  <a:lnTo>
                    <a:pt x="813298" y="5951"/>
                  </a:lnTo>
                  <a:lnTo>
                    <a:pt x="837358" y="22177"/>
                  </a:lnTo>
                  <a:lnTo>
                    <a:pt x="853584" y="46237"/>
                  </a:lnTo>
                  <a:lnTo>
                    <a:pt x="859536" y="75692"/>
                  </a:lnTo>
                  <a:lnTo>
                    <a:pt x="859536" y="378460"/>
                  </a:lnTo>
                  <a:lnTo>
                    <a:pt x="853584" y="407914"/>
                  </a:lnTo>
                  <a:lnTo>
                    <a:pt x="837358" y="431974"/>
                  </a:lnTo>
                  <a:lnTo>
                    <a:pt x="813298" y="448200"/>
                  </a:lnTo>
                  <a:lnTo>
                    <a:pt x="783844" y="454151"/>
                  </a:lnTo>
                  <a:lnTo>
                    <a:pt x="75692" y="454151"/>
                  </a:lnTo>
                  <a:lnTo>
                    <a:pt x="46237" y="448200"/>
                  </a:lnTo>
                  <a:lnTo>
                    <a:pt x="22177" y="431974"/>
                  </a:lnTo>
                  <a:lnTo>
                    <a:pt x="5951" y="407914"/>
                  </a:lnTo>
                  <a:lnTo>
                    <a:pt x="0" y="378460"/>
                  </a:lnTo>
                  <a:lnTo>
                    <a:pt x="0" y="75692"/>
                  </a:lnTo>
                  <a:close/>
                </a:path>
              </a:pathLst>
            </a:custGeom>
            <a:ln w="761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965453" y="1590294"/>
              <a:ext cx="859790" cy="454659"/>
            </a:xfrm>
            <a:custGeom>
              <a:avLst/>
              <a:gdLst/>
              <a:ahLst/>
              <a:cxnLst/>
              <a:rect l="l" t="t" r="r" b="b"/>
              <a:pathLst>
                <a:path w="859789" h="454660">
                  <a:moveTo>
                    <a:pt x="783844" y="0"/>
                  </a:moveTo>
                  <a:lnTo>
                    <a:pt x="75692" y="0"/>
                  </a:lnTo>
                  <a:lnTo>
                    <a:pt x="46237" y="5951"/>
                  </a:lnTo>
                  <a:lnTo>
                    <a:pt x="22177" y="22177"/>
                  </a:lnTo>
                  <a:lnTo>
                    <a:pt x="5951" y="46237"/>
                  </a:lnTo>
                  <a:lnTo>
                    <a:pt x="0" y="75692"/>
                  </a:lnTo>
                  <a:lnTo>
                    <a:pt x="0" y="378460"/>
                  </a:lnTo>
                  <a:lnTo>
                    <a:pt x="5951" y="407914"/>
                  </a:lnTo>
                  <a:lnTo>
                    <a:pt x="22177" y="431974"/>
                  </a:lnTo>
                  <a:lnTo>
                    <a:pt x="46237" y="448200"/>
                  </a:lnTo>
                  <a:lnTo>
                    <a:pt x="75692" y="454151"/>
                  </a:lnTo>
                  <a:lnTo>
                    <a:pt x="783844" y="454151"/>
                  </a:lnTo>
                  <a:lnTo>
                    <a:pt x="813298" y="448200"/>
                  </a:lnTo>
                  <a:lnTo>
                    <a:pt x="837358" y="431974"/>
                  </a:lnTo>
                  <a:lnTo>
                    <a:pt x="853584" y="407914"/>
                  </a:lnTo>
                  <a:lnTo>
                    <a:pt x="859536" y="378460"/>
                  </a:lnTo>
                  <a:lnTo>
                    <a:pt x="859536" y="75692"/>
                  </a:lnTo>
                  <a:lnTo>
                    <a:pt x="853584" y="46237"/>
                  </a:lnTo>
                  <a:lnTo>
                    <a:pt x="837358" y="22177"/>
                  </a:lnTo>
                  <a:lnTo>
                    <a:pt x="813298" y="5951"/>
                  </a:lnTo>
                  <a:lnTo>
                    <a:pt x="783844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0" name="object 10"/>
            <p:cNvSpPr/>
            <p:nvPr/>
          </p:nvSpPr>
          <p:spPr>
            <a:xfrm>
              <a:off x="965453" y="1590294"/>
              <a:ext cx="859790" cy="454659"/>
            </a:xfrm>
            <a:custGeom>
              <a:avLst/>
              <a:gdLst/>
              <a:ahLst/>
              <a:cxnLst/>
              <a:rect l="l" t="t" r="r" b="b"/>
              <a:pathLst>
                <a:path w="859789" h="454660">
                  <a:moveTo>
                    <a:pt x="0" y="75692"/>
                  </a:moveTo>
                  <a:lnTo>
                    <a:pt x="5951" y="46237"/>
                  </a:lnTo>
                  <a:lnTo>
                    <a:pt x="22177" y="22177"/>
                  </a:lnTo>
                  <a:lnTo>
                    <a:pt x="46237" y="5951"/>
                  </a:lnTo>
                  <a:lnTo>
                    <a:pt x="75692" y="0"/>
                  </a:lnTo>
                  <a:lnTo>
                    <a:pt x="783844" y="0"/>
                  </a:lnTo>
                  <a:lnTo>
                    <a:pt x="813298" y="5951"/>
                  </a:lnTo>
                  <a:lnTo>
                    <a:pt x="837358" y="22177"/>
                  </a:lnTo>
                  <a:lnTo>
                    <a:pt x="853584" y="46237"/>
                  </a:lnTo>
                  <a:lnTo>
                    <a:pt x="859536" y="75692"/>
                  </a:lnTo>
                  <a:lnTo>
                    <a:pt x="859536" y="378460"/>
                  </a:lnTo>
                  <a:lnTo>
                    <a:pt x="853584" y="407914"/>
                  </a:lnTo>
                  <a:lnTo>
                    <a:pt x="837358" y="431974"/>
                  </a:lnTo>
                  <a:lnTo>
                    <a:pt x="813298" y="448200"/>
                  </a:lnTo>
                  <a:lnTo>
                    <a:pt x="783844" y="454151"/>
                  </a:lnTo>
                  <a:lnTo>
                    <a:pt x="75692" y="454151"/>
                  </a:lnTo>
                  <a:lnTo>
                    <a:pt x="46237" y="448200"/>
                  </a:lnTo>
                  <a:lnTo>
                    <a:pt x="22177" y="431974"/>
                  </a:lnTo>
                  <a:lnTo>
                    <a:pt x="5951" y="407914"/>
                  </a:lnTo>
                  <a:lnTo>
                    <a:pt x="0" y="378460"/>
                  </a:lnTo>
                  <a:lnTo>
                    <a:pt x="0" y="75692"/>
                  </a:lnTo>
                  <a:close/>
                </a:path>
              </a:pathLst>
            </a:custGeom>
            <a:ln w="761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1" name="object 11"/>
          <p:cNvSpPr txBox="1"/>
          <p:nvPr/>
        </p:nvSpPr>
        <p:spPr>
          <a:xfrm>
            <a:off x="1053846" y="709422"/>
            <a:ext cx="679450" cy="1300480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 marR="5080" indent="1905" algn="ctr">
              <a:lnSpc>
                <a:spcPts val="960"/>
              </a:lnSpc>
              <a:spcBef>
                <a:spcPts val="254"/>
              </a:spcBef>
            </a:pPr>
            <a:r>
              <a:rPr sz="900" spc="10" dirty="0">
                <a:solidFill>
                  <a:srgbClr val="FFFFFF"/>
                </a:solidFill>
                <a:latin typeface="Arial"/>
                <a:cs typeface="Arial"/>
              </a:rPr>
              <a:t>A-</a:t>
            </a:r>
            <a:r>
              <a:rPr sz="900" spc="10" dirty="0">
                <a:solidFill>
                  <a:srgbClr val="FFFFFF"/>
                </a:solidFill>
                <a:latin typeface="Times New Roman"/>
                <a:cs typeface="Times New Roman"/>
              </a:rPr>
              <a:t>β </a:t>
            </a:r>
            <a:r>
              <a:rPr sz="900" spc="5" dirty="0">
                <a:solidFill>
                  <a:srgbClr val="FFFFFF"/>
                </a:solidFill>
                <a:latin typeface="Times New Roman"/>
                <a:cs typeface="Times New Roman"/>
              </a:rPr>
              <a:t>Afferent  </a:t>
            </a:r>
            <a:r>
              <a:rPr sz="900" spc="10" dirty="0">
                <a:solidFill>
                  <a:srgbClr val="FFFFFF"/>
                </a:solidFill>
                <a:latin typeface="Times New Roman"/>
                <a:cs typeface="Times New Roman"/>
              </a:rPr>
              <a:t>sensory</a:t>
            </a:r>
            <a:r>
              <a:rPr sz="900" spc="-100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900" spc="5" dirty="0">
                <a:solidFill>
                  <a:srgbClr val="FFFFFF"/>
                </a:solidFill>
                <a:latin typeface="Times New Roman"/>
                <a:cs typeface="Times New Roman"/>
              </a:rPr>
              <a:t>fibres</a:t>
            </a:r>
            <a:endParaRPr sz="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Times New Roman"/>
              <a:cs typeface="Times New Roman"/>
            </a:endParaRPr>
          </a:p>
          <a:p>
            <a:pPr marL="42545" marR="34925" algn="ctr">
              <a:lnSpc>
                <a:spcPct val="88300"/>
              </a:lnSpc>
            </a:pPr>
            <a:r>
              <a:rPr sz="900" spc="10" dirty="0">
                <a:solidFill>
                  <a:srgbClr val="FFFFFF"/>
                </a:solidFill>
                <a:latin typeface="Arial"/>
                <a:cs typeface="Arial"/>
              </a:rPr>
              <a:t>A-</a:t>
            </a:r>
            <a:r>
              <a:rPr sz="900" spc="10" dirty="0">
                <a:solidFill>
                  <a:srgbClr val="FFFFFF"/>
                </a:solidFill>
                <a:latin typeface="Times New Roman"/>
                <a:cs typeface="Times New Roman"/>
              </a:rPr>
              <a:t>δ</a:t>
            </a:r>
            <a:r>
              <a:rPr sz="900" spc="-114" dirty="0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900" spc="5" dirty="0">
                <a:solidFill>
                  <a:srgbClr val="FFFFFF"/>
                </a:solidFill>
                <a:latin typeface="Times New Roman"/>
                <a:cs typeface="Times New Roman"/>
              </a:rPr>
              <a:t>Afferent  Nociceptive  fibres</a:t>
            </a:r>
            <a:endParaRPr sz="900">
              <a:latin typeface="Times New Roman"/>
              <a:cs typeface="Times New Roman"/>
            </a:endParaRPr>
          </a:p>
          <a:p>
            <a:pPr marL="34925" marR="26670" indent="635" algn="ctr">
              <a:lnSpc>
                <a:spcPct val="88300"/>
              </a:lnSpc>
              <a:spcBef>
                <a:spcPts val="890"/>
              </a:spcBef>
            </a:pPr>
            <a:r>
              <a:rPr sz="900" spc="10" dirty="0">
                <a:solidFill>
                  <a:srgbClr val="FFFFFF"/>
                </a:solidFill>
                <a:latin typeface="Arial"/>
                <a:cs typeface="Arial"/>
              </a:rPr>
              <a:t>C- Afferent  </a:t>
            </a:r>
            <a:r>
              <a:rPr sz="900" spc="15" dirty="0">
                <a:solidFill>
                  <a:srgbClr val="FFFFFF"/>
                </a:solidFill>
                <a:latin typeface="Arial"/>
                <a:cs typeface="Arial"/>
              </a:rPr>
              <a:t>Noc</a:t>
            </a:r>
            <a:r>
              <a:rPr sz="900" spc="10" dirty="0">
                <a:solidFill>
                  <a:srgbClr val="FFFFFF"/>
                </a:solidFill>
                <a:latin typeface="Arial"/>
                <a:cs typeface="Arial"/>
              </a:rPr>
              <a:t>icep</a:t>
            </a:r>
            <a:r>
              <a:rPr sz="900" dirty="0">
                <a:solidFill>
                  <a:srgbClr val="FFFFFF"/>
                </a:solidFill>
                <a:latin typeface="Arial"/>
                <a:cs typeface="Arial"/>
              </a:rPr>
              <a:t>t</a:t>
            </a:r>
            <a:r>
              <a:rPr sz="900" spc="5" dirty="0">
                <a:solidFill>
                  <a:srgbClr val="FFFFFF"/>
                </a:solidFill>
                <a:latin typeface="Arial"/>
                <a:cs typeface="Arial"/>
              </a:rPr>
              <a:t>ive  </a:t>
            </a:r>
            <a:r>
              <a:rPr sz="900" spc="10" dirty="0">
                <a:solidFill>
                  <a:srgbClr val="FFFFFF"/>
                </a:solidFill>
                <a:latin typeface="Arial"/>
                <a:cs typeface="Arial"/>
              </a:rPr>
              <a:t>fibres</a:t>
            </a:r>
            <a:endParaRPr sz="900">
              <a:latin typeface="Arial"/>
              <a:cs typeface="Arial"/>
            </a:endParaRPr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520700" y="81533"/>
            <a:ext cx="191325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How TENS works </a:t>
            </a:r>
            <a:r>
              <a:rPr spc="5" dirty="0"/>
              <a:t>to </a:t>
            </a:r>
            <a:r>
              <a:rPr spc="10" dirty="0"/>
              <a:t>block</a:t>
            </a:r>
            <a:r>
              <a:rPr spc="-185" dirty="0"/>
              <a:t> </a:t>
            </a:r>
            <a:r>
              <a:rPr spc="10" dirty="0"/>
              <a:t>pain</a:t>
            </a:r>
          </a:p>
        </p:txBody>
      </p:sp>
      <p:grpSp>
        <p:nvGrpSpPr>
          <p:cNvPr id="13" name="object 13"/>
          <p:cNvGrpSpPr/>
          <p:nvPr/>
        </p:nvGrpSpPr>
        <p:grpSpPr>
          <a:xfrm>
            <a:off x="260604" y="461772"/>
            <a:ext cx="2313940" cy="117475"/>
            <a:chOff x="260604" y="461772"/>
            <a:chExt cx="2313940" cy="117475"/>
          </a:xfrm>
        </p:grpSpPr>
        <p:sp>
          <p:nvSpPr>
            <p:cNvPr id="14" name="object 14"/>
            <p:cNvSpPr/>
            <p:nvPr/>
          </p:nvSpPr>
          <p:spPr>
            <a:xfrm>
              <a:off x="264414" y="465582"/>
              <a:ext cx="2306320" cy="109855"/>
            </a:xfrm>
            <a:custGeom>
              <a:avLst/>
              <a:gdLst/>
              <a:ahLst/>
              <a:cxnLst/>
              <a:rect l="l" t="t" r="r" b="b"/>
              <a:pathLst>
                <a:path w="2306320" h="109854">
                  <a:moveTo>
                    <a:pt x="2287524" y="0"/>
                  </a:moveTo>
                  <a:lnTo>
                    <a:pt x="18288" y="0"/>
                  </a:lnTo>
                  <a:lnTo>
                    <a:pt x="11171" y="1428"/>
                  </a:lnTo>
                  <a:lnTo>
                    <a:pt x="5357" y="5334"/>
                  </a:lnTo>
                  <a:lnTo>
                    <a:pt x="1437" y="11144"/>
                  </a:lnTo>
                  <a:lnTo>
                    <a:pt x="0" y="18288"/>
                  </a:lnTo>
                  <a:lnTo>
                    <a:pt x="0" y="91440"/>
                  </a:lnTo>
                  <a:lnTo>
                    <a:pt x="1437" y="98583"/>
                  </a:lnTo>
                  <a:lnTo>
                    <a:pt x="5357" y="104394"/>
                  </a:lnTo>
                  <a:lnTo>
                    <a:pt x="11171" y="108299"/>
                  </a:lnTo>
                  <a:lnTo>
                    <a:pt x="18288" y="109727"/>
                  </a:lnTo>
                  <a:lnTo>
                    <a:pt x="2287524" y="109727"/>
                  </a:lnTo>
                  <a:lnTo>
                    <a:pt x="2294667" y="108299"/>
                  </a:lnTo>
                  <a:lnTo>
                    <a:pt x="2300478" y="104394"/>
                  </a:lnTo>
                  <a:lnTo>
                    <a:pt x="2304383" y="98583"/>
                  </a:lnTo>
                  <a:lnTo>
                    <a:pt x="2305812" y="91440"/>
                  </a:lnTo>
                  <a:lnTo>
                    <a:pt x="2305812" y="18288"/>
                  </a:lnTo>
                  <a:lnTo>
                    <a:pt x="2304383" y="11144"/>
                  </a:lnTo>
                  <a:lnTo>
                    <a:pt x="2300478" y="5333"/>
                  </a:lnTo>
                  <a:lnTo>
                    <a:pt x="2294667" y="1428"/>
                  </a:lnTo>
                  <a:lnTo>
                    <a:pt x="2287524" y="0"/>
                  </a:lnTo>
                  <a:close/>
                </a:path>
              </a:pathLst>
            </a:custGeom>
            <a:solidFill>
              <a:srgbClr val="FFFF9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264414" y="465582"/>
              <a:ext cx="2306320" cy="109855"/>
            </a:xfrm>
            <a:custGeom>
              <a:avLst/>
              <a:gdLst/>
              <a:ahLst/>
              <a:cxnLst/>
              <a:rect l="l" t="t" r="r" b="b"/>
              <a:pathLst>
                <a:path w="2306320" h="109854">
                  <a:moveTo>
                    <a:pt x="0" y="18288"/>
                  </a:moveTo>
                  <a:lnTo>
                    <a:pt x="1437" y="11144"/>
                  </a:lnTo>
                  <a:lnTo>
                    <a:pt x="5357" y="5334"/>
                  </a:lnTo>
                  <a:lnTo>
                    <a:pt x="11171" y="1428"/>
                  </a:lnTo>
                  <a:lnTo>
                    <a:pt x="18288" y="0"/>
                  </a:lnTo>
                  <a:lnTo>
                    <a:pt x="2287524" y="0"/>
                  </a:lnTo>
                  <a:lnTo>
                    <a:pt x="2294667" y="1428"/>
                  </a:lnTo>
                  <a:lnTo>
                    <a:pt x="2300478" y="5333"/>
                  </a:lnTo>
                  <a:lnTo>
                    <a:pt x="2304383" y="11144"/>
                  </a:lnTo>
                  <a:lnTo>
                    <a:pt x="2305812" y="18288"/>
                  </a:lnTo>
                  <a:lnTo>
                    <a:pt x="2305812" y="91440"/>
                  </a:lnTo>
                  <a:lnTo>
                    <a:pt x="2304383" y="98583"/>
                  </a:lnTo>
                  <a:lnTo>
                    <a:pt x="2300478" y="104394"/>
                  </a:lnTo>
                  <a:lnTo>
                    <a:pt x="2294667" y="108299"/>
                  </a:lnTo>
                  <a:lnTo>
                    <a:pt x="2287524" y="109727"/>
                  </a:lnTo>
                  <a:lnTo>
                    <a:pt x="18288" y="109727"/>
                  </a:lnTo>
                  <a:lnTo>
                    <a:pt x="11171" y="108299"/>
                  </a:lnTo>
                  <a:lnTo>
                    <a:pt x="5357" y="104394"/>
                  </a:lnTo>
                  <a:lnTo>
                    <a:pt x="1437" y="98583"/>
                  </a:lnTo>
                  <a:lnTo>
                    <a:pt x="0" y="91440"/>
                  </a:lnTo>
                  <a:lnTo>
                    <a:pt x="0" y="18288"/>
                  </a:lnTo>
                  <a:close/>
                </a:path>
              </a:pathLst>
            </a:custGeom>
            <a:ln w="761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1297050" y="459485"/>
            <a:ext cx="191770" cy="11874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600" b="1" spc="-60" dirty="0">
                <a:latin typeface="Times New Roman"/>
                <a:cs typeface="Times New Roman"/>
              </a:rPr>
              <a:t>S</a:t>
            </a:r>
            <a:r>
              <a:rPr sz="600" b="1" spc="-80" dirty="0">
                <a:latin typeface="Times New Roman"/>
                <a:cs typeface="Times New Roman"/>
              </a:rPr>
              <a:t>K</a:t>
            </a:r>
            <a:r>
              <a:rPr sz="600" b="1" spc="-10" dirty="0">
                <a:latin typeface="Times New Roman"/>
                <a:cs typeface="Times New Roman"/>
              </a:rPr>
              <a:t>I</a:t>
            </a:r>
            <a:r>
              <a:rPr sz="600" b="1" spc="-30" dirty="0">
                <a:latin typeface="Times New Roman"/>
                <a:cs typeface="Times New Roman"/>
              </a:rPr>
              <a:t>N</a:t>
            </a:r>
            <a:endParaRPr sz="600">
              <a:latin typeface="Times New Roman"/>
              <a:cs typeface="Times New Roman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373380" y="292608"/>
            <a:ext cx="681355" cy="142240"/>
          </a:xfrm>
          <a:prstGeom prst="rect">
            <a:avLst/>
          </a:prstGeom>
          <a:solidFill>
            <a:srgbClr val="3399FF"/>
          </a:solidFill>
        </p:spPr>
        <p:txBody>
          <a:bodyPr vert="horz" wrap="square" lIns="0" tIns="6350" rIns="0" bIns="0" rtlCol="0">
            <a:spAutoFit/>
          </a:bodyPr>
          <a:lstStyle/>
          <a:p>
            <a:pPr marL="148590">
              <a:lnSpc>
                <a:spcPct val="100000"/>
              </a:lnSpc>
              <a:spcBef>
                <a:spcPts val="50"/>
              </a:spcBef>
            </a:pPr>
            <a:r>
              <a:rPr sz="700" b="1" spc="10" dirty="0">
                <a:latin typeface="Times New Roman"/>
                <a:cs typeface="Times New Roman"/>
              </a:rPr>
              <a:t>Electrode</a:t>
            </a:r>
            <a:endParaRPr sz="700">
              <a:latin typeface="Times New Roman"/>
              <a:cs typeface="Times New Roman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845564" y="281940"/>
            <a:ext cx="680085" cy="143510"/>
          </a:xfrm>
          <a:prstGeom prst="rect">
            <a:avLst/>
          </a:prstGeom>
          <a:solidFill>
            <a:srgbClr val="3399FF"/>
          </a:solidFill>
        </p:spPr>
        <p:txBody>
          <a:bodyPr vert="horz" wrap="square" lIns="0" tIns="6350" rIns="0" bIns="0" rtlCol="0">
            <a:spAutoFit/>
          </a:bodyPr>
          <a:lstStyle/>
          <a:p>
            <a:pPr marL="148590">
              <a:lnSpc>
                <a:spcPct val="100000"/>
              </a:lnSpc>
              <a:spcBef>
                <a:spcPts val="50"/>
              </a:spcBef>
            </a:pPr>
            <a:r>
              <a:rPr sz="700" b="1" spc="10" dirty="0">
                <a:latin typeface="Times New Roman"/>
                <a:cs typeface="Times New Roman"/>
              </a:rPr>
              <a:t>Electrode</a:t>
            </a:r>
            <a:endParaRPr sz="700">
              <a:latin typeface="Times New Roman"/>
              <a:cs typeface="Times New Roman"/>
            </a:endParaRPr>
          </a:p>
        </p:txBody>
      </p:sp>
      <p:grpSp>
        <p:nvGrpSpPr>
          <p:cNvPr id="19" name="object 19"/>
          <p:cNvGrpSpPr/>
          <p:nvPr/>
        </p:nvGrpSpPr>
        <p:grpSpPr>
          <a:xfrm>
            <a:off x="505968" y="501396"/>
            <a:ext cx="1797685" cy="565150"/>
            <a:chOff x="505968" y="501396"/>
            <a:chExt cx="1797685" cy="565150"/>
          </a:xfrm>
        </p:grpSpPr>
        <p:sp>
          <p:nvSpPr>
            <p:cNvPr id="20" name="object 20"/>
            <p:cNvSpPr/>
            <p:nvPr/>
          </p:nvSpPr>
          <p:spPr>
            <a:xfrm>
              <a:off x="769620" y="504431"/>
              <a:ext cx="1270254" cy="297954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781811" y="509028"/>
              <a:ext cx="1245869" cy="27354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2" name="object 22"/>
            <p:cNvSpPr/>
            <p:nvPr/>
          </p:nvSpPr>
          <p:spPr>
            <a:xfrm>
              <a:off x="835152" y="556260"/>
              <a:ext cx="1141730" cy="175260"/>
            </a:xfrm>
            <a:custGeom>
              <a:avLst/>
              <a:gdLst/>
              <a:ahLst/>
              <a:cxnLst/>
              <a:rect l="l" t="t" r="r" b="b"/>
              <a:pathLst>
                <a:path w="1141730" h="175259">
                  <a:moveTo>
                    <a:pt x="1141476" y="0"/>
                  </a:moveTo>
                  <a:lnTo>
                    <a:pt x="1140336" y="68210"/>
                  </a:lnTo>
                  <a:lnTo>
                    <a:pt x="1137221" y="123920"/>
                  </a:lnTo>
                  <a:lnTo>
                    <a:pt x="1132582" y="161484"/>
                  </a:lnTo>
                  <a:lnTo>
                    <a:pt x="1126870" y="175260"/>
                  </a:lnTo>
                  <a:lnTo>
                    <a:pt x="14604" y="175260"/>
                  </a:lnTo>
                  <a:lnTo>
                    <a:pt x="8893" y="161484"/>
                  </a:lnTo>
                  <a:lnTo>
                    <a:pt x="4254" y="123920"/>
                  </a:lnTo>
                  <a:lnTo>
                    <a:pt x="1139" y="68210"/>
                  </a:lnTo>
                  <a:lnTo>
                    <a:pt x="0" y="0"/>
                  </a:lnTo>
                </a:path>
              </a:pathLst>
            </a:custGeom>
            <a:ln w="12191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02563" y="501408"/>
              <a:ext cx="1469898" cy="410705"/>
            </a:xfrm>
            <a:prstGeom prst="rect">
              <a:avLst/>
            </a:prstGeom>
            <a:blipFill>
              <a:blip r:embed="rId4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4" name="object 24"/>
            <p:cNvSpPr/>
            <p:nvPr/>
          </p:nvSpPr>
          <p:spPr>
            <a:xfrm>
              <a:off x="714756" y="505968"/>
              <a:ext cx="1445513" cy="386333"/>
            </a:xfrm>
            <a:prstGeom prst="rect">
              <a:avLst/>
            </a:prstGeom>
            <a:blipFill>
              <a:blip r:embed="rId5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768095" y="559308"/>
              <a:ext cx="1341120" cy="281940"/>
            </a:xfrm>
            <a:custGeom>
              <a:avLst/>
              <a:gdLst/>
              <a:ahLst/>
              <a:cxnLst/>
              <a:rect l="l" t="t" r="r" b="b"/>
              <a:pathLst>
                <a:path w="1341120" h="281940">
                  <a:moveTo>
                    <a:pt x="1341120" y="0"/>
                  </a:moveTo>
                  <a:lnTo>
                    <a:pt x="1340279" y="74947"/>
                  </a:lnTo>
                  <a:lnTo>
                    <a:pt x="1337907" y="142296"/>
                  </a:lnTo>
                  <a:lnTo>
                    <a:pt x="1334230" y="199358"/>
                  </a:lnTo>
                  <a:lnTo>
                    <a:pt x="1329473" y="243444"/>
                  </a:lnTo>
                  <a:lnTo>
                    <a:pt x="1317625" y="281940"/>
                  </a:lnTo>
                  <a:lnTo>
                    <a:pt x="23494" y="281940"/>
                  </a:lnTo>
                  <a:lnTo>
                    <a:pt x="11635" y="243444"/>
                  </a:lnTo>
                  <a:lnTo>
                    <a:pt x="6880" y="199358"/>
                  </a:lnTo>
                  <a:lnTo>
                    <a:pt x="3206" y="142296"/>
                  </a:lnTo>
                  <a:lnTo>
                    <a:pt x="839" y="74947"/>
                  </a:lnTo>
                  <a:lnTo>
                    <a:pt x="0" y="0"/>
                  </a:lnTo>
                </a:path>
              </a:pathLst>
            </a:custGeom>
            <a:ln w="12191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505968" y="501396"/>
              <a:ext cx="1797558" cy="564642"/>
            </a:xfrm>
            <a:prstGeom prst="rect">
              <a:avLst/>
            </a:prstGeom>
            <a:blipFill>
              <a:blip r:embed="rId6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518160" y="505955"/>
              <a:ext cx="1773174" cy="540270"/>
            </a:xfrm>
            <a:prstGeom prst="rect">
              <a:avLst/>
            </a:prstGeom>
            <a:blipFill>
              <a:blip r:embed="rId7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8" name="object 28"/>
            <p:cNvSpPr/>
            <p:nvPr/>
          </p:nvSpPr>
          <p:spPr>
            <a:xfrm>
              <a:off x="571500" y="559308"/>
              <a:ext cx="1668780" cy="436245"/>
            </a:xfrm>
            <a:custGeom>
              <a:avLst/>
              <a:gdLst/>
              <a:ahLst/>
              <a:cxnLst/>
              <a:rect l="l" t="t" r="r" b="b"/>
              <a:pathLst>
                <a:path w="1668780" h="436244">
                  <a:moveTo>
                    <a:pt x="1668779" y="0"/>
                  </a:moveTo>
                  <a:lnTo>
                    <a:pt x="1668194" y="78332"/>
                  </a:lnTo>
                  <a:lnTo>
                    <a:pt x="1666508" y="152064"/>
                  </a:lnTo>
                  <a:lnTo>
                    <a:pt x="1663822" y="219964"/>
                  </a:lnTo>
                  <a:lnTo>
                    <a:pt x="1660239" y="280798"/>
                  </a:lnTo>
                  <a:lnTo>
                    <a:pt x="1655862" y="333335"/>
                  </a:lnTo>
                  <a:lnTo>
                    <a:pt x="1650793" y="376343"/>
                  </a:lnTo>
                  <a:lnTo>
                    <a:pt x="1638988" y="428839"/>
                  </a:lnTo>
                  <a:lnTo>
                    <a:pt x="1632458" y="435864"/>
                  </a:lnTo>
                  <a:lnTo>
                    <a:pt x="36321" y="435864"/>
                  </a:lnTo>
                  <a:lnTo>
                    <a:pt x="17992" y="376343"/>
                  </a:lnTo>
                  <a:lnTo>
                    <a:pt x="12922" y="333335"/>
                  </a:lnTo>
                  <a:lnTo>
                    <a:pt x="8544" y="280798"/>
                  </a:lnTo>
                  <a:lnTo>
                    <a:pt x="4960" y="219964"/>
                  </a:lnTo>
                  <a:lnTo>
                    <a:pt x="2273" y="152064"/>
                  </a:lnTo>
                  <a:lnTo>
                    <a:pt x="585" y="78332"/>
                  </a:lnTo>
                  <a:lnTo>
                    <a:pt x="0" y="0"/>
                  </a:lnTo>
                </a:path>
              </a:pathLst>
            </a:custGeom>
            <a:ln w="12191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9" name="object 29"/>
          <p:cNvGrpSpPr/>
          <p:nvPr/>
        </p:nvGrpSpPr>
        <p:grpSpPr>
          <a:xfrm>
            <a:off x="1822704" y="1229868"/>
            <a:ext cx="899160" cy="769620"/>
            <a:chOff x="1822704" y="1229868"/>
            <a:chExt cx="899160" cy="769620"/>
          </a:xfrm>
        </p:grpSpPr>
        <p:sp>
          <p:nvSpPr>
            <p:cNvPr id="30" name="object 30"/>
            <p:cNvSpPr/>
            <p:nvPr/>
          </p:nvSpPr>
          <p:spPr>
            <a:xfrm>
              <a:off x="1822704" y="1264919"/>
              <a:ext cx="615950" cy="669290"/>
            </a:xfrm>
            <a:custGeom>
              <a:avLst/>
              <a:gdLst/>
              <a:ahLst/>
              <a:cxnLst/>
              <a:rect l="l" t="t" r="r" b="b"/>
              <a:pathLst>
                <a:path w="615950" h="669289">
                  <a:moveTo>
                    <a:pt x="571500" y="515112"/>
                  </a:moveTo>
                  <a:lnTo>
                    <a:pt x="0" y="515112"/>
                  </a:lnTo>
                  <a:lnTo>
                    <a:pt x="0" y="669036"/>
                  </a:lnTo>
                  <a:lnTo>
                    <a:pt x="571500" y="669036"/>
                  </a:lnTo>
                  <a:lnTo>
                    <a:pt x="571500" y="515112"/>
                  </a:lnTo>
                  <a:close/>
                </a:path>
                <a:path w="615950" h="669289">
                  <a:moveTo>
                    <a:pt x="615683" y="0"/>
                  </a:moveTo>
                  <a:lnTo>
                    <a:pt x="0" y="0"/>
                  </a:lnTo>
                  <a:lnTo>
                    <a:pt x="0" y="152400"/>
                  </a:lnTo>
                  <a:lnTo>
                    <a:pt x="615683" y="152400"/>
                  </a:lnTo>
                  <a:lnTo>
                    <a:pt x="615683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2438400" y="1229868"/>
              <a:ext cx="283463" cy="286512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2" name="object 32"/>
            <p:cNvSpPr/>
            <p:nvPr/>
          </p:nvSpPr>
          <p:spPr>
            <a:xfrm>
              <a:off x="2438400" y="1712976"/>
              <a:ext cx="283463" cy="286512"/>
            </a:xfrm>
            <a:prstGeom prst="rect">
              <a:avLst/>
            </a:prstGeom>
            <a:blipFill>
              <a:blip r:embed="rId8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1375" y="165862"/>
            <a:ext cx="11226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Contraindications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47955" y="375335"/>
            <a:ext cx="711200" cy="27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92075" algn="l"/>
              </a:tabLst>
            </a:pP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Undiagnosed</a:t>
            </a:r>
            <a:r>
              <a:rPr sz="55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pain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Font typeface="Arial"/>
              <a:buChar char="•"/>
              <a:tabLst>
                <a:tab pos="92075" algn="l"/>
              </a:tabLst>
            </a:pPr>
            <a:r>
              <a:rPr sz="550" b="1" dirty="0">
                <a:solidFill>
                  <a:srgbClr val="FF0000"/>
                </a:solidFill>
                <a:latin typeface="Arial"/>
                <a:cs typeface="Arial"/>
              </a:rPr>
              <a:t>Pacemakers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Font typeface="Arial"/>
              <a:buChar char="•"/>
              <a:tabLst>
                <a:tab pos="92075" algn="l"/>
              </a:tabLst>
            </a:pP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Epilepsy</a:t>
            </a:r>
            <a:r>
              <a:rPr sz="550" b="1" spc="-6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dirty="0">
                <a:solidFill>
                  <a:srgbClr val="FF0000"/>
                </a:solidFill>
                <a:latin typeface="Arial"/>
                <a:cs typeface="Arial"/>
              </a:rPr>
              <a:t>(?)</a:t>
            </a:r>
            <a:endParaRPr sz="5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0063" y="626796"/>
            <a:ext cx="788035" cy="1092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Arial"/>
                <a:cs typeface="Arial"/>
              </a:rPr>
              <a:t>– </a:t>
            </a:r>
            <a:r>
              <a:rPr sz="550" spc="-5" dirty="0">
                <a:latin typeface="Arial"/>
                <a:cs typeface="Arial"/>
              </a:rPr>
              <a:t>Avoid </a:t>
            </a:r>
            <a:r>
              <a:rPr sz="550" dirty="0">
                <a:latin typeface="Arial"/>
                <a:cs typeface="Arial"/>
              </a:rPr>
              <a:t>head, neck</a:t>
            </a:r>
            <a:r>
              <a:rPr sz="550" spc="1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and</a:t>
            </a:r>
            <a:endParaRPr sz="5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38709" y="711454"/>
            <a:ext cx="887094" cy="277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550" spc="-5" dirty="0">
                <a:latin typeface="Arial"/>
                <a:cs typeface="Arial"/>
              </a:rPr>
              <a:t>shoulders: </a:t>
            </a:r>
            <a:r>
              <a:rPr sz="550" dirty="0">
                <a:latin typeface="Arial"/>
                <a:cs typeface="Arial"/>
              </a:rPr>
              <a:t>few case</a:t>
            </a:r>
            <a:r>
              <a:rPr sz="550" spc="-7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studies  </a:t>
            </a:r>
            <a:r>
              <a:rPr sz="550" spc="-5" dirty="0">
                <a:latin typeface="Arial"/>
                <a:cs typeface="Arial"/>
              </a:rPr>
              <a:t>reported </a:t>
            </a:r>
            <a:r>
              <a:rPr sz="550" dirty="0">
                <a:latin typeface="Arial"/>
                <a:cs typeface="Arial"/>
              </a:rPr>
              <a:t>TENS induced  </a:t>
            </a:r>
            <a:r>
              <a:rPr sz="550" spc="-5" dirty="0">
                <a:latin typeface="Arial"/>
                <a:cs typeface="Arial"/>
              </a:rPr>
              <a:t>seizures in </a:t>
            </a:r>
            <a:r>
              <a:rPr sz="550" dirty="0">
                <a:latin typeface="Arial"/>
                <a:cs typeface="Arial"/>
              </a:rPr>
              <a:t>post stroke</a:t>
            </a:r>
            <a:r>
              <a:rPr sz="550" spc="-5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Pts</a:t>
            </a:r>
            <a:endParaRPr sz="5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47955" y="962914"/>
            <a:ext cx="568960" cy="1098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92075" algn="l"/>
              </a:tabLst>
            </a:pPr>
            <a:r>
              <a:rPr sz="550" b="1" dirty="0">
                <a:solidFill>
                  <a:srgbClr val="FF0000"/>
                </a:solidFill>
                <a:latin typeface="Arial"/>
                <a:cs typeface="Arial"/>
              </a:rPr>
              <a:t>Pregnancy</a:t>
            </a:r>
            <a:r>
              <a:rPr sz="550" b="1" spc="-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spc="-5" dirty="0">
                <a:solidFill>
                  <a:srgbClr val="FF0000"/>
                </a:solidFill>
                <a:latin typeface="Arial"/>
                <a:cs typeface="Arial"/>
              </a:rPr>
              <a:t>(?)</a:t>
            </a:r>
            <a:endParaRPr sz="55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4663" y="1046734"/>
            <a:ext cx="1066800" cy="3625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6364" indent="-88900">
              <a:lnSpc>
                <a:spcPct val="100000"/>
              </a:lnSpc>
              <a:spcBef>
                <a:spcPts val="100"/>
              </a:spcBef>
              <a:buChar char="–"/>
              <a:tabLst>
                <a:tab pos="127000" algn="l"/>
              </a:tabLst>
            </a:pPr>
            <a:r>
              <a:rPr sz="550" spc="-5" dirty="0">
                <a:latin typeface="Arial"/>
                <a:cs typeface="Arial"/>
              </a:rPr>
              <a:t>CI in </a:t>
            </a:r>
            <a:r>
              <a:rPr sz="550" dirty="0">
                <a:latin typeface="Arial"/>
                <a:cs typeface="Arial"/>
              </a:rPr>
              <a:t>1</a:t>
            </a:r>
            <a:r>
              <a:rPr sz="525" baseline="23809" dirty="0">
                <a:latin typeface="Arial"/>
                <a:cs typeface="Arial"/>
              </a:rPr>
              <a:t>st</a:t>
            </a:r>
            <a:r>
              <a:rPr sz="525" spc="89" baseline="23809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trimester,</a:t>
            </a:r>
            <a:endParaRPr sz="550">
              <a:latin typeface="Arial"/>
              <a:cs typeface="Arial"/>
            </a:endParaRPr>
          </a:p>
          <a:p>
            <a:pPr marL="126364" marR="30480" indent="-88900">
              <a:lnSpc>
                <a:spcPct val="100000"/>
              </a:lnSpc>
              <a:spcBef>
                <a:spcPts val="15"/>
              </a:spcBef>
              <a:buChar char="–"/>
              <a:tabLst>
                <a:tab pos="127000" algn="l"/>
              </a:tabLst>
            </a:pPr>
            <a:r>
              <a:rPr sz="550" dirty="0">
                <a:latin typeface="Arial"/>
                <a:cs typeface="Arial"/>
              </a:rPr>
              <a:t>After 1</a:t>
            </a:r>
            <a:r>
              <a:rPr sz="525" baseline="23809" dirty="0">
                <a:latin typeface="Arial"/>
                <a:cs typeface="Arial"/>
              </a:rPr>
              <a:t>st </a:t>
            </a:r>
            <a:r>
              <a:rPr sz="550" spc="-10" dirty="0">
                <a:latin typeface="Arial"/>
                <a:cs typeface="Arial"/>
              </a:rPr>
              <a:t>Trimester, </a:t>
            </a:r>
            <a:r>
              <a:rPr sz="550" spc="-5" dirty="0">
                <a:latin typeface="Arial"/>
                <a:cs typeface="Arial"/>
              </a:rPr>
              <a:t>avoid  </a:t>
            </a:r>
            <a:r>
              <a:rPr sz="550" dirty="0">
                <a:latin typeface="Arial"/>
                <a:cs typeface="Arial"/>
              </a:rPr>
              <a:t>abdomen and </a:t>
            </a:r>
            <a:r>
              <a:rPr sz="550" spc="-5" dirty="0">
                <a:latin typeface="Arial"/>
                <a:cs typeface="Arial"/>
              </a:rPr>
              <a:t>lower </a:t>
            </a:r>
            <a:r>
              <a:rPr sz="550" dirty="0">
                <a:latin typeface="Arial"/>
                <a:cs typeface="Arial"/>
              </a:rPr>
              <a:t>back</a:t>
            </a:r>
            <a:r>
              <a:rPr sz="550" spc="-114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(no  </a:t>
            </a:r>
            <a:r>
              <a:rPr sz="550" dirty="0">
                <a:latin typeface="Arial"/>
                <a:cs typeface="Arial"/>
              </a:rPr>
              <a:t>evidence of –ve</a:t>
            </a:r>
            <a:r>
              <a:rPr sz="550" spc="-5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effect)</a:t>
            </a:r>
            <a:endParaRPr sz="55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47955" y="1383538"/>
            <a:ext cx="731520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92075" algn="l"/>
              </a:tabLst>
            </a:pP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Cardiac</a:t>
            </a:r>
            <a:r>
              <a:rPr sz="55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conditions</a:t>
            </a:r>
            <a:endParaRPr sz="550">
              <a:latin typeface="Arial"/>
              <a:cs typeface="Arial"/>
            </a:endParaRPr>
          </a:p>
          <a:p>
            <a:pPr marL="114300">
              <a:lnSpc>
                <a:spcPct val="100000"/>
              </a:lnSpc>
            </a:pPr>
            <a:r>
              <a:rPr sz="550" dirty="0">
                <a:latin typeface="Arial"/>
                <a:cs typeface="Arial"/>
              </a:rPr>
              <a:t>–</a:t>
            </a:r>
            <a:r>
              <a:rPr sz="550" spc="6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AngioTENS</a:t>
            </a:r>
            <a:endParaRPr sz="55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50063" y="1552702"/>
            <a:ext cx="926465" cy="2774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0965" marR="5080" indent="-88900">
              <a:lnSpc>
                <a:spcPct val="100000"/>
              </a:lnSpc>
              <a:spcBef>
                <a:spcPts val="100"/>
              </a:spcBef>
              <a:buChar char="–"/>
              <a:tabLst>
                <a:tab pos="101600" algn="l"/>
              </a:tabLst>
            </a:pPr>
            <a:r>
              <a:rPr sz="550" spc="-5" dirty="0">
                <a:latin typeface="Arial"/>
                <a:cs typeface="Arial"/>
              </a:rPr>
              <a:t>Persistant </a:t>
            </a:r>
            <a:r>
              <a:rPr sz="550" dirty="0">
                <a:latin typeface="Arial"/>
                <a:cs typeface="Arial"/>
              </a:rPr>
              <a:t>chest </a:t>
            </a:r>
            <a:r>
              <a:rPr sz="550" spc="-5" dirty="0">
                <a:latin typeface="Arial"/>
                <a:cs typeface="Arial"/>
              </a:rPr>
              <a:t>pain </a:t>
            </a:r>
            <a:r>
              <a:rPr sz="550" dirty="0">
                <a:latin typeface="Arial"/>
                <a:cs typeface="Arial"/>
              </a:rPr>
              <a:t>from  </a:t>
            </a:r>
            <a:r>
              <a:rPr sz="550" spc="-5" dirty="0">
                <a:latin typeface="Arial"/>
                <a:cs typeface="Arial"/>
              </a:rPr>
              <a:t>chronic </a:t>
            </a:r>
            <a:r>
              <a:rPr sz="550" dirty="0">
                <a:latin typeface="Arial"/>
                <a:cs typeface="Arial"/>
              </a:rPr>
              <a:t>refractory</a:t>
            </a:r>
            <a:r>
              <a:rPr sz="550" spc="-6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angina</a:t>
            </a:r>
            <a:endParaRPr sz="55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buChar char="–"/>
              <a:tabLst>
                <a:tab pos="101600" algn="l"/>
              </a:tabLst>
            </a:pPr>
            <a:r>
              <a:rPr sz="550" spc="-5" dirty="0">
                <a:latin typeface="Arial"/>
                <a:cs typeface="Arial"/>
              </a:rPr>
              <a:t>David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Trenbath</a:t>
            </a:r>
            <a:endParaRPr sz="55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451610" y="375335"/>
            <a:ext cx="1137920" cy="2768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9375" marR="582930" indent="-79375" algn="r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79375" algn="l"/>
              </a:tabLst>
            </a:pP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Carotid</a:t>
            </a:r>
            <a:r>
              <a:rPr sz="550" b="1" spc="-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Sinus</a:t>
            </a:r>
            <a:endParaRPr sz="550">
              <a:latin typeface="Arial"/>
              <a:cs typeface="Arial"/>
            </a:endParaRPr>
          </a:p>
          <a:p>
            <a:pPr marL="88900" marR="544830" lvl="1" indent="-88900" algn="r">
              <a:lnSpc>
                <a:spcPct val="100000"/>
              </a:lnSpc>
              <a:buChar char="–"/>
              <a:tabLst>
                <a:tab pos="88900" algn="l"/>
              </a:tabLst>
            </a:pPr>
            <a:r>
              <a:rPr sz="550" spc="-5" dirty="0">
                <a:latin typeface="Arial"/>
                <a:cs typeface="Arial"/>
              </a:rPr>
              <a:t>Monitors</a:t>
            </a:r>
            <a:r>
              <a:rPr sz="550" spc="-7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BP</a:t>
            </a:r>
            <a:endParaRPr sz="550">
              <a:latin typeface="Arial"/>
              <a:cs typeface="Arial"/>
            </a:endParaRPr>
          </a:p>
          <a:p>
            <a:pPr marL="203200" lvl="1" indent="-88900">
              <a:lnSpc>
                <a:spcPct val="100000"/>
              </a:lnSpc>
              <a:buChar char="–"/>
              <a:tabLst>
                <a:tab pos="203200" algn="l"/>
              </a:tabLst>
            </a:pPr>
            <a:r>
              <a:rPr sz="550" dirty="0">
                <a:latin typeface="Arial"/>
                <a:cs typeface="Arial"/>
              </a:rPr>
              <a:t>Hypotensive responsive</a:t>
            </a:r>
            <a:r>
              <a:rPr sz="550" spc="-65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crisis</a:t>
            </a:r>
            <a:endParaRPr sz="55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451610" y="626796"/>
            <a:ext cx="1200785" cy="11195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4300">
              <a:lnSpc>
                <a:spcPct val="100000"/>
              </a:lnSpc>
              <a:spcBef>
                <a:spcPts val="100"/>
              </a:spcBef>
            </a:pPr>
            <a:r>
              <a:rPr sz="550" dirty="0">
                <a:latin typeface="Arial"/>
                <a:cs typeface="Arial"/>
              </a:rPr>
              <a:t>– Larynx</a:t>
            </a:r>
            <a:r>
              <a:rPr sz="550" spc="-90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spasm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5"/>
              </a:spcBef>
              <a:buFont typeface="Arial"/>
              <a:buChar char="•"/>
              <a:tabLst>
                <a:tab pos="92075" algn="l"/>
              </a:tabLst>
            </a:pPr>
            <a:r>
              <a:rPr sz="550" b="1" dirty="0">
                <a:solidFill>
                  <a:srgbClr val="FF0000"/>
                </a:solidFill>
                <a:latin typeface="Arial"/>
                <a:cs typeface="Arial"/>
              </a:rPr>
              <a:t>Broken</a:t>
            </a:r>
            <a:r>
              <a:rPr sz="550" b="1" spc="-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skin</a:t>
            </a:r>
            <a:endParaRPr sz="550">
              <a:latin typeface="Arial"/>
              <a:cs typeface="Arial"/>
            </a:endParaRPr>
          </a:p>
          <a:p>
            <a:pPr marL="203200" marR="5080" lvl="1" indent="-88900">
              <a:lnSpc>
                <a:spcPct val="100000"/>
              </a:lnSpc>
              <a:buChar char="–"/>
              <a:tabLst>
                <a:tab pos="203200" algn="l"/>
              </a:tabLst>
            </a:pPr>
            <a:r>
              <a:rPr sz="550" dirty="0">
                <a:latin typeface="Arial"/>
                <a:cs typeface="Arial"/>
              </a:rPr>
              <a:t>Careful: </a:t>
            </a:r>
            <a:r>
              <a:rPr sz="550" spc="-5" dirty="0">
                <a:latin typeface="Arial"/>
                <a:cs typeface="Arial"/>
              </a:rPr>
              <a:t>increased </a:t>
            </a:r>
            <a:r>
              <a:rPr sz="550" dirty="0">
                <a:latin typeface="Arial"/>
                <a:cs typeface="Arial"/>
              </a:rPr>
              <a:t>BF </a:t>
            </a:r>
            <a:r>
              <a:rPr sz="550" spc="-5" dirty="0">
                <a:latin typeface="Arial"/>
                <a:cs typeface="Arial"/>
              </a:rPr>
              <a:t>may start  bleeding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Font typeface="Arial"/>
              <a:buChar char="•"/>
              <a:tabLst>
                <a:tab pos="92075" algn="l"/>
              </a:tabLst>
            </a:pP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Dysaesthetic</a:t>
            </a:r>
            <a:r>
              <a:rPr sz="550" b="1" spc="-6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skin</a:t>
            </a:r>
            <a:endParaRPr sz="550">
              <a:latin typeface="Arial"/>
              <a:cs typeface="Arial"/>
            </a:endParaRPr>
          </a:p>
          <a:p>
            <a:pPr marL="203200" marR="34925" lvl="1" indent="-88900">
              <a:lnSpc>
                <a:spcPts val="670"/>
              </a:lnSpc>
              <a:spcBef>
                <a:spcPts val="15"/>
              </a:spcBef>
              <a:buChar char="–"/>
              <a:tabLst>
                <a:tab pos="203200" algn="l"/>
              </a:tabLst>
            </a:pPr>
            <a:r>
              <a:rPr sz="550" spc="-5" dirty="0">
                <a:latin typeface="Arial"/>
                <a:cs typeface="Arial"/>
              </a:rPr>
              <a:t>Thermal skin </a:t>
            </a:r>
            <a:r>
              <a:rPr sz="550" dirty="0">
                <a:latin typeface="Arial"/>
                <a:cs typeface="Arial"/>
              </a:rPr>
              <a:t>test and </a:t>
            </a:r>
            <a:r>
              <a:rPr sz="550" spc="-5" dirty="0">
                <a:latin typeface="Arial"/>
                <a:cs typeface="Arial"/>
              </a:rPr>
              <a:t>pin-prick  (sharp/blunt </a:t>
            </a:r>
            <a:r>
              <a:rPr sz="550" dirty="0">
                <a:latin typeface="Arial"/>
                <a:cs typeface="Arial"/>
              </a:rPr>
              <a:t>)</a:t>
            </a:r>
            <a:r>
              <a:rPr sz="550" spc="-25" dirty="0">
                <a:latin typeface="Arial"/>
                <a:cs typeface="Arial"/>
              </a:rPr>
              <a:t> </a:t>
            </a:r>
            <a:r>
              <a:rPr sz="550" dirty="0">
                <a:latin typeface="Arial"/>
                <a:cs typeface="Arial"/>
              </a:rPr>
              <a:t>test</a:t>
            </a:r>
            <a:endParaRPr sz="550">
              <a:latin typeface="Arial"/>
              <a:cs typeface="Arial"/>
            </a:endParaRPr>
          </a:p>
          <a:p>
            <a:pPr marL="203200" marR="58419" lvl="1" indent="-88900">
              <a:lnSpc>
                <a:spcPts val="660"/>
              </a:lnSpc>
              <a:buChar char="–"/>
              <a:tabLst>
                <a:tab pos="203200" algn="l"/>
              </a:tabLst>
            </a:pPr>
            <a:r>
              <a:rPr sz="550" spc="-5" dirty="0">
                <a:latin typeface="Arial"/>
                <a:cs typeface="Arial"/>
              </a:rPr>
              <a:t>Can </a:t>
            </a:r>
            <a:r>
              <a:rPr sz="550" dirty="0">
                <a:latin typeface="Arial"/>
                <a:cs typeface="Arial"/>
              </a:rPr>
              <a:t>put </a:t>
            </a:r>
            <a:r>
              <a:rPr sz="550" spc="-5" dirty="0">
                <a:latin typeface="Arial"/>
                <a:cs typeface="Arial"/>
              </a:rPr>
              <a:t>proximal </a:t>
            </a:r>
            <a:r>
              <a:rPr sz="550" dirty="0">
                <a:latin typeface="Arial"/>
                <a:cs typeface="Arial"/>
              </a:rPr>
              <a:t>to </a:t>
            </a:r>
            <a:r>
              <a:rPr sz="550" spc="-5" dirty="0">
                <a:latin typeface="Arial"/>
                <a:cs typeface="Arial"/>
              </a:rPr>
              <a:t>paralysed  limb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ts val="640"/>
              </a:lnSpc>
              <a:buFont typeface="Arial"/>
              <a:buChar char="•"/>
              <a:tabLst>
                <a:tab pos="92075" algn="l"/>
              </a:tabLst>
            </a:pP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Internally</a:t>
            </a:r>
            <a:r>
              <a:rPr sz="550" b="1" spc="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dirty="0">
                <a:solidFill>
                  <a:srgbClr val="FF0000"/>
                </a:solidFill>
                <a:latin typeface="Arial"/>
                <a:cs typeface="Arial"/>
              </a:rPr>
              <a:t>(!)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Font typeface="Arial"/>
              <a:buChar char="•"/>
              <a:tabLst>
                <a:tab pos="92075" algn="l"/>
              </a:tabLst>
            </a:pP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Cognitively</a:t>
            </a:r>
            <a:r>
              <a:rPr sz="550" b="1" spc="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550" b="1" spc="-5" dirty="0">
                <a:solidFill>
                  <a:srgbClr val="FF0000"/>
                </a:solidFill>
                <a:latin typeface="Arial"/>
                <a:cs typeface="Arial"/>
              </a:rPr>
              <a:t>impaired</a:t>
            </a:r>
            <a:endParaRPr sz="550">
              <a:latin typeface="Arial"/>
              <a:cs typeface="Arial"/>
            </a:endParaRPr>
          </a:p>
          <a:p>
            <a:pPr marL="203200" lvl="1" indent="-88900">
              <a:lnSpc>
                <a:spcPct val="100000"/>
              </a:lnSpc>
              <a:spcBef>
                <a:spcPts val="15"/>
              </a:spcBef>
              <a:buChar char="–"/>
              <a:tabLst>
                <a:tab pos="203200" algn="l"/>
              </a:tabLst>
            </a:pPr>
            <a:r>
              <a:rPr sz="550" dirty="0">
                <a:latin typeface="Arial"/>
                <a:cs typeface="Arial"/>
              </a:rPr>
              <a:t>Safety</a:t>
            </a:r>
            <a:r>
              <a:rPr sz="550" spc="-40" dirty="0">
                <a:latin typeface="Arial"/>
                <a:cs typeface="Arial"/>
              </a:rPr>
              <a:t> </a:t>
            </a:r>
            <a:r>
              <a:rPr sz="550" spc="-5" dirty="0">
                <a:latin typeface="Arial"/>
                <a:cs typeface="Arial"/>
              </a:rPr>
              <a:t>U4’s?</a:t>
            </a:r>
            <a:endParaRPr sz="550">
              <a:latin typeface="Arial"/>
              <a:cs typeface="Arial"/>
            </a:endParaRPr>
          </a:p>
          <a:p>
            <a:pPr marL="203200" lvl="1" indent="-88900">
              <a:lnSpc>
                <a:spcPct val="100000"/>
              </a:lnSpc>
              <a:buChar char="–"/>
              <a:tabLst>
                <a:tab pos="203200" algn="l"/>
              </a:tabLst>
            </a:pPr>
            <a:r>
              <a:rPr sz="550" spc="-5" dirty="0">
                <a:latin typeface="Arial"/>
                <a:cs typeface="Arial"/>
              </a:rPr>
              <a:t>Parent/guardian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30784" y="172593"/>
            <a:ext cx="194437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TENS: </a:t>
            </a:r>
            <a:r>
              <a:rPr spc="5" dirty="0"/>
              <a:t>other safety</a:t>
            </a:r>
            <a:r>
              <a:rPr spc="-85" dirty="0"/>
              <a:t> </a:t>
            </a:r>
            <a:r>
              <a:rPr spc="5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04328"/>
            <a:ext cx="2430145" cy="1348740"/>
          </a:xfrm>
          <a:prstGeom prst="rect">
            <a:avLst/>
          </a:prstGeom>
        </p:spPr>
        <p:txBody>
          <a:bodyPr vert="horz" wrap="square" lIns="0" tIns="3111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45"/>
              </a:spcBef>
              <a:buFont typeface="Arial"/>
              <a:buChar char="•"/>
              <a:tabLst>
                <a:tab pos="92075" algn="l"/>
              </a:tabLst>
            </a:pP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Direct reaction </a:t>
            </a:r>
            <a:r>
              <a:rPr sz="600" b="1" spc="5" dirty="0">
                <a:solidFill>
                  <a:srgbClr val="FF0000"/>
                </a:solidFill>
                <a:latin typeface="Arial"/>
                <a:cs typeface="Arial"/>
              </a:rPr>
              <a:t>to </a:t>
            </a: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electric</a:t>
            </a:r>
            <a:r>
              <a:rPr sz="600" b="1" spc="2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currents</a:t>
            </a:r>
            <a:endParaRPr sz="60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50"/>
              </a:spcBef>
              <a:buChar char="–"/>
              <a:tabLst>
                <a:tab pos="220345" algn="l"/>
              </a:tabLst>
            </a:pPr>
            <a:r>
              <a:rPr sz="500" spc="10" dirty="0">
                <a:latin typeface="Arial"/>
                <a:cs typeface="Arial"/>
              </a:rPr>
              <a:t>Mike </a:t>
            </a:r>
            <a:r>
              <a:rPr sz="500" spc="15" dirty="0">
                <a:latin typeface="Arial"/>
                <a:cs typeface="Arial"/>
              </a:rPr>
              <a:t>Cummings </a:t>
            </a:r>
            <a:r>
              <a:rPr sz="500" spc="5" dirty="0">
                <a:latin typeface="Arial"/>
                <a:cs typeface="Arial"/>
              </a:rPr>
              <a:t>personal</a:t>
            </a:r>
            <a:r>
              <a:rPr sz="500" spc="-7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communication</a:t>
            </a:r>
            <a:endParaRPr sz="5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00"/>
              </a:spcBef>
              <a:buFont typeface="Arial"/>
              <a:buChar char="•"/>
              <a:tabLst>
                <a:tab pos="92075" algn="l"/>
              </a:tabLst>
            </a:pPr>
            <a:r>
              <a:rPr sz="600" b="1" spc="5" dirty="0">
                <a:solidFill>
                  <a:srgbClr val="FF0000"/>
                </a:solidFill>
                <a:latin typeface="Arial"/>
                <a:cs typeface="Arial"/>
              </a:rPr>
              <a:t>TENS </a:t>
            </a:r>
            <a:r>
              <a:rPr sz="600" b="1" spc="-5" dirty="0">
                <a:solidFill>
                  <a:srgbClr val="FF0000"/>
                </a:solidFill>
                <a:latin typeface="Arial"/>
                <a:cs typeface="Arial"/>
              </a:rPr>
              <a:t>induced </a:t>
            </a: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Epileptic</a:t>
            </a:r>
            <a:r>
              <a:rPr sz="600" b="1" spc="6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seizure</a:t>
            </a:r>
            <a:endParaRPr sz="60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50"/>
              </a:spcBef>
              <a:buChar char="–"/>
              <a:tabLst>
                <a:tab pos="220345" algn="l"/>
              </a:tabLst>
            </a:pPr>
            <a:r>
              <a:rPr sz="500" spc="10" dirty="0">
                <a:latin typeface="Arial"/>
                <a:cs typeface="Arial"/>
              </a:rPr>
              <a:t>Rosted </a:t>
            </a:r>
            <a:r>
              <a:rPr sz="500" spc="5" dirty="0">
                <a:latin typeface="Arial"/>
                <a:cs typeface="Arial"/>
              </a:rPr>
              <a:t>(2001) </a:t>
            </a:r>
            <a:r>
              <a:rPr sz="500" spc="15" dirty="0">
                <a:latin typeface="Arial"/>
                <a:cs typeface="Arial"/>
              </a:rPr>
              <a:t>– </a:t>
            </a:r>
            <a:r>
              <a:rPr sz="500" spc="10" dirty="0">
                <a:latin typeface="Arial"/>
                <a:cs typeface="Arial"/>
              </a:rPr>
              <a:t>post stroke</a:t>
            </a:r>
            <a:r>
              <a:rPr sz="500" spc="-40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pain</a:t>
            </a:r>
            <a:endParaRPr sz="50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40"/>
              </a:spcBef>
              <a:buChar char="–"/>
              <a:tabLst>
                <a:tab pos="220345" algn="l"/>
              </a:tabLst>
            </a:pPr>
            <a:r>
              <a:rPr sz="500" spc="5" dirty="0">
                <a:latin typeface="Arial"/>
                <a:cs typeface="Arial"/>
              </a:rPr>
              <a:t>Scherder (1999) </a:t>
            </a:r>
            <a:r>
              <a:rPr sz="500" spc="15" dirty="0">
                <a:latin typeface="Arial"/>
                <a:cs typeface="Arial"/>
              </a:rPr>
              <a:t>– </a:t>
            </a:r>
            <a:r>
              <a:rPr sz="500" spc="10" dirty="0">
                <a:latin typeface="Arial"/>
                <a:cs typeface="Arial"/>
              </a:rPr>
              <a:t>psychomotor impairment with</a:t>
            </a:r>
            <a:r>
              <a:rPr sz="500" spc="-85" dirty="0">
                <a:latin typeface="Arial"/>
                <a:cs typeface="Arial"/>
              </a:rPr>
              <a:t> </a:t>
            </a:r>
            <a:r>
              <a:rPr sz="500" spc="10" dirty="0">
                <a:latin typeface="Arial"/>
                <a:cs typeface="Arial"/>
              </a:rPr>
              <a:t>epilepsy</a:t>
            </a:r>
            <a:endParaRPr sz="5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00"/>
              </a:spcBef>
              <a:buFont typeface="Arial"/>
              <a:buChar char="•"/>
              <a:tabLst>
                <a:tab pos="92075" algn="l"/>
              </a:tabLst>
            </a:pP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Respiratory</a:t>
            </a:r>
            <a:r>
              <a:rPr sz="600" b="1" spc="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Compromise</a:t>
            </a:r>
            <a:endParaRPr sz="60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50"/>
              </a:spcBef>
              <a:buChar char="–"/>
              <a:tabLst>
                <a:tab pos="220345" algn="l"/>
              </a:tabLst>
            </a:pPr>
            <a:r>
              <a:rPr sz="500" spc="10" dirty="0">
                <a:latin typeface="Arial"/>
                <a:cs typeface="Arial"/>
              </a:rPr>
              <a:t>Mann </a:t>
            </a:r>
            <a:r>
              <a:rPr sz="500" spc="5" dirty="0">
                <a:latin typeface="Arial"/>
                <a:cs typeface="Arial"/>
              </a:rPr>
              <a:t>(1996) </a:t>
            </a:r>
            <a:r>
              <a:rPr sz="500" spc="15" dirty="0">
                <a:latin typeface="Arial"/>
                <a:cs typeface="Arial"/>
              </a:rPr>
              <a:t>– </a:t>
            </a:r>
            <a:r>
              <a:rPr sz="500" spc="10" dirty="0">
                <a:latin typeface="Arial"/>
                <a:cs typeface="Arial"/>
              </a:rPr>
              <a:t>TENS </a:t>
            </a:r>
            <a:r>
              <a:rPr sz="500" spc="5" dirty="0">
                <a:latin typeface="Arial"/>
                <a:cs typeface="Arial"/>
              </a:rPr>
              <a:t>for unstable</a:t>
            </a:r>
            <a:r>
              <a:rPr sz="500" spc="-55" dirty="0">
                <a:latin typeface="Arial"/>
                <a:cs typeface="Arial"/>
              </a:rPr>
              <a:t> </a:t>
            </a:r>
            <a:r>
              <a:rPr sz="500" spc="5" dirty="0">
                <a:latin typeface="Arial"/>
                <a:cs typeface="Arial"/>
              </a:rPr>
              <a:t>angina</a:t>
            </a:r>
            <a:endParaRPr sz="5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00"/>
              </a:spcBef>
              <a:buFont typeface="Arial"/>
              <a:buChar char="•"/>
              <a:tabLst>
                <a:tab pos="92075" algn="l"/>
              </a:tabLst>
            </a:pP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Interference with Cardiac Monitoring</a:t>
            </a:r>
            <a:r>
              <a:rPr sz="600" b="1" spc="1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Equipment</a:t>
            </a:r>
            <a:endParaRPr sz="60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50"/>
              </a:spcBef>
              <a:buChar char="–"/>
              <a:tabLst>
                <a:tab pos="220345" algn="l"/>
              </a:tabLst>
            </a:pPr>
            <a:r>
              <a:rPr sz="500" spc="10" dirty="0">
                <a:latin typeface="Arial"/>
                <a:cs typeface="Arial"/>
              </a:rPr>
              <a:t>Many </a:t>
            </a:r>
            <a:r>
              <a:rPr sz="500" spc="5" dirty="0">
                <a:latin typeface="Arial"/>
                <a:cs typeface="Arial"/>
              </a:rPr>
              <a:t>reports of </a:t>
            </a:r>
            <a:r>
              <a:rPr sz="500" spc="15" dirty="0">
                <a:latin typeface="Arial"/>
                <a:cs typeface="Arial"/>
              </a:rPr>
              <a:t>ECG </a:t>
            </a:r>
            <a:r>
              <a:rPr sz="500" spc="5" dirty="0">
                <a:latin typeface="Arial"/>
                <a:cs typeface="Arial"/>
              </a:rPr>
              <a:t>artifacts</a:t>
            </a:r>
            <a:r>
              <a:rPr sz="500" spc="-60" dirty="0">
                <a:latin typeface="Arial"/>
                <a:cs typeface="Arial"/>
              </a:rPr>
              <a:t> </a:t>
            </a:r>
            <a:r>
              <a:rPr sz="500" spc="15" dirty="0">
                <a:latin typeface="Arial"/>
                <a:cs typeface="Arial"/>
              </a:rPr>
              <a:t>(!)</a:t>
            </a:r>
            <a:endParaRPr sz="500">
              <a:latin typeface="Arial"/>
              <a:cs typeface="Arial"/>
            </a:endParaRPr>
          </a:p>
          <a:p>
            <a:pPr marL="219710" marR="5080" lvl="1" indent="-105410">
              <a:lnSpc>
                <a:spcPct val="104000"/>
              </a:lnSpc>
              <a:spcBef>
                <a:spcPts val="130"/>
              </a:spcBef>
              <a:buChar char="–"/>
              <a:tabLst>
                <a:tab pos="220345" algn="l"/>
              </a:tabLst>
            </a:pPr>
            <a:r>
              <a:rPr sz="500" spc="10" dirty="0">
                <a:latin typeface="Arial"/>
                <a:cs typeface="Arial"/>
              </a:rPr>
              <a:t>Inappropriate shock given </a:t>
            </a:r>
            <a:r>
              <a:rPr sz="500" spc="15" dirty="0">
                <a:latin typeface="Arial"/>
                <a:cs typeface="Arial"/>
              </a:rPr>
              <a:t>by </a:t>
            </a:r>
            <a:r>
              <a:rPr sz="500" spc="10" dirty="0">
                <a:latin typeface="Arial"/>
                <a:cs typeface="Arial"/>
              </a:rPr>
              <a:t>Implantable </a:t>
            </a:r>
            <a:r>
              <a:rPr sz="500" spc="5" dirty="0">
                <a:latin typeface="Arial"/>
                <a:cs typeface="Arial"/>
              </a:rPr>
              <a:t>Cardioverter Defibrillator </a:t>
            </a:r>
            <a:r>
              <a:rPr sz="500" spc="10" dirty="0">
                <a:latin typeface="Arial"/>
                <a:cs typeface="Arial"/>
              </a:rPr>
              <a:t>when  </a:t>
            </a:r>
            <a:r>
              <a:rPr sz="500" spc="5" dirty="0">
                <a:latin typeface="Arial"/>
                <a:cs typeface="Arial"/>
              </a:rPr>
              <a:t>using </a:t>
            </a:r>
            <a:r>
              <a:rPr sz="500" spc="10" dirty="0">
                <a:latin typeface="Arial"/>
                <a:cs typeface="Arial"/>
              </a:rPr>
              <a:t>TENS </a:t>
            </a:r>
            <a:r>
              <a:rPr sz="500" spc="5" dirty="0">
                <a:latin typeface="Arial"/>
                <a:cs typeface="Arial"/>
              </a:rPr>
              <a:t>- </a:t>
            </a:r>
            <a:r>
              <a:rPr sz="500" spc="10" dirty="0">
                <a:latin typeface="Arial"/>
                <a:cs typeface="Arial"/>
              </a:rPr>
              <a:t>Philbin </a:t>
            </a:r>
            <a:r>
              <a:rPr sz="500" spc="5" dirty="0">
                <a:latin typeface="Arial"/>
                <a:cs typeface="Arial"/>
              </a:rPr>
              <a:t>(1998) </a:t>
            </a:r>
            <a:r>
              <a:rPr sz="500" spc="10" dirty="0">
                <a:latin typeface="Arial"/>
                <a:cs typeface="Arial"/>
              </a:rPr>
              <a:t>comments </a:t>
            </a:r>
            <a:r>
              <a:rPr sz="500" spc="15" dirty="0">
                <a:latin typeface="Arial"/>
                <a:cs typeface="Arial"/>
              </a:rPr>
              <a:t>by </a:t>
            </a:r>
            <a:r>
              <a:rPr sz="500" spc="5" dirty="0">
                <a:latin typeface="Arial"/>
                <a:cs typeface="Arial"/>
              </a:rPr>
              <a:t>Vlay (1998) Glotzer et al</a:t>
            </a:r>
            <a:r>
              <a:rPr sz="500" spc="-45" dirty="0">
                <a:latin typeface="Arial"/>
                <a:cs typeface="Arial"/>
              </a:rPr>
              <a:t> </a:t>
            </a:r>
            <a:r>
              <a:rPr sz="500" spc="5" dirty="0">
                <a:latin typeface="Arial"/>
                <a:cs typeface="Arial"/>
              </a:rPr>
              <a:t>(1998)</a:t>
            </a:r>
            <a:endParaRPr sz="500">
              <a:latin typeface="Arial"/>
              <a:cs typeface="Arial"/>
            </a:endParaRPr>
          </a:p>
          <a:p>
            <a:pPr marL="91440" marR="1640839" indent="-92075" algn="r">
              <a:lnSpc>
                <a:spcPct val="100000"/>
              </a:lnSpc>
              <a:spcBef>
                <a:spcPts val="200"/>
              </a:spcBef>
              <a:buFont typeface="Arial"/>
              <a:buChar char="•"/>
              <a:tabLst>
                <a:tab pos="92075" algn="l"/>
              </a:tabLst>
            </a:pP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Contact</a:t>
            </a:r>
            <a:r>
              <a:rPr sz="600" b="1" spc="-3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600" b="1" dirty="0">
                <a:solidFill>
                  <a:srgbClr val="FF0000"/>
                </a:solidFill>
                <a:latin typeface="Arial"/>
                <a:cs typeface="Arial"/>
              </a:rPr>
              <a:t>Dermatitis</a:t>
            </a:r>
            <a:endParaRPr sz="600">
              <a:latin typeface="Arial"/>
              <a:cs typeface="Arial"/>
            </a:endParaRPr>
          </a:p>
          <a:p>
            <a:pPr marL="105410" marR="1629410" lvl="1" indent="-105410" algn="r">
              <a:lnSpc>
                <a:spcPct val="100000"/>
              </a:lnSpc>
              <a:spcBef>
                <a:spcPts val="150"/>
              </a:spcBef>
              <a:buChar char="–"/>
              <a:tabLst>
                <a:tab pos="105410" algn="l"/>
              </a:tabLst>
            </a:pPr>
            <a:r>
              <a:rPr sz="500" spc="10" dirty="0">
                <a:latin typeface="Arial"/>
                <a:cs typeface="Arial"/>
              </a:rPr>
              <a:t>Many minor</a:t>
            </a:r>
            <a:r>
              <a:rPr sz="500" spc="-85" dirty="0">
                <a:latin typeface="Arial"/>
                <a:cs typeface="Arial"/>
              </a:rPr>
              <a:t> </a:t>
            </a:r>
            <a:r>
              <a:rPr sz="500" spc="5" dirty="0">
                <a:latin typeface="Arial"/>
                <a:cs typeface="Arial"/>
              </a:rPr>
              <a:t>reports</a:t>
            </a:r>
            <a:endParaRPr sz="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99415" y="172593"/>
            <a:ext cx="200850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TENS – </a:t>
            </a:r>
            <a:r>
              <a:rPr spc="5" dirty="0"/>
              <a:t>other safety</a:t>
            </a:r>
            <a:r>
              <a:rPr spc="-100" dirty="0"/>
              <a:t> </a:t>
            </a:r>
            <a:r>
              <a:rPr spc="5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693"/>
            <a:ext cx="2077085" cy="76517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79375" marR="767080" indent="-79375" algn="r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79375" algn="l"/>
              </a:tabLst>
            </a:pPr>
            <a:r>
              <a:rPr sz="700" b="1" spc="10" dirty="0">
                <a:solidFill>
                  <a:srgbClr val="FF0000"/>
                </a:solidFill>
                <a:latin typeface="Arial"/>
                <a:cs typeface="Arial"/>
              </a:rPr>
              <a:t>Electrode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care and</a:t>
            </a:r>
            <a:r>
              <a:rPr sz="700" b="1" spc="-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700" b="1" spc="10" dirty="0">
                <a:solidFill>
                  <a:srgbClr val="FF0000"/>
                </a:solidFill>
                <a:latin typeface="Arial"/>
                <a:cs typeface="Arial"/>
              </a:rPr>
              <a:t>hygiene</a:t>
            </a:r>
            <a:endParaRPr sz="700">
              <a:latin typeface="Arial"/>
              <a:cs typeface="Arial"/>
            </a:endParaRPr>
          </a:p>
          <a:p>
            <a:pPr marL="66040" marR="724535" lvl="1" indent="-66040" algn="r">
              <a:lnSpc>
                <a:spcPct val="100000"/>
              </a:lnSpc>
              <a:spcBef>
                <a:spcPts val="155"/>
              </a:spcBef>
              <a:buChar char="–"/>
              <a:tabLst>
                <a:tab pos="66040" algn="l"/>
              </a:tabLst>
            </a:pPr>
            <a:r>
              <a:rPr sz="650" dirty="0">
                <a:latin typeface="Arial"/>
                <a:cs typeface="Arial"/>
              </a:rPr>
              <a:t>Electrodes </a:t>
            </a:r>
            <a:r>
              <a:rPr sz="650" spc="-5" dirty="0">
                <a:latin typeface="Arial"/>
                <a:cs typeface="Arial"/>
              </a:rPr>
              <a:t>should be Pt</a:t>
            </a:r>
            <a:r>
              <a:rPr sz="650" spc="-13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specific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15" dirty="0">
                <a:latin typeface="Arial"/>
                <a:cs typeface="Arial"/>
              </a:rPr>
              <a:t>Vary </a:t>
            </a:r>
            <a:r>
              <a:rPr sz="650" dirty="0">
                <a:latin typeface="Arial"/>
                <a:cs typeface="Arial"/>
              </a:rPr>
              <a:t>electrode </a:t>
            </a:r>
            <a:r>
              <a:rPr sz="650" spc="-5" dirty="0">
                <a:latin typeface="Arial"/>
                <a:cs typeface="Arial"/>
              </a:rPr>
              <a:t>placement </a:t>
            </a:r>
            <a:r>
              <a:rPr sz="650" dirty="0">
                <a:latin typeface="Arial"/>
                <a:cs typeface="Arial"/>
              </a:rPr>
              <a:t>if </a:t>
            </a:r>
            <a:r>
              <a:rPr sz="650" spc="-5" dirty="0">
                <a:latin typeface="Arial"/>
                <a:cs typeface="Arial"/>
              </a:rPr>
              <a:t>worn every</a:t>
            </a:r>
            <a:r>
              <a:rPr sz="650" spc="-10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day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25" dirty="0">
                <a:latin typeface="Arial"/>
                <a:cs typeface="Arial"/>
              </a:rPr>
              <a:t>Take </a:t>
            </a:r>
            <a:r>
              <a:rPr sz="650" spc="-5" dirty="0">
                <a:latin typeface="Arial"/>
                <a:cs typeface="Arial"/>
              </a:rPr>
              <a:t>electrodes </a:t>
            </a:r>
            <a:r>
              <a:rPr sz="650" spc="-10" dirty="0">
                <a:latin typeface="Arial"/>
                <a:cs typeface="Arial"/>
              </a:rPr>
              <a:t>off </a:t>
            </a:r>
            <a:r>
              <a:rPr sz="650" spc="-5" dirty="0">
                <a:latin typeface="Arial"/>
                <a:cs typeface="Arial"/>
              </a:rPr>
              <a:t>at </a:t>
            </a:r>
            <a:r>
              <a:rPr sz="650" spc="-10" dirty="0">
                <a:latin typeface="Arial"/>
                <a:cs typeface="Arial"/>
              </a:rPr>
              <a:t>night </a:t>
            </a:r>
            <a:r>
              <a:rPr sz="650" spc="-5" dirty="0">
                <a:latin typeface="Arial"/>
                <a:cs typeface="Arial"/>
              </a:rPr>
              <a:t>‘let </a:t>
            </a:r>
            <a:r>
              <a:rPr sz="650" dirty="0">
                <a:latin typeface="Arial"/>
                <a:cs typeface="Arial"/>
              </a:rPr>
              <a:t>skin</a:t>
            </a:r>
            <a:r>
              <a:rPr sz="650" spc="-7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breath’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solidFill>
                  <a:srgbClr val="FF0000"/>
                </a:solidFill>
                <a:latin typeface="Arial"/>
                <a:cs typeface="Arial"/>
              </a:rPr>
              <a:t>Hypoanaesthesia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Nerve fatigue </a:t>
            </a:r>
            <a:r>
              <a:rPr sz="650" spc="-10" dirty="0">
                <a:latin typeface="Arial"/>
                <a:cs typeface="Arial"/>
              </a:rPr>
              <a:t>due </a:t>
            </a:r>
            <a:r>
              <a:rPr sz="650" spc="-5" dirty="0">
                <a:latin typeface="Arial"/>
                <a:cs typeface="Arial"/>
              </a:rPr>
              <a:t>to decreases </a:t>
            </a:r>
            <a:r>
              <a:rPr sz="650" dirty="0">
                <a:latin typeface="Arial"/>
                <a:cs typeface="Arial"/>
              </a:rPr>
              <a:t>in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neurotransmitters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48131" y="88519"/>
            <a:ext cx="1708785" cy="3352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09880" marR="5080" indent="-297180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Skin Sensation </a:t>
            </a:r>
            <a:r>
              <a:rPr spc="-5" dirty="0"/>
              <a:t>Testing:</a:t>
            </a:r>
            <a:r>
              <a:rPr spc="-130" dirty="0"/>
              <a:t> </a:t>
            </a:r>
            <a:r>
              <a:rPr spc="10" dirty="0"/>
              <a:t>Pin  </a:t>
            </a:r>
            <a:r>
              <a:rPr spc="5" dirty="0"/>
              <a:t>Prick/Sharp-Blunt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82854"/>
            <a:ext cx="2486660" cy="1137285"/>
          </a:xfrm>
          <a:prstGeom prst="rect">
            <a:avLst/>
          </a:prstGeom>
        </p:spPr>
        <p:txBody>
          <a:bodyPr vert="horz" wrap="square" lIns="0" tIns="23495" rIns="0" bIns="0" rtlCol="0">
            <a:spAutoFit/>
          </a:bodyPr>
          <a:lstStyle/>
          <a:p>
            <a:pPr marL="91440" marR="68580" indent="-79375">
              <a:lnSpc>
                <a:spcPts val="660"/>
              </a:lnSpc>
              <a:spcBef>
                <a:spcPts val="185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test of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person's ability to detect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cutaneous pain sensation and  to </a:t>
            </a:r>
            <a:r>
              <a:rPr sz="600" spc="-5" dirty="0">
                <a:latin typeface="Arial"/>
                <a:cs typeface="Arial"/>
              </a:rPr>
              <a:t>differentiate </a:t>
            </a:r>
            <a:r>
              <a:rPr sz="600" spc="5" dirty="0">
                <a:latin typeface="Arial"/>
                <a:cs typeface="Arial"/>
              </a:rPr>
              <a:t>such </a:t>
            </a:r>
            <a:r>
              <a:rPr sz="600" dirty="0">
                <a:latin typeface="Arial"/>
                <a:cs typeface="Arial"/>
              </a:rPr>
              <a:t>sensations from </a:t>
            </a:r>
            <a:r>
              <a:rPr sz="600" spc="5" dirty="0">
                <a:latin typeface="Arial"/>
                <a:cs typeface="Arial"/>
              </a:rPr>
              <a:t>pressure</a:t>
            </a:r>
            <a:r>
              <a:rPr sz="600" spc="8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stimuli.</a:t>
            </a:r>
            <a:endParaRPr sz="600">
              <a:latin typeface="Arial"/>
              <a:cs typeface="Arial"/>
            </a:endParaRPr>
          </a:p>
          <a:p>
            <a:pPr marL="91440" marR="29845" indent="-79375">
              <a:lnSpc>
                <a:spcPts val="660"/>
              </a:lnSpc>
              <a:spcBef>
                <a:spcPts val="140"/>
              </a:spcBef>
              <a:buChar char="•"/>
              <a:tabLst>
                <a:tab pos="92075" algn="l"/>
              </a:tabLst>
            </a:pPr>
            <a:r>
              <a:rPr sz="600" dirty="0">
                <a:latin typeface="Arial"/>
                <a:cs typeface="Arial"/>
              </a:rPr>
              <a:t>The test is performed with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pin or needle gently applied to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skin  area where it cannot be </a:t>
            </a:r>
            <a:r>
              <a:rPr sz="600" spc="5" dirty="0">
                <a:latin typeface="Arial"/>
                <a:cs typeface="Arial"/>
              </a:rPr>
              <a:t>observed </a:t>
            </a:r>
            <a:r>
              <a:rPr sz="600" dirty="0">
                <a:latin typeface="Arial"/>
                <a:cs typeface="Arial"/>
              </a:rPr>
              <a:t>by the subject (point of safety</a:t>
            </a:r>
            <a:r>
              <a:rPr sz="600" spc="12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pin).</a:t>
            </a:r>
            <a:endParaRPr sz="600">
              <a:latin typeface="Arial"/>
              <a:cs typeface="Arial"/>
            </a:endParaRPr>
          </a:p>
          <a:p>
            <a:pPr marL="91440" marR="173990" indent="-79375">
              <a:lnSpc>
                <a:spcPts val="660"/>
              </a:lnSpc>
              <a:spcBef>
                <a:spcPts val="160"/>
              </a:spcBef>
              <a:buChar char="•"/>
              <a:tabLst>
                <a:tab pos="92075" algn="l"/>
              </a:tabLst>
            </a:pPr>
            <a:r>
              <a:rPr sz="600" dirty="0">
                <a:latin typeface="Arial"/>
                <a:cs typeface="Arial"/>
              </a:rPr>
              <a:t>The application of the pin is alternated with the pressing of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dull  object against the skin (blunt</a:t>
            </a:r>
            <a:r>
              <a:rPr sz="600" spc="5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point).</a:t>
            </a:r>
            <a:endParaRPr sz="600">
              <a:latin typeface="Arial"/>
              <a:cs typeface="Arial"/>
            </a:endParaRPr>
          </a:p>
          <a:p>
            <a:pPr marL="91440" marR="5080" indent="-79375">
              <a:lnSpc>
                <a:spcPts val="660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Care </a:t>
            </a:r>
            <a:r>
              <a:rPr sz="600" dirty="0">
                <a:latin typeface="Arial"/>
                <a:cs typeface="Arial"/>
              </a:rPr>
              <a:t>is taken to </a:t>
            </a:r>
            <a:r>
              <a:rPr sz="600" spc="5" dirty="0">
                <a:latin typeface="Arial"/>
                <a:cs typeface="Arial"/>
              </a:rPr>
              <a:t>prevent </a:t>
            </a:r>
            <a:r>
              <a:rPr sz="600" dirty="0">
                <a:latin typeface="Arial"/>
                <a:cs typeface="Arial"/>
              </a:rPr>
              <a:t>penetration of the dermis, and the sharp  object </a:t>
            </a:r>
            <a:r>
              <a:rPr sz="600" spc="5" dirty="0">
                <a:latin typeface="Arial"/>
                <a:cs typeface="Arial"/>
              </a:rPr>
              <a:t>used </a:t>
            </a:r>
            <a:r>
              <a:rPr sz="600" dirty="0">
                <a:latin typeface="Arial"/>
                <a:cs typeface="Arial"/>
              </a:rPr>
              <a:t>should be sterilized or discarded after the test. Under </a:t>
            </a:r>
            <a:r>
              <a:rPr sz="600" spc="5" dirty="0">
                <a:latin typeface="Arial"/>
                <a:cs typeface="Arial"/>
              </a:rPr>
              <a:t>NO  circumstance </a:t>
            </a:r>
            <a:r>
              <a:rPr sz="600" dirty="0">
                <a:latin typeface="Arial"/>
                <a:cs typeface="Arial"/>
              </a:rPr>
              <a:t>should you draw</a:t>
            </a:r>
            <a:r>
              <a:rPr sz="600" spc="2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blood!</a:t>
            </a: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70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Ask Pt </a:t>
            </a:r>
            <a:r>
              <a:rPr sz="600" dirty="0">
                <a:latin typeface="Arial"/>
                <a:cs typeface="Arial"/>
              </a:rPr>
              <a:t>‘is this </a:t>
            </a:r>
            <a:r>
              <a:rPr sz="600" spc="5" dirty="0">
                <a:latin typeface="Arial"/>
                <a:cs typeface="Arial"/>
              </a:rPr>
              <a:t>sharp </a:t>
            </a:r>
            <a:r>
              <a:rPr sz="600" dirty="0">
                <a:latin typeface="Arial"/>
                <a:cs typeface="Arial"/>
              </a:rPr>
              <a:t>or dull?’ or ‘does this feel the </a:t>
            </a:r>
            <a:r>
              <a:rPr sz="600" spc="5" dirty="0">
                <a:latin typeface="Arial"/>
                <a:cs typeface="Arial"/>
              </a:rPr>
              <a:t>same </a:t>
            </a:r>
            <a:r>
              <a:rPr sz="600" dirty="0">
                <a:latin typeface="Arial"/>
                <a:cs typeface="Arial"/>
              </a:rPr>
              <a:t>as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this?’</a:t>
            </a:r>
            <a:endParaRPr sz="600">
              <a:latin typeface="Arial"/>
              <a:cs typeface="Arial"/>
            </a:endParaRPr>
          </a:p>
          <a:p>
            <a:pPr marL="91440" marR="410845" indent="-79375">
              <a:lnSpc>
                <a:spcPts val="66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600" spc="5" dirty="0">
                <a:latin typeface="Arial"/>
                <a:cs typeface="Arial"/>
              </a:rPr>
              <a:t>Leave </a:t>
            </a:r>
            <a:r>
              <a:rPr sz="600" dirty="0">
                <a:latin typeface="Arial"/>
                <a:cs typeface="Arial"/>
              </a:rPr>
              <a:t>approx. </a:t>
            </a:r>
            <a:r>
              <a:rPr sz="600" spc="5" dirty="0">
                <a:latin typeface="Arial"/>
                <a:cs typeface="Arial"/>
              </a:rPr>
              <a:t>2 </a:t>
            </a:r>
            <a:r>
              <a:rPr sz="600" dirty="0">
                <a:latin typeface="Arial"/>
                <a:cs typeface="Arial"/>
              </a:rPr>
              <a:t>seconds between </a:t>
            </a:r>
            <a:r>
              <a:rPr sz="600" spc="5" dirty="0">
                <a:latin typeface="Arial"/>
                <a:cs typeface="Arial"/>
              </a:rPr>
              <a:t>each </a:t>
            </a:r>
            <a:r>
              <a:rPr sz="600" dirty="0">
                <a:latin typeface="Arial"/>
                <a:cs typeface="Arial"/>
              </a:rPr>
              <a:t>stimulus to </a:t>
            </a:r>
            <a:r>
              <a:rPr sz="600" spc="5" dirty="0">
                <a:latin typeface="Arial"/>
                <a:cs typeface="Arial"/>
              </a:rPr>
              <a:t>avoid  summation</a:t>
            </a:r>
            <a:endParaRPr sz="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13636" y="1695958"/>
            <a:ext cx="742315" cy="110489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 marR="5080">
              <a:lnSpc>
                <a:spcPct val="112000"/>
              </a:lnSpc>
              <a:spcBef>
                <a:spcPts val="90"/>
              </a:spcBef>
            </a:pPr>
            <a:r>
              <a:rPr sz="250" spc="5" dirty="0">
                <a:latin typeface="Arial"/>
                <a:cs typeface="Arial"/>
              </a:rPr>
              <a:t>Mosby's </a:t>
            </a:r>
            <a:r>
              <a:rPr sz="250" spc="10" dirty="0">
                <a:latin typeface="Arial"/>
                <a:cs typeface="Arial"/>
              </a:rPr>
              <a:t>Medical </a:t>
            </a:r>
            <a:r>
              <a:rPr sz="250" spc="5" dirty="0">
                <a:latin typeface="Arial"/>
                <a:cs typeface="Arial"/>
              </a:rPr>
              <a:t>Dictionary, </a:t>
            </a:r>
            <a:r>
              <a:rPr sz="250" spc="10" dirty="0">
                <a:latin typeface="Arial"/>
                <a:cs typeface="Arial"/>
              </a:rPr>
              <a:t>8th </a:t>
            </a:r>
            <a:r>
              <a:rPr sz="250" spc="5" dirty="0">
                <a:latin typeface="Arial"/>
                <a:cs typeface="Arial"/>
              </a:rPr>
              <a:t>edition </a:t>
            </a:r>
            <a:r>
              <a:rPr sz="250" spc="10" dirty="0">
                <a:latin typeface="Arial"/>
                <a:cs typeface="Arial"/>
              </a:rPr>
              <a:t>(2009)  </a:t>
            </a:r>
            <a:r>
              <a:rPr sz="250" spc="5" dirty="0">
                <a:latin typeface="Arial"/>
                <a:cs typeface="Arial"/>
              </a:rPr>
              <a:t>Elsevier</a:t>
            </a:r>
            <a:endParaRPr sz="2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8125" y="97663"/>
            <a:ext cx="963930" cy="3352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080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Standard</a:t>
            </a:r>
            <a:r>
              <a:rPr spc="-80" dirty="0"/>
              <a:t> </a:t>
            </a:r>
            <a:r>
              <a:rPr spc="10" dirty="0"/>
              <a:t>TENS  </a:t>
            </a:r>
            <a:r>
              <a:rPr dirty="0"/>
              <a:t>Device</a:t>
            </a:r>
          </a:p>
        </p:txBody>
      </p:sp>
      <p:grpSp>
        <p:nvGrpSpPr>
          <p:cNvPr id="3" name="object 3"/>
          <p:cNvGrpSpPr/>
          <p:nvPr/>
        </p:nvGrpSpPr>
        <p:grpSpPr>
          <a:xfrm>
            <a:off x="1648968" y="134112"/>
            <a:ext cx="1039494" cy="1567180"/>
            <a:chOff x="1648968" y="134112"/>
            <a:chExt cx="1039494" cy="1567180"/>
          </a:xfrm>
        </p:grpSpPr>
        <p:sp>
          <p:nvSpPr>
            <p:cNvPr id="4" name="object 4"/>
            <p:cNvSpPr/>
            <p:nvPr/>
          </p:nvSpPr>
          <p:spPr>
            <a:xfrm>
              <a:off x="1652778" y="247650"/>
              <a:ext cx="1031875" cy="1449705"/>
            </a:xfrm>
            <a:custGeom>
              <a:avLst/>
              <a:gdLst/>
              <a:ahLst/>
              <a:cxnLst/>
              <a:rect l="l" t="t" r="r" b="b"/>
              <a:pathLst>
                <a:path w="1031875" h="1449705">
                  <a:moveTo>
                    <a:pt x="859789" y="0"/>
                  </a:moveTo>
                  <a:lnTo>
                    <a:pt x="171958" y="0"/>
                  </a:lnTo>
                  <a:lnTo>
                    <a:pt x="126235" y="6140"/>
                  </a:lnTo>
                  <a:lnTo>
                    <a:pt x="85155" y="23471"/>
                  </a:lnTo>
                  <a:lnTo>
                    <a:pt x="50355" y="50355"/>
                  </a:lnTo>
                  <a:lnTo>
                    <a:pt x="23471" y="85155"/>
                  </a:lnTo>
                  <a:lnTo>
                    <a:pt x="6140" y="126235"/>
                  </a:lnTo>
                  <a:lnTo>
                    <a:pt x="0" y="171957"/>
                  </a:lnTo>
                  <a:lnTo>
                    <a:pt x="0" y="1277365"/>
                  </a:lnTo>
                  <a:lnTo>
                    <a:pt x="6140" y="1323088"/>
                  </a:lnTo>
                  <a:lnTo>
                    <a:pt x="23471" y="1364168"/>
                  </a:lnTo>
                  <a:lnTo>
                    <a:pt x="50355" y="1398968"/>
                  </a:lnTo>
                  <a:lnTo>
                    <a:pt x="85155" y="1425852"/>
                  </a:lnTo>
                  <a:lnTo>
                    <a:pt x="126235" y="1443183"/>
                  </a:lnTo>
                  <a:lnTo>
                    <a:pt x="171958" y="1449324"/>
                  </a:lnTo>
                  <a:lnTo>
                    <a:pt x="859789" y="1449324"/>
                  </a:lnTo>
                  <a:lnTo>
                    <a:pt x="905512" y="1443183"/>
                  </a:lnTo>
                  <a:lnTo>
                    <a:pt x="946592" y="1425852"/>
                  </a:lnTo>
                  <a:lnTo>
                    <a:pt x="981392" y="1398968"/>
                  </a:lnTo>
                  <a:lnTo>
                    <a:pt x="1008276" y="1364168"/>
                  </a:lnTo>
                  <a:lnTo>
                    <a:pt x="1025607" y="1323088"/>
                  </a:lnTo>
                  <a:lnTo>
                    <a:pt x="1031748" y="1277365"/>
                  </a:lnTo>
                  <a:lnTo>
                    <a:pt x="1031748" y="171957"/>
                  </a:lnTo>
                  <a:lnTo>
                    <a:pt x="1025607" y="126235"/>
                  </a:lnTo>
                  <a:lnTo>
                    <a:pt x="1008276" y="85155"/>
                  </a:lnTo>
                  <a:lnTo>
                    <a:pt x="981392" y="50355"/>
                  </a:lnTo>
                  <a:lnTo>
                    <a:pt x="946592" y="23471"/>
                  </a:lnTo>
                  <a:lnTo>
                    <a:pt x="905512" y="6140"/>
                  </a:lnTo>
                  <a:lnTo>
                    <a:pt x="859789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652778" y="247650"/>
              <a:ext cx="1031875" cy="1449705"/>
            </a:xfrm>
            <a:custGeom>
              <a:avLst/>
              <a:gdLst/>
              <a:ahLst/>
              <a:cxnLst/>
              <a:rect l="l" t="t" r="r" b="b"/>
              <a:pathLst>
                <a:path w="1031875" h="1449705">
                  <a:moveTo>
                    <a:pt x="0" y="171957"/>
                  </a:moveTo>
                  <a:lnTo>
                    <a:pt x="6140" y="126235"/>
                  </a:lnTo>
                  <a:lnTo>
                    <a:pt x="23471" y="85155"/>
                  </a:lnTo>
                  <a:lnTo>
                    <a:pt x="50355" y="50355"/>
                  </a:lnTo>
                  <a:lnTo>
                    <a:pt x="85155" y="23471"/>
                  </a:lnTo>
                  <a:lnTo>
                    <a:pt x="126235" y="6140"/>
                  </a:lnTo>
                  <a:lnTo>
                    <a:pt x="171958" y="0"/>
                  </a:lnTo>
                  <a:lnTo>
                    <a:pt x="859789" y="0"/>
                  </a:lnTo>
                  <a:lnTo>
                    <a:pt x="905512" y="6140"/>
                  </a:lnTo>
                  <a:lnTo>
                    <a:pt x="946592" y="23471"/>
                  </a:lnTo>
                  <a:lnTo>
                    <a:pt x="981392" y="50355"/>
                  </a:lnTo>
                  <a:lnTo>
                    <a:pt x="1008276" y="85155"/>
                  </a:lnTo>
                  <a:lnTo>
                    <a:pt x="1025607" y="126235"/>
                  </a:lnTo>
                  <a:lnTo>
                    <a:pt x="1031748" y="171957"/>
                  </a:lnTo>
                  <a:lnTo>
                    <a:pt x="1031748" y="1277365"/>
                  </a:lnTo>
                  <a:lnTo>
                    <a:pt x="1025607" y="1323088"/>
                  </a:lnTo>
                  <a:lnTo>
                    <a:pt x="1008276" y="1364168"/>
                  </a:lnTo>
                  <a:lnTo>
                    <a:pt x="981392" y="1398968"/>
                  </a:lnTo>
                  <a:lnTo>
                    <a:pt x="946592" y="1425852"/>
                  </a:lnTo>
                  <a:lnTo>
                    <a:pt x="905512" y="1443183"/>
                  </a:lnTo>
                  <a:lnTo>
                    <a:pt x="859789" y="1449324"/>
                  </a:lnTo>
                  <a:lnTo>
                    <a:pt x="171958" y="1449324"/>
                  </a:lnTo>
                  <a:lnTo>
                    <a:pt x="126235" y="1443183"/>
                  </a:lnTo>
                  <a:lnTo>
                    <a:pt x="85155" y="1425852"/>
                  </a:lnTo>
                  <a:lnTo>
                    <a:pt x="50355" y="1398968"/>
                  </a:lnTo>
                  <a:lnTo>
                    <a:pt x="23471" y="1364168"/>
                  </a:lnTo>
                  <a:lnTo>
                    <a:pt x="6140" y="1323088"/>
                  </a:lnTo>
                  <a:lnTo>
                    <a:pt x="0" y="1277365"/>
                  </a:lnTo>
                  <a:lnTo>
                    <a:pt x="0" y="171957"/>
                  </a:lnTo>
                  <a:close/>
                </a:path>
              </a:pathLst>
            </a:custGeom>
            <a:ln w="761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762506" y="137922"/>
              <a:ext cx="329565" cy="177165"/>
            </a:xfrm>
            <a:custGeom>
              <a:avLst/>
              <a:gdLst/>
              <a:ahLst/>
              <a:cxnLst/>
              <a:rect l="l" t="t" r="r" b="b"/>
              <a:pathLst>
                <a:path w="329564" h="177165">
                  <a:moveTo>
                    <a:pt x="299720" y="0"/>
                  </a:moveTo>
                  <a:lnTo>
                    <a:pt x="29463" y="0"/>
                  </a:lnTo>
                  <a:lnTo>
                    <a:pt x="18002" y="2317"/>
                  </a:lnTo>
                  <a:lnTo>
                    <a:pt x="8636" y="8635"/>
                  </a:lnTo>
                  <a:lnTo>
                    <a:pt x="2317" y="18002"/>
                  </a:lnTo>
                  <a:lnTo>
                    <a:pt x="0" y="29463"/>
                  </a:lnTo>
                  <a:lnTo>
                    <a:pt x="0" y="147320"/>
                  </a:lnTo>
                  <a:lnTo>
                    <a:pt x="2317" y="158781"/>
                  </a:lnTo>
                  <a:lnTo>
                    <a:pt x="8636" y="168148"/>
                  </a:lnTo>
                  <a:lnTo>
                    <a:pt x="18002" y="174466"/>
                  </a:lnTo>
                  <a:lnTo>
                    <a:pt x="29463" y="176783"/>
                  </a:lnTo>
                  <a:lnTo>
                    <a:pt x="299720" y="176783"/>
                  </a:lnTo>
                  <a:lnTo>
                    <a:pt x="311181" y="174466"/>
                  </a:lnTo>
                  <a:lnTo>
                    <a:pt x="320548" y="168148"/>
                  </a:lnTo>
                  <a:lnTo>
                    <a:pt x="326866" y="158781"/>
                  </a:lnTo>
                  <a:lnTo>
                    <a:pt x="329184" y="147320"/>
                  </a:lnTo>
                  <a:lnTo>
                    <a:pt x="329184" y="29463"/>
                  </a:lnTo>
                  <a:lnTo>
                    <a:pt x="326866" y="18002"/>
                  </a:lnTo>
                  <a:lnTo>
                    <a:pt x="320548" y="8635"/>
                  </a:lnTo>
                  <a:lnTo>
                    <a:pt x="311181" y="2317"/>
                  </a:lnTo>
                  <a:lnTo>
                    <a:pt x="299720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762506" y="137922"/>
              <a:ext cx="329565" cy="177165"/>
            </a:xfrm>
            <a:custGeom>
              <a:avLst/>
              <a:gdLst/>
              <a:ahLst/>
              <a:cxnLst/>
              <a:rect l="l" t="t" r="r" b="b"/>
              <a:pathLst>
                <a:path w="329564" h="177165">
                  <a:moveTo>
                    <a:pt x="0" y="29463"/>
                  </a:moveTo>
                  <a:lnTo>
                    <a:pt x="2317" y="18002"/>
                  </a:lnTo>
                  <a:lnTo>
                    <a:pt x="8636" y="8635"/>
                  </a:lnTo>
                  <a:lnTo>
                    <a:pt x="18002" y="2317"/>
                  </a:lnTo>
                  <a:lnTo>
                    <a:pt x="29463" y="0"/>
                  </a:lnTo>
                  <a:lnTo>
                    <a:pt x="299720" y="0"/>
                  </a:lnTo>
                  <a:lnTo>
                    <a:pt x="311181" y="2317"/>
                  </a:lnTo>
                  <a:lnTo>
                    <a:pt x="320548" y="8635"/>
                  </a:lnTo>
                  <a:lnTo>
                    <a:pt x="326866" y="18002"/>
                  </a:lnTo>
                  <a:lnTo>
                    <a:pt x="329184" y="29463"/>
                  </a:lnTo>
                  <a:lnTo>
                    <a:pt x="329184" y="147320"/>
                  </a:lnTo>
                  <a:lnTo>
                    <a:pt x="326866" y="158781"/>
                  </a:lnTo>
                  <a:lnTo>
                    <a:pt x="320548" y="168148"/>
                  </a:lnTo>
                  <a:lnTo>
                    <a:pt x="311181" y="174466"/>
                  </a:lnTo>
                  <a:lnTo>
                    <a:pt x="299720" y="176783"/>
                  </a:lnTo>
                  <a:lnTo>
                    <a:pt x="29463" y="176783"/>
                  </a:lnTo>
                  <a:lnTo>
                    <a:pt x="18002" y="174466"/>
                  </a:lnTo>
                  <a:lnTo>
                    <a:pt x="8636" y="168148"/>
                  </a:lnTo>
                  <a:lnTo>
                    <a:pt x="2317" y="158781"/>
                  </a:lnTo>
                  <a:lnTo>
                    <a:pt x="0" y="147320"/>
                  </a:lnTo>
                  <a:lnTo>
                    <a:pt x="0" y="29463"/>
                  </a:lnTo>
                  <a:close/>
                </a:path>
              </a:pathLst>
            </a:custGeom>
            <a:ln w="7619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2266950" y="137922"/>
              <a:ext cx="330835" cy="177165"/>
            </a:xfrm>
            <a:custGeom>
              <a:avLst/>
              <a:gdLst/>
              <a:ahLst/>
              <a:cxnLst/>
              <a:rect l="l" t="t" r="r" b="b"/>
              <a:pathLst>
                <a:path w="330835" h="177165">
                  <a:moveTo>
                    <a:pt x="301243" y="0"/>
                  </a:moveTo>
                  <a:lnTo>
                    <a:pt x="29463" y="0"/>
                  </a:lnTo>
                  <a:lnTo>
                    <a:pt x="18002" y="2317"/>
                  </a:lnTo>
                  <a:lnTo>
                    <a:pt x="8636" y="8635"/>
                  </a:lnTo>
                  <a:lnTo>
                    <a:pt x="2317" y="18002"/>
                  </a:lnTo>
                  <a:lnTo>
                    <a:pt x="0" y="29463"/>
                  </a:lnTo>
                  <a:lnTo>
                    <a:pt x="0" y="147320"/>
                  </a:lnTo>
                  <a:lnTo>
                    <a:pt x="2317" y="158781"/>
                  </a:lnTo>
                  <a:lnTo>
                    <a:pt x="8635" y="168148"/>
                  </a:lnTo>
                  <a:lnTo>
                    <a:pt x="18002" y="174466"/>
                  </a:lnTo>
                  <a:lnTo>
                    <a:pt x="29463" y="176783"/>
                  </a:lnTo>
                  <a:lnTo>
                    <a:pt x="301243" y="176783"/>
                  </a:lnTo>
                  <a:lnTo>
                    <a:pt x="312705" y="174466"/>
                  </a:lnTo>
                  <a:lnTo>
                    <a:pt x="322071" y="168148"/>
                  </a:lnTo>
                  <a:lnTo>
                    <a:pt x="328390" y="158781"/>
                  </a:lnTo>
                  <a:lnTo>
                    <a:pt x="330707" y="147320"/>
                  </a:lnTo>
                  <a:lnTo>
                    <a:pt x="330707" y="29463"/>
                  </a:lnTo>
                  <a:lnTo>
                    <a:pt x="328390" y="18002"/>
                  </a:lnTo>
                  <a:lnTo>
                    <a:pt x="322072" y="8635"/>
                  </a:lnTo>
                  <a:lnTo>
                    <a:pt x="312705" y="2317"/>
                  </a:lnTo>
                  <a:lnTo>
                    <a:pt x="301243" y="0"/>
                  </a:lnTo>
                  <a:close/>
                </a:path>
              </a:pathLst>
            </a:custGeom>
            <a:solidFill>
              <a:srgbClr val="00AFE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2266950" y="137922"/>
              <a:ext cx="330835" cy="177165"/>
            </a:xfrm>
            <a:custGeom>
              <a:avLst/>
              <a:gdLst/>
              <a:ahLst/>
              <a:cxnLst/>
              <a:rect l="l" t="t" r="r" b="b"/>
              <a:pathLst>
                <a:path w="330835" h="177165">
                  <a:moveTo>
                    <a:pt x="0" y="29463"/>
                  </a:moveTo>
                  <a:lnTo>
                    <a:pt x="2317" y="18002"/>
                  </a:lnTo>
                  <a:lnTo>
                    <a:pt x="8636" y="8635"/>
                  </a:lnTo>
                  <a:lnTo>
                    <a:pt x="18002" y="2317"/>
                  </a:lnTo>
                  <a:lnTo>
                    <a:pt x="29463" y="0"/>
                  </a:lnTo>
                  <a:lnTo>
                    <a:pt x="301243" y="0"/>
                  </a:lnTo>
                  <a:lnTo>
                    <a:pt x="312705" y="2317"/>
                  </a:lnTo>
                  <a:lnTo>
                    <a:pt x="322072" y="8635"/>
                  </a:lnTo>
                  <a:lnTo>
                    <a:pt x="328390" y="18002"/>
                  </a:lnTo>
                  <a:lnTo>
                    <a:pt x="330707" y="29463"/>
                  </a:lnTo>
                  <a:lnTo>
                    <a:pt x="330707" y="147320"/>
                  </a:lnTo>
                  <a:lnTo>
                    <a:pt x="328390" y="158781"/>
                  </a:lnTo>
                  <a:lnTo>
                    <a:pt x="322071" y="168148"/>
                  </a:lnTo>
                  <a:lnTo>
                    <a:pt x="312705" y="174466"/>
                  </a:lnTo>
                  <a:lnTo>
                    <a:pt x="301243" y="176783"/>
                  </a:lnTo>
                  <a:lnTo>
                    <a:pt x="29463" y="176783"/>
                  </a:lnTo>
                  <a:lnTo>
                    <a:pt x="18002" y="174466"/>
                  </a:lnTo>
                  <a:lnTo>
                    <a:pt x="8635" y="168148"/>
                  </a:lnTo>
                  <a:lnTo>
                    <a:pt x="2317" y="158781"/>
                  </a:lnTo>
                  <a:lnTo>
                    <a:pt x="0" y="147320"/>
                  </a:lnTo>
                  <a:lnTo>
                    <a:pt x="0" y="29463"/>
                  </a:lnTo>
                  <a:close/>
                </a:path>
              </a:pathLst>
            </a:custGeom>
            <a:ln w="7619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0" name="object 10"/>
          <p:cNvSpPr txBox="1"/>
          <p:nvPr/>
        </p:nvSpPr>
        <p:spPr>
          <a:xfrm>
            <a:off x="1769491" y="260350"/>
            <a:ext cx="293370" cy="278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-2540" algn="ctr">
              <a:lnSpc>
                <a:spcPct val="100899"/>
              </a:lnSpc>
              <a:spcBef>
                <a:spcPts val="95"/>
              </a:spcBef>
            </a:pPr>
            <a:r>
              <a:rPr sz="550" b="1" spc="-10" dirty="0">
                <a:latin typeface="Times New Roman"/>
                <a:cs typeface="Times New Roman"/>
              </a:rPr>
              <a:t>Pulse  </a:t>
            </a:r>
            <a:r>
              <a:rPr sz="550" b="1" spc="-15" dirty="0">
                <a:latin typeface="Times New Roman"/>
                <a:cs typeface="Times New Roman"/>
              </a:rPr>
              <a:t>I</a:t>
            </a:r>
            <a:r>
              <a:rPr sz="550" b="1" spc="5" dirty="0">
                <a:latin typeface="Times New Roman"/>
                <a:cs typeface="Times New Roman"/>
              </a:rPr>
              <a:t>nt</a:t>
            </a:r>
            <a:r>
              <a:rPr sz="550" b="1" spc="10" dirty="0">
                <a:latin typeface="Times New Roman"/>
                <a:cs typeface="Times New Roman"/>
              </a:rPr>
              <a:t>e</a:t>
            </a:r>
            <a:r>
              <a:rPr sz="550" b="1" spc="-5" dirty="0">
                <a:latin typeface="Times New Roman"/>
                <a:cs typeface="Times New Roman"/>
              </a:rPr>
              <a:t>ns</a:t>
            </a:r>
            <a:r>
              <a:rPr sz="550" b="1" dirty="0">
                <a:latin typeface="Times New Roman"/>
                <a:cs typeface="Times New Roman"/>
              </a:rPr>
              <a:t>i</a:t>
            </a:r>
            <a:r>
              <a:rPr sz="550" b="1" spc="5" dirty="0">
                <a:latin typeface="Times New Roman"/>
                <a:cs typeface="Times New Roman"/>
              </a:rPr>
              <a:t>t</a:t>
            </a:r>
            <a:r>
              <a:rPr sz="550" b="1" dirty="0">
                <a:latin typeface="Times New Roman"/>
                <a:cs typeface="Times New Roman"/>
              </a:rPr>
              <a:t>y  </a:t>
            </a:r>
            <a:r>
              <a:rPr sz="550" b="1" spc="-20" dirty="0">
                <a:latin typeface="Times New Roman"/>
                <a:cs typeface="Times New Roman"/>
              </a:rPr>
              <a:t>0-60mA</a:t>
            </a:r>
            <a:endParaRPr sz="550">
              <a:latin typeface="Times New Roman"/>
              <a:cs typeface="Times New Roman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274824" y="260350"/>
            <a:ext cx="293370" cy="278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-2540" algn="ctr">
              <a:lnSpc>
                <a:spcPct val="100899"/>
              </a:lnSpc>
              <a:spcBef>
                <a:spcPts val="95"/>
              </a:spcBef>
            </a:pPr>
            <a:r>
              <a:rPr sz="550" b="1" spc="-10" dirty="0">
                <a:latin typeface="Times New Roman"/>
                <a:cs typeface="Times New Roman"/>
              </a:rPr>
              <a:t>Pulse  </a:t>
            </a:r>
            <a:r>
              <a:rPr sz="550" b="1" spc="-15" dirty="0">
                <a:latin typeface="Times New Roman"/>
                <a:cs typeface="Times New Roman"/>
              </a:rPr>
              <a:t>I</a:t>
            </a:r>
            <a:r>
              <a:rPr sz="550" b="1" spc="5" dirty="0">
                <a:latin typeface="Times New Roman"/>
                <a:cs typeface="Times New Roman"/>
              </a:rPr>
              <a:t>nt</a:t>
            </a:r>
            <a:r>
              <a:rPr sz="550" b="1" spc="10" dirty="0">
                <a:latin typeface="Times New Roman"/>
                <a:cs typeface="Times New Roman"/>
              </a:rPr>
              <a:t>e</a:t>
            </a:r>
            <a:r>
              <a:rPr sz="550" b="1" spc="-5" dirty="0">
                <a:latin typeface="Times New Roman"/>
                <a:cs typeface="Times New Roman"/>
              </a:rPr>
              <a:t>ns</a:t>
            </a:r>
            <a:r>
              <a:rPr sz="550" b="1" dirty="0">
                <a:latin typeface="Times New Roman"/>
                <a:cs typeface="Times New Roman"/>
              </a:rPr>
              <a:t>i</a:t>
            </a:r>
            <a:r>
              <a:rPr sz="550" b="1" spc="5" dirty="0">
                <a:latin typeface="Times New Roman"/>
                <a:cs typeface="Times New Roman"/>
              </a:rPr>
              <a:t>t</a:t>
            </a:r>
            <a:r>
              <a:rPr sz="550" b="1" dirty="0">
                <a:latin typeface="Times New Roman"/>
                <a:cs typeface="Times New Roman"/>
              </a:rPr>
              <a:t>y  </a:t>
            </a:r>
            <a:r>
              <a:rPr sz="550" b="1" spc="-20" dirty="0">
                <a:latin typeface="Times New Roman"/>
                <a:cs typeface="Times New Roman"/>
              </a:rPr>
              <a:t>0-60mA</a:t>
            </a:r>
            <a:endParaRPr sz="550">
              <a:latin typeface="Times New Roman"/>
              <a:cs typeface="Times New Roman"/>
            </a:endParaRPr>
          </a:p>
        </p:txBody>
      </p:sp>
      <p:graphicFrame>
        <p:nvGraphicFramePr>
          <p:cNvPr id="12" name="object 12"/>
          <p:cNvGraphicFramePr>
            <a:graphicFrameLocks noGrp="1"/>
          </p:cNvGraphicFramePr>
          <p:nvPr/>
        </p:nvGraphicFramePr>
        <p:xfrm>
          <a:off x="1999488" y="661416"/>
          <a:ext cx="363855" cy="1619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882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36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921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53924"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80AF"/>
                      </a:solidFill>
                      <a:prstDash val="solid"/>
                    </a:lnL>
                    <a:lnR w="9525">
                      <a:solidFill>
                        <a:srgbClr val="0080AF"/>
                      </a:solidFill>
                      <a:prstDash val="solid"/>
                    </a:lnR>
                    <a:lnT w="9525">
                      <a:solidFill>
                        <a:srgbClr val="0080AF"/>
                      </a:solidFill>
                      <a:prstDash val="solid"/>
                    </a:lnT>
                    <a:lnB w="9525">
                      <a:solidFill>
                        <a:srgbClr val="0080AF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80AF"/>
                      </a:solidFill>
                      <a:prstDash val="solid"/>
                    </a:lnL>
                    <a:lnR w="9525">
                      <a:solidFill>
                        <a:srgbClr val="0080AF"/>
                      </a:solidFill>
                      <a:prstDash val="solid"/>
                    </a:lnR>
                    <a:lnT w="9525">
                      <a:solidFill>
                        <a:srgbClr val="0080AF"/>
                      </a:solidFill>
                      <a:prstDash val="solid"/>
                    </a:lnT>
                    <a:lnB w="9525">
                      <a:solidFill>
                        <a:srgbClr val="0080AF"/>
                      </a:solidFill>
                      <a:prstDash val="solid"/>
                    </a:lnB>
                    <a:solidFill>
                      <a:srgbClr val="001F5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6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80AF"/>
                      </a:solidFill>
                      <a:prstDash val="solid"/>
                    </a:lnL>
                    <a:lnR w="9525">
                      <a:solidFill>
                        <a:srgbClr val="0080AF"/>
                      </a:solidFill>
                      <a:prstDash val="solid"/>
                    </a:lnR>
                    <a:lnT w="9525">
                      <a:solidFill>
                        <a:srgbClr val="0080AF"/>
                      </a:solidFill>
                      <a:prstDash val="solid"/>
                    </a:lnT>
                    <a:lnB w="9525">
                      <a:solidFill>
                        <a:srgbClr val="0080AF"/>
                      </a:solidFill>
                      <a:prstDash val="solid"/>
                    </a:lnB>
                    <a:solidFill>
                      <a:srgbClr val="006FC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13" name="object 13"/>
          <p:cNvSpPr txBox="1"/>
          <p:nvPr/>
        </p:nvSpPr>
        <p:spPr>
          <a:xfrm>
            <a:off x="2033778" y="831342"/>
            <a:ext cx="268605" cy="278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43815">
              <a:lnSpc>
                <a:spcPct val="100899"/>
              </a:lnSpc>
              <a:spcBef>
                <a:spcPts val="95"/>
              </a:spcBef>
            </a:pPr>
            <a:r>
              <a:rPr sz="550" b="1" spc="-10" dirty="0">
                <a:latin typeface="Times New Roman"/>
                <a:cs typeface="Times New Roman"/>
              </a:rPr>
              <a:t>Pulse  Pattern  </a:t>
            </a:r>
            <a:r>
              <a:rPr sz="550" b="1" spc="-30" dirty="0">
                <a:latin typeface="Times New Roman"/>
                <a:cs typeface="Times New Roman"/>
              </a:rPr>
              <a:t>B </a:t>
            </a:r>
            <a:r>
              <a:rPr sz="550" b="1" spc="-60" dirty="0">
                <a:latin typeface="Times New Roman"/>
                <a:cs typeface="Times New Roman"/>
              </a:rPr>
              <a:t>C</a:t>
            </a:r>
            <a:r>
              <a:rPr sz="550" b="1" spc="-55" dirty="0">
                <a:latin typeface="Times New Roman"/>
                <a:cs typeface="Times New Roman"/>
              </a:rPr>
              <a:t> </a:t>
            </a:r>
            <a:r>
              <a:rPr sz="550" b="1" spc="-20" dirty="0">
                <a:latin typeface="Times New Roman"/>
                <a:cs typeface="Times New Roman"/>
              </a:rPr>
              <a:t>M</a:t>
            </a:r>
            <a:endParaRPr sz="550">
              <a:latin typeface="Times New Roman"/>
              <a:cs typeface="Times New Roman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735836" y="1057656"/>
            <a:ext cx="843280" cy="269875"/>
            <a:chOff x="1735836" y="1057656"/>
            <a:chExt cx="843280" cy="269875"/>
          </a:xfrm>
        </p:grpSpPr>
        <p:sp>
          <p:nvSpPr>
            <p:cNvPr id="15" name="object 15"/>
            <p:cNvSpPr/>
            <p:nvPr/>
          </p:nvSpPr>
          <p:spPr>
            <a:xfrm>
              <a:off x="1739646" y="1061466"/>
              <a:ext cx="264160" cy="262255"/>
            </a:xfrm>
            <a:custGeom>
              <a:avLst/>
              <a:gdLst/>
              <a:ahLst/>
              <a:cxnLst/>
              <a:rect l="l" t="t" r="r" b="b"/>
              <a:pathLst>
                <a:path w="264160" h="262255">
                  <a:moveTo>
                    <a:pt x="131826" y="0"/>
                  </a:moveTo>
                  <a:lnTo>
                    <a:pt x="80527" y="10298"/>
                  </a:lnTo>
                  <a:lnTo>
                    <a:pt x="38623" y="38385"/>
                  </a:lnTo>
                  <a:lnTo>
                    <a:pt x="10364" y="80045"/>
                  </a:lnTo>
                  <a:lnTo>
                    <a:pt x="0" y="131063"/>
                  </a:lnTo>
                  <a:lnTo>
                    <a:pt x="10364" y="182082"/>
                  </a:lnTo>
                  <a:lnTo>
                    <a:pt x="38623" y="223742"/>
                  </a:lnTo>
                  <a:lnTo>
                    <a:pt x="80527" y="251829"/>
                  </a:lnTo>
                  <a:lnTo>
                    <a:pt x="131826" y="262127"/>
                  </a:lnTo>
                  <a:lnTo>
                    <a:pt x="183124" y="251829"/>
                  </a:lnTo>
                  <a:lnTo>
                    <a:pt x="225028" y="223742"/>
                  </a:lnTo>
                  <a:lnTo>
                    <a:pt x="253287" y="182082"/>
                  </a:lnTo>
                  <a:lnTo>
                    <a:pt x="263652" y="131063"/>
                  </a:lnTo>
                  <a:lnTo>
                    <a:pt x="253287" y="80045"/>
                  </a:lnTo>
                  <a:lnTo>
                    <a:pt x="225028" y="38385"/>
                  </a:lnTo>
                  <a:lnTo>
                    <a:pt x="183124" y="10298"/>
                  </a:lnTo>
                  <a:lnTo>
                    <a:pt x="131826" y="0"/>
                  </a:lnTo>
                  <a:close/>
                </a:path>
              </a:pathLst>
            </a:custGeom>
            <a:solidFill>
              <a:srgbClr val="B3A1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6" name="object 16"/>
            <p:cNvSpPr/>
            <p:nvPr/>
          </p:nvSpPr>
          <p:spPr>
            <a:xfrm>
              <a:off x="1739646" y="1061466"/>
              <a:ext cx="264160" cy="262255"/>
            </a:xfrm>
            <a:custGeom>
              <a:avLst/>
              <a:gdLst/>
              <a:ahLst/>
              <a:cxnLst/>
              <a:rect l="l" t="t" r="r" b="b"/>
              <a:pathLst>
                <a:path w="264160" h="262255">
                  <a:moveTo>
                    <a:pt x="0" y="131063"/>
                  </a:moveTo>
                  <a:lnTo>
                    <a:pt x="10364" y="80045"/>
                  </a:lnTo>
                  <a:lnTo>
                    <a:pt x="38623" y="38385"/>
                  </a:lnTo>
                  <a:lnTo>
                    <a:pt x="80527" y="10298"/>
                  </a:lnTo>
                  <a:lnTo>
                    <a:pt x="131826" y="0"/>
                  </a:lnTo>
                  <a:lnTo>
                    <a:pt x="183124" y="10298"/>
                  </a:lnTo>
                  <a:lnTo>
                    <a:pt x="225028" y="38385"/>
                  </a:lnTo>
                  <a:lnTo>
                    <a:pt x="253287" y="80045"/>
                  </a:lnTo>
                  <a:lnTo>
                    <a:pt x="263652" y="131063"/>
                  </a:lnTo>
                  <a:lnTo>
                    <a:pt x="253287" y="182082"/>
                  </a:lnTo>
                  <a:lnTo>
                    <a:pt x="225028" y="223742"/>
                  </a:lnTo>
                  <a:lnTo>
                    <a:pt x="183124" y="251829"/>
                  </a:lnTo>
                  <a:lnTo>
                    <a:pt x="131826" y="262127"/>
                  </a:lnTo>
                  <a:lnTo>
                    <a:pt x="80527" y="251829"/>
                  </a:lnTo>
                  <a:lnTo>
                    <a:pt x="38623" y="223742"/>
                  </a:lnTo>
                  <a:lnTo>
                    <a:pt x="10364" y="182082"/>
                  </a:lnTo>
                  <a:lnTo>
                    <a:pt x="0" y="131063"/>
                  </a:lnTo>
                  <a:close/>
                </a:path>
              </a:pathLst>
            </a:custGeom>
            <a:ln w="761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2311146" y="1061466"/>
              <a:ext cx="264160" cy="262255"/>
            </a:xfrm>
            <a:custGeom>
              <a:avLst/>
              <a:gdLst/>
              <a:ahLst/>
              <a:cxnLst/>
              <a:rect l="l" t="t" r="r" b="b"/>
              <a:pathLst>
                <a:path w="264160" h="262255">
                  <a:moveTo>
                    <a:pt x="131826" y="0"/>
                  </a:moveTo>
                  <a:lnTo>
                    <a:pt x="80527" y="10298"/>
                  </a:lnTo>
                  <a:lnTo>
                    <a:pt x="38623" y="38385"/>
                  </a:lnTo>
                  <a:lnTo>
                    <a:pt x="10364" y="80045"/>
                  </a:lnTo>
                  <a:lnTo>
                    <a:pt x="0" y="131063"/>
                  </a:lnTo>
                  <a:lnTo>
                    <a:pt x="10364" y="182082"/>
                  </a:lnTo>
                  <a:lnTo>
                    <a:pt x="38623" y="223742"/>
                  </a:lnTo>
                  <a:lnTo>
                    <a:pt x="80527" y="251829"/>
                  </a:lnTo>
                  <a:lnTo>
                    <a:pt x="131826" y="262127"/>
                  </a:lnTo>
                  <a:lnTo>
                    <a:pt x="183124" y="251829"/>
                  </a:lnTo>
                  <a:lnTo>
                    <a:pt x="225028" y="223742"/>
                  </a:lnTo>
                  <a:lnTo>
                    <a:pt x="253287" y="182082"/>
                  </a:lnTo>
                  <a:lnTo>
                    <a:pt x="263652" y="131063"/>
                  </a:lnTo>
                  <a:lnTo>
                    <a:pt x="253287" y="80045"/>
                  </a:lnTo>
                  <a:lnTo>
                    <a:pt x="225028" y="38385"/>
                  </a:lnTo>
                  <a:lnTo>
                    <a:pt x="183124" y="10298"/>
                  </a:lnTo>
                  <a:lnTo>
                    <a:pt x="131826" y="0"/>
                  </a:lnTo>
                  <a:close/>
                </a:path>
              </a:pathLst>
            </a:custGeom>
            <a:solidFill>
              <a:srgbClr val="B3A1C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8" name="object 18"/>
            <p:cNvSpPr/>
            <p:nvPr/>
          </p:nvSpPr>
          <p:spPr>
            <a:xfrm>
              <a:off x="2311146" y="1061466"/>
              <a:ext cx="264160" cy="262255"/>
            </a:xfrm>
            <a:custGeom>
              <a:avLst/>
              <a:gdLst/>
              <a:ahLst/>
              <a:cxnLst/>
              <a:rect l="l" t="t" r="r" b="b"/>
              <a:pathLst>
                <a:path w="264160" h="262255">
                  <a:moveTo>
                    <a:pt x="0" y="131063"/>
                  </a:moveTo>
                  <a:lnTo>
                    <a:pt x="10364" y="80045"/>
                  </a:lnTo>
                  <a:lnTo>
                    <a:pt x="38623" y="38385"/>
                  </a:lnTo>
                  <a:lnTo>
                    <a:pt x="80527" y="10298"/>
                  </a:lnTo>
                  <a:lnTo>
                    <a:pt x="131826" y="0"/>
                  </a:lnTo>
                  <a:lnTo>
                    <a:pt x="183124" y="10298"/>
                  </a:lnTo>
                  <a:lnTo>
                    <a:pt x="225028" y="38385"/>
                  </a:lnTo>
                  <a:lnTo>
                    <a:pt x="253287" y="80045"/>
                  </a:lnTo>
                  <a:lnTo>
                    <a:pt x="263652" y="131063"/>
                  </a:lnTo>
                  <a:lnTo>
                    <a:pt x="253287" y="182082"/>
                  </a:lnTo>
                  <a:lnTo>
                    <a:pt x="225028" y="223742"/>
                  </a:lnTo>
                  <a:lnTo>
                    <a:pt x="183124" y="251829"/>
                  </a:lnTo>
                  <a:lnTo>
                    <a:pt x="131826" y="262127"/>
                  </a:lnTo>
                  <a:lnTo>
                    <a:pt x="80527" y="251829"/>
                  </a:lnTo>
                  <a:lnTo>
                    <a:pt x="38623" y="223742"/>
                  </a:lnTo>
                  <a:lnTo>
                    <a:pt x="10364" y="182082"/>
                  </a:lnTo>
                  <a:lnTo>
                    <a:pt x="0" y="131063"/>
                  </a:lnTo>
                  <a:close/>
                </a:path>
              </a:pathLst>
            </a:custGeom>
            <a:ln w="7619">
              <a:solidFill>
                <a:srgbClr val="0080A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9" name="object 19"/>
          <p:cNvSpPr txBox="1"/>
          <p:nvPr/>
        </p:nvSpPr>
        <p:spPr>
          <a:xfrm>
            <a:off x="1756410" y="1314450"/>
            <a:ext cx="298450" cy="2787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899"/>
              </a:lnSpc>
              <a:spcBef>
                <a:spcPts val="95"/>
              </a:spcBef>
            </a:pPr>
            <a:r>
              <a:rPr sz="550" b="1" spc="-10" dirty="0">
                <a:latin typeface="Times New Roman"/>
                <a:cs typeface="Times New Roman"/>
              </a:rPr>
              <a:t>Pulse  </a:t>
            </a:r>
            <a:r>
              <a:rPr sz="550" b="1" spc="-15" dirty="0">
                <a:latin typeface="Times New Roman"/>
                <a:cs typeface="Times New Roman"/>
              </a:rPr>
              <a:t>Du</a:t>
            </a:r>
            <a:r>
              <a:rPr sz="550" b="1" spc="-5" dirty="0">
                <a:latin typeface="Times New Roman"/>
                <a:cs typeface="Times New Roman"/>
              </a:rPr>
              <a:t>rat</a:t>
            </a:r>
            <a:r>
              <a:rPr sz="550" b="1" spc="-10" dirty="0">
                <a:latin typeface="Times New Roman"/>
                <a:cs typeface="Times New Roman"/>
              </a:rPr>
              <a:t>i</a:t>
            </a:r>
            <a:r>
              <a:rPr sz="550" b="1" spc="10" dirty="0">
                <a:latin typeface="Times New Roman"/>
                <a:cs typeface="Times New Roman"/>
              </a:rPr>
              <a:t>on  </a:t>
            </a:r>
            <a:r>
              <a:rPr sz="550" b="1" spc="-25" dirty="0">
                <a:latin typeface="Times New Roman"/>
                <a:cs typeface="Times New Roman"/>
              </a:rPr>
              <a:t>50-200µs</a:t>
            </a:r>
            <a:endParaRPr sz="550">
              <a:latin typeface="Times New Roman"/>
              <a:cs typeface="Times New Roman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305304" y="1336294"/>
            <a:ext cx="344170" cy="3625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899"/>
              </a:lnSpc>
              <a:spcBef>
                <a:spcPts val="95"/>
              </a:spcBef>
            </a:pPr>
            <a:r>
              <a:rPr sz="550" b="1" spc="-10" dirty="0">
                <a:latin typeface="Times New Roman"/>
                <a:cs typeface="Times New Roman"/>
              </a:rPr>
              <a:t>Pulse  </a:t>
            </a:r>
            <a:r>
              <a:rPr sz="550" b="1" spc="-50" dirty="0">
                <a:latin typeface="Times New Roman"/>
                <a:cs typeface="Times New Roman"/>
              </a:rPr>
              <a:t>Fr</a:t>
            </a:r>
            <a:r>
              <a:rPr sz="550" b="1" spc="10" dirty="0">
                <a:latin typeface="Times New Roman"/>
                <a:cs typeface="Times New Roman"/>
              </a:rPr>
              <a:t>e</a:t>
            </a:r>
            <a:r>
              <a:rPr sz="550" b="1" spc="5" dirty="0">
                <a:latin typeface="Times New Roman"/>
                <a:cs typeface="Times New Roman"/>
              </a:rPr>
              <a:t>q</a:t>
            </a:r>
            <a:r>
              <a:rPr sz="550" b="1" spc="10" dirty="0">
                <a:latin typeface="Times New Roman"/>
                <a:cs typeface="Times New Roman"/>
              </a:rPr>
              <a:t>uen</a:t>
            </a:r>
            <a:r>
              <a:rPr sz="550" b="1" spc="20" dirty="0">
                <a:latin typeface="Times New Roman"/>
                <a:cs typeface="Times New Roman"/>
              </a:rPr>
              <a:t>c</a:t>
            </a:r>
            <a:r>
              <a:rPr sz="550" b="1" dirty="0">
                <a:latin typeface="Times New Roman"/>
                <a:cs typeface="Times New Roman"/>
              </a:rPr>
              <a:t>y  </a:t>
            </a:r>
            <a:r>
              <a:rPr sz="550" b="1" spc="-10" dirty="0">
                <a:latin typeface="Times New Roman"/>
                <a:cs typeface="Times New Roman"/>
              </a:rPr>
              <a:t>1Hz</a:t>
            </a:r>
            <a:r>
              <a:rPr sz="550" b="1" spc="-15" dirty="0">
                <a:latin typeface="Times New Roman"/>
                <a:cs typeface="Times New Roman"/>
              </a:rPr>
              <a:t> </a:t>
            </a:r>
            <a:r>
              <a:rPr sz="550" b="1" spc="-30" dirty="0">
                <a:latin typeface="Arial"/>
                <a:cs typeface="Arial"/>
              </a:rPr>
              <a:t>–</a:t>
            </a:r>
            <a:endParaRPr sz="55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</a:pPr>
            <a:r>
              <a:rPr sz="550" b="1" spc="-15" dirty="0">
                <a:latin typeface="Times New Roman"/>
                <a:cs typeface="Times New Roman"/>
              </a:rPr>
              <a:t>200Hz</a:t>
            </a:r>
            <a:endParaRPr sz="55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5000" y="254635"/>
            <a:ext cx="153416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A </a:t>
            </a:r>
            <a:r>
              <a:rPr spc="5" dirty="0"/>
              <a:t>Standard </a:t>
            </a:r>
            <a:r>
              <a:rPr spc="10" dirty="0"/>
              <a:t>TENS</a:t>
            </a:r>
            <a:r>
              <a:rPr spc="-135" dirty="0"/>
              <a:t> </a:t>
            </a:r>
            <a:r>
              <a:rPr dirty="0"/>
              <a:t>Device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697738"/>
            <a:ext cx="1080770" cy="4724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b="1" spc="15" dirty="0">
                <a:latin typeface="Arial"/>
                <a:cs typeface="Arial"/>
              </a:rPr>
              <a:t>Pulse</a:t>
            </a:r>
            <a:r>
              <a:rPr sz="700" b="1" spc="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Intensity</a:t>
            </a:r>
            <a:endParaRPr sz="7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35"/>
              </a:spcBef>
              <a:buChar char="•"/>
              <a:tabLst>
                <a:tab pos="101600" algn="l"/>
              </a:tabLst>
            </a:pPr>
            <a:r>
              <a:rPr sz="700" spc="15" dirty="0">
                <a:latin typeface="Arial"/>
                <a:cs typeface="Arial"/>
              </a:rPr>
              <a:t>Low </a:t>
            </a:r>
            <a:r>
              <a:rPr sz="700" spc="10" dirty="0">
                <a:latin typeface="Arial"/>
                <a:cs typeface="Arial"/>
              </a:rPr>
              <a:t>to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High</a:t>
            </a:r>
            <a:endParaRPr sz="7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50"/>
              </a:spcBef>
              <a:buChar char="•"/>
              <a:tabLst>
                <a:tab pos="101600" algn="l"/>
              </a:tabLst>
            </a:pPr>
            <a:r>
              <a:rPr sz="700" spc="15" dirty="0">
                <a:latin typeface="Arial"/>
                <a:cs typeface="Arial"/>
              </a:rPr>
              <a:t>0-60mA</a:t>
            </a:r>
            <a:endParaRPr sz="7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35"/>
              </a:spcBef>
              <a:buChar char="•"/>
              <a:tabLst>
                <a:tab pos="101600" algn="l"/>
              </a:tabLst>
            </a:pPr>
            <a:r>
              <a:rPr sz="700" spc="15" dirty="0">
                <a:latin typeface="Arial"/>
                <a:cs typeface="Arial"/>
              </a:rPr>
              <a:t>Usually numbered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1-10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390904" y="697738"/>
            <a:ext cx="772160" cy="4724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b="1" spc="15" dirty="0">
                <a:latin typeface="Arial"/>
                <a:cs typeface="Arial"/>
              </a:rPr>
              <a:t>Pulse</a:t>
            </a:r>
            <a:r>
              <a:rPr sz="700" b="1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Pattern</a:t>
            </a:r>
            <a:endParaRPr sz="7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35"/>
              </a:spcBef>
              <a:buChar char="•"/>
              <a:tabLst>
                <a:tab pos="101600" algn="l"/>
              </a:tabLst>
            </a:pPr>
            <a:r>
              <a:rPr sz="700" spc="15" dirty="0">
                <a:latin typeface="Arial"/>
                <a:cs typeface="Arial"/>
              </a:rPr>
              <a:t>B: </a:t>
            </a:r>
            <a:r>
              <a:rPr sz="700" spc="10" dirty="0">
                <a:latin typeface="Arial"/>
                <a:cs typeface="Arial"/>
              </a:rPr>
              <a:t>Burst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Pattern</a:t>
            </a:r>
            <a:endParaRPr sz="7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50"/>
              </a:spcBef>
              <a:buChar char="•"/>
              <a:tabLst>
                <a:tab pos="101600" algn="l"/>
              </a:tabLst>
            </a:pPr>
            <a:r>
              <a:rPr sz="700" spc="15" dirty="0">
                <a:latin typeface="Arial"/>
                <a:cs typeface="Arial"/>
              </a:rPr>
              <a:t>C: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Continuous</a:t>
            </a:r>
            <a:endParaRPr sz="700">
              <a:latin typeface="Arial"/>
              <a:cs typeface="Arial"/>
            </a:endParaRPr>
          </a:p>
          <a:p>
            <a:pPr marL="100965" indent="-88900">
              <a:lnSpc>
                <a:spcPct val="100000"/>
              </a:lnSpc>
              <a:spcBef>
                <a:spcPts val="35"/>
              </a:spcBef>
              <a:buChar char="•"/>
              <a:tabLst>
                <a:tab pos="101600" algn="l"/>
              </a:tabLst>
            </a:pPr>
            <a:r>
              <a:rPr sz="700" spc="15" dirty="0">
                <a:latin typeface="Arial"/>
                <a:cs typeface="Arial"/>
              </a:rPr>
              <a:t>M: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Modulated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5635" y="172593"/>
            <a:ext cx="153416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A </a:t>
            </a:r>
            <a:r>
              <a:rPr spc="5" dirty="0"/>
              <a:t>Standard </a:t>
            </a:r>
            <a:r>
              <a:rPr spc="10" dirty="0"/>
              <a:t>TENS</a:t>
            </a:r>
            <a:r>
              <a:rPr spc="-135" dirty="0"/>
              <a:t> </a:t>
            </a:r>
            <a:r>
              <a:rPr dirty="0"/>
              <a:t>Device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505637"/>
            <a:ext cx="1177925" cy="1158875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60"/>
              </a:spcBef>
            </a:pPr>
            <a:r>
              <a:rPr sz="700" b="1" spc="15" dirty="0">
                <a:latin typeface="Arial"/>
                <a:cs typeface="Arial"/>
              </a:rPr>
              <a:t>Pulse</a:t>
            </a:r>
            <a:r>
              <a:rPr sz="700" b="1" spc="5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Duration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Short </a:t>
            </a:r>
            <a:r>
              <a:rPr sz="700" spc="10" dirty="0">
                <a:latin typeface="Arial"/>
                <a:cs typeface="Arial"/>
              </a:rPr>
              <a:t>(50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µs)</a:t>
            </a:r>
            <a:endParaRPr sz="700">
              <a:latin typeface="Arial"/>
              <a:cs typeface="Arial"/>
            </a:endParaRPr>
          </a:p>
          <a:p>
            <a:pPr marL="182880" marR="186690" lvl="1" indent="-66040">
              <a:lnSpc>
                <a:spcPct val="105700"/>
              </a:lnSpc>
              <a:spcBef>
                <a:spcPts val="170"/>
              </a:spcBef>
              <a:buChar char="–"/>
              <a:tabLst>
                <a:tab pos="183515" algn="l"/>
              </a:tabLst>
            </a:pPr>
            <a:r>
              <a:rPr sz="700" spc="20" dirty="0">
                <a:latin typeface="Arial"/>
                <a:cs typeface="Arial"/>
              </a:rPr>
              <a:t>May </a:t>
            </a:r>
            <a:r>
              <a:rPr sz="700" spc="15" dirty="0">
                <a:latin typeface="Arial"/>
                <a:cs typeface="Arial"/>
              </a:rPr>
              <a:t>send</a:t>
            </a:r>
            <a:r>
              <a:rPr sz="700" spc="-6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impulses  deeper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Long (150-250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µs)</a:t>
            </a:r>
            <a:endParaRPr sz="700">
              <a:latin typeface="Arial"/>
              <a:cs typeface="Arial"/>
            </a:endParaRPr>
          </a:p>
          <a:p>
            <a:pPr marL="182880" marR="5080" lvl="1" indent="-66040">
              <a:lnSpc>
                <a:spcPct val="105200"/>
              </a:lnSpc>
              <a:spcBef>
                <a:spcPts val="175"/>
              </a:spcBef>
              <a:buChar char="–"/>
              <a:tabLst>
                <a:tab pos="183515" algn="l"/>
              </a:tabLst>
            </a:pPr>
            <a:r>
              <a:rPr sz="700" spc="20" dirty="0">
                <a:latin typeface="Arial"/>
                <a:cs typeface="Arial"/>
              </a:rPr>
              <a:t>Recommend </a:t>
            </a:r>
            <a:r>
              <a:rPr sz="700" spc="10" dirty="0">
                <a:latin typeface="Arial"/>
                <a:cs typeface="Arial"/>
              </a:rPr>
              <a:t>start at  </a:t>
            </a:r>
            <a:r>
              <a:rPr sz="700" spc="15" dirty="0">
                <a:latin typeface="Arial"/>
                <a:cs typeface="Arial"/>
              </a:rPr>
              <a:t>120-150µs increase up 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200µs </a:t>
            </a:r>
            <a:r>
              <a:rPr sz="700" spc="10" dirty="0">
                <a:latin typeface="Arial"/>
                <a:cs typeface="Arial"/>
              </a:rPr>
              <a:t>for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therapeutic  effects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444879" y="505637"/>
            <a:ext cx="1091565" cy="82169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218440">
              <a:lnSpc>
                <a:spcPct val="100000"/>
              </a:lnSpc>
              <a:spcBef>
                <a:spcPts val="360"/>
              </a:spcBef>
            </a:pPr>
            <a:r>
              <a:rPr sz="700" b="1" spc="15" dirty="0">
                <a:latin typeface="Arial"/>
                <a:cs typeface="Arial"/>
              </a:rPr>
              <a:t>Pulse</a:t>
            </a:r>
            <a:r>
              <a:rPr sz="700" b="1" spc="-5" dirty="0">
                <a:latin typeface="Arial"/>
                <a:cs typeface="Arial"/>
              </a:rPr>
              <a:t> </a:t>
            </a:r>
            <a:r>
              <a:rPr sz="700" b="1" spc="15" dirty="0">
                <a:latin typeface="Arial"/>
                <a:cs typeface="Arial"/>
              </a:rPr>
              <a:t>Frequency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Range </a:t>
            </a:r>
            <a:r>
              <a:rPr sz="700" spc="10" dirty="0">
                <a:latin typeface="Arial"/>
                <a:cs typeface="Arial"/>
              </a:rPr>
              <a:t>from </a:t>
            </a:r>
            <a:r>
              <a:rPr sz="700" dirty="0">
                <a:latin typeface="Arial"/>
                <a:cs typeface="Arial"/>
              </a:rPr>
              <a:t>low, </a:t>
            </a:r>
            <a:r>
              <a:rPr sz="700" spc="20" dirty="0">
                <a:latin typeface="Arial"/>
                <a:cs typeface="Arial"/>
              </a:rPr>
              <a:t>med </a:t>
            </a:r>
            <a:r>
              <a:rPr sz="700" spc="10" dirty="0">
                <a:latin typeface="Arial"/>
                <a:cs typeface="Arial"/>
              </a:rPr>
              <a:t>to  </a:t>
            </a:r>
            <a:r>
              <a:rPr sz="700" spc="15" dirty="0">
                <a:latin typeface="Arial"/>
                <a:cs typeface="Arial"/>
              </a:rPr>
              <a:t>high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Low: </a:t>
            </a:r>
            <a:r>
              <a:rPr sz="700" spc="15" dirty="0">
                <a:latin typeface="Arial"/>
                <a:cs typeface="Arial"/>
              </a:rPr>
              <a:t>1 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Med: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80Hz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High: </a:t>
            </a:r>
            <a:r>
              <a:rPr sz="700" spc="15" dirty="0">
                <a:latin typeface="Arial"/>
                <a:cs typeface="Arial"/>
              </a:rPr>
              <a:t>up </a:t>
            </a:r>
            <a:r>
              <a:rPr sz="700" spc="10" dirty="0">
                <a:latin typeface="Arial"/>
                <a:cs typeface="Arial"/>
              </a:rPr>
              <a:t>to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200Hz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3184" y="165862"/>
            <a:ext cx="1637664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A </a:t>
            </a:r>
            <a:r>
              <a:rPr spc="5" dirty="0"/>
              <a:t>Standard </a:t>
            </a:r>
            <a:r>
              <a:rPr spc="10" dirty="0"/>
              <a:t>TENS</a:t>
            </a:r>
            <a:r>
              <a:rPr spc="-155" dirty="0"/>
              <a:t> </a:t>
            </a:r>
            <a:r>
              <a:rPr spc="10" dirty="0"/>
              <a:t>Machine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11911"/>
            <a:ext cx="2432050" cy="1255395"/>
          </a:xfrm>
          <a:prstGeom prst="rect">
            <a:avLst/>
          </a:prstGeom>
        </p:spPr>
        <p:txBody>
          <a:bodyPr vert="horz" wrap="square" lIns="0" tIns="285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25"/>
              </a:spcBef>
            </a:pPr>
            <a:r>
              <a:rPr sz="700" b="1" spc="10" dirty="0">
                <a:latin typeface="Arial"/>
                <a:cs typeface="Arial"/>
              </a:rPr>
              <a:t>Practical</a:t>
            </a:r>
            <a:r>
              <a:rPr sz="700" b="1" spc="-10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Application</a:t>
            </a:r>
            <a:endParaRPr sz="700">
              <a:latin typeface="Arial"/>
              <a:cs typeface="Arial"/>
            </a:endParaRPr>
          </a:p>
          <a:p>
            <a:pPr marL="250190" indent="-140970">
              <a:lnSpc>
                <a:spcPct val="100000"/>
              </a:lnSpc>
              <a:spcBef>
                <a:spcPts val="130"/>
              </a:spcBef>
              <a:buAutoNum type="arabicPeriod"/>
              <a:tabLst>
                <a:tab pos="250825" algn="l"/>
              </a:tabLst>
            </a:pPr>
            <a:r>
              <a:rPr sz="700" spc="20" dirty="0">
                <a:latin typeface="Arial"/>
                <a:cs typeface="Arial"/>
              </a:rPr>
              <a:t>Make </a:t>
            </a:r>
            <a:r>
              <a:rPr sz="700" spc="15" dirty="0">
                <a:latin typeface="Arial"/>
                <a:cs typeface="Arial"/>
              </a:rPr>
              <a:t>sure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stimulator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switched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off!</a:t>
            </a:r>
            <a:endParaRPr sz="700">
              <a:latin typeface="Arial"/>
              <a:cs typeface="Arial"/>
            </a:endParaRPr>
          </a:p>
          <a:p>
            <a:pPr marL="250190" indent="-140970">
              <a:lnSpc>
                <a:spcPct val="100000"/>
              </a:lnSpc>
              <a:spcBef>
                <a:spcPts val="135"/>
              </a:spcBef>
              <a:buAutoNum type="arabicPeriod"/>
              <a:tabLst>
                <a:tab pos="250825" algn="l"/>
              </a:tabLst>
            </a:pPr>
            <a:r>
              <a:rPr sz="700" spc="10" dirty="0">
                <a:latin typeface="Arial"/>
                <a:cs typeface="Arial"/>
              </a:rPr>
              <a:t>Adjust the </a:t>
            </a:r>
            <a:r>
              <a:rPr sz="700" spc="15" dirty="0">
                <a:latin typeface="Arial"/>
                <a:cs typeface="Arial"/>
              </a:rPr>
              <a:t>dials and buttons </a:t>
            </a:r>
            <a:r>
              <a:rPr sz="700" spc="10" dirty="0">
                <a:latin typeface="Arial"/>
                <a:cs typeface="Arial"/>
              </a:rPr>
              <a:t>to the following</a:t>
            </a:r>
            <a:r>
              <a:rPr sz="700" spc="15" dirty="0">
                <a:latin typeface="Arial"/>
                <a:cs typeface="Arial"/>
              </a:rPr>
              <a:t> settings</a:t>
            </a:r>
            <a:endParaRPr sz="700">
              <a:latin typeface="Arial"/>
              <a:cs typeface="Arial"/>
            </a:endParaRPr>
          </a:p>
          <a:p>
            <a:pPr marL="334010" lvl="1" indent="-14097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334645" algn="l"/>
              </a:tabLst>
            </a:pPr>
            <a:r>
              <a:rPr sz="600" dirty="0">
                <a:latin typeface="Arial"/>
                <a:cs typeface="Arial"/>
              </a:rPr>
              <a:t>Mode/pattern to </a:t>
            </a:r>
            <a:r>
              <a:rPr sz="600" spc="5" dirty="0">
                <a:latin typeface="Arial"/>
                <a:cs typeface="Arial"/>
              </a:rPr>
              <a:t>C </a:t>
            </a:r>
            <a:r>
              <a:rPr sz="600" dirty="0">
                <a:latin typeface="Arial"/>
                <a:cs typeface="Arial"/>
              </a:rPr>
              <a:t>(Continuous) or </a:t>
            </a:r>
            <a:r>
              <a:rPr sz="600" spc="5" dirty="0">
                <a:latin typeface="Arial"/>
                <a:cs typeface="Arial"/>
              </a:rPr>
              <a:t>N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(Normal)</a:t>
            </a:r>
            <a:endParaRPr sz="600">
              <a:latin typeface="Arial"/>
              <a:cs typeface="Arial"/>
            </a:endParaRPr>
          </a:p>
          <a:p>
            <a:pPr marL="334010" lvl="1" indent="-140970">
              <a:lnSpc>
                <a:spcPct val="100000"/>
              </a:lnSpc>
              <a:spcBef>
                <a:spcPts val="80"/>
              </a:spcBef>
              <a:buAutoNum type="arabicPeriod"/>
              <a:tabLst>
                <a:tab pos="334645" algn="l"/>
              </a:tabLst>
            </a:pPr>
            <a:r>
              <a:rPr sz="600" dirty="0">
                <a:latin typeface="Arial"/>
                <a:cs typeface="Arial"/>
              </a:rPr>
              <a:t>Frequency to </a:t>
            </a:r>
            <a:r>
              <a:rPr sz="600" spc="5" dirty="0">
                <a:latin typeface="Arial"/>
                <a:cs typeface="Arial"/>
              </a:rPr>
              <a:t>mid </a:t>
            </a:r>
            <a:r>
              <a:rPr sz="600" dirty="0">
                <a:latin typeface="Arial"/>
                <a:cs typeface="Arial"/>
              </a:rPr>
              <a:t>range</a:t>
            </a:r>
            <a:r>
              <a:rPr sz="600" spc="2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(80Hz)</a:t>
            </a:r>
            <a:endParaRPr sz="600">
              <a:latin typeface="Arial"/>
              <a:cs typeface="Arial"/>
            </a:endParaRPr>
          </a:p>
          <a:p>
            <a:pPr marL="334010" lvl="1" indent="-140970">
              <a:lnSpc>
                <a:spcPct val="100000"/>
              </a:lnSpc>
              <a:spcBef>
                <a:spcPts val="100"/>
              </a:spcBef>
              <a:buAutoNum type="arabicPeriod"/>
              <a:tabLst>
                <a:tab pos="334645" algn="l"/>
              </a:tabLst>
            </a:pPr>
            <a:r>
              <a:rPr sz="600" dirty="0">
                <a:latin typeface="Arial"/>
                <a:cs typeface="Arial"/>
              </a:rPr>
              <a:t>Pulse Duration to </a:t>
            </a:r>
            <a:r>
              <a:rPr sz="600" spc="5" dirty="0">
                <a:latin typeface="Arial"/>
                <a:cs typeface="Arial"/>
              </a:rPr>
              <a:t>mid </a:t>
            </a:r>
            <a:r>
              <a:rPr sz="600" dirty="0">
                <a:latin typeface="Arial"/>
                <a:cs typeface="Arial"/>
              </a:rPr>
              <a:t>range (120-150</a:t>
            </a:r>
            <a:r>
              <a:rPr sz="600" spc="7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µs)</a:t>
            </a:r>
            <a:endParaRPr sz="600">
              <a:latin typeface="Arial"/>
              <a:cs typeface="Arial"/>
            </a:endParaRPr>
          </a:p>
          <a:p>
            <a:pPr marL="334010" lvl="1" indent="-140970">
              <a:lnSpc>
                <a:spcPct val="100000"/>
              </a:lnSpc>
              <a:spcBef>
                <a:spcPts val="80"/>
              </a:spcBef>
              <a:buAutoNum type="arabicPeriod"/>
              <a:tabLst>
                <a:tab pos="334645" algn="l"/>
              </a:tabLst>
            </a:pPr>
            <a:r>
              <a:rPr sz="600" spc="-5" dirty="0">
                <a:latin typeface="Arial"/>
                <a:cs typeface="Arial"/>
              </a:rPr>
              <a:t>Timer </a:t>
            </a:r>
            <a:r>
              <a:rPr sz="600" dirty="0">
                <a:latin typeface="Arial"/>
                <a:cs typeface="Arial"/>
              </a:rPr>
              <a:t>(if available) to</a:t>
            </a:r>
            <a:r>
              <a:rPr sz="600" spc="3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continuous</a:t>
            </a:r>
            <a:endParaRPr sz="600">
              <a:latin typeface="Arial"/>
              <a:cs typeface="Arial"/>
            </a:endParaRPr>
          </a:p>
          <a:p>
            <a:pPr marL="250190" marR="66040" indent="-140335">
              <a:lnSpc>
                <a:spcPts val="790"/>
              </a:lnSpc>
              <a:spcBef>
                <a:spcPts val="200"/>
              </a:spcBef>
              <a:buAutoNum type="arabicPeriod"/>
              <a:tabLst>
                <a:tab pos="250825" algn="l"/>
              </a:tabLst>
            </a:pPr>
            <a:r>
              <a:rPr sz="700" spc="20" dirty="0">
                <a:latin typeface="Arial"/>
                <a:cs typeface="Arial"/>
              </a:rPr>
              <a:t>Make </a:t>
            </a:r>
            <a:r>
              <a:rPr sz="700" spc="15" dirty="0">
                <a:latin typeface="Arial"/>
                <a:cs typeface="Arial"/>
              </a:rPr>
              <a:t>sure </a:t>
            </a:r>
            <a:r>
              <a:rPr sz="700" spc="10" dirty="0">
                <a:latin typeface="Arial"/>
                <a:cs typeface="Arial"/>
              </a:rPr>
              <a:t>that all other </a:t>
            </a:r>
            <a:r>
              <a:rPr sz="700" spc="15" dirty="0">
                <a:latin typeface="Arial"/>
                <a:cs typeface="Arial"/>
              </a:rPr>
              <a:t>dials </a:t>
            </a:r>
            <a:r>
              <a:rPr sz="700" spc="10" dirty="0">
                <a:latin typeface="Arial"/>
                <a:cs typeface="Arial"/>
              </a:rPr>
              <a:t>are </a:t>
            </a:r>
            <a:r>
              <a:rPr sz="700" spc="15" dirty="0">
                <a:latin typeface="Arial"/>
                <a:cs typeface="Arial"/>
              </a:rPr>
              <a:t>set </a:t>
            </a:r>
            <a:r>
              <a:rPr sz="700" spc="10" dirty="0">
                <a:latin typeface="Arial"/>
                <a:cs typeface="Arial"/>
              </a:rPr>
              <a:t>to zero </a:t>
            </a:r>
            <a:r>
              <a:rPr sz="700" spc="15" dirty="0">
                <a:latin typeface="Arial"/>
                <a:cs typeface="Arial"/>
              </a:rPr>
              <a:t>(Pulse  </a:t>
            </a:r>
            <a:r>
              <a:rPr sz="700" spc="10" dirty="0">
                <a:latin typeface="Arial"/>
                <a:cs typeface="Arial"/>
              </a:rPr>
              <a:t>Intensity!)</a:t>
            </a:r>
            <a:endParaRPr sz="700">
              <a:latin typeface="Arial"/>
              <a:cs typeface="Arial"/>
            </a:endParaRPr>
          </a:p>
          <a:p>
            <a:pPr marL="250190" indent="-140970">
              <a:lnSpc>
                <a:spcPts val="815"/>
              </a:lnSpc>
              <a:spcBef>
                <a:spcPts val="114"/>
              </a:spcBef>
              <a:buAutoNum type="arabicPeriod"/>
              <a:tabLst>
                <a:tab pos="250825" algn="l"/>
              </a:tabLst>
            </a:pPr>
            <a:r>
              <a:rPr sz="700" spc="15" dirty="0">
                <a:latin typeface="Arial"/>
                <a:cs typeface="Arial"/>
              </a:rPr>
              <a:t>Connect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electrode </a:t>
            </a:r>
            <a:r>
              <a:rPr sz="700" spc="10" dirty="0">
                <a:latin typeface="Arial"/>
                <a:cs typeface="Arial"/>
              </a:rPr>
              <a:t>wires to the </a:t>
            </a:r>
            <a:r>
              <a:rPr sz="700" spc="20" dirty="0">
                <a:latin typeface="Arial"/>
                <a:cs typeface="Arial"/>
              </a:rPr>
              <a:t>TENS </a:t>
            </a:r>
            <a:r>
              <a:rPr sz="700" spc="15" dirty="0">
                <a:latin typeface="Arial"/>
                <a:cs typeface="Arial"/>
              </a:rPr>
              <a:t>device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and</a:t>
            </a:r>
            <a:endParaRPr sz="700">
              <a:latin typeface="Arial"/>
              <a:cs typeface="Arial"/>
            </a:endParaRPr>
          </a:p>
          <a:p>
            <a:pPr marL="250190">
              <a:lnSpc>
                <a:spcPts val="815"/>
              </a:lnSpc>
            </a:pPr>
            <a:r>
              <a:rPr sz="700" spc="15" dirty="0">
                <a:latin typeface="Arial"/>
                <a:cs typeface="Arial"/>
              </a:rPr>
              <a:t>place </a:t>
            </a:r>
            <a:r>
              <a:rPr sz="700" spc="10" dirty="0">
                <a:latin typeface="Arial"/>
                <a:cs typeface="Arial"/>
              </a:rPr>
              <a:t>the electrodes to the </a:t>
            </a:r>
            <a:r>
              <a:rPr sz="700" spc="15" dirty="0">
                <a:latin typeface="Arial"/>
                <a:cs typeface="Arial"/>
              </a:rPr>
              <a:t>skin on </a:t>
            </a:r>
            <a:r>
              <a:rPr sz="700" spc="10" dirty="0">
                <a:latin typeface="Arial"/>
                <a:cs typeface="Arial"/>
              </a:rPr>
              <a:t>the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arm.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3819" y="165862"/>
            <a:ext cx="1637664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A </a:t>
            </a:r>
            <a:r>
              <a:rPr spc="5" dirty="0"/>
              <a:t>Standard </a:t>
            </a:r>
            <a:r>
              <a:rPr spc="10" dirty="0"/>
              <a:t>TENS</a:t>
            </a:r>
            <a:r>
              <a:rPr spc="-155" dirty="0"/>
              <a:t> </a:t>
            </a:r>
            <a:r>
              <a:rPr spc="10" dirty="0"/>
              <a:t>Machine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23799"/>
            <a:ext cx="2409825" cy="135001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207010" indent="-104139">
              <a:lnSpc>
                <a:spcPct val="100000"/>
              </a:lnSpc>
              <a:spcBef>
                <a:spcPts val="130"/>
              </a:spcBef>
              <a:buAutoNum type="arabicPeriod" startAt="5"/>
              <a:tabLst>
                <a:tab pos="207645" algn="l"/>
              </a:tabLst>
            </a:pPr>
            <a:r>
              <a:rPr sz="700" spc="20" dirty="0">
                <a:latin typeface="Arial"/>
                <a:cs typeface="Arial"/>
              </a:rPr>
              <a:t>Now </a:t>
            </a:r>
            <a:r>
              <a:rPr sz="700" spc="10" dirty="0">
                <a:latin typeface="Arial"/>
                <a:cs typeface="Arial"/>
              </a:rPr>
              <a:t>switch the </a:t>
            </a:r>
            <a:r>
              <a:rPr sz="700" spc="20" dirty="0">
                <a:latin typeface="Arial"/>
                <a:cs typeface="Arial"/>
              </a:rPr>
              <a:t>TENS </a:t>
            </a:r>
            <a:r>
              <a:rPr sz="700" spc="15" dirty="0">
                <a:latin typeface="Arial"/>
                <a:cs typeface="Arial"/>
              </a:rPr>
              <a:t>device </a:t>
            </a:r>
            <a:r>
              <a:rPr sz="700" spc="20" dirty="0">
                <a:latin typeface="Arial"/>
                <a:cs typeface="Arial"/>
              </a:rPr>
              <a:t>ON </a:t>
            </a:r>
            <a:r>
              <a:rPr sz="700" spc="15" dirty="0">
                <a:latin typeface="Arial"/>
                <a:cs typeface="Arial"/>
              </a:rPr>
              <a:t>by </a:t>
            </a:r>
            <a:r>
              <a:rPr sz="700" spc="10" dirty="0">
                <a:latin typeface="Arial"/>
                <a:cs typeface="Arial"/>
              </a:rPr>
              <a:t>turning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the</a:t>
            </a:r>
            <a:endParaRPr sz="700">
              <a:latin typeface="Arial"/>
              <a:cs typeface="Arial"/>
            </a:endParaRPr>
          </a:p>
          <a:p>
            <a:pPr marL="262255">
              <a:lnSpc>
                <a:spcPct val="100000"/>
              </a:lnSpc>
              <a:spcBef>
                <a:spcPts val="35"/>
              </a:spcBef>
            </a:pPr>
            <a:r>
              <a:rPr sz="700" spc="15" dirty="0">
                <a:latin typeface="Arial"/>
                <a:cs typeface="Arial"/>
              </a:rPr>
              <a:t>INTENSITY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DIAL</a:t>
            </a:r>
            <a:endParaRPr sz="700">
              <a:latin typeface="Arial"/>
              <a:cs typeface="Arial"/>
            </a:endParaRPr>
          </a:p>
          <a:p>
            <a:pPr marL="262255" marR="65405" indent="-158750">
              <a:lnSpc>
                <a:spcPct val="105700"/>
              </a:lnSpc>
              <a:spcBef>
                <a:spcPts val="180"/>
              </a:spcBef>
              <a:buAutoNum type="arabicPeriod" startAt="6"/>
              <a:tabLst>
                <a:tab pos="207645" algn="l"/>
              </a:tabLst>
            </a:pPr>
            <a:r>
              <a:rPr sz="700" spc="10" dirty="0">
                <a:latin typeface="Arial"/>
                <a:cs typeface="Arial"/>
              </a:rPr>
              <a:t>SLOWLY </a:t>
            </a:r>
            <a:r>
              <a:rPr sz="700" spc="15" dirty="0">
                <a:latin typeface="Arial"/>
                <a:cs typeface="Arial"/>
              </a:rPr>
              <a:t>INCREASE </a:t>
            </a:r>
            <a:r>
              <a:rPr sz="700" spc="10" dirty="0">
                <a:latin typeface="Arial"/>
                <a:cs typeface="Arial"/>
              </a:rPr>
              <a:t>the intensity dial until </a:t>
            </a:r>
            <a:r>
              <a:rPr sz="700" spc="5" dirty="0">
                <a:latin typeface="Arial"/>
                <a:cs typeface="Arial"/>
              </a:rPr>
              <a:t>you </a:t>
            </a:r>
            <a:r>
              <a:rPr sz="700" spc="10" dirty="0">
                <a:latin typeface="Arial"/>
                <a:cs typeface="Arial"/>
              </a:rPr>
              <a:t>feel  the first tingling </a:t>
            </a:r>
            <a:r>
              <a:rPr sz="700" spc="15" dirty="0">
                <a:latin typeface="Arial"/>
                <a:cs typeface="Arial"/>
              </a:rPr>
              <a:t>sensation </a:t>
            </a:r>
            <a:r>
              <a:rPr sz="700" spc="10" dirty="0">
                <a:latin typeface="Arial"/>
                <a:cs typeface="Arial"/>
              </a:rPr>
              <a:t>from the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20" dirty="0">
                <a:latin typeface="Arial"/>
                <a:cs typeface="Arial"/>
              </a:rPr>
              <a:t>TENS</a:t>
            </a:r>
            <a:endParaRPr sz="700">
              <a:latin typeface="Arial"/>
              <a:cs typeface="Arial"/>
            </a:endParaRPr>
          </a:p>
          <a:p>
            <a:pPr marL="207010" indent="-104139">
              <a:lnSpc>
                <a:spcPct val="100000"/>
              </a:lnSpc>
              <a:spcBef>
                <a:spcPts val="229"/>
              </a:spcBef>
              <a:buAutoNum type="arabicPeriod" startAt="6"/>
              <a:tabLst>
                <a:tab pos="207645" algn="l"/>
              </a:tabLst>
            </a:pPr>
            <a:r>
              <a:rPr sz="700" spc="10" dirty="0">
                <a:latin typeface="Arial"/>
                <a:cs typeface="Arial"/>
              </a:rPr>
              <a:t>SLOWLY </a:t>
            </a:r>
            <a:r>
              <a:rPr sz="700" spc="15" dirty="0">
                <a:latin typeface="Arial"/>
                <a:cs typeface="Arial"/>
              </a:rPr>
              <a:t>INCREASE </a:t>
            </a:r>
            <a:r>
              <a:rPr sz="700" spc="10" dirty="0">
                <a:latin typeface="Arial"/>
                <a:cs typeface="Arial"/>
              </a:rPr>
              <a:t>intensity further until </a:t>
            </a:r>
            <a:r>
              <a:rPr sz="700" spc="5" dirty="0">
                <a:latin typeface="Arial"/>
                <a:cs typeface="Arial"/>
              </a:rPr>
              <a:t>you</a:t>
            </a:r>
            <a:r>
              <a:rPr sz="700" spc="4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feel:</a:t>
            </a:r>
            <a:endParaRPr sz="700">
              <a:latin typeface="Arial"/>
              <a:cs typeface="Arial"/>
            </a:endParaRPr>
          </a:p>
          <a:p>
            <a:pPr marL="390525" lvl="1" indent="-106045">
              <a:lnSpc>
                <a:spcPct val="100000"/>
              </a:lnSpc>
              <a:spcBef>
                <a:spcPts val="150"/>
              </a:spcBef>
              <a:buChar char="–"/>
              <a:tabLst>
                <a:tab pos="391160" algn="l"/>
              </a:tabLst>
            </a:pP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Strong but comfortable tingling</a:t>
            </a:r>
            <a:r>
              <a:rPr sz="600" spc="3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sensation</a:t>
            </a:r>
            <a:endParaRPr sz="600">
              <a:latin typeface="Arial"/>
              <a:cs typeface="Arial"/>
            </a:endParaRPr>
          </a:p>
          <a:p>
            <a:pPr marL="390525" lvl="1" indent="-106045">
              <a:lnSpc>
                <a:spcPct val="100000"/>
              </a:lnSpc>
              <a:spcBef>
                <a:spcPts val="125"/>
              </a:spcBef>
              <a:buChar char="–"/>
              <a:tabLst>
                <a:tab pos="391160" algn="l"/>
              </a:tabLst>
            </a:pPr>
            <a:r>
              <a:rPr sz="600" dirty="0">
                <a:latin typeface="Arial"/>
                <a:cs typeface="Arial"/>
              </a:rPr>
              <a:t>This should </a:t>
            </a:r>
            <a:r>
              <a:rPr sz="600" spc="5" dirty="0">
                <a:latin typeface="Arial"/>
                <a:cs typeface="Arial"/>
              </a:rPr>
              <a:t>NOT </a:t>
            </a:r>
            <a:r>
              <a:rPr sz="600" dirty="0">
                <a:latin typeface="Arial"/>
                <a:cs typeface="Arial"/>
              </a:rPr>
              <a:t>be painful </a:t>
            </a:r>
            <a:r>
              <a:rPr sz="600" spc="5" dirty="0">
                <a:latin typeface="Arial"/>
                <a:cs typeface="Arial"/>
              </a:rPr>
              <a:t>OR cause a</a:t>
            </a:r>
            <a:r>
              <a:rPr sz="600" spc="3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contraction</a:t>
            </a:r>
            <a:endParaRPr sz="600">
              <a:latin typeface="Arial"/>
              <a:cs typeface="Arial"/>
            </a:endParaRPr>
          </a:p>
          <a:p>
            <a:pPr marL="262255" marR="9525" indent="-158750">
              <a:lnSpc>
                <a:spcPct val="104299"/>
              </a:lnSpc>
              <a:spcBef>
                <a:spcPts val="190"/>
              </a:spcBef>
              <a:buAutoNum type="arabicPeriod" startAt="6"/>
              <a:tabLst>
                <a:tab pos="203200" algn="l"/>
              </a:tabLst>
            </a:pPr>
            <a:r>
              <a:rPr sz="700" spc="10" dirty="0">
                <a:latin typeface="Arial"/>
                <a:cs typeface="Arial"/>
              </a:rPr>
              <a:t>Adjust the </a:t>
            </a:r>
            <a:r>
              <a:rPr sz="700" spc="15" dirty="0">
                <a:latin typeface="Arial"/>
                <a:cs typeface="Arial"/>
              </a:rPr>
              <a:t>frequency </a:t>
            </a:r>
            <a:r>
              <a:rPr sz="700" spc="10" dirty="0">
                <a:latin typeface="Arial"/>
                <a:cs typeface="Arial"/>
              </a:rPr>
              <a:t>dial to experience the ‘high’ </a:t>
            </a:r>
            <a:r>
              <a:rPr sz="700" spc="15" dirty="0">
                <a:latin typeface="Arial"/>
                <a:cs typeface="Arial"/>
              </a:rPr>
              <a:t>and  </a:t>
            </a:r>
            <a:r>
              <a:rPr sz="700" spc="10" dirty="0">
                <a:latin typeface="Arial"/>
                <a:cs typeface="Arial"/>
              </a:rPr>
              <a:t>‘low’ frequency end of</a:t>
            </a:r>
            <a:r>
              <a:rPr sz="700" spc="15" dirty="0">
                <a:latin typeface="Arial"/>
                <a:cs typeface="Arial"/>
              </a:rPr>
              <a:t> ranges</a:t>
            </a:r>
            <a:endParaRPr sz="700">
              <a:latin typeface="Arial"/>
              <a:cs typeface="Arial"/>
            </a:endParaRPr>
          </a:p>
          <a:p>
            <a:pPr marL="12700" marR="5080">
              <a:lnSpc>
                <a:spcPct val="105700"/>
              </a:lnSpc>
              <a:spcBef>
                <a:spcPts val="215"/>
              </a:spcBef>
            </a:pPr>
            <a:r>
              <a:rPr sz="700" spc="-15" dirty="0">
                <a:latin typeface="Arial"/>
                <a:cs typeface="Arial"/>
              </a:rPr>
              <a:t>You </a:t>
            </a:r>
            <a:r>
              <a:rPr sz="700" spc="15" dirty="0">
                <a:latin typeface="Arial"/>
                <a:cs typeface="Arial"/>
              </a:rPr>
              <a:t>may need </a:t>
            </a:r>
            <a:r>
              <a:rPr sz="700" spc="10" dirty="0">
                <a:latin typeface="Arial"/>
                <a:cs typeface="Arial"/>
              </a:rPr>
              <a:t>to adjust ‘intensity’ to maintain </a:t>
            </a:r>
            <a:r>
              <a:rPr sz="700" spc="15" dirty="0">
                <a:latin typeface="Arial"/>
                <a:cs typeface="Arial"/>
              </a:rPr>
              <a:t>a </a:t>
            </a:r>
            <a:r>
              <a:rPr sz="700" spc="10" dirty="0">
                <a:latin typeface="Arial"/>
                <a:cs typeface="Arial"/>
              </a:rPr>
              <a:t>strong but  </a:t>
            </a:r>
            <a:r>
              <a:rPr sz="700" spc="15" dirty="0">
                <a:latin typeface="Arial"/>
                <a:cs typeface="Arial"/>
              </a:rPr>
              <a:t>comfortable sensation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6042" y="87249"/>
            <a:ext cx="1470660" cy="306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42545">
              <a:lnSpc>
                <a:spcPct val="102200"/>
              </a:lnSpc>
              <a:spcBef>
                <a:spcPts val="100"/>
              </a:spcBef>
            </a:pPr>
            <a:r>
              <a:rPr sz="900" spc="10" dirty="0"/>
              <a:t>Placement of Electrodes  according to</a:t>
            </a:r>
            <a:r>
              <a:rPr sz="900" spc="-70" dirty="0"/>
              <a:t> </a:t>
            </a:r>
            <a:r>
              <a:rPr sz="900" spc="10" dirty="0"/>
              <a:t>Dermatomes</a:t>
            </a:r>
            <a:endParaRPr sz="900"/>
          </a:p>
        </p:txBody>
      </p:sp>
      <p:sp>
        <p:nvSpPr>
          <p:cNvPr id="3" name="object 3"/>
          <p:cNvSpPr txBox="1"/>
          <p:nvPr/>
        </p:nvSpPr>
        <p:spPr>
          <a:xfrm>
            <a:off x="111353" y="480187"/>
            <a:ext cx="1504315" cy="10534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17475" marR="5080" indent="-105410">
              <a:lnSpc>
                <a:spcPct val="101699"/>
              </a:lnSpc>
              <a:spcBef>
                <a:spcPts val="100"/>
              </a:spcBef>
              <a:buChar char="•"/>
              <a:tabLst>
                <a:tab pos="118110" algn="l"/>
              </a:tabLst>
            </a:pPr>
            <a:r>
              <a:rPr sz="600" spc="5" dirty="0">
                <a:latin typeface="Arial"/>
                <a:cs typeface="Arial"/>
              </a:rPr>
              <a:t>A </a:t>
            </a:r>
            <a:r>
              <a:rPr sz="600" b="1" dirty="0">
                <a:latin typeface="Arial"/>
                <a:cs typeface="Arial"/>
              </a:rPr>
              <a:t>dermatome </a:t>
            </a:r>
            <a:r>
              <a:rPr sz="600" dirty="0">
                <a:latin typeface="Arial"/>
                <a:cs typeface="Arial"/>
              </a:rPr>
              <a:t>is an area of skin that is  mainly supplied by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single spinal</a:t>
            </a:r>
            <a:r>
              <a:rPr sz="600" spc="65" dirty="0">
                <a:latin typeface="Arial"/>
                <a:cs typeface="Arial"/>
              </a:rPr>
              <a:t> </a:t>
            </a:r>
            <a:r>
              <a:rPr sz="600" spc="5" dirty="0">
                <a:latin typeface="Arial"/>
                <a:cs typeface="Arial"/>
              </a:rPr>
              <a:t>nerve</a:t>
            </a:r>
            <a:endParaRPr sz="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  <a:buFont typeface="Arial"/>
              <a:buChar char="•"/>
            </a:pPr>
            <a:endParaRPr sz="600">
              <a:latin typeface="Arial"/>
              <a:cs typeface="Arial"/>
            </a:endParaRPr>
          </a:p>
          <a:p>
            <a:pPr marL="117475" marR="78105" indent="-105410">
              <a:lnSpc>
                <a:spcPct val="101699"/>
              </a:lnSpc>
              <a:buChar char="•"/>
              <a:tabLst>
                <a:tab pos="118110" algn="l"/>
              </a:tabLst>
            </a:pPr>
            <a:r>
              <a:rPr sz="600" spc="-20" dirty="0">
                <a:latin typeface="Arial"/>
                <a:cs typeface="Arial"/>
              </a:rPr>
              <a:t>You </a:t>
            </a:r>
            <a:r>
              <a:rPr sz="600" dirty="0">
                <a:latin typeface="Arial"/>
                <a:cs typeface="Arial"/>
              </a:rPr>
              <a:t>should try to keep the electrodes  within the </a:t>
            </a:r>
            <a:r>
              <a:rPr sz="600" spc="5" dirty="0">
                <a:latin typeface="Arial"/>
                <a:cs typeface="Arial"/>
              </a:rPr>
              <a:t>same dermatome </a:t>
            </a:r>
            <a:r>
              <a:rPr sz="600" dirty="0">
                <a:latin typeface="Arial"/>
                <a:cs typeface="Arial"/>
              </a:rPr>
              <a:t>to ensure  effective </a:t>
            </a:r>
            <a:r>
              <a:rPr sz="600" spc="5" dirty="0">
                <a:latin typeface="Arial"/>
                <a:cs typeface="Arial"/>
              </a:rPr>
              <a:t>use </a:t>
            </a:r>
            <a:r>
              <a:rPr sz="600" dirty="0">
                <a:latin typeface="Arial"/>
                <a:cs typeface="Arial"/>
              </a:rPr>
              <a:t>of the </a:t>
            </a:r>
            <a:r>
              <a:rPr sz="600" spc="5" dirty="0">
                <a:latin typeface="Arial"/>
                <a:cs typeface="Arial"/>
              </a:rPr>
              <a:t>A-β</a:t>
            </a:r>
            <a:r>
              <a:rPr sz="600" spc="-5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fibres</a:t>
            </a:r>
            <a:endParaRPr sz="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"/>
              <a:buChar char="•"/>
            </a:pPr>
            <a:endParaRPr sz="600">
              <a:latin typeface="Arial"/>
              <a:cs typeface="Arial"/>
            </a:endParaRPr>
          </a:p>
          <a:p>
            <a:pPr marL="117475" marR="34925" indent="-105410">
              <a:lnSpc>
                <a:spcPct val="101699"/>
              </a:lnSpc>
              <a:buChar char="•"/>
              <a:tabLst>
                <a:tab pos="118110" algn="l"/>
              </a:tabLst>
            </a:pPr>
            <a:r>
              <a:rPr sz="600" spc="5" dirty="0">
                <a:latin typeface="Arial"/>
                <a:cs typeface="Arial"/>
              </a:rPr>
              <a:t>Use </a:t>
            </a:r>
            <a:r>
              <a:rPr sz="600" dirty="0">
                <a:latin typeface="Arial"/>
                <a:cs typeface="Arial"/>
              </a:rPr>
              <a:t>to dictate areas of skin that feed in  to </a:t>
            </a:r>
            <a:r>
              <a:rPr sz="600" spc="5" dirty="0">
                <a:latin typeface="Arial"/>
                <a:cs typeface="Arial"/>
              </a:rPr>
              <a:t>correct </a:t>
            </a:r>
            <a:r>
              <a:rPr sz="600" dirty="0">
                <a:latin typeface="Arial"/>
                <a:cs typeface="Arial"/>
              </a:rPr>
              <a:t>spinal</a:t>
            </a:r>
            <a:r>
              <a:rPr sz="600" spc="-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segments</a:t>
            </a:r>
            <a:endParaRPr sz="6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"/>
              <a:buChar char="•"/>
            </a:pPr>
            <a:endParaRPr sz="650">
              <a:latin typeface="Arial"/>
              <a:cs typeface="Arial"/>
            </a:endParaRPr>
          </a:p>
          <a:p>
            <a:pPr marL="117475" indent="-105410">
              <a:lnSpc>
                <a:spcPct val="100000"/>
              </a:lnSpc>
              <a:buChar char="•"/>
              <a:tabLst>
                <a:tab pos="118110" algn="l"/>
              </a:tabLst>
            </a:pPr>
            <a:r>
              <a:rPr sz="600" spc="5" dirty="0">
                <a:latin typeface="Arial"/>
                <a:cs typeface="Arial"/>
              </a:rPr>
              <a:t>Close correct </a:t>
            </a:r>
            <a:r>
              <a:rPr sz="600" dirty="0">
                <a:latin typeface="Arial"/>
                <a:cs typeface="Arial"/>
              </a:rPr>
              <a:t>pain</a:t>
            </a:r>
            <a:r>
              <a:rPr sz="600" spc="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gate!</a:t>
            </a:r>
            <a:endParaRPr sz="6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1616963" y="6096"/>
            <a:ext cx="1193292" cy="19263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6031" y="172593"/>
            <a:ext cx="129349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Electrode</a:t>
            </a:r>
            <a:r>
              <a:rPr spc="-65" dirty="0"/>
              <a:t> </a:t>
            </a:r>
            <a:r>
              <a:rPr spc="5" dirty="0"/>
              <a:t>Placement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20167"/>
            <a:ext cx="2397760" cy="1236980"/>
          </a:xfrm>
          <a:prstGeom prst="rect">
            <a:avLst/>
          </a:prstGeom>
        </p:spPr>
        <p:txBody>
          <a:bodyPr vert="horz" wrap="square" lIns="0" tIns="381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650" b="1" spc="5" dirty="0">
                <a:latin typeface="Arial"/>
                <a:cs typeface="Arial"/>
              </a:rPr>
              <a:t>Choices you</a:t>
            </a:r>
            <a:r>
              <a:rPr sz="650" b="1" spc="50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have: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0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2 </a:t>
            </a:r>
            <a:r>
              <a:rPr sz="650" spc="5" dirty="0">
                <a:latin typeface="Arial"/>
                <a:cs typeface="Arial"/>
              </a:rPr>
              <a:t>electrodes or</a:t>
            </a:r>
            <a:r>
              <a:rPr sz="650" spc="2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4?</a:t>
            </a:r>
            <a:endParaRPr sz="6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75"/>
              </a:spcBef>
              <a:buChar char="–"/>
              <a:tabLst>
                <a:tab pos="220345" algn="l"/>
              </a:tabLst>
            </a:pPr>
            <a:r>
              <a:rPr sz="550" spc="20" dirty="0">
                <a:latin typeface="Arial"/>
                <a:cs typeface="Arial"/>
              </a:rPr>
              <a:t>TENS </a:t>
            </a:r>
            <a:r>
              <a:rPr sz="550" spc="15" dirty="0">
                <a:latin typeface="Arial"/>
                <a:cs typeface="Arial"/>
              </a:rPr>
              <a:t>comes </a:t>
            </a:r>
            <a:r>
              <a:rPr sz="550" spc="10" dirty="0">
                <a:latin typeface="Arial"/>
                <a:cs typeface="Arial"/>
              </a:rPr>
              <a:t>with </a:t>
            </a:r>
            <a:r>
              <a:rPr sz="550" spc="20" dirty="0">
                <a:latin typeface="Arial"/>
                <a:cs typeface="Arial"/>
              </a:rPr>
              <a:t>4 </a:t>
            </a:r>
            <a:r>
              <a:rPr sz="550" spc="15" dirty="0">
                <a:latin typeface="Arial"/>
                <a:cs typeface="Arial"/>
              </a:rPr>
              <a:t>pads and </a:t>
            </a:r>
            <a:r>
              <a:rPr sz="550" spc="20" dirty="0">
                <a:latin typeface="Arial"/>
                <a:cs typeface="Arial"/>
              </a:rPr>
              <a:t>2 </a:t>
            </a:r>
            <a:r>
              <a:rPr sz="550" spc="10" dirty="0">
                <a:latin typeface="Arial"/>
                <a:cs typeface="Arial"/>
              </a:rPr>
              <a:t>intensity</a:t>
            </a:r>
            <a:r>
              <a:rPr sz="550" spc="-9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switches</a:t>
            </a:r>
            <a:endParaRPr sz="5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55"/>
              </a:spcBef>
              <a:buChar char="–"/>
              <a:tabLst>
                <a:tab pos="220345" algn="l"/>
              </a:tabLst>
            </a:pPr>
            <a:r>
              <a:rPr sz="550" spc="10" dirty="0">
                <a:latin typeface="Arial"/>
                <a:cs typeface="Arial"/>
              </a:rPr>
              <a:t>Think size of painful area: e.g. </a:t>
            </a:r>
            <a:r>
              <a:rPr sz="550" spc="15" dirty="0">
                <a:latin typeface="Arial"/>
                <a:cs typeface="Arial"/>
              </a:rPr>
              <a:t>Lower back may need</a:t>
            </a:r>
            <a:r>
              <a:rPr sz="550" spc="-5" dirty="0">
                <a:latin typeface="Arial"/>
                <a:cs typeface="Arial"/>
              </a:rPr>
              <a:t> </a:t>
            </a:r>
            <a:r>
              <a:rPr sz="550" spc="20" dirty="0">
                <a:latin typeface="Arial"/>
                <a:cs typeface="Arial"/>
              </a:rPr>
              <a:t>4?</a:t>
            </a:r>
            <a:endParaRPr sz="550">
              <a:latin typeface="Arial"/>
              <a:cs typeface="Arial"/>
            </a:endParaRPr>
          </a:p>
          <a:p>
            <a:pPr lvl="1">
              <a:lnSpc>
                <a:spcPct val="100000"/>
              </a:lnSpc>
              <a:spcBef>
                <a:spcPts val="40"/>
              </a:spcBef>
              <a:buFont typeface="Arial"/>
              <a:buChar char="–"/>
            </a:pPr>
            <a:endParaRPr sz="850">
              <a:latin typeface="Arial"/>
              <a:cs typeface="Arial"/>
            </a:endParaRPr>
          </a:p>
          <a:p>
            <a:pPr marL="91440" marR="264795" indent="-79375">
              <a:lnSpc>
                <a:spcPct val="103099"/>
              </a:lnSpc>
              <a:buChar char="•"/>
              <a:tabLst>
                <a:tab pos="92075" algn="l"/>
              </a:tabLst>
            </a:pPr>
            <a:r>
              <a:rPr sz="650" dirty="0">
                <a:latin typeface="Arial"/>
                <a:cs typeface="Arial"/>
              </a:rPr>
              <a:t>If </a:t>
            </a:r>
            <a:r>
              <a:rPr sz="650" spc="5" dirty="0">
                <a:latin typeface="Arial"/>
                <a:cs typeface="Arial"/>
              </a:rPr>
              <a:t>unilateral </a:t>
            </a:r>
            <a:r>
              <a:rPr sz="650" spc="10" dirty="0">
                <a:latin typeface="Arial"/>
                <a:cs typeface="Arial"/>
              </a:rPr>
              <a:t>side is too </a:t>
            </a:r>
            <a:r>
              <a:rPr sz="650" spc="5" dirty="0">
                <a:latin typeface="Arial"/>
                <a:cs typeface="Arial"/>
              </a:rPr>
              <a:t>painful, </a:t>
            </a:r>
            <a:r>
              <a:rPr sz="650" spc="10" dirty="0">
                <a:latin typeface="Arial"/>
                <a:cs typeface="Arial"/>
              </a:rPr>
              <a:t>sensitive </a:t>
            </a:r>
            <a:r>
              <a:rPr sz="650" spc="5" dirty="0">
                <a:latin typeface="Arial"/>
                <a:cs typeface="Arial"/>
              </a:rPr>
              <a:t>or </a:t>
            </a:r>
            <a:r>
              <a:rPr sz="650" spc="10" dirty="0">
                <a:latin typeface="Arial"/>
                <a:cs typeface="Arial"/>
              </a:rPr>
              <a:t>has broken  </a:t>
            </a:r>
            <a:r>
              <a:rPr sz="650" spc="5" dirty="0">
                <a:latin typeface="Arial"/>
                <a:cs typeface="Arial"/>
              </a:rPr>
              <a:t>skin..what </a:t>
            </a:r>
            <a:r>
              <a:rPr sz="650" spc="10" dirty="0">
                <a:latin typeface="Arial"/>
                <a:cs typeface="Arial"/>
              </a:rPr>
              <a:t>are the</a:t>
            </a:r>
            <a:r>
              <a:rPr sz="650" spc="1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options?</a:t>
            </a:r>
            <a:endParaRPr sz="6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60"/>
              </a:spcBef>
              <a:buChar char="–"/>
              <a:tabLst>
                <a:tab pos="220345" algn="l"/>
              </a:tabLst>
            </a:pPr>
            <a:r>
              <a:rPr sz="550" spc="15" dirty="0">
                <a:latin typeface="Arial"/>
                <a:cs typeface="Arial"/>
              </a:rPr>
              <a:t>Place </a:t>
            </a:r>
            <a:r>
              <a:rPr sz="550" spc="20" dirty="0">
                <a:latin typeface="Arial"/>
                <a:cs typeface="Arial"/>
              </a:rPr>
              <a:t>TENS </a:t>
            </a:r>
            <a:r>
              <a:rPr sz="550" spc="15" dirty="0">
                <a:latin typeface="Arial"/>
                <a:cs typeface="Arial"/>
              </a:rPr>
              <a:t>above</a:t>
            </a:r>
            <a:r>
              <a:rPr sz="550" spc="-6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site</a:t>
            </a:r>
            <a:endParaRPr sz="5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65"/>
              </a:spcBef>
              <a:buChar char="–"/>
              <a:tabLst>
                <a:tab pos="220345" algn="l"/>
              </a:tabLst>
            </a:pPr>
            <a:r>
              <a:rPr sz="550" spc="15" dirty="0">
                <a:latin typeface="Arial"/>
                <a:cs typeface="Arial"/>
              </a:rPr>
              <a:t>Place </a:t>
            </a:r>
            <a:r>
              <a:rPr sz="550" spc="20" dirty="0">
                <a:latin typeface="Arial"/>
                <a:cs typeface="Arial"/>
              </a:rPr>
              <a:t>TENS </a:t>
            </a:r>
            <a:r>
              <a:rPr sz="550" spc="5" dirty="0">
                <a:latin typeface="Arial"/>
                <a:cs typeface="Arial"/>
              </a:rPr>
              <a:t>within </a:t>
            </a:r>
            <a:r>
              <a:rPr sz="550" spc="20" dirty="0">
                <a:latin typeface="Arial"/>
                <a:cs typeface="Arial"/>
              </a:rPr>
              <a:t>same </a:t>
            </a:r>
            <a:r>
              <a:rPr sz="550" spc="15" dirty="0">
                <a:latin typeface="Arial"/>
                <a:cs typeface="Arial"/>
              </a:rPr>
              <a:t>dermatome </a:t>
            </a:r>
            <a:r>
              <a:rPr sz="550" spc="10" dirty="0">
                <a:latin typeface="Arial"/>
                <a:cs typeface="Arial"/>
              </a:rPr>
              <a:t>but </a:t>
            </a:r>
            <a:r>
              <a:rPr sz="550" spc="15" dirty="0">
                <a:latin typeface="Arial"/>
                <a:cs typeface="Arial"/>
              </a:rPr>
              <a:t>away from </a:t>
            </a:r>
            <a:r>
              <a:rPr sz="550" spc="5" dirty="0">
                <a:latin typeface="Arial"/>
                <a:cs typeface="Arial"/>
              </a:rPr>
              <a:t>injured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site</a:t>
            </a:r>
            <a:endParaRPr sz="5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60"/>
              </a:spcBef>
              <a:buChar char="–"/>
              <a:tabLst>
                <a:tab pos="220345" algn="l"/>
              </a:tabLst>
            </a:pPr>
            <a:r>
              <a:rPr sz="550" spc="15" dirty="0">
                <a:latin typeface="Arial"/>
                <a:cs typeface="Arial"/>
              </a:rPr>
              <a:t>Place </a:t>
            </a:r>
            <a:r>
              <a:rPr sz="550" spc="20" dirty="0">
                <a:latin typeface="Arial"/>
                <a:cs typeface="Arial"/>
              </a:rPr>
              <a:t>TENS </a:t>
            </a:r>
            <a:r>
              <a:rPr sz="550" spc="15" dirty="0">
                <a:latin typeface="Arial"/>
                <a:cs typeface="Arial"/>
              </a:rPr>
              <a:t>on the </a:t>
            </a:r>
            <a:r>
              <a:rPr sz="550" spc="10" dirty="0">
                <a:latin typeface="Arial"/>
                <a:cs typeface="Arial"/>
              </a:rPr>
              <a:t>Contralateral side </a:t>
            </a:r>
            <a:r>
              <a:rPr sz="550" spc="15" dirty="0">
                <a:latin typeface="Arial"/>
                <a:cs typeface="Arial"/>
              </a:rPr>
              <a:t>(used </a:t>
            </a:r>
            <a:r>
              <a:rPr sz="550" spc="5" dirty="0">
                <a:latin typeface="Arial"/>
                <a:cs typeface="Arial"/>
              </a:rPr>
              <a:t>in </a:t>
            </a:r>
            <a:r>
              <a:rPr sz="550" spc="15" dirty="0">
                <a:latin typeface="Arial"/>
                <a:cs typeface="Arial"/>
              </a:rPr>
              <a:t>phantom </a:t>
            </a:r>
            <a:r>
              <a:rPr sz="550" spc="5" dirty="0">
                <a:latin typeface="Arial"/>
                <a:cs typeface="Arial"/>
              </a:rPr>
              <a:t>limb</a:t>
            </a:r>
            <a:r>
              <a:rPr sz="550" spc="-4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pain)</a:t>
            </a:r>
            <a:endParaRPr sz="5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165"/>
              </a:spcBef>
              <a:buChar char="–"/>
              <a:tabLst>
                <a:tab pos="220345" algn="l"/>
              </a:tabLst>
            </a:pPr>
            <a:r>
              <a:rPr sz="550" spc="15" dirty="0">
                <a:latin typeface="Arial"/>
                <a:cs typeface="Arial"/>
              </a:rPr>
              <a:t>Place </a:t>
            </a:r>
            <a:r>
              <a:rPr sz="550" spc="20" dirty="0">
                <a:latin typeface="Arial"/>
                <a:cs typeface="Arial"/>
              </a:rPr>
              <a:t>TENS </a:t>
            </a:r>
            <a:r>
              <a:rPr sz="550" spc="10" dirty="0">
                <a:latin typeface="Arial"/>
                <a:cs typeface="Arial"/>
              </a:rPr>
              <a:t>either side of surgical </a:t>
            </a:r>
            <a:r>
              <a:rPr sz="550" spc="15" dirty="0">
                <a:latin typeface="Arial"/>
                <a:cs typeface="Arial"/>
              </a:rPr>
              <a:t>scar </a:t>
            </a:r>
            <a:r>
              <a:rPr sz="550" spc="10" dirty="0">
                <a:latin typeface="Arial"/>
                <a:cs typeface="Arial"/>
              </a:rPr>
              <a:t>for </a:t>
            </a:r>
            <a:r>
              <a:rPr sz="550" spc="20" dirty="0">
                <a:latin typeface="Arial"/>
                <a:cs typeface="Arial"/>
              </a:rPr>
              <a:t>Rx </a:t>
            </a:r>
            <a:r>
              <a:rPr sz="550" spc="15" dirty="0">
                <a:latin typeface="Arial"/>
                <a:cs typeface="Arial"/>
              </a:rPr>
              <a:t>post </a:t>
            </a:r>
            <a:r>
              <a:rPr sz="550" spc="10" dirty="0">
                <a:latin typeface="Arial"/>
                <a:cs typeface="Arial"/>
              </a:rPr>
              <a:t>operative</a:t>
            </a:r>
            <a:r>
              <a:rPr sz="550" spc="-7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pain</a:t>
            </a:r>
            <a:endParaRPr sz="5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55395" y="165862"/>
            <a:ext cx="129349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Electrode</a:t>
            </a:r>
            <a:r>
              <a:rPr spc="-65" dirty="0"/>
              <a:t> </a:t>
            </a:r>
            <a:r>
              <a:rPr spc="5" dirty="0"/>
              <a:t>Placement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961"/>
            <a:ext cx="2188845" cy="748665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305"/>
              </a:spcBef>
            </a:pPr>
            <a:r>
              <a:rPr sz="700" b="1" spc="5" dirty="0">
                <a:latin typeface="Arial"/>
                <a:cs typeface="Arial"/>
              </a:rPr>
              <a:t>Apply </a:t>
            </a:r>
            <a:r>
              <a:rPr sz="700" b="1" spc="10" dirty="0">
                <a:latin typeface="Arial"/>
                <a:cs typeface="Arial"/>
              </a:rPr>
              <a:t>electrodes to ‘tingle’ </a:t>
            </a:r>
            <a:r>
              <a:rPr sz="700" b="1" spc="30" dirty="0">
                <a:latin typeface="Arial"/>
                <a:cs typeface="Arial"/>
              </a:rPr>
              <a:t>…</a:t>
            </a:r>
            <a:endParaRPr sz="70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dirty="0">
                <a:latin typeface="Arial"/>
                <a:cs typeface="Arial"/>
              </a:rPr>
              <a:t>pain </a:t>
            </a:r>
            <a:r>
              <a:rPr sz="650" spc="-5" dirty="0">
                <a:latin typeface="Arial"/>
                <a:cs typeface="Arial"/>
              </a:rPr>
              <a:t>@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site</a:t>
            </a:r>
            <a:endParaRPr sz="6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The </a:t>
            </a:r>
            <a:r>
              <a:rPr sz="650" dirty="0">
                <a:latin typeface="Arial"/>
                <a:cs typeface="Arial"/>
              </a:rPr>
              <a:t>main </a:t>
            </a:r>
            <a:r>
              <a:rPr sz="650" spc="-5" dirty="0">
                <a:latin typeface="Arial"/>
                <a:cs typeface="Arial"/>
              </a:rPr>
              <a:t>nerve </a:t>
            </a:r>
            <a:r>
              <a:rPr sz="650" spc="-10" dirty="0">
                <a:latin typeface="Arial"/>
                <a:cs typeface="Arial"/>
              </a:rPr>
              <a:t>trunk </a:t>
            </a:r>
            <a:r>
              <a:rPr sz="650" spc="-5" dirty="0">
                <a:latin typeface="Arial"/>
                <a:cs typeface="Arial"/>
              </a:rPr>
              <a:t>@ </a:t>
            </a:r>
            <a:r>
              <a:rPr sz="650" dirty="0">
                <a:latin typeface="Arial"/>
                <a:cs typeface="Arial"/>
              </a:rPr>
              <a:t>side </a:t>
            </a:r>
            <a:r>
              <a:rPr sz="650" spc="-5" dirty="0">
                <a:latin typeface="Arial"/>
                <a:cs typeface="Arial"/>
              </a:rPr>
              <a:t>of vertebrae of nerve</a:t>
            </a:r>
            <a:r>
              <a:rPr sz="650" spc="-4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root</a:t>
            </a:r>
            <a:endParaRPr sz="6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Sites </a:t>
            </a:r>
            <a:r>
              <a:rPr sz="650" spc="-5" dirty="0">
                <a:latin typeface="Arial"/>
                <a:cs typeface="Arial"/>
              </a:rPr>
              <a:t>proximal to</a:t>
            </a:r>
            <a:r>
              <a:rPr sz="650" spc="-65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pain</a:t>
            </a:r>
            <a:endParaRPr sz="6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Dermatomes: spinal segments of </a:t>
            </a:r>
            <a:r>
              <a:rPr sz="650" dirty="0">
                <a:latin typeface="Arial"/>
                <a:cs typeface="Arial"/>
              </a:rPr>
              <a:t>pain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origin</a:t>
            </a:r>
            <a:endParaRPr sz="650">
              <a:latin typeface="Arial"/>
              <a:cs typeface="Arial"/>
            </a:endParaRPr>
          </a:p>
          <a:p>
            <a:pPr marL="182880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Contralaterally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7075" y="165862"/>
            <a:ext cx="13512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TENS Rx</a:t>
            </a:r>
            <a:r>
              <a:rPr spc="-80" dirty="0"/>
              <a:t> </a:t>
            </a:r>
            <a:r>
              <a:rPr spc="5" dirty="0"/>
              <a:t>prescription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20657"/>
            <a:ext cx="2408555" cy="1267460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15"/>
              </a:spcBef>
            </a:pPr>
            <a:r>
              <a:rPr sz="600" b="1" dirty="0">
                <a:latin typeface="Arial"/>
                <a:cs typeface="Arial"/>
              </a:rPr>
              <a:t>Frequency and duration of</a:t>
            </a:r>
            <a:r>
              <a:rPr sz="600" b="1" spc="110" dirty="0">
                <a:latin typeface="Arial"/>
                <a:cs typeface="Arial"/>
              </a:rPr>
              <a:t> </a:t>
            </a:r>
            <a:r>
              <a:rPr sz="600" b="1" spc="5" dirty="0">
                <a:latin typeface="Arial"/>
                <a:cs typeface="Arial"/>
              </a:rPr>
              <a:t>TENS</a:t>
            </a:r>
            <a:endParaRPr sz="6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430"/>
              </a:spcBef>
              <a:buChar char="•"/>
              <a:tabLst>
                <a:tab pos="92075" algn="l"/>
              </a:tabLst>
            </a:pPr>
            <a:r>
              <a:rPr sz="650" spc="-5" dirty="0">
                <a:latin typeface="Arial"/>
                <a:cs typeface="Arial"/>
              </a:rPr>
              <a:t>General </a:t>
            </a:r>
            <a:r>
              <a:rPr sz="650" dirty="0">
                <a:latin typeface="Arial"/>
                <a:cs typeface="Arial"/>
              </a:rPr>
              <a:t>advice </a:t>
            </a:r>
            <a:r>
              <a:rPr sz="650" spc="-5" dirty="0">
                <a:latin typeface="Arial"/>
                <a:cs typeface="Arial"/>
              </a:rPr>
              <a:t>(NHS, </a:t>
            </a:r>
            <a:r>
              <a:rPr sz="650" spc="-25" dirty="0">
                <a:latin typeface="Arial"/>
                <a:cs typeface="Arial"/>
              </a:rPr>
              <a:t>LBP, </a:t>
            </a:r>
            <a:r>
              <a:rPr sz="650" spc="-5" dirty="0">
                <a:latin typeface="Arial"/>
                <a:cs typeface="Arial"/>
              </a:rPr>
              <a:t>Chronic </a:t>
            </a:r>
            <a:r>
              <a:rPr sz="650" dirty="0">
                <a:latin typeface="Arial"/>
                <a:cs typeface="Arial"/>
              </a:rPr>
              <a:t>pain</a:t>
            </a:r>
            <a:r>
              <a:rPr sz="650" spc="-8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Pts)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ts val="700"/>
              </a:lnSpc>
              <a:spcBef>
                <a:spcPts val="455"/>
              </a:spcBef>
              <a:buChar char="•"/>
              <a:tabLst>
                <a:tab pos="92075" algn="l"/>
              </a:tabLst>
            </a:pPr>
            <a:r>
              <a:rPr sz="650" spc="-5" dirty="0">
                <a:latin typeface="Arial"/>
                <a:cs typeface="Arial"/>
              </a:rPr>
              <a:t>Trial </a:t>
            </a:r>
            <a:r>
              <a:rPr sz="650" dirty="0">
                <a:latin typeface="Arial"/>
                <a:cs typeface="Arial"/>
              </a:rPr>
              <a:t>session </a:t>
            </a:r>
            <a:r>
              <a:rPr sz="650" spc="-5" dirty="0">
                <a:latin typeface="Arial"/>
                <a:cs typeface="Arial"/>
              </a:rPr>
              <a:t>supervised by</a:t>
            </a:r>
            <a:r>
              <a:rPr sz="650" spc="-9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you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ts val="625"/>
              </a:lnSpc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Educate Pt on </a:t>
            </a:r>
            <a:r>
              <a:rPr sz="650" dirty="0">
                <a:latin typeface="Arial"/>
                <a:cs typeface="Arial"/>
              </a:rPr>
              <a:t>its</a:t>
            </a:r>
            <a:r>
              <a:rPr sz="650" spc="-40" dirty="0">
                <a:latin typeface="Arial"/>
                <a:cs typeface="Arial"/>
              </a:rPr>
              <a:t> </a:t>
            </a:r>
            <a:r>
              <a:rPr sz="650" spc="-10" dirty="0">
                <a:latin typeface="Arial"/>
                <a:cs typeface="Arial"/>
              </a:rPr>
              <a:t>use</a:t>
            </a:r>
            <a:endParaRPr sz="650">
              <a:latin typeface="Arial"/>
              <a:cs typeface="Arial"/>
            </a:endParaRPr>
          </a:p>
          <a:p>
            <a:pPr marL="182880" marR="5080" lvl="1" indent="-66040">
              <a:lnSpc>
                <a:spcPct val="78500"/>
              </a:lnSpc>
              <a:spcBef>
                <a:spcPts val="90"/>
              </a:spcBef>
              <a:buChar char="–"/>
              <a:tabLst>
                <a:tab pos="183515" algn="l"/>
              </a:tabLst>
            </a:pPr>
            <a:r>
              <a:rPr sz="650" spc="-10" dirty="0">
                <a:latin typeface="Arial"/>
                <a:cs typeface="Arial"/>
              </a:rPr>
              <a:t>Continue </a:t>
            </a:r>
            <a:r>
              <a:rPr sz="650" spc="-5" dirty="0">
                <a:latin typeface="Arial"/>
                <a:cs typeface="Arial"/>
              </a:rPr>
              <a:t>to supervise </a:t>
            </a:r>
            <a:r>
              <a:rPr sz="650" spc="-10" dirty="0">
                <a:latin typeface="Arial"/>
                <a:cs typeface="Arial"/>
              </a:rPr>
              <a:t>up </a:t>
            </a:r>
            <a:r>
              <a:rPr sz="650" spc="-5" dirty="0">
                <a:latin typeface="Arial"/>
                <a:cs typeface="Arial"/>
              </a:rPr>
              <a:t>to </a:t>
            </a:r>
            <a:r>
              <a:rPr sz="650" spc="-10" dirty="0">
                <a:latin typeface="Arial"/>
                <a:cs typeface="Arial"/>
              </a:rPr>
              <a:t>1hr </a:t>
            </a:r>
            <a:r>
              <a:rPr sz="650" spc="-5" dirty="0">
                <a:latin typeface="Arial"/>
                <a:cs typeface="Arial"/>
              </a:rPr>
              <a:t>post application </a:t>
            </a:r>
            <a:r>
              <a:rPr sz="650" spc="5" dirty="0">
                <a:latin typeface="Arial"/>
                <a:cs typeface="Arial"/>
              </a:rPr>
              <a:t>(!) </a:t>
            </a:r>
            <a:r>
              <a:rPr sz="650" spc="-5" dirty="0">
                <a:latin typeface="Arial"/>
                <a:cs typeface="Arial"/>
              </a:rPr>
              <a:t>to monitor  for </a:t>
            </a:r>
            <a:r>
              <a:rPr sz="650" dirty="0">
                <a:latin typeface="Arial"/>
                <a:cs typeface="Arial"/>
              </a:rPr>
              <a:t>side</a:t>
            </a:r>
            <a:r>
              <a:rPr sz="650" spc="-3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effects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ts val="700"/>
              </a:lnSpc>
              <a:spcBef>
                <a:spcPts val="459"/>
              </a:spcBef>
              <a:buChar char="•"/>
              <a:tabLst>
                <a:tab pos="92075" algn="l"/>
              </a:tabLst>
            </a:pPr>
            <a:r>
              <a:rPr sz="650" dirty="0">
                <a:latin typeface="Arial"/>
                <a:cs typeface="Arial"/>
              </a:rPr>
              <a:t>Small </a:t>
            </a:r>
            <a:r>
              <a:rPr sz="650" spc="-5" dirty="0">
                <a:latin typeface="Arial"/>
                <a:cs typeface="Arial"/>
              </a:rPr>
              <a:t>Rx</a:t>
            </a:r>
            <a:r>
              <a:rPr sz="650" spc="-5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sessions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ts val="620"/>
              </a:lnSpc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First </a:t>
            </a:r>
            <a:r>
              <a:rPr sz="650" spc="-5" dirty="0">
                <a:latin typeface="Arial"/>
                <a:cs typeface="Arial"/>
              </a:rPr>
              <a:t>3 sessions wear for </a:t>
            </a:r>
            <a:r>
              <a:rPr sz="650" spc="-10" dirty="0">
                <a:latin typeface="Arial"/>
                <a:cs typeface="Arial"/>
              </a:rPr>
              <a:t>1hour </a:t>
            </a:r>
            <a:r>
              <a:rPr sz="650" spc="-5" dirty="0">
                <a:latin typeface="Arial"/>
                <a:cs typeface="Arial"/>
              </a:rPr>
              <a:t>per</a:t>
            </a:r>
            <a:r>
              <a:rPr sz="650" spc="-5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day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ts val="620"/>
              </a:lnSpc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Check for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effects</a:t>
            </a:r>
            <a:endParaRPr sz="650">
              <a:latin typeface="Arial"/>
              <a:cs typeface="Arial"/>
            </a:endParaRPr>
          </a:p>
          <a:p>
            <a:pPr marL="182880" marR="290830" lvl="1" indent="-66040">
              <a:lnSpc>
                <a:spcPct val="78500"/>
              </a:lnSpc>
              <a:spcBef>
                <a:spcPts val="90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Use as much as needed (as </a:t>
            </a:r>
            <a:r>
              <a:rPr sz="650" spc="-10" dirty="0">
                <a:latin typeface="Arial"/>
                <a:cs typeface="Arial"/>
              </a:rPr>
              <a:t>and </a:t>
            </a:r>
            <a:r>
              <a:rPr sz="650" spc="-5" dirty="0">
                <a:latin typeface="Arial"/>
                <a:cs typeface="Arial"/>
              </a:rPr>
              <a:t>when </a:t>
            </a:r>
            <a:r>
              <a:rPr sz="650" dirty="0">
                <a:latin typeface="Arial"/>
                <a:cs typeface="Arial"/>
              </a:rPr>
              <a:t>pain</a:t>
            </a:r>
            <a:r>
              <a:rPr sz="650" spc="-6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becomes  inhibitory)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ts val="625"/>
              </a:lnSpc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Advise </a:t>
            </a:r>
            <a:r>
              <a:rPr sz="650" spc="-10" dirty="0">
                <a:latin typeface="Arial"/>
                <a:cs typeface="Arial"/>
              </a:rPr>
              <a:t>not </a:t>
            </a:r>
            <a:r>
              <a:rPr sz="650" spc="-5" dirty="0">
                <a:latin typeface="Arial"/>
                <a:cs typeface="Arial"/>
              </a:rPr>
              <a:t>to </a:t>
            </a:r>
            <a:r>
              <a:rPr sz="650" spc="-10" dirty="0">
                <a:latin typeface="Arial"/>
                <a:cs typeface="Arial"/>
              </a:rPr>
              <a:t>use </a:t>
            </a:r>
            <a:r>
              <a:rPr sz="650" spc="-5" dirty="0">
                <a:latin typeface="Arial"/>
                <a:cs typeface="Arial"/>
              </a:rPr>
              <a:t>when driving or</a:t>
            </a:r>
            <a:r>
              <a:rPr sz="650" spc="-6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sleeping!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0012" y="172593"/>
            <a:ext cx="210375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What is </a:t>
            </a:r>
            <a:r>
              <a:rPr spc="10" dirty="0"/>
              <a:t>TENS </a:t>
            </a:r>
            <a:r>
              <a:rPr spc="5" dirty="0"/>
              <a:t>Recommended</a:t>
            </a:r>
            <a:r>
              <a:rPr spc="-110" dirty="0"/>
              <a:t> </a:t>
            </a:r>
            <a:r>
              <a:rPr spc="5" dirty="0"/>
              <a:t>for?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20"/>
              </a:spcBef>
              <a:buFont typeface="Arial"/>
              <a:buChar char="•"/>
              <a:tabLst>
                <a:tab pos="92075" algn="l"/>
              </a:tabLst>
            </a:pPr>
            <a:r>
              <a:rPr spc="5" dirty="0"/>
              <a:t>Acute Post </a:t>
            </a:r>
            <a:r>
              <a:rPr spc="10" dirty="0"/>
              <a:t>Operative</a:t>
            </a:r>
            <a:r>
              <a:rPr dirty="0"/>
              <a:t> </a:t>
            </a:r>
            <a:r>
              <a:rPr spc="10" dirty="0"/>
              <a:t>Pain</a:t>
            </a:r>
          </a:p>
          <a:p>
            <a:pPr marL="219710" marR="198755" lvl="1" indent="-105410">
              <a:lnSpc>
                <a:spcPct val="105500"/>
              </a:lnSpc>
              <a:spcBef>
                <a:spcPts val="5"/>
              </a:spcBef>
              <a:buChar char="–"/>
              <a:tabLst>
                <a:tab pos="220345" algn="l"/>
              </a:tabLst>
            </a:pPr>
            <a:r>
              <a:rPr sz="550" spc="20" dirty="0">
                <a:latin typeface="Arial"/>
                <a:cs typeface="Arial"/>
              </a:rPr>
              <a:t>TENS </a:t>
            </a:r>
            <a:r>
              <a:rPr sz="550" spc="15" dirty="0">
                <a:latin typeface="Arial"/>
                <a:cs typeface="Arial"/>
              </a:rPr>
              <a:t>found to reduce  </a:t>
            </a:r>
            <a:r>
              <a:rPr sz="550" spc="10" dirty="0">
                <a:latin typeface="Arial"/>
                <a:cs typeface="Arial"/>
              </a:rPr>
              <a:t>analgesic</a:t>
            </a:r>
            <a:r>
              <a:rPr sz="550" spc="-3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consumption</a:t>
            </a:r>
            <a:endParaRPr sz="5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35"/>
              </a:spcBef>
              <a:buChar char="–"/>
              <a:tabLst>
                <a:tab pos="220345" algn="l"/>
              </a:tabLst>
            </a:pPr>
            <a:r>
              <a:rPr sz="550" spc="10" dirty="0">
                <a:latin typeface="Arial"/>
                <a:cs typeface="Arial"/>
              </a:rPr>
              <a:t>Bjordal, </a:t>
            </a:r>
            <a:r>
              <a:rPr sz="550" spc="15" dirty="0">
                <a:latin typeface="Arial"/>
                <a:cs typeface="Arial"/>
              </a:rPr>
              <a:t>Johnson </a:t>
            </a:r>
            <a:r>
              <a:rPr sz="550" spc="10" dirty="0">
                <a:latin typeface="Arial"/>
                <a:cs typeface="Arial"/>
              </a:rPr>
              <a:t>et al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(2003)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0"/>
              </a:spcBef>
              <a:buFont typeface="Arial"/>
              <a:buChar char="•"/>
              <a:tabLst>
                <a:tab pos="92075" algn="l"/>
              </a:tabLst>
            </a:pPr>
            <a:r>
              <a:rPr spc="5" dirty="0"/>
              <a:t>Labour</a:t>
            </a:r>
            <a:r>
              <a:rPr spc="30" dirty="0"/>
              <a:t> </a:t>
            </a:r>
            <a:r>
              <a:rPr spc="10" dirty="0"/>
              <a:t>Pain</a:t>
            </a:r>
          </a:p>
          <a:p>
            <a:pPr marL="219710" lvl="1" indent="-106045">
              <a:lnSpc>
                <a:spcPct val="100000"/>
              </a:lnSpc>
              <a:spcBef>
                <a:spcPts val="40"/>
              </a:spcBef>
              <a:buChar char="–"/>
              <a:tabLst>
                <a:tab pos="220345" algn="l"/>
              </a:tabLst>
            </a:pPr>
            <a:r>
              <a:rPr sz="550" spc="15" dirty="0">
                <a:latin typeface="Arial"/>
                <a:cs typeface="Arial"/>
              </a:rPr>
              <a:t>Johnson</a:t>
            </a:r>
            <a:r>
              <a:rPr sz="550" spc="-5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(1997)</a:t>
            </a:r>
            <a:endParaRPr sz="55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6159" y="1099566"/>
            <a:ext cx="1169670" cy="57404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219710">
              <a:lnSpc>
                <a:spcPct val="100000"/>
              </a:lnSpc>
              <a:spcBef>
                <a:spcPts val="135"/>
              </a:spcBef>
            </a:pPr>
            <a:r>
              <a:rPr sz="550" spc="10" dirty="0">
                <a:latin typeface="Arial"/>
                <a:cs typeface="Arial"/>
              </a:rPr>
              <a:t>delivery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Font typeface="Arial"/>
              <a:buChar char="•"/>
              <a:tabLst>
                <a:tab pos="92075" algn="l"/>
              </a:tabLst>
            </a:pPr>
            <a:r>
              <a:rPr sz="650" b="1" spc="5" dirty="0">
                <a:latin typeface="Arial"/>
                <a:cs typeface="Arial"/>
              </a:rPr>
              <a:t>Chronic</a:t>
            </a:r>
            <a:r>
              <a:rPr sz="650" b="1" spc="15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Pain</a:t>
            </a:r>
            <a:endParaRPr sz="6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40"/>
              </a:spcBef>
              <a:buChar char="–"/>
              <a:tabLst>
                <a:tab pos="220345" algn="l"/>
              </a:tabLst>
            </a:pPr>
            <a:r>
              <a:rPr sz="550" spc="20" dirty="0">
                <a:latin typeface="Arial"/>
                <a:cs typeface="Arial"/>
              </a:rPr>
              <a:t>TENS use </a:t>
            </a:r>
            <a:r>
              <a:rPr sz="550" spc="15" dirty="0">
                <a:latin typeface="Arial"/>
                <a:cs typeface="Arial"/>
              </a:rPr>
              <a:t>7&gt; hours </a:t>
            </a:r>
            <a:r>
              <a:rPr sz="550" spc="10" dirty="0">
                <a:latin typeface="Arial"/>
                <a:cs typeface="Arial"/>
              </a:rPr>
              <a:t>per</a:t>
            </a:r>
            <a:r>
              <a:rPr sz="550" spc="-100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day</a:t>
            </a:r>
            <a:endParaRPr sz="550">
              <a:latin typeface="Arial"/>
              <a:cs typeface="Arial"/>
            </a:endParaRPr>
          </a:p>
          <a:p>
            <a:pPr marL="219710" marR="5080" lvl="1" indent="-105410">
              <a:lnSpc>
                <a:spcPts val="710"/>
              </a:lnSpc>
              <a:spcBef>
                <a:spcPts val="15"/>
              </a:spcBef>
              <a:buChar char="–"/>
              <a:tabLst>
                <a:tab pos="220345" algn="l"/>
              </a:tabLst>
            </a:pPr>
            <a:r>
              <a:rPr sz="550" spc="20" dirty="0">
                <a:latin typeface="Arial"/>
                <a:cs typeface="Arial"/>
              </a:rPr>
              <a:t>50%</a:t>
            </a:r>
            <a:r>
              <a:rPr sz="550" spc="-10" dirty="0">
                <a:latin typeface="Arial"/>
                <a:cs typeface="Arial"/>
              </a:rPr>
              <a:t> </a:t>
            </a:r>
            <a:r>
              <a:rPr sz="550" spc="20" dirty="0">
                <a:latin typeface="Arial"/>
                <a:cs typeface="Arial"/>
              </a:rPr>
              <a:t>+</a:t>
            </a:r>
            <a:r>
              <a:rPr sz="550" spc="-5" dirty="0">
                <a:latin typeface="Arial"/>
                <a:cs typeface="Arial"/>
              </a:rPr>
              <a:t> </a:t>
            </a:r>
            <a:r>
              <a:rPr sz="550" spc="20" dirty="0">
                <a:latin typeface="Arial"/>
                <a:cs typeface="Arial"/>
              </a:rPr>
              <a:t>use</a:t>
            </a:r>
            <a:r>
              <a:rPr sz="550" spc="-25" dirty="0">
                <a:latin typeface="Arial"/>
                <a:cs typeface="Arial"/>
              </a:rPr>
              <a:t> </a:t>
            </a:r>
            <a:r>
              <a:rPr sz="550" spc="20" dirty="0">
                <a:latin typeface="Arial"/>
                <a:cs typeface="Arial"/>
              </a:rPr>
              <a:t>TENS</a:t>
            </a:r>
            <a:r>
              <a:rPr sz="550" spc="-2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for</a:t>
            </a:r>
            <a:r>
              <a:rPr sz="550" spc="-1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several  </a:t>
            </a:r>
            <a:r>
              <a:rPr sz="550" spc="10" dirty="0">
                <a:latin typeface="Arial"/>
                <a:cs typeface="Arial"/>
              </a:rPr>
              <a:t>years</a:t>
            </a:r>
            <a:endParaRPr sz="550">
              <a:latin typeface="Arial"/>
              <a:cs typeface="Arial"/>
            </a:endParaRPr>
          </a:p>
          <a:p>
            <a:pPr marL="219710" lvl="1" indent="-106045">
              <a:lnSpc>
                <a:spcPct val="100000"/>
              </a:lnSpc>
              <a:spcBef>
                <a:spcPts val="5"/>
              </a:spcBef>
              <a:buChar char="–"/>
              <a:tabLst>
                <a:tab pos="220345" algn="l"/>
              </a:tabLst>
            </a:pPr>
            <a:r>
              <a:rPr sz="550" spc="15" dirty="0">
                <a:latin typeface="Arial"/>
                <a:cs typeface="Arial"/>
              </a:rPr>
              <a:t>Johnson </a:t>
            </a:r>
            <a:r>
              <a:rPr sz="550" spc="10" dirty="0">
                <a:latin typeface="Arial"/>
                <a:cs typeface="Arial"/>
              </a:rPr>
              <a:t>et al</a:t>
            </a:r>
            <a:r>
              <a:rPr sz="550" spc="-30" dirty="0">
                <a:latin typeface="Arial"/>
                <a:cs typeface="Arial"/>
              </a:rPr>
              <a:t> </a:t>
            </a:r>
            <a:r>
              <a:rPr sz="550" spc="10" dirty="0">
                <a:latin typeface="Arial"/>
                <a:cs typeface="Arial"/>
              </a:rPr>
              <a:t>(1991)</a:t>
            </a:r>
            <a:endParaRPr sz="55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90904" y="451866"/>
            <a:ext cx="1111250" cy="5245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3099"/>
              </a:lnSpc>
              <a:spcBef>
                <a:spcPts val="95"/>
              </a:spcBef>
              <a:buFont typeface="Arial"/>
              <a:buChar char="•"/>
              <a:tabLst>
                <a:tab pos="92075" algn="l"/>
              </a:tabLst>
            </a:pPr>
            <a:r>
              <a:rPr sz="650" b="1" spc="5" dirty="0">
                <a:latin typeface="Arial"/>
                <a:cs typeface="Arial"/>
              </a:rPr>
              <a:t>Chronic Musculoskeletal  </a:t>
            </a:r>
            <a:r>
              <a:rPr sz="650" b="1" spc="10" dirty="0">
                <a:latin typeface="Arial"/>
                <a:cs typeface="Arial"/>
              </a:rPr>
              <a:t>Pain</a:t>
            </a:r>
            <a:endParaRPr sz="650">
              <a:latin typeface="Arial"/>
              <a:cs typeface="Arial"/>
            </a:endParaRPr>
          </a:p>
          <a:p>
            <a:pPr marL="79375" marR="245110" indent="-79375" algn="r">
              <a:lnSpc>
                <a:spcPct val="100000"/>
              </a:lnSpc>
              <a:spcBef>
                <a:spcPts val="35"/>
              </a:spcBef>
              <a:buFont typeface="Arial"/>
              <a:buChar char="•"/>
              <a:tabLst>
                <a:tab pos="79375" algn="l"/>
              </a:tabLst>
            </a:pPr>
            <a:r>
              <a:rPr sz="650" b="1" spc="5" dirty="0">
                <a:latin typeface="Arial"/>
                <a:cs typeface="Arial"/>
              </a:rPr>
              <a:t>Osteoarthritic</a:t>
            </a:r>
            <a:r>
              <a:rPr sz="650" b="1" spc="-30" dirty="0">
                <a:latin typeface="Arial"/>
                <a:cs typeface="Arial"/>
              </a:rPr>
              <a:t> </a:t>
            </a:r>
            <a:r>
              <a:rPr sz="650" b="1" spc="10" dirty="0">
                <a:latin typeface="Arial"/>
                <a:cs typeface="Arial"/>
              </a:rPr>
              <a:t>Pain</a:t>
            </a:r>
            <a:endParaRPr sz="650">
              <a:latin typeface="Arial"/>
              <a:cs typeface="Arial"/>
            </a:endParaRPr>
          </a:p>
          <a:p>
            <a:pPr marR="285750" algn="r">
              <a:lnSpc>
                <a:spcPct val="100000"/>
              </a:lnSpc>
              <a:spcBef>
                <a:spcPts val="40"/>
              </a:spcBef>
            </a:pPr>
            <a:r>
              <a:rPr sz="550" spc="20" dirty="0">
                <a:latin typeface="Arial"/>
                <a:cs typeface="Arial"/>
              </a:rPr>
              <a:t>– </a:t>
            </a:r>
            <a:r>
              <a:rPr sz="550" spc="10" dirty="0">
                <a:latin typeface="Arial"/>
                <a:cs typeface="Arial"/>
              </a:rPr>
              <a:t>Especially of</a:t>
            </a:r>
            <a:r>
              <a:rPr sz="550" spc="-75" dirty="0">
                <a:latin typeface="Arial"/>
                <a:cs typeface="Arial"/>
              </a:rPr>
              <a:t> </a:t>
            </a:r>
            <a:r>
              <a:rPr sz="550" spc="15" dirty="0">
                <a:latin typeface="Arial"/>
                <a:cs typeface="Arial"/>
              </a:rPr>
              <a:t>knee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0"/>
              </a:spcBef>
              <a:buFont typeface="Arial"/>
              <a:buChar char="•"/>
              <a:tabLst>
                <a:tab pos="92075" algn="l"/>
              </a:tabLst>
            </a:pPr>
            <a:r>
              <a:rPr sz="650" b="1" spc="10" dirty="0">
                <a:latin typeface="Arial"/>
                <a:cs typeface="Arial"/>
              </a:rPr>
              <a:t>Rheumatoid</a:t>
            </a:r>
            <a:r>
              <a:rPr sz="650" b="1" spc="-5" dirty="0">
                <a:latin typeface="Arial"/>
                <a:cs typeface="Arial"/>
              </a:rPr>
              <a:t> </a:t>
            </a:r>
            <a:r>
              <a:rPr sz="650" b="1" spc="5" dirty="0">
                <a:latin typeface="Arial"/>
                <a:cs typeface="Arial"/>
              </a:rPr>
              <a:t>Arthritis</a:t>
            </a:r>
            <a:endParaRPr sz="65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32867" y="1000506"/>
            <a:ext cx="2405380" cy="12827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20"/>
              </a:spcBef>
            </a:pPr>
            <a:r>
              <a:rPr sz="550" spc="20" dirty="0">
                <a:latin typeface="Arial"/>
                <a:cs typeface="Arial"/>
              </a:rPr>
              <a:t>– 91% </a:t>
            </a:r>
            <a:r>
              <a:rPr sz="550" spc="10" dirty="0">
                <a:latin typeface="Arial"/>
                <a:cs typeface="Arial"/>
              </a:rPr>
              <a:t>would </a:t>
            </a:r>
            <a:r>
              <a:rPr sz="550" spc="20" dirty="0">
                <a:latin typeface="Arial"/>
                <a:cs typeface="Arial"/>
              </a:rPr>
              <a:t>use TENS </a:t>
            </a:r>
            <a:r>
              <a:rPr sz="550" spc="5" dirty="0">
                <a:latin typeface="Arial"/>
                <a:cs typeface="Arial"/>
              </a:rPr>
              <a:t>in </a:t>
            </a:r>
            <a:r>
              <a:rPr sz="550" spc="10" dirty="0">
                <a:latin typeface="Arial"/>
                <a:cs typeface="Arial"/>
              </a:rPr>
              <a:t>future </a:t>
            </a:r>
            <a:r>
              <a:rPr sz="975" spc="7" baseline="-34188" dirty="0">
                <a:solidFill>
                  <a:srgbClr val="0084B4"/>
                </a:solidFill>
                <a:latin typeface="Arial"/>
                <a:cs typeface="Arial"/>
              </a:rPr>
              <a:t>• </a:t>
            </a:r>
            <a:r>
              <a:rPr sz="975" b="1" spc="15" baseline="-34188" dirty="0">
                <a:solidFill>
                  <a:srgbClr val="0084B4"/>
                </a:solidFill>
                <a:latin typeface="Arial"/>
                <a:cs typeface="Arial"/>
              </a:rPr>
              <a:t>Lack </a:t>
            </a:r>
            <a:r>
              <a:rPr sz="975" b="1" spc="7" baseline="-34188" dirty="0">
                <a:solidFill>
                  <a:srgbClr val="0084B4"/>
                </a:solidFill>
                <a:latin typeface="Arial"/>
                <a:cs typeface="Arial"/>
              </a:rPr>
              <a:t>of Empirical</a:t>
            </a:r>
            <a:r>
              <a:rPr sz="975" b="1" spc="-15" baseline="-34188" dirty="0">
                <a:solidFill>
                  <a:srgbClr val="0084B4"/>
                </a:solidFill>
                <a:latin typeface="Arial"/>
                <a:cs typeface="Arial"/>
              </a:rPr>
              <a:t> </a:t>
            </a:r>
            <a:r>
              <a:rPr sz="975" b="1" spc="7" baseline="-34188" dirty="0">
                <a:solidFill>
                  <a:srgbClr val="0084B4"/>
                </a:solidFill>
                <a:latin typeface="Arial"/>
                <a:cs typeface="Arial"/>
              </a:rPr>
              <a:t>Research</a:t>
            </a:r>
            <a:endParaRPr sz="975" baseline="-34188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90904" y="1157478"/>
            <a:ext cx="1079500" cy="426720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82880" indent="-66040">
              <a:lnSpc>
                <a:spcPts val="595"/>
              </a:lnSpc>
              <a:spcBef>
                <a:spcPts val="90"/>
              </a:spcBef>
              <a:buFont typeface="Arial"/>
              <a:buChar char="–"/>
              <a:tabLst>
                <a:tab pos="183515" algn="l"/>
              </a:tabLst>
            </a:pPr>
            <a:r>
              <a:rPr sz="500" b="1" spc="-10" dirty="0">
                <a:solidFill>
                  <a:srgbClr val="0084B4"/>
                </a:solidFill>
                <a:latin typeface="Arial"/>
                <a:cs typeface="Arial"/>
              </a:rPr>
              <a:t>Randomised </a:t>
            </a:r>
            <a:r>
              <a:rPr sz="500" b="1" spc="-5" dirty="0">
                <a:solidFill>
                  <a:srgbClr val="0084B4"/>
                </a:solidFill>
                <a:latin typeface="Arial"/>
                <a:cs typeface="Arial"/>
              </a:rPr>
              <a:t>Controlled</a:t>
            </a:r>
            <a:r>
              <a:rPr sz="500" b="1" spc="-55" dirty="0">
                <a:solidFill>
                  <a:srgbClr val="0084B4"/>
                </a:solidFill>
                <a:latin typeface="Arial"/>
                <a:cs typeface="Arial"/>
              </a:rPr>
              <a:t> </a:t>
            </a:r>
            <a:r>
              <a:rPr sz="500" b="1" spc="-10" dirty="0">
                <a:solidFill>
                  <a:srgbClr val="0084B4"/>
                </a:solidFill>
                <a:latin typeface="Arial"/>
                <a:cs typeface="Arial"/>
              </a:rPr>
              <a:t>Trials</a:t>
            </a:r>
            <a:endParaRPr sz="500">
              <a:latin typeface="Arial"/>
              <a:cs typeface="Arial"/>
            </a:endParaRPr>
          </a:p>
          <a:p>
            <a:pPr marL="182880" indent="-66040">
              <a:lnSpc>
                <a:spcPts val="595"/>
              </a:lnSpc>
              <a:buFont typeface="Arial"/>
              <a:buChar char="–"/>
              <a:tabLst>
                <a:tab pos="183515" algn="l"/>
              </a:tabLst>
            </a:pPr>
            <a:r>
              <a:rPr sz="500" b="1" spc="-10" dirty="0">
                <a:solidFill>
                  <a:srgbClr val="0084B4"/>
                </a:solidFill>
                <a:latin typeface="Arial"/>
                <a:cs typeface="Arial"/>
              </a:rPr>
              <a:t>Clinical Trials</a:t>
            </a:r>
            <a:endParaRPr sz="500">
              <a:latin typeface="Arial"/>
              <a:cs typeface="Arial"/>
            </a:endParaRPr>
          </a:p>
          <a:p>
            <a:pPr marL="91440" indent="-79375">
              <a:lnSpc>
                <a:spcPts val="775"/>
              </a:lnSpc>
              <a:spcBef>
                <a:spcPts val="20"/>
              </a:spcBef>
              <a:buFont typeface="Arial"/>
              <a:buChar char="•"/>
              <a:tabLst>
                <a:tab pos="92075" algn="l"/>
              </a:tabLst>
            </a:pPr>
            <a:r>
              <a:rPr sz="650" b="1" spc="15" dirty="0">
                <a:solidFill>
                  <a:srgbClr val="0084B4"/>
                </a:solidFill>
                <a:latin typeface="Arial"/>
                <a:cs typeface="Arial"/>
              </a:rPr>
              <a:t>A </a:t>
            </a:r>
            <a:r>
              <a:rPr sz="650" b="1" spc="5" dirty="0">
                <a:solidFill>
                  <a:srgbClr val="0084B4"/>
                </a:solidFill>
                <a:latin typeface="Arial"/>
                <a:cs typeface="Arial"/>
              </a:rPr>
              <a:t>lot</a:t>
            </a:r>
            <a:r>
              <a:rPr sz="650" b="1" spc="-35" dirty="0">
                <a:solidFill>
                  <a:srgbClr val="0084B4"/>
                </a:solidFill>
                <a:latin typeface="Arial"/>
                <a:cs typeface="Arial"/>
              </a:rPr>
              <a:t> </a:t>
            </a:r>
            <a:r>
              <a:rPr sz="650" b="1" spc="5" dirty="0">
                <a:solidFill>
                  <a:srgbClr val="0084B4"/>
                </a:solidFill>
                <a:latin typeface="Arial"/>
                <a:cs typeface="Arial"/>
              </a:rPr>
              <a:t>of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ts val="590"/>
              </a:lnSpc>
              <a:buFont typeface="Arial"/>
              <a:buChar char="–"/>
              <a:tabLst>
                <a:tab pos="183515" algn="l"/>
              </a:tabLst>
            </a:pPr>
            <a:r>
              <a:rPr sz="500" b="1" spc="-10" dirty="0">
                <a:solidFill>
                  <a:srgbClr val="0084B4"/>
                </a:solidFill>
                <a:latin typeface="Arial"/>
                <a:cs typeface="Arial"/>
              </a:rPr>
              <a:t>Meta-analysis</a:t>
            </a:r>
            <a:endParaRPr sz="500">
              <a:latin typeface="Arial"/>
              <a:cs typeface="Arial"/>
            </a:endParaRPr>
          </a:p>
          <a:p>
            <a:pPr marL="182880" lvl="1" indent="-66040">
              <a:lnSpc>
                <a:spcPts val="595"/>
              </a:lnSpc>
              <a:buFont typeface="Arial"/>
              <a:buChar char="–"/>
              <a:tabLst>
                <a:tab pos="183515" algn="l"/>
              </a:tabLst>
            </a:pPr>
            <a:r>
              <a:rPr sz="500" b="1" spc="-10" dirty="0">
                <a:solidFill>
                  <a:srgbClr val="0084B4"/>
                </a:solidFill>
                <a:latin typeface="Arial"/>
                <a:cs typeface="Arial"/>
              </a:rPr>
              <a:t>Systematic</a:t>
            </a:r>
            <a:r>
              <a:rPr sz="500" b="1" spc="-20" dirty="0">
                <a:solidFill>
                  <a:srgbClr val="0084B4"/>
                </a:solidFill>
                <a:latin typeface="Arial"/>
                <a:cs typeface="Arial"/>
              </a:rPr>
              <a:t> </a:t>
            </a:r>
            <a:r>
              <a:rPr sz="500" b="1" spc="-5" dirty="0">
                <a:solidFill>
                  <a:srgbClr val="0084B4"/>
                </a:solidFill>
                <a:latin typeface="Arial"/>
                <a:cs typeface="Arial"/>
              </a:rPr>
              <a:t>Reviews</a:t>
            </a:r>
            <a:endParaRPr sz="5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6096"/>
            <a:ext cx="2810510" cy="2107565"/>
            <a:chOff x="0" y="6096"/>
            <a:chExt cx="2810510" cy="2107565"/>
          </a:xfrm>
        </p:grpSpPr>
        <p:sp>
          <p:nvSpPr>
            <p:cNvPr id="3" name="object 3"/>
            <p:cNvSpPr/>
            <p:nvPr/>
          </p:nvSpPr>
          <p:spPr>
            <a:xfrm>
              <a:off x="233172" y="185928"/>
              <a:ext cx="1420367" cy="146608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185672" y="731520"/>
              <a:ext cx="1502664" cy="920495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810510" cy="2107565"/>
            <a:chOff x="0" y="0"/>
            <a:chExt cx="2810510" cy="2107565"/>
          </a:xfrm>
        </p:grpSpPr>
        <p:sp>
          <p:nvSpPr>
            <p:cNvPr id="3" name="object 3"/>
            <p:cNvSpPr/>
            <p:nvPr/>
          </p:nvSpPr>
          <p:spPr>
            <a:xfrm>
              <a:off x="41148" y="0"/>
              <a:ext cx="1581912" cy="1146048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1097280" y="694944"/>
              <a:ext cx="1667256" cy="120853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2810510" cy="2107565"/>
            <a:chOff x="0" y="0"/>
            <a:chExt cx="2810510" cy="2107565"/>
          </a:xfrm>
        </p:grpSpPr>
        <p:sp>
          <p:nvSpPr>
            <p:cNvPr id="3" name="object 3"/>
            <p:cNvSpPr/>
            <p:nvPr/>
          </p:nvSpPr>
          <p:spPr>
            <a:xfrm>
              <a:off x="82296" y="280416"/>
              <a:ext cx="2647188" cy="1222247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76200" y="274320"/>
              <a:ext cx="2659380" cy="1234440"/>
            </a:xfrm>
            <a:custGeom>
              <a:avLst/>
              <a:gdLst/>
              <a:ahLst/>
              <a:cxnLst/>
              <a:rect l="l" t="t" r="r" b="b"/>
              <a:pathLst>
                <a:path w="2659380" h="1234440">
                  <a:moveTo>
                    <a:pt x="0" y="1234439"/>
                  </a:moveTo>
                  <a:lnTo>
                    <a:pt x="2659380" y="1234439"/>
                  </a:lnTo>
                  <a:lnTo>
                    <a:pt x="2659380" y="0"/>
                  </a:lnTo>
                  <a:lnTo>
                    <a:pt x="0" y="0"/>
                  </a:lnTo>
                  <a:lnTo>
                    <a:pt x="0" y="1234439"/>
                  </a:lnTo>
                  <a:close/>
                </a:path>
              </a:pathLst>
            </a:custGeom>
            <a:ln w="12191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703832" y="432816"/>
              <a:ext cx="1026160" cy="914400"/>
            </a:xfrm>
            <a:custGeom>
              <a:avLst/>
              <a:gdLst/>
              <a:ahLst/>
              <a:cxnLst/>
              <a:rect l="l" t="t" r="r" b="b"/>
              <a:pathLst>
                <a:path w="1026160" h="914400">
                  <a:moveTo>
                    <a:pt x="1025651" y="0"/>
                  </a:moveTo>
                  <a:lnTo>
                    <a:pt x="0" y="0"/>
                  </a:lnTo>
                  <a:lnTo>
                    <a:pt x="0" y="914399"/>
                  </a:lnTo>
                  <a:lnTo>
                    <a:pt x="1025651" y="914399"/>
                  </a:lnTo>
                  <a:lnTo>
                    <a:pt x="1025651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6096"/>
            <a:ext cx="2810510" cy="2107565"/>
            <a:chOff x="0" y="6096"/>
            <a:chExt cx="2810510" cy="2107565"/>
          </a:xfrm>
        </p:grpSpPr>
        <p:sp>
          <p:nvSpPr>
            <p:cNvPr id="3" name="object 3"/>
            <p:cNvSpPr/>
            <p:nvPr/>
          </p:nvSpPr>
          <p:spPr>
            <a:xfrm>
              <a:off x="691896" y="45720"/>
              <a:ext cx="1493520" cy="2022348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682751" y="36576"/>
              <a:ext cx="1511935" cy="2040889"/>
            </a:xfrm>
            <a:custGeom>
              <a:avLst/>
              <a:gdLst/>
              <a:ahLst/>
              <a:cxnLst/>
              <a:rect l="l" t="t" r="r" b="b"/>
              <a:pathLst>
                <a:path w="1511935" h="2040889">
                  <a:moveTo>
                    <a:pt x="0" y="2040636"/>
                  </a:moveTo>
                  <a:lnTo>
                    <a:pt x="1511808" y="2040636"/>
                  </a:lnTo>
                  <a:lnTo>
                    <a:pt x="1511808" y="0"/>
                  </a:lnTo>
                  <a:lnTo>
                    <a:pt x="0" y="0"/>
                  </a:lnTo>
                  <a:lnTo>
                    <a:pt x="0" y="2040636"/>
                  </a:lnTo>
                  <a:close/>
                </a:path>
              </a:pathLst>
            </a:custGeom>
            <a:ln w="18288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6096"/>
            <a:ext cx="2810510" cy="2107565"/>
            <a:chOff x="0" y="6096"/>
            <a:chExt cx="2810510" cy="2107565"/>
          </a:xfrm>
        </p:grpSpPr>
        <p:sp>
          <p:nvSpPr>
            <p:cNvPr id="3" name="object 3"/>
            <p:cNvSpPr/>
            <p:nvPr/>
          </p:nvSpPr>
          <p:spPr>
            <a:xfrm>
              <a:off x="655320" y="89916"/>
              <a:ext cx="1624584" cy="1953768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649224" y="83820"/>
              <a:ext cx="1637030" cy="1965960"/>
            </a:xfrm>
            <a:custGeom>
              <a:avLst/>
              <a:gdLst/>
              <a:ahLst/>
              <a:cxnLst/>
              <a:rect l="l" t="t" r="r" b="b"/>
              <a:pathLst>
                <a:path w="1637030" h="1965960">
                  <a:moveTo>
                    <a:pt x="0" y="1965960"/>
                  </a:moveTo>
                  <a:lnTo>
                    <a:pt x="1636776" y="1965960"/>
                  </a:lnTo>
                  <a:lnTo>
                    <a:pt x="1636776" y="0"/>
                  </a:lnTo>
                  <a:lnTo>
                    <a:pt x="0" y="0"/>
                  </a:lnTo>
                  <a:lnTo>
                    <a:pt x="0" y="1965960"/>
                  </a:lnTo>
                  <a:close/>
                </a:path>
              </a:pathLst>
            </a:custGeom>
            <a:ln w="12191">
              <a:solidFill>
                <a:srgbClr val="00AFE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1908" y="165862"/>
            <a:ext cx="72136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Re</a:t>
            </a:r>
            <a:r>
              <a:rPr dirty="0"/>
              <a:t>f</a:t>
            </a:r>
            <a:r>
              <a:rPr spc="5" dirty="0"/>
              <a:t>ere</a:t>
            </a:r>
            <a:r>
              <a:rPr spc="10" dirty="0"/>
              <a:t>nc</a:t>
            </a:r>
            <a:r>
              <a:rPr dirty="0"/>
              <a:t>e</a:t>
            </a:r>
            <a:r>
              <a:rPr spc="10" dirty="0"/>
              <a:t>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1997"/>
            <a:ext cx="2315845" cy="41783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00" dirty="0">
                <a:latin typeface="Arial"/>
                <a:cs typeface="Arial"/>
              </a:rPr>
              <a:t>Melzack, </a:t>
            </a:r>
            <a:r>
              <a:rPr sz="600" spc="5" dirty="0">
                <a:latin typeface="Arial"/>
                <a:cs typeface="Arial"/>
              </a:rPr>
              <a:t>R. </a:t>
            </a:r>
            <a:r>
              <a:rPr sz="600" dirty="0">
                <a:latin typeface="Arial"/>
                <a:cs typeface="Arial"/>
              </a:rPr>
              <a:t>Wall. </a:t>
            </a:r>
            <a:r>
              <a:rPr sz="600" spc="-40" dirty="0">
                <a:latin typeface="Arial"/>
                <a:cs typeface="Arial"/>
              </a:rPr>
              <a:t>P. </a:t>
            </a:r>
            <a:r>
              <a:rPr sz="600" spc="5" dirty="0">
                <a:latin typeface="Arial"/>
                <a:cs typeface="Arial"/>
              </a:rPr>
              <a:t>D. </a:t>
            </a:r>
            <a:r>
              <a:rPr sz="600" dirty="0">
                <a:latin typeface="Arial"/>
                <a:cs typeface="Arial"/>
              </a:rPr>
              <a:t>(1965). Pain </a:t>
            </a:r>
            <a:r>
              <a:rPr sz="600" spc="5" dirty="0">
                <a:latin typeface="Arial"/>
                <a:cs typeface="Arial"/>
              </a:rPr>
              <a:t>mechanisms: A </a:t>
            </a:r>
            <a:r>
              <a:rPr sz="600" dirty="0">
                <a:latin typeface="Arial"/>
                <a:cs typeface="Arial"/>
              </a:rPr>
              <a:t>new</a:t>
            </a:r>
            <a:r>
              <a:rPr sz="600" spc="25" dirty="0">
                <a:latin typeface="Arial"/>
                <a:cs typeface="Arial"/>
              </a:rPr>
              <a:t> </a:t>
            </a:r>
            <a:r>
              <a:rPr sz="600" spc="-10" dirty="0">
                <a:latin typeface="Arial"/>
                <a:cs typeface="Arial"/>
              </a:rPr>
              <a:t>theory.</a:t>
            </a:r>
            <a:endParaRPr sz="600">
              <a:latin typeface="Arial"/>
              <a:cs typeface="Arial"/>
            </a:endParaRPr>
          </a:p>
          <a:p>
            <a:pPr marL="91440">
              <a:lnSpc>
                <a:spcPct val="100000"/>
              </a:lnSpc>
              <a:spcBef>
                <a:spcPts val="15"/>
              </a:spcBef>
            </a:pPr>
            <a:r>
              <a:rPr sz="600" i="1" dirty="0">
                <a:latin typeface="Arial"/>
                <a:cs typeface="Arial"/>
              </a:rPr>
              <a:t>Science</a:t>
            </a:r>
            <a:r>
              <a:rPr sz="600" dirty="0">
                <a:latin typeface="Arial"/>
                <a:cs typeface="Arial"/>
              </a:rPr>
              <a:t>, 150. Pp.</a:t>
            </a:r>
            <a:r>
              <a:rPr sz="600" spc="30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171-9.</a:t>
            </a:r>
            <a:endParaRPr sz="600">
              <a:latin typeface="Arial"/>
              <a:cs typeface="Arial"/>
            </a:endParaRPr>
          </a:p>
          <a:p>
            <a:pPr marL="91440" marR="5080" indent="-79375">
              <a:lnSpc>
                <a:spcPct val="101699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00" dirty="0">
                <a:latin typeface="Arial"/>
                <a:cs typeface="Arial"/>
              </a:rPr>
              <a:t>Johnson, </a:t>
            </a:r>
            <a:r>
              <a:rPr sz="600" spc="5" dirty="0">
                <a:latin typeface="Arial"/>
                <a:cs typeface="Arial"/>
              </a:rPr>
              <a:t>M. </a:t>
            </a:r>
            <a:r>
              <a:rPr sz="600" spc="-5" dirty="0">
                <a:latin typeface="Arial"/>
                <a:cs typeface="Arial"/>
              </a:rPr>
              <a:t>I. </a:t>
            </a:r>
            <a:r>
              <a:rPr sz="600" dirty="0">
                <a:latin typeface="Arial"/>
                <a:cs typeface="Arial"/>
              </a:rPr>
              <a:t>(2003). </a:t>
            </a:r>
            <a:r>
              <a:rPr sz="600" spc="5" dirty="0">
                <a:latin typeface="Arial"/>
                <a:cs typeface="Arial"/>
              </a:rPr>
              <a:t>A </a:t>
            </a:r>
            <a:r>
              <a:rPr sz="600" dirty="0">
                <a:latin typeface="Arial"/>
                <a:cs typeface="Arial"/>
              </a:rPr>
              <a:t>critical </a:t>
            </a:r>
            <a:r>
              <a:rPr sz="600" spc="5" dirty="0">
                <a:latin typeface="Arial"/>
                <a:cs typeface="Arial"/>
              </a:rPr>
              <a:t>review </a:t>
            </a:r>
            <a:r>
              <a:rPr sz="600" dirty="0">
                <a:latin typeface="Arial"/>
                <a:cs typeface="Arial"/>
              </a:rPr>
              <a:t>of the analgesic effects of  TENS-like </a:t>
            </a:r>
            <a:r>
              <a:rPr sz="600" spc="5" dirty="0">
                <a:latin typeface="Arial"/>
                <a:cs typeface="Arial"/>
              </a:rPr>
              <a:t>devices. </a:t>
            </a:r>
            <a:r>
              <a:rPr sz="600" i="1" dirty="0">
                <a:latin typeface="Arial"/>
                <a:cs typeface="Arial"/>
              </a:rPr>
              <a:t>Physical Therapy Reviews</a:t>
            </a:r>
            <a:r>
              <a:rPr sz="600" dirty="0">
                <a:latin typeface="Arial"/>
                <a:cs typeface="Arial"/>
              </a:rPr>
              <a:t>. 6. Pp.</a:t>
            </a:r>
            <a:r>
              <a:rPr sz="600" spc="135" dirty="0">
                <a:latin typeface="Arial"/>
                <a:cs typeface="Arial"/>
              </a:rPr>
              <a:t> </a:t>
            </a:r>
            <a:r>
              <a:rPr sz="600" dirty="0">
                <a:latin typeface="Arial"/>
                <a:cs typeface="Arial"/>
              </a:rPr>
              <a:t>153-173.</a:t>
            </a:r>
            <a:endParaRPr sz="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40208" y="77724"/>
            <a:ext cx="2488691" cy="194919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6096"/>
            <a:ext cx="2810256" cy="210705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795909" y="749554"/>
            <a:ext cx="121920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-40" dirty="0">
                <a:latin typeface="Arial"/>
                <a:cs typeface="Arial"/>
              </a:rPr>
              <a:t>Interferential</a:t>
            </a:r>
            <a:r>
              <a:rPr sz="1000" b="1" spc="-140" dirty="0">
                <a:latin typeface="Arial"/>
                <a:cs typeface="Arial"/>
              </a:rPr>
              <a:t> </a:t>
            </a:r>
            <a:r>
              <a:rPr sz="1000" b="1" spc="-35" dirty="0">
                <a:latin typeface="Arial"/>
                <a:cs typeface="Arial"/>
              </a:rPr>
              <a:t>Therapy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31647" y="172593"/>
            <a:ext cx="134239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Interferential</a:t>
            </a:r>
            <a:r>
              <a:rPr spc="-70" dirty="0"/>
              <a:t> </a:t>
            </a:r>
            <a:r>
              <a:rPr spc="5" dirty="0"/>
              <a:t>Therapy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173"/>
            <a:ext cx="2463165" cy="65214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Developed </a:t>
            </a:r>
            <a:r>
              <a:rPr sz="700" spc="10" dirty="0">
                <a:latin typeface="Arial"/>
                <a:cs typeface="Arial"/>
              </a:rPr>
              <a:t>in the </a:t>
            </a:r>
            <a:r>
              <a:rPr sz="700" spc="15" dirty="0">
                <a:latin typeface="Arial"/>
                <a:cs typeface="Arial"/>
              </a:rPr>
              <a:t>1950s </a:t>
            </a:r>
            <a:r>
              <a:rPr sz="700" spc="10" dirty="0">
                <a:latin typeface="Arial"/>
                <a:cs typeface="Arial"/>
              </a:rPr>
              <a:t>in</a:t>
            </a:r>
            <a:r>
              <a:rPr sz="700" spc="-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Vienna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0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“Transcutaneous </a:t>
            </a:r>
            <a:r>
              <a:rPr sz="700" spc="15" dirty="0">
                <a:latin typeface="Arial"/>
                <a:cs typeface="Arial"/>
              </a:rPr>
              <a:t>application </a:t>
            </a:r>
            <a:r>
              <a:rPr sz="700" spc="10" dirty="0">
                <a:latin typeface="Arial"/>
                <a:cs typeface="Arial"/>
              </a:rPr>
              <a:t>of alternating </a:t>
            </a:r>
            <a:r>
              <a:rPr sz="700" spc="15" dirty="0">
                <a:latin typeface="Arial"/>
                <a:cs typeface="Arial"/>
              </a:rPr>
              <a:t>medium-  frequency </a:t>
            </a:r>
            <a:r>
              <a:rPr sz="700" spc="10" dirty="0">
                <a:latin typeface="Arial"/>
                <a:cs typeface="Arial"/>
              </a:rPr>
              <a:t>electrical currents, </a:t>
            </a:r>
            <a:r>
              <a:rPr sz="700" spc="15" dirty="0">
                <a:latin typeface="Arial"/>
                <a:cs typeface="Arial"/>
              </a:rPr>
              <a:t>amplitude modulated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low  frequency </a:t>
            </a:r>
            <a:r>
              <a:rPr sz="700" spc="10" dirty="0">
                <a:latin typeface="Arial"/>
                <a:cs typeface="Arial"/>
              </a:rPr>
              <a:t>for therapeutic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purposes”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Form </a:t>
            </a:r>
            <a:r>
              <a:rPr sz="700" spc="10" dirty="0">
                <a:latin typeface="Arial"/>
                <a:cs typeface="Arial"/>
              </a:rPr>
              <a:t>of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20" dirty="0">
                <a:latin typeface="Arial"/>
                <a:cs typeface="Arial"/>
              </a:rPr>
              <a:t>TENS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9300" y="165862"/>
            <a:ext cx="130619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Interferential</a:t>
            </a:r>
            <a:r>
              <a:rPr spc="-75" dirty="0"/>
              <a:t> </a:t>
            </a:r>
            <a:r>
              <a:rPr spc="5" dirty="0"/>
              <a:t>Current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2472690" cy="65214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Current </a:t>
            </a:r>
            <a:r>
              <a:rPr sz="700" spc="15" dirty="0">
                <a:latin typeface="Arial"/>
                <a:cs typeface="Arial"/>
              </a:rPr>
              <a:t>applied approx 4000 Hz (medium</a:t>
            </a:r>
            <a:r>
              <a:rPr sz="700" spc="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frequency)</a:t>
            </a:r>
            <a:endParaRPr sz="700">
              <a:latin typeface="Arial"/>
              <a:cs typeface="Arial"/>
            </a:endParaRPr>
          </a:p>
          <a:p>
            <a:pPr marL="91440" marR="192405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This </a:t>
            </a:r>
            <a:r>
              <a:rPr sz="700" spc="10" dirty="0">
                <a:latin typeface="Arial"/>
                <a:cs typeface="Arial"/>
              </a:rPr>
              <a:t>current rhythmically </a:t>
            </a:r>
            <a:r>
              <a:rPr sz="700" spc="15" dirty="0">
                <a:latin typeface="Arial"/>
                <a:cs typeface="Arial"/>
              </a:rPr>
              <a:t>increases and decreases </a:t>
            </a:r>
            <a:r>
              <a:rPr sz="700" spc="10" dirty="0">
                <a:latin typeface="Arial"/>
                <a:cs typeface="Arial"/>
              </a:rPr>
              <a:t>in  </a:t>
            </a:r>
            <a:r>
              <a:rPr sz="700" spc="15" dirty="0">
                <a:latin typeface="Arial"/>
                <a:cs typeface="Arial"/>
              </a:rPr>
              <a:t>amplitude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low frequency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(0-250Hz)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IFC </a:t>
            </a:r>
            <a:r>
              <a:rPr sz="700" spc="15" dirty="0">
                <a:latin typeface="Arial"/>
                <a:cs typeface="Arial"/>
              </a:rPr>
              <a:t>produced by mixing </a:t>
            </a:r>
            <a:r>
              <a:rPr sz="700" spc="10" dirty="0">
                <a:latin typeface="Arial"/>
                <a:cs typeface="Arial"/>
              </a:rPr>
              <a:t>two slightly out of </a:t>
            </a:r>
            <a:r>
              <a:rPr sz="700" spc="15" dirty="0">
                <a:latin typeface="Arial"/>
                <a:cs typeface="Arial"/>
              </a:rPr>
              <a:t>phase medium  frequency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currents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9935" y="165862"/>
            <a:ext cx="130619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Interferential</a:t>
            </a:r>
            <a:r>
              <a:rPr spc="-75" dirty="0"/>
              <a:t> </a:t>
            </a:r>
            <a:r>
              <a:rPr spc="5" dirty="0"/>
              <a:t>Current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2480310" cy="112903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One </a:t>
            </a:r>
            <a:r>
              <a:rPr sz="700" spc="10" dirty="0">
                <a:latin typeface="Arial"/>
                <a:cs typeface="Arial"/>
              </a:rPr>
              <a:t>current fixed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10" dirty="0">
                <a:latin typeface="Arial"/>
                <a:cs typeface="Arial"/>
              </a:rPr>
              <a:t>other is </a:t>
            </a:r>
            <a:r>
              <a:rPr sz="700" spc="15" dirty="0">
                <a:latin typeface="Arial"/>
                <a:cs typeface="Arial"/>
              </a:rPr>
              <a:t>adjustable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(4000-4200Hz)</a:t>
            </a:r>
            <a:endParaRPr sz="700">
              <a:latin typeface="Arial"/>
              <a:cs typeface="Arial"/>
            </a:endParaRPr>
          </a:p>
          <a:p>
            <a:pPr marL="91440" marR="407034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Two </a:t>
            </a:r>
            <a:r>
              <a:rPr sz="700" spc="10" dirty="0">
                <a:latin typeface="Arial"/>
                <a:cs typeface="Arial"/>
              </a:rPr>
              <a:t>currents </a:t>
            </a:r>
            <a:r>
              <a:rPr sz="700" spc="15" dirty="0">
                <a:latin typeface="Arial"/>
                <a:cs typeface="Arial"/>
              </a:rPr>
              <a:t>summate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cancel each </a:t>
            </a:r>
            <a:r>
              <a:rPr sz="700" spc="10" dirty="0">
                <a:latin typeface="Arial"/>
                <a:cs typeface="Arial"/>
              </a:rPr>
              <a:t>other out  </a:t>
            </a:r>
            <a:r>
              <a:rPr sz="700" spc="15" dirty="0">
                <a:latin typeface="Arial"/>
                <a:cs typeface="Arial"/>
              </a:rPr>
              <a:t>producing:</a:t>
            </a:r>
            <a:endParaRPr sz="700">
              <a:latin typeface="Arial"/>
              <a:cs typeface="Arial"/>
            </a:endParaRPr>
          </a:p>
          <a:p>
            <a:pPr marL="117475">
              <a:lnSpc>
                <a:spcPct val="100000"/>
              </a:lnSpc>
              <a:spcBef>
                <a:spcPts val="160"/>
              </a:spcBef>
            </a:pPr>
            <a:r>
              <a:rPr sz="650" spc="-5" dirty="0">
                <a:latin typeface="Arial"/>
                <a:cs typeface="Arial"/>
              </a:rPr>
              <a:t>‘amplitude modulated interferential </a:t>
            </a:r>
            <a:r>
              <a:rPr sz="650" spc="-10" dirty="0">
                <a:latin typeface="Arial"/>
                <a:cs typeface="Arial"/>
              </a:rPr>
              <a:t>current</a:t>
            </a:r>
            <a:r>
              <a:rPr sz="650" spc="-8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‘</a:t>
            </a:r>
            <a:endParaRPr sz="650">
              <a:latin typeface="Arial"/>
              <a:cs typeface="Arial"/>
            </a:endParaRPr>
          </a:p>
          <a:p>
            <a:pPr marL="91440" marR="5080" indent="-79375" algn="just">
              <a:lnSpc>
                <a:spcPct val="105000"/>
              </a:lnSpc>
              <a:spcBef>
                <a:spcPts val="160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frequency </a:t>
            </a:r>
            <a:r>
              <a:rPr sz="700" spc="10" dirty="0">
                <a:latin typeface="Arial"/>
                <a:cs typeface="Arial"/>
              </a:rPr>
              <a:t>of the current </a:t>
            </a:r>
            <a:r>
              <a:rPr sz="700" spc="15" dirty="0">
                <a:latin typeface="Arial"/>
                <a:cs typeface="Arial"/>
              </a:rPr>
              <a:t>equal </a:t>
            </a:r>
            <a:r>
              <a:rPr sz="700" spc="10" dirty="0">
                <a:latin typeface="Arial"/>
                <a:cs typeface="Arial"/>
              </a:rPr>
              <a:t>to the </a:t>
            </a:r>
            <a:r>
              <a:rPr sz="700" spc="15" dirty="0">
                <a:latin typeface="Arial"/>
                <a:cs typeface="Arial"/>
              </a:rPr>
              <a:t>mean </a:t>
            </a:r>
            <a:r>
              <a:rPr sz="700" spc="10" dirty="0">
                <a:latin typeface="Arial"/>
                <a:cs typeface="Arial"/>
              </a:rPr>
              <a:t>of the two  original currents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5" dirty="0">
                <a:latin typeface="Arial"/>
                <a:cs typeface="Arial"/>
              </a:rPr>
              <a:t>will </a:t>
            </a:r>
            <a:r>
              <a:rPr sz="700" spc="15" dirty="0">
                <a:latin typeface="Arial"/>
                <a:cs typeface="Arial"/>
              </a:rPr>
              <a:t>vary </a:t>
            </a:r>
            <a:r>
              <a:rPr sz="700" spc="10" dirty="0">
                <a:latin typeface="Arial"/>
                <a:cs typeface="Arial"/>
              </a:rPr>
              <a:t>in </a:t>
            </a:r>
            <a:r>
              <a:rPr sz="700" spc="15" dirty="0">
                <a:latin typeface="Arial"/>
                <a:cs typeface="Arial"/>
              </a:rPr>
              <a:t>amplitude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a frequency  equal </a:t>
            </a:r>
            <a:r>
              <a:rPr sz="700" spc="10" dirty="0">
                <a:latin typeface="Arial"/>
                <a:cs typeface="Arial"/>
              </a:rPr>
              <a:t>to the difference </a:t>
            </a:r>
            <a:r>
              <a:rPr sz="700" spc="15" dirty="0">
                <a:latin typeface="Arial"/>
                <a:cs typeface="Arial"/>
              </a:rPr>
              <a:t>between these </a:t>
            </a:r>
            <a:r>
              <a:rPr sz="700" spc="10" dirty="0">
                <a:latin typeface="Arial"/>
                <a:cs typeface="Arial"/>
              </a:rPr>
              <a:t>two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currents</a:t>
            </a:r>
            <a:endParaRPr sz="700">
              <a:latin typeface="Arial"/>
              <a:cs typeface="Arial"/>
            </a:endParaRPr>
          </a:p>
          <a:p>
            <a:pPr marL="91440" marR="48260" indent="-79375" algn="just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Latter </a:t>
            </a:r>
            <a:r>
              <a:rPr sz="700" spc="15" dirty="0">
                <a:latin typeface="Arial"/>
                <a:cs typeface="Arial"/>
              </a:rPr>
              <a:t>known as amplitude modulate frequency (AMF) </a:t>
            </a:r>
            <a:r>
              <a:rPr sz="700" spc="10" dirty="0">
                <a:latin typeface="Arial"/>
                <a:cs typeface="Arial"/>
              </a:rPr>
              <a:t>or  </a:t>
            </a:r>
            <a:r>
              <a:rPr sz="700" spc="15" dirty="0">
                <a:latin typeface="Arial"/>
                <a:cs typeface="Arial"/>
              </a:rPr>
              <a:t>beat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frequency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63930" marR="5080" indent="-670560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Why </a:t>
            </a:r>
            <a:r>
              <a:rPr spc="10" dirty="0"/>
              <a:t>Choose ITF </a:t>
            </a:r>
            <a:r>
              <a:rPr spc="5" dirty="0"/>
              <a:t>as </a:t>
            </a:r>
            <a:r>
              <a:rPr spc="10" dirty="0"/>
              <a:t>a</a:t>
            </a:r>
            <a:r>
              <a:rPr spc="-140" dirty="0"/>
              <a:t> </a:t>
            </a:r>
            <a:r>
              <a:rPr dirty="0"/>
              <a:t>Treatment  </a:t>
            </a:r>
            <a:r>
              <a:rPr spc="5" dirty="0"/>
              <a:t>Modality?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8729"/>
            <a:ext cx="2207260" cy="876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2413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Based on knowledge </a:t>
            </a:r>
            <a:r>
              <a:rPr sz="700" spc="10" dirty="0">
                <a:latin typeface="Arial"/>
                <a:cs typeface="Arial"/>
              </a:rPr>
              <a:t>of therapeutic benefits of </a:t>
            </a:r>
            <a:r>
              <a:rPr sz="700" spc="15" dirty="0">
                <a:latin typeface="Arial"/>
                <a:cs typeface="Arial"/>
              </a:rPr>
              <a:t>low  </a:t>
            </a:r>
            <a:r>
              <a:rPr sz="700" spc="10" dirty="0">
                <a:latin typeface="Arial"/>
                <a:cs typeface="Arial"/>
              </a:rPr>
              <a:t>intensity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current.</a:t>
            </a:r>
            <a:endParaRPr sz="700">
              <a:latin typeface="Arial"/>
              <a:cs typeface="Arial"/>
            </a:endParaRPr>
          </a:p>
          <a:p>
            <a:pPr marL="91440" marR="86360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Based on knowledge </a:t>
            </a:r>
            <a:r>
              <a:rPr sz="700" spc="10" dirty="0">
                <a:latin typeface="Arial"/>
                <a:cs typeface="Arial"/>
              </a:rPr>
              <a:t>of electrical </a:t>
            </a:r>
            <a:r>
              <a:rPr sz="700" spc="15" dirty="0">
                <a:latin typeface="Arial"/>
                <a:cs typeface="Arial"/>
              </a:rPr>
              <a:t>stimulation and  resistance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25" dirty="0">
                <a:latin typeface="Arial"/>
                <a:cs typeface="Arial"/>
              </a:rPr>
              <a:t>When </a:t>
            </a:r>
            <a:r>
              <a:rPr sz="700" spc="10" dirty="0">
                <a:latin typeface="Arial"/>
                <a:cs typeface="Arial"/>
              </a:rPr>
              <a:t>current is </a:t>
            </a:r>
            <a:r>
              <a:rPr sz="700" spc="15" dirty="0">
                <a:latin typeface="Arial"/>
                <a:cs typeface="Arial"/>
              </a:rPr>
              <a:t>applied </a:t>
            </a:r>
            <a:r>
              <a:rPr sz="700" spc="10" dirty="0">
                <a:latin typeface="Arial"/>
                <a:cs typeface="Arial"/>
              </a:rPr>
              <a:t>to the </a:t>
            </a:r>
            <a:r>
              <a:rPr sz="700" spc="15" dirty="0">
                <a:latin typeface="Arial"/>
                <a:cs typeface="Arial"/>
              </a:rPr>
              <a:t>skin, skin</a:t>
            </a:r>
            <a:r>
              <a:rPr sz="700" spc="-7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resistance  decreases as pulse frequency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increases.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OK – </a:t>
            </a:r>
            <a:r>
              <a:rPr sz="700" spc="10" dirty="0">
                <a:latin typeface="Arial"/>
                <a:cs typeface="Arial"/>
              </a:rPr>
              <a:t>but what </a:t>
            </a:r>
            <a:r>
              <a:rPr sz="700" spc="15" dirty="0">
                <a:latin typeface="Arial"/>
                <a:cs typeface="Arial"/>
              </a:rPr>
              <a:t>does </a:t>
            </a:r>
            <a:r>
              <a:rPr sz="700" spc="10" dirty="0">
                <a:latin typeface="Arial"/>
                <a:cs typeface="Arial"/>
              </a:rPr>
              <a:t>that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mean?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0396" y="105156"/>
            <a:ext cx="2529840" cy="159105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9527" y="165862"/>
            <a:ext cx="70739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Resistance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1997"/>
            <a:ext cx="2250440" cy="8991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12573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Impedance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skin </a:t>
            </a:r>
            <a:r>
              <a:rPr sz="700" spc="10" dirty="0">
                <a:latin typeface="Arial"/>
                <a:cs typeface="Arial"/>
              </a:rPr>
              <a:t>is </a:t>
            </a:r>
            <a:r>
              <a:rPr sz="700" spc="15" dirty="0">
                <a:latin typeface="Arial"/>
                <a:cs typeface="Arial"/>
              </a:rPr>
              <a:t>inversely </a:t>
            </a:r>
            <a:r>
              <a:rPr sz="700" spc="10" dirty="0">
                <a:latin typeface="Arial"/>
                <a:cs typeface="Arial"/>
              </a:rPr>
              <a:t>proportional to the  </a:t>
            </a:r>
            <a:r>
              <a:rPr sz="700" spc="15" dirty="0">
                <a:latin typeface="Arial"/>
                <a:cs typeface="Arial"/>
              </a:rPr>
              <a:t>frequency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stimulation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Skin resistance </a:t>
            </a:r>
            <a:r>
              <a:rPr sz="700" spc="10" dirty="0">
                <a:latin typeface="Arial"/>
                <a:cs typeface="Arial"/>
              </a:rPr>
              <a:t>is greater for lower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resistances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25" dirty="0">
                <a:latin typeface="Arial"/>
                <a:cs typeface="Arial"/>
              </a:rPr>
              <a:t>When </a:t>
            </a:r>
            <a:r>
              <a:rPr sz="700" spc="10" dirty="0">
                <a:latin typeface="Arial"/>
                <a:cs typeface="Arial"/>
              </a:rPr>
              <a:t>current is </a:t>
            </a:r>
            <a:r>
              <a:rPr sz="700" spc="15" dirty="0">
                <a:latin typeface="Arial"/>
                <a:cs typeface="Arial"/>
              </a:rPr>
              <a:t>applied </a:t>
            </a:r>
            <a:r>
              <a:rPr sz="700" spc="10" dirty="0">
                <a:latin typeface="Arial"/>
                <a:cs typeface="Arial"/>
              </a:rPr>
              <a:t>to the </a:t>
            </a:r>
            <a:r>
              <a:rPr sz="700" spc="15" dirty="0">
                <a:latin typeface="Arial"/>
                <a:cs typeface="Arial"/>
              </a:rPr>
              <a:t>skin, capacitive skin  resistance decreases as pulse frequency</a:t>
            </a:r>
            <a:r>
              <a:rPr sz="700" spc="-5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increases.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At 50Hz = 3200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20" dirty="0">
                <a:latin typeface="Arial"/>
                <a:cs typeface="Arial"/>
              </a:rPr>
              <a:t>Ω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At 4000Hz=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20" dirty="0">
                <a:latin typeface="Arial"/>
                <a:cs typeface="Arial"/>
              </a:rPr>
              <a:t>40Ω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87679" y="165862"/>
            <a:ext cx="83121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The</a:t>
            </a:r>
            <a:r>
              <a:rPr spc="-70" dirty="0"/>
              <a:t> </a:t>
            </a:r>
            <a:r>
              <a:rPr spc="10" dirty="0"/>
              <a:t>Dilemma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1997"/>
            <a:ext cx="2455545" cy="7423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762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Human </a:t>
            </a:r>
            <a:r>
              <a:rPr sz="700" spc="15" dirty="0">
                <a:latin typeface="Arial"/>
                <a:cs typeface="Arial"/>
              </a:rPr>
              <a:t>skin has a very high resistance </a:t>
            </a:r>
            <a:r>
              <a:rPr sz="700" spc="10" dirty="0">
                <a:latin typeface="Arial"/>
                <a:cs typeface="Arial"/>
              </a:rPr>
              <a:t>to the </a:t>
            </a:r>
            <a:r>
              <a:rPr sz="700" spc="15" dirty="0">
                <a:latin typeface="Arial"/>
                <a:cs typeface="Arial"/>
              </a:rPr>
              <a:t>passage</a:t>
            </a:r>
            <a:r>
              <a:rPr sz="700" spc="-4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of  </a:t>
            </a:r>
            <a:r>
              <a:rPr sz="700" spc="15" dirty="0">
                <a:latin typeface="Arial"/>
                <a:cs typeface="Arial"/>
              </a:rPr>
              <a:t>low frequency </a:t>
            </a:r>
            <a:r>
              <a:rPr sz="700" spc="10" dirty="0">
                <a:latin typeface="Arial"/>
                <a:cs typeface="Arial"/>
              </a:rPr>
              <a:t>current </a:t>
            </a:r>
            <a:r>
              <a:rPr sz="700" spc="-30" dirty="0">
                <a:latin typeface="DejaVu Sans"/>
                <a:cs typeface="DejaVu Sans"/>
              </a:rPr>
              <a:t>∴</a:t>
            </a:r>
            <a:r>
              <a:rPr sz="700" spc="-5" dirty="0">
                <a:latin typeface="DejaVu Sans"/>
                <a:cs typeface="DejaVu Sans"/>
              </a:rPr>
              <a:t> </a:t>
            </a:r>
            <a:r>
              <a:rPr sz="700" spc="10" dirty="0">
                <a:latin typeface="Arial"/>
                <a:cs typeface="Arial"/>
              </a:rPr>
              <a:t>painful</a:t>
            </a:r>
            <a:endParaRPr sz="700">
              <a:latin typeface="Arial"/>
              <a:cs typeface="Arial"/>
            </a:endParaRPr>
          </a:p>
          <a:p>
            <a:pPr marL="91440" marR="107950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BUT </a:t>
            </a:r>
            <a:r>
              <a:rPr sz="700" spc="10" dirty="0">
                <a:latin typeface="Arial"/>
                <a:cs typeface="Arial"/>
              </a:rPr>
              <a:t>it is </a:t>
            </a:r>
            <a:r>
              <a:rPr sz="700" spc="15" dirty="0">
                <a:latin typeface="Arial"/>
                <a:cs typeface="Arial"/>
              </a:rPr>
              <a:t>low frequency </a:t>
            </a:r>
            <a:r>
              <a:rPr sz="700" spc="10" dirty="0">
                <a:latin typeface="Arial"/>
                <a:cs typeface="Arial"/>
              </a:rPr>
              <a:t>electrical </a:t>
            </a:r>
            <a:r>
              <a:rPr sz="700" spc="15" dirty="0">
                <a:latin typeface="Arial"/>
                <a:cs typeface="Arial"/>
              </a:rPr>
              <a:t>stimulation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muscle  and nerve tissues </a:t>
            </a:r>
            <a:r>
              <a:rPr sz="700" spc="10" dirty="0">
                <a:latin typeface="Arial"/>
                <a:cs typeface="Arial"/>
              </a:rPr>
              <a:t>that </a:t>
            </a:r>
            <a:r>
              <a:rPr sz="700" spc="15" dirty="0">
                <a:latin typeface="Arial"/>
                <a:cs typeface="Arial"/>
              </a:rPr>
              <a:t>has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i="1" spc="10" dirty="0">
                <a:latin typeface="Arial"/>
                <a:cs typeface="Arial"/>
              </a:rPr>
              <a:t>therapeutic</a:t>
            </a:r>
            <a:r>
              <a:rPr sz="700" i="1" spc="25" dirty="0">
                <a:latin typeface="Arial"/>
                <a:cs typeface="Arial"/>
              </a:rPr>
              <a:t> </a:t>
            </a:r>
            <a:r>
              <a:rPr sz="700" i="1" spc="10" dirty="0">
                <a:latin typeface="Arial"/>
                <a:cs typeface="Arial"/>
              </a:rPr>
              <a:t>effect.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So </a:t>
            </a:r>
            <a:r>
              <a:rPr sz="700" spc="10" dirty="0">
                <a:latin typeface="Arial"/>
                <a:cs typeface="Arial"/>
              </a:rPr>
              <a:t>what is the </a:t>
            </a:r>
            <a:r>
              <a:rPr sz="700" spc="15" dirty="0">
                <a:latin typeface="Arial"/>
                <a:cs typeface="Arial"/>
              </a:rPr>
              <a:t>best </a:t>
            </a:r>
            <a:r>
              <a:rPr sz="700" spc="10" dirty="0">
                <a:latin typeface="Arial"/>
                <a:cs typeface="Arial"/>
              </a:rPr>
              <a:t>way to get </a:t>
            </a:r>
            <a:r>
              <a:rPr sz="700" spc="15" dirty="0">
                <a:latin typeface="Arial"/>
                <a:cs typeface="Arial"/>
              </a:rPr>
              <a:t>low </a:t>
            </a:r>
            <a:r>
              <a:rPr sz="700" spc="10" dirty="0">
                <a:latin typeface="Arial"/>
                <a:cs typeface="Arial"/>
              </a:rPr>
              <a:t>intensity current to the  target</a:t>
            </a:r>
            <a:r>
              <a:rPr sz="700" spc="15" dirty="0">
                <a:latin typeface="Arial"/>
                <a:cs typeface="Arial"/>
              </a:rPr>
              <a:t> tissue?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39444" y="172593"/>
            <a:ext cx="5270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Deli</a:t>
            </a:r>
            <a:r>
              <a:rPr spc="-10" dirty="0"/>
              <a:t>v</a:t>
            </a:r>
            <a:r>
              <a:rPr spc="5" dirty="0"/>
              <a:t>ery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6173"/>
            <a:ext cx="2289810" cy="54102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IFT </a:t>
            </a:r>
            <a:r>
              <a:rPr sz="700" spc="15" dirty="0">
                <a:latin typeface="Arial"/>
                <a:cs typeface="Arial"/>
              </a:rPr>
              <a:t>delivers 2 medium frequency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currents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Medium </a:t>
            </a:r>
            <a:r>
              <a:rPr sz="700" spc="10" dirty="0">
                <a:latin typeface="Arial"/>
                <a:cs typeface="Arial"/>
              </a:rPr>
              <a:t>frequency </a:t>
            </a:r>
            <a:r>
              <a:rPr sz="700" spc="15" dirty="0">
                <a:latin typeface="Arial"/>
                <a:cs typeface="Arial"/>
              </a:rPr>
              <a:t>= ↓ skin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resistance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2 medium </a:t>
            </a:r>
            <a:r>
              <a:rPr sz="700" spc="10" dirty="0">
                <a:latin typeface="Arial"/>
                <a:cs typeface="Arial"/>
              </a:rPr>
              <a:t>currents </a:t>
            </a:r>
            <a:r>
              <a:rPr sz="700" spc="15" dirty="0">
                <a:latin typeface="Arial"/>
                <a:cs typeface="Arial"/>
              </a:rPr>
              <a:t>mix </a:t>
            </a:r>
            <a:r>
              <a:rPr sz="700" spc="10" dirty="0">
                <a:latin typeface="Arial"/>
                <a:cs typeface="Arial"/>
              </a:rPr>
              <a:t>and interfere or </a:t>
            </a:r>
            <a:r>
              <a:rPr sz="700" spc="15" dirty="0">
                <a:latin typeface="Arial"/>
                <a:cs typeface="Arial"/>
              </a:rPr>
              <a:t>‘summate’ </a:t>
            </a:r>
            <a:r>
              <a:rPr sz="700" spc="20" dirty="0">
                <a:latin typeface="Arial"/>
                <a:cs typeface="Arial"/>
              </a:rPr>
              <a:t>(ie  </a:t>
            </a:r>
            <a:r>
              <a:rPr sz="700" spc="15" dirty="0">
                <a:latin typeface="Arial"/>
                <a:cs typeface="Arial"/>
              </a:rPr>
              <a:t>cancel each </a:t>
            </a:r>
            <a:r>
              <a:rPr sz="700" spc="10" dirty="0">
                <a:latin typeface="Arial"/>
                <a:cs typeface="Arial"/>
              </a:rPr>
              <a:t>other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out)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64133" y="172593"/>
            <a:ext cx="6800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Fr</a:t>
            </a:r>
            <a:r>
              <a:rPr spc="5" dirty="0"/>
              <a:t>e</a:t>
            </a:r>
            <a:r>
              <a:rPr spc="10" dirty="0"/>
              <a:t>quen</a:t>
            </a:r>
            <a:r>
              <a:rPr spc="5" dirty="0"/>
              <a:t>c</a:t>
            </a:r>
            <a:r>
              <a:rPr spc="10" dirty="0"/>
              <a:t>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173"/>
            <a:ext cx="2485390" cy="89916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Frequency = mean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2 </a:t>
            </a:r>
            <a:r>
              <a:rPr sz="700" spc="10" dirty="0">
                <a:latin typeface="Arial"/>
                <a:cs typeface="Arial"/>
              </a:rPr>
              <a:t>original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currents</a:t>
            </a:r>
            <a:endParaRPr sz="700">
              <a:latin typeface="Arial"/>
              <a:cs typeface="Arial"/>
            </a:endParaRPr>
          </a:p>
          <a:p>
            <a:pPr marL="91440" marR="33655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Amplitude = frequency range between </a:t>
            </a:r>
            <a:r>
              <a:rPr sz="700" spc="10" dirty="0">
                <a:latin typeface="Arial"/>
                <a:cs typeface="Arial"/>
              </a:rPr>
              <a:t>carrier </a:t>
            </a:r>
            <a:r>
              <a:rPr sz="700" spc="15" dirty="0">
                <a:latin typeface="Arial"/>
                <a:cs typeface="Arial"/>
              </a:rPr>
              <a:t>and  </a:t>
            </a:r>
            <a:r>
              <a:rPr sz="700" spc="10" dirty="0">
                <a:latin typeface="Arial"/>
                <a:cs typeface="Arial"/>
              </a:rPr>
              <a:t>interference</a:t>
            </a:r>
            <a:r>
              <a:rPr sz="700" spc="1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currents</a:t>
            </a:r>
            <a:endParaRPr sz="700">
              <a:latin typeface="Arial"/>
              <a:cs typeface="Arial"/>
            </a:endParaRPr>
          </a:p>
          <a:p>
            <a:pPr marL="91440" marR="503555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One </a:t>
            </a:r>
            <a:r>
              <a:rPr sz="700" spc="10" dirty="0">
                <a:latin typeface="Arial"/>
                <a:cs typeface="Arial"/>
              </a:rPr>
              <a:t>current is fixed at e.g. </a:t>
            </a:r>
            <a:r>
              <a:rPr sz="700" spc="15" dirty="0">
                <a:latin typeface="Arial"/>
                <a:cs typeface="Arial"/>
              </a:rPr>
              <a:t>4000Hz = </a:t>
            </a:r>
            <a:r>
              <a:rPr sz="700" b="1" spc="10" dirty="0">
                <a:latin typeface="Arial"/>
                <a:cs typeface="Arial"/>
              </a:rPr>
              <a:t>‘Carrier  Frequency’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19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The </a:t>
            </a:r>
            <a:r>
              <a:rPr sz="700" spc="10" dirty="0">
                <a:latin typeface="Arial"/>
                <a:cs typeface="Arial"/>
              </a:rPr>
              <a:t>other is </a:t>
            </a:r>
            <a:r>
              <a:rPr sz="700" spc="15" dirty="0">
                <a:latin typeface="Arial"/>
                <a:cs typeface="Arial"/>
              </a:rPr>
              <a:t>adjustable </a:t>
            </a:r>
            <a:r>
              <a:rPr sz="700" spc="10" dirty="0">
                <a:latin typeface="Arial"/>
                <a:cs typeface="Arial"/>
              </a:rPr>
              <a:t>e.g. </a:t>
            </a:r>
            <a:r>
              <a:rPr sz="700" spc="15" dirty="0">
                <a:latin typeface="Arial"/>
                <a:cs typeface="Arial"/>
              </a:rPr>
              <a:t>4001-4150Hz = </a:t>
            </a:r>
            <a:r>
              <a:rPr sz="700" b="1" spc="10" dirty="0">
                <a:latin typeface="Arial"/>
                <a:cs typeface="Arial"/>
              </a:rPr>
              <a:t>‘Interference  Frequency’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159" y="165862"/>
            <a:ext cx="2476500" cy="9556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5240" algn="ctr">
              <a:lnSpc>
                <a:spcPct val="100000"/>
              </a:lnSpc>
              <a:spcBef>
                <a:spcPts val="120"/>
              </a:spcBef>
            </a:pPr>
            <a:r>
              <a:rPr sz="1000" b="1" dirty="0">
                <a:latin typeface="Arial"/>
                <a:cs typeface="Arial"/>
              </a:rPr>
              <a:t>AMF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150">
              <a:latin typeface="Arial"/>
              <a:cs typeface="Arial"/>
            </a:endParaRPr>
          </a:p>
          <a:p>
            <a:pPr marL="91440" marR="272415" indent="-79375">
              <a:lnSpc>
                <a:spcPct val="104299"/>
              </a:lnSpc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AMF </a:t>
            </a:r>
            <a:r>
              <a:rPr sz="700" spc="15" dirty="0">
                <a:latin typeface="Arial"/>
                <a:cs typeface="Arial"/>
              </a:rPr>
              <a:t>= </a:t>
            </a:r>
            <a:r>
              <a:rPr sz="700" spc="10" dirty="0">
                <a:latin typeface="Arial"/>
                <a:cs typeface="Arial"/>
              </a:rPr>
              <a:t>‘</a:t>
            </a:r>
            <a:r>
              <a:rPr sz="700" b="1" spc="10" dirty="0">
                <a:latin typeface="Arial"/>
                <a:cs typeface="Arial"/>
              </a:rPr>
              <a:t>Amplitude-modulated frequency</a:t>
            </a:r>
            <a:r>
              <a:rPr sz="700" spc="10" dirty="0">
                <a:latin typeface="Arial"/>
                <a:cs typeface="Arial"/>
              </a:rPr>
              <a:t>’ </a:t>
            </a:r>
            <a:r>
              <a:rPr sz="700" spc="15" dirty="0">
                <a:latin typeface="Arial"/>
                <a:cs typeface="Arial"/>
              </a:rPr>
              <a:t>= ‘</a:t>
            </a:r>
            <a:r>
              <a:rPr sz="700" b="1" spc="15" dirty="0">
                <a:latin typeface="Arial"/>
                <a:cs typeface="Arial"/>
              </a:rPr>
              <a:t>Beat  </a:t>
            </a:r>
            <a:r>
              <a:rPr sz="700" b="1" spc="10" dirty="0">
                <a:latin typeface="Arial"/>
                <a:cs typeface="Arial"/>
              </a:rPr>
              <a:t>Frequency</a:t>
            </a:r>
            <a:r>
              <a:rPr sz="700" spc="10" dirty="0">
                <a:latin typeface="Arial"/>
                <a:cs typeface="Arial"/>
              </a:rPr>
              <a:t>’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4000Hz + 4100 Hz = 4050 Hz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medium frequency  </a:t>
            </a:r>
            <a:r>
              <a:rPr sz="700" spc="10" dirty="0">
                <a:latin typeface="Arial"/>
                <a:cs typeface="Arial"/>
              </a:rPr>
              <a:t>current that is </a:t>
            </a:r>
            <a:r>
              <a:rPr sz="700" spc="15" dirty="0">
                <a:latin typeface="Arial"/>
                <a:cs typeface="Arial"/>
              </a:rPr>
              <a:t>amplitude modulated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a 100Hz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frequency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Deliver low frequency </a:t>
            </a:r>
            <a:r>
              <a:rPr sz="700" spc="20" dirty="0">
                <a:latin typeface="Arial"/>
                <a:cs typeface="Arial"/>
              </a:rPr>
              <a:t>AMF </a:t>
            </a:r>
            <a:r>
              <a:rPr sz="700" spc="10" dirty="0">
                <a:latin typeface="Arial"/>
                <a:cs typeface="Arial"/>
              </a:rPr>
              <a:t>into</a:t>
            </a:r>
            <a:r>
              <a:rPr sz="700" spc="-6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tissues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562356" y="44196"/>
            <a:ext cx="1717548" cy="164591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77672" y="172593"/>
            <a:ext cx="145097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Interference</a:t>
            </a:r>
            <a:r>
              <a:rPr spc="-85" dirty="0"/>
              <a:t> </a:t>
            </a:r>
            <a:r>
              <a:rPr spc="10" dirty="0"/>
              <a:t>Frequency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8729"/>
            <a:ext cx="2313940" cy="8763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By </a:t>
            </a:r>
            <a:r>
              <a:rPr sz="700" spc="10" dirty="0">
                <a:latin typeface="Arial"/>
                <a:cs typeface="Arial"/>
              </a:rPr>
              <a:t>careful </a:t>
            </a:r>
            <a:r>
              <a:rPr sz="700" spc="15" dirty="0">
                <a:latin typeface="Arial"/>
                <a:cs typeface="Arial"/>
              </a:rPr>
              <a:t>manipulation </a:t>
            </a:r>
            <a:r>
              <a:rPr sz="700" spc="10" dirty="0">
                <a:latin typeface="Arial"/>
                <a:cs typeface="Arial"/>
              </a:rPr>
              <a:t>of the input currents, different  </a:t>
            </a:r>
            <a:r>
              <a:rPr sz="700" spc="15" dirty="0">
                <a:latin typeface="Arial"/>
                <a:cs typeface="Arial"/>
              </a:rPr>
              <a:t>beat frequencies can be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achieved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Modern machines 1-150Hz</a:t>
            </a:r>
            <a:endParaRPr sz="700">
              <a:latin typeface="Arial"/>
              <a:cs typeface="Arial"/>
            </a:endParaRPr>
          </a:p>
          <a:p>
            <a:pPr marL="91440" marR="139065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dirty="0">
                <a:latin typeface="Arial"/>
                <a:cs typeface="Arial"/>
              </a:rPr>
              <a:t>It </a:t>
            </a:r>
            <a:r>
              <a:rPr sz="700" spc="10" dirty="0">
                <a:latin typeface="Arial"/>
                <a:cs typeface="Arial"/>
              </a:rPr>
              <a:t>is thought that </a:t>
            </a:r>
            <a:r>
              <a:rPr sz="700" spc="5" dirty="0">
                <a:latin typeface="Arial"/>
                <a:cs typeface="Arial"/>
              </a:rPr>
              <a:t>different </a:t>
            </a:r>
            <a:r>
              <a:rPr sz="700" spc="10" dirty="0">
                <a:latin typeface="Arial"/>
                <a:cs typeface="Arial"/>
              </a:rPr>
              <a:t>tissues </a:t>
            </a:r>
            <a:r>
              <a:rPr sz="700" spc="5" dirty="0">
                <a:latin typeface="Arial"/>
                <a:cs typeface="Arial"/>
              </a:rPr>
              <a:t>will </a:t>
            </a:r>
            <a:r>
              <a:rPr sz="700" spc="15" dirty="0">
                <a:latin typeface="Arial"/>
                <a:cs typeface="Arial"/>
              </a:rPr>
              <a:t>have </a:t>
            </a:r>
            <a:r>
              <a:rPr sz="700" spc="10" dirty="0">
                <a:latin typeface="Arial"/>
                <a:cs typeface="Arial"/>
              </a:rPr>
              <a:t>‘optimal  stimulation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bands’</a:t>
            </a:r>
            <a:endParaRPr sz="700">
              <a:latin typeface="Arial"/>
              <a:cs typeface="Arial"/>
            </a:endParaRPr>
          </a:p>
          <a:p>
            <a:pPr marL="91440" marR="28575" indent="-79375">
              <a:lnSpc>
                <a:spcPct val="104299"/>
              </a:lnSpc>
              <a:spcBef>
                <a:spcPts val="19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Estimated by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conduction velocity </a:t>
            </a:r>
            <a:r>
              <a:rPr sz="700" spc="10" dirty="0">
                <a:latin typeface="Arial"/>
                <a:cs typeface="Arial"/>
              </a:rPr>
              <a:t>of the </a:t>
            </a:r>
            <a:r>
              <a:rPr sz="700" spc="15" dirty="0">
                <a:latin typeface="Arial"/>
                <a:cs typeface="Arial"/>
              </a:rPr>
              <a:t>tissue,</a:t>
            </a:r>
            <a:r>
              <a:rPr sz="700" spc="-5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its  </a:t>
            </a:r>
            <a:r>
              <a:rPr sz="700" spc="15" dirty="0">
                <a:latin typeface="Arial"/>
                <a:cs typeface="Arial"/>
              </a:rPr>
              <a:t>latency and </a:t>
            </a:r>
            <a:r>
              <a:rPr sz="700" spc="10" dirty="0">
                <a:latin typeface="Arial"/>
                <a:cs typeface="Arial"/>
              </a:rPr>
              <a:t>refractory period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978535" marR="5080" indent="-838835">
              <a:lnSpc>
                <a:spcPct val="101000"/>
              </a:lnSpc>
              <a:spcBef>
                <a:spcPts val="105"/>
              </a:spcBef>
            </a:pPr>
            <a:r>
              <a:rPr spc="5" dirty="0"/>
              <a:t>Stimulation </a:t>
            </a:r>
            <a:r>
              <a:rPr spc="-5" dirty="0"/>
              <a:t>Values </a:t>
            </a:r>
            <a:r>
              <a:rPr spc="10" dirty="0"/>
              <a:t>– </a:t>
            </a:r>
            <a:r>
              <a:rPr spc="5" dirty="0"/>
              <a:t>Beat</a:t>
            </a:r>
            <a:r>
              <a:rPr spc="-130" dirty="0"/>
              <a:t> </a:t>
            </a:r>
            <a:r>
              <a:rPr spc="10" dirty="0"/>
              <a:t>Frequency  </a:t>
            </a:r>
            <a:r>
              <a:rPr spc="5" dirty="0"/>
              <a:t>Selection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173"/>
            <a:ext cx="1491615" cy="83185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Sympathetic </a:t>
            </a:r>
            <a:r>
              <a:rPr sz="700" spc="15" dirty="0">
                <a:latin typeface="Arial"/>
                <a:cs typeface="Arial"/>
              </a:rPr>
              <a:t>nerve</a:t>
            </a:r>
            <a:r>
              <a:rPr sz="700" spc="35" dirty="0">
                <a:latin typeface="Arial"/>
                <a:cs typeface="Arial"/>
              </a:rPr>
              <a:t>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1-5Hz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Parasympathetic </a:t>
            </a:r>
            <a:r>
              <a:rPr sz="700" spc="15" dirty="0">
                <a:latin typeface="Arial"/>
                <a:cs typeface="Arial"/>
              </a:rPr>
              <a:t>nerve</a:t>
            </a:r>
            <a:r>
              <a:rPr sz="700" spc="45" dirty="0">
                <a:latin typeface="Arial"/>
                <a:cs typeface="Arial"/>
              </a:rPr>
              <a:t>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10-150Hz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Motor nerve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10-50Hz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Sensory nerve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90-100Hz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Nociceptive </a:t>
            </a:r>
            <a:r>
              <a:rPr sz="700" spc="10" dirty="0">
                <a:latin typeface="Arial"/>
                <a:cs typeface="Arial"/>
              </a:rPr>
              <a:t>fibres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90-150Hz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Smooth muscle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0-10Hz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57631" y="165862"/>
            <a:ext cx="209105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Physiological Effects - Pain</a:t>
            </a:r>
            <a:r>
              <a:rPr spc="-125" dirty="0"/>
              <a:t> </a:t>
            </a:r>
            <a:r>
              <a:rPr spc="5" dirty="0"/>
              <a:t>Relief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1997"/>
            <a:ext cx="2283460" cy="855344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relief -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90-150Hz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stimulate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pain</a:t>
            </a:r>
            <a:r>
              <a:rPr sz="700" b="1" spc="-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700" b="1" spc="10" dirty="0">
                <a:solidFill>
                  <a:srgbClr val="FF0000"/>
                </a:solidFill>
                <a:latin typeface="Arial"/>
                <a:cs typeface="Arial"/>
              </a:rPr>
              <a:t>gate</a:t>
            </a:r>
            <a:endParaRPr sz="700">
              <a:latin typeface="Arial"/>
              <a:cs typeface="Arial"/>
            </a:endParaRPr>
          </a:p>
          <a:p>
            <a:pPr marL="91440">
              <a:lnSpc>
                <a:spcPct val="100000"/>
              </a:lnSpc>
              <a:spcBef>
                <a:spcPts val="35"/>
              </a:spcBef>
            </a:pPr>
            <a:r>
              <a:rPr sz="700" spc="15" dirty="0">
                <a:latin typeface="Arial"/>
                <a:cs typeface="Arial"/>
              </a:rPr>
              <a:t>mechanisms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Stimulation </a:t>
            </a:r>
            <a:r>
              <a:rPr sz="700" spc="10" dirty="0">
                <a:latin typeface="Arial"/>
                <a:cs typeface="Arial"/>
              </a:rPr>
              <a:t>at lower </a:t>
            </a:r>
            <a:r>
              <a:rPr sz="700" spc="15" dirty="0">
                <a:latin typeface="Arial"/>
                <a:cs typeface="Arial"/>
              </a:rPr>
              <a:t>frequencies,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1-5Hz</a:t>
            </a:r>
            <a:r>
              <a:rPr sz="700" spc="15" dirty="0">
                <a:latin typeface="Arial"/>
                <a:cs typeface="Arial"/>
              </a:rPr>
              <a:t>, can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activate</a:t>
            </a:r>
            <a:endParaRPr sz="700">
              <a:latin typeface="Arial"/>
              <a:cs typeface="Arial"/>
            </a:endParaRPr>
          </a:p>
          <a:p>
            <a:pPr marL="91440">
              <a:lnSpc>
                <a:spcPct val="100000"/>
              </a:lnSpc>
              <a:spcBef>
                <a:spcPts val="35"/>
              </a:spcBef>
            </a:pPr>
            <a:r>
              <a:rPr sz="700" b="1" spc="10" dirty="0">
                <a:solidFill>
                  <a:srgbClr val="FF0000"/>
                </a:solidFill>
                <a:latin typeface="Arial"/>
                <a:cs typeface="Arial"/>
              </a:rPr>
              <a:t>opiate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mechanisms.</a:t>
            </a:r>
            <a:endParaRPr sz="700">
              <a:latin typeface="Arial"/>
              <a:cs typeface="Arial"/>
            </a:endParaRPr>
          </a:p>
          <a:p>
            <a:pPr marL="91440" marR="27940" indent="-79375">
              <a:lnSpc>
                <a:spcPct val="1057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Pain </a:t>
            </a:r>
            <a:r>
              <a:rPr sz="700" spc="10" dirty="0">
                <a:latin typeface="Arial"/>
                <a:cs typeface="Arial"/>
              </a:rPr>
              <a:t>relief </a:t>
            </a:r>
            <a:r>
              <a:rPr sz="700" spc="20" dirty="0">
                <a:latin typeface="Arial"/>
                <a:cs typeface="Arial"/>
              </a:rPr>
              <a:t>may </a:t>
            </a:r>
            <a:r>
              <a:rPr sz="700" spc="15" dirty="0">
                <a:latin typeface="Arial"/>
                <a:cs typeface="Arial"/>
              </a:rPr>
              <a:t>be achieved by stimulation </a:t>
            </a:r>
            <a:r>
              <a:rPr sz="700" spc="10" dirty="0">
                <a:latin typeface="Arial"/>
                <a:cs typeface="Arial"/>
              </a:rPr>
              <a:t>of the </a:t>
            </a:r>
            <a:r>
              <a:rPr sz="700" spc="1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700" b="1" spc="10" dirty="0">
                <a:solidFill>
                  <a:srgbClr val="FF0000"/>
                </a:solidFill>
                <a:latin typeface="Arial"/>
                <a:cs typeface="Arial"/>
              </a:rPr>
              <a:t>reticular formation </a:t>
            </a:r>
            <a:r>
              <a:rPr sz="700" spc="10" dirty="0">
                <a:latin typeface="Arial"/>
                <a:cs typeface="Arial"/>
              </a:rPr>
              <a:t>at </a:t>
            </a:r>
            <a:r>
              <a:rPr sz="700" spc="15" dirty="0">
                <a:latin typeface="Arial"/>
                <a:cs typeface="Arial"/>
              </a:rPr>
              <a:t>frequencies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10-25Hz </a:t>
            </a:r>
            <a:r>
              <a:rPr sz="700" spc="10" dirty="0">
                <a:latin typeface="Arial"/>
                <a:cs typeface="Arial"/>
              </a:rPr>
              <a:t>or </a:t>
            </a:r>
            <a:r>
              <a:rPr sz="700" spc="15" dirty="0">
                <a:latin typeface="Arial"/>
                <a:cs typeface="Arial"/>
              </a:rPr>
              <a:t>by  blocking </a:t>
            </a:r>
            <a:r>
              <a:rPr sz="700" b="1" spc="20" dirty="0">
                <a:solidFill>
                  <a:srgbClr val="FF0000"/>
                </a:solidFill>
                <a:latin typeface="Arial"/>
                <a:cs typeface="Arial"/>
              </a:rPr>
              <a:t>C </a:t>
            </a:r>
            <a:r>
              <a:rPr sz="700" b="1" spc="10" dirty="0">
                <a:solidFill>
                  <a:srgbClr val="FF0000"/>
                </a:solidFill>
                <a:latin typeface="Arial"/>
                <a:cs typeface="Arial"/>
              </a:rPr>
              <a:t>fibre </a:t>
            </a:r>
            <a:r>
              <a:rPr sz="700" spc="15" dirty="0">
                <a:latin typeface="Arial"/>
                <a:cs typeface="Arial"/>
              </a:rPr>
              <a:t>transmission </a:t>
            </a:r>
            <a:r>
              <a:rPr sz="700" spc="10" dirty="0">
                <a:latin typeface="Arial"/>
                <a:cs typeface="Arial"/>
              </a:rPr>
              <a:t>at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b="1" spc="15" dirty="0">
                <a:solidFill>
                  <a:srgbClr val="FF0000"/>
                </a:solidFill>
                <a:latin typeface="Arial"/>
                <a:cs typeface="Arial"/>
              </a:rPr>
              <a:t>&gt;50Hz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41731" y="165862"/>
            <a:ext cx="152146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ITF </a:t>
            </a:r>
            <a:r>
              <a:rPr spc="5" dirty="0"/>
              <a:t>- Clinical</a:t>
            </a:r>
            <a:r>
              <a:rPr spc="-165" dirty="0"/>
              <a:t> </a:t>
            </a:r>
            <a:r>
              <a:rPr spc="5" dirty="0"/>
              <a:t>Application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2362200" cy="107886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Widely </a:t>
            </a:r>
            <a:r>
              <a:rPr sz="700" spc="15" dirty="0">
                <a:latin typeface="Arial"/>
                <a:cs typeface="Arial"/>
              </a:rPr>
              <a:t>used </a:t>
            </a:r>
            <a:r>
              <a:rPr sz="700" spc="10" dirty="0">
                <a:latin typeface="Arial"/>
                <a:cs typeface="Arial"/>
              </a:rPr>
              <a:t>treatment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modality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91% </a:t>
            </a:r>
            <a:r>
              <a:rPr sz="700" spc="10" dirty="0">
                <a:latin typeface="Arial"/>
                <a:cs typeface="Arial"/>
              </a:rPr>
              <a:t>of therapists </a:t>
            </a:r>
            <a:r>
              <a:rPr sz="700" spc="15" dirty="0">
                <a:latin typeface="Arial"/>
                <a:cs typeface="Arial"/>
              </a:rPr>
              <a:t>use </a:t>
            </a:r>
            <a:r>
              <a:rPr sz="700" spc="10" dirty="0">
                <a:latin typeface="Arial"/>
                <a:cs typeface="Arial"/>
              </a:rPr>
              <a:t>ITF to treat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pain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ITF </a:t>
            </a:r>
            <a:r>
              <a:rPr sz="700" spc="15" dirty="0">
                <a:latin typeface="Arial"/>
                <a:cs typeface="Arial"/>
              </a:rPr>
              <a:t>reduces skin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resistance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Less discomfort than </a:t>
            </a:r>
            <a:r>
              <a:rPr sz="700" spc="10" dirty="0">
                <a:latin typeface="Arial"/>
                <a:cs typeface="Arial"/>
              </a:rPr>
              <a:t>traditional </a:t>
            </a:r>
            <a:r>
              <a:rPr sz="700" spc="15" dirty="0">
                <a:latin typeface="Arial"/>
                <a:cs typeface="Arial"/>
              </a:rPr>
              <a:t>low frequency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currents</a:t>
            </a:r>
            <a:endParaRPr sz="700">
              <a:latin typeface="Arial"/>
              <a:cs typeface="Arial"/>
            </a:endParaRPr>
          </a:p>
          <a:p>
            <a:pPr marL="91440" marR="137795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Perfuse </a:t>
            </a:r>
            <a:r>
              <a:rPr sz="700" spc="10" dirty="0">
                <a:latin typeface="Arial"/>
                <a:cs typeface="Arial"/>
              </a:rPr>
              <a:t>to greater </a:t>
            </a:r>
            <a:r>
              <a:rPr sz="700" spc="15" dirty="0">
                <a:latin typeface="Arial"/>
                <a:cs typeface="Arial"/>
              </a:rPr>
              <a:t>depths </a:t>
            </a:r>
            <a:r>
              <a:rPr sz="700" spc="20" dirty="0">
                <a:latin typeface="Arial"/>
                <a:cs typeface="Arial"/>
              </a:rPr>
              <a:t>&amp; </a:t>
            </a:r>
            <a:r>
              <a:rPr sz="700" spc="15" dirty="0">
                <a:latin typeface="Arial"/>
                <a:cs typeface="Arial"/>
              </a:rPr>
              <a:t>over a </a:t>
            </a:r>
            <a:r>
              <a:rPr sz="700" spc="10" dirty="0">
                <a:latin typeface="Arial"/>
                <a:cs typeface="Arial"/>
              </a:rPr>
              <a:t>larger </a:t>
            </a:r>
            <a:r>
              <a:rPr sz="700" spc="15" dirty="0">
                <a:latin typeface="Arial"/>
                <a:cs typeface="Arial"/>
              </a:rPr>
              <a:t>volume </a:t>
            </a:r>
            <a:r>
              <a:rPr sz="700" spc="10" dirty="0">
                <a:latin typeface="Arial"/>
                <a:cs typeface="Arial"/>
              </a:rPr>
              <a:t>of  </a:t>
            </a:r>
            <a:r>
              <a:rPr sz="700" spc="15" dirty="0">
                <a:latin typeface="Arial"/>
                <a:cs typeface="Arial"/>
              </a:rPr>
              <a:t>tissue than </a:t>
            </a:r>
            <a:r>
              <a:rPr sz="700" spc="10" dirty="0">
                <a:latin typeface="Arial"/>
                <a:cs typeface="Arial"/>
              </a:rPr>
              <a:t>other </a:t>
            </a:r>
            <a:r>
              <a:rPr sz="700" spc="15" dirty="0">
                <a:latin typeface="Arial"/>
                <a:cs typeface="Arial"/>
              </a:rPr>
              <a:t>forms </a:t>
            </a:r>
            <a:r>
              <a:rPr sz="700" spc="10" dirty="0">
                <a:latin typeface="Arial"/>
                <a:cs typeface="Arial"/>
              </a:rPr>
              <a:t>of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electrotherapy.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Used </a:t>
            </a:r>
            <a:r>
              <a:rPr sz="700" spc="10" dirty="0">
                <a:latin typeface="Arial"/>
                <a:cs typeface="Arial"/>
              </a:rPr>
              <a:t>for </a:t>
            </a:r>
            <a:r>
              <a:rPr sz="700" spc="15" dirty="0">
                <a:latin typeface="Arial"/>
                <a:cs typeface="Arial"/>
              </a:rPr>
              <a:t>acute and chronic</a:t>
            </a:r>
            <a:r>
              <a:rPr sz="700" spc="-1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pain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↓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swelling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95020" y="172593"/>
            <a:ext cx="121475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Clinical</a:t>
            </a:r>
            <a:r>
              <a:rPr spc="-120" dirty="0"/>
              <a:t> </a:t>
            </a:r>
            <a:r>
              <a:rPr spc="5" dirty="0"/>
              <a:t>Application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8729"/>
            <a:ext cx="2315210" cy="74231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Involves the </a:t>
            </a:r>
            <a:r>
              <a:rPr sz="700" spc="15" dirty="0">
                <a:latin typeface="Arial"/>
                <a:cs typeface="Arial"/>
              </a:rPr>
              <a:t>crossing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2 medium frequency </a:t>
            </a:r>
            <a:r>
              <a:rPr sz="700" spc="10" dirty="0">
                <a:latin typeface="Arial"/>
                <a:cs typeface="Arial"/>
              </a:rPr>
              <a:t>currents  within the</a:t>
            </a:r>
            <a:r>
              <a:rPr sz="700" spc="15" dirty="0">
                <a:latin typeface="Arial"/>
                <a:cs typeface="Arial"/>
              </a:rPr>
              <a:t> tissues</a:t>
            </a:r>
            <a:endParaRPr sz="700">
              <a:latin typeface="Arial"/>
              <a:cs typeface="Arial"/>
            </a:endParaRPr>
          </a:p>
          <a:p>
            <a:pPr marL="91440" marR="50165" indent="-79375">
              <a:lnSpc>
                <a:spcPct val="104299"/>
              </a:lnSpc>
              <a:spcBef>
                <a:spcPts val="19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Amplitude modulated </a:t>
            </a:r>
            <a:r>
              <a:rPr sz="700" spc="10" dirty="0">
                <a:latin typeface="Arial"/>
                <a:cs typeface="Arial"/>
              </a:rPr>
              <a:t>current that </a:t>
            </a:r>
            <a:r>
              <a:rPr sz="700" spc="15" dirty="0">
                <a:latin typeface="Arial"/>
                <a:cs typeface="Arial"/>
              </a:rPr>
              <a:t>behaves like a low  frequency </a:t>
            </a:r>
            <a:r>
              <a:rPr sz="700" spc="10" dirty="0">
                <a:latin typeface="Arial"/>
                <a:cs typeface="Arial"/>
              </a:rPr>
              <a:t>direct current</a:t>
            </a:r>
            <a:endParaRPr sz="700">
              <a:latin typeface="Arial"/>
              <a:cs typeface="Arial"/>
            </a:endParaRPr>
          </a:p>
          <a:p>
            <a:pPr marL="91440" marR="52705" indent="-79375">
              <a:lnSpc>
                <a:spcPct val="105700"/>
              </a:lnSpc>
              <a:spcBef>
                <a:spcPts val="17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The </a:t>
            </a:r>
            <a:r>
              <a:rPr sz="700" spc="10" dirty="0">
                <a:latin typeface="Arial"/>
                <a:cs typeface="Arial"/>
              </a:rPr>
              <a:t>peak </a:t>
            </a:r>
            <a:r>
              <a:rPr sz="700" spc="15" dirty="0">
                <a:latin typeface="Arial"/>
                <a:cs typeface="Arial"/>
              </a:rPr>
              <a:t>amplitudes </a:t>
            </a:r>
            <a:r>
              <a:rPr sz="700" spc="10" dirty="0">
                <a:latin typeface="Arial"/>
                <a:cs typeface="Arial"/>
              </a:rPr>
              <a:t>within </a:t>
            </a:r>
            <a:r>
              <a:rPr sz="700" spc="15" dirty="0">
                <a:latin typeface="Arial"/>
                <a:cs typeface="Arial"/>
              </a:rPr>
              <a:t>each </a:t>
            </a:r>
            <a:r>
              <a:rPr sz="700" spc="10" dirty="0">
                <a:latin typeface="Arial"/>
                <a:cs typeface="Arial"/>
              </a:rPr>
              <a:t>‘beat’ stimulate the  excitable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tissue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7075" y="172593"/>
            <a:ext cx="13506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Four Pole</a:t>
            </a:r>
            <a:r>
              <a:rPr spc="-155" dirty="0"/>
              <a:t> </a:t>
            </a:r>
            <a:r>
              <a:rPr spc="5" dirty="0"/>
              <a:t>Application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8729"/>
            <a:ext cx="2358390" cy="92201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1440" marR="5080" indent="-79375">
              <a:lnSpc>
                <a:spcPct val="104299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4-pole ITF employs </a:t>
            </a:r>
            <a:r>
              <a:rPr sz="700" spc="15" dirty="0">
                <a:latin typeface="Arial"/>
                <a:cs typeface="Arial"/>
              </a:rPr>
              <a:t>2 </a:t>
            </a:r>
            <a:r>
              <a:rPr sz="700" spc="10" dirty="0">
                <a:latin typeface="Arial"/>
                <a:cs typeface="Arial"/>
              </a:rPr>
              <a:t>circuits that </a:t>
            </a:r>
            <a:r>
              <a:rPr sz="700" spc="15" dirty="0">
                <a:latin typeface="Arial"/>
                <a:cs typeface="Arial"/>
              </a:rPr>
              <a:t>are </a:t>
            </a:r>
            <a:r>
              <a:rPr sz="700" spc="10" dirty="0">
                <a:latin typeface="Arial"/>
                <a:cs typeface="Arial"/>
              </a:rPr>
              <a:t>at right </a:t>
            </a:r>
            <a:r>
              <a:rPr sz="700" spc="15" dirty="0">
                <a:latin typeface="Arial"/>
                <a:cs typeface="Arial"/>
              </a:rPr>
              <a:t>angles </a:t>
            </a:r>
            <a:r>
              <a:rPr sz="700" spc="10" dirty="0">
                <a:latin typeface="Arial"/>
                <a:cs typeface="Arial"/>
              </a:rPr>
              <a:t>to  </a:t>
            </a:r>
            <a:r>
              <a:rPr sz="700" spc="15" dirty="0">
                <a:latin typeface="Arial"/>
                <a:cs typeface="Arial"/>
              </a:rPr>
              <a:t>each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other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Alternating currents enter the tissues and</a:t>
            </a:r>
            <a:r>
              <a:rPr sz="700" spc="5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‘interfere’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Where </a:t>
            </a:r>
            <a:r>
              <a:rPr sz="700" spc="10" dirty="0">
                <a:latin typeface="Arial"/>
                <a:cs typeface="Arial"/>
              </a:rPr>
              <a:t>current </a:t>
            </a:r>
            <a:r>
              <a:rPr sz="700" spc="15" dirty="0">
                <a:latin typeface="Arial"/>
                <a:cs typeface="Arial"/>
              </a:rPr>
              <a:t>‘crosses over’ = </a:t>
            </a:r>
            <a:r>
              <a:rPr sz="700" spc="10" dirty="0">
                <a:latin typeface="Arial"/>
                <a:cs typeface="Arial"/>
              </a:rPr>
              <a:t>delivery of</a:t>
            </a:r>
            <a:r>
              <a:rPr sz="700" spc="-9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treatment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More </a:t>
            </a:r>
            <a:r>
              <a:rPr sz="700" spc="10" dirty="0">
                <a:latin typeface="Arial"/>
                <a:cs typeface="Arial"/>
              </a:rPr>
              <a:t>effective </a:t>
            </a:r>
            <a:r>
              <a:rPr sz="700" spc="15" dirty="0">
                <a:latin typeface="Arial"/>
                <a:cs typeface="Arial"/>
              </a:rPr>
              <a:t>than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2-pole?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Can </a:t>
            </a:r>
            <a:r>
              <a:rPr sz="700" spc="10" dirty="0">
                <a:latin typeface="Arial"/>
                <a:cs typeface="Arial"/>
              </a:rPr>
              <a:t>treat </a:t>
            </a:r>
            <a:r>
              <a:rPr sz="700" spc="15" dirty="0">
                <a:latin typeface="Arial"/>
                <a:cs typeface="Arial"/>
              </a:rPr>
              <a:t>a </a:t>
            </a:r>
            <a:r>
              <a:rPr sz="700" spc="10" dirty="0">
                <a:latin typeface="Arial"/>
                <a:cs typeface="Arial"/>
              </a:rPr>
              <a:t>larger area of the </a:t>
            </a:r>
            <a:r>
              <a:rPr sz="700" spc="15" dirty="0">
                <a:latin typeface="Arial"/>
                <a:cs typeface="Arial"/>
              </a:rPr>
              <a:t>body </a:t>
            </a:r>
            <a:r>
              <a:rPr sz="700" spc="10" dirty="0">
                <a:latin typeface="Arial"/>
                <a:cs typeface="Arial"/>
              </a:rPr>
              <a:t>that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2-pole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Deeper tissues and </a:t>
            </a:r>
            <a:r>
              <a:rPr sz="700" spc="10" dirty="0">
                <a:latin typeface="Arial"/>
                <a:cs typeface="Arial"/>
              </a:rPr>
              <a:t>large areas e.g. joints </a:t>
            </a:r>
            <a:r>
              <a:rPr sz="700" spc="15" dirty="0">
                <a:latin typeface="Arial"/>
                <a:cs typeface="Arial"/>
              </a:rPr>
              <a:t>and</a:t>
            </a:r>
            <a:r>
              <a:rPr sz="700" spc="3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back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811784" y="116840"/>
            <a:ext cx="120650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Clover Leaf</a:t>
            </a:r>
            <a:r>
              <a:rPr sz="1000" b="1" spc="-80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Pattern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342900" y="338328"/>
            <a:ext cx="2186940" cy="13929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46887" y="165862"/>
            <a:ext cx="13125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-5" dirty="0"/>
              <a:t>Two </a:t>
            </a:r>
            <a:r>
              <a:rPr spc="10" dirty="0"/>
              <a:t>Pole</a:t>
            </a:r>
            <a:r>
              <a:rPr spc="-165" dirty="0"/>
              <a:t> </a:t>
            </a:r>
            <a:r>
              <a:rPr spc="5" dirty="0"/>
              <a:t>Application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81329"/>
            <a:ext cx="2468245" cy="1176655"/>
          </a:xfrm>
          <a:prstGeom prst="rect">
            <a:avLst/>
          </a:prstGeom>
        </p:spPr>
        <p:txBody>
          <a:bodyPr vert="horz" wrap="square" lIns="0" tIns="22225" rIns="0" bIns="0" rtlCol="0">
            <a:spAutoFit/>
          </a:bodyPr>
          <a:lstStyle/>
          <a:p>
            <a:pPr marL="91440" marR="5080" indent="-79375">
              <a:lnSpc>
                <a:spcPct val="9310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The </a:t>
            </a:r>
            <a:r>
              <a:rPr sz="650" dirty="0">
                <a:latin typeface="Arial"/>
                <a:cs typeface="Arial"/>
              </a:rPr>
              <a:t>IF </a:t>
            </a:r>
            <a:r>
              <a:rPr sz="650" spc="10" dirty="0">
                <a:latin typeface="Arial"/>
                <a:cs typeface="Arial"/>
              </a:rPr>
              <a:t>machine </a:t>
            </a:r>
            <a:r>
              <a:rPr sz="650" spc="-5" dirty="0">
                <a:latin typeface="Arial"/>
                <a:cs typeface="Arial"/>
              </a:rPr>
              <a:t>will </a:t>
            </a:r>
            <a:r>
              <a:rPr sz="650" spc="10" dirty="0">
                <a:latin typeface="Arial"/>
                <a:cs typeface="Arial"/>
              </a:rPr>
              <a:t>combine the 2 medium </a:t>
            </a:r>
            <a:r>
              <a:rPr sz="650" spc="5" dirty="0">
                <a:latin typeface="Arial"/>
                <a:cs typeface="Arial"/>
              </a:rPr>
              <a:t>frequency currents  within </a:t>
            </a:r>
            <a:r>
              <a:rPr sz="650" spc="10" dirty="0">
                <a:latin typeface="Arial"/>
                <a:cs typeface="Arial"/>
              </a:rPr>
              <a:t>the machine </a:t>
            </a:r>
            <a:r>
              <a:rPr sz="650" spc="5" dirty="0">
                <a:latin typeface="Arial"/>
                <a:cs typeface="Arial"/>
              </a:rPr>
              <a:t>- </a:t>
            </a:r>
            <a:r>
              <a:rPr sz="650" spc="10" dirty="0">
                <a:latin typeface="Arial"/>
                <a:cs typeface="Arial"/>
              </a:rPr>
              <a:t>the </a:t>
            </a:r>
            <a:r>
              <a:rPr sz="650" spc="5" dirty="0">
                <a:latin typeface="Arial"/>
                <a:cs typeface="Arial"/>
              </a:rPr>
              <a:t>resultant alternating current </a:t>
            </a:r>
            <a:r>
              <a:rPr sz="650" spc="10" dirty="0">
                <a:latin typeface="Arial"/>
                <a:cs typeface="Arial"/>
              </a:rPr>
              <a:t>is  </a:t>
            </a:r>
            <a:r>
              <a:rPr sz="650" spc="5" dirty="0">
                <a:latin typeface="Arial"/>
                <a:cs typeface="Arial"/>
              </a:rPr>
              <a:t>modulated </a:t>
            </a:r>
            <a:r>
              <a:rPr sz="650" spc="10" dirty="0">
                <a:latin typeface="Arial"/>
                <a:cs typeface="Arial"/>
              </a:rPr>
              <a:t>more</a:t>
            </a:r>
            <a:r>
              <a:rPr sz="650" spc="3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efficiently</a:t>
            </a:r>
            <a:endParaRPr sz="650">
              <a:latin typeface="Arial"/>
              <a:cs typeface="Arial"/>
            </a:endParaRPr>
          </a:p>
          <a:p>
            <a:pPr marL="91440" marR="22225" indent="-79375">
              <a:lnSpc>
                <a:spcPts val="720"/>
              </a:lnSpc>
              <a:spcBef>
                <a:spcPts val="19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Amplitude </a:t>
            </a:r>
            <a:r>
              <a:rPr sz="650" spc="10" dirty="0">
                <a:latin typeface="Arial"/>
                <a:cs typeface="Arial"/>
              </a:rPr>
              <a:t>is 100% </a:t>
            </a:r>
            <a:r>
              <a:rPr sz="650" spc="5" dirty="0">
                <a:latin typeface="Arial"/>
                <a:cs typeface="Arial"/>
              </a:rPr>
              <a:t>modulated: </a:t>
            </a:r>
            <a:r>
              <a:rPr sz="650" spc="10" dirty="0">
                <a:latin typeface="Arial"/>
                <a:cs typeface="Arial"/>
              </a:rPr>
              <a:t>can </a:t>
            </a:r>
            <a:r>
              <a:rPr sz="650" dirty="0">
                <a:latin typeface="Arial"/>
                <a:cs typeface="Arial"/>
              </a:rPr>
              <a:t>only </a:t>
            </a:r>
            <a:r>
              <a:rPr sz="650" spc="10" dirty="0">
                <a:latin typeface="Arial"/>
                <a:cs typeface="Arial"/>
              </a:rPr>
              <a:t>be </a:t>
            </a:r>
            <a:r>
              <a:rPr sz="650" spc="5" dirty="0">
                <a:latin typeface="Arial"/>
                <a:cs typeface="Arial"/>
              </a:rPr>
              <a:t>obtained </a:t>
            </a:r>
            <a:r>
              <a:rPr sz="650" spc="10" dirty="0">
                <a:latin typeface="Arial"/>
                <a:cs typeface="Arial"/>
              </a:rPr>
              <a:t>using the  2 </a:t>
            </a:r>
            <a:r>
              <a:rPr sz="650" dirty="0">
                <a:latin typeface="Arial"/>
                <a:cs typeface="Arial"/>
              </a:rPr>
              <a:t>pole</a:t>
            </a:r>
            <a:r>
              <a:rPr sz="650" spc="20" dirty="0">
                <a:latin typeface="Arial"/>
                <a:cs typeface="Arial"/>
              </a:rPr>
              <a:t> </a:t>
            </a:r>
            <a:r>
              <a:rPr sz="650" dirty="0">
                <a:latin typeface="Arial"/>
                <a:cs typeface="Arial"/>
              </a:rPr>
              <a:t>IF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0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Beat frequencies </a:t>
            </a:r>
            <a:r>
              <a:rPr sz="650" spc="10" dirty="0">
                <a:latin typeface="Arial"/>
                <a:cs typeface="Arial"/>
              </a:rPr>
              <a:t>are </a:t>
            </a:r>
            <a:r>
              <a:rPr sz="650" spc="5" dirty="0">
                <a:latin typeface="Arial"/>
                <a:cs typeface="Arial"/>
              </a:rPr>
              <a:t>perfectly</a:t>
            </a:r>
            <a:r>
              <a:rPr sz="650" spc="3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formed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0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Stimulatory </a:t>
            </a:r>
            <a:r>
              <a:rPr sz="650" dirty="0">
                <a:latin typeface="Arial"/>
                <a:cs typeface="Arial"/>
              </a:rPr>
              <a:t>effect </a:t>
            </a:r>
            <a:r>
              <a:rPr sz="650" spc="5" dirty="0">
                <a:latin typeface="Arial"/>
                <a:cs typeface="Arial"/>
              </a:rPr>
              <a:t>(0 </a:t>
            </a:r>
            <a:r>
              <a:rPr sz="650" spc="20" dirty="0">
                <a:latin typeface="Arial"/>
                <a:cs typeface="Arial"/>
              </a:rPr>
              <a:t>→ </a:t>
            </a:r>
            <a:r>
              <a:rPr sz="650" spc="5" dirty="0">
                <a:latin typeface="Arial"/>
                <a:cs typeface="Arial"/>
              </a:rPr>
              <a:t>beat</a:t>
            </a:r>
            <a:r>
              <a:rPr sz="650" spc="1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peak)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Superficial</a:t>
            </a:r>
            <a:endParaRPr sz="650">
              <a:latin typeface="Arial"/>
              <a:cs typeface="Arial"/>
            </a:endParaRPr>
          </a:p>
          <a:p>
            <a:pPr marL="91440" marR="510540" indent="-79375">
              <a:lnSpc>
                <a:spcPts val="730"/>
              </a:lnSpc>
              <a:spcBef>
                <a:spcPts val="17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Most common (79% </a:t>
            </a:r>
            <a:r>
              <a:rPr sz="650" spc="5" dirty="0">
                <a:latin typeface="Arial"/>
                <a:cs typeface="Arial"/>
              </a:rPr>
              <a:t>of treatments) </a:t>
            </a:r>
            <a:r>
              <a:rPr sz="650" spc="10" dirty="0">
                <a:latin typeface="Arial"/>
                <a:cs typeface="Arial"/>
              </a:rPr>
              <a:t>carried </a:t>
            </a:r>
            <a:r>
              <a:rPr sz="650" spc="5" dirty="0">
                <a:latin typeface="Arial"/>
                <a:cs typeface="Arial"/>
              </a:rPr>
              <a:t>out </a:t>
            </a:r>
            <a:r>
              <a:rPr sz="650" spc="10" dirty="0">
                <a:latin typeface="Arial"/>
                <a:cs typeface="Arial"/>
              </a:rPr>
              <a:t>by  </a:t>
            </a:r>
            <a:r>
              <a:rPr sz="650" spc="5" dirty="0">
                <a:latin typeface="Arial"/>
                <a:cs typeface="Arial"/>
              </a:rPr>
              <a:t>physiotherapists </a:t>
            </a:r>
            <a:r>
              <a:rPr sz="650" dirty="0">
                <a:latin typeface="Arial"/>
                <a:cs typeface="Arial"/>
              </a:rPr>
              <a:t>(Tabasam </a:t>
            </a:r>
            <a:r>
              <a:rPr sz="650" spc="10" dirty="0">
                <a:latin typeface="Arial"/>
                <a:cs typeface="Arial"/>
              </a:rPr>
              <a:t>and Johnson</a:t>
            </a:r>
            <a:r>
              <a:rPr sz="650" spc="6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2000)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95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4 </a:t>
            </a:r>
            <a:r>
              <a:rPr sz="650" dirty="0">
                <a:latin typeface="Arial"/>
                <a:cs typeface="Arial"/>
              </a:rPr>
              <a:t>pole </a:t>
            </a:r>
            <a:r>
              <a:rPr sz="650" spc="10" dirty="0">
                <a:latin typeface="Arial"/>
                <a:cs typeface="Arial"/>
              </a:rPr>
              <a:t>used more </a:t>
            </a:r>
            <a:r>
              <a:rPr sz="650" spc="5" dirty="0">
                <a:latin typeface="Arial"/>
                <a:cs typeface="Arial"/>
              </a:rPr>
              <a:t>for </a:t>
            </a:r>
            <a:r>
              <a:rPr sz="650" dirty="0">
                <a:latin typeface="Arial"/>
                <a:cs typeface="Arial"/>
              </a:rPr>
              <a:t>lower </a:t>
            </a:r>
            <a:r>
              <a:rPr sz="650" spc="10" dirty="0">
                <a:latin typeface="Arial"/>
                <a:cs typeface="Arial"/>
              </a:rPr>
              <a:t>back</a:t>
            </a:r>
            <a:r>
              <a:rPr sz="650" spc="8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pain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0572" y="172593"/>
            <a:ext cx="76454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ITF</a:t>
            </a:r>
            <a:r>
              <a:rPr spc="-70" dirty="0"/>
              <a:t> </a:t>
            </a:r>
            <a:r>
              <a:rPr spc="5" dirty="0"/>
              <a:t>Settings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6173"/>
            <a:ext cx="1563370" cy="83185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Constant/variable beat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frequency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Control for </a:t>
            </a:r>
            <a:r>
              <a:rPr sz="700" spc="15" dirty="0">
                <a:latin typeface="Arial"/>
                <a:cs typeface="Arial"/>
              </a:rPr>
              <a:t>time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beat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frequencies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Intensity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control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Vector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setting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Control of total </a:t>
            </a:r>
            <a:r>
              <a:rPr sz="700" spc="15" dirty="0">
                <a:latin typeface="Arial"/>
                <a:cs typeface="Arial"/>
              </a:rPr>
              <a:t>time </a:t>
            </a:r>
            <a:r>
              <a:rPr sz="700" spc="10" dirty="0">
                <a:latin typeface="Arial"/>
                <a:cs typeface="Arial"/>
              </a:rPr>
              <a:t>(10-20</a:t>
            </a:r>
            <a:r>
              <a:rPr sz="700" spc="15" dirty="0">
                <a:latin typeface="Arial"/>
                <a:cs typeface="Arial"/>
              </a:rPr>
              <a:t> mins)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2/4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pole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84529" y="172593"/>
            <a:ext cx="43815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S</a:t>
            </a:r>
            <a:r>
              <a:rPr spc="35" dirty="0"/>
              <a:t>w</a:t>
            </a:r>
            <a:r>
              <a:rPr spc="5" dirty="0"/>
              <a:t>ee</a:t>
            </a:r>
            <a:r>
              <a:rPr spc="10" dirty="0"/>
              <a:t>p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173"/>
            <a:ext cx="1988820" cy="42799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Sweep prevents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accommodation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Should be </a:t>
            </a:r>
            <a:r>
              <a:rPr sz="700" spc="10" dirty="0">
                <a:latin typeface="Arial"/>
                <a:cs typeface="Arial"/>
              </a:rPr>
              <a:t>appropriate to physiological</a:t>
            </a:r>
            <a:r>
              <a:rPr sz="700" spc="6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affects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Excessive range </a:t>
            </a:r>
            <a:r>
              <a:rPr sz="700" spc="20" dirty="0">
                <a:latin typeface="Arial"/>
                <a:cs typeface="Arial"/>
              </a:rPr>
              <a:t>may </a:t>
            </a:r>
            <a:r>
              <a:rPr sz="700" spc="15" dirty="0">
                <a:latin typeface="Arial"/>
                <a:cs typeface="Arial"/>
              </a:rPr>
              <a:t>minimise clinical</a:t>
            </a:r>
            <a:r>
              <a:rPr sz="700" spc="-7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effect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159" y="165862"/>
            <a:ext cx="1466215" cy="463550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20"/>
              </a:spcBef>
            </a:pPr>
            <a:r>
              <a:rPr sz="1000" b="1" spc="10" dirty="0">
                <a:latin typeface="Arial"/>
                <a:cs typeface="Arial"/>
              </a:rPr>
              <a:t>S</a:t>
            </a:r>
            <a:r>
              <a:rPr sz="1000" b="1" spc="35" dirty="0">
                <a:latin typeface="Arial"/>
                <a:cs typeface="Arial"/>
              </a:rPr>
              <a:t>w</a:t>
            </a:r>
            <a:r>
              <a:rPr sz="1000" b="1" spc="5" dirty="0">
                <a:latin typeface="Arial"/>
                <a:cs typeface="Arial"/>
              </a:rPr>
              <a:t>ee</a:t>
            </a:r>
            <a:r>
              <a:rPr sz="1000" b="1" spc="10" dirty="0">
                <a:latin typeface="Arial"/>
                <a:cs typeface="Arial"/>
              </a:rPr>
              <a:t>p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Sweep: </a:t>
            </a:r>
            <a:r>
              <a:rPr sz="700" spc="10" dirty="0">
                <a:latin typeface="Arial"/>
                <a:cs typeface="Arial"/>
              </a:rPr>
              <a:t>e.g. </a:t>
            </a:r>
            <a:r>
              <a:rPr sz="700" spc="15" dirty="0">
                <a:latin typeface="Arial"/>
                <a:cs typeface="Arial"/>
              </a:rPr>
              <a:t>10-25-10Hz</a:t>
            </a:r>
            <a:endParaRPr sz="7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487680" y="687324"/>
            <a:ext cx="1836420" cy="90830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7159" y="165862"/>
            <a:ext cx="153098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Sweep </a:t>
            </a:r>
            <a:r>
              <a:rPr spc="5" dirty="0"/>
              <a:t>Times </a:t>
            </a:r>
            <a:r>
              <a:rPr spc="10" dirty="0"/>
              <a:t>and</a:t>
            </a:r>
            <a:r>
              <a:rPr spc="-150" dirty="0"/>
              <a:t> </a:t>
            </a:r>
            <a:r>
              <a:rPr spc="5" dirty="0"/>
              <a:t>Ratios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91997"/>
            <a:ext cx="113601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Rate </a:t>
            </a:r>
            <a:r>
              <a:rPr sz="700" spc="10" dirty="0">
                <a:latin typeface="Arial"/>
                <a:cs typeface="Arial"/>
              </a:rPr>
              <a:t>of </a:t>
            </a:r>
            <a:r>
              <a:rPr sz="700" spc="15" dirty="0">
                <a:latin typeface="Arial"/>
                <a:cs typeface="Arial"/>
              </a:rPr>
              <a:t>change </a:t>
            </a:r>
            <a:r>
              <a:rPr sz="700" spc="10" dirty="0">
                <a:latin typeface="Arial"/>
                <a:cs typeface="Arial"/>
              </a:rPr>
              <a:t>of</a:t>
            </a:r>
            <a:r>
              <a:rPr sz="700" spc="-5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sweep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56718" y="1277162"/>
            <a:ext cx="1188085" cy="29400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Chronic = </a:t>
            </a:r>
            <a:r>
              <a:rPr sz="700" spc="10" dirty="0">
                <a:latin typeface="Arial"/>
                <a:cs typeface="Arial"/>
              </a:rPr>
              <a:t>fast rise/fast</a:t>
            </a:r>
            <a:r>
              <a:rPr sz="700" spc="-4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fall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Acute = Slow rise/slow</a:t>
            </a:r>
            <a:r>
              <a:rPr sz="700" spc="-7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fall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463296" y="658368"/>
            <a:ext cx="1885188" cy="62636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24204" y="172593"/>
            <a:ext cx="55816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Intensity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98729"/>
            <a:ext cx="1426210" cy="36131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30"/>
              </a:spcBef>
              <a:buChar char="•"/>
              <a:tabLst>
                <a:tab pos="92075" algn="l"/>
              </a:tabLst>
            </a:pPr>
            <a:r>
              <a:rPr sz="700" spc="5" dirty="0">
                <a:latin typeface="Arial"/>
                <a:cs typeface="Arial"/>
              </a:rPr>
              <a:t>Turn </a:t>
            </a:r>
            <a:r>
              <a:rPr sz="700" spc="10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‘maximum </a:t>
            </a:r>
            <a:r>
              <a:rPr sz="700" spc="10" dirty="0">
                <a:latin typeface="Arial"/>
                <a:cs typeface="Arial"/>
              </a:rPr>
              <a:t>comfort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level’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Monitor </a:t>
            </a:r>
            <a:r>
              <a:rPr sz="700" spc="10" dirty="0">
                <a:latin typeface="Arial"/>
                <a:cs typeface="Arial"/>
              </a:rPr>
              <a:t>for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accommodation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50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Leave </a:t>
            </a:r>
            <a:r>
              <a:rPr sz="700" spc="10" dirty="0">
                <a:latin typeface="Arial"/>
                <a:cs typeface="Arial"/>
              </a:rPr>
              <a:t>for </a:t>
            </a:r>
            <a:r>
              <a:rPr sz="700" spc="15" dirty="0">
                <a:latin typeface="Arial"/>
                <a:cs typeface="Arial"/>
              </a:rPr>
              <a:t>1 min then </a:t>
            </a:r>
            <a:r>
              <a:rPr sz="700" spc="10" dirty="0">
                <a:latin typeface="Arial"/>
                <a:cs typeface="Arial"/>
              </a:rPr>
              <a:t>turn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up</a:t>
            </a:r>
            <a:endParaRPr sz="7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6096"/>
            <a:ext cx="2339340" cy="1696720"/>
            <a:chOff x="0" y="6096"/>
            <a:chExt cx="2339340" cy="1696720"/>
          </a:xfrm>
        </p:grpSpPr>
        <p:sp>
          <p:nvSpPr>
            <p:cNvPr id="5" name="object 5"/>
            <p:cNvSpPr/>
            <p:nvPr/>
          </p:nvSpPr>
          <p:spPr>
            <a:xfrm>
              <a:off x="472440" y="883920"/>
              <a:ext cx="1866900" cy="818388"/>
            </a:xfrm>
            <a:prstGeom prst="rect">
              <a:avLst/>
            </a:prstGeom>
            <a:blipFill>
              <a:blip r:embed="rId2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6096"/>
              <a:ext cx="449579" cy="35051"/>
            </a:xfrm>
            <a:prstGeom prst="rect">
              <a:avLst/>
            </a:prstGeom>
            <a:blipFill>
              <a:blip r:embed="rId3" cstate="print"/>
              <a:stretch>
                <a:fillRect/>
              </a:stretch>
            </a:blip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1375" y="172593"/>
            <a:ext cx="11226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>
                <a:solidFill>
                  <a:srgbClr val="FF0000"/>
                </a:solidFill>
              </a:rPr>
              <a:t>Contraindications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173"/>
            <a:ext cx="1490345" cy="110172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Tumours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Recent bleeding </a:t>
            </a:r>
            <a:r>
              <a:rPr sz="700" spc="10" dirty="0">
                <a:latin typeface="Arial"/>
                <a:cs typeface="Arial"/>
              </a:rPr>
              <a:t>or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haemorrhage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Thrombosis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Pacemakers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Bacterial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infections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Rapidly dividing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tissue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Implants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Inability to </a:t>
            </a:r>
            <a:r>
              <a:rPr sz="700" spc="15" dirty="0">
                <a:latin typeface="Arial"/>
                <a:cs typeface="Arial"/>
              </a:rPr>
              <a:t>comprehend </a:t>
            </a:r>
            <a:r>
              <a:rPr sz="700" spc="10" dirty="0">
                <a:latin typeface="Arial"/>
                <a:cs typeface="Arial"/>
              </a:rPr>
              <a:t>treatment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739" y="165862"/>
            <a:ext cx="1122680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>
                <a:solidFill>
                  <a:srgbClr val="FF0000"/>
                </a:solidFill>
              </a:rPr>
              <a:t>Contraindications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2400300" cy="922019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Over </a:t>
            </a:r>
            <a:r>
              <a:rPr sz="700" spc="10" dirty="0">
                <a:latin typeface="Arial"/>
                <a:cs typeface="Arial"/>
              </a:rPr>
              <a:t>the anterior </a:t>
            </a:r>
            <a:r>
              <a:rPr sz="700" spc="15" dirty="0">
                <a:latin typeface="Arial"/>
                <a:cs typeface="Arial"/>
              </a:rPr>
              <a:t>aspect </a:t>
            </a:r>
            <a:r>
              <a:rPr sz="700" spc="10" dirty="0">
                <a:latin typeface="Arial"/>
                <a:cs typeface="Arial"/>
              </a:rPr>
              <a:t>of the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neck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Significant impairment </a:t>
            </a:r>
            <a:r>
              <a:rPr sz="700" spc="10" dirty="0">
                <a:latin typeface="Arial"/>
                <a:cs typeface="Arial"/>
              </a:rPr>
              <a:t>in the circulation </a:t>
            </a:r>
            <a:r>
              <a:rPr sz="700" spc="15" dirty="0">
                <a:latin typeface="Arial"/>
                <a:cs typeface="Arial"/>
              </a:rPr>
              <a:t>/sensory loss </a:t>
            </a:r>
            <a:r>
              <a:rPr sz="700" spc="10" dirty="0">
                <a:latin typeface="Arial"/>
                <a:cs typeface="Arial"/>
              </a:rPr>
              <a:t>of  the area to </a:t>
            </a:r>
            <a:r>
              <a:rPr sz="700" spc="15" dirty="0">
                <a:latin typeface="Arial"/>
                <a:cs typeface="Arial"/>
              </a:rPr>
              <a:t>be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Rx</a:t>
            </a:r>
            <a:endParaRPr sz="700">
              <a:latin typeface="Arial"/>
              <a:cs typeface="Arial"/>
            </a:endParaRPr>
          </a:p>
          <a:p>
            <a:pPr marL="91440" marR="208279" indent="-79375">
              <a:lnSpc>
                <a:spcPct val="104299"/>
              </a:lnSpc>
              <a:spcBef>
                <a:spcPts val="180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Where </a:t>
            </a:r>
            <a:r>
              <a:rPr sz="700" spc="10" dirty="0">
                <a:latin typeface="Arial"/>
                <a:cs typeface="Arial"/>
              </a:rPr>
              <a:t>there are </a:t>
            </a:r>
            <a:r>
              <a:rPr sz="700" spc="15" dirty="0">
                <a:latin typeface="Arial"/>
                <a:cs typeface="Arial"/>
              </a:rPr>
              <a:t>local skin conditions </a:t>
            </a:r>
            <a:r>
              <a:rPr sz="700" spc="10" dirty="0">
                <a:latin typeface="Arial"/>
                <a:cs typeface="Arial"/>
              </a:rPr>
              <a:t>e.g.</a:t>
            </a:r>
            <a:r>
              <a:rPr sz="700" spc="-5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eczema,  </a:t>
            </a:r>
            <a:r>
              <a:rPr sz="700" spc="10" dirty="0">
                <a:latin typeface="Arial"/>
                <a:cs typeface="Arial"/>
              </a:rPr>
              <a:t>dermatitis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Epilepsy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Avoid active </a:t>
            </a:r>
            <a:r>
              <a:rPr sz="700" spc="10" dirty="0">
                <a:latin typeface="Arial"/>
                <a:cs typeface="Arial"/>
              </a:rPr>
              <a:t>epiphyseal regions in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children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67055" y="165862"/>
            <a:ext cx="16732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>
                <a:solidFill>
                  <a:srgbClr val="FF0000"/>
                </a:solidFill>
              </a:rPr>
              <a:t>Contraindications/Dangers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1828164" cy="81026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Increase in </a:t>
            </a:r>
            <a:r>
              <a:rPr sz="700" spc="15" dirty="0">
                <a:latin typeface="Arial"/>
                <a:cs typeface="Arial"/>
              </a:rPr>
              <a:t>bleeding </a:t>
            </a:r>
            <a:r>
              <a:rPr sz="700" spc="10" dirty="0">
                <a:latin typeface="Arial"/>
                <a:cs typeface="Arial"/>
              </a:rPr>
              <a:t>-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warfarin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Pregnancy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Suction pressure </a:t>
            </a:r>
            <a:r>
              <a:rPr sz="700" spc="10" dirty="0">
                <a:latin typeface="Arial"/>
                <a:cs typeface="Arial"/>
              </a:rPr>
              <a:t>if too </a:t>
            </a:r>
            <a:r>
              <a:rPr sz="700" spc="15" dirty="0">
                <a:latin typeface="Arial"/>
                <a:cs typeface="Arial"/>
              </a:rPr>
              <a:t>high </a:t>
            </a:r>
            <a:r>
              <a:rPr sz="700" spc="10" dirty="0">
                <a:latin typeface="Arial"/>
                <a:cs typeface="Arial"/>
              </a:rPr>
              <a:t>-</a:t>
            </a:r>
            <a:r>
              <a:rPr sz="700" spc="-6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bruising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Unknown </a:t>
            </a:r>
            <a:r>
              <a:rPr sz="700" spc="10" dirty="0">
                <a:latin typeface="Arial"/>
                <a:cs typeface="Arial"/>
              </a:rPr>
              <a:t>effect </a:t>
            </a:r>
            <a:r>
              <a:rPr sz="700" spc="15" dirty="0">
                <a:latin typeface="Arial"/>
                <a:cs typeface="Arial"/>
              </a:rPr>
              <a:t>on developing</a:t>
            </a:r>
            <a:r>
              <a:rPr sz="700" spc="-1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foetus</a:t>
            </a:r>
            <a:endParaRPr sz="700">
              <a:latin typeface="Arial"/>
              <a:cs typeface="Arial"/>
            </a:endParaRPr>
          </a:p>
          <a:p>
            <a:pPr marL="91440" marR="5080" indent="-79375">
              <a:lnSpc>
                <a:spcPct val="105700"/>
              </a:lnSpc>
              <a:spcBef>
                <a:spcPts val="16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Sudden </a:t>
            </a:r>
            <a:r>
              <a:rPr sz="700" spc="10" dirty="0">
                <a:latin typeface="Arial"/>
                <a:cs typeface="Arial"/>
              </a:rPr>
              <a:t>surge </a:t>
            </a:r>
            <a:r>
              <a:rPr sz="700" spc="30" dirty="0">
                <a:latin typeface="Arial"/>
                <a:cs typeface="Arial"/>
              </a:rPr>
              <a:t>→ </a:t>
            </a:r>
            <a:r>
              <a:rPr sz="700" spc="15" dirty="0">
                <a:latin typeface="Arial"/>
                <a:cs typeface="Arial"/>
              </a:rPr>
              <a:t>excessive </a:t>
            </a:r>
            <a:r>
              <a:rPr sz="700" spc="10" dirty="0">
                <a:latin typeface="Arial"/>
                <a:cs typeface="Arial"/>
              </a:rPr>
              <a:t>contraction </a:t>
            </a:r>
            <a:r>
              <a:rPr sz="700" spc="5" dirty="0">
                <a:latin typeface="Arial"/>
                <a:cs typeface="Arial"/>
              </a:rPr>
              <a:t>of  </a:t>
            </a:r>
            <a:r>
              <a:rPr sz="700" spc="15" dirty="0">
                <a:latin typeface="Arial"/>
                <a:cs typeface="Arial"/>
              </a:rPr>
              <a:t>muscle/stimulation </a:t>
            </a:r>
            <a:r>
              <a:rPr sz="700" spc="10" dirty="0">
                <a:latin typeface="Arial"/>
                <a:cs typeface="Arial"/>
              </a:rPr>
              <a:t>of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nerve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19047" y="172593"/>
            <a:ext cx="7664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6173"/>
            <a:ext cx="1950085" cy="96774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Observe contraindications </a:t>
            </a:r>
            <a:r>
              <a:rPr sz="700" spc="10" dirty="0">
                <a:latin typeface="Arial"/>
                <a:cs typeface="Arial"/>
              </a:rPr>
              <a:t>- </a:t>
            </a:r>
            <a:r>
              <a:rPr sz="700" spc="20" dirty="0">
                <a:latin typeface="Arial"/>
                <a:cs typeface="Arial"/>
              </a:rPr>
              <a:t>Common</a:t>
            </a:r>
            <a:r>
              <a:rPr sz="700" spc="-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sense!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20" dirty="0">
                <a:latin typeface="Arial"/>
                <a:cs typeface="Arial"/>
              </a:rPr>
              <a:t>Wash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skin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-5" dirty="0">
                <a:latin typeface="Arial"/>
                <a:cs typeface="Arial"/>
              </a:rPr>
              <a:t>Test </a:t>
            </a:r>
            <a:r>
              <a:rPr sz="700" spc="15" dirty="0">
                <a:latin typeface="Arial"/>
                <a:cs typeface="Arial"/>
              </a:rPr>
              <a:t>machine </a:t>
            </a:r>
            <a:r>
              <a:rPr sz="700" spc="10" dirty="0">
                <a:latin typeface="Arial"/>
                <a:cs typeface="Arial"/>
              </a:rPr>
              <a:t>prior to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use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Check connections/leads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etc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Sharp/blunt skin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sensation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Good electrode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contact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Clear</a:t>
            </a:r>
            <a:r>
              <a:rPr sz="700" spc="10" dirty="0">
                <a:latin typeface="Arial"/>
                <a:cs typeface="Arial"/>
              </a:rPr>
              <a:t> instructions/warnings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89915" y="172593"/>
            <a:ext cx="162750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Proposed </a:t>
            </a:r>
            <a:r>
              <a:rPr spc="5" dirty="0"/>
              <a:t>Patient</a:t>
            </a:r>
            <a:r>
              <a:rPr spc="-125" dirty="0"/>
              <a:t> </a:t>
            </a:r>
            <a:r>
              <a:rPr spc="5" dirty="0"/>
              <a:t>Benefits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173"/>
            <a:ext cx="1846580" cy="83185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Reduces </a:t>
            </a:r>
            <a:r>
              <a:rPr sz="700" b="1" spc="10" dirty="0">
                <a:latin typeface="Arial"/>
                <a:cs typeface="Arial"/>
              </a:rPr>
              <a:t>painful</a:t>
            </a:r>
            <a:r>
              <a:rPr sz="700" b="1" spc="30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symptoms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Decreases local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swelling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Promotes muscle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tone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Restores normal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movements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Releases </a:t>
            </a:r>
            <a:r>
              <a:rPr sz="700" b="1" spc="10" dirty="0">
                <a:latin typeface="Arial"/>
                <a:cs typeface="Arial"/>
              </a:rPr>
              <a:t>the body's natural </a:t>
            </a:r>
            <a:r>
              <a:rPr sz="700" b="1" spc="15" dirty="0">
                <a:latin typeface="Arial"/>
                <a:cs typeface="Arial"/>
              </a:rPr>
              <a:t>pain</a:t>
            </a:r>
            <a:r>
              <a:rPr sz="700" b="1" spc="70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killer</a:t>
            </a:r>
            <a:r>
              <a:rPr sz="700" spc="10" dirty="0">
                <a:latin typeface="Arial"/>
                <a:cs typeface="Arial"/>
              </a:rPr>
              <a:t>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Accelerates </a:t>
            </a:r>
            <a:r>
              <a:rPr sz="700" spc="10" dirty="0">
                <a:latin typeface="Arial"/>
                <a:cs typeface="Arial"/>
              </a:rPr>
              <a:t>the </a:t>
            </a:r>
            <a:r>
              <a:rPr sz="700" spc="15" dirty="0">
                <a:latin typeface="Arial"/>
                <a:cs typeface="Arial"/>
              </a:rPr>
              <a:t>healing</a:t>
            </a:r>
            <a:r>
              <a:rPr sz="700" spc="-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process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1304" y="165862"/>
            <a:ext cx="12414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Common </a:t>
            </a:r>
            <a:r>
              <a:rPr spc="5" dirty="0"/>
              <a:t>Use of</a:t>
            </a:r>
            <a:r>
              <a:rPr spc="-114" dirty="0"/>
              <a:t> </a:t>
            </a:r>
            <a:r>
              <a:rPr spc="10" dirty="0"/>
              <a:t>ITF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69442"/>
            <a:ext cx="1517650" cy="83185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Pre </a:t>
            </a:r>
            <a:r>
              <a:rPr sz="700" spc="15" dirty="0">
                <a:latin typeface="Arial"/>
                <a:cs typeface="Arial"/>
              </a:rPr>
              <a:t>and </a:t>
            </a:r>
            <a:r>
              <a:rPr sz="700" spc="10" dirty="0">
                <a:latin typeface="Arial"/>
                <a:cs typeface="Arial"/>
              </a:rPr>
              <a:t>post-orthopaedic</a:t>
            </a:r>
            <a:r>
              <a:rPr sz="700" spc="2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surgery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Joint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injury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-25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increase</a:t>
            </a:r>
            <a:r>
              <a:rPr sz="700" spc="3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circulation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Pain</a:t>
            </a:r>
            <a:r>
              <a:rPr sz="700" b="1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control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-25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↑ </a:t>
            </a:r>
            <a:r>
              <a:rPr sz="700" spc="10" dirty="0">
                <a:latin typeface="Arial"/>
                <a:cs typeface="Arial"/>
              </a:rPr>
              <a:t>range of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motion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-25" dirty="0">
                <a:latin typeface="Arial"/>
                <a:cs typeface="Arial"/>
              </a:rPr>
              <a:t>To </a:t>
            </a:r>
            <a:r>
              <a:rPr sz="700" spc="15" dirty="0">
                <a:latin typeface="Arial"/>
                <a:cs typeface="Arial"/>
              </a:rPr>
              <a:t>↓ oedema </a:t>
            </a:r>
            <a:r>
              <a:rPr sz="700" spc="10" dirty="0">
                <a:latin typeface="Arial"/>
                <a:cs typeface="Arial"/>
              </a:rPr>
              <a:t>and </a:t>
            </a:r>
            <a:r>
              <a:rPr sz="700" spc="15" dirty="0">
                <a:latin typeface="Arial"/>
                <a:cs typeface="Arial"/>
              </a:rPr>
              <a:t>muscle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spasms.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74801" y="165862"/>
            <a:ext cx="65722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10" dirty="0"/>
              <a:t>ITF</a:t>
            </a:r>
            <a:r>
              <a:rPr spc="-70" dirty="0"/>
              <a:t> </a:t>
            </a:r>
            <a:r>
              <a:rPr spc="5" dirty="0"/>
              <a:t>Issues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69442"/>
            <a:ext cx="946150" cy="831850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Placebo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‘Putting </a:t>
            </a:r>
            <a:r>
              <a:rPr sz="700" spc="15" dirty="0">
                <a:latin typeface="Arial"/>
                <a:cs typeface="Arial"/>
              </a:rPr>
              <a:t>machine</a:t>
            </a:r>
            <a:r>
              <a:rPr sz="700" spc="-35" dirty="0">
                <a:latin typeface="Arial"/>
                <a:cs typeface="Arial"/>
              </a:rPr>
              <a:t> </a:t>
            </a:r>
            <a:r>
              <a:rPr sz="700" spc="5" dirty="0">
                <a:latin typeface="Arial"/>
                <a:cs typeface="Arial"/>
              </a:rPr>
              <a:t>on’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Clinic</a:t>
            </a:r>
            <a:r>
              <a:rPr sz="700" spc="-6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based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Dependence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Treatment</a:t>
            </a:r>
            <a:r>
              <a:rPr sz="700" spc="-5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time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Evidence</a:t>
            </a:r>
            <a:r>
              <a:rPr sz="700" spc="-5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base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2555" y="172593"/>
            <a:ext cx="1020444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Clinical</a:t>
            </a:r>
            <a:r>
              <a:rPr spc="-75" dirty="0"/>
              <a:t> </a:t>
            </a:r>
            <a:r>
              <a:rPr spc="5" dirty="0"/>
              <a:t>Choices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7697"/>
            <a:ext cx="1014094" cy="1238885"/>
          </a:xfrm>
          <a:prstGeom prst="rect">
            <a:avLst/>
          </a:prstGeom>
        </p:spPr>
        <p:txBody>
          <a:bodyPr vert="horz" wrap="square" lIns="0" tIns="2540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20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Contraindications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Treatment</a:t>
            </a:r>
            <a:r>
              <a:rPr sz="650" spc="-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aim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Objective</a:t>
            </a:r>
            <a:r>
              <a:rPr sz="650" spc="-2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marker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650" spc="-5" dirty="0">
                <a:latin typeface="Arial"/>
                <a:cs typeface="Arial"/>
              </a:rPr>
              <a:t>Target </a:t>
            </a:r>
            <a:r>
              <a:rPr sz="650" spc="10" dirty="0">
                <a:latin typeface="Arial"/>
                <a:cs typeface="Arial"/>
              </a:rPr>
              <a:t>tissue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00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Nature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05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Location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4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Beat frequency</a:t>
            </a:r>
            <a:r>
              <a:rPr sz="650" spc="-1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section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2 </a:t>
            </a:r>
            <a:r>
              <a:rPr sz="650" dirty="0">
                <a:latin typeface="Arial"/>
                <a:cs typeface="Arial"/>
              </a:rPr>
              <a:t>pole, </a:t>
            </a:r>
            <a:r>
              <a:rPr sz="650" spc="10" dirty="0">
                <a:latin typeface="Arial"/>
                <a:cs typeface="Arial"/>
              </a:rPr>
              <a:t>4 </a:t>
            </a:r>
            <a:r>
              <a:rPr sz="650" dirty="0">
                <a:latin typeface="Arial"/>
                <a:cs typeface="Arial"/>
              </a:rPr>
              <a:t>pole </a:t>
            </a:r>
            <a:r>
              <a:rPr sz="650" spc="5" dirty="0">
                <a:latin typeface="Arial"/>
                <a:cs typeface="Arial"/>
              </a:rPr>
              <a:t>or</a:t>
            </a:r>
            <a:r>
              <a:rPr sz="650" spc="10" dirty="0">
                <a:latin typeface="Arial"/>
                <a:cs typeface="Arial"/>
              </a:rPr>
              <a:t> suction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1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Sweep</a:t>
            </a:r>
            <a:r>
              <a:rPr sz="650" spc="3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time/ratio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Intensity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10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Treatment</a:t>
            </a:r>
            <a:r>
              <a:rPr sz="650" spc="-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time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93191" y="172593"/>
            <a:ext cx="1020444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Clinical</a:t>
            </a:r>
            <a:r>
              <a:rPr spc="-75" dirty="0"/>
              <a:t> </a:t>
            </a:r>
            <a:r>
              <a:rPr spc="5" dirty="0"/>
              <a:t>Choices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476693"/>
            <a:ext cx="1226185" cy="88265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Acute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fairly </a:t>
            </a:r>
            <a:r>
              <a:rPr sz="650" spc="-5" dirty="0">
                <a:latin typeface="Arial"/>
                <a:cs typeface="Arial"/>
              </a:rPr>
              <a:t>stationary</a:t>
            </a:r>
            <a:r>
              <a:rPr sz="650" spc="-8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frequency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dirty="0">
                <a:latin typeface="Arial"/>
                <a:cs typeface="Arial"/>
              </a:rPr>
              <a:t>small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sweep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10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mins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Chronic</a:t>
            </a:r>
            <a:endParaRPr sz="70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5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increase</a:t>
            </a:r>
            <a:r>
              <a:rPr sz="650" spc="-35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sweep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145"/>
              </a:spcBef>
              <a:buChar char="–"/>
              <a:tabLst>
                <a:tab pos="183515" algn="l"/>
              </a:tabLst>
            </a:pPr>
            <a:r>
              <a:rPr sz="650" spc="-5" dirty="0">
                <a:latin typeface="Arial"/>
                <a:cs typeface="Arial"/>
              </a:rPr>
              <a:t>20 mins </a:t>
            </a:r>
            <a:r>
              <a:rPr sz="650" spc="-10" dirty="0">
                <a:latin typeface="Arial"/>
                <a:cs typeface="Arial"/>
              </a:rPr>
              <a:t>(up </a:t>
            </a:r>
            <a:r>
              <a:rPr sz="650" spc="-5" dirty="0">
                <a:latin typeface="Arial"/>
                <a:cs typeface="Arial"/>
              </a:rPr>
              <a:t>to 30 mins</a:t>
            </a:r>
            <a:r>
              <a:rPr sz="650" spc="-70" dirty="0">
                <a:latin typeface="Arial"/>
                <a:cs typeface="Arial"/>
              </a:rPr>
              <a:t> </a:t>
            </a:r>
            <a:r>
              <a:rPr sz="650" spc="-5" dirty="0">
                <a:latin typeface="Arial"/>
                <a:cs typeface="Arial"/>
              </a:rPr>
              <a:t>max)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0952" y="487426"/>
            <a:ext cx="2303780" cy="7004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635" algn="ctr">
              <a:lnSpc>
                <a:spcPct val="101699"/>
              </a:lnSpc>
              <a:spcBef>
                <a:spcPts val="95"/>
              </a:spcBef>
            </a:pPr>
            <a:r>
              <a:rPr sz="1450" b="1" spc="10" dirty="0">
                <a:solidFill>
                  <a:srgbClr val="17375E"/>
                </a:solidFill>
                <a:latin typeface="Arial"/>
                <a:cs typeface="Arial"/>
              </a:rPr>
              <a:t>“Remember </a:t>
            </a:r>
            <a:r>
              <a:rPr sz="1450" b="1" spc="5" dirty="0">
                <a:solidFill>
                  <a:srgbClr val="17375E"/>
                </a:solidFill>
                <a:latin typeface="Arial"/>
                <a:cs typeface="Arial"/>
              </a:rPr>
              <a:t>it </a:t>
            </a:r>
            <a:r>
              <a:rPr sz="1450" b="1" spc="10" dirty="0">
                <a:solidFill>
                  <a:srgbClr val="17375E"/>
                </a:solidFill>
                <a:latin typeface="Arial"/>
                <a:cs typeface="Arial"/>
              </a:rPr>
              <a:t>is not a  cookery book – </a:t>
            </a:r>
            <a:r>
              <a:rPr sz="1450" b="1" dirty="0">
                <a:solidFill>
                  <a:srgbClr val="17375E"/>
                </a:solidFill>
                <a:latin typeface="Arial"/>
                <a:cs typeface="Arial"/>
              </a:rPr>
              <a:t>you </a:t>
            </a:r>
            <a:r>
              <a:rPr sz="1450" b="1" spc="10" dirty="0">
                <a:solidFill>
                  <a:srgbClr val="17375E"/>
                </a:solidFill>
                <a:latin typeface="Arial"/>
                <a:cs typeface="Arial"/>
              </a:rPr>
              <a:t>need  to </a:t>
            </a:r>
            <a:r>
              <a:rPr sz="1450" b="1" spc="5" dirty="0">
                <a:solidFill>
                  <a:srgbClr val="17375E"/>
                </a:solidFill>
                <a:latin typeface="Arial"/>
                <a:cs typeface="Arial"/>
              </a:rPr>
              <a:t>use </a:t>
            </a:r>
            <a:r>
              <a:rPr sz="1450" b="1" spc="5" dirty="0">
                <a:solidFill>
                  <a:srgbClr val="0084B4"/>
                </a:solidFill>
                <a:latin typeface="Arial"/>
                <a:cs typeface="Arial"/>
              </a:rPr>
              <a:t>clinical</a:t>
            </a:r>
            <a:r>
              <a:rPr sz="1450" b="1" spc="-25" dirty="0">
                <a:solidFill>
                  <a:srgbClr val="0084B4"/>
                </a:solidFill>
                <a:latin typeface="Arial"/>
                <a:cs typeface="Arial"/>
              </a:rPr>
              <a:t> </a:t>
            </a:r>
            <a:r>
              <a:rPr sz="1450" b="1" spc="10" dirty="0">
                <a:solidFill>
                  <a:srgbClr val="0084B4"/>
                </a:solidFill>
                <a:latin typeface="Arial"/>
                <a:cs typeface="Arial"/>
              </a:rPr>
              <a:t>reasoning</a:t>
            </a:r>
            <a:r>
              <a:rPr sz="1450" b="1" spc="10" dirty="0">
                <a:solidFill>
                  <a:srgbClr val="17375E"/>
                </a:solidFill>
                <a:latin typeface="Arial"/>
                <a:cs typeface="Arial"/>
              </a:rPr>
              <a:t>”</a:t>
            </a:r>
            <a:endParaRPr sz="14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56718" y="165862"/>
            <a:ext cx="1856105" cy="59753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648335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Pain Relief</a:t>
            </a:r>
            <a:r>
              <a:rPr sz="1000" b="1" spc="-85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Choices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</a:pPr>
            <a:endParaRPr sz="12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buFont typeface="Arial"/>
              <a:buChar char="•"/>
              <a:tabLst>
                <a:tab pos="92075" algn="l"/>
              </a:tabLst>
            </a:pPr>
            <a:r>
              <a:rPr sz="700" b="1" spc="15" dirty="0">
                <a:latin typeface="Arial"/>
                <a:cs typeface="Arial"/>
              </a:rPr>
              <a:t>Pain</a:t>
            </a:r>
            <a:r>
              <a:rPr sz="700" b="1" dirty="0">
                <a:latin typeface="Arial"/>
                <a:cs typeface="Arial"/>
              </a:rPr>
              <a:t> </a:t>
            </a:r>
            <a:r>
              <a:rPr sz="700" b="1" spc="10" dirty="0">
                <a:latin typeface="Arial"/>
                <a:cs typeface="Arial"/>
              </a:rPr>
              <a:t>Gate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Font typeface="Arial"/>
              <a:buChar char="•"/>
              <a:tabLst>
                <a:tab pos="92075" algn="l"/>
              </a:tabLst>
            </a:pPr>
            <a:r>
              <a:rPr sz="700" b="1" spc="10" dirty="0">
                <a:latin typeface="Arial"/>
                <a:cs typeface="Arial"/>
              </a:rPr>
              <a:t>Opioid</a:t>
            </a:r>
            <a:r>
              <a:rPr sz="700" b="1" spc="20" dirty="0">
                <a:latin typeface="Arial"/>
                <a:cs typeface="Arial"/>
              </a:rPr>
              <a:t> </a:t>
            </a:r>
            <a:r>
              <a:rPr sz="700" b="1" spc="15" dirty="0">
                <a:latin typeface="Arial"/>
                <a:cs typeface="Arial"/>
              </a:rPr>
              <a:t>Release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26212" y="172593"/>
            <a:ext cx="195389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Relief Choices </a:t>
            </a:r>
            <a:r>
              <a:rPr spc="10" dirty="0"/>
              <a:t>– </a:t>
            </a:r>
            <a:r>
              <a:rPr spc="5" dirty="0"/>
              <a:t>Pain</a:t>
            </a:r>
            <a:r>
              <a:rPr spc="-135" dirty="0"/>
              <a:t> </a:t>
            </a:r>
            <a:r>
              <a:rPr spc="5" dirty="0"/>
              <a:t>Gate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159" y="476173"/>
            <a:ext cx="1778635" cy="1101725"/>
          </a:xfrm>
          <a:prstGeom prst="rect">
            <a:avLst/>
          </a:prstGeom>
        </p:spPr>
        <p:txBody>
          <a:bodyPr vert="horz" wrap="square" lIns="0" tIns="39369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309"/>
              </a:spcBef>
              <a:buChar char="•"/>
              <a:tabLst>
                <a:tab pos="92075" algn="l"/>
              </a:tabLst>
            </a:pPr>
            <a:r>
              <a:rPr sz="700" spc="10" dirty="0">
                <a:latin typeface="Arial"/>
                <a:cs typeface="Arial"/>
              </a:rPr>
              <a:t>Peripheral </a:t>
            </a:r>
            <a:r>
              <a:rPr sz="700" spc="15" dirty="0">
                <a:latin typeface="Arial"/>
                <a:cs typeface="Arial"/>
              </a:rPr>
              <a:t>Nerve – Nociceptive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Stimulus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Dorsal Root</a:t>
            </a:r>
            <a:r>
              <a:rPr sz="700" spc="1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Ganglion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Dorsal</a:t>
            </a:r>
            <a:r>
              <a:rPr sz="700" spc="20" dirty="0">
                <a:latin typeface="Arial"/>
                <a:cs typeface="Arial"/>
              </a:rPr>
              <a:t> </a:t>
            </a:r>
            <a:r>
              <a:rPr sz="700" spc="15" dirty="0">
                <a:latin typeface="Arial"/>
                <a:cs typeface="Arial"/>
              </a:rPr>
              <a:t>Horn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Substantia Gelatinosa </a:t>
            </a:r>
            <a:r>
              <a:rPr sz="700" spc="10" dirty="0">
                <a:latin typeface="Arial"/>
                <a:cs typeface="Arial"/>
              </a:rPr>
              <a:t>(in grey</a:t>
            </a:r>
            <a:r>
              <a:rPr sz="70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matter)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Spinothalamic </a:t>
            </a:r>
            <a:r>
              <a:rPr sz="700" spc="10" dirty="0">
                <a:latin typeface="Arial"/>
                <a:cs typeface="Arial"/>
              </a:rPr>
              <a:t>Tract (in white</a:t>
            </a:r>
            <a:r>
              <a:rPr sz="700" spc="-20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matter)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Medulla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29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Thalamus</a:t>
            </a:r>
            <a:endParaRPr sz="70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15"/>
              </a:spcBef>
              <a:buChar char="•"/>
              <a:tabLst>
                <a:tab pos="92075" algn="l"/>
              </a:tabLst>
            </a:pPr>
            <a:r>
              <a:rPr sz="700" spc="15" dirty="0">
                <a:latin typeface="Arial"/>
                <a:cs typeface="Arial"/>
              </a:rPr>
              <a:t>Multiple Centres </a:t>
            </a:r>
            <a:r>
              <a:rPr sz="700" spc="10" dirty="0">
                <a:latin typeface="Arial"/>
                <a:cs typeface="Arial"/>
              </a:rPr>
              <a:t>of the</a:t>
            </a:r>
            <a:r>
              <a:rPr sz="700" spc="5" dirty="0">
                <a:latin typeface="Arial"/>
                <a:cs typeface="Arial"/>
              </a:rPr>
              <a:t> </a:t>
            </a:r>
            <a:r>
              <a:rPr sz="700" spc="10" dirty="0">
                <a:latin typeface="Arial"/>
                <a:cs typeface="Arial"/>
              </a:rPr>
              <a:t>Brain</a:t>
            </a:r>
            <a:endParaRPr sz="7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939289" y="860298"/>
            <a:ext cx="673735" cy="596265"/>
          </a:xfrm>
          <a:prstGeom prst="rect">
            <a:avLst/>
          </a:prstGeom>
          <a:solidFill>
            <a:srgbClr val="4AACC5"/>
          </a:solidFill>
          <a:ln w="7619">
            <a:solidFill>
              <a:srgbClr val="357C91"/>
            </a:solidFill>
          </a:ln>
        </p:spPr>
        <p:txBody>
          <a:bodyPr vert="horz" wrap="square" lIns="0" tIns="15875" rIns="0" bIns="0" rtlCol="0">
            <a:spAutoFit/>
          </a:bodyPr>
          <a:lstStyle/>
          <a:p>
            <a:pPr marL="27305">
              <a:lnSpc>
                <a:spcPct val="100000"/>
              </a:lnSpc>
              <a:spcBef>
                <a:spcPts val="125"/>
              </a:spcBef>
            </a:pPr>
            <a:r>
              <a:rPr sz="700" b="1" spc="10" dirty="0">
                <a:solidFill>
                  <a:srgbClr val="FFFFFF"/>
                </a:solidFill>
                <a:latin typeface="Arial"/>
                <a:cs typeface="Arial"/>
              </a:rPr>
              <a:t>Settings</a:t>
            </a:r>
            <a:endParaRPr sz="700">
              <a:latin typeface="Arial"/>
              <a:cs typeface="Arial"/>
            </a:endParaRPr>
          </a:p>
          <a:p>
            <a:pPr marL="116205" indent="-89535">
              <a:lnSpc>
                <a:spcPct val="100000"/>
              </a:lnSpc>
              <a:spcBef>
                <a:spcPts val="35"/>
              </a:spcBef>
              <a:buChar char="•"/>
              <a:tabLst>
                <a:tab pos="116839" algn="l"/>
              </a:tabLst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Acute</a:t>
            </a:r>
            <a:r>
              <a:rPr sz="7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Pain</a:t>
            </a:r>
            <a:endParaRPr sz="700">
              <a:latin typeface="Arial"/>
              <a:cs typeface="Arial"/>
            </a:endParaRPr>
          </a:p>
          <a:p>
            <a:pPr marL="116205" indent="-89535">
              <a:lnSpc>
                <a:spcPct val="100000"/>
              </a:lnSpc>
              <a:spcBef>
                <a:spcPts val="50"/>
              </a:spcBef>
              <a:buChar char="•"/>
              <a:tabLst>
                <a:tab pos="116839" algn="l"/>
              </a:tabLst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90-150Hz</a:t>
            </a:r>
            <a:endParaRPr sz="700">
              <a:latin typeface="Arial"/>
              <a:cs typeface="Arial"/>
            </a:endParaRPr>
          </a:p>
          <a:p>
            <a:pPr marL="116205" indent="-89535">
              <a:lnSpc>
                <a:spcPct val="100000"/>
              </a:lnSpc>
              <a:spcBef>
                <a:spcPts val="35"/>
              </a:spcBef>
              <a:buChar char="•"/>
              <a:tabLst>
                <a:tab pos="116839" algn="l"/>
              </a:tabLst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2p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or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4p</a:t>
            </a:r>
            <a:r>
              <a:rPr sz="700" spc="-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ITF</a:t>
            </a:r>
            <a:endParaRPr sz="700">
              <a:latin typeface="Arial"/>
              <a:cs typeface="Arial"/>
            </a:endParaRPr>
          </a:p>
          <a:p>
            <a:pPr marL="116205" indent="-89535">
              <a:lnSpc>
                <a:spcPct val="100000"/>
              </a:lnSpc>
              <a:spcBef>
                <a:spcPts val="50"/>
              </a:spcBef>
              <a:buChar char="•"/>
              <a:tabLst>
                <a:tab pos="116839" algn="l"/>
              </a:tabLst>
            </a:pP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5-10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042922" y="1420114"/>
            <a:ext cx="352425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700" spc="25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nutes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683" y="172593"/>
            <a:ext cx="22904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pc="5" dirty="0"/>
              <a:t>Pain Relief Choices </a:t>
            </a:r>
            <a:r>
              <a:rPr spc="10" dirty="0"/>
              <a:t>– Opioid</a:t>
            </a:r>
            <a:r>
              <a:rPr spc="-155" dirty="0"/>
              <a:t> </a:t>
            </a:r>
            <a:r>
              <a:rPr spc="5" dirty="0"/>
              <a:t>Release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56718" y="386842"/>
            <a:ext cx="2289810" cy="136715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91440" indent="-79375">
              <a:lnSpc>
                <a:spcPct val="100000"/>
              </a:lnSpc>
              <a:spcBef>
                <a:spcPts val="12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Descending</a:t>
            </a:r>
            <a:r>
              <a:rPr sz="650" spc="-5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pathway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Endogenous</a:t>
            </a:r>
            <a:r>
              <a:rPr sz="650" spc="25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opioids</a:t>
            </a:r>
            <a:endParaRPr sz="6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40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Endorphins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40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Enkephalins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10" dirty="0">
                <a:latin typeface="Arial"/>
                <a:cs typeface="Arial"/>
              </a:rPr>
              <a:t>Dynorphine</a:t>
            </a:r>
            <a:endParaRPr sz="550">
              <a:latin typeface="Arial"/>
              <a:cs typeface="Arial"/>
            </a:endParaRPr>
          </a:p>
          <a:p>
            <a:pPr marL="182880" lvl="1" indent="-66040">
              <a:lnSpc>
                <a:spcPct val="100000"/>
              </a:lnSpc>
              <a:spcBef>
                <a:spcPts val="35"/>
              </a:spcBef>
              <a:buChar char="–"/>
              <a:tabLst>
                <a:tab pos="183515" algn="l"/>
              </a:tabLst>
            </a:pPr>
            <a:r>
              <a:rPr sz="550" spc="15" dirty="0">
                <a:latin typeface="Arial"/>
                <a:cs typeface="Arial"/>
              </a:rPr>
              <a:t>Endomorphines</a:t>
            </a:r>
            <a:endParaRPr sz="5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3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Inhibit </a:t>
            </a:r>
            <a:r>
              <a:rPr sz="650" spc="10" dirty="0">
                <a:latin typeface="Arial"/>
                <a:cs typeface="Arial"/>
              </a:rPr>
              <a:t>nociceptive transmission in </a:t>
            </a:r>
            <a:r>
              <a:rPr sz="650" spc="5" dirty="0">
                <a:latin typeface="Arial"/>
                <a:cs typeface="Arial"/>
              </a:rPr>
              <a:t>Spinal Cord </a:t>
            </a:r>
            <a:r>
              <a:rPr sz="650" spc="10" dirty="0">
                <a:latin typeface="Arial"/>
                <a:cs typeface="Arial"/>
              </a:rPr>
              <a:t>and</a:t>
            </a:r>
            <a:r>
              <a:rPr sz="650" dirty="0">
                <a:latin typeface="Arial"/>
                <a:cs typeface="Arial"/>
              </a:rPr>
              <a:t> </a:t>
            </a:r>
            <a:r>
              <a:rPr sz="650" spc="5" dirty="0">
                <a:latin typeface="Arial"/>
                <a:cs typeface="Arial"/>
              </a:rPr>
              <a:t>Brain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4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Inhibits pre-synaptic </a:t>
            </a:r>
            <a:r>
              <a:rPr sz="650" spc="10" dirty="0">
                <a:latin typeface="Arial"/>
                <a:cs typeface="Arial"/>
              </a:rPr>
              <a:t>and </a:t>
            </a:r>
            <a:r>
              <a:rPr sz="650" spc="5" dirty="0">
                <a:latin typeface="Arial"/>
                <a:cs typeface="Arial"/>
              </a:rPr>
              <a:t>post synaptic</a:t>
            </a:r>
            <a:r>
              <a:rPr sz="650" spc="85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membranes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20"/>
              </a:spcBef>
              <a:buChar char="•"/>
              <a:tabLst>
                <a:tab pos="92075" algn="l"/>
              </a:tabLst>
            </a:pPr>
            <a:r>
              <a:rPr sz="650" spc="10" dirty="0">
                <a:latin typeface="Arial"/>
                <a:cs typeface="Arial"/>
              </a:rPr>
              <a:t>Opioids bind on pre and </a:t>
            </a:r>
            <a:r>
              <a:rPr sz="650" spc="5" dirty="0">
                <a:latin typeface="Arial"/>
                <a:cs typeface="Arial"/>
              </a:rPr>
              <a:t>post synaptic</a:t>
            </a:r>
            <a:r>
              <a:rPr sz="650" spc="-20" dirty="0">
                <a:latin typeface="Arial"/>
                <a:cs typeface="Arial"/>
              </a:rPr>
              <a:t> </a:t>
            </a:r>
            <a:r>
              <a:rPr sz="650" spc="10" dirty="0">
                <a:latin typeface="Arial"/>
                <a:cs typeface="Arial"/>
              </a:rPr>
              <a:t>membranes</a:t>
            </a:r>
            <a:endParaRPr sz="650">
              <a:latin typeface="Arial"/>
              <a:cs typeface="Arial"/>
            </a:endParaRPr>
          </a:p>
          <a:p>
            <a:pPr marL="91440" indent="-79375">
              <a:lnSpc>
                <a:spcPct val="100000"/>
              </a:lnSpc>
              <a:spcBef>
                <a:spcPts val="4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Hyperpolarisation</a:t>
            </a:r>
            <a:endParaRPr sz="650">
              <a:latin typeface="Arial"/>
              <a:cs typeface="Arial"/>
            </a:endParaRPr>
          </a:p>
          <a:p>
            <a:pPr marL="91440" marR="5080" indent="-79375">
              <a:lnSpc>
                <a:spcPts val="650"/>
              </a:lnSpc>
              <a:spcBef>
                <a:spcPts val="150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Decrease </a:t>
            </a:r>
            <a:r>
              <a:rPr sz="650" spc="10" dirty="0">
                <a:latin typeface="Arial"/>
                <a:cs typeface="Arial"/>
              </a:rPr>
              <a:t>in </a:t>
            </a:r>
            <a:r>
              <a:rPr sz="650" spc="5" dirty="0">
                <a:latin typeface="Arial"/>
                <a:cs typeface="Arial"/>
              </a:rPr>
              <a:t>release of neurotransmitter </a:t>
            </a:r>
            <a:r>
              <a:rPr sz="650" spc="10" dirty="0">
                <a:latin typeface="Arial"/>
                <a:cs typeface="Arial"/>
              </a:rPr>
              <a:t>from pre </a:t>
            </a:r>
            <a:r>
              <a:rPr sz="650" spc="5" dirty="0">
                <a:latin typeface="Arial"/>
                <a:cs typeface="Arial"/>
              </a:rPr>
              <a:t>synaptic  </a:t>
            </a:r>
            <a:r>
              <a:rPr sz="650" spc="10" dirty="0">
                <a:latin typeface="Arial"/>
                <a:cs typeface="Arial"/>
              </a:rPr>
              <a:t>membrane</a:t>
            </a:r>
            <a:endParaRPr sz="650">
              <a:latin typeface="Arial"/>
              <a:cs typeface="Arial"/>
            </a:endParaRPr>
          </a:p>
          <a:p>
            <a:pPr marL="91440" marR="12700" indent="-79375">
              <a:lnSpc>
                <a:spcPts val="650"/>
              </a:lnSpc>
              <a:spcBef>
                <a:spcPts val="155"/>
              </a:spcBef>
              <a:buChar char="•"/>
              <a:tabLst>
                <a:tab pos="92075" algn="l"/>
              </a:tabLst>
            </a:pPr>
            <a:r>
              <a:rPr sz="650" spc="5" dirty="0">
                <a:latin typeface="Arial"/>
                <a:cs typeface="Arial"/>
              </a:rPr>
              <a:t>Decrease </a:t>
            </a:r>
            <a:r>
              <a:rPr sz="650" spc="10" dirty="0">
                <a:latin typeface="Arial"/>
                <a:cs typeface="Arial"/>
              </a:rPr>
              <a:t>in response </a:t>
            </a:r>
            <a:r>
              <a:rPr sz="650" spc="5" dirty="0">
                <a:latin typeface="Arial"/>
                <a:cs typeface="Arial"/>
              </a:rPr>
              <a:t>to excitatory input </a:t>
            </a:r>
            <a:r>
              <a:rPr sz="650" spc="10" dirty="0">
                <a:latin typeface="Arial"/>
                <a:cs typeface="Arial"/>
              </a:rPr>
              <a:t>on </a:t>
            </a:r>
            <a:r>
              <a:rPr sz="650" spc="5" dirty="0">
                <a:latin typeface="Arial"/>
                <a:cs typeface="Arial"/>
              </a:rPr>
              <a:t>post-synaptic  </a:t>
            </a:r>
            <a:r>
              <a:rPr sz="650" spc="10" dirty="0">
                <a:latin typeface="Arial"/>
                <a:cs typeface="Arial"/>
              </a:rPr>
              <a:t>membrane</a:t>
            </a:r>
            <a:endParaRPr sz="65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257048" y="165862"/>
            <a:ext cx="2290445" cy="180975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0"/>
              </a:spcBef>
            </a:pPr>
            <a:r>
              <a:rPr sz="1000" b="1" spc="5" dirty="0">
                <a:latin typeface="Arial"/>
                <a:cs typeface="Arial"/>
              </a:rPr>
              <a:t>Pain Relief Choices </a:t>
            </a:r>
            <a:r>
              <a:rPr sz="1000" b="1" spc="10" dirty="0">
                <a:latin typeface="Arial"/>
                <a:cs typeface="Arial"/>
              </a:rPr>
              <a:t>– Opioid</a:t>
            </a:r>
            <a:r>
              <a:rPr sz="1000" b="1" spc="-155" dirty="0">
                <a:latin typeface="Arial"/>
                <a:cs typeface="Arial"/>
              </a:rPr>
              <a:t> </a:t>
            </a:r>
            <a:r>
              <a:rPr sz="1000" b="1" spc="5" dirty="0">
                <a:latin typeface="Arial"/>
                <a:cs typeface="Arial"/>
              </a:rPr>
              <a:t>Release</a:t>
            </a:r>
            <a:endParaRPr sz="10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295656" y="435864"/>
            <a:ext cx="1217675" cy="120395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/>
          <p:nvPr/>
        </p:nvSpPr>
        <p:spPr>
          <a:xfrm>
            <a:off x="1803654" y="797814"/>
            <a:ext cx="727075" cy="596265"/>
          </a:xfrm>
          <a:prstGeom prst="rect">
            <a:avLst/>
          </a:prstGeom>
          <a:solidFill>
            <a:srgbClr val="4AACC5"/>
          </a:solidFill>
          <a:ln w="7619">
            <a:solidFill>
              <a:srgbClr val="357C91"/>
            </a:solidFill>
          </a:ln>
        </p:spPr>
        <p:txBody>
          <a:bodyPr vert="horz" wrap="square" lIns="0" tIns="15240" rIns="0" bIns="0" rtlCol="0">
            <a:spAutoFit/>
          </a:bodyPr>
          <a:lstStyle/>
          <a:p>
            <a:pPr marL="27305">
              <a:lnSpc>
                <a:spcPct val="100000"/>
              </a:lnSpc>
              <a:spcBef>
                <a:spcPts val="120"/>
              </a:spcBef>
            </a:pPr>
            <a:r>
              <a:rPr sz="700" b="1" spc="10" dirty="0">
                <a:solidFill>
                  <a:srgbClr val="FFFFFF"/>
                </a:solidFill>
                <a:latin typeface="Arial"/>
                <a:cs typeface="Arial"/>
              </a:rPr>
              <a:t>Settings</a:t>
            </a:r>
            <a:endParaRPr sz="700">
              <a:latin typeface="Arial"/>
              <a:cs typeface="Arial"/>
            </a:endParaRPr>
          </a:p>
          <a:p>
            <a:pPr marL="115570" indent="-88900">
              <a:lnSpc>
                <a:spcPct val="100000"/>
              </a:lnSpc>
              <a:spcBef>
                <a:spcPts val="35"/>
              </a:spcBef>
              <a:buChar char="•"/>
              <a:tabLst>
                <a:tab pos="116205" algn="l"/>
              </a:tabLst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Chronic</a:t>
            </a:r>
            <a:r>
              <a:rPr sz="7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Pain</a:t>
            </a:r>
            <a:endParaRPr sz="700">
              <a:latin typeface="Arial"/>
              <a:cs typeface="Arial"/>
            </a:endParaRPr>
          </a:p>
          <a:p>
            <a:pPr marL="115570" marR="136525" indent="-88900">
              <a:lnSpc>
                <a:spcPct val="104299"/>
              </a:lnSpc>
              <a:spcBef>
                <a:spcPts val="15"/>
              </a:spcBef>
              <a:buChar char="•"/>
              <a:tabLst>
                <a:tab pos="116205" algn="l"/>
              </a:tabLst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1-5Hz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or</a:t>
            </a:r>
            <a:r>
              <a:rPr sz="700" spc="-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2- 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4Hz</a:t>
            </a:r>
            <a:endParaRPr sz="700">
              <a:latin typeface="Arial"/>
              <a:cs typeface="Arial"/>
            </a:endParaRPr>
          </a:p>
          <a:p>
            <a:pPr marL="115570" indent="-88900">
              <a:lnSpc>
                <a:spcPct val="100000"/>
              </a:lnSpc>
              <a:spcBef>
                <a:spcPts val="45"/>
              </a:spcBef>
              <a:buChar char="•"/>
              <a:tabLst>
                <a:tab pos="116205" algn="l"/>
              </a:tabLst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2p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or 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4p</a:t>
            </a:r>
            <a:r>
              <a:rPr sz="700" spc="-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700" spc="10" dirty="0">
                <a:solidFill>
                  <a:srgbClr val="FFFFFF"/>
                </a:solidFill>
                <a:latin typeface="Arial"/>
                <a:cs typeface="Arial"/>
              </a:rPr>
              <a:t>ITF</a:t>
            </a:r>
            <a:endParaRPr sz="7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818513" y="1357376"/>
            <a:ext cx="351790" cy="13716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00965" indent="-88900">
              <a:lnSpc>
                <a:spcPct val="100000"/>
              </a:lnSpc>
              <a:spcBef>
                <a:spcPts val="130"/>
              </a:spcBef>
              <a:buChar char="•"/>
              <a:tabLst>
                <a:tab pos="101600" algn="l"/>
              </a:tabLst>
            </a:pP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10</a:t>
            </a:r>
            <a:r>
              <a:rPr sz="700" spc="5" dirty="0">
                <a:solidFill>
                  <a:srgbClr val="FFFFFF"/>
                </a:solidFill>
                <a:latin typeface="Arial"/>
                <a:cs typeface="Arial"/>
              </a:rPr>
              <a:t>-</a:t>
            </a:r>
            <a:r>
              <a:rPr sz="700" spc="15" dirty="0">
                <a:solidFill>
                  <a:srgbClr val="FFFFFF"/>
                </a:solidFill>
                <a:latin typeface="Arial"/>
                <a:cs typeface="Arial"/>
              </a:rPr>
              <a:t>30</a:t>
            </a:r>
            <a:endParaRPr sz="7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24968" y="65532"/>
            <a:ext cx="2558796" cy="159867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3988</Words>
  <Application>Microsoft Office PowerPoint</Application>
  <PresentationFormat>Custom</PresentationFormat>
  <Paragraphs>581</Paragraphs>
  <Slides>98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98</vt:i4>
      </vt:variant>
    </vt:vector>
  </HeadingPairs>
  <TitlesOfParts>
    <vt:vector size="105" baseType="lpstr">
      <vt:lpstr>DejaVu Sans</vt:lpstr>
      <vt:lpstr>Arial</vt:lpstr>
      <vt:lpstr>Calibri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Pain Physiology – Revisited</vt:lpstr>
      <vt:lpstr>Mechanism of Pain</vt:lpstr>
      <vt:lpstr>Pain Transmission - Nociceptors</vt:lpstr>
      <vt:lpstr>Pain Transmission - Nociceptors</vt:lpstr>
      <vt:lpstr>Pain Transmission – Pathway Overview</vt:lpstr>
      <vt:lpstr>Pain Transmission – Spinal Cord</vt:lpstr>
      <vt:lpstr>PowerPoint Presentation</vt:lpstr>
      <vt:lpstr>PowerPoint Presentation</vt:lpstr>
      <vt:lpstr>Spinal Cord Anatomy</vt:lpstr>
      <vt:lpstr>Substantia Gelatanosa</vt:lpstr>
      <vt:lpstr>Brain Anatomy</vt:lpstr>
      <vt:lpstr>Brain Anatomy</vt:lpstr>
      <vt:lpstr>There is NO Pain Centre in the Brain</vt:lpstr>
      <vt:lpstr>Pain is Interpreted..Then what?</vt:lpstr>
      <vt:lpstr>Descending Pain  Pathway</vt:lpstr>
      <vt:lpstr>Descending Pathways</vt:lpstr>
      <vt:lpstr>History of Pain Theory</vt:lpstr>
      <vt:lpstr>But….you already knew all of that,  right?</vt:lpstr>
      <vt:lpstr>PowerPoint Presentation</vt:lpstr>
      <vt:lpstr>Reducing Pain</vt:lpstr>
      <vt:lpstr>Who tells the brain/SC?</vt:lpstr>
      <vt:lpstr>Pain Gate Control Theory  (gate control theory of pain)</vt:lpstr>
      <vt:lpstr>By rubbing the skin, your A-β fibres were stimulated,  blocking the A-δ/C fibres getting through to the brain!</vt:lpstr>
      <vt:lpstr>PowerPoint Presentation</vt:lpstr>
      <vt:lpstr>Pain Gate Theory</vt:lpstr>
      <vt:lpstr>Sensory Transmission</vt:lpstr>
      <vt:lpstr>Gating Mechanism</vt:lpstr>
      <vt:lpstr>Gating Mechanism</vt:lpstr>
      <vt:lpstr>Gating Mechanism</vt:lpstr>
      <vt:lpstr>Transcutaneous Electrical Nerve  Stimulation</vt:lpstr>
      <vt:lpstr>So what is TENS?</vt:lpstr>
      <vt:lpstr>History of using electricity for pain relief</vt:lpstr>
      <vt:lpstr>TENS as a Peripheral Stimulation  Technique</vt:lpstr>
      <vt:lpstr>TENS as a Peripheral Stimulation  Technique</vt:lpstr>
      <vt:lpstr>How TENS works to block pain</vt:lpstr>
      <vt:lpstr>Contraindications</vt:lpstr>
      <vt:lpstr>TENS: other safety precautions</vt:lpstr>
      <vt:lpstr>TENS – other safety precautions</vt:lpstr>
      <vt:lpstr>Skin Sensation Testing: Pin  Prick/Sharp-Blunt</vt:lpstr>
      <vt:lpstr>Standard TENS  Device</vt:lpstr>
      <vt:lpstr>A Standard TENS Device</vt:lpstr>
      <vt:lpstr>A Standard TENS Device</vt:lpstr>
      <vt:lpstr>A Standard TENS Machine</vt:lpstr>
      <vt:lpstr>A Standard TENS Machine</vt:lpstr>
      <vt:lpstr>Placement of Electrodes  according to Dermatomes</vt:lpstr>
      <vt:lpstr>Electrode Placement</vt:lpstr>
      <vt:lpstr>Electrode Placement</vt:lpstr>
      <vt:lpstr>TENS Rx prescription</vt:lpstr>
      <vt:lpstr>What is TENS Recommended for?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  <vt:lpstr>Interferential Therapy</vt:lpstr>
      <vt:lpstr>Interferential Current</vt:lpstr>
      <vt:lpstr>Interferential Current</vt:lpstr>
      <vt:lpstr>Why Choose ITF as a Treatment  Modality?</vt:lpstr>
      <vt:lpstr>PowerPoint Presentation</vt:lpstr>
      <vt:lpstr>Resistance</vt:lpstr>
      <vt:lpstr>The Dilemma</vt:lpstr>
      <vt:lpstr>Delivery</vt:lpstr>
      <vt:lpstr>Frequency</vt:lpstr>
      <vt:lpstr>PowerPoint Presentation</vt:lpstr>
      <vt:lpstr>PowerPoint Presentation</vt:lpstr>
      <vt:lpstr>Interference Frequency</vt:lpstr>
      <vt:lpstr>Stimulation Values – Beat Frequency  Selection</vt:lpstr>
      <vt:lpstr>Physiological Effects - Pain Relief</vt:lpstr>
      <vt:lpstr>ITF - Clinical Application</vt:lpstr>
      <vt:lpstr>Clinical Application</vt:lpstr>
      <vt:lpstr>Four Pole Application</vt:lpstr>
      <vt:lpstr>PowerPoint Presentation</vt:lpstr>
      <vt:lpstr>Two Pole Application</vt:lpstr>
      <vt:lpstr>ITF Settings</vt:lpstr>
      <vt:lpstr>Sweep</vt:lpstr>
      <vt:lpstr>PowerPoint Presentation</vt:lpstr>
      <vt:lpstr>Sweep Times and Ratios</vt:lpstr>
      <vt:lpstr>Intensity</vt:lpstr>
      <vt:lpstr>Contraindications</vt:lpstr>
      <vt:lpstr>Contraindications</vt:lpstr>
      <vt:lpstr>Contraindications/Dangers</vt:lpstr>
      <vt:lpstr>Precautions</vt:lpstr>
      <vt:lpstr>Proposed Patient Benefits</vt:lpstr>
      <vt:lpstr>Common Use of ITF</vt:lpstr>
      <vt:lpstr>ITF Issues</vt:lpstr>
      <vt:lpstr>Clinical Choices</vt:lpstr>
      <vt:lpstr>Clinical Choices</vt:lpstr>
      <vt:lpstr>PowerPoint Presentation</vt:lpstr>
      <vt:lpstr>PowerPoint Presentation</vt:lpstr>
      <vt:lpstr>Pain Relief Choices – Pain Gate</vt:lpstr>
      <vt:lpstr>Pain Relief Choices – Opioid Release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Example template</dc:title>
  <dc:creator>Kate L Williams</dc:creator>
  <cp:lastModifiedBy>Kerry Nicholas</cp:lastModifiedBy>
  <cp:revision>1</cp:revision>
  <dcterms:created xsi:type="dcterms:W3CDTF">2023-09-12T12:58:52Z</dcterms:created>
  <dcterms:modified xsi:type="dcterms:W3CDTF">2023-09-12T13:00:02Z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2019-11-04T00:00:00Z</vt:filetime>
  </property>
  <property fmtid="{D5CDD505-2E9C-101B-9397-08002B2CF9AE}" pid="3" name="Creator">
    <vt:lpwstr>Microsoft® PowerPoint® 2016</vt:lpwstr>
  </property>
  <property fmtid="{D5CDD505-2E9C-101B-9397-08002B2CF9AE}" pid="4" name="LastSaved">
    <vt:filetime>2023-09-12T00:00:00Z</vt:filetime>
  </property>
</Properties>
</file>