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9"/>
  </p:notesMasterIdLst>
  <p:handoutMasterIdLst>
    <p:handoutMasterId r:id="rId20"/>
  </p:handoutMasterIdLst>
  <p:sldIdLst>
    <p:sldId id="257" r:id="rId2"/>
    <p:sldId id="258" r:id="rId3"/>
    <p:sldId id="268" r:id="rId4"/>
    <p:sldId id="259" r:id="rId5"/>
    <p:sldId id="260" r:id="rId6"/>
    <p:sldId id="261" r:id="rId7"/>
    <p:sldId id="262" r:id="rId8"/>
    <p:sldId id="263" r:id="rId9"/>
    <p:sldId id="269" r:id="rId10"/>
    <p:sldId id="264" r:id="rId11"/>
    <p:sldId id="270" r:id="rId12"/>
    <p:sldId id="271" r:id="rId13"/>
    <p:sldId id="265" r:id="rId14"/>
    <p:sldId id="267" r:id="rId15"/>
    <p:sldId id="266" r:id="rId16"/>
    <p:sldId id="272" r:id="rId17"/>
    <p:sldId id="273" r:id="rId18"/>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336">
          <p15:clr>
            <a:srgbClr val="A4A3A4"/>
          </p15:clr>
        </p15:guide>
        <p15:guide id="5" orient="horz" pos="1920">
          <p15:clr>
            <a:srgbClr val="A4A3A4"/>
          </p15:clr>
        </p15:guide>
        <p15:guide id="6" orient="horz" pos="3984">
          <p15:clr>
            <a:srgbClr val="A4A3A4"/>
          </p15:clr>
        </p15:guide>
        <p15:guide id="7" orient="horz" pos="1152">
          <p15:clr>
            <a:srgbClr val="A4A3A4"/>
          </p15:clr>
        </p15:guide>
        <p15:guide id="8" pos="3839">
          <p15:clr>
            <a:srgbClr val="A4A3A4"/>
          </p15:clr>
        </p15:guide>
        <p15:guide id="9" pos="671">
          <p15:clr>
            <a:srgbClr val="A4A3A4"/>
          </p15:clr>
        </p15:guide>
        <p15:guide id="10" pos="7007">
          <p15:clr>
            <a:srgbClr val="A4A3A4"/>
          </p15:clr>
        </p15:guide>
        <p15:guide id="11" pos="6143">
          <p15:clr>
            <a:srgbClr val="A4A3A4"/>
          </p15:clr>
        </p15:guide>
        <p15:guide id="12" pos="3263">
          <p15:clr>
            <a:srgbClr val="A4A3A4"/>
          </p15:clr>
        </p15:guide>
        <p15:guide id="13" pos="7391">
          <p15:clr>
            <a:srgbClr val="A4A3A4"/>
          </p15:clr>
        </p15:guide>
        <p15:guide id="14" pos="3695">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732" autoAdjust="0"/>
    <p:restoredTop sz="86470" autoAdjust="0"/>
  </p:normalViewPr>
  <p:slideViewPr>
    <p:cSldViewPr showGuides="1">
      <p:cViewPr varScale="1">
        <p:scale>
          <a:sx n="86" d="100"/>
          <a:sy n="86" d="100"/>
        </p:scale>
        <p:origin x="893" y="58"/>
      </p:cViewPr>
      <p:guideLst>
        <p:guide orient="horz" pos="2160"/>
        <p:guide orient="horz" pos="1008"/>
        <p:guide orient="horz" pos="3792"/>
        <p:guide orient="horz" pos="336"/>
        <p:guide orient="horz" pos="1920"/>
        <p:guide orient="horz" pos="3984"/>
        <p:guide orient="horz" pos="1152"/>
        <p:guide pos="3839"/>
        <p:guide pos="671"/>
        <p:guide pos="7007"/>
        <p:guide pos="6143"/>
        <p:guide pos="3263"/>
        <p:guide pos="7391"/>
        <p:guide pos="3695"/>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76" d="100"/>
          <a:sy n="76" d="100"/>
        </p:scale>
        <p:origin x="16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9446CE-CF0D-48C3-BCFC-A64C7D6729D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973FB7A-35B6-4A6A-9A32-4AE8A88AC719}">
      <dgm:prSet/>
      <dgm:spPr/>
      <dgm:t>
        <a:bodyPr/>
        <a:lstStyle/>
        <a:p>
          <a:r>
            <a:rPr lang="en-GB"/>
            <a:t>leadership philosophy addressing the concerns of ethics (Carter and Baghurst, 2014)</a:t>
          </a:r>
          <a:endParaRPr lang="en-US"/>
        </a:p>
      </dgm:t>
    </dgm:pt>
    <dgm:pt modelId="{D375B8AE-CCB8-4941-B8B7-FA1A9A1DDCBE}" type="parTrans" cxnId="{A06DBE49-B2A7-48E5-8A58-D0657105DB7E}">
      <dgm:prSet/>
      <dgm:spPr/>
      <dgm:t>
        <a:bodyPr/>
        <a:lstStyle/>
        <a:p>
          <a:endParaRPr lang="en-US"/>
        </a:p>
      </dgm:t>
    </dgm:pt>
    <dgm:pt modelId="{6B040332-E192-46D8-A028-5ED8CACD780B}" type="sibTrans" cxnId="{A06DBE49-B2A7-48E5-8A58-D0657105DB7E}">
      <dgm:prSet/>
      <dgm:spPr/>
      <dgm:t>
        <a:bodyPr/>
        <a:lstStyle/>
        <a:p>
          <a:endParaRPr lang="en-US"/>
        </a:p>
      </dgm:t>
    </dgm:pt>
    <dgm:pt modelId="{DA725CCE-D827-4E32-A392-32B0F3731A07}">
      <dgm:prSet/>
      <dgm:spPr/>
      <dgm:t>
        <a:bodyPr/>
        <a:lstStyle/>
        <a:p>
          <a:r>
            <a:rPr lang="en-GB"/>
            <a:t>servant leadership links leadership to ethics, virtues, and morality (Lanctot and Irving, 2010; Parris and Peachey, 2013).</a:t>
          </a:r>
          <a:endParaRPr lang="en-US"/>
        </a:p>
      </dgm:t>
    </dgm:pt>
    <dgm:pt modelId="{E5268058-F646-4B78-B67F-0BFF3DF3C686}" type="parTrans" cxnId="{111F6769-18DA-4FDC-8A9B-108C9E3BD43A}">
      <dgm:prSet/>
      <dgm:spPr/>
      <dgm:t>
        <a:bodyPr/>
        <a:lstStyle/>
        <a:p>
          <a:endParaRPr lang="en-US"/>
        </a:p>
      </dgm:t>
    </dgm:pt>
    <dgm:pt modelId="{16DF077B-85DA-458F-974D-A4CC193B43E5}" type="sibTrans" cxnId="{111F6769-18DA-4FDC-8A9B-108C9E3BD43A}">
      <dgm:prSet/>
      <dgm:spPr/>
      <dgm:t>
        <a:bodyPr/>
        <a:lstStyle/>
        <a:p>
          <a:endParaRPr lang="en-US"/>
        </a:p>
      </dgm:t>
    </dgm:pt>
    <dgm:pt modelId="{6807B267-F7D8-4873-838A-69EA74FFD6F2}">
      <dgm:prSet/>
      <dgm:spPr/>
      <dgm:t>
        <a:bodyPr/>
        <a:lstStyle/>
        <a:p>
          <a:r>
            <a:rPr lang="en-GB"/>
            <a:t>Extant literature calls for a better understanding (Newman et al., 2017; Lapointe and vandernberghe, 2018; Liu, 2019).</a:t>
          </a:r>
          <a:endParaRPr lang="en-US"/>
        </a:p>
      </dgm:t>
    </dgm:pt>
    <dgm:pt modelId="{CC81078D-68A8-46C0-8D3B-D82D14DEEAE5}" type="parTrans" cxnId="{BD425662-9A99-4EE8-A667-301EBAFE3297}">
      <dgm:prSet/>
      <dgm:spPr/>
      <dgm:t>
        <a:bodyPr/>
        <a:lstStyle/>
        <a:p>
          <a:endParaRPr lang="en-US"/>
        </a:p>
      </dgm:t>
    </dgm:pt>
    <dgm:pt modelId="{29A518AA-C601-4691-8B80-FD336822CC03}" type="sibTrans" cxnId="{BD425662-9A99-4EE8-A667-301EBAFE3297}">
      <dgm:prSet/>
      <dgm:spPr/>
      <dgm:t>
        <a:bodyPr/>
        <a:lstStyle/>
        <a:p>
          <a:endParaRPr lang="en-US"/>
        </a:p>
      </dgm:t>
    </dgm:pt>
    <dgm:pt modelId="{7BA8DBC2-8864-4BBD-9813-10EB1E9E579F}" type="pres">
      <dgm:prSet presAssocID="{E89446CE-CF0D-48C3-BCFC-A64C7D6729DA}" presName="linear" presStyleCnt="0">
        <dgm:presLayoutVars>
          <dgm:animLvl val="lvl"/>
          <dgm:resizeHandles val="exact"/>
        </dgm:presLayoutVars>
      </dgm:prSet>
      <dgm:spPr/>
    </dgm:pt>
    <dgm:pt modelId="{2E9F7CAE-092F-4FF3-A23C-0EC2598ABD06}" type="pres">
      <dgm:prSet presAssocID="{7973FB7A-35B6-4A6A-9A32-4AE8A88AC719}" presName="parentText" presStyleLbl="node1" presStyleIdx="0" presStyleCnt="3">
        <dgm:presLayoutVars>
          <dgm:chMax val="0"/>
          <dgm:bulletEnabled val="1"/>
        </dgm:presLayoutVars>
      </dgm:prSet>
      <dgm:spPr/>
    </dgm:pt>
    <dgm:pt modelId="{756DE1DF-2FF4-4788-A170-919CFA77C497}" type="pres">
      <dgm:prSet presAssocID="{6B040332-E192-46D8-A028-5ED8CACD780B}" presName="spacer" presStyleCnt="0"/>
      <dgm:spPr/>
    </dgm:pt>
    <dgm:pt modelId="{32428C56-1456-450C-BA4F-CB7EAFB2639D}" type="pres">
      <dgm:prSet presAssocID="{DA725CCE-D827-4E32-A392-32B0F3731A07}" presName="parentText" presStyleLbl="node1" presStyleIdx="1" presStyleCnt="3">
        <dgm:presLayoutVars>
          <dgm:chMax val="0"/>
          <dgm:bulletEnabled val="1"/>
        </dgm:presLayoutVars>
      </dgm:prSet>
      <dgm:spPr/>
    </dgm:pt>
    <dgm:pt modelId="{52DB582D-0A64-4781-86BA-5ACCFFBF0BD7}" type="pres">
      <dgm:prSet presAssocID="{16DF077B-85DA-458F-974D-A4CC193B43E5}" presName="spacer" presStyleCnt="0"/>
      <dgm:spPr/>
    </dgm:pt>
    <dgm:pt modelId="{DF175877-53EB-4481-825C-798BAA373815}" type="pres">
      <dgm:prSet presAssocID="{6807B267-F7D8-4873-838A-69EA74FFD6F2}" presName="parentText" presStyleLbl="node1" presStyleIdx="2" presStyleCnt="3">
        <dgm:presLayoutVars>
          <dgm:chMax val="0"/>
          <dgm:bulletEnabled val="1"/>
        </dgm:presLayoutVars>
      </dgm:prSet>
      <dgm:spPr/>
    </dgm:pt>
  </dgm:ptLst>
  <dgm:cxnLst>
    <dgm:cxn modelId="{BD425662-9A99-4EE8-A667-301EBAFE3297}" srcId="{E89446CE-CF0D-48C3-BCFC-A64C7D6729DA}" destId="{6807B267-F7D8-4873-838A-69EA74FFD6F2}" srcOrd="2" destOrd="0" parTransId="{CC81078D-68A8-46C0-8D3B-D82D14DEEAE5}" sibTransId="{29A518AA-C601-4691-8B80-FD336822CC03}"/>
    <dgm:cxn modelId="{111F6769-18DA-4FDC-8A9B-108C9E3BD43A}" srcId="{E89446CE-CF0D-48C3-BCFC-A64C7D6729DA}" destId="{DA725CCE-D827-4E32-A392-32B0F3731A07}" srcOrd="1" destOrd="0" parTransId="{E5268058-F646-4B78-B67F-0BFF3DF3C686}" sibTransId="{16DF077B-85DA-458F-974D-A4CC193B43E5}"/>
    <dgm:cxn modelId="{A06DBE49-B2A7-48E5-8A58-D0657105DB7E}" srcId="{E89446CE-CF0D-48C3-BCFC-A64C7D6729DA}" destId="{7973FB7A-35B6-4A6A-9A32-4AE8A88AC719}" srcOrd="0" destOrd="0" parTransId="{D375B8AE-CCB8-4941-B8B7-FA1A9A1DDCBE}" sibTransId="{6B040332-E192-46D8-A028-5ED8CACD780B}"/>
    <dgm:cxn modelId="{9BE8A354-B25E-4C54-807F-4740E1D72C87}" type="presOf" srcId="{DA725CCE-D827-4E32-A392-32B0F3731A07}" destId="{32428C56-1456-450C-BA4F-CB7EAFB2639D}" srcOrd="0" destOrd="0" presId="urn:microsoft.com/office/officeart/2005/8/layout/vList2"/>
    <dgm:cxn modelId="{8BABB156-2ED9-495D-9DC7-9F66AFAC2F8A}" type="presOf" srcId="{7973FB7A-35B6-4A6A-9A32-4AE8A88AC719}" destId="{2E9F7CAE-092F-4FF3-A23C-0EC2598ABD06}" srcOrd="0" destOrd="0" presId="urn:microsoft.com/office/officeart/2005/8/layout/vList2"/>
    <dgm:cxn modelId="{34253657-8F13-40CE-810C-3D303621DEC6}" type="presOf" srcId="{6807B267-F7D8-4873-838A-69EA74FFD6F2}" destId="{DF175877-53EB-4481-825C-798BAA373815}" srcOrd="0" destOrd="0" presId="urn:microsoft.com/office/officeart/2005/8/layout/vList2"/>
    <dgm:cxn modelId="{CAA1D8E2-B750-446F-86D9-2FE219E004BF}" type="presOf" srcId="{E89446CE-CF0D-48C3-BCFC-A64C7D6729DA}" destId="{7BA8DBC2-8864-4BBD-9813-10EB1E9E579F}" srcOrd="0" destOrd="0" presId="urn:microsoft.com/office/officeart/2005/8/layout/vList2"/>
    <dgm:cxn modelId="{38EBA1EA-CD75-4A48-BD66-5CC252DFE3FB}" type="presParOf" srcId="{7BA8DBC2-8864-4BBD-9813-10EB1E9E579F}" destId="{2E9F7CAE-092F-4FF3-A23C-0EC2598ABD06}" srcOrd="0" destOrd="0" presId="urn:microsoft.com/office/officeart/2005/8/layout/vList2"/>
    <dgm:cxn modelId="{003C088E-7F79-491A-843D-FB4D4F588261}" type="presParOf" srcId="{7BA8DBC2-8864-4BBD-9813-10EB1E9E579F}" destId="{756DE1DF-2FF4-4788-A170-919CFA77C497}" srcOrd="1" destOrd="0" presId="urn:microsoft.com/office/officeart/2005/8/layout/vList2"/>
    <dgm:cxn modelId="{7379D2EC-C67D-4C59-B693-E12FF03690FC}" type="presParOf" srcId="{7BA8DBC2-8864-4BBD-9813-10EB1E9E579F}" destId="{32428C56-1456-450C-BA4F-CB7EAFB2639D}" srcOrd="2" destOrd="0" presId="urn:microsoft.com/office/officeart/2005/8/layout/vList2"/>
    <dgm:cxn modelId="{C2C38538-0C62-4EBB-BF40-80EBF5681A53}" type="presParOf" srcId="{7BA8DBC2-8864-4BBD-9813-10EB1E9E579F}" destId="{52DB582D-0A64-4781-86BA-5ACCFFBF0BD7}" srcOrd="3" destOrd="0" presId="urn:microsoft.com/office/officeart/2005/8/layout/vList2"/>
    <dgm:cxn modelId="{A90DC968-B05F-41DA-9623-D646DD62CFAD}" type="presParOf" srcId="{7BA8DBC2-8864-4BBD-9813-10EB1E9E579F}" destId="{DF175877-53EB-4481-825C-798BAA37381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0941FC-4D14-4251-BE6A-CF03EE8B3F87}"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6C9E6F87-6B3A-4C22-B614-D0029350C0E0}">
      <dgm:prSet/>
      <dgm:spPr/>
      <dgm:t>
        <a:bodyPr/>
        <a:lstStyle/>
        <a:p>
          <a:r>
            <a:rPr lang="en-GB"/>
            <a:t>In Nigeria banking is predominantly controlled by 5 large banks (62% of the bank), with the remaining 38% being held by a further 17.</a:t>
          </a:r>
          <a:endParaRPr lang="en-US"/>
        </a:p>
      </dgm:t>
    </dgm:pt>
    <dgm:pt modelId="{3051A1F6-FA84-432C-8E65-DF0143160D6A}" type="parTrans" cxnId="{B7701A73-53C0-4396-9687-7F94814999DA}">
      <dgm:prSet/>
      <dgm:spPr/>
      <dgm:t>
        <a:bodyPr/>
        <a:lstStyle/>
        <a:p>
          <a:endParaRPr lang="en-US"/>
        </a:p>
      </dgm:t>
    </dgm:pt>
    <dgm:pt modelId="{AE54B688-E2B3-4EF0-A0C6-43378B05BA4E}" type="sibTrans" cxnId="{B7701A73-53C0-4396-9687-7F94814999DA}">
      <dgm:prSet/>
      <dgm:spPr/>
      <dgm:t>
        <a:bodyPr/>
        <a:lstStyle/>
        <a:p>
          <a:endParaRPr lang="en-US"/>
        </a:p>
      </dgm:t>
    </dgm:pt>
    <dgm:pt modelId="{4AF667C3-1717-460A-A7BA-DE308A33D24B}">
      <dgm:prSet/>
      <dgm:spPr/>
      <dgm:t>
        <a:bodyPr/>
        <a:lstStyle/>
        <a:p>
          <a:r>
            <a:rPr lang="en-GB"/>
            <a:t>Sleaze is rife in the industry and has had a negative impact on sector’s performance. </a:t>
          </a:r>
          <a:endParaRPr lang="en-US"/>
        </a:p>
      </dgm:t>
    </dgm:pt>
    <dgm:pt modelId="{7DA53113-362D-410E-B2B3-FB2FB35BAA71}" type="parTrans" cxnId="{63FB1448-5539-4157-BC60-E27BE87AD0D5}">
      <dgm:prSet/>
      <dgm:spPr/>
      <dgm:t>
        <a:bodyPr/>
        <a:lstStyle/>
        <a:p>
          <a:endParaRPr lang="en-US"/>
        </a:p>
      </dgm:t>
    </dgm:pt>
    <dgm:pt modelId="{932A6212-79BC-416A-813A-A7E138F7139E}" type="sibTrans" cxnId="{63FB1448-5539-4157-BC60-E27BE87AD0D5}">
      <dgm:prSet/>
      <dgm:spPr/>
      <dgm:t>
        <a:bodyPr/>
        <a:lstStyle/>
        <a:p>
          <a:endParaRPr lang="en-US"/>
        </a:p>
      </dgm:t>
    </dgm:pt>
    <dgm:pt modelId="{2BCE6B2C-64BA-4C81-8142-B6D96DD208C0}">
      <dgm:prSet/>
      <dgm:spPr/>
      <dgm:t>
        <a:bodyPr/>
        <a:lstStyle/>
        <a:p>
          <a:r>
            <a:rPr lang="en-GB"/>
            <a:t>Poor regulation and legal frameworks have contributed to the problem.</a:t>
          </a:r>
          <a:endParaRPr lang="en-US"/>
        </a:p>
      </dgm:t>
    </dgm:pt>
    <dgm:pt modelId="{D1FE4BBC-15C2-40EB-A87E-B5CC4EB8489A}" type="parTrans" cxnId="{4F5AF4C4-6649-48CB-ADD4-21DFC7F86BB9}">
      <dgm:prSet/>
      <dgm:spPr/>
      <dgm:t>
        <a:bodyPr/>
        <a:lstStyle/>
        <a:p>
          <a:endParaRPr lang="en-US"/>
        </a:p>
      </dgm:t>
    </dgm:pt>
    <dgm:pt modelId="{6D4D9ED8-FCDA-4251-B1D9-140C35B96E20}" type="sibTrans" cxnId="{4F5AF4C4-6649-48CB-ADD4-21DFC7F86BB9}">
      <dgm:prSet/>
      <dgm:spPr/>
      <dgm:t>
        <a:bodyPr/>
        <a:lstStyle/>
        <a:p>
          <a:endParaRPr lang="en-US"/>
        </a:p>
      </dgm:t>
    </dgm:pt>
    <dgm:pt modelId="{15CC9D2D-4026-4249-95A1-BE3B0DDECF17}">
      <dgm:prSet/>
      <dgm:spPr/>
      <dgm:t>
        <a:bodyPr/>
        <a:lstStyle/>
        <a:p>
          <a:r>
            <a:rPr lang="en-GB"/>
            <a:t>employees and investors are not always considered in terms of how to manage accounts and achieve profitability (Timipere et al, 2020).</a:t>
          </a:r>
          <a:endParaRPr lang="en-US"/>
        </a:p>
      </dgm:t>
    </dgm:pt>
    <dgm:pt modelId="{1D0ADBD2-2D2A-4508-B1D4-6AACFCE27D13}" type="parTrans" cxnId="{455D4B0F-06F7-4764-AC96-59E55C520D08}">
      <dgm:prSet/>
      <dgm:spPr/>
      <dgm:t>
        <a:bodyPr/>
        <a:lstStyle/>
        <a:p>
          <a:endParaRPr lang="en-US"/>
        </a:p>
      </dgm:t>
    </dgm:pt>
    <dgm:pt modelId="{3833CF31-F799-48DE-B46E-B0E28823EF35}" type="sibTrans" cxnId="{455D4B0F-06F7-4764-AC96-59E55C520D08}">
      <dgm:prSet/>
      <dgm:spPr/>
      <dgm:t>
        <a:bodyPr/>
        <a:lstStyle/>
        <a:p>
          <a:endParaRPr lang="en-US"/>
        </a:p>
      </dgm:t>
    </dgm:pt>
    <dgm:pt modelId="{322A8804-A5C8-4B0F-B97B-8453714A023D}" type="pres">
      <dgm:prSet presAssocID="{1D0941FC-4D14-4251-BE6A-CF03EE8B3F87}" presName="vert0" presStyleCnt="0">
        <dgm:presLayoutVars>
          <dgm:dir/>
          <dgm:animOne val="branch"/>
          <dgm:animLvl val="lvl"/>
        </dgm:presLayoutVars>
      </dgm:prSet>
      <dgm:spPr/>
    </dgm:pt>
    <dgm:pt modelId="{0FAB2940-84EA-45C1-92F6-FC1D84686548}" type="pres">
      <dgm:prSet presAssocID="{6C9E6F87-6B3A-4C22-B614-D0029350C0E0}" presName="thickLine" presStyleLbl="alignNode1" presStyleIdx="0" presStyleCnt="4"/>
      <dgm:spPr/>
    </dgm:pt>
    <dgm:pt modelId="{39A13BF3-3A06-41C2-9F03-7BCC11AA362A}" type="pres">
      <dgm:prSet presAssocID="{6C9E6F87-6B3A-4C22-B614-D0029350C0E0}" presName="horz1" presStyleCnt="0"/>
      <dgm:spPr/>
    </dgm:pt>
    <dgm:pt modelId="{53E013FC-6C11-4DA2-83AC-0D66EC40FD89}" type="pres">
      <dgm:prSet presAssocID="{6C9E6F87-6B3A-4C22-B614-D0029350C0E0}" presName="tx1" presStyleLbl="revTx" presStyleIdx="0" presStyleCnt="4"/>
      <dgm:spPr/>
    </dgm:pt>
    <dgm:pt modelId="{C37F882E-FF5B-4528-BB86-6C5C0BD63853}" type="pres">
      <dgm:prSet presAssocID="{6C9E6F87-6B3A-4C22-B614-D0029350C0E0}" presName="vert1" presStyleCnt="0"/>
      <dgm:spPr/>
    </dgm:pt>
    <dgm:pt modelId="{CC8C7E30-1E6F-43B7-AE4A-EBAFC8942EA9}" type="pres">
      <dgm:prSet presAssocID="{4AF667C3-1717-460A-A7BA-DE308A33D24B}" presName="thickLine" presStyleLbl="alignNode1" presStyleIdx="1" presStyleCnt="4"/>
      <dgm:spPr/>
    </dgm:pt>
    <dgm:pt modelId="{8A110D24-8804-4A71-9712-83DE18C955DC}" type="pres">
      <dgm:prSet presAssocID="{4AF667C3-1717-460A-A7BA-DE308A33D24B}" presName="horz1" presStyleCnt="0"/>
      <dgm:spPr/>
    </dgm:pt>
    <dgm:pt modelId="{76EEDCC4-2A37-4441-95AE-9D7B81218A79}" type="pres">
      <dgm:prSet presAssocID="{4AF667C3-1717-460A-A7BA-DE308A33D24B}" presName="tx1" presStyleLbl="revTx" presStyleIdx="1" presStyleCnt="4"/>
      <dgm:spPr/>
    </dgm:pt>
    <dgm:pt modelId="{246F57A7-5493-402B-94C3-77426A644309}" type="pres">
      <dgm:prSet presAssocID="{4AF667C3-1717-460A-A7BA-DE308A33D24B}" presName="vert1" presStyleCnt="0"/>
      <dgm:spPr/>
    </dgm:pt>
    <dgm:pt modelId="{B7AECEA8-7C4B-4D0A-94E7-ACEF0A96CF07}" type="pres">
      <dgm:prSet presAssocID="{2BCE6B2C-64BA-4C81-8142-B6D96DD208C0}" presName="thickLine" presStyleLbl="alignNode1" presStyleIdx="2" presStyleCnt="4"/>
      <dgm:spPr/>
    </dgm:pt>
    <dgm:pt modelId="{F9C09EA7-41C9-450B-8DED-72C41495AAB1}" type="pres">
      <dgm:prSet presAssocID="{2BCE6B2C-64BA-4C81-8142-B6D96DD208C0}" presName="horz1" presStyleCnt="0"/>
      <dgm:spPr/>
    </dgm:pt>
    <dgm:pt modelId="{D5EF7C67-DACB-4A74-984A-013A8081B191}" type="pres">
      <dgm:prSet presAssocID="{2BCE6B2C-64BA-4C81-8142-B6D96DD208C0}" presName="tx1" presStyleLbl="revTx" presStyleIdx="2" presStyleCnt="4"/>
      <dgm:spPr/>
    </dgm:pt>
    <dgm:pt modelId="{DFB5C38D-6F93-4869-8454-0FD4E376F956}" type="pres">
      <dgm:prSet presAssocID="{2BCE6B2C-64BA-4C81-8142-B6D96DD208C0}" presName="vert1" presStyleCnt="0"/>
      <dgm:spPr/>
    </dgm:pt>
    <dgm:pt modelId="{923D7527-5647-4ADB-A6FF-0948CCFDB55E}" type="pres">
      <dgm:prSet presAssocID="{15CC9D2D-4026-4249-95A1-BE3B0DDECF17}" presName="thickLine" presStyleLbl="alignNode1" presStyleIdx="3" presStyleCnt="4"/>
      <dgm:spPr/>
    </dgm:pt>
    <dgm:pt modelId="{8D40DD52-4A2A-4BB6-9DBA-7DA2CD5F0353}" type="pres">
      <dgm:prSet presAssocID="{15CC9D2D-4026-4249-95A1-BE3B0DDECF17}" presName="horz1" presStyleCnt="0"/>
      <dgm:spPr/>
    </dgm:pt>
    <dgm:pt modelId="{AE3709CE-CBAD-43E6-AB27-627973110861}" type="pres">
      <dgm:prSet presAssocID="{15CC9D2D-4026-4249-95A1-BE3B0DDECF17}" presName="tx1" presStyleLbl="revTx" presStyleIdx="3" presStyleCnt="4"/>
      <dgm:spPr/>
    </dgm:pt>
    <dgm:pt modelId="{C96F72EC-F621-43C9-9381-83D4EE1D3373}" type="pres">
      <dgm:prSet presAssocID="{15CC9D2D-4026-4249-95A1-BE3B0DDECF17}" presName="vert1" presStyleCnt="0"/>
      <dgm:spPr/>
    </dgm:pt>
  </dgm:ptLst>
  <dgm:cxnLst>
    <dgm:cxn modelId="{455D4B0F-06F7-4764-AC96-59E55C520D08}" srcId="{1D0941FC-4D14-4251-BE6A-CF03EE8B3F87}" destId="{15CC9D2D-4026-4249-95A1-BE3B0DDECF17}" srcOrd="3" destOrd="0" parTransId="{1D0ADBD2-2D2A-4508-B1D4-6AACFCE27D13}" sibTransId="{3833CF31-F799-48DE-B46E-B0E28823EF35}"/>
    <dgm:cxn modelId="{D410FC3D-4A6A-4632-AC38-7255B38ADF3C}" type="presOf" srcId="{2BCE6B2C-64BA-4C81-8142-B6D96DD208C0}" destId="{D5EF7C67-DACB-4A74-984A-013A8081B191}" srcOrd="0" destOrd="0" presId="urn:microsoft.com/office/officeart/2008/layout/LinedList"/>
    <dgm:cxn modelId="{46C17462-50A9-410B-A621-118A5594DF50}" type="presOf" srcId="{4AF667C3-1717-460A-A7BA-DE308A33D24B}" destId="{76EEDCC4-2A37-4441-95AE-9D7B81218A79}" srcOrd="0" destOrd="0" presId="urn:microsoft.com/office/officeart/2008/layout/LinedList"/>
    <dgm:cxn modelId="{D0C8A164-099A-4266-8147-5D40937879B1}" type="presOf" srcId="{6C9E6F87-6B3A-4C22-B614-D0029350C0E0}" destId="{53E013FC-6C11-4DA2-83AC-0D66EC40FD89}" srcOrd="0" destOrd="0" presId="urn:microsoft.com/office/officeart/2008/layout/LinedList"/>
    <dgm:cxn modelId="{63FB1448-5539-4157-BC60-E27BE87AD0D5}" srcId="{1D0941FC-4D14-4251-BE6A-CF03EE8B3F87}" destId="{4AF667C3-1717-460A-A7BA-DE308A33D24B}" srcOrd="1" destOrd="0" parTransId="{7DA53113-362D-410E-B2B3-FB2FB35BAA71}" sibTransId="{932A6212-79BC-416A-813A-A7E138F7139E}"/>
    <dgm:cxn modelId="{C32C5471-D380-4C66-9C1A-5933C394F0BA}" type="presOf" srcId="{1D0941FC-4D14-4251-BE6A-CF03EE8B3F87}" destId="{322A8804-A5C8-4B0F-B97B-8453714A023D}" srcOrd="0" destOrd="0" presId="urn:microsoft.com/office/officeart/2008/layout/LinedList"/>
    <dgm:cxn modelId="{B7701A73-53C0-4396-9687-7F94814999DA}" srcId="{1D0941FC-4D14-4251-BE6A-CF03EE8B3F87}" destId="{6C9E6F87-6B3A-4C22-B614-D0029350C0E0}" srcOrd="0" destOrd="0" parTransId="{3051A1F6-FA84-432C-8E65-DF0143160D6A}" sibTransId="{AE54B688-E2B3-4EF0-A0C6-43378B05BA4E}"/>
    <dgm:cxn modelId="{4F5AF4C4-6649-48CB-ADD4-21DFC7F86BB9}" srcId="{1D0941FC-4D14-4251-BE6A-CF03EE8B3F87}" destId="{2BCE6B2C-64BA-4C81-8142-B6D96DD208C0}" srcOrd="2" destOrd="0" parTransId="{D1FE4BBC-15C2-40EB-A87E-B5CC4EB8489A}" sibTransId="{6D4D9ED8-FCDA-4251-B1D9-140C35B96E20}"/>
    <dgm:cxn modelId="{7B377DE3-3AE6-4D3E-902D-5EA90300761E}" type="presOf" srcId="{15CC9D2D-4026-4249-95A1-BE3B0DDECF17}" destId="{AE3709CE-CBAD-43E6-AB27-627973110861}" srcOrd="0" destOrd="0" presId="urn:microsoft.com/office/officeart/2008/layout/LinedList"/>
    <dgm:cxn modelId="{0053C5BB-37B2-4BCE-B534-AE119B581D83}" type="presParOf" srcId="{322A8804-A5C8-4B0F-B97B-8453714A023D}" destId="{0FAB2940-84EA-45C1-92F6-FC1D84686548}" srcOrd="0" destOrd="0" presId="urn:microsoft.com/office/officeart/2008/layout/LinedList"/>
    <dgm:cxn modelId="{96B63D71-6BE2-42E8-9E94-EA15FEB6F3A8}" type="presParOf" srcId="{322A8804-A5C8-4B0F-B97B-8453714A023D}" destId="{39A13BF3-3A06-41C2-9F03-7BCC11AA362A}" srcOrd="1" destOrd="0" presId="urn:microsoft.com/office/officeart/2008/layout/LinedList"/>
    <dgm:cxn modelId="{F729501F-A925-4084-8B38-6C322D729821}" type="presParOf" srcId="{39A13BF3-3A06-41C2-9F03-7BCC11AA362A}" destId="{53E013FC-6C11-4DA2-83AC-0D66EC40FD89}" srcOrd="0" destOrd="0" presId="urn:microsoft.com/office/officeart/2008/layout/LinedList"/>
    <dgm:cxn modelId="{E3FD7DFF-9578-446F-A4F5-400ED4ACBF3A}" type="presParOf" srcId="{39A13BF3-3A06-41C2-9F03-7BCC11AA362A}" destId="{C37F882E-FF5B-4528-BB86-6C5C0BD63853}" srcOrd="1" destOrd="0" presId="urn:microsoft.com/office/officeart/2008/layout/LinedList"/>
    <dgm:cxn modelId="{3CCCF06A-F424-4B39-9C4E-CDBF83CF67AD}" type="presParOf" srcId="{322A8804-A5C8-4B0F-B97B-8453714A023D}" destId="{CC8C7E30-1E6F-43B7-AE4A-EBAFC8942EA9}" srcOrd="2" destOrd="0" presId="urn:microsoft.com/office/officeart/2008/layout/LinedList"/>
    <dgm:cxn modelId="{8EB9F005-22C6-493F-B8A7-0F102B2DEC93}" type="presParOf" srcId="{322A8804-A5C8-4B0F-B97B-8453714A023D}" destId="{8A110D24-8804-4A71-9712-83DE18C955DC}" srcOrd="3" destOrd="0" presId="urn:microsoft.com/office/officeart/2008/layout/LinedList"/>
    <dgm:cxn modelId="{779D1A08-96AC-4BC9-B2D4-5A54EA4B8957}" type="presParOf" srcId="{8A110D24-8804-4A71-9712-83DE18C955DC}" destId="{76EEDCC4-2A37-4441-95AE-9D7B81218A79}" srcOrd="0" destOrd="0" presId="urn:microsoft.com/office/officeart/2008/layout/LinedList"/>
    <dgm:cxn modelId="{89FDA75C-36D4-4AB9-8EBA-DFC9CE985D23}" type="presParOf" srcId="{8A110D24-8804-4A71-9712-83DE18C955DC}" destId="{246F57A7-5493-402B-94C3-77426A644309}" srcOrd="1" destOrd="0" presId="urn:microsoft.com/office/officeart/2008/layout/LinedList"/>
    <dgm:cxn modelId="{AD271E78-BE2E-433F-97A4-9BF719EC1216}" type="presParOf" srcId="{322A8804-A5C8-4B0F-B97B-8453714A023D}" destId="{B7AECEA8-7C4B-4D0A-94E7-ACEF0A96CF07}" srcOrd="4" destOrd="0" presId="urn:microsoft.com/office/officeart/2008/layout/LinedList"/>
    <dgm:cxn modelId="{AFB2A8B9-8573-4C56-B36E-732AD01824F8}" type="presParOf" srcId="{322A8804-A5C8-4B0F-B97B-8453714A023D}" destId="{F9C09EA7-41C9-450B-8DED-72C41495AAB1}" srcOrd="5" destOrd="0" presId="urn:microsoft.com/office/officeart/2008/layout/LinedList"/>
    <dgm:cxn modelId="{AC0F243A-8EDA-483D-8A13-E8D2651D358B}" type="presParOf" srcId="{F9C09EA7-41C9-450B-8DED-72C41495AAB1}" destId="{D5EF7C67-DACB-4A74-984A-013A8081B191}" srcOrd="0" destOrd="0" presId="urn:microsoft.com/office/officeart/2008/layout/LinedList"/>
    <dgm:cxn modelId="{242E37CF-4881-43D5-8C7E-170CAD4E894A}" type="presParOf" srcId="{F9C09EA7-41C9-450B-8DED-72C41495AAB1}" destId="{DFB5C38D-6F93-4869-8454-0FD4E376F956}" srcOrd="1" destOrd="0" presId="urn:microsoft.com/office/officeart/2008/layout/LinedList"/>
    <dgm:cxn modelId="{12D54FF7-087E-49EB-ACB9-755524F6AAA1}" type="presParOf" srcId="{322A8804-A5C8-4B0F-B97B-8453714A023D}" destId="{923D7527-5647-4ADB-A6FF-0948CCFDB55E}" srcOrd="6" destOrd="0" presId="urn:microsoft.com/office/officeart/2008/layout/LinedList"/>
    <dgm:cxn modelId="{1AF72332-359A-48A1-B8E1-931522303D2C}" type="presParOf" srcId="{322A8804-A5C8-4B0F-B97B-8453714A023D}" destId="{8D40DD52-4A2A-4BB6-9DBA-7DA2CD5F0353}" srcOrd="7" destOrd="0" presId="urn:microsoft.com/office/officeart/2008/layout/LinedList"/>
    <dgm:cxn modelId="{FA9DCF98-BE5D-4039-977A-DC27FB1DBCC9}" type="presParOf" srcId="{8D40DD52-4A2A-4BB6-9DBA-7DA2CD5F0353}" destId="{AE3709CE-CBAD-43E6-AB27-627973110861}" srcOrd="0" destOrd="0" presId="urn:microsoft.com/office/officeart/2008/layout/LinedList"/>
    <dgm:cxn modelId="{D6B3067D-4CE6-4157-893B-CD37BDD71400}" type="presParOf" srcId="{8D40DD52-4A2A-4BB6-9DBA-7DA2CD5F0353}" destId="{C96F72EC-F621-43C9-9381-83D4EE1D337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9F7CAE-092F-4FF3-A23C-0EC2598ABD06}">
      <dsp:nvSpPr>
        <dsp:cNvPr id="0" name=""/>
        <dsp:cNvSpPr/>
      </dsp:nvSpPr>
      <dsp:spPr>
        <a:xfrm>
          <a:off x="0" y="102294"/>
          <a:ext cx="5911898" cy="1439099"/>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leadership philosophy addressing the concerns of ethics (Carter and Baghurst, 2014)</a:t>
          </a:r>
          <a:endParaRPr lang="en-US" sz="2000" kern="1200"/>
        </a:p>
      </dsp:txBody>
      <dsp:txXfrm>
        <a:off x="70251" y="172545"/>
        <a:ext cx="5771396" cy="1298597"/>
      </dsp:txXfrm>
    </dsp:sp>
    <dsp:sp modelId="{32428C56-1456-450C-BA4F-CB7EAFB2639D}">
      <dsp:nvSpPr>
        <dsp:cNvPr id="0" name=""/>
        <dsp:cNvSpPr/>
      </dsp:nvSpPr>
      <dsp:spPr>
        <a:xfrm>
          <a:off x="0" y="1598994"/>
          <a:ext cx="5911898" cy="1439099"/>
        </a:xfrm>
        <a:prstGeom prst="roundRect">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servant leadership links leadership to ethics, virtues, and morality (Lanctot and Irving, 2010; Parris and Peachey, 2013).</a:t>
          </a:r>
          <a:endParaRPr lang="en-US" sz="2000" kern="1200"/>
        </a:p>
      </dsp:txBody>
      <dsp:txXfrm>
        <a:off x="70251" y="1669245"/>
        <a:ext cx="5771396" cy="1298597"/>
      </dsp:txXfrm>
    </dsp:sp>
    <dsp:sp modelId="{DF175877-53EB-4481-825C-798BAA373815}">
      <dsp:nvSpPr>
        <dsp:cNvPr id="0" name=""/>
        <dsp:cNvSpPr/>
      </dsp:nvSpPr>
      <dsp:spPr>
        <a:xfrm>
          <a:off x="0" y="3095693"/>
          <a:ext cx="5911898" cy="1439099"/>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Extant literature calls for a better understanding (Newman et al., 2017; Lapointe and vandernberghe, 2018; Liu, 2019).</a:t>
          </a:r>
          <a:endParaRPr lang="en-US" sz="2000" kern="1200"/>
        </a:p>
      </dsp:txBody>
      <dsp:txXfrm>
        <a:off x="70251" y="3165944"/>
        <a:ext cx="5771396" cy="12985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AB2940-84EA-45C1-92F6-FC1D84686548}">
      <dsp:nvSpPr>
        <dsp:cNvPr id="0" name=""/>
        <dsp:cNvSpPr/>
      </dsp:nvSpPr>
      <dsp:spPr>
        <a:xfrm>
          <a:off x="0" y="0"/>
          <a:ext cx="5911898"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53E013FC-6C11-4DA2-83AC-0D66EC40FD89}">
      <dsp:nvSpPr>
        <dsp:cNvPr id="0" name=""/>
        <dsp:cNvSpPr/>
      </dsp:nvSpPr>
      <dsp:spPr>
        <a:xfrm>
          <a:off x="0" y="0"/>
          <a:ext cx="5911898"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Nigeria banking is predominantly controlled by 5 large banks (62% of the bank), with the remaining 38% being held by a further 17.</a:t>
          </a:r>
          <a:endParaRPr lang="en-US" sz="1900" kern="1200"/>
        </a:p>
      </dsp:txBody>
      <dsp:txXfrm>
        <a:off x="0" y="0"/>
        <a:ext cx="5911898" cy="1159272"/>
      </dsp:txXfrm>
    </dsp:sp>
    <dsp:sp modelId="{CC8C7E30-1E6F-43B7-AE4A-EBAFC8942EA9}">
      <dsp:nvSpPr>
        <dsp:cNvPr id="0" name=""/>
        <dsp:cNvSpPr/>
      </dsp:nvSpPr>
      <dsp:spPr>
        <a:xfrm>
          <a:off x="0" y="1159272"/>
          <a:ext cx="5911898" cy="0"/>
        </a:xfrm>
        <a:prstGeom prst="lin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76EEDCC4-2A37-4441-95AE-9D7B81218A79}">
      <dsp:nvSpPr>
        <dsp:cNvPr id="0" name=""/>
        <dsp:cNvSpPr/>
      </dsp:nvSpPr>
      <dsp:spPr>
        <a:xfrm>
          <a:off x="0" y="1159272"/>
          <a:ext cx="5911898"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Sleaze is rife in the industry and has had a negative impact on sector’s performance. </a:t>
          </a:r>
          <a:endParaRPr lang="en-US" sz="1900" kern="1200"/>
        </a:p>
      </dsp:txBody>
      <dsp:txXfrm>
        <a:off x="0" y="1159272"/>
        <a:ext cx="5911898" cy="1159272"/>
      </dsp:txXfrm>
    </dsp:sp>
    <dsp:sp modelId="{B7AECEA8-7C4B-4D0A-94E7-ACEF0A96CF07}">
      <dsp:nvSpPr>
        <dsp:cNvPr id="0" name=""/>
        <dsp:cNvSpPr/>
      </dsp:nvSpPr>
      <dsp:spPr>
        <a:xfrm>
          <a:off x="0" y="2318544"/>
          <a:ext cx="5911898" cy="0"/>
        </a:xfrm>
        <a:prstGeom prst="line">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D5EF7C67-DACB-4A74-984A-013A8081B191}">
      <dsp:nvSpPr>
        <dsp:cNvPr id="0" name=""/>
        <dsp:cNvSpPr/>
      </dsp:nvSpPr>
      <dsp:spPr>
        <a:xfrm>
          <a:off x="0" y="2318544"/>
          <a:ext cx="5911898"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Poor regulation and legal frameworks have contributed to the problem.</a:t>
          </a:r>
          <a:endParaRPr lang="en-US" sz="1900" kern="1200"/>
        </a:p>
      </dsp:txBody>
      <dsp:txXfrm>
        <a:off x="0" y="2318544"/>
        <a:ext cx="5911898" cy="1159272"/>
      </dsp:txXfrm>
    </dsp:sp>
    <dsp:sp modelId="{923D7527-5647-4ADB-A6FF-0948CCFDB55E}">
      <dsp:nvSpPr>
        <dsp:cNvPr id="0" name=""/>
        <dsp:cNvSpPr/>
      </dsp:nvSpPr>
      <dsp:spPr>
        <a:xfrm>
          <a:off x="0" y="3477816"/>
          <a:ext cx="5911898" cy="0"/>
        </a:xfrm>
        <a:prstGeom prst="line">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AE3709CE-CBAD-43E6-AB27-627973110861}">
      <dsp:nvSpPr>
        <dsp:cNvPr id="0" name=""/>
        <dsp:cNvSpPr/>
      </dsp:nvSpPr>
      <dsp:spPr>
        <a:xfrm>
          <a:off x="0" y="3477816"/>
          <a:ext cx="5911898" cy="115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employees and investors are not always considered in terms of how to manage accounts and achieve profitability (Timipere et al, 2020).</a:t>
          </a:r>
          <a:endParaRPr lang="en-US" sz="1900" kern="1200"/>
        </a:p>
      </dsp:txBody>
      <dsp:txXfrm>
        <a:off x="0" y="3477816"/>
        <a:ext cx="5911898" cy="11592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4CE221E-83ED-4F6C-BA5F-3F9E6FDB6953}" type="datetimeFigureOut">
              <a:rPr lang="en-US"/>
              <a:t>5/20/2021</a:t>
            </a:fld>
            <a:endParaRPr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A4CBEF8-5CDE-472B-839B-B8BB0C881006}" type="slidenum">
              <a:rPr/>
              <a:t>‹#›</a:t>
            </a:fld>
            <a:endParaRPr dirty="0"/>
          </a:p>
        </p:txBody>
      </p:sp>
    </p:spTree>
    <p:extLst>
      <p:ext uri="{BB962C8B-B14F-4D97-AF65-F5344CB8AC3E}">
        <p14:creationId xmlns:p14="http://schemas.microsoft.com/office/powerpoint/2010/main" val="42632892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853E5F-CE67-483C-A264-F17AC70E9CA2}" type="datetimeFigureOut">
              <a:rPr lang="en-US"/>
              <a:t>5/20/2021</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BB98AFB-CB0D-4DFE-87B9-B4B0D0DE73CD}" type="slidenum">
              <a:rPr/>
              <a:t>‹#›</a:t>
            </a:fld>
            <a:endParaRPr dirty="0"/>
          </a:p>
        </p:txBody>
      </p:sp>
    </p:spTree>
    <p:extLst>
      <p:ext uri="{BB962C8B-B14F-4D97-AF65-F5344CB8AC3E}">
        <p14:creationId xmlns:p14="http://schemas.microsoft.com/office/powerpoint/2010/main" val="2512805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BB98AFB-CB0D-4DFE-87B9-B4B0D0DE73CD}" type="slidenum">
              <a:rPr lang="en-US" smtClean="0"/>
              <a:t>1</a:t>
            </a:fld>
            <a:endParaRPr lang="en-US" dirty="0"/>
          </a:p>
        </p:txBody>
      </p:sp>
    </p:spTree>
    <p:extLst>
      <p:ext uri="{BB962C8B-B14F-4D97-AF65-F5344CB8AC3E}">
        <p14:creationId xmlns:p14="http://schemas.microsoft.com/office/powerpoint/2010/main" val="2864014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654" y="1447801"/>
            <a:ext cx="8823360" cy="3329581"/>
          </a:xfrm>
        </p:spPr>
        <p:txBody>
          <a:bodyPr anchor="b"/>
          <a:lstStyle>
            <a:lvl1pPr>
              <a:defRPr sz="7198"/>
            </a:lvl1pPr>
          </a:lstStyle>
          <a:p>
            <a:r>
              <a:rPr lang="en-US"/>
              <a:t>Click to edit Master title style</a:t>
            </a:r>
            <a:endParaRPr lang="en-US" dirty="0"/>
          </a:p>
        </p:txBody>
      </p:sp>
      <p:sp>
        <p:nvSpPr>
          <p:cNvPr id="3" name="Subtitle 2"/>
          <p:cNvSpPr>
            <a:spLocks noGrp="1"/>
          </p:cNvSpPr>
          <p:nvPr>
            <p:ph type="subTitle" idx="1"/>
          </p:nvPr>
        </p:nvSpPr>
        <p:spPr>
          <a:xfrm>
            <a:off x="1154654" y="4777380"/>
            <a:ext cx="8823360" cy="861420"/>
          </a:xfrm>
        </p:spPr>
        <p:txBody>
          <a:bodyPr anchor="t"/>
          <a:lstStyle>
            <a:lvl1pPr marL="0" indent="0" algn="l">
              <a:buNone/>
              <a:defRPr cap="all">
                <a:solidFill>
                  <a:schemeClr val="bg2">
                    <a:lumMod val="40000"/>
                    <a:lumOff val="60000"/>
                  </a:schemeClr>
                </a:solidFill>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0FA9E5-6744-4841-888F-9E7CC0C2B7EC}" type="datetimeFigureOut">
              <a:rPr lang="en-US" smtClean="0"/>
              <a:t>5/20/2021</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AAEAE4A8-A6E5-453E-B946-FB774B73F48C}" type="slidenum">
              <a:rPr lang="en-US" smtClean="0"/>
              <a:t>‹#›</a:t>
            </a:fld>
            <a:endParaRPr lang="en-US" dirty="0"/>
          </a:p>
        </p:txBody>
      </p:sp>
    </p:spTree>
    <p:extLst>
      <p:ext uri="{BB962C8B-B14F-4D97-AF65-F5344CB8AC3E}">
        <p14:creationId xmlns:p14="http://schemas.microsoft.com/office/powerpoint/2010/main" val="1816116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E0FA9E5-6744-4841-888F-9E7CC0C2B7EC}" type="datetimeFigureOut">
              <a:rPr lang="en-US" smtClean="0"/>
              <a:t>5/20/2021</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AAEAE4A8-A6E5-453E-B946-FB774B73F48C}" type="slidenum">
              <a:rPr lang="en-US" smtClean="0"/>
              <a:t>‹#›</a:t>
            </a:fld>
            <a:endParaRPr lang="en-US" dirty="0"/>
          </a:p>
        </p:txBody>
      </p:sp>
    </p:spTree>
    <p:extLst>
      <p:ext uri="{BB962C8B-B14F-4D97-AF65-F5344CB8AC3E}">
        <p14:creationId xmlns:p14="http://schemas.microsoft.com/office/powerpoint/2010/main" val="8984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656" y="2861734"/>
            <a:ext cx="8823359" cy="1915647"/>
          </a:xfrm>
        </p:spPr>
        <p:txBody>
          <a:bodyPr anchor="b"/>
          <a:lstStyle>
            <a:lvl1pPr algn="l">
              <a:defRPr sz="3999" b="0" cap="none"/>
            </a:lvl1pPr>
          </a:lstStyle>
          <a:p>
            <a:r>
              <a:rPr lang="en-US"/>
              <a:t>Click to edit Master title style</a:t>
            </a:r>
            <a:endParaRPr lang="en-US" dirty="0"/>
          </a:p>
        </p:txBody>
      </p:sp>
      <p:sp>
        <p:nvSpPr>
          <p:cNvPr id="3" name="Text Placeholder 2"/>
          <p:cNvSpPr>
            <a:spLocks noGrp="1"/>
          </p:cNvSpPr>
          <p:nvPr>
            <p:ph type="body" idx="1"/>
          </p:nvPr>
        </p:nvSpPr>
        <p:spPr>
          <a:xfrm>
            <a:off x="1154654" y="4777381"/>
            <a:ext cx="8823360" cy="860400"/>
          </a:xfrm>
        </p:spPr>
        <p:txBody>
          <a:bodyPr anchor="t"/>
          <a:lstStyle>
            <a:lvl1pPr marL="0" indent="0" algn="l">
              <a:buNone/>
              <a:defRPr sz="1999" cap="all">
                <a:solidFill>
                  <a:schemeClr val="bg2">
                    <a:lumMod val="40000"/>
                    <a:lumOff val="60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0FA9E5-6744-4841-888F-9E7CC0C2B7EC}" type="datetimeFigureOut">
              <a:rPr lang="en-US" smtClean="0"/>
              <a:t>5/20/2021</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AAEAE4A8-A6E5-453E-B946-FB774B73F48C}" type="slidenum">
              <a:rPr lang="en-US" smtClean="0"/>
              <a:t>‹#›</a:t>
            </a:fld>
            <a:endParaRPr lang="en-US" dirty="0"/>
          </a:p>
        </p:txBody>
      </p:sp>
    </p:spTree>
    <p:extLst>
      <p:ext uri="{BB962C8B-B14F-4D97-AF65-F5344CB8AC3E}">
        <p14:creationId xmlns:p14="http://schemas.microsoft.com/office/powerpoint/2010/main" val="613280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025" y="2060576"/>
            <a:ext cx="4395194" cy="4195763"/>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3021" y="2056093"/>
            <a:ext cx="4395196" cy="4200245"/>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0FA9E5-6744-4841-888F-9E7CC0C2B7EC}" type="datetimeFigureOut">
              <a:rPr lang="en-US" smtClean="0"/>
              <a:t>5/20/2021</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AAEAE4A8-A6E5-453E-B946-FB774B73F48C}" type="slidenum">
              <a:rPr lang="en-US" smtClean="0"/>
              <a:t>‹#›</a:t>
            </a:fld>
            <a:endParaRPr lang="en-US" dirty="0"/>
          </a:p>
        </p:txBody>
      </p:sp>
    </p:spTree>
    <p:extLst>
      <p:ext uri="{BB962C8B-B14F-4D97-AF65-F5344CB8AC3E}">
        <p14:creationId xmlns:p14="http://schemas.microsoft.com/office/powerpoint/2010/main" val="503388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026" y="1905000"/>
            <a:ext cx="4395193"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025" y="2514600"/>
            <a:ext cx="4395194" cy="3741738"/>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3023" y="1905000"/>
            <a:ext cx="4395194"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3023" y="2514600"/>
            <a:ext cx="4395194" cy="3741738"/>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0FA9E5-6744-4841-888F-9E7CC0C2B7EC}" type="datetimeFigureOut">
              <a:rPr lang="en-US" smtClean="0"/>
              <a:t>5/20/2021</a:t>
            </a:fld>
            <a:endParaRPr lang="en-US" dirty="0"/>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AAEAE4A8-A6E5-453E-B946-FB774B73F48C}" type="slidenum">
              <a:rPr lang="en-US" smtClean="0"/>
              <a:t>‹#›</a:t>
            </a:fld>
            <a:endParaRPr lang="en-US" dirty="0"/>
          </a:p>
        </p:txBody>
      </p:sp>
    </p:spTree>
    <p:extLst>
      <p:ext uri="{BB962C8B-B14F-4D97-AF65-F5344CB8AC3E}">
        <p14:creationId xmlns:p14="http://schemas.microsoft.com/office/powerpoint/2010/main" val="1196201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E0FA9E5-6744-4841-888F-9E7CC0C2B7EC}" type="datetimeFigureOut">
              <a:rPr lang="en-US" smtClean="0"/>
              <a:t>5/20/2021</a:t>
            </a:fld>
            <a:endParaRPr lang="en-US" dirty="0"/>
          </a:p>
        </p:txBody>
      </p:sp>
      <p:sp>
        <p:nvSpPr>
          <p:cNvPr id="5" name="Footer Placeholder 3"/>
          <p:cNvSpPr>
            <a:spLocks noGrp="1"/>
          </p:cNvSpPr>
          <p:nvPr>
            <p:ph type="ftr" sz="quarter" idx="11"/>
          </p:nvPr>
        </p:nvSpPr>
        <p:spPr/>
        <p:txBody>
          <a:bodyPr/>
          <a:lstStyle/>
          <a:p>
            <a:r>
              <a:rPr lang="en-US"/>
              <a:t>Add a footer</a:t>
            </a:r>
            <a:endParaRPr lang="en-US" dirty="0"/>
          </a:p>
        </p:txBody>
      </p:sp>
      <p:sp>
        <p:nvSpPr>
          <p:cNvPr id="6" name="Slide Number Placeholder 4"/>
          <p:cNvSpPr>
            <a:spLocks noGrp="1"/>
          </p:cNvSpPr>
          <p:nvPr>
            <p:ph type="sldNum" sz="quarter" idx="12"/>
          </p:nvPr>
        </p:nvSpPr>
        <p:spPr/>
        <p:txBody>
          <a:bodyPr/>
          <a:lstStyle/>
          <a:p>
            <a:fld id="{AAEAE4A8-A6E5-453E-B946-FB774B73F48C}" type="slidenum">
              <a:rPr lang="en-US" smtClean="0"/>
              <a:t>‹#›</a:t>
            </a:fld>
            <a:endParaRPr lang="en-US" dirty="0"/>
          </a:p>
        </p:txBody>
      </p:sp>
    </p:spTree>
    <p:extLst>
      <p:ext uri="{BB962C8B-B14F-4D97-AF65-F5344CB8AC3E}">
        <p14:creationId xmlns:p14="http://schemas.microsoft.com/office/powerpoint/2010/main" val="3337932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E0FA9E5-6744-4841-888F-9E7CC0C2B7EC}" type="datetimeFigureOut">
              <a:rPr lang="en-US" smtClean="0"/>
              <a:t>5/20/2021</a:t>
            </a:fld>
            <a:endParaRPr lang="en-US" dirty="0"/>
          </a:p>
        </p:txBody>
      </p:sp>
      <p:sp>
        <p:nvSpPr>
          <p:cNvPr id="5" name="Footer Placeholder 2"/>
          <p:cNvSpPr>
            <a:spLocks noGrp="1"/>
          </p:cNvSpPr>
          <p:nvPr>
            <p:ph type="ftr" sz="quarter" idx="11"/>
          </p:nvPr>
        </p:nvSpPr>
        <p:spPr/>
        <p:txBody>
          <a:bodyPr/>
          <a:lstStyle/>
          <a:p>
            <a:r>
              <a:rPr lang="en-US"/>
              <a:t>Add a footer</a:t>
            </a:r>
            <a:endParaRPr lang="en-US" dirty="0"/>
          </a:p>
        </p:txBody>
      </p:sp>
      <p:sp>
        <p:nvSpPr>
          <p:cNvPr id="6" name="Slide Number Placeholder 3"/>
          <p:cNvSpPr>
            <a:spLocks noGrp="1"/>
          </p:cNvSpPr>
          <p:nvPr>
            <p:ph type="sldNum" sz="quarter" idx="12"/>
          </p:nvPr>
        </p:nvSpPr>
        <p:spPr/>
        <p:txBody>
          <a:bodyPr/>
          <a:lstStyle/>
          <a:p>
            <a:fld id="{AAEAE4A8-A6E5-453E-B946-FB774B73F48C}" type="slidenum">
              <a:rPr lang="en-US" smtClean="0"/>
              <a:t>‹#›</a:t>
            </a:fld>
            <a:endParaRPr lang="en-US" dirty="0"/>
          </a:p>
        </p:txBody>
      </p:sp>
    </p:spTree>
    <p:extLst>
      <p:ext uri="{BB962C8B-B14F-4D97-AF65-F5344CB8AC3E}">
        <p14:creationId xmlns:p14="http://schemas.microsoft.com/office/powerpoint/2010/main" val="2583190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2" y="1447800"/>
            <a:ext cx="3400178" cy="1447800"/>
          </a:xfrm>
        </p:spPr>
        <p:txBody>
          <a:bodyPr anchor="b"/>
          <a:lstStyle>
            <a:lvl1pPr algn="l">
              <a:defRPr sz="2399" b="0"/>
            </a:lvl1pPr>
          </a:lstStyle>
          <a:p>
            <a:r>
              <a:rPr lang="en-US"/>
              <a:t>Click to edit Master title style</a:t>
            </a:r>
            <a:endParaRPr lang="en-US" dirty="0"/>
          </a:p>
        </p:txBody>
      </p:sp>
      <p:sp>
        <p:nvSpPr>
          <p:cNvPr id="3" name="Content Placeholder 2"/>
          <p:cNvSpPr>
            <a:spLocks noGrp="1"/>
          </p:cNvSpPr>
          <p:nvPr>
            <p:ph idx="1"/>
          </p:nvPr>
        </p:nvSpPr>
        <p:spPr>
          <a:xfrm>
            <a:off x="4783370" y="1447800"/>
            <a:ext cx="5194644" cy="4572000"/>
          </a:xfrm>
        </p:spPr>
        <p:txBody>
          <a:bodyPr anchor="ctr">
            <a:normAutofit/>
          </a:bodyPr>
          <a:lstStyle>
            <a:lvl1pPr>
              <a:defRPr sz="1999"/>
            </a:lvl1pPr>
            <a:lvl2pPr>
              <a:defRPr sz="1799"/>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653" y="3129281"/>
            <a:ext cx="3400177" cy="2895599"/>
          </a:xfrm>
        </p:spPr>
        <p:txBody>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E0FA9E5-6744-4841-888F-9E7CC0C2B7EC}" type="datetimeFigureOut">
              <a:rPr lang="en-US" smtClean="0"/>
              <a:t>5/20/2021</a:t>
            </a:fld>
            <a:endParaRPr lang="en-US" dirty="0"/>
          </a:p>
        </p:txBody>
      </p:sp>
      <p:sp>
        <p:nvSpPr>
          <p:cNvPr id="5" name="Footer Placeholder 5"/>
          <p:cNvSpPr>
            <a:spLocks noGrp="1"/>
          </p:cNvSpPr>
          <p:nvPr>
            <p:ph type="ftr" sz="quarter" idx="11"/>
          </p:nvPr>
        </p:nvSpPr>
        <p:spPr/>
        <p:txBody>
          <a:bodyPr/>
          <a:lstStyle/>
          <a:p>
            <a:r>
              <a:rPr lang="en-US"/>
              <a:t>Add a footer</a:t>
            </a:r>
            <a:endParaRPr lang="en-US" dirty="0"/>
          </a:p>
        </p:txBody>
      </p:sp>
      <p:sp>
        <p:nvSpPr>
          <p:cNvPr id="6" name="Slide Number Placeholder 6"/>
          <p:cNvSpPr>
            <a:spLocks noGrp="1"/>
          </p:cNvSpPr>
          <p:nvPr>
            <p:ph type="sldNum" sz="quarter" idx="12"/>
          </p:nvPr>
        </p:nvSpPr>
        <p:spPr/>
        <p:txBody>
          <a:bodyPr/>
          <a:lstStyle/>
          <a:p>
            <a:fld id="{AAEAE4A8-A6E5-453E-B946-FB774B73F48C}" type="slidenum">
              <a:rPr lang="en-US" smtClean="0"/>
              <a:t>‹#›</a:t>
            </a:fld>
            <a:endParaRPr lang="en-US" dirty="0"/>
          </a:p>
        </p:txBody>
      </p:sp>
    </p:spTree>
    <p:extLst>
      <p:ext uri="{BB962C8B-B14F-4D97-AF65-F5344CB8AC3E}">
        <p14:creationId xmlns:p14="http://schemas.microsoft.com/office/powerpoint/2010/main" val="445066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606" y="1854192"/>
            <a:ext cx="5091580" cy="1574808"/>
          </a:xfrm>
        </p:spPr>
        <p:txBody>
          <a:bodyPr anchor="b">
            <a:normAutofit/>
          </a:bodyPr>
          <a:lstStyle>
            <a:lvl1pPr algn="l">
              <a:defRPr sz="3599"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7736" y="1143000"/>
            <a:ext cx="3199567"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654" y="3657600"/>
            <a:ext cx="5083655" cy="1371600"/>
          </a:xfrm>
        </p:spPr>
        <p:txBody>
          <a:bodyPr>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5/20/2021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92426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6" y="4800587"/>
            <a:ext cx="8823359" cy="566738"/>
          </a:xfrm>
        </p:spPr>
        <p:txBody>
          <a:bodyPr anchor="b">
            <a:normAutofit/>
          </a:bodyPr>
          <a:lstStyle>
            <a:lvl1pPr algn="l">
              <a:defRPr sz="2399"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654" y="685800"/>
            <a:ext cx="8823360"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655" y="5367325"/>
            <a:ext cx="8823358" cy="493712"/>
          </a:xfrm>
        </p:spPr>
        <p:txBody>
          <a:bodyPr>
            <a:normAutofit/>
          </a:bodyPr>
          <a:lstStyle>
            <a:lvl1pPr marL="0" indent="0">
              <a:buNone/>
              <a:defRPr sz="12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FA9E5-6744-4841-888F-9E7CC0C2B7EC}" type="datetimeFigureOut">
              <a:rPr lang="en-US" smtClean="0"/>
              <a:pPr/>
              <a:t>5/20/2021</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AAEAE4A8-A6E5-453E-B946-FB774B73F48C}" type="slidenum">
              <a:rPr lang="en-US" smtClean="0"/>
              <a:pPr/>
              <a:t>‹#›</a:t>
            </a:fld>
            <a:endParaRPr lang="en-US" dirty="0"/>
          </a:p>
        </p:txBody>
      </p:sp>
    </p:spTree>
    <p:extLst>
      <p:ext uri="{BB962C8B-B14F-4D97-AF65-F5344CB8AC3E}">
        <p14:creationId xmlns:p14="http://schemas.microsoft.com/office/powerpoint/2010/main" val="2615691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654" y="1447800"/>
            <a:ext cx="8823361" cy="1981200"/>
          </a:xfrm>
        </p:spPr>
        <p:txBody>
          <a:bodyPr/>
          <a:lstStyle>
            <a:lvl1pPr>
              <a:defRPr sz="4799"/>
            </a:lvl1pPr>
          </a:lstStyle>
          <a:p>
            <a:r>
              <a:rPr lang="en-US"/>
              <a:t>Click to edit Master title style</a:t>
            </a:r>
            <a:endParaRPr lang="en-US" dirty="0"/>
          </a:p>
        </p:txBody>
      </p:sp>
      <p:sp>
        <p:nvSpPr>
          <p:cNvPr id="8" name="Text Placeholder 3"/>
          <p:cNvSpPr>
            <a:spLocks noGrp="1"/>
          </p:cNvSpPr>
          <p:nvPr>
            <p:ph type="body" sz="half" idx="2"/>
          </p:nvPr>
        </p:nvSpPr>
        <p:spPr>
          <a:xfrm>
            <a:off x="1154654" y="3657600"/>
            <a:ext cx="8823361" cy="2362200"/>
          </a:xfrm>
        </p:spPr>
        <p:txBody>
          <a:bodyPr anchor="ctr">
            <a:normAutofit/>
          </a:bodyPr>
          <a:lstStyle>
            <a:lvl1pPr marL="0" indent="0">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E0FA9E5-6744-4841-888F-9E7CC0C2B7EC}" type="datetimeFigureOut">
              <a:rPr lang="en-US" smtClean="0"/>
              <a:pPr/>
              <a:t>5/20/2021</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AAEAE4A8-A6E5-453E-B946-FB774B73F48C}" type="slidenum">
              <a:rPr lang="en-US" smtClean="0"/>
              <a:pPr/>
              <a:t>‹#›</a:t>
            </a:fld>
            <a:endParaRPr lang="en-US" dirty="0"/>
          </a:p>
        </p:txBody>
      </p:sp>
    </p:spTree>
    <p:extLst>
      <p:ext uri="{BB962C8B-B14F-4D97-AF65-F5344CB8AC3E}">
        <p14:creationId xmlns:p14="http://schemas.microsoft.com/office/powerpoint/2010/main" val="3677322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391" y="1447800"/>
            <a:ext cx="7997232" cy="2323374"/>
          </a:xfrm>
        </p:spPr>
        <p:txBody>
          <a:bodyPr/>
          <a:lstStyle>
            <a:lvl1pPr>
              <a:defRPr sz="4799"/>
            </a:lvl1pPr>
          </a:lstStyle>
          <a:p>
            <a:r>
              <a:rPr lang="en-US"/>
              <a:t>Click to edit Master title style</a:t>
            </a:r>
            <a:endParaRPr lang="en-US" dirty="0"/>
          </a:p>
        </p:txBody>
      </p:sp>
      <p:sp>
        <p:nvSpPr>
          <p:cNvPr id="11" name="Text Placeholder 3"/>
          <p:cNvSpPr>
            <a:spLocks noGrp="1"/>
          </p:cNvSpPr>
          <p:nvPr>
            <p:ph type="body" sz="half" idx="14"/>
          </p:nvPr>
        </p:nvSpPr>
        <p:spPr>
          <a:xfrm>
            <a:off x="1929898" y="3771174"/>
            <a:ext cx="7277753"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654" y="4350657"/>
            <a:ext cx="8823361" cy="1676400"/>
          </a:xfrm>
        </p:spPr>
        <p:txBody>
          <a:bodyPr anchor="ctr">
            <a:normAutofit/>
          </a:bodyPr>
          <a:lstStyle>
            <a:lvl1pPr marL="0" indent="0">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E0FA9E5-6744-4841-888F-9E7CC0C2B7EC}" type="datetimeFigureOut">
              <a:rPr lang="en-US" smtClean="0"/>
              <a:pPr/>
              <a:t>5/20/2021</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AAEAE4A8-A6E5-453E-B946-FB774B73F48C}" type="slidenum">
              <a:rPr lang="en-US" smtClean="0"/>
              <a:pPr/>
              <a:t>‹#›</a:t>
            </a:fld>
            <a:endParaRPr lang="en-US" dirty="0"/>
          </a:p>
        </p:txBody>
      </p:sp>
      <p:sp>
        <p:nvSpPr>
          <p:cNvPr id="12" name="TextBox 11"/>
          <p:cNvSpPr txBox="1"/>
          <p:nvPr/>
        </p:nvSpPr>
        <p:spPr>
          <a:xfrm>
            <a:off x="898061" y="971253"/>
            <a:ext cx="801703"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196" dirty="0"/>
              <a:t>“</a:t>
            </a:r>
          </a:p>
        </p:txBody>
      </p:sp>
      <p:sp>
        <p:nvSpPr>
          <p:cNvPr id="15" name="TextBox 14"/>
          <p:cNvSpPr txBox="1"/>
          <p:nvPr/>
        </p:nvSpPr>
        <p:spPr>
          <a:xfrm>
            <a:off x="9328060" y="2613787"/>
            <a:ext cx="801703"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196" dirty="0"/>
              <a:t>”</a:t>
            </a:r>
          </a:p>
        </p:txBody>
      </p:sp>
    </p:spTree>
    <p:extLst>
      <p:ext uri="{BB962C8B-B14F-4D97-AF65-F5344CB8AC3E}">
        <p14:creationId xmlns:p14="http://schemas.microsoft.com/office/powerpoint/2010/main" val="13195982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653" y="3124201"/>
            <a:ext cx="8823362" cy="1653180"/>
          </a:xfrm>
        </p:spPr>
        <p:txBody>
          <a:bodyPr anchor="b"/>
          <a:lstStyle>
            <a:lvl1pPr algn="l">
              <a:defRPr sz="3999" b="0" cap="none"/>
            </a:lvl1pPr>
          </a:lstStyle>
          <a:p>
            <a:r>
              <a:rPr lang="en-US"/>
              <a:t>Click to edit Master title style</a:t>
            </a:r>
            <a:endParaRPr lang="en-US" dirty="0"/>
          </a:p>
        </p:txBody>
      </p:sp>
      <p:sp>
        <p:nvSpPr>
          <p:cNvPr id="3" name="Text Placeholder 2"/>
          <p:cNvSpPr>
            <a:spLocks noGrp="1"/>
          </p:cNvSpPr>
          <p:nvPr>
            <p:ph type="body" idx="1"/>
          </p:nvPr>
        </p:nvSpPr>
        <p:spPr>
          <a:xfrm>
            <a:off x="1154654" y="4777381"/>
            <a:ext cx="8823361" cy="860400"/>
          </a:xfrm>
        </p:spPr>
        <p:txBody>
          <a:bodyPr anchor="t"/>
          <a:lstStyle>
            <a:lvl1pPr marL="0" indent="0" algn="l">
              <a:buNone/>
              <a:defRPr sz="1999" cap="none">
                <a:solidFill>
                  <a:schemeClr val="bg2">
                    <a:lumMod val="40000"/>
                    <a:lumOff val="60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0FA9E5-6744-4841-888F-9E7CC0C2B7EC}" type="datetimeFigureOut">
              <a:rPr lang="en-US" smtClean="0"/>
              <a:pPr/>
              <a:t>5/20/2021</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AAEAE4A8-A6E5-453E-B946-FB774B73F48C}" type="slidenum">
              <a:rPr lang="en-US" smtClean="0"/>
              <a:pPr/>
              <a:t>‹#›</a:t>
            </a:fld>
            <a:endParaRPr lang="en-US" dirty="0"/>
          </a:p>
        </p:txBody>
      </p:sp>
    </p:spTree>
    <p:extLst>
      <p:ext uri="{BB962C8B-B14F-4D97-AF65-F5344CB8AC3E}">
        <p14:creationId xmlns:p14="http://schemas.microsoft.com/office/powerpoint/2010/main" val="2098072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199"/>
            </a:lvl1pPr>
          </a:lstStyle>
          <a:p>
            <a:r>
              <a:rPr lang="en-US"/>
              <a:t>Click to edit Master title style</a:t>
            </a:r>
            <a:endParaRPr lang="en-US" dirty="0"/>
          </a:p>
        </p:txBody>
      </p:sp>
      <p:sp>
        <p:nvSpPr>
          <p:cNvPr id="3" name="Text Placeholder 2"/>
          <p:cNvSpPr>
            <a:spLocks noGrp="1"/>
          </p:cNvSpPr>
          <p:nvPr>
            <p:ph type="body" idx="1"/>
          </p:nvPr>
        </p:nvSpPr>
        <p:spPr>
          <a:xfrm>
            <a:off x="632782" y="1981200"/>
            <a:ext cx="2946099"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293" y="2667000"/>
            <a:ext cx="2926588"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2648" y="1981200"/>
            <a:ext cx="2935476"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2097" y="2667000"/>
            <a:ext cx="2946027"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2845" y="1981200"/>
            <a:ext cx="2931349"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2845" y="2667000"/>
            <a:ext cx="2931349" cy="3589338"/>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cxnSp>
        <p:nvCxnSpPr>
          <p:cNvPr id="17" name="Straight Connector 16"/>
          <p:cNvCxnSpPr/>
          <p:nvPr/>
        </p:nvCxnSpPr>
        <p:spPr>
          <a:xfrm>
            <a:off x="372517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0414"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E0FA9E5-6744-4841-888F-9E7CC0C2B7EC}" type="datetimeFigureOut">
              <a:rPr lang="en-US" smtClean="0"/>
              <a:pPr/>
              <a:t>5/20/2021</a:t>
            </a:fld>
            <a:endParaRPr lang="en-US" dirty="0"/>
          </a:p>
        </p:txBody>
      </p:sp>
      <p:sp>
        <p:nvSpPr>
          <p:cNvPr id="4"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AAEAE4A8-A6E5-453E-B946-FB774B73F48C}" type="slidenum">
              <a:rPr lang="en-US" smtClean="0"/>
              <a:pPr/>
              <a:t>‹#›</a:t>
            </a:fld>
            <a:endParaRPr lang="en-US" dirty="0"/>
          </a:p>
        </p:txBody>
      </p:sp>
    </p:spTree>
    <p:extLst>
      <p:ext uri="{BB962C8B-B14F-4D97-AF65-F5344CB8AC3E}">
        <p14:creationId xmlns:p14="http://schemas.microsoft.com/office/powerpoint/2010/main" val="23643019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199"/>
            </a:lvl1pPr>
          </a:lstStyle>
          <a:p>
            <a:r>
              <a:rPr lang="en-US"/>
              <a:t>Click to edit Master title style</a:t>
            </a:r>
            <a:endParaRPr lang="en-US" dirty="0"/>
          </a:p>
        </p:txBody>
      </p:sp>
      <p:sp>
        <p:nvSpPr>
          <p:cNvPr id="3" name="Text Placeholder 2"/>
          <p:cNvSpPr>
            <a:spLocks noGrp="1"/>
          </p:cNvSpPr>
          <p:nvPr>
            <p:ph type="body" idx="1"/>
          </p:nvPr>
        </p:nvSpPr>
        <p:spPr>
          <a:xfrm>
            <a:off x="652293" y="4250949"/>
            <a:ext cx="2939284"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293" y="2209800"/>
            <a:ext cx="293928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293" y="4827212"/>
            <a:ext cx="2939284"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8363" y="4250949"/>
            <a:ext cx="2929762"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8362" y="2209800"/>
            <a:ext cx="292976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7009" y="4827211"/>
            <a:ext cx="2933642"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2845" y="4250949"/>
            <a:ext cx="2931349" cy="576262"/>
          </a:xfrm>
        </p:spPr>
        <p:txBody>
          <a:bodyPr anchor="b">
            <a:noAutofit/>
          </a:bodyPr>
          <a:lstStyle>
            <a:lvl1pPr marL="0" indent="0">
              <a:buNone/>
              <a:defRPr sz="2399" b="0">
                <a:solidFill>
                  <a:schemeClr val="bg2">
                    <a:lumMod val="40000"/>
                    <a:lumOff val="60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2844" y="2209800"/>
            <a:ext cx="2931349"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2720" y="4827209"/>
            <a:ext cx="2935232" cy="659189"/>
          </a:xfrm>
        </p:spPr>
        <p:txBody>
          <a:bodyPr anchor="t">
            <a:normAutofit/>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cxnSp>
        <p:nvCxnSpPr>
          <p:cNvPr id="19" name="Straight Connector 18"/>
          <p:cNvCxnSpPr/>
          <p:nvPr/>
        </p:nvCxnSpPr>
        <p:spPr>
          <a:xfrm>
            <a:off x="372517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0414"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E0FA9E5-6744-4841-888F-9E7CC0C2B7EC}" type="datetimeFigureOut">
              <a:rPr lang="en-US" smtClean="0"/>
              <a:pPr/>
              <a:t>5/20/2021</a:t>
            </a:fld>
            <a:endParaRPr lang="en-US" dirty="0"/>
          </a:p>
        </p:txBody>
      </p:sp>
      <p:sp>
        <p:nvSpPr>
          <p:cNvPr id="4"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AAEAE4A8-A6E5-453E-B946-FB774B73F48C}" type="slidenum">
              <a:rPr lang="en-US" smtClean="0"/>
              <a:pPr/>
              <a:t>‹#›</a:t>
            </a:fld>
            <a:endParaRPr lang="en-US" dirty="0"/>
          </a:p>
        </p:txBody>
      </p:sp>
    </p:spTree>
    <p:extLst>
      <p:ext uri="{BB962C8B-B14F-4D97-AF65-F5344CB8AC3E}">
        <p14:creationId xmlns:p14="http://schemas.microsoft.com/office/powerpoint/2010/main" val="6524295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0FA9E5-6744-4841-888F-9E7CC0C2B7EC}" type="datetimeFigureOut">
              <a:rPr lang="en-US" smtClean="0"/>
              <a:t>5/20/2021</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AAEAE4A8-A6E5-453E-B946-FB774B73F48C}" type="slidenum">
              <a:rPr lang="en-US" smtClean="0"/>
              <a:t>‹#›</a:t>
            </a:fld>
            <a:endParaRPr lang="en-US" dirty="0"/>
          </a:p>
        </p:txBody>
      </p:sp>
    </p:spTree>
    <p:extLst>
      <p:ext uri="{BB962C8B-B14F-4D97-AF65-F5344CB8AC3E}">
        <p14:creationId xmlns:p14="http://schemas.microsoft.com/office/powerpoint/2010/main" val="3183991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2050" y="430214"/>
            <a:ext cx="1752145"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294" y="887414"/>
            <a:ext cx="7421216"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0FA9E5-6744-4841-888F-9E7CC0C2B7EC}" type="datetimeFigureOut">
              <a:rPr lang="en-US" smtClean="0"/>
              <a:t>5/20/2021</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AAEAE4A8-A6E5-453E-B946-FB774B73F48C}" type="slidenum">
              <a:rPr lang="en-US" smtClean="0"/>
              <a:t>‹#›</a:t>
            </a:fld>
            <a:endParaRPr lang="en-US" dirty="0"/>
          </a:p>
        </p:txBody>
      </p:sp>
    </p:spTree>
    <p:extLst>
      <p:ext uri="{BB962C8B-B14F-4D97-AF65-F5344CB8AC3E}">
        <p14:creationId xmlns:p14="http://schemas.microsoft.com/office/powerpoint/2010/main" val="4294802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6"/>
            <a:ext cx="4035961"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8"/>
            <a:ext cx="1522016" cy="2365453"/>
          </a:xfrm>
          <a:prstGeom prst="rect">
            <a:avLst/>
          </a:prstGeom>
        </p:spPr>
      </p:pic>
      <p:sp>
        <p:nvSpPr>
          <p:cNvPr id="16" name="Oval 15"/>
          <p:cNvSpPr/>
          <p:nvPr/>
        </p:nvSpPr>
        <p:spPr>
          <a:xfrm>
            <a:off x="8606770" y="1676400"/>
            <a:ext cx="2818666"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7330" y="1"/>
            <a:ext cx="1602969"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3637" y="6096000"/>
            <a:ext cx="993475" cy="762000"/>
          </a:xfrm>
          <a:prstGeom prst="rect">
            <a:avLst/>
          </a:prstGeom>
        </p:spPr>
      </p:pic>
      <p:sp>
        <p:nvSpPr>
          <p:cNvPr id="14" name="Rectangle 13"/>
          <p:cNvSpPr/>
          <p:nvPr/>
        </p:nvSpPr>
        <p:spPr>
          <a:xfrm>
            <a:off x="10435094" y="0"/>
            <a:ext cx="685621"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5943" y="452718"/>
            <a:ext cx="9402274"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025" y="2052919"/>
            <a:ext cx="894421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2866" y="1790741"/>
            <a:ext cx="990599" cy="304720"/>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E0FA9E5-6744-4841-888F-9E7CC0C2B7EC}" type="datetimeFigureOut">
              <a:rPr lang="en-US" smtClean="0"/>
              <a:pPr/>
              <a:t>5/20/2021</a:t>
            </a:fld>
            <a:endParaRPr lang="en-US" dirty="0"/>
          </a:p>
        </p:txBody>
      </p:sp>
      <p:sp>
        <p:nvSpPr>
          <p:cNvPr id="5" name="Footer Placeholder 4"/>
          <p:cNvSpPr>
            <a:spLocks noGrp="1"/>
          </p:cNvSpPr>
          <p:nvPr>
            <p:ph type="ftr" sz="quarter" idx="3"/>
          </p:nvPr>
        </p:nvSpPr>
        <p:spPr>
          <a:xfrm rot="5400000">
            <a:off x="8948740" y="3225337"/>
            <a:ext cx="3859795" cy="304722"/>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Add a footer</a:t>
            </a:r>
            <a:endParaRPr lang="en-US" dirty="0"/>
          </a:p>
        </p:txBody>
      </p:sp>
      <p:sp>
        <p:nvSpPr>
          <p:cNvPr id="6" name="Slide Number Placeholder 5"/>
          <p:cNvSpPr>
            <a:spLocks noGrp="1"/>
          </p:cNvSpPr>
          <p:nvPr>
            <p:ph type="sldNum" sz="quarter" idx="4"/>
          </p:nvPr>
        </p:nvSpPr>
        <p:spPr bwMode="gray">
          <a:xfrm>
            <a:off x="10349844" y="295730"/>
            <a:ext cx="837981" cy="767687"/>
          </a:xfrm>
          <a:prstGeom prst="rect">
            <a:avLst/>
          </a:prstGeom>
        </p:spPr>
        <p:txBody>
          <a:bodyPr vert="horz" lIns="91440" tIns="45720" rIns="91440" bIns="45720" rtlCol="0" anchor="b"/>
          <a:lstStyle>
            <a:lvl1pPr algn="ctr">
              <a:defRPr sz="2799" b="0" i="0">
                <a:solidFill>
                  <a:schemeClr val="tx1">
                    <a:tint val="75000"/>
                  </a:schemeClr>
                </a:solidFill>
              </a:defRPr>
            </a:lvl1pPr>
          </a:lstStyle>
          <a:p>
            <a:fld id="{AAEAE4A8-A6E5-453E-B946-FB774B73F48C}" type="slidenum">
              <a:rPr lang="en-US" smtClean="0"/>
              <a:pPr/>
              <a:t>‹#›</a:t>
            </a:fld>
            <a:endParaRPr lang="en-US" dirty="0"/>
          </a:p>
        </p:txBody>
      </p:sp>
    </p:spTree>
    <p:extLst>
      <p:ext uri="{BB962C8B-B14F-4D97-AF65-F5344CB8AC3E}">
        <p14:creationId xmlns:p14="http://schemas.microsoft.com/office/powerpoint/2010/main" val="8158261"/>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063" rtl="0" eaLnBrk="1" latinLnBrk="0" hangingPunct="1">
        <a:spcBef>
          <a:spcPct val="0"/>
        </a:spcBef>
        <a:buNone/>
        <a:defRPr sz="4199"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797" indent="-342797" algn="l" defTabSz="457063" rtl="0" eaLnBrk="1" latinLnBrk="0" hangingPunct="1">
        <a:spcBef>
          <a:spcPts val="1000"/>
        </a:spcBef>
        <a:spcAft>
          <a:spcPts val="0"/>
        </a:spcAft>
        <a:buClr>
          <a:schemeClr val="bg2">
            <a:lumMod val="40000"/>
            <a:lumOff val="60000"/>
          </a:schemeClr>
        </a:buClr>
        <a:buSzPct val="80000"/>
        <a:buFont typeface="Wingdings 3" charset="2"/>
        <a:buChar char=""/>
        <a:defRPr sz="1999" b="0" i="0" kern="1200">
          <a:solidFill>
            <a:schemeClr val="tx1"/>
          </a:solidFill>
          <a:latin typeface="+mj-lt"/>
          <a:ea typeface="+mj-ea"/>
          <a:cs typeface="+mj-cs"/>
        </a:defRPr>
      </a:lvl1pPr>
      <a:lvl2pPr marL="742727" indent="-285664" algn="l" defTabSz="457063" rtl="0" eaLnBrk="1" latinLnBrk="0" hangingPunct="1">
        <a:spcBef>
          <a:spcPts val="1000"/>
        </a:spcBef>
        <a:spcAft>
          <a:spcPts val="0"/>
        </a:spcAft>
        <a:buClr>
          <a:schemeClr val="bg2">
            <a:lumMod val="40000"/>
            <a:lumOff val="60000"/>
          </a:schemeClr>
        </a:buClr>
        <a:buSzPct val="80000"/>
        <a:buFont typeface="Wingdings 3" charset="2"/>
        <a:buChar char=""/>
        <a:defRPr sz="1799" b="0" i="0" kern="1200">
          <a:solidFill>
            <a:schemeClr val="tx1"/>
          </a:solidFill>
          <a:latin typeface="+mj-lt"/>
          <a:ea typeface="+mj-ea"/>
          <a:cs typeface="+mj-cs"/>
        </a:defRPr>
      </a:lvl2pPr>
      <a:lvl3pPr marL="1142657"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599720"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6783"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5248"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0908"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7971"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5034" indent="-228531" algn="l" defTabSz="457063"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063" rtl="0" eaLnBrk="1" latinLnBrk="0" hangingPunct="1">
        <a:defRPr sz="1799" kern="1200">
          <a:solidFill>
            <a:schemeClr val="tx1"/>
          </a:solidFill>
          <a:latin typeface="+mn-lt"/>
          <a:ea typeface="+mn-ea"/>
          <a:cs typeface="+mn-cs"/>
        </a:defRPr>
      </a:lvl1pPr>
      <a:lvl2pPr marL="457063" algn="l" defTabSz="457063" rtl="0" eaLnBrk="1" latinLnBrk="0" hangingPunct="1">
        <a:defRPr sz="1799" kern="1200">
          <a:solidFill>
            <a:schemeClr val="tx1"/>
          </a:solidFill>
          <a:latin typeface="+mn-lt"/>
          <a:ea typeface="+mn-ea"/>
          <a:cs typeface="+mn-cs"/>
        </a:defRPr>
      </a:lvl2pPr>
      <a:lvl3pPr marL="914126" algn="l" defTabSz="457063" rtl="0" eaLnBrk="1" latinLnBrk="0" hangingPunct="1">
        <a:defRPr sz="1799" kern="1200">
          <a:solidFill>
            <a:schemeClr val="tx1"/>
          </a:solidFill>
          <a:latin typeface="+mn-lt"/>
          <a:ea typeface="+mn-ea"/>
          <a:cs typeface="+mn-cs"/>
        </a:defRPr>
      </a:lvl3pPr>
      <a:lvl4pPr marL="1371189" algn="l" defTabSz="457063" rtl="0" eaLnBrk="1" latinLnBrk="0" hangingPunct="1">
        <a:defRPr sz="1799" kern="1200">
          <a:solidFill>
            <a:schemeClr val="tx1"/>
          </a:solidFill>
          <a:latin typeface="+mn-lt"/>
          <a:ea typeface="+mn-ea"/>
          <a:cs typeface="+mn-cs"/>
        </a:defRPr>
      </a:lvl4pPr>
      <a:lvl5pPr marL="1828251" algn="l" defTabSz="457063" rtl="0" eaLnBrk="1" latinLnBrk="0" hangingPunct="1">
        <a:defRPr sz="1799" kern="1200">
          <a:solidFill>
            <a:schemeClr val="tx1"/>
          </a:solidFill>
          <a:latin typeface="+mn-lt"/>
          <a:ea typeface="+mn-ea"/>
          <a:cs typeface="+mn-cs"/>
        </a:defRPr>
      </a:lvl5pPr>
      <a:lvl6pPr marL="2285314" algn="l" defTabSz="457063" rtl="0" eaLnBrk="1" latinLnBrk="0" hangingPunct="1">
        <a:defRPr sz="1799" kern="1200">
          <a:solidFill>
            <a:schemeClr val="tx1"/>
          </a:solidFill>
          <a:latin typeface="+mn-lt"/>
          <a:ea typeface="+mn-ea"/>
          <a:cs typeface="+mn-cs"/>
        </a:defRPr>
      </a:lvl6pPr>
      <a:lvl7pPr marL="2742377" algn="l" defTabSz="457063" rtl="0" eaLnBrk="1" latinLnBrk="0" hangingPunct="1">
        <a:defRPr sz="1799" kern="1200">
          <a:solidFill>
            <a:schemeClr val="tx1"/>
          </a:solidFill>
          <a:latin typeface="+mn-lt"/>
          <a:ea typeface="+mn-ea"/>
          <a:cs typeface="+mn-cs"/>
        </a:defRPr>
      </a:lvl7pPr>
      <a:lvl8pPr marL="3199440" algn="l" defTabSz="457063" rtl="0" eaLnBrk="1" latinLnBrk="0" hangingPunct="1">
        <a:defRPr sz="1799" kern="1200">
          <a:solidFill>
            <a:schemeClr val="tx1"/>
          </a:solidFill>
          <a:latin typeface="+mn-lt"/>
          <a:ea typeface="+mn-ea"/>
          <a:cs typeface="+mn-cs"/>
        </a:defRPr>
      </a:lvl8pPr>
      <a:lvl9pPr marL="3656503" algn="l" defTabSz="457063"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4" name="Title 3"/>
          <p:cNvSpPr>
            <a:spLocks noGrp="1"/>
          </p:cNvSpPr>
          <p:nvPr>
            <p:ph type="ctrTitle"/>
          </p:nvPr>
        </p:nvSpPr>
        <p:spPr>
          <a:xfrm>
            <a:off x="1964475" y="802298"/>
            <a:ext cx="9087498" cy="3921799"/>
          </a:xfrm>
        </p:spPr>
        <p:txBody>
          <a:bodyPr>
            <a:normAutofit/>
          </a:bodyPr>
          <a:lstStyle/>
          <a:p>
            <a:r>
              <a:rPr lang="en-GB" sz="3600" dirty="0"/>
              <a:t>Applied Qualitative Business Research</a:t>
            </a:r>
            <a:br>
              <a:rPr lang="en-GB" sz="3600" dirty="0"/>
            </a:br>
            <a:r>
              <a:rPr lang="en-GB" sz="1600" dirty="0"/>
              <a:t>Presentation</a:t>
            </a:r>
            <a:endParaRPr lang="en-US" sz="3600" dirty="0"/>
          </a:p>
        </p:txBody>
      </p:sp>
      <p:sp>
        <p:nvSpPr>
          <p:cNvPr id="3" name="Content Placeholder 2"/>
          <p:cNvSpPr>
            <a:spLocks noGrp="1"/>
          </p:cNvSpPr>
          <p:nvPr>
            <p:ph type="subTitle" idx="1"/>
          </p:nvPr>
        </p:nvSpPr>
        <p:spPr>
          <a:xfrm>
            <a:off x="1964476" y="4941663"/>
            <a:ext cx="9087497" cy="359544"/>
          </a:xfrm>
        </p:spPr>
        <p:txBody>
          <a:bodyPr>
            <a:normAutofit fontScale="25000" lnSpcReduction="20000"/>
          </a:bodyPr>
          <a:lstStyle/>
          <a:p>
            <a:pPr>
              <a:lnSpc>
                <a:spcPct val="110000"/>
              </a:lnSpc>
            </a:pPr>
            <a:r>
              <a:rPr lang="en-US" sz="400" dirty="0"/>
              <a:t>Presentation</a:t>
            </a:r>
            <a:endParaRPr lang="en-US" sz="800" dirty="0"/>
          </a:p>
          <a:p>
            <a:pPr>
              <a:lnSpc>
                <a:spcPct val="110000"/>
              </a:lnSpc>
            </a:pPr>
            <a:endParaRPr lang="en-US" sz="400" dirty="0"/>
          </a:p>
          <a:p>
            <a:pPr>
              <a:lnSpc>
                <a:spcPct val="110000"/>
              </a:lnSpc>
            </a:pPr>
            <a:endParaRPr lang="en-US" sz="400" dirty="0"/>
          </a:p>
          <a:p>
            <a:pPr>
              <a:lnSpc>
                <a:spcPct val="110000"/>
              </a:lnSpc>
            </a:pPr>
            <a:endParaRPr lang="en-US" sz="400" dirty="0"/>
          </a:p>
          <a:p>
            <a:pPr>
              <a:lnSpc>
                <a:spcPct val="110000"/>
              </a:lnSpc>
            </a:pPr>
            <a:endParaRPr lang="en-US" sz="400" dirty="0"/>
          </a:p>
          <a:p>
            <a:pPr>
              <a:lnSpc>
                <a:spcPct val="110000"/>
              </a:lnSpc>
            </a:pPr>
            <a:endParaRPr lang="en-US" sz="400" dirty="0"/>
          </a:p>
          <a:p>
            <a:pPr>
              <a:lnSpc>
                <a:spcPct val="110000"/>
              </a:lnSpc>
            </a:pPr>
            <a:r>
              <a:rPr lang="en-US" sz="4000" b="1" dirty="0" err="1"/>
              <a:t>Chisom</a:t>
            </a:r>
            <a:r>
              <a:rPr lang="en-US" sz="4000" b="1" dirty="0"/>
              <a:t> Jane </a:t>
            </a:r>
            <a:r>
              <a:rPr lang="en-US" sz="4000" b="1" dirty="0" err="1"/>
              <a:t>Evbota</a:t>
            </a:r>
            <a:endParaRPr lang="en-US" sz="4000" b="1" dirty="0"/>
          </a:p>
        </p:txBody>
      </p:sp>
    </p:spTree>
    <p:extLst>
      <p:ext uri="{BB962C8B-B14F-4D97-AF65-F5344CB8AC3E}">
        <p14:creationId xmlns:p14="http://schemas.microsoft.com/office/powerpoint/2010/main" val="3658128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4256" y="1600199"/>
            <a:ext cx="3538344" cy="4297680"/>
          </a:xfrm>
        </p:spPr>
        <p:txBody>
          <a:bodyPr anchor="ctr">
            <a:normAutofit fontScale="90000"/>
          </a:bodyPr>
          <a:lstStyle/>
          <a:p>
            <a:r>
              <a:rPr lang="en-GB" i="1" dirty="0"/>
              <a:t>The Emergence of Servant Leadership Style</a:t>
            </a:r>
            <a:br>
              <a:rPr lang="en-GB" i="1" dirty="0"/>
            </a:br>
            <a:r>
              <a:rPr lang="en-GB" i="1" dirty="0"/>
              <a:t>  in Nigerian </a:t>
            </a:r>
            <a:r>
              <a:rPr lang="en-GB" i="1" dirty="0" err="1"/>
              <a:t>FinancE</a:t>
            </a:r>
            <a:r>
              <a:rPr lang="en-GB" i="1" dirty="0"/>
              <a:t> Sector</a:t>
            </a:r>
            <a:endParaRPr lang="en-US" i="1" dirty="0"/>
          </a:p>
        </p:txBody>
      </p:sp>
      <p:sp>
        <p:nvSpPr>
          <p:cNvPr id="3" name="Content Placeholder 2"/>
          <p:cNvSpPr>
            <a:spLocks noGrp="1"/>
          </p:cNvSpPr>
          <p:nvPr>
            <p:ph idx="1"/>
          </p:nvPr>
        </p:nvSpPr>
        <p:spPr>
          <a:xfrm>
            <a:off x="4923568" y="1600199"/>
            <a:ext cx="6128407" cy="4297680"/>
          </a:xfrm>
        </p:spPr>
        <p:txBody>
          <a:bodyPr anchor="ctr">
            <a:normAutofit fontScale="92500" lnSpcReduction="10000"/>
          </a:bodyPr>
          <a:lstStyle/>
          <a:p>
            <a:pPr marL="0" indent="0">
              <a:lnSpc>
                <a:spcPct val="110000"/>
              </a:lnSpc>
              <a:buNone/>
            </a:pPr>
            <a:r>
              <a:rPr lang="en-US" sz="1700" b="1" dirty="0"/>
              <a:t>                                    Background</a:t>
            </a:r>
          </a:p>
          <a:p>
            <a:pPr>
              <a:lnSpc>
                <a:spcPct val="110000"/>
              </a:lnSpc>
            </a:pPr>
            <a:r>
              <a:rPr lang="en-US" sz="1700" dirty="0"/>
              <a:t>The concept of a servant leader was first put forward by Greenleaf (2008), who suggested that to be effective, a leader should serve the interests of others. </a:t>
            </a:r>
          </a:p>
          <a:p>
            <a:pPr>
              <a:lnSpc>
                <a:spcPct val="110000"/>
              </a:lnSpc>
            </a:pPr>
            <a:r>
              <a:rPr lang="en-US" sz="1700" dirty="0"/>
              <a:t>Since the development of the initial construct, others have argued that servant leaders can positively impact those in their </a:t>
            </a:r>
            <a:r>
              <a:rPr lang="en-US" sz="1700" dirty="0" err="1"/>
              <a:t>organisation</a:t>
            </a:r>
            <a:r>
              <a:rPr lang="en-US" sz="1700" dirty="0"/>
              <a:t>, through demonstration of specific traits (Hunter et al, 2013; Liden et al, 2008; </a:t>
            </a:r>
            <a:r>
              <a:rPr lang="en-US" sz="1700" dirty="0" err="1"/>
              <a:t>Schaubroeck</a:t>
            </a:r>
            <a:r>
              <a:rPr lang="en-US" sz="1700" dirty="0"/>
              <a:t> et al, 2011). </a:t>
            </a:r>
          </a:p>
          <a:p>
            <a:pPr>
              <a:lnSpc>
                <a:spcPct val="110000"/>
              </a:lnSpc>
            </a:pPr>
            <a:r>
              <a:rPr lang="en-US" sz="1700" dirty="0"/>
              <a:t>The approach according to </a:t>
            </a:r>
            <a:r>
              <a:rPr lang="en-US" sz="1700" dirty="0" err="1"/>
              <a:t>Nanjundeswaraswamy</a:t>
            </a:r>
            <a:r>
              <a:rPr lang="en-US" sz="1700" dirty="0"/>
              <a:t> &amp; Swamy (2014) is an evolution of the transformational approach, </a:t>
            </a:r>
            <a:r>
              <a:rPr lang="en-US" sz="1700" dirty="0" err="1"/>
              <a:t>recognising</a:t>
            </a:r>
            <a:r>
              <a:rPr lang="en-US" sz="1700" dirty="0"/>
              <a:t> the importance of a democratic foundation to leadership, focusing on individual follower’s well-being, interaction, and development of trust (Spears, 2010).</a:t>
            </a:r>
            <a:endParaRPr lang="en-US" sz="1700" b="1" dirty="0"/>
          </a:p>
          <a:p>
            <a:pPr>
              <a:lnSpc>
                <a:spcPct val="110000"/>
              </a:lnSpc>
            </a:pPr>
            <a:endParaRPr lang="en-US" sz="1700" dirty="0"/>
          </a:p>
        </p:txBody>
      </p:sp>
    </p:spTree>
    <p:extLst>
      <p:ext uri="{BB962C8B-B14F-4D97-AF65-F5344CB8AC3E}">
        <p14:creationId xmlns:p14="http://schemas.microsoft.com/office/powerpoint/2010/main" val="1637310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A2DE2-A39A-43C0-AAB5-9DD69AD41C0D}"/>
              </a:ext>
            </a:extLst>
          </p:cNvPr>
          <p:cNvSpPr>
            <a:spLocks noGrp="1"/>
          </p:cNvSpPr>
          <p:nvPr>
            <p:ph type="title"/>
          </p:nvPr>
        </p:nvSpPr>
        <p:spPr>
          <a:xfrm>
            <a:off x="1451200" y="2303047"/>
            <a:ext cx="3271241" cy="2674198"/>
          </a:xfrm>
        </p:spPr>
        <p:txBody>
          <a:bodyPr anchor="t">
            <a:normAutofit/>
          </a:bodyPr>
          <a:lstStyle/>
          <a:p>
            <a:r>
              <a:rPr lang="en-GB" dirty="0"/>
              <a:t>leadership philosophy</a:t>
            </a:r>
            <a:endParaRPr lang="en-GB"/>
          </a:p>
        </p:txBody>
      </p:sp>
      <p:graphicFrame>
        <p:nvGraphicFramePr>
          <p:cNvPr id="5" name="Content Placeholder 2">
            <a:extLst>
              <a:ext uri="{FF2B5EF4-FFF2-40B4-BE49-F238E27FC236}">
                <a16:creationId xmlns:a16="http://schemas.microsoft.com/office/drawing/2014/main" id="{98D044D8-785A-4ED4-9508-96D1D3B051D1}"/>
              </a:ext>
            </a:extLst>
          </p:cNvPr>
          <p:cNvGraphicFramePr>
            <a:graphicFrameLocks noGrp="1"/>
          </p:cNvGraphicFramePr>
          <p:nvPr>
            <p:ph idx="1"/>
            <p:extLst>
              <p:ext uri="{D42A27DB-BD31-4B8C-83A1-F6EECF244321}">
                <p14:modId xmlns:p14="http://schemas.microsoft.com/office/powerpoint/2010/main" val="1033395282"/>
              </p:ext>
            </p:extLst>
          </p:nvPr>
        </p:nvGraphicFramePr>
        <p:xfrm>
          <a:off x="5140573" y="803275"/>
          <a:ext cx="5911898"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9481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t>Theories of Servant Leadership Characteristics</a:t>
            </a:r>
            <a:endParaRPr lang="en-US" dirty="0"/>
          </a:p>
        </p:txBody>
      </p:sp>
      <p:sp>
        <p:nvSpPr>
          <p:cNvPr id="3" name="Content Placeholder 2"/>
          <p:cNvSpPr>
            <a:spLocks noGrp="1"/>
          </p:cNvSpPr>
          <p:nvPr>
            <p:ph idx="1"/>
          </p:nvPr>
        </p:nvSpPr>
        <p:spPr>
          <a:xfrm>
            <a:off x="1451202" y="2348880"/>
            <a:ext cx="9600774" cy="3117466"/>
          </a:xfrm>
        </p:spPr>
        <p:txBody>
          <a:bodyPr>
            <a:normAutofit fontScale="77500" lnSpcReduction="20000"/>
          </a:bodyPr>
          <a:lstStyle/>
          <a:p>
            <a:endParaRPr lang="en-US"/>
          </a:p>
          <a:p>
            <a:endParaRPr lang="en-US"/>
          </a:p>
          <a:p>
            <a:endParaRPr lang="en-US"/>
          </a:p>
          <a:p>
            <a:endParaRPr lang="en-US"/>
          </a:p>
          <a:p>
            <a:endParaRPr lang="en-US"/>
          </a:p>
          <a:p>
            <a:endParaRPr lang="en-GB"/>
          </a:p>
          <a:p>
            <a:pPr marL="0" indent="0">
              <a:buNone/>
            </a:pPr>
            <a:r>
              <a:rPr lang="en-GB"/>
              <a:t>Source: Adapted from Gigliotti (2016)</a:t>
            </a:r>
            <a:endParaRPr lang="en-US"/>
          </a:p>
          <a:p>
            <a:endParaRPr lang="en-US"/>
          </a:p>
          <a:p>
            <a:r>
              <a:rPr lang="en-GB"/>
              <a:t>Servant leaders are focused externally and exhibit high levels of moral and ethical behaviour (Lapointe and Vandenberghe, 2018). </a:t>
            </a:r>
          </a:p>
          <a:p>
            <a:pPr marL="0" indent="0">
              <a:buNone/>
            </a:pPr>
            <a:endParaRPr lang="en-US"/>
          </a:p>
          <a:p>
            <a:endParaRPr lang="en-US" dirty="0"/>
          </a:p>
        </p:txBody>
      </p:sp>
      <p:graphicFrame>
        <p:nvGraphicFramePr>
          <p:cNvPr id="4" name="Table 3">
            <a:extLst>
              <a:ext uri="{FF2B5EF4-FFF2-40B4-BE49-F238E27FC236}">
                <a16:creationId xmlns:a16="http://schemas.microsoft.com/office/drawing/2014/main" id="{95F93AC5-2312-4D1B-97E9-8CFF1688804A}"/>
              </a:ext>
            </a:extLst>
          </p:cNvPr>
          <p:cNvGraphicFramePr>
            <a:graphicFrameLocks noGrp="1"/>
          </p:cNvGraphicFramePr>
          <p:nvPr>
            <p:extLst>
              <p:ext uri="{D42A27DB-BD31-4B8C-83A1-F6EECF244321}">
                <p14:modId xmlns:p14="http://schemas.microsoft.com/office/powerpoint/2010/main" val="2064038671"/>
              </p:ext>
            </p:extLst>
          </p:nvPr>
        </p:nvGraphicFramePr>
        <p:xfrm>
          <a:off x="1269877" y="1828800"/>
          <a:ext cx="8928992" cy="2314893"/>
        </p:xfrm>
        <a:graphic>
          <a:graphicData uri="http://schemas.openxmlformats.org/drawingml/2006/table">
            <a:tbl>
              <a:tblPr firstRow="1" firstCol="1" bandRow="1"/>
              <a:tblGrid>
                <a:gridCol w="1880443">
                  <a:extLst>
                    <a:ext uri="{9D8B030D-6E8A-4147-A177-3AD203B41FA5}">
                      <a16:colId xmlns:a16="http://schemas.microsoft.com/office/drawing/2014/main" val="2061356943"/>
                    </a:ext>
                  </a:extLst>
                </a:gridCol>
                <a:gridCol w="1997296">
                  <a:extLst>
                    <a:ext uri="{9D8B030D-6E8A-4147-A177-3AD203B41FA5}">
                      <a16:colId xmlns:a16="http://schemas.microsoft.com/office/drawing/2014/main" val="4227514314"/>
                    </a:ext>
                  </a:extLst>
                </a:gridCol>
                <a:gridCol w="1331806">
                  <a:extLst>
                    <a:ext uri="{9D8B030D-6E8A-4147-A177-3AD203B41FA5}">
                      <a16:colId xmlns:a16="http://schemas.microsoft.com/office/drawing/2014/main" val="160978089"/>
                    </a:ext>
                  </a:extLst>
                </a:gridCol>
                <a:gridCol w="1673255">
                  <a:extLst>
                    <a:ext uri="{9D8B030D-6E8A-4147-A177-3AD203B41FA5}">
                      <a16:colId xmlns:a16="http://schemas.microsoft.com/office/drawing/2014/main" val="2210469664"/>
                    </a:ext>
                  </a:extLst>
                </a:gridCol>
                <a:gridCol w="2046192">
                  <a:extLst>
                    <a:ext uri="{9D8B030D-6E8A-4147-A177-3AD203B41FA5}">
                      <a16:colId xmlns:a16="http://schemas.microsoft.com/office/drawing/2014/main" val="2611866256"/>
                    </a:ext>
                  </a:extLst>
                </a:gridCol>
              </a:tblGrid>
              <a:tr h="248339">
                <a:tc>
                  <a:txBody>
                    <a:bodyPr/>
                    <a:lstStyle/>
                    <a:p>
                      <a:pPr algn="just">
                        <a:lnSpc>
                          <a:spcPct val="107000"/>
                        </a:lnSpc>
                        <a:spcAft>
                          <a:spcPts val="800"/>
                        </a:spcAft>
                      </a:pPr>
                      <a:r>
                        <a:rPr lang="en-US" sz="1000">
                          <a:effectLst/>
                          <a:latin typeface="Arial" panose="020B0604020202020204" pitchFamily="34" charset="0"/>
                          <a:ea typeface="Calibri" panose="020F0502020204030204" pitchFamily="34" charset="0"/>
                          <a:cs typeface="Times New Roman" panose="02020603050405020304" pitchFamily="18" charset="0"/>
                        </a:rPr>
                        <a:t>Laub (1999)</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r>
                        <a:rPr lang="en-US" sz="1000">
                          <a:effectLst/>
                          <a:latin typeface="Arial" panose="020B0604020202020204" pitchFamily="34" charset="0"/>
                          <a:ea typeface="Calibri" panose="020F0502020204030204" pitchFamily="34" charset="0"/>
                          <a:cs typeface="Times New Roman" panose="02020603050405020304" pitchFamily="18" charset="0"/>
                        </a:rPr>
                        <a:t>Wong et al (2007)</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r>
                        <a:rPr lang="en-US" sz="1000">
                          <a:effectLst/>
                          <a:latin typeface="Arial" panose="020B0604020202020204" pitchFamily="34" charset="0"/>
                          <a:ea typeface="Calibri" panose="020F0502020204030204" pitchFamily="34" charset="0"/>
                          <a:cs typeface="Times New Roman" panose="02020603050405020304" pitchFamily="18" charset="0"/>
                        </a:rPr>
                        <a:t>Barbuto &amp; Wheeler (2006)</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r>
                        <a:rPr lang="en-US" sz="1000">
                          <a:effectLst/>
                          <a:latin typeface="Arial" panose="020B0604020202020204" pitchFamily="34" charset="0"/>
                          <a:ea typeface="Calibri" panose="020F0502020204030204" pitchFamily="34" charset="0"/>
                          <a:cs typeface="Times New Roman" panose="02020603050405020304" pitchFamily="18" charset="0"/>
                        </a:rPr>
                        <a:t>Dennis and Bocarnea (2005)</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7000"/>
                        </a:lnSpc>
                        <a:spcAft>
                          <a:spcPts val="800"/>
                        </a:spcAft>
                      </a:pPr>
                      <a:r>
                        <a:rPr lang="en-US" sz="1000">
                          <a:effectLst/>
                          <a:latin typeface="Arial" panose="020B0604020202020204" pitchFamily="34" charset="0"/>
                          <a:ea typeface="Calibri" panose="020F0502020204030204" pitchFamily="34" charset="0"/>
                          <a:cs typeface="Times New Roman" panose="02020603050405020304" pitchFamily="18" charset="0"/>
                        </a:rPr>
                        <a:t>Van Dierendonck and Nuijten (2011)</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22803215"/>
                  </a:ext>
                </a:extLst>
              </a:tr>
              <a:tr h="1999933">
                <a:tc>
                  <a:txBody>
                    <a:bodyPr/>
                    <a:lstStyle/>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Developing people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Sharing leadership</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authenticity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Valuing people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Providing leadership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Building Community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Serving and developing others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Consulting and involving others.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Humility and selflessness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Modelling integrity and authenticity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Inspiring and influencing others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Altruism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Emotional healing</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Persuasive approaches to decision making.</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Organisational stewardship</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Wisdom</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246380">
                        <a:lnSpc>
                          <a:spcPct val="107000"/>
                        </a:lnSpc>
                        <a:spcAft>
                          <a:spcPts val="800"/>
                        </a:spcAft>
                      </a:pPr>
                      <a:r>
                        <a:rPr lang="en-US" sz="1000">
                          <a:effectLst/>
                          <a:latin typeface="Arial" panose="020B0604020202020204" pitchFamily="34" charset="0"/>
                          <a:ea typeface="Calibri" panose="020F0502020204030204" pitchFamily="34" charset="0"/>
                          <a:cs typeface="Times New Roman" panose="02020603050405020304" pitchFamily="18" charset="0"/>
                        </a:rPr>
                        <a:t>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Empowerment</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Trust</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Humility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Love for others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Vision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Empowerment</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Humility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Standing back</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Authenticity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Forgiveness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Courage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Accountability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000">
                          <a:effectLst/>
                          <a:latin typeface="Arial" panose="020B0604020202020204" pitchFamily="34" charset="0"/>
                          <a:ea typeface="Calibri" panose="020F0502020204030204" pitchFamily="34" charset="0"/>
                          <a:cs typeface="Times New Roman" panose="02020603050405020304" pitchFamily="18" charset="0"/>
                        </a:rPr>
                        <a:t>Stewardship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5428571"/>
                  </a:ext>
                </a:extLst>
              </a:tr>
            </a:tbl>
          </a:graphicData>
        </a:graphic>
      </p:graphicFrame>
    </p:spTree>
    <p:extLst>
      <p:ext uri="{BB962C8B-B14F-4D97-AF65-F5344CB8AC3E}">
        <p14:creationId xmlns:p14="http://schemas.microsoft.com/office/powerpoint/2010/main" val="2772895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200" y="2303047"/>
            <a:ext cx="3271241" cy="2674198"/>
          </a:xfrm>
        </p:spPr>
        <p:txBody>
          <a:bodyPr anchor="t">
            <a:normAutofit/>
          </a:bodyPr>
          <a:lstStyle/>
          <a:p>
            <a:r>
              <a:rPr lang="en-US" dirty="0"/>
              <a:t>Rationale </a:t>
            </a:r>
            <a:endParaRPr lang="en-US"/>
          </a:p>
        </p:txBody>
      </p:sp>
      <p:graphicFrame>
        <p:nvGraphicFramePr>
          <p:cNvPr id="5" name="Content Placeholder 2">
            <a:extLst>
              <a:ext uri="{FF2B5EF4-FFF2-40B4-BE49-F238E27FC236}">
                <a16:creationId xmlns:a16="http://schemas.microsoft.com/office/drawing/2014/main" id="{517510D5-C19E-4C15-9D42-165909A15739}"/>
              </a:ext>
            </a:extLst>
          </p:cNvPr>
          <p:cNvGraphicFramePr>
            <a:graphicFrameLocks noGrp="1"/>
          </p:cNvGraphicFramePr>
          <p:nvPr>
            <p:ph idx="1"/>
            <p:extLst>
              <p:ext uri="{D42A27DB-BD31-4B8C-83A1-F6EECF244321}">
                <p14:modId xmlns:p14="http://schemas.microsoft.com/office/powerpoint/2010/main" val="2618390505"/>
              </p:ext>
            </p:extLst>
          </p:nvPr>
        </p:nvGraphicFramePr>
        <p:xfrm>
          <a:off x="5140573" y="803275"/>
          <a:ext cx="5911898"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519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4256" y="1600199"/>
            <a:ext cx="3538344" cy="4297680"/>
          </a:xfrm>
        </p:spPr>
        <p:txBody>
          <a:bodyPr anchor="ctr">
            <a:normAutofit/>
          </a:bodyPr>
          <a:lstStyle/>
          <a:p>
            <a:r>
              <a:rPr lang="en-US" dirty="0"/>
              <a:t>Research Aims</a:t>
            </a:r>
            <a:br>
              <a:rPr lang="en-GB" dirty="0"/>
            </a:br>
            <a:endParaRPr lang="en-US" dirty="0"/>
          </a:p>
        </p:txBody>
      </p:sp>
      <p:sp>
        <p:nvSpPr>
          <p:cNvPr id="3" name="Content Placeholder 2"/>
          <p:cNvSpPr>
            <a:spLocks noGrp="1"/>
          </p:cNvSpPr>
          <p:nvPr>
            <p:ph idx="1"/>
          </p:nvPr>
        </p:nvSpPr>
        <p:spPr>
          <a:xfrm>
            <a:off x="4923568" y="1600199"/>
            <a:ext cx="6128407" cy="4297680"/>
          </a:xfrm>
        </p:spPr>
        <p:txBody>
          <a:bodyPr anchor="ctr">
            <a:normAutofit/>
          </a:bodyPr>
          <a:lstStyle/>
          <a:p>
            <a:r>
              <a:rPr lang="en-US" dirty="0"/>
              <a:t>The research has two main aims:</a:t>
            </a:r>
          </a:p>
          <a:p>
            <a:pPr lvl="0"/>
            <a:endParaRPr lang="en-US" dirty="0"/>
          </a:p>
          <a:p>
            <a:pPr lvl="0"/>
            <a:r>
              <a:rPr lang="en-US" dirty="0"/>
              <a:t>To identify the level of understanding of the servant leadership concept in the Nigerian banking sector</a:t>
            </a:r>
            <a:endParaRPr lang="en-GB" dirty="0"/>
          </a:p>
          <a:p>
            <a:pPr lvl="0"/>
            <a:r>
              <a:rPr lang="en-US" dirty="0"/>
              <a:t>To evaluate the viability of the adoption of the approach in the Nigerian banking sector to improve productivity and transparency. </a:t>
            </a:r>
            <a:endParaRPr lang="en-GB" dirty="0"/>
          </a:p>
          <a:p>
            <a:endParaRPr lang="en-US" dirty="0"/>
          </a:p>
        </p:txBody>
      </p:sp>
    </p:spTree>
    <p:extLst>
      <p:ext uri="{BB962C8B-B14F-4D97-AF65-F5344CB8AC3E}">
        <p14:creationId xmlns:p14="http://schemas.microsoft.com/office/powerpoint/2010/main" val="3388139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4256" y="1600199"/>
            <a:ext cx="3538344" cy="4297680"/>
          </a:xfrm>
        </p:spPr>
        <p:txBody>
          <a:bodyPr anchor="ctr">
            <a:normAutofit/>
          </a:bodyPr>
          <a:lstStyle/>
          <a:p>
            <a:r>
              <a:rPr lang="en-US" dirty="0"/>
              <a:t>Objectives</a:t>
            </a:r>
            <a:endParaRPr lang="en-US"/>
          </a:p>
        </p:txBody>
      </p:sp>
      <p:sp>
        <p:nvSpPr>
          <p:cNvPr id="3" name="Content Placeholder 2"/>
          <p:cNvSpPr>
            <a:spLocks noGrp="1"/>
          </p:cNvSpPr>
          <p:nvPr>
            <p:ph idx="1"/>
          </p:nvPr>
        </p:nvSpPr>
        <p:spPr>
          <a:xfrm>
            <a:off x="4923568" y="1600199"/>
            <a:ext cx="6128407" cy="4297680"/>
          </a:xfrm>
        </p:spPr>
        <p:txBody>
          <a:bodyPr anchor="ctr">
            <a:normAutofit lnSpcReduction="10000"/>
          </a:bodyPr>
          <a:lstStyle/>
          <a:p>
            <a:pPr marL="45720" indent="0">
              <a:lnSpc>
                <a:spcPct val="110000"/>
              </a:lnSpc>
              <a:buNone/>
            </a:pPr>
            <a:r>
              <a:rPr lang="en-US" sz="1700" dirty="0"/>
              <a:t>From these aims the work has the following four  objectives: </a:t>
            </a:r>
            <a:endParaRPr lang="en-GB" sz="1700" dirty="0"/>
          </a:p>
          <a:p>
            <a:pPr>
              <a:lnSpc>
                <a:spcPct val="110000"/>
              </a:lnSpc>
            </a:pPr>
            <a:endParaRPr lang="en-GB" sz="1700" dirty="0"/>
          </a:p>
          <a:p>
            <a:pPr lvl="0">
              <a:lnSpc>
                <a:spcPct val="110000"/>
              </a:lnSpc>
            </a:pPr>
            <a:r>
              <a:rPr lang="en-US" sz="1700" dirty="0"/>
              <a:t>To understand how far the construct of servant has been </a:t>
            </a:r>
            <a:r>
              <a:rPr lang="en-US" sz="1700" dirty="0" err="1"/>
              <a:t>recognised</a:t>
            </a:r>
            <a:r>
              <a:rPr lang="en-US" sz="1700" dirty="0"/>
              <a:t> in the Nigerian banking sector. </a:t>
            </a:r>
            <a:endParaRPr lang="en-GB" sz="1700" dirty="0"/>
          </a:p>
          <a:p>
            <a:pPr lvl="0">
              <a:lnSpc>
                <a:spcPct val="110000"/>
              </a:lnSpc>
            </a:pPr>
            <a:r>
              <a:rPr lang="en-US" sz="1700" dirty="0"/>
              <a:t>To examine levels of motivation for adoption of the servant leadership within the Nigerian banking sector. </a:t>
            </a:r>
            <a:endParaRPr lang="en-GB" sz="1700" dirty="0"/>
          </a:p>
          <a:p>
            <a:pPr lvl="0">
              <a:lnSpc>
                <a:spcPct val="110000"/>
              </a:lnSpc>
            </a:pPr>
            <a:r>
              <a:rPr lang="en-US" sz="1700" dirty="0"/>
              <a:t>To evaluate the potential impacts and benefits of adopting servant leadership to the Nigerian banking sector. </a:t>
            </a:r>
            <a:endParaRPr lang="en-GB" sz="1700" dirty="0"/>
          </a:p>
          <a:p>
            <a:pPr lvl="0">
              <a:lnSpc>
                <a:spcPct val="110000"/>
              </a:lnSpc>
            </a:pPr>
            <a:r>
              <a:rPr lang="en-US" sz="1700" dirty="0"/>
              <a:t>To make recommendations for how the sector could adopt this alternative leadership approach to reduce corruption and improve productivity.</a:t>
            </a:r>
            <a:endParaRPr lang="en-GB" sz="1700" dirty="0"/>
          </a:p>
          <a:p>
            <a:pPr>
              <a:lnSpc>
                <a:spcPct val="110000"/>
              </a:lnSpc>
            </a:pPr>
            <a:endParaRPr lang="en-US" sz="1700" dirty="0"/>
          </a:p>
        </p:txBody>
      </p:sp>
    </p:spTree>
    <p:extLst>
      <p:ext uri="{BB962C8B-B14F-4D97-AF65-F5344CB8AC3E}">
        <p14:creationId xmlns:p14="http://schemas.microsoft.com/office/powerpoint/2010/main" val="1173429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4256" y="1600199"/>
            <a:ext cx="3538344" cy="4297680"/>
          </a:xfrm>
        </p:spPr>
        <p:txBody>
          <a:bodyPr anchor="ctr">
            <a:normAutofit/>
          </a:bodyPr>
          <a:lstStyle/>
          <a:p>
            <a:r>
              <a:rPr lang="en-US" dirty="0"/>
              <a:t>Research questions</a:t>
            </a:r>
          </a:p>
        </p:txBody>
      </p:sp>
      <p:sp>
        <p:nvSpPr>
          <p:cNvPr id="3" name="Content Placeholder 2"/>
          <p:cNvSpPr>
            <a:spLocks noGrp="1"/>
          </p:cNvSpPr>
          <p:nvPr>
            <p:ph idx="1"/>
          </p:nvPr>
        </p:nvSpPr>
        <p:spPr>
          <a:xfrm>
            <a:off x="4923568" y="1600199"/>
            <a:ext cx="6128407" cy="4297680"/>
          </a:xfrm>
        </p:spPr>
        <p:txBody>
          <a:bodyPr anchor="ctr">
            <a:normAutofit fontScale="92500" lnSpcReduction="10000"/>
          </a:bodyPr>
          <a:lstStyle/>
          <a:p>
            <a:pPr lvl="0">
              <a:lnSpc>
                <a:spcPct val="110000"/>
              </a:lnSpc>
            </a:pPr>
            <a:r>
              <a:rPr lang="en-US" dirty="0"/>
              <a:t>What understanding do Nigerian banking executives and managers have of servant leadership? </a:t>
            </a:r>
            <a:endParaRPr lang="en-GB" dirty="0"/>
          </a:p>
          <a:p>
            <a:pPr lvl="0">
              <a:lnSpc>
                <a:spcPct val="110000"/>
              </a:lnSpc>
            </a:pPr>
            <a:r>
              <a:rPr lang="en-US" dirty="0"/>
              <a:t>What level of commitment exists in Nigerian banking for adoption of the servant leadership approach? </a:t>
            </a:r>
            <a:endParaRPr lang="en-GB" dirty="0"/>
          </a:p>
          <a:p>
            <a:pPr lvl="0">
              <a:lnSpc>
                <a:spcPct val="110000"/>
              </a:lnSpc>
            </a:pPr>
            <a:r>
              <a:rPr lang="en-US" dirty="0"/>
              <a:t>What benefits could servant leadership have for the Nigerian banking sector? </a:t>
            </a:r>
            <a:endParaRPr lang="en-GB" dirty="0"/>
          </a:p>
          <a:p>
            <a:pPr marL="0" indent="0">
              <a:lnSpc>
                <a:spcPct val="110000"/>
              </a:lnSpc>
              <a:buNone/>
            </a:pPr>
            <a:r>
              <a:rPr lang="en-US" b="1" dirty="0"/>
              <a:t>Scope of the work</a:t>
            </a:r>
            <a:endParaRPr lang="en-GB" dirty="0"/>
          </a:p>
          <a:p>
            <a:pPr>
              <a:lnSpc>
                <a:spcPct val="110000"/>
              </a:lnSpc>
            </a:pPr>
            <a:r>
              <a:rPr lang="en-US" dirty="0"/>
              <a:t>The work will be situated in the banking sector of Nigeria with the aim of gathering data from key executives/managers from at least two of the five major banks and seven from the remaining 17. </a:t>
            </a:r>
            <a:endParaRPr lang="en-GB" dirty="0"/>
          </a:p>
          <a:p>
            <a:pPr>
              <a:lnSpc>
                <a:spcPct val="110000"/>
              </a:lnSpc>
            </a:pPr>
            <a:endParaRPr lang="en-US" dirty="0"/>
          </a:p>
        </p:txBody>
      </p:sp>
    </p:spTree>
    <p:extLst>
      <p:ext uri="{BB962C8B-B14F-4D97-AF65-F5344CB8AC3E}">
        <p14:creationId xmlns:p14="http://schemas.microsoft.com/office/powerpoint/2010/main" val="4259246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2BE26-1044-4E4A-AE07-F0620CE0A05D}"/>
              </a:ext>
            </a:extLst>
          </p:cNvPr>
          <p:cNvSpPr>
            <a:spLocks noGrp="1"/>
          </p:cNvSpPr>
          <p:nvPr>
            <p:ph type="title"/>
          </p:nvPr>
        </p:nvSpPr>
        <p:spPr>
          <a:xfrm>
            <a:off x="844256" y="1600199"/>
            <a:ext cx="3538344" cy="4297680"/>
          </a:xfrm>
        </p:spPr>
        <p:txBody>
          <a:bodyPr anchor="ctr">
            <a:normAutofit/>
          </a:bodyPr>
          <a:lstStyle/>
          <a:p>
            <a:r>
              <a:rPr lang="en-GB" sz="3600" dirty="0"/>
              <a:t>Consideration of other </a:t>
            </a:r>
            <a:r>
              <a:rPr lang="en-US" sz="3600" dirty="0"/>
              <a:t>Methods</a:t>
            </a:r>
            <a:r>
              <a:rPr lang="en-GB" sz="3600" dirty="0"/>
              <a:t> </a:t>
            </a:r>
          </a:p>
        </p:txBody>
      </p:sp>
      <p:sp>
        <p:nvSpPr>
          <p:cNvPr id="3" name="Content Placeholder 2">
            <a:extLst>
              <a:ext uri="{FF2B5EF4-FFF2-40B4-BE49-F238E27FC236}">
                <a16:creationId xmlns:a16="http://schemas.microsoft.com/office/drawing/2014/main" id="{3B5F568F-E26D-4B54-B855-E79D294B8AF5}"/>
              </a:ext>
            </a:extLst>
          </p:cNvPr>
          <p:cNvSpPr>
            <a:spLocks noGrp="1"/>
          </p:cNvSpPr>
          <p:nvPr>
            <p:ph idx="1"/>
          </p:nvPr>
        </p:nvSpPr>
        <p:spPr>
          <a:xfrm>
            <a:off x="4923568" y="1600199"/>
            <a:ext cx="6128407" cy="4297680"/>
          </a:xfrm>
        </p:spPr>
        <p:txBody>
          <a:bodyPr anchor="ctr">
            <a:normAutofit/>
          </a:bodyPr>
          <a:lstStyle/>
          <a:p>
            <a:r>
              <a:rPr lang="en-GB" dirty="0"/>
              <a:t>The concept of servant leadership enjoys a relatively broad research stream in the past, employing a mixture of quantitative and qualitative methods. For the purpose of the research project, I have also projected a qualitative research design (Phillips and Ray, 2012).</a:t>
            </a:r>
          </a:p>
          <a:p>
            <a:r>
              <a:rPr lang="en-GB" dirty="0"/>
              <a:t>Mix methods could partly offset certain validity and reliability issues of the research      (</a:t>
            </a:r>
            <a:r>
              <a:rPr lang="en-GB" dirty="0" err="1"/>
              <a:t>Serpe</a:t>
            </a:r>
            <a:r>
              <a:rPr lang="en-GB" dirty="0"/>
              <a:t>, 2016)</a:t>
            </a:r>
          </a:p>
          <a:p>
            <a:r>
              <a:rPr lang="en-GB" dirty="0"/>
              <a:t>Benefit of interviews (</a:t>
            </a:r>
            <a:r>
              <a:rPr lang="en-GB" dirty="0" err="1"/>
              <a:t>Schostak</a:t>
            </a:r>
            <a:r>
              <a:rPr lang="en-GB" dirty="0"/>
              <a:t>, 2006; Crawford, 2020).</a:t>
            </a:r>
          </a:p>
          <a:p>
            <a:endParaRPr lang="en-GB" dirty="0"/>
          </a:p>
        </p:txBody>
      </p:sp>
    </p:spTree>
    <p:extLst>
      <p:ext uri="{BB962C8B-B14F-4D97-AF65-F5344CB8AC3E}">
        <p14:creationId xmlns:p14="http://schemas.microsoft.com/office/powerpoint/2010/main" val="1890512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BEFD2-5F92-4628-8BE1-B93C725AFA84}"/>
              </a:ext>
            </a:extLst>
          </p:cNvPr>
          <p:cNvSpPr>
            <a:spLocks noGrp="1"/>
          </p:cNvSpPr>
          <p:nvPr>
            <p:ph type="title"/>
          </p:nvPr>
        </p:nvSpPr>
        <p:spPr>
          <a:xfrm>
            <a:off x="844256" y="1600199"/>
            <a:ext cx="3538344" cy="4297680"/>
          </a:xfrm>
        </p:spPr>
        <p:txBody>
          <a:bodyPr anchor="ctr">
            <a:normAutofit/>
          </a:bodyPr>
          <a:lstStyle/>
          <a:p>
            <a:r>
              <a:rPr lang="en-US" dirty="0"/>
              <a:t>Methods</a:t>
            </a:r>
            <a:br>
              <a:rPr lang="en-GB" dirty="0"/>
            </a:br>
            <a:endParaRPr lang="en-GB" dirty="0"/>
          </a:p>
        </p:txBody>
      </p:sp>
      <p:sp>
        <p:nvSpPr>
          <p:cNvPr id="3" name="Content Placeholder 2">
            <a:extLst>
              <a:ext uri="{FF2B5EF4-FFF2-40B4-BE49-F238E27FC236}">
                <a16:creationId xmlns:a16="http://schemas.microsoft.com/office/drawing/2014/main" id="{3DA1F457-B9EE-457D-961B-459580281D42}"/>
              </a:ext>
            </a:extLst>
          </p:cNvPr>
          <p:cNvSpPr>
            <a:spLocks noGrp="1"/>
          </p:cNvSpPr>
          <p:nvPr>
            <p:ph idx="1"/>
          </p:nvPr>
        </p:nvSpPr>
        <p:spPr>
          <a:xfrm>
            <a:off x="4923568" y="1600199"/>
            <a:ext cx="6128407" cy="4297680"/>
          </a:xfrm>
        </p:spPr>
        <p:txBody>
          <a:bodyPr anchor="ctr">
            <a:normAutofit/>
          </a:bodyPr>
          <a:lstStyle/>
          <a:p>
            <a:pPr>
              <a:spcAft>
                <a:spcPts val="800"/>
              </a:spcAft>
            </a:pPr>
            <a:r>
              <a:rPr lang="en-GB" dirty="0">
                <a:effectLst/>
                <a:ea typeface="Calibri" panose="020F0502020204030204" pitchFamily="34" charset="0"/>
                <a:cs typeface="Times New Roman" panose="02020603050405020304" pitchFamily="18" charset="0"/>
              </a:rPr>
              <a:t>semi-structured interviews with research informants from the case study to access the socially constructed reality of leadership in the specific context (this research design framework closely corresponds with the interpretivist research philosophy) (</a:t>
            </a:r>
            <a:r>
              <a:rPr lang="en-GB" dirty="0"/>
              <a:t>Young et al., 2018 and Creswell &amp; Creswell,  2018)</a:t>
            </a:r>
            <a:endParaRPr lang="en-GB" dirty="0">
              <a:effectLst/>
              <a:ea typeface="Calibri" panose="020F0502020204030204" pitchFamily="34" charset="0"/>
              <a:cs typeface="Times New Roman" panose="02020603050405020304" pitchFamily="18" charset="0"/>
            </a:endParaRPr>
          </a:p>
          <a:p>
            <a:r>
              <a:rPr lang="en-GB" dirty="0">
                <a:effectLst/>
                <a:ea typeface="Calibri" panose="020F0502020204030204" pitchFamily="34" charset="0"/>
              </a:rPr>
              <a:t>The interview transcripts will be audio recorded and automatically transcribed for the subsequent thematic coding analysis as per the original plan and saved in UWTSD iCloud. </a:t>
            </a:r>
            <a:endParaRPr lang="en-GB" dirty="0"/>
          </a:p>
        </p:txBody>
      </p:sp>
    </p:spTree>
    <p:extLst>
      <p:ext uri="{BB962C8B-B14F-4D97-AF65-F5344CB8AC3E}">
        <p14:creationId xmlns:p14="http://schemas.microsoft.com/office/powerpoint/2010/main" val="1227827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FF820-98EF-417F-ADF4-57355BCEA883}"/>
              </a:ext>
            </a:extLst>
          </p:cNvPr>
          <p:cNvSpPr>
            <a:spLocks noGrp="1"/>
          </p:cNvSpPr>
          <p:nvPr>
            <p:ph type="title"/>
          </p:nvPr>
        </p:nvSpPr>
        <p:spPr>
          <a:xfrm>
            <a:off x="844256" y="1600199"/>
            <a:ext cx="3538344" cy="4297680"/>
          </a:xfrm>
        </p:spPr>
        <p:txBody>
          <a:bodyPr anchor="ctr">
            <a:normAutofit/>
          </a:bodyPr>
          <a:lstStyle/>
          <a:p>
            <a:r>
              <a:rPr lang="en-GB" dirty="0"/>
              <a:t>risks and limitations </a:t>
            </a:r>
            <a:endParaRPr lang="en-GB"/>
          </a:p>
        </p:txBody>
      </p:sp>
      <p:sp>
        <p:nvSpPr>
          <p:cNvPr id="3" name="Content Placeholder 2">
            <a:extLst>
              <a:ext uri="{FF2B5EF4-FFF2-40B4-BE49-F238E27FC236}">
                <a16:creationId xmlns:a16="http://schemas.microsoft.com/office/drawing/2014/main" id="{9EE3E9B9-F565-43A3-AAE1-C132A36B0C63}"/>
              </a:ext>
            </a:extLst>
          </p:cNvPr>
          <p:cNvSpPr>
            <a:spLocks noGrp="1"/>
          </p:cNvSpPr>
          <p:nvPr>
            <p:ph idx="1"/>
          </p:nvPr>
        </p:nvSpPr>
        <p:spPr>
          <a:xfrm>
            <a:off x="4923568" y="1600199"/>
            <a:ext cx="6128407" cy="4297680"/>
          </a:xfrm>
        </p:spPr>
        <p:txBody>
          <a:bodyPr anchor="ctr">
            <a:normAutofit/>
          </a:bodyPr>
          <a:lstStyle/>
          <a:p>
            <a:r>
              <a:rPr lang="en-GB" dirty="0"/>
              <a:t>Undoubtedly, a narrow, single case focus on a single Nigerian organisation challenges the generalizability of the findings and poses a potential threat to test-retest and interrater reliability (Phillips and Ray, 2012). </a:t>
            </a:r>
          </a:p>
          <a:p>
            <a:r>
              <a:rPr lang="en-GB" dirty="0"/>
              <a:t>Simultaneously, it is also paramount to consider that as the planned research transpires in a set environment (the Nigerian financial sector), this reliability issue can be easily counterbalanced by the added validity of the findings. </a:t>
            </a:r>
          </a:p>
        </p:txBody>
      </p:sp>
    </p:spTree>
    <p:extLst>
      <p:ext uri="{BB962C8B-B14F-4D97-AF65-F5344CB8AC3E}">
        <p14:creationId xmlns:p14="http://schemas.microsoft.com/office/powerpoint/2010/main" val="466499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8E993-57FB-4728-810B-DA161152AF2D}"/>
              </a:ext>
            </a:extLst>
          </p:cNvPr>
          <p:cNvSpPr>
            <a:spLocks noGrp="1"/>
          </p:cNvSpPr>
          <p:nvPr>
            <p:ph type="title"/>
          </p:nvPr>
        </p:nvSpPr>
        <p:spPr>
          <a:xfrm>
            <a:off x="844256" y="1600199"/>
            <a:ext cx="3538344" cy="4297680"/>
          </a:xfrm>
        </p:spPr>
        <p:txBody>
          <a:bodyPr anchor="ctr">
            <a:normAutofit/>
          </a:bodyPr>
          <a:lstStyle/>
          <a:p>
            <a:r>
              <a:rPr lang="en-GB" dirty="0"/>
              <a:t>Ethical concerns</a:t>
            </a:r>
          </a:p>
        </p:txBody>
      </p:sp>
      <p:sp>
        <p:nvSpPr>
          <p:cNvPr id="3" name="Content Placeholder 2">
            <a:extLst>
              <a:ext uri="{FF2B5EF4-FFF2-40B4-BE49-F238E27FC236}">
                <a16:creationId xmlns:a16="http://schemas.microsoft.com/office/drawing/2014/main" id="{91B20B55-4050-4861-AF57-18CF31E87F04}"/>
              </a:ext>
            </a:extLst>
          </p:cNvPr>
          <p:cNvSpPr>
            <a:spLocks noGrp="1"/>
          </p:cNvSpPr>
          <p:nvPr>
            <p:ph idx="1"/>
          </p:nvPr>
        </p:nvSpPr>
        <p:spPr>
          <a:xfrm>
            <a:off x="4923568" y="1600199"/>
            <a:ext cx="6128407" cy="4297680"/>
          </a:xfrm>
        </p:spPr>
        <p:txBody>
          <a:bodyPr anchor="ctr">
            <a:normAutofit/>
          </a:bodyPr>
          <a:lstStyle/>
          <a:p>
            <a:r>
              <a:rPr lang="en-GB" dirty="0"/>
              <a:t>In order to ensure the research adheres to strict principles of ethics, the interview transcripts will be sent to the acting HR manager for formal approval, alongside a detailed plan of handling sensitive personal information (Wiles, 2013). </a:t>
            </a:r>
          </a:p>
          <a:p>
            <a:r>
              <a:rPr lang="en-GB" dirty="0"/>
              <a:t>All interview participants will be provided with a briefing sheet to elicit an informed consent of participation and to advise on potential options to withdraw from the study until the final cut out date (Wiles, 2013). </a:t>
            </a:r>
          </a:p>
        </p:txBody>
      </p:sp>
    </p:spTree>
    <p:extLst>
      <p:ext uri="{BB962C8B-B14F-4D97-AF65-F5344CB8AC3E}">
        <p14:creationId xmlns:p14="http://schemas.microsoft.com/office/powerpoint/2010/main" val="1824968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DD61C-A408-41FF-93E6-31BB8AA05B7A}"/>
              </a:ext>
            </a:extLst>
          </p:cNvPr>
          <p:cNvSpPr>
            <a:spLocks noGrp="1"/>
          </p:cNvSpPr>
          <p:nvPr>
            <p:ph type="title"/>
          </p:nvPr>
        </p:nvSpPr>
        <p:spPr>
          <a:xfrm>
            <a:off x="1451201" y="804520"/>
            <a:ext cx="4175424" cy="1049235"/>
          </a:xfrm>
        </p:spPr>
        <p:txBody>
          <a:bodyPr vert="horz" lIns="91440" tIns="45720" rIns="91440" bIns="45720" rtlCol="0" anchor="t">
            <a:normAutofit fontScale="90000"/>
          </a:bodyPr>
          <a:lstStyle/>
          <a:p>
            <a:pPr defTabSz="914400"/>
            <a:r>
              <a:rPr lang="en-US" sz="3200"/>
              <a:t>Ethical Concerns </a:t>
            </a:r>
            <a:br>
              <a:rPr lang="en-US" sz="3200"/>
            </a:br>
            <a:endParaRPr lang="en-US" sz="3200"/>
          </a:p>
        </p:txBody>
      </p:sp>
      <p:sp>
        <p:nvSpPr>
          <p:cNvPr id="3" name="Content Placeholder 2">
            <a:extLst>
              <a:ext uri="{FF2B5EF4-FFF2-40B4-BE49-F238E27FC236}">
                <a16:creationId xmlns:a16="http://schemas.microsoft.com/office/drawing/2014/main" id="{AB8628A9-2C4E-4E79-8AFB-A26CEB5DAD80}"/>
              </a:ext>
            </a:extLst>
          </p:cNvPr>
          <p:cNvSpPr>
            <a:spLocks noGrp="1"/>
          </p:cNvSpPr>
          <p:nvPr>
            <p:ph sz="half" idx="1"/>
          </p:nvPr>
        </p:nvSpPr>
        <p:spPr>
          <a:xfrm>
            <a:off x="1451202" y="2015732"/>
            <a:ext cx="4171126" cy="3450613"/>
          </a:xfrm>
        </p:spPr>
        <p:txBody>
          <a:bodyPr vert="horz" lIns="91440" tIns="45720" rIns="91440" bIns="45720" rtlCol="0" anchor="t">
            <a:normAutofit fontScale="92500" lnSpcReduction="10000"/>
          </a:bodyPr>
          <a:lstStyle/>
          <a:p>
            <a:pPr indent="-228600" defTabSz="914400">
              <a:lnSpc>
                <a:spcPct val="110000"/>
              </a:lnSpc>
            </a:pPr>
            <a:r>
              <a:rPr lang="en-US" sz="1200"/>
              <a:t>External Considerations: anonymity of the participants, cultural sensitivity and commercial sensitivity and the potential ramifications of asking Nigerian banking leaders about their views on serving others.</a:t>
            </a:r>
          </a:p>
          <a:p>
            <a:pPr indent="-228600" defTabSz="914400">
              <a:lnSpc>
                <a:spcPct val="110000"/>
              </a:lnSpc>
            </a:pPr>
            <a:r>
              <a:rPr lang="en-US" sz="1200"/>
              <a:t>Adherence to any legal requirements within the Financial sector for assessing information.</a:t>
            </a:r>
          </a:p>
          <a:p>
            <a:pPr indent="-228600" defTabSz="914400">
              <a:lnSpc>
                <a:spcPct val="110000"/>
              </a:lnSpc>
            </a:pPr>
            <a:r>
              <a:rPr lang="en-US" sz="1200"/>
              <a:t>Consequential: How data will be collected and presented.</a:t>
            </a:r>
          </a:p>
          <a:p>
            <a:pPr indent="-228600" defTabSz="914400">
              <a:lnSpc>
                <a:spcPct val="110000"/>
              </a:lnSpc>
            </a:pPr>
            <a:r>
              <a:rPr lang="en-US" sz="1200"/>
              <a:t>Duties and Motives: Be transaparent and tell the truth to avoid harm</a:t>
            </a:r>
          </a:p>
          <a:p>
            <a:pPr indent="-228600" defTabSz="914400">
              <a:lnSpc>
                <a:spcPct val="110000"/>
              </a:lnSpc>
            </a:pPr>
            <a:r>
              <a:rPr lang="en-US" sz="1200"/>
              <a:t>Individuals: Protect participants personal data , e.g concerns about an individual’s position in the firm if they are providing information.</a:t>
            </a:r>
          </a:p>
          <a:p>
            <a:pPr indent="-228600" defTabSz="914400">
              <a:lnSpc>
                <a:spcPct val="110000"/>
              </a:lnSpc>
            </a:pPr>
            <a:r>
              <a:rPr lang="en-US" sz="1200"/>
              <a:t>Seedhouse’s Ethical Grid (2007)</a:t>
            </a:r>
          </a:p>
        </p:txBody>
      </p:sp>
      <p:pic>
        <p:nvPicPr>
          <p:cNvPr id="5" name="Picture 4" descr="A picture containing text, businesscard&#10;&#10;Description automatically generated">
            <a:extLst>
              <a:ext uri="{FF2B5EF4-FFF2-40B4-BE49-F238E27FC236}">
                <a16:creationId xmlns:a16="http://schemas.microsoft.com/office/drawing/2014/main" id="{468B6B0D-BC14-4305-BB2A-CA86658938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2823" y="1071717"/>
            <a:ext cx="4959151" cy="4128493"/>
          </a:xfrm>
          <a:prstGeom prst="rect">
            <a:avLst/>
          </a:prstGeom>
          <a:noFill/>
        </p:spPr>
      </p:pic>
    </p:spTree>
    <p:extLst>
      <p:ext uri="{BB962C8B-B14F-4D97-AF65-F5344CB8AC3E}">
        <p14:creationId xmlns:p14="http://schemas.microsoft.com/office/powerpoint/2010/main" val="2133863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B792725-170D-4F51-81B9-0E9C3024C9C2}"/>
              </a:ext>
            </a:extLst>
          </p:cNvPr>
          <p:cNvSpPr>
            <a:spLocks noGrp="1"/>
          </p:cNvSpPr>
          <p:nvPr>
            <p:ph type="title"/>
          </p:nvPr>
        </p:nvSpPr>
        <p:spPr>
          <a:xfrm>
            <a:off x="844256" y="1600199"/>
            <a:ext cx="3538344" cy="4297680"/>
          </a:xfrm>
        </p:spPr>
        <p:txBody>
          <a:bodyPr anchor="ctr">
            <a:normAutofit/>
          </a:bodyPr>
          <a:lstStyle/>
          <a:p>
            <a:r>
              <a:rPr lang="en-US"/>
              <a:t>Adherence to University ethics committee</a:t>
            </a:r>
          </a:p>
        </p:txBody>
      </p:sp>
      <p:sp>
        <p:nvSpPr>
          <p:cNvPr id="16" name="Content Placeholder 2">
            <a:extLst>
              <a:ext uri="{FF2B5EF4-FFF2-40B4-BE49-F238E27FC236}">
                <a16:creationId xmlns:a16="http://schemas.microsoft.com/office/drawing/2014/main" id="{D2B66BEC-ADA4-49B5-B7B9-BDA2A6093694}"/>
              </a:ext>
            </a:extLst>
          </p:cNvPr>
          <p:cNvSpPr>
            <a:spLocks noGrp="1"/>
          </p:cNvSpPr>
          <p:nvPr>
            <p:ph idx="1"/>
          </p:nvPr>
        </p:nvSpPr>
        <p:spPr>
          <a:xfrm>
            <a:off x="4923568" y="1600199"/>
            <a:ext cx="6128407" cy="4297680"/>
          </a:xfrm>
        </p:spPr>
        <p:txBody>
          <a:bodyPr anchor="ctr">
            <a:normAutofit fontScale="92500" lnSpcReduction="10000"/>
          </a:bodyPr>
          <a:lstStyle/>
          <a:p>
            <a:pPr>
              <a:lnSpc>
                <a:spcPct val="110000"/>
              </a:lnSpc>
            </a:pPr>
            <a:r>
              <a:rPr lang="en-US" sz="1700" dirty="0"/>
              <a:t>Submit </a:t>
            </a:r>
            <a:r>
              <a:rPr lang="en-GB" sz="1700" dirty="0"/>
              <a:t>Ethical Approval Form </a:t>
            </a:r>
            <a:r>
              <a:rPr lang="en-US" sz="1700" dirty="0"/>
              <a:t>application for approval</a:t>
            </a:r>
          </a:p>
          <a:p>
            <a:pPr>
              <a:lnSpc>
                <a:spcPct val="110000"/>
              </a:lnSpc>
            </a:pPr>
            <a:endParaRPr lang="en-US" sz="1700" dirty="0"/>
          </a:p>
          <a:p>
            <a:pPr marL="45720" indent="0">
              <a:lnSpc>
                <a:spcPct val="110000"/>
              </a:lnSpc>
              <a:buNone/>
            </a:pPr>
            <a:r>
              <a:rPr lang="en-GB" sz="1700" dirty="0"/>
              <a:t>a)Ensure Transparency of information provision for participants</a:t>
            </a:r>
          </a:p>
          <a:p>
            <a:pPr marL="45720" indent="0">
              <a:lnSpc>
                <a:spcPct val="110000"/>
              </a:lnSpc>
              <a:buNone/>
            </a:pPr>
            <a:r>
              <a:rPr lang="en-GB" sz="1700" dirty="0"/>
              <a:t>b)Ensuring anonymity of participants and protection of personal data</a:t>
            </a:r>
          </a:p>
          <a:p>
            <a:pPr marL="45720" indent="0">
              <a:lnSpc>
                <a:spcPct val="110000"/>
              </a:lnSpc>
              <a:buNone/>
            </a:pPr>
            <a:r>
              <a:rPr lang="en-GB" sz="1700" dirty="0"/>
              <a:t>c)Ensuring no harm caused by asking about sensitive issues</a:t>
            </a:r>
          </a:p>
          <a:p>
            <a:pPr marL="45720" indent="0">
              <a:lnSpc>
                <a:spcPct val="110000"/>
              </a:lnSpc>
              <a:buNone/>
            </a:pPr>
            <a:r>
              <a:rPr lang="en-GB" sz="1700" dirty="0"/>
              <a:t>d)Application of objective and unbiased survey instruments. </a:t>
            </a:r>
          </a:p>
          <a:p>
            <a:pPr marL="45720" indent="0">
              <a:lnSpc>
                <a:spcPct val="110000"/>
              </a:lnSpc>
              <a:buNone/>
            </a:pPr>
            <a:endParaRPr lang="en-US" sz="1700" dirty="0"/>
          </a:p>
          <a:p>
            <a:pPr marL="45720" indent="0">
              <a:lnSpc>
                <a:spcPct val="110000"/>
              </a:lnSpc>
              <a:buNone/>
            </a:pPr>
            <a:endParaRPr lang="en-US" sz="1700" dirty="0"/>
          </a:p>
          <a:p>
            <a:pPr marL="45720" indent="0">
              <a:lnSpc>
                <a:spcPct val="110000"/>
              </a:lnSpc>
              <a:buNone/>
            </a:pPr>
            <a:r>
              <a:rPr lang="en-US" sz="1700" dirty="0"/>
              <a:t>UWTSD, 2021</a:t>
            </a:r>
          </a:p>
        </p:txBody>
      </p:sp>
    </p:spTree>
    <p:extLst>
      <p:ext uri="{BB962C8B-B14F-4D97-AF65-F5344CB8AC3E}">
        <p14:creationId xmlns:p14="http://schemas.microsoft.com/office/powerpoint/2010/main" val="529381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DC3ED-3383-4D9D-8B1D-0CE5BE910252}"/>
              </a:ext>
            </a:extLst>
          </p:cNvPr>
          <p:cNvSpPr>
            <a:spLocks noGrp="1"/>
          </p:cNvSpPr>
          <p:nvPr>
            <p:ph type="title"/>
          </p:nvPr>
        </p:nvSpPr>
        <p:spPr>
          <a:xfrm>
            <a:off x="844256" y="1600199"/>
            <a:ext cx="3538344" cy="4297680"/>
          </a:xfrm>
        </p:spPr>
        <p:txBody>
          <a:bodyPr anchor="ctr">
            <a:normAutofit/>
          </a:bodyPr>
          <a:lstStyle/>
          <a:p>
            <a:r>
              <a:rPr lang="en-US" sz="3600" dirty="0"/>
              <a:t>Value of the Work and Potential Outcomes</a:t>
            </a:r>
            <a:br>
              <a:rPr lang="en-GB" dirty="0"/>
            </a:br>
            <a:endParaRPr lang="en-GB" dirty="0"/>
          </a:p>
        </p:txBody>
      </p:sp>
      <p:sp>
        <p:nvSpPr>
          <p:cNvPr id="3" name="Content Placeholder 2">
            <a:extLst>
              <a:ext uri="{FF2B5EF4-FFF2-40B4-BE49-F238E27FC236}">
                <a16:creationId xmlns:a16="http://schemas.microsoft.com/office/drawing/2014/main" id="{BAA1CAF6-20AD-4711-BCA8-79DFCACFB179}"/>
              </a:ext>
            </a:extLst>
          </p:cNvPr>
          <p:cNvSpPr>
            <a:spLocks noGrp="1"/>
          </p:cNvSpPr>
          <p:nvPr>
            <p:ph idx="1"/>
          </p:nvPr>
        </p:nvSpPr>
        <p:spPr>
          <a:xfrm>
            <a:off x="4923568" y="1600199"/>
            <a:ext cx="6128407" cy="4297680"/>
          </a:xfrm>
        </p:spPr>
        <p:txBody>
          <a:bodyPr anchor="ctr">
            <a:normAutofit/>
          </a:bodyPr>
          <a:lstStyle/>
          <a:p>
            <a:r>
              <a:rPr lang="en-GB" dirty="0"/>
              <a:t>The work has value in terms of extending understanding of servant leadership in a developing country context, as the aim is to identify how a country such as Nigeria can move forward in one particular sector. </a:t>
            </a:r>
          </a:p>
          <a:p>
            <a:r>
              <a:rPr lang="en-GB" dirty="0"/>
              <a:t>As such it has potential applications in other African nations which have similar issues to that of Nigeria. </a:t>
            </a:r>
          </a:p>
        </p:txBody>
      </p:sp>
    </p:spTree>
    <p:extLst>
      <p:ext uri="{BB962C8B-B14F-4D97-AF65-F5344CB8AC3E}">
        <p14:creationId xmlns:p14="http://schemas.microsoft.com/office/powerpoint/2010/main" val="57913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563BF-6C22-436F-8184-1A88348C757D}"/>
              </a:ext>
            </a:extLst>
          </p:cNvPr>
          <p:cNvSpPr>
            <a:spLocks noGrp="1"/>
          </p:cNvSpPr>
          <p:nvPr>
            <p:ph type="title"/>
          </p:nvPr>
        </p:nvSpPr>
        <p:spPr/>
        <p:txBody>
          <a:bodyPr/>
          <a:lstStyle/>
          <a:p>
            <a:pPr algn="ctr"/>
            <a:r>
              <a:rPr lang="en-GB" sz="4000" dirty="0"/>
              <a:t>Bibliography</a:t>
            </a:r>
          </a:p>
        </p:txBody>
      </p:sp>
      <p:sp>
        <p:nvSpPr>
          <p:cNvPr id="3" name="Content Placeholder 2">
            <a:extLst>
              <a:ext uri="{FF2B5EF4-FFF2-40B4-BE49-F238E27FC236}">
                <a16:creationId xmlns:a16="http://schemas.microsoft.com/office/drawing/2014/main" id="{E37179ED-2E98-4BF2-B03A-B13AE7641924}"/>
              </a:ext>
            </a:extLst>
          </p:cNvPr>
          <p:cNvSpPr>
            <a:spLocks noGrp="1"/>
          </p:cNvSpPr>
          <p:nvPr>
            <p:ph idx="1"/>
          </p:nvPr>
        </p:nvSpPr>
        <p:spPr>
          <a:xfrm>
            <a:off x="1103025" y="1196751"/>
            <a:ext cx="8944211" cy="5051649"/>
          </a:xfrm>
        </p:spPr>
        <p:txBody>
          <a:bodyPr>
            <a:normAutofit fontScale="85000" lnSpcReduction="20000"/>
          </a:bodyPr>
          <a:lstStyle/>
          <a:p>
            <a:r>
              <a:rPr lang="en-GB" sz="1000" dirty="0" err="1"/>
              <a:t>Bambale</a:t>
            </a:r>
            <a:r>
              <a:rPr lang="en-GB" sz="1000" dirty="0"/>
              <a:t>, A.J.A., </a:t>
            </a:r>
            <a:r>
              <a:rPr lang="en-GB" sz="1000" dirty="0" err="1"/>
              <a:t>Shamsudin</a:t>
            </a:r>
            <a:r>
              <a:rPr lang="en-GB" sz="1000" dirty="0"/>
              <a:t>, F.M. and Subramaniam, C.A. (2012) Servant leadership as employee-organization approach for performance of employee citizenship </a:t>
            </a:r>
            <a:r>
              <a:rPr lang="en-GB" sz="1000" dirty="0" err="1"/>
              <a:t>behaviors</a:t>
            </a:r>
            <a:r>
              <a:rPr lang="en-GB" sz="1000" dirty="0"/>
              <a:t> in the Nigeria's electric power sector. Journal of Marketing and Management, 3(1), p.1.</a:t>
            </a:r>
          </a:p>
          <a:p>
            <a:r>
              <a:rPr lang="en-GB" sz="1000" dirty="0"/>
              <a:t>Bamidele, S. (2018) Surviving the Tides, The Bumps and The Jolts in Democracy: Building A Solid Anti-Corruption Framework to Create A ‘</a:t>
            </a:r>
            <a:r>
              <a:rPr lang="en-GB" sz="1000" dirty="0" err="1"/>
              <a:t>Useful’Nigeria</a:t>
            </a:r>
            <a:r>
              <a:rPr lang="en-GB" sz="1000" dirty="0"/>
              <a:t>. </a:t>
            </a:r>
            <a:r>
              <a:rPr lang="en-GB" sz="1000" dirty="0" err="1"/>
              <a:t>Jebat</a:t>
            </a:r>
            <a:r>
              <a:rPr lang="en-GB" sz="1000" dirty="0"/>
              <a:t>: Malaysian Journal of History, Politics &amp; Strategic Studies, 45(2).</a:t>
            </a:r>
          </a:p>
          <a:p>
            <a:r>
              <a:rPr lang="en-GB" sz="1000" dirty="0"/>
              <a:t>Bell, E., Bryman, A. and Harley, B. (2018) Business research methods. Oxford university press.</a:t>
            </a:r>
          </a:p>
          <a:p>
            <a:r>
              <a:rPr lang="en-GB" sz="1000" dirty="0"/>
              <a:t>Brinkmann, S., &amp; </a:t>
            </a:r>
            <a:r>
              <a:rPr lang="en-GB" sz="1000" dirty="0" err="1"/>
              <a:t>Kvale</a:t>
            </a:r>
            <a:r>
              <a:rPr lang="en-GB" sz="1000" dirty="0"/>
              <a:t>, S. (2015). </a:t>
            </a:r>
            <a:r>
              <a:rPr lang="en-GB" sz="1000" dirty="0" err="1"/>
              <a:t>InterViews</a:t>
            </a:r>
            <a:r>
              <a:rPr lang="en-GB" sz="1000" dirty="0"/>
              <a:t>: Learning the craft of qualitative research interviewing (3rd ed.). Thousand Oaks, CA: SAGE.</a:t>
            </a:r>
          </a:p>
          <a:p>
            <a:r>
              <a:rPr lang="en-GB" sz="1000" dirty="0"/>
              <a:t>Carter, D., and </a:t>
            </a:r>
            <a:r>
              <a:rPr lang="en-GB" sz="1000" dirty="0" err="1"/>
              <a:t>Baghurst</a:t>
            </a:r>
            <a:r>
              <a:rPr lang="en-GB" sz="1000" dirty="0"/>
              <a:t>, T. (2014) The influence of servant leader[1]ship on restaurant employee engagement. Journal of Business Ethics, 124(3), 453–464.</a:t>
            </a:r>
          </a:p>
          <a:p>
            <a:r>
              <a:rPr lang="en-GB" sz="1000" dirty="0"/>
              <a:t>Creswell, J. W., &amp; Creswell, J. D. (2018). Research design: Qualitative, quantitative, and mixed methods approaches. Thousand Oaks, CA: SAGE.</a:t>
            </a:r>
          </a:p>
          <a:p>
            <a:r>
              <a:rPr lang="en-GB" sz="1000" dirty="0"/>
              <a:t>Gigliotti, R. (2016) Cultivating Dialogue: A Central Imperative for the Study and Practice of Servant Leadership. Servant Leadership: Theory and Practice. 3. 69-88.</a:t>
            </a:r>
          </a:p>
          <a:p>
            <a:r>
              <a:rPr lang="en-GB" sz="1000" dirty="0"/>
              <a:t>Greenleaf, R. K. (2008) Who is the servant-leader? The International Journal of Servant-Leadership, 4(1), 29-37.</a:t>
            </a:r>
          </a:p>
          <a:p>
            <a:r>
              <a:rPr lang="en-GB" sz="1000" dirty="0"/>
              <a:t>Hunter, E. M., Neubert, M. J., Perry, S. J., Witt, L. A., Penney, L. M., and Weinberger, E. (2013) Servant leaders inspire servant followers: Antecedents and outcomes for employees and the organization. The Leadership Quarterly, 24(2), 316-331</a:t>
            </a:r>
          </a:p>
          <a:p>
            <a:r>
              <a:rPr lang="en-GB" sz="1000" dirty="0"/>
              <a:t>Joseph, D. L., and Newman, D. A. (2010) Emotional intelligence: an integrative meta-analysis and cascading model. Journal of applied psychology, 95(1), 54.</a:t>
            </a:r>
          </a:p>
          <a:p>
            <a:r>
              <a:rPr lang="en-GB" sz="1000" dirty="0"/>
              <a:t>Lapointe, É., and </a:t>
            </a:r>
            <a:r>
              <a:rPr lang="en-GB" sz="1000" dirty="0" err="1"/>
              <a:t>Vandenberghe</a:t>
            </a:r>
            <a:r>
              <a:rPr lang="en-GB" sz="1000" dirty="0"/>
              <a:t>, C. (2018) Examination of the relationships between servant leadership, organizational commitment, and voice and antisocial </a:t>
            </a:r>
            <a:r>
              <a:rPr lang="en-GB" sz="1000" dirty="0" err="1"/>
              <a:t>behaviors</a:t>
            </a:r>
            <a:r>
              <a:rPr lang="en-GB" sz="1000" dirty="0"/>
              <a:t>. Journal of Business Ethics, 148(1), 99-115.</a:t>
            </a:r>
          </a:p>
          <a:p>
            <a:r>
              <a:rPr lang="en-GB" sz="1000" dirty="0" err="1"/>
              <a:t>Lanctot</a:t>
            </a:r>
            <a:r>
              <a:rPr lang="en-GB" sz="1000" dirty="0"/>
              <a:t>, J. D., and Irving, J. A. (2010) Character and leadership: Situating servant leadership in a proposed virtues framework. International Journal of Leadership Studies, 6(1), 28–50</a:t>
            </a:r>
          </a:p>
          <a:p>
            <a:r>
              <a:rPr lang="en-GB" sz="1000" dirty="0"/>
              <a:t>Liden, R. C., Wayne, S. J., Zhao, H., and Henderson, D. (2008) Servant leadership: Development of a multidimensional measure and multi-level assessment. The leadership quarterly, 19(2), 161-177.</a:t>
            </a:r>
          </a:p>
          <a:p>
            <a:r>
              <a:rPr lang="en-GB" sz="1000" dirty="0"/>
              <a:t>Liu, H. (2019) Just the servant: An intersectional critique of servant leadership. Journal of Business Ethics, 156, 1099–1112.</a:t>
            </a:r>
          </a:p>
          <a:p>
            <a:r>
              <a:rPr lang="en-GB" sz="1000" dirty="0" err="1"/>
              <a:t>Nanjundeswaraswamy</a:t>
            </a:r>
            <a:r>
              <a:rPr lang="en-GB" sz="1000" dirty="0"/>
              <a:t>, T. S., and Swamy, D. R. (2014) Leadership styles. Advances in management, 7(2), 57.</a:t>
            </a:r>
          </a:p>
          <a:p>
            <a:r>
              <a:rPr lang="en-GB" sz="1000" dirty="0"/>
              <a:t>Newman, A., Schwarz, G., Cooper, B., and </a:t>
            </a:r>
            <a:r>
              <a:rPr lang="en-GB" sz="1000" dirty="0" err="1"/>
              <a:t>Sendjaya</a:t>
            </a:r>
            <a:r>
              <a:rPr lang="en-GB" sz="1000" dirty="0"/>
              <a:t>, S. (2017) How </a:t>
            </a:r>
            <a:r>
              <a:rPr lang="en-GB" sz="1000" dirty="0" err="1"/>
              <a:t>servantleadership</a:t>
            </a:r>
            <a:r>
              <a:rPr lang="en-GB" sz="1000" dirty="0"/>
              <a:t> influences organizational citizenship </a:t>
            </a:r>
            <a:r>
              <a:rPr lang="en-GB" sz="1000" dirty="0" err="1"/>
              <a:t>behav</a:t>
            </a:r>
            <a:r>
              <a:rPr lang="en-GB" sz="1000" dirty="0"/>
              <a:t>[1]</a:t>
            </a:r>
            <a:r>
              <a:rPr lang="en-GB" sz="1000" dirty="0" err="1"/>
              <a:t>ior</a:t>
            </a:r>
            <a:r>
              <a:rPr lang="en-GB" sz="1000" dirty="0"/>
              <a:t>: The roles of LMX, empowerment, and proactive personal[1]</a:t>
            </a:r>
            <a:r>
              <a:rPr lang="en-GB" sz="1000" dirty="0" err="1"/>
              <a:t>ity</a:t>
            </a:r>
            <a:r>
              <a:rPr lang="en-GB" sz="1000" dirty="0"/>
              <a:t>. Journal of Business Ethics, 145(1), 49–62.</a:t>
            </a:r>
          </a:p>
        </p:txBody>
      </p:sp>
    </p:spTree>
    <p:extLst>
      <p:ext uri="{BB962C8B-B14F-4D97-AF65-F5344CB8AC3E}">
        <p14:creationId xmlns:p14="http://schemas.microsoft.com/office/powerpoint/2010/main" val="4169301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F99F22-72A3-45EB-9C68-900FF72B03FE}"/>
              </a:ext>
            </a:extLst>
          </p:cNvPr>
          <p:cNvSpPr>
            <a:spLocks noGrp="1"/>
          </p:cNvSpPr>
          <p:nvPr>
            <p:ph idx="1"/>
          </p:nvPr>
        </p:nvSpPr>
        <p:spPr>
          <a:xfrm>
            <a:off x="1103025" y="692697"/>
            <a:ext cx="8944211" cy="5555704"/>
          </a:xfrm>
        </p:spPr>
        <p:txBody>
          <a:bodyPr>
            <a:normAutofit/>
          </a:bodyPr>
          <a:lstStyle/>
          <a:p>
            <a:r>
              <a:rPr lang="en-GB" sz="900" dirty="0" err="1"/>
              <a:t>Ocheje</a:t>
            </a:r>
            <a:r>
              <a:rPr lang="en-GB" sz="900" dirty="0"/>
              <a:t>, P.D. (2018) Norms, law, and social change: Nigeria’s anti-corruption struggle, 1999–2017. Crime, Law and Social Change, 70(3), pp.363-381.</a:t>
            </a:r>
          </a:p>
          <a:p>
            <a:r>
              <a:rPr lang="en-GB" sz="900" dirty="0"/>
              <a:t>Parris, D. L., and Peachey, J. W. (2013) systematic literature review of servant leadership theory in organizational contexts. Journal of Business Ethics, 113(3), 377–393.</a:t>
            </a:r>
          </a:p>
          <a:p>
            <a:r>
              <a:rPr lang="en-GB" sz="900" dirty="0"/>
              <a:t>Phillips, J.J. and Ray, R. (2012) Measuring leadership development : quantify your program's impact and ROI on organisational performance. New York: </a:t>
            </a:r>
            <a:r>
              <a:rPr lang="en-GB" sz="900" dirty="0" err="1"/>
              <a:t>Mcgraw-Hill</a:t>
            </a:r>
            <a:r>
              <a:rPr lang="en-GB" sz="900" dirty="0"/>
              <a:t>.</a:t>
            </a:r>
          </a:p>
          <a:p>
            <a:r>
              <a:rPr lang="en-GB" sz="900" dirty="0" err="1"/>
              <a:t>Schaubroeck</a:t>
            </a:r>
            <a:r>
              <a:rPr lang="en-GB" sz="900" dirty="0"/>
              <a:t>, J., Lam, S. S., and Peng, A. C. (2011) Cognition-based and affect-based trust as mediators of leader </a:t>
            </a:r>
            <a:r>
              <a:rPr lang="en-GB" sz="900" dirty="0" err="1"/>
              <a:t>behavior</a:t>
            </a:r>
            <a:r>
              <a:rPr lang="en-GB" sz="900" dirty="0"/>
              <a:t> influences on team performance. Journal of applied psychology, 96(4), 863.</a:t>
            </a:r>
          </a:p>
          <a:p>
            <a:r>
              <a:rPr lang="en-GB" sz="900" dirty="0"/>
              <a:t>Seedhouse, D. (1998) Ethics: The heart of healthcare. Chichester: Wiley</a:t>
            </a:r>
          </a:p>
          <a:p>
            <a:r>
              <a:rPr lang="en-GB" sz="900" dirty="0" err="1"/>
              <a:t>Sendjaya</a:t>
            </a:r>
            <a:r>
              <a:rPr lang="en-GB" sz="900" dirty="0"/>
              <a:t>, S. (2010) Demystifying servant leadership. In Servant Leadership (pp. 39-51). Palgrave Macmillan, London.</a:t>
            </a:r>
          </a:p>
          <a:p>
            <a:r>
              <a:rPr lang="en-GB" sz="900" dirty="0"/>
              <a:t>Spears, L. C., and Lawrence, M. (Eds.). (2002) Focus on leadership: Servant-leadership for the twenty-first century. John Wiley &amp; Sons.</a:t>
            </a:r>
          </a:p>
          <a:p>
            <a:r>
              <a:rPr lang="en-GB" sz="900" dirty="0" err="1"/>
              <a:t>Stutchbury</a:t>
            </a:r>
            <a:r>
              <a:rPr lang="en-GB" sz="900" dirty="0"/>
              <a:t>, K. and Fox, A., 2009. Ethics in educational research: introducing a methodological tool for effective ethical analysis. Cambridge Journal of Education, 39(4), pp.489-504.</a:t>
            </a:r>
          </a:p>
          <a:p>
            <a:r>
              <a:rPr lang="en-GB" sz="900" dirty="0" err="1"/>
              <a:t>Timipere</a:t>
            </a:r>
            <a:r>
              <a:rPr lang="en-GB" sz="900" dirty="0"/>
              <a:t>, E.T., Peter, E.G. and Johnny, N., Effect of Corruption on Corporate Financial Performance; A Study of the Banking Industry in Nigeria (1996-2014)</a:t>
            </a:r>
          </a:p>
          <a:p>
            <a:r>
              <a:rPr lang="en-GB" sz="900" dirty="0"/>
              <a:t>Wiles, R. (2013) What are qualitative research ethics? London: Bloomsbury Academic</a:t>
            </a:r>
          </a:p>
          <a:p>
            <a:r>
              <a:rPr lang="en-GB" sz="900" dirty="0"/>
              <a:t>Young, J. C., Rose, D. C., </a:t>
            </a:r>
            <a:r>
              <a:rPr lang="en-GB" sz="900" dirty="0" err="1"/>
              <a:t>Mumby</a:t>
            </a:r>
            <a:r>
              <a:rPr lang="en-GB" sz="900" dirty="0"/>
              <a:t>, H. S., Benitez‐</a:t>
            </a:r>
            <a:r>
              <a:rPr lang="en-GB" sz="900" dirty="0" err="1"/>
              <a:t>Capistros</a:t>
            </a:r>
            <a:r>
              <a:rPr lang="en-GB" sz="900" dirty="0"/>
              <a:t>, F., Derrick, C. J., Finch, T., Mukherjee, N. (2018). A methodological guide to using and reporting on interviews in conservation science research. Methods in Ecology and Evolution, 9(1), 10-19. </a:t>
            </a:r>
          </a:p>
          <a:p>
            <a:endParaRPr lang="en-GB" sz="1050" dirty="0"/>
          </a:p>
          <a:p>
            <a:endParaRPr lang="en-GB" dirty="0"/>
          </a:p>
        </p:txBody>
      </p:sp>
    </p:spTree>
    <p:extLst>
      <p:ext uri="{BB962C8B-B14F-4D97-AF65-F5344CB8AC3E}">
        <p14:creationId xmlns:p14="http://schemas.microsoft.com/office/powerpoint/2010/main" val="2950549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Blue Red">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lue Red">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8560</TotalTime>
  <Words>2148</Words>
  <Application>Microsoft Office PowerPoint</Application>
  <PresentationFormat>Custom</PresentationFormat>
  <Paragraphs>147</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Century Gothic</vt:lpstr>
      <vt:lpstr>Palatino Linotype</vt:lpstr>
      <vt:lpstr>Symbol</vt:lpstr>
      <vt:lpstr>Times New Roman</vt:lpstr>
      <vt:lpstr>Wingdings 3</vt:lpstr>
      <vt:lpstr>Ion</vt:lpstr>
      <vt:lpstr>Applied Qualitative Business Research Presentation</vt:lpstr>
      <vt:lpstr>The Emergence of Servant Leadership Style   in Nigerian FinancE Sector</vt:lpstr>
      <vt:lpstr>leadership philosophy</vt:lpstr>
      <vt:lpstr>Theories of Servant Leadership Characteristics</vt:lpstr>
      <vt:lpstr>Rationale </vt:lpstr>
      <vt:lpstr>Research Aims </vt:lpstr>
      <vt:lpstr>Objectives</vt:lpstr>
      <vt:lpstr>Research questions</vt:lpstr>
      <vt:lpstr>Consideration of other Methods </vt:lpstr>
      <vt:lpstr>Methods </vt:lpstr>
      <vt:lpstr>risks and limitations </vt:lpstr>
      <vt:lpstr>Ethical concerns</vt:lpstr>
      <vt:lpstr>Ethical Concerns  </vt:lpstr>
      <vt:lpstr>Adherence to University ethics committee</vt:lpstr>
      <vt:lpstr>Value of the Work and Potential Outcomes </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 and Approaches to Applied Business Research</dc:title>
  <dc:creator> </dc:creator>
  <cp:lastModifiedBy> </cp:lastModifiedBy>
  <cp:revision>51</cp:revision>
  <dcterms:created xsi:type="dcterms:W3CDTF">2021-03-25T23:40:08Z</dcterms:created>
  <dcterms:modified xsi:type="dcterms:W3CDTF">2021-05-23T21:33:35Z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74069400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