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20"/>
  </p:notesMasterIdLst>
  <p:sldIdLst>
    <p:sldId id="256" r:id="rId2"/>
    <p:sldId id="294" r:id="rId3"/>
    <p:sldId id="291" r:id="rId4"/>
    <p:sldId id="304" r:id="rId5"/>
    <p:sldId id="305" r:id="rId6"/>
    <p:sldId id="307" r:id="rId7"/>
    <p:sldId id="308" r:id="rId8"/>
    <p:sldId id="306" r:id="rId9"/>
    <p:sldId id="309" r:id="rId10"/>
    <p:sldId id="310" r:id="rId11"/>
    <p:sldId id="312" r:id="rId12"/>
    <p:sldId id="313" r:id="rId13"/>
    <p:sldId id="314" r:id="rId14"/>
    <p:sldId id="315" r:id="rId15"/>
    <p:sldId id="316" r:id="rId16"/>
    <p:sldId id="318" r:id="rId17"/>
    <p:sldId id="317" r:id="rId18"/>
    <p:sldId id="319" r:id="rId19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showAnimation="0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00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2386"/>
    <p:restoredTop sz="93214"/>
  </p:normalViewPr>
  <p:slideViewPr>
    <p:cSldViewPr>
      <p:cViewPr varScale="1">
        <p:scale>
          <a:sx n="68" d="100"/>
          <a:sy n="68" d="100"/>
        </p:scale>
        <p:origin x="114" y="33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478E62-39F3-8C4C-BA68-398230AFA956}" type="datetimeFigureOut">
              <a:rPr lang="en-GB" smtClean="0"/>
              <a:t>23/10/2019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4EF7E9-CF21-A643-BD19-255580BE35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3546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3</a:t>
            </a:fld>
            <a:endParaRPr lang="en-US" altLang="en-US" dirty="0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6370510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4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7149884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5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5153027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6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373129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7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372233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8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3368999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9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8556206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10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2957649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11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8860665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12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979486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13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453535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14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3896710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15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3021238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16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2697626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17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502355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6200" baseline="0">
                <a:solidFill>
                  <a:schemeClr val="tx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46404" y="4800600"/>
            <a:ext cx="7063740" cy="1691640"/>
          </a:xfrm>
        </p:spPr>
        <p:txBody>
          <a:bodyPr>
            <a:normAutofit/>
          </a:bodyPr>
          <a:lstStyle>
            <a:lvl1pPr marL="0" indent="0" algn="l">
              <a:buNone/>
              <a:defRPr sz="2000" spc="3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60000"/>
                    <a:lumOff val="40000"/>
                  </a:schemeClr>
                </a:solidFill>
              </a:defRPr>
            </a:lvl1pPr>
          </a:lstStyle>
          <a:p>
            <a:pPr>
              <a:defRPr/>
            </a:pPr>
            <a:fld id="{DA8DEF35-6AE3-7A48-A391-7EA3E11513A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740386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9BDB15-24C6-C54C-9483-9DD530D03FB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753125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6200" b="1" baseline="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4800600"/>
            <a:ext cx="706374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61D8884-FD74-DD44-8411-1EABD6297D1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0987872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46404" y="1828801"/>
            <a:ext cx="336042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94860" y="1828801"/>
            <a:ext cx="336042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0D7DA1B-3DD8-094F-9DA2-2805780FF346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989802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717185"/>
            <a:ext cx="336042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46404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11" name="Text Placeholder 10"/>
          <p:cNvSpPr>
            <a:spLocks noGrp="1"/>
          </p:cNvSpPr>
          <p:nvPr>
            <p:ph type="body" sz="quarter" idx="13"/>
          </p:nvPr>
        </p:nvSpPr>
        <p:spPr>
          <a:xfrm>
            <a:off x="4599432" y="1717185"/>
            <a:ext cx="3364992" cy="731520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94860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D94F2B4-BDDB-8E41-B8C9-65B955086BB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4781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4C59E97-E4E8-794C-BAAD-97ACE59D56B5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30786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4FD295-E9F9-8142-8164-2BFE9963219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72868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457201"/>
            <a:ext cx="2400300" cy="1600197"/>
          </a:xfrm>
        </p:spPr>
        <p:txBody>
          <a:bodyPr anchor="b">
            <a:normAutofit/>
          </a:bodyPr>
          <a:lstStyle>
            <a:lvl1pPr>
              <a:defRPr sz="2800" b="1" baseline="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78200" y="685800"/>
            <a:ext cx="4559300" cy="5486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936" y="2099735"/>
            <a:ext cx="24003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399CC7E-0846-734F-AFFF-8830566540D9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56275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-1" y="5105400"/>
            <a:ext cx="8417859" cy="1752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257800"/>
            <a:ext cx="7486650" cy="914400"/>
          </a:xfrm>
        </p:spPr>
        <p:txBody>
          <a:bodyPr anchor="b">
            <a:normAutofit/>
          </a:bodyPr>
          <a:lstStyle>
            <a:lvl1pPr>
              <a:defRPr sz="2800" b="1">
                <a:solidFill>
                  <a:srgbClr val="FFFFFF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1"/>
            <a:ext cx="8469630" cy="512892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6108590"/>
            <a:ext cx="748665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40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65AEF78-2586-2C4B-848C-86700E23F7B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053557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44D724-410D-2948-AA0F-7FF886E2436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26257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86525" y="381000"/>
            <a:ext cx="1857375" cy="5897562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71500" y="381000"/>
            <a:ext cx="5800725" cy="5897562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14DE01E-6039-844E-80A7-AC5103E6E78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86095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828801"/>
            <a:ext cx="644652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831456" y="1044178"/>
            <a:ext cx="1904999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6993255" y="4092178"/>
            <a:ext cx="3581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41055" y="6172201"/>
            <a:ext cx="685800" cy="593725"/>
          </a:xfrm>
          <a:prstGeom prst="rect">
            <a:avLst/>
          </a:prstGeom>
        </p:spPr>
        <p:txBody>
          <a:bodyPr vert="horz" lIns="27432" tIns="45720" rIns="27432" bIns="45720" rtlCol="0" anchor="ctr">
            <a:normAutofit/>
          </a:bodyPr>
          <a:lstStyle>
            <a:lvl1pPr algn="ctr">
              <a:defRPr sz="3200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</a:defRPr>
            </a:lvl1pPr>
          </a:lstStyle>
          <a:p>
            <a:pPr>
              <a:defRPr/>
            </a:pPr>
            <a:fld id="{2C3EC882-7FAB-9C4E-86FB-B36C6C52ADDA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01882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 spc="-7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2000" kern="1200" spc="1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.png"/><Relationship Id="rId4" Type="http://schemas.openxmlformats.org/officeDocument/2006/relationships/image" Target="../media/image4.tif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if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tif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.png"/><Relationship Id="rId4" Type="http://schemas.openxmlformats.org/officeDocument/2006/relationships/image" Target="../media/image9.tif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if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if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tif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tif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tif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tif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.png"/><Relationship Id="rId4" Type="http://schemas.openxmlformats.org/officeDocument/2006/relationships/image" Target="../media/image16.tif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tiff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.png"/><Relationship Id="rId4" Type="http://schemas.openxmlformats.org/officeDocument/2006/relationships/hyperlink" Target="http://bjsm.bmj.com/content/43/3/213.short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3568" y="1844824"/>
            <a:ext cx="7772400" cy="936625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sz="4800" dirty="0" smtClean="0">
                <a:ea typeface="ＭＳ Ｐゴシック" charset="-128"/>
              </a:rPr>
              <a:t>Anatomy and Physiology</a:t>
            </a:r>
            <a:br>
              <a:rPr lang="en-GB" altLang="en-US" sz="4800" dirty="0" smtClean="0">
                <a:ea typeface="ＭＳ Ｐゴシック" charset="-128"/>
              </a:rPr>
            </a:br>
            <a:r>
              <a:rPr lang="en-GB" altLang="en-US" sz="4800" dirty="0" smtClean="0">
                <a:ea typeface="ＭＳ Ｐゴシック" charset="-128"/>
              </a:rPr>
              <a:t>Kinesiology</a:t>
            </a:r>
            <a:br>
              <a:rPr lang="en-GB" altLang="en-US" sz="4800" dirty="0" smtClean="0">
                <a:ea typeface="ＭＳ Ｐゴシック" charset="-128"/>
              </a:rPr>
            </a:br>
            <a:r>
              <a:rPr lang="en-GB" altLang="en-US" sz="4800" dirty="0" smtClean="0">
                <a:ea typeface="ＭＳ Ｐゴシック" charset="-128"/>
              </a:rPr>
              <a:t>Practical </a:t>
            </a:r>
            <a:r>
              <a:rPr lang="en-GB" altLang="en-US" sz="4800" dirty="0" smtClean="0">
                <a:ea typeface="ＭＳ Ｐゴシック" charset="-128"/>
              </a:rPr>
              <a:t>– Hip MMTs</a:t>
            </a:r>
            <a:endParaRPr lang="en-GB" altLang="en-US" sz="4800" dirty="0">
              <a:ea typeface="ＭＳ Ｐゴシック" charset="-128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2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Recap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828801"/>
            <a:ext cx="3193548" cy="4351337"/>
          </a:xfrm>
        </p:spPr>
        <p:txBody>
          <a:bodyPr>
            <a:normAutofit/>
          </a:bodyPr>
          <a:lstStyle/>
          <a:p>
            <a:r>
              <a:rPr lang="en-US" dirty="0" smtClean="0"/>
              <a:t>ROM Assessment</a:t>
            </a:r>
            <a:endParaRPr lang="en-US" dirty="0" smtClean="0">
              <a:latin typeface="+mj-lt"/>
            </a:endParaRPr>
          </a:p>
          <a:p>
            <a:pPr lvl="1"/>
            <a:r>
              <a:rPr lang="en-US" dirty="0" smtClean="0">
                <a:latin typeface="+mj-lt"/>
              </a:rPr>
              <a:t>Flexion</a:t>
            </a:r>
          </a:p>
          <a:p>
            <a:pPr lvl="1"/>
            <a:r>
              <a:rPr lang="en-US" dirty="0" smtClean="0">
                <a:latin typeface="+mj-lt"/>
              </a:rPr>
              <a:t>Extension </a:t>
            </a:r>
          </a:p>
          <a:p>
            <a:pPr lvl="1"/>
            <a:r>
              <a:rPr lang="en-US" dirty="0" smtClean="0">
                <a:latin typeface="+mj-lt"/>
              </a:rPr>
              <a:t>Adduction </a:t>
            </a:r>
          </a:p>
          <a:p>
            <a:pPr lvl="1"/>
            <a:r>
              <a:rPr lang="en-US" dirty="0" smtClean="0">
                <a:latin typeface="+mj-lt"/>
              </a:rPr>
              <a:t>Abduction </a:t>
            </a:r>
          </a:p>
          <a:p>
            <a:pPr lvl="1"/>
            <a:r>
              <a:rPr lang="en-US" dirty="0" smtClean="0">
                <a:latin typeface="+mj-lt"/>
              </a:rPr>
              <a:t>Medial Rotation </a:t>
            </a:r>
          </a:p>
          <a:p>
            <a:pPr lvl="1"/>
            <a:r>
              <a:rPr lang="en-US" dirty="0" smtClean="0">
                <a:latin typeface="+mj-lt"/>
              </a:rPr>
              <a:t>Lateral Rotation </a:t>
            </a:r>
          </a:p>
          <a:p>
            <a:endParaRPr lang="en-GB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4581144" y="1412776"/>
            <a:ext cx="3193548" cy="16722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2000" kern="1200" spc="1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>
              <a:latin typeface="Wingdings" charset="2"/>
            </a:endParaRPr>
          </a:p>
          <a:p>
            <a:r>
              <a:rPr lang="en-GB" dirty="0" smtClean="0">
                <a:latin typeface="+mj-lt"/>
              </a:rPr>
              <a:t>Bony Landmarks</a:t>
            </a:r>
            <a:endParaRPr lang="en-GB" dirty="0">
              <a:latin typeface="+mj-lt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4420338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dirty="0" smtClean="0"/>
              <a:t>Manual Muscle Testing</a:t>
            </a:r>
            <a:endParaRPr lang="en-GB" altLang="en-US" dirty="0"/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28800"/>
            <a:ext cx="7427168" cy="45259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dirty="0" smtClean="0"/>
              <a:t>Put </a:t>
            </a:r>
            <a:r>
              <a:rPr lang="en-GB" altLang="en-US" sz="2400" dirty="0"/>
              <a:t>the muscle in to its action (contraction)</a:t>
            </a:r>
          </a:p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dirty="0" smtClean="0"/>
              <a:t>Aim </a:t>
            </a:r>
            <a:r>
              <a:rPr lang="en-GB" altLang="en-US" sz="2400" dirty="0"/>
              <a:t>to take it out of its action</a:t>
            </a:r>
          </a:p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dirty="0" smtClean="0"/>
              <a:t>Ask </a:t>
            </a:r>
            <a:r>
              <a:rPr lang="en-GB" altLang="en-US" sz="2400" dirty="0"/>
              <a:t>the patient to match your </a:t>
            </a:r>
            <a:r>
              <a:rPr lang="en-GB" altLang="en-US" sz="2400" dirty="0" smtClean="0"/>
              <a:t>force</a:t>
            </a:r>
          </a:p>
          <a:p>
            <a:pPr lvl="1">
              <a:spcAft>
                <a:spcPct val="50000"/>
              </a:spcAft>
            </a:pPr>
            <a:r>
              <a:rPr lang="en-GB" altLang="en-US" sz="2200" dirty="0" smtClean="0"/>
              <a:t>‘Don’t </a:t>
            </a:r>
            <a:r>
              <a:rPr lang="en-GB" altLang="en-US" sz="2200" dirty="0"/>
              <a:t>let me move you</a:t>
            </a:r>
            <a:r>
              <a:rPr lang="en-GB" altLang="en-US" sz="2200" dirty="0" smtClean="0"/>
              <a:t>’</a:t>
            </a:r>
          </a:p>
          <a:p>
            <a:pPr lvl="1">
              <a:spcAft>
                <a:spcPct val="50000"/>
              </a:spcAft>
            </a:pPr>
            <a:r>
              <a:rPr lang="en-GB" altLang="en-US" sz="2400" dirty="0" smtClean="0"/>
              <a:t>‘</a:t>
            </a:r>
            <a:r>
              <a:rPr lang="en-GB" altLang="en-US" sz="2400" dirty="0"/>
              <a:t>Hold this position and resist’</a:t>
            </a:r>
          </a:p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dirty="0" smtClean="0"/>
              <a:t>We </a:t>
            </a:r>
            <a:r>
              <a:rPr lang="en-GB" altLang="en-US" sz="2400" dirty="0"/>
              <a:t>are testing mid range strength here…</a:t>
            </a:r>
            <a:endParaRPr lang="en-GB" altLang="en-US" dirty="0" smtClean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5294021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 advTm="3000">
        <p:fade/>
      </p:transition>
    </mc:Choice>
    <mc:Fallback xmlns="">
      <p:transition spd="med" advClick="0" advTm="3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dirty="0" smtClean="0"/>
              <a:t>Manual Muscle Testing</a:t>
            </a:r>
            <a:endParaRPr lang="en-GB" altLang="en-US" dirty="0"/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340768"/>
            <a:ext cx="3312368" cy="4525963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b="1" dirty="0" smtClean="0"/>
              <a:t>Rectus </a:t>
            </a:r>
            <a:r>
              <a:rPr lang="en-GB" altLang="en-US" sz="2400" b="1" dirty="0" err="1"/>
              <a:t>Femoris</a:t>
            </a:r>
            <a:endParaRPr lang="en-GB" altLang="en-US" sz="2400" b="1" dirty="0"/>
          </a:p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dirty="0" smtClean="0"/>
              <a:t>Origin: </a:t>
            </a:r>
          </a:p>
          <a:p>
            <a:pPr lvl="1">
              <a:spcAft>
                <a:spcPct val="50000"/>
              </a:spcAft>
            </a:pPr>
            <a:r>
              <a:rPr lang="en-GB" altLang="en-US" sz="2200" dirty="0" smtClean="0"/>
              <a:t>straight </a:t>
            </a:r>
            <a:r>
              <a:rPr lang="en-GB" altLang="en-US" sz="2200" dirty="0"/>
              <a:t>head – </a:t>
            </a:r>
            <a:r>
              <a:rPr lang="en-GB" altLang="en-US" sz="2200" dirty="0" smtClean="0"/>
              <a:t>AIIS</a:t>
            </a:r>
          </a:p>
          <a:p>
            <a:pPr lvl="1">
              <a:spcAft>
                <a:spcPct val="50000"/>
              </a:spcAft>
            </a:pPr>
            <a:r>
              <a:rPr lang="en-GB" altLang="en-US" sz="2200" dirty="0" smtClean="0"/>
              <a:t>Reflected </a:t>
            </a:r>
            <a:r>
              <a:rPr lang="en-GB" altLang="en-US" sz="2200" dirty="0"/>
              <a:t>head – above the acetabulum</a:t>
            </a:r>
          </a:p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dirty="0" smtClean="0"/>
              <a:t>Insertion: </a:t>
            </a:r>
          </a:p>
          <a:p>
            <a:pPr lvl="1">
              <a:spcAft>
                <a:spcPct val="50000"/>
              </a:spcAft>
            </a:pPr>
            <a:r>
              <a:rPr lang="en-GB" altLang="en-US" sz="2200" dirty="0" smtClean="0"/>
              <a:t>base </a:t>
            </a:r>
            <a:r>
              <a:rPr lang="en-GB" altLang="en-US" sz="2200" dirty="0"/>
              <a:t>of the patella, via the patella ligament (tendon) to </a:t>
            </a:r>
            <a:r>
              <a:rPr lang="en-GB" altLang="en-US" sz="2200" dirty="0" err="1"/>
              <a:t>tibial</a:t>
            </a:r>
            <a:r>
              <a:rPr lang="en-GB" altLang="en-US" sz="2200" dirty="0"/>
              <a:t> tuberosity</a:t>
            </a:r>
          </a:p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dirty="0" smtClean="0"/>
              <a:t>Action: </a:t>
            </a:r>
          </a:p>
          <a:p>
            <a:pPr lvl="1">
              <a:spcAft>
                <a:spcPct val="50000"/>
              </a:spcAft>
            </a:pPr>
            <a:r>
              <a:rPr lang="en-GB" altLang="en-US" sz="2200" dirty="0" smtClean="0"/>
              <a:t>Extends </a:t>
            </a:r>
            <a:r>
              <a:rPr lang="en-GB" altLang="en-US" sz="2200" dirty="0"/>
              <a:t>Knee, Flexes Hip</a:t>
            </a:r>
            <a:endParaRPr lang="en-GB" altLang="en-US" dirty="0" smtClean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04048" y="1092275"/>
            <a:ext cx="1905000" cy="456897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9513587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smtClean="0"/>
              <a:t>Manual Muscle Testing</a:t>
            </a:r>
            <a:endParaRPr lang="en-GB" altLang="en-US"/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340768"/>
            <a:ext cx="3888432" cy="5202322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b="1" err="1"/>
              <a:t>Iliopsoas</a:t>
            </a:r>
            <a:endParaRPr lang="en-GB" altLang="en-US" sz="2400" b="1"/>
          </a:p>
          <a:p>
            <a:pPr lvl="1">
              <a:spcAft>
                <a:spcPct val="50000"/>
              </a:spcAft>
            </a:pPr>
            <a:r>
              <a:rPr lang="en-GB" altLang="en-US" sz="2200" smtClean="0"/>
              <a:t>Psoas Major</a:t>
            </a:r>
          </a:p>
          <a:p>
            <a:pPr lvl="2">
              <a:spcAft>
                <a:spcPct val="50000"/>
              </a:spcAft>
            </a:pPr>
            <a:r>
              <a:rPr lang="en-GB" altLang="en-US" sz="2200" err="1" smtClean="0"/>
              <a:t>O:bodies</a:t>
            </a:r>
            <a:r>
              <a:rPr lang="en-GB" altLang="en-US" sz="2200" smtClean="0"/>
              <a:t> </a:t>
            </a:r>
            <a:r>
              <a:rPr lang="en-GB" altLang="en-US" sz="2200"/>
              <a:t>of T12-L5 and anterior aspect of all Lx Transverse </a:t>
            </a:r>
            <a:r>
              <a:rPr lang="en-GB" altLang="en-US" sz="2200" smtClean="0"/>
              <a:t>processes</a:t>
            </a:r>
          </a:p>
          <a:p>
            <a:pPr lvl="2">
              <a:spcAft>
                <a:spcPct val="50000"/>
              </a:spcAft>
            </a:pPr>
            <a:r>
              <a:rPr lang="en-GB" altLang="en-US" sz="2400" smtClean="0"/>
              <a:t>I</a:t>
            </a:r>
            <a:r>
              <a:rPr lang="en-GB" altLang="en-US" sz="2400"/>
              <a:t>: lesser trochanter of </a:t>
            </a:r>
            <a:r>
              <a:rPr lang="en-GB" altLang="en-US" sz="2400" smtClean="0"/>
              <a:t>femur</a:t>
            </a:r>
          </a:p>
          <a:p>
            <a:pPr lvl="2">
              <a:spcAft>
                <a:spcPct val="50000"/>
              </a:spcAft>
            </a:pPr>
            <a:r>
              <a:rPr lang="en-GB" altLang="en-US" sz="2400" smtClean="0"/>
              <a:t>A</a:t>
            </a:r>
            <a:r>
              <a:rPr lang="en-GB" altLang="en-US" sz="2400"/>
              <a:t>: flexes hip and flexes/laterally flexes </a:t>
            </a:r>
            <a:r>
              <a:rPr lang="en-GB" altLang="en-US" sz="2400" smtClean="0"/>
              <a:t>trunk</a:t>
            </a:r>
          </a:p>
          <a:p>
            <a:pPr lvl="1">
              <a:spcAft>
                <a:spcPct val="50000"/>
              </a:spcAft>
            </a:pPr>
            <a:r>
              <a:rPr lang="en-GB" altLang="en-US" sz="2600" err="1" smtClean="0"/>
              <a:t>Iliacus</a:t>
            </a:r>
            <a:endParaRPr lang="en-GB" altLang="en-US" sz="2600" smtClean="0"/>
          </a:p>
          <a:p>
            <a:pPr lvl="2">
              <a:spcAft>
                <a:spcPct val="50000"/>
              </a:spcAft>
            </a:pPr>
            <a:r>
              <a:rPr lang="en-GB" altLang="en-US" sz="2200" smtClean="0"/>
              <a:t>O</a:t>
            </a:r>
            <a:r>
              <a:rPr lang="en-GB" altLang="en-US" sz="2200"/>
              <a:t>: iliac fossa, sacrum and anterior sacroiliac </a:t>
            </a:r>
            <a:r>
              <a:rPr lang="en-GB" altLang="en-US" sz="2200" smtClean="0"/>
              <a:t>ligament</a:t>
            </a:r>
          </a:p>
          <a:p>
            <a:pPr lvl="2">
              <a:spcAft>
                <a:spcPct val="50000"/>
              </a:spcAft>
            </a:pPr>
            <a:r>
              <a:rPr lang="en-GB" altLang="en-US" sz="2400" smtClean="0"/>
              <a:t>I</a:t>
            </a:r>
            <a:r>
              <a:rPr lang="en-GB" altLang="en-US" sz="2400"/>
              <a:t>: lesser </a:t>
            </a:r>
            <a:r>
              <a:rPr lang="en-GB" altLang="en-US" sz="2400" smtClean="0"/>
              <a:t>trochanter</a:t>
            </a:r>
          </a:p>
          <a:p>
            <a:pPr lvl="2">
              <a:spcAft>
                <a:spcPct val="50000"/>
              </a:spcAft>
            </a:pPr>
            <a:r>
              <a:rPr lang="en-GB" altLang="en-US" sz="2400" smtClean="0"/>
              <a:t>A</a:t>
            </a:r>
            <a:r>
              <a:rPr lang="en-GB" altLang="en-US" sz="2400"/>
              <a:t>: Hip Flexion</a:t>
            </a:r>
            <a:endParaRPr lang="en-GB" altLang="en-US" smtClean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5757" y="1115045"/>
            <a:ext cx="1397000" cy="27051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91103" y="3128092"/>
            <a:ext cx="1295400" cy="251460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2337244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smtClean="0"/>
              <a:t>Manual Muscle Testing</a:t>
            </a:r>
            <a:endParaRPr lang="en-GB" altLang="en-US"/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340768"/>
            <a:ext cx="3888432" cy="520232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b="1" smtClean="0"/>
              <a:t>Adductor Magnus</a:t>
            </a:r>
          </a:p>
          <a:p>
            <a:pPr lvl="1">
              <a:spcAft>
                <a:spcPct val="50000"/>
              </a:spcAft>
            </a:pPr>
            <a:r>
              <a:rPr lang="en-GB" altLang="en-US" sz="2200" smtClean="0"/>
              <a:t>O</a:t>
            </a:r>
            <a:r>
              <a:rPr lang="en-GB" altLang="en-US" sz="2200"/>
              <a:t>: femoral surface of </a:t>
            </a:r>
            <a:r>
              <a:rPr lang="en-GB" altLang="en-US" sz="2200" err="1"/>
              <a:t>ischiopubic</a:t>
            </a:r>
            <a:r>
              <a:rPr lang="en-GB" altLang="en-US" sz="2200"/>
              <a:t> ramus and inferior surface of </a:t>
            </a:r>
            <a:r>
              <a:rPr lang="en-GB" altLang="en-US" sz="2200" err="1"/>
              <a:t>ischial</a:t>
            </a:r>
            <a:r>
              <a:rPr lang="en-GB" altLang="en-US" sz="2200"/>
              <a:t> </a:t>
            </a:r>
            <a:r>
              <a:rPr lang="en-GB" altLang="en-US" sz="2200" smtClean="0"/>
              <a:t>tuberosity</a:t>
            </a:r>
          </a:p>
          <a:p>
            <a:pPr lvl="1">
              <a:spcAft>
                <a:spcPct val="50000"/>
              </a:spcAft>
            </a:pPr>
            <a:r>
              <a:rPr lang="en-GB" altLang="en-US" sz="2400" smtClean="0"/>
              <a:t>I</a:t>
            </a:r>
            <a:r>
              <a:rPr lang="en-GB" altLang="en-US" sz="2400"/>
              <a:t>: </a:t>
            </a:r>
            <a:r>
              <a:rPr lang="en-GB" altLang="en-US" sz="2400" err="1"/>
              <a:t>linea</a:t>
            </a:r>
            <a:r>
              <a:rPr lang="en-GB" altLang="en-US" sz="2400"/>
              <a:t> </a:t>
            </a:r>
            <a:r>
              <a:rPr lang="en-GB" altLang="en-US" sz="2400" err="1"/>
              <a:t>aspera</a:t>
            </a:r>
            <a:r>
              <a:rPr lang="en-GB" altLang="en-US" sz="2400"/>
              <a:t> and medial supracondylar ridge, and adductor </a:t>
            </a:r>
            <a:r>
              <a:rPr lang="en-GB" altLang="en-US" sz="2400" smtClean="0"/>
              <a:t>tubercle</a:t>
            </a:r>
          </a:p>
          <a:p>
            <a:pPr lvl="1">
              <a:spcAft>
                <a:spcPct val="50000"/>
              </a:spcAft>
            </a:pPr>
            <a:r>
              <a:rPr lang="en-GB" altLang="en-US" sz="2400" smtClean="0"/>
              <a:t>A</a:t>
            </a:r>
            <a:r>
              <a:rPr lang="en-GB" altLang="en-US" sz="2400"/>
              <a:t>: Adducts and Extends Hip</a:t>
            </a:r>
            <a:endParaRPr lang="en-GB" altLang="en-US" smtClean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6056" y="1186662"/>
            <a:ext cx="2156595" cy="452449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692696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smtClean="0"/>
              <a:t>Manual Muscle Testing</a:t>
            </a:r>
            <a:endParaRPr lang="en-GB" altLang="en-US"/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340768"/>
            <a:ext cx="3888432" cy="520232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b="1" smtClean="0"/>
              <a:t>Adductor </a:t>
            </a:r>
            <a:r>
              <a:rPr lang="en-GB" altLang="en-US" sz="2400" b="1" err="1" smtClean="0"/>
              <a:t>Longus</a:t>
            </a:r>
            <a:endParaRPr lang="en-GB" altLang="en-US" sz="2400" b="1" smtClean="0"/>
          </a:p>
          <a:p>
            <a:pPr lvl="1">
              <a:spcAft>
                <a:spcPct val="50000"/>
              </a:spcAft>
            </a:pPr>
            <a:r>
              <a:rPr lang="en-GB" altLang="en-US" sz="2200" smtClean="0"/>
              <a:t>O</a:t>
            </a:r>
            <a:r>
              <a:rPr lang="en-GB" altLang="en-US" sz="2200"/>
              <a:t>: anterior aspect body of pubis</a:t>
            </a:r>
          </a:p>
          <a:p>
            <a:pPr lvl="1">
              <a:spcAft>
                <a:spcPct val="50000"/>
              </a:spcAft>
            </a:pPr>
            <a:r>
              <a:rPr lang="en-GB" altLang="en-US" sz="2200" smtClean="0"/>
              <a:t>I</a:t>
            </a:r>
            <a:r>
              <a:rPr lang="en-GB" altLang="en-US" sz="2200"/>
              <a:t>: Middle half of </a:t>
            </a:r>
            <a:r>
              <a:rPr lang="en-GB" altLang="en-US" sz="2200" err="1"/>
              <a:t>linea</a:t>
            </a:r>
            <a:r>
              <a:rPr lang="en-GB" altLang="en-US" sz="2200"/>
              <a:t> </a:t>
            </a:r>
            <a:r>
              <a:rPr lang="en-GB" altLang="en-US" sz="2200" err="1"/>
              <a:t>aspera</a:t>
            </a:r>
            <a:r>
              <a:rPr lang="en-GB" altLang="en-US" sz="2200"/>
              <a:t> of femur</a:t>
            </a:r>
          </a:p>
          <a:p>
            <a:pPr lvl="1">
              <a:spcAft>
                <a:spcPct val="50000"/>
              </a:spcAft>
            </a:pPr>
            <a:r>
              <a:rPr lang="en-GB" altLang="en-US" sz="2200" smtClean="0"/>
              <a:t>A</a:t>
            </a:r>
            <a:r>
              <a:rPr lang="en-GB" altLang="en-US" sz="2200"/>
              <a:t>: Adducts Hip</a:t>
            </a:r>
            <a:endParaRPr lang="en-GB" altLang="en-US" smtClean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16016" y="1092275"/>
            <a:ext cx="1701398" cy="456897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5059490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smtClean="0"/>
              <a:t>Manual Muscle Testing</a:t>
            </a:r>
            <a:endParaRPr lang="en-GB" altLang="en-US"/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340768"/>
            <a:ext cx="3888432" cy="520232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b="1" smtClean="0"/>
              <a:t>Adductor Brevis</a:t>
            </a:r>
          </a:p>
          <a:p>
            <a:pPr lvl="1">
              <a:spcAft>
                <a:spcPct val="50000"/>
              </a:spcAft>
            </a:pPr>
            <a:r>
              <a:rPr lang="en-GB" altLang="en-US" sz="2200" smtClean="0"/>
              <a:t>O</a:t>
            </a:r>
            <a:r>
              <a:rPr lang="en-GB" altLang="en-US" sz="2200"/>
              <a:t>: body and inferior ramus of </a:t>
            </a:r>
            <a:r>
              <a:rPr lang="en-GB" altLang="en-US" sz="2200" smtClean="0"/>
              <a:t>pubis</a:t>
            </a:r>
          </a:p>
          <a:p>
            <a:pPr lvl="1">
              <a:spcAft>
                <a:spcPct val="50000"/>
              </a:spcAft>
            </a:pPr>
            <a:r>
              <a:rPr lang="en-GB" altLang="en-US" sz="2400" smtClean="0"/>
              <a:t>I</a:t>
            </a:r>
            <a:r>
              <a:rPr lang="en-GB" altLang="en-US" sz="2400"/>
              <a:t>: upper half of </a:t>
            </a:r>
            <a:r>
              <a:rPr lang="en-GB" altLang="en-US" sz="2400" err="1"/>
              <a:t>linea</a:t>
            </a:r>
            <a:r>
              <a:rPr lang="en-GB" altLang="en-US" sz="2400"/>
              <a:t> </a:t>
            </a:r>
            <a:r>
              <a:rPr lang="en-GB" altLang="en-US" sz="2400" err="1"/>
              <a:t>aspera</a:t>
            </a:r>
            <a:r>
              <a:rPr lang="en-GB" altLang="en-US" sz="2400"/>
              <a:t> of </a:t>
            </a:r>
            <a:r>
              <a:rPr lang="en-GB" altLang="en-US" sz="2400" smtClean="0"/>
              <a:t>femur</a:t>
            </a:r>
          </a:p>
          <a:p>
            <a:pPr lvl="1">
              <a:spcAft>
                <a:spcPct val="50000"/>
              </a:spcAft>
            </a:pPr>
            <a:r>
              <a:rPr lang="en-GB" altLang="en-US" sz="2400" smtClean="0"/>
              <a:t>A</a:t>
            </a:r>
            <a:r>
              <a:rPr lang="en-GB" altLang="en-US" sz="2400"/>
              <a:t>: Adducts Hip</a:t>
            </a:r>
            <a:endParaRPr lang="en-GB" altLang="en-US" smtClean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0031" y="1092275"/>
            <a:ext cx="2039023" cy="435294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1091445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smtClean="0"/>
              <a:t>Manual Muscle Testing</a:t>
            </a:r>
            <a:endParaRPr lang="en-GB" altLang="en-US"/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340768"/>
            <a:ext cx="3888432" cy="5202322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b="1" smtClean="0"/>
              <a:t>Gluteus </a:t>
            </a:r>
            <a:r>
              <a:rPr lang="en-GB" altLang="en-US" sz="2400" b="1" err="1"/>
              <a:t>Medius</a:t>
            </a:r>
            <a:r>
              <a:rPr lang="en-GB" altLang="en-US" sz="2400" b="1"/>
              <a:t> and </a:t>
            </a:r>
            <a:r>
              <a:rPr lang="en-GB" altLang="en-US" sz="2400" b="1" err="1"/>
              <a:t>Minimus</a:t>
            </a:r>
            <a:endParaRPr lang="en-GB" altLang="en-US" sz="2400" b="1"/>
          </a:p>
          <a:p>
            <a:pPr lvl="1">
              <a:spcAft>
                <a:spcPct val="50000"/>
              </a:spcAft>
            </a:pPr>
            <a:r>
              <a:rPr lang="en-GB" altLang="en-US" sz="2200" err="1" smtClean="0"/>
              <a:t>Glute</a:t>
            </a:r>
            <a:r>
              <a:rPr lang="en-GB" altLang="en-US" sz="2200" smtClean="0"/>
              <a:t> Med</a:t>
            </a:r>
          </a:p>
          <a:p>
            <a:pPr lvl="2">
              <a:spcAft>
                <a:spcPct val="50000"/>
              </a:spcAft>
            </a:pPr>
            <a:r>
              <a:rPr lang="en-GB" altLang="en-US" sz="2200" smtClean="0"/>
              <a:t>O</a:t>
            </a:r>
            <a:r>
              <a:rPr lang="en-GB" altLang="en-US" sz="2200"/>
              <a:t>: gluteal surface of ilium and covering </a:t>
            </a:r>
            <a:r>
              <a:rPr lang="en-GB" altLang="en-US" sz="2200" smtClean="0"/>
              <a:t>fascia</a:t>
            </a:r>
          </a:p>
          <a:p>
            <a:pPr lvl="2">
              <a:spcAft>
                <a:spcPct val="50000"/>
              </a:spcAft>
            </a:pPr>
            <a:r>
              <a:rPr lang="en-GB" altLang="en-US" sz="2400" smtClean="0"/>
              <a:t>I</a:t>
            </a:r>
            <a:r>
              <a:rPr lang="en-GB" altLang="en-US" sz="2400"/>
              <a:t>: </a:t>
            </a:r>
            <a:r>
              <a:rPr lang="en-GB" altLang="en-US" sz="2400" err="1"/>
              <a:t>superolateral</a:t>
            </a:r>
            <a:r>
              <a:rPr lang="en-GB" altLang="en-US" sz="2400"/>
              <a:t> surface of greater </a:t>
            </a:r>
            <a:r>
              <a:rPr lang="en-GB" altLang="en-US" sz="2400" smtClean="0"/>
              <a:t>trochanter</a:t>
            </a:r>
          </a:p>
          <a:p>
            <a:pPr lvl="2">
              <a:spcAft>
                <a:spcPct val="50000"/>
              </a:spcAft>
            </a:pPr>
            <a:r>
              <a:rPr lang="en-GB" altLang="en-US" sz="2400" smtClean="0"/>
              <a:t>A</a:t>
            </a:r>
            <a:r>
              <a:rPr lang="en-GB" altLang="en-US" sz="2400"/>
              <a:t>: Abducts and Medially Rotates Hip</a:t>
            </a:r>
          </a:p>
          <a:p>
            <a:pPr lvl="1">
              <a:spcAft>
                <a:spcPct val="50000"/>
              </a:spcAft>
            </a:pPr>
            <a:r>
              <a:rPr lang="en-GB" altLang="en-US" sz="2200" err="1" smtClean="0"/>
              <a:t>Glute</a:t>
            </a:r>
            <a:r>
              <a:rPr lang="en-GB" altLang="en-US" sz="2200" smtClean="0"/>
              <a:t> Min</a:t>
            </a:r>
          </a:p>
          <a:p>
            <a:pPr lvl="2">
              <a:spcAft>
                <a:spcPct val="50000"/>
              </a:spcAft>
            </a:pPr>
            <a:r>
              <a:rPr lang="en-GB" altLang="en-US" sz="2200" smtClean="0"/>
              <a:t>O</a:t>
            </a:r>
            <a:r>
              <a:rPr lang="en-GB" altLang="en-US" sz="2200"/>
              <a:t>: Deep to gluteus </a:t>
            </a:r>
            <a:r>
              <a:rPr lang="en-GB" altLang="en-US" sz="2200" err="1" smtClean="0"/>
              <a:t>medius</a:t>
            </a:r>
            <a:endParaRPr lang="en-GB" altLang="en-US" sz="2200" smtClean="0"/>
          </a:p>
          <a:p>
            <a:pPr lvl="2">
              <a:spcAft>
                <a:spcPct val="50000"/>
              </a:spcAft>
            </a:pPr>
            <a:r>
              <a:rPr lang="en-GB" altLang="en-US" sz="2400" smtClean="0"/>
              <a:t>I</a:t>
            </a:r>
            <a:r>
              <a:rPr lang="en-GB" altLang="en-US" sz="2400"/>
              <a:t>: </a:t>
            </a:r>
            <a:r>
              <a:rPr lang="en-GB" altLang="en-US" sz="2400" err="1"/>
              <a:t>Anterosuperior</a:t>
            </a:r>
            <a:r>
              <a:rPr lang="en-GB" altLang="en-US" sz="2400"/>
              <a:t> aspect of greater </a:t>
            </a:r>
            <a:r>
              <a:rPr lang="en-GB" altLang="en-US" sz="2400" smtClean="0"/>
              <a:t>trochanter</a:t>
            </a:r>
          </a:p>
          <a:p>
            <a:pPr lvl="2">
              <a:spcAft>
                <a:spcPct val="50000"/>
              </a:spcAft>
            </a:pPr>
            <a:r>
              <a:rPr lang="en-GB" altLang="en-US" sz="2400" smtClean="0"/>
              <a:t>A</a:t>
            </a:r>
            <a:r>
              <a:rPr lang="en-GB" altLang="en-US" sz="2400"/>
              <a:t>: Abducts and Medially Rotates Hip</a:t>
            </a:r>
            <a:endParaRPr lang="en-GB" altLang="en-US" smtClean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0982" y="3585639"/>
            <a:ext cx="1625600" cy="2148546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60032" y="1177252"/>
            <a:ext cx="1587500" cy="230606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7641307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smtClean="0"/>
              <a:t>Manual Muscle Testing</a:t>
            </a:r>
            <a:endParaRPr lang="en-GB" altLang="en-US"/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340768"/>
            <a:ext cx="3888432" cy="520232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b="1" smtClean="0"/>
              <a:t>Tensor </a:t>
            </a:r>
            <a:r>
              <a:rPr lang="en-GB" altLang="en-US" sz="2400" b="1"/>
              <a:t>Fascia </a:t>
            </a:r>
            <a:r>
              <a:rPr lang="en-GB" altLang="en-US" sz="2400" b="1" err="1" smtClean="0"/>
              <a:t>Latae</a:t>
            </a:r>
            <a:endParaRPr lang="en-GB" altLang="en-US" sz="2400" b="1" smtClean="0"/>
          </a:p>
          <a:p>
            <a:pPr lvl="1">
              <a:spcAft>
                <a:spcPct val="50000"/>
              </a:spcAft>
            </a:pPr>
            <a:r>
              <a:rPr lang="en-GB" altLang="en-US" sz="2200" smtClean="0"/>
              <a:t>O</a:t>
            </a:r>
            <a:r>
              <a:rPr lang="en-GB" altLang="en-US" sz="2200"/>
              <a:t>: ASIS to iliac </a:t>
            </a:r>
            <a:r>
              <a:rPr lang="en-GB" altLang="en-US" sz="2200" smtClean="0"/>
              <a:t>crest</a:t>
            </a:r>
          </a:p>
          <a:p>
            <a:pPr lvl="1">
              <a:spcAft>
                <a:spcPct val="50000"/>
              </a:spcAft>
            </a:pPr>
            <a:r>
              <a:rPr lang="en-GB" altLang="en-US" sz="2200" smtClean="0"/>
              <a:t>I</a:t>
            </a:r>
            <a:r>
              <a:rPr lang="en-GB" altLang="en-US" sz="2200"/>
              <a:t>: </a:t>
            </a:r>
            <a:r>
              <a:rPr lang="en-GB" altLang="en-US" sz="2200" err="1"/>
              <a:t>iliotibial</a:t>
            </a:r>
            <a:r>
              <a:rPr lang="en-GB" altLang="en-US" sz="2200"/>
              <a:t> band (ITB) to lateral </a:t>
            </a:r>
            <a:r>
              <a:rPr lang="en-GB" altLang="en-US" sz="2200" err="1"/>
              <a:t>tibial</a:t>
            </a:r>
            <a:r>
              <a:rPr lang="en-GB" altLang="en-US" sz="2200"/>
              <a:t> condyle (</a:t>
            </a:r>
            <a:r>
              <a:rPr lang="en-GB" altLang="en-US" sz="2200" err="1" smtClean="0"/>
              <a:t>Gerdy’s</a:t>
            </a:r>
            <a:r>
              <a:rPr lang="en-GB" altLang="en-US" sz="2200" smtClean="0"/>
              <a:t>)</a:t>
            </a:r>
          </a:p>
          <a:p>
            <a:pPr lvl="1">
              <a:spcAft>
                <a:spcPct val="50000"/>
              </a:spcAft>
            </a:pPr>
            <a:r>
              <a:rPr lang="en-GB" altLang="en-US" sz="2400" smtClean="0"/>
              <a:t>A</a:t>
            </a:r>
            <a:r>
              <a:rPr lang="en-GB" altLang="en-US" sz="2400"/>
              <a:t>: Abducts and Medially Rotates Femur (weak extensions of knee)</a:t>
            </a:r>
            <a:endParaRPr lang="en-GB" altLang="en-US" smtClean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4008" y="1340768"/>
            <a:ext cx="2057400" cy="417646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9512615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smtClean="0"/>
              <a:t>Manual Muscle Testing</a:t>
            </a:r>
            <a:endParaRPr lang="en-GB" altLang="en-US"/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340768"/>
            <a:ext cx="3888432" cy="520232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b="1" smtClean="0"/>
              <a:t>Gluteus Maximus</a:t>
            </a:r>
          </a:p>
          <a:p>
            <a:pPr lvl="1">
              <a:spcAft>
                <a:spcPct val="50000"/>
              </a:spcAft>
            </a:pPr>
            <a:r>
              <a:rPr lang="en-GB" altLang="en-US" sz="2200" smtClean="0"/>
              <a:t>O</a:t>
            </a:r>
            <a:r>
              <a:rPr lang="en-GB" altLang="en-US" sz="2200"/>
              <a:t>: gluteal surface and border of ilium, iliac crest, posterior aspect of sacrum, coccyx, </a:t>
            </a:r>
            <a:r>
              <a:rPr lang="en-GB" altLang="en-US" sz="2200" err="1"/>
              <a:t>sacrotuberous</a:t>
            </a:r>
            <a:r>
              <a:rPr lang="en-GB" altLang="en-US" sz="2200"/>
              <a:t> ligament, and erector </a:t>
            </a:r>
            <a:r>
              <a:rPr lang="en-GB" altLang="en-US" sz="2200" err="1"/>
              <a:t>spinae</a:t>
            </a:r>
            <a:r>
              <a:rPr lang="en-GB" altLang="en-US" sz="2200"/>
              <a:t> </a:t>
            </a:r>
            <a:r>
              <a:rPr lang="en-GB" altLang="en-US" sz="2200" smtClean="0"/>
              <a:t>fascia</a:t>
            </a:r>
          </a:p>
          <a:p>
            <a:pPr lvl="1">
              <a:spcAft>
                <a:spcPct val="50000"/>
              </a:spcAft>
            </a:pPr>
            <a:r>
              <a:rPr lang="en-GB" altLang="en-US" sz="2400" smtClean="0"/>
              <a:t>I</a:t>
            </a:r>
            <a:r>
              <a:rPr lang="en-GB" altLang="en-US" sz="2400"/>
              <a:t>: gluteal tuberosity (roughened ridge) of femur and </a:t>
            </a:r>
            <a:r>
              <a:rPr lang="en-GB" altLang="en-US" sz="2400" err="1"/>
              <a:t>Iliotibial</a:t>
            </a:r>
            <a:r>
              <a:rPr lang="en-GB" altLang="en-US" sz="2400"/>
              <a:t> </a:t>
            </a:r>
            <a:r>
              <a:rPr lang="en-GB" altLang="en-US" sz="2400" smtClean="0"/>
              <a:t>Tract</a:t>
            </a:r>
          </a:p>
          <a:p>
            <a:pPr lvl="1">
              <a:spcAft>
                <a:spcPct val="50000"/>
              </a:spcAft>
            </a:pPr>
            <a:r>
              <a:rPr lang="en-GB" altLang="en-US" sz="2400" smtClean="0"/>
              <a:t>A</a:t>
            </a:r>
            <a:r>
              <a:rPr lang="en-GB" altLang="en-US" sz="2400"/>
              <a:t>: Extends, Laterally Rotates Hip, assists in abduction of hip.</a:t>
            </a:r>
            <a:endParaRPr lang="en-GB" altLang="en-US" smtClean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27984" y="1305021"/>
            <a:ext cx="1841412" cy="450024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7993156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smtClean="0"/>
              <a:t>Manual Muscle Testing</a:t>
            </a:r>
            <a:endParaRPr lang="en-GB" altLang="en-US"/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340768"/>
            <a:ext cx="3888432" cy="520232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b="1" err="1" smtClean="0"/>
              <a:t>Semimembranous</a:t>
            </a:r>
            <a:endParaRPr lang="en-GB" altLang="en-US" sz="2400" b="1" smtClean="0"/>
          </a:p>
          <a:p>
            <a:pPr lvl="1">
              <a:spcAft>
                <a:spcPct val="50000"/>
              </a:spcAft>
            </a:pPr>
            <a:r>
              <a:rPr lang="en-GB" altLang="en-US" sz="2200" smtClean="0"/>
              <a:t>Origin</a:t>
            </a:r>
            <a:endParaRPr lang="en-GB" altLang="en-US" sz="2200"/>
          </a:p>
          <a:p>
            <a:pPr lvl="2">
              <a:spcAft>
                <a:spcPct val="50000"/>
              </a:spcAft>
            </a:pPr>
            <a:r>
              <a:rPr lang="en-GB" altLang="en-US" sz="2000" err="1" smtClean="0"/>
              <a:t>Superio</a:t>
            </a:r>
            <a:r>
              <a:rPr lang="en-GB" altLang="en-US" sz="2000" smtClean="0"/>
              <a:t>-lateral </a:t>
            </a:r>
            <a:r>
              <a:rPr lang="en-GB" altLang="en-US" sz="2000"/>
              <a:t>aspect of </a:t>
            </a:r>
            <a:r>
              <a:rPr lang="en-GB" altLang="en-US" sz="2000" err="1"/>
              <a:t>ischial</a:t>
            </a:r>
            <a:r>
              <a:rPr lang="en-GB" altLang="en-US" sz="2000"/>
              <a:t> </a:t>
            </a:r>
            <a:r>
              <a:rPr lang="en-GB" altLang="en-US" sz="2000" smtClean="0"/>
              <a:t>tuberosity</a:t>
            </a:r>
          </a:p>
          <a:p>
            <a:pPr lvl="1">
              <a:spcAft>
                <a:spcPct val="50000"/>
              </a:spcAft>
            </a:pPr>
            <a:r>
              <a:rPr lang="en-GB" altLang="en-US" sz="2400" smtClean="0"/>
              <a:t>Insertion</a:t>
            </a:r>
          </a:p>
          <a:p>
            <a:pPr lvl="2">
              <a:spcAft>
                <a:spcPct val="50000"/>
              </a:spcAft>
            </a:pPr>
            <a:r>
              <a:rPr lang="en-GB" altLang="en-US" sz="2200" smtClean="0"/>
              <a:t>Posterior </a:t>
            </a:r>
            <a:r>
              <a:rPr lang="en-GB" altLang="en-US" sz="2200"/>
              <a:t>aspect of medial </a:t>
            </a:r>
            <a:r>
              <a:rPr lang="en-GB" altLang="en-US" sz="2200" err="1"/>
              <a:t>tibial</a:t>
            </a:r>
            <a:r>
              <a:rPr lang="en-GB" altLang="en-US" sz="2200"/>
              <a:t> </a:t>
            </a:r>
            <a:r>
              <a:rPr lang="en-GB" altLang="en-US" sz="2200" smtClean="0"/>
              <a:t>condyle</a:t>
            </a:r>
          </a:p>
          <a:p>
            <a:pPr lvl="1">
              <a:spcAft>
                <a:spcPct val="50000"/>
              </a:spcAft>
            </a:pPr>
            <a:r>
              <a:rPr lang="en-GB" altLang="en-US" sz="2600" smtClean="0"/>
              <a:t>Action</a:t>
            </a:r>
          </a:p>
          <a:p>
            <a:pPr lvl="2">
              <a:spcAft>
                <a:spcPct val="50000"/>
              </a:spcAft>
            </a:pPr>
            <a:r>
              <a:rPr lang="en-GB" altLang="en-US" sz="2200" smtClean="0"/>
              <a:t>Knee </a:t>
            </a:r>
            <a:r>
              <a:rPr lang="en-GB" altLang="en-US" sz="2200"/>
              <a:t>flexion and assists hip extension</a:t>
            </a:r>
            <a:endParaRPr lang="en-GB" altLang="en-US" smtClean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64330" y="1432688"/>
            <a:ext cx="3424808" cy="403244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5016535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smtClean="0"/>
              <a:t>Manual Muscle Testing</a:t>
            </a:r>
            <a:endParaRPr lang="en-GB" altLang="en-US"/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340768"/>
            <a:ext cx="3888432" cy="520232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b="1" smtClean="0"/>
              <a:t>Semitendinosus</a:t>
            </a:r>
          </a:p>
          <a:p>
            <a:pPr lvl="1">
              <a:spcAft>
                <a:spcPct val="50000"/>
              </a:spcAft>
            </a:pPr>
            <a:r>
              <a:rPr lang="en-GB" altLang="en-US" sz="2200" smtClean="0"/>
              <a:t>Origin</a:t>
            </a:r>
          </a:p>
          <a:p>
            <a:pPr lvl="2">
              <a:spcAft>
                <a:spcPct val="50000"/>
              </a:spcAft>
            </a:pPr>
            <a:r>
              <a:rPr lang="en-GB" altLang="en-US" sz="2200" err="1" smtClean="0"/>
              <a:t>Superio</a:t>
            </a:r>
            <a:r>
              <a:rPr lang="en-GB" altLang="en-US" sz="2200" smtClean="0"/>
              <a:t>-medial </a:t>
            </a:r>
            <a:r>
              <a:rPr lang="en-GB" altLang="en-US" sz="2200"/>
              <a:t>aspect of </a:t>
            </a:r>
            <a:r>
              <a:rPr lang="en-GB" altLang="en-US" sz="2200" err="1"/>
              <a:t>ischial</a:t>
            </a:r>
            <a:r>
              <a:rPr lang="en-GB" altLang="en-US" sz="2200"/>
              <a:t> </a:t>
            </a:r>
            <a:r>
              <a:rPr lang="en-GB" altLang="en-US" sz="2200" smtClean="0"/>
              <a:t>tuberosity</a:t>
            </a:r>
          </a:p>
          <a:p>
            <a:pPr lvl="1">
              <a:spcAft>
                <a:spcPct val="50000"/>
              </a:spcAft>
            </a:pPr>
            <a:r>
              <a:rPr lang="en-GB" altLang="en-US" sz="2600" smtClean="0"/>
              <a:t>Insertion</a:t>
            </a:r>
          </a:p>
          <a:p>
            <a:pPr lvl="2">
              <a:spcAft>
                <a:spcPct val="50000"/>
              </a:spcAft>
            </a:pPr>
            <a:r>
              <a:rPr lang="en-GB" altLang="en-US" sz="2200" smtClean="0"/>
              <a:t>Upper </a:t>
            </a:r>
            <a:r>
              <a:rPr lang="en-GB" altLang="en-US" sz="2200"/>
              <a:t>part of medial aspect of </a:t>
            </a:r>
            <a:r>
              <a:rPr lang="en-GB" altLang="en-US" sz="2200" err="1"/>
              <a:t>tibial</a:t>
            </a:r>
            <a:r>
              <a:rPr lang="en-GB" altLang="en-US" sz="2200"/>
              <a:t> shaft (Pes </a:t>
            </a:r>
            <a:r>
              <a:rPr lang="en-GB" altLang="en-US" sz="2200" err="1" smtClean="0"/>
              <a:t>anserinus</a:t>
            </a:r>
            <a:r>
              <a:rPr lang="en-GB" altLang="en-US" sz="2200" smtClean="0"/>
              <a:t>)</a:t>
            </a:r>
          </a:p>
          <a:p>
            <a:pPr lvl="1">
              <a:spcAft>
                <a:spcPct val="50000"/>
              </a:spcAft>
            </a:pPr>
            <a:r>
              <a:rPr lang="en-GB" altLang="en-US" sz="2600" smtClean="0"/>
              <a:t>Action</a:t>
            </a:r>
          </a:p>
          <a:p>
            <a:pPr lvl="2">
              <a:spcAft>
                <a:spcPct val="50000"/>
              </a:spcAft>
            </a:pPr>
            <a:r>
              <a:rPr lang="en-GB" altLang="en-US" sz="2200" smtClean="0"/>
              <a:t>Knee </a:t>
            </a:r>
            <a:r>
              <a:rPr lang="en-GB" altLang="en-US" sz="2200"/>
              <a:t>flexion and assists hip extension</a:t>
            </a:r>
            <a:endParaRPr lang="en-GB" altLang="en-US" smtClean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7864" y="1340768"/>
            <a:ext cx="3302000" cy="424847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506463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smtClean="0"/>
              <a:t>Manual Muscle Testing</a:t>
            </a:r>
            <a:endParaRPr lang="en-GB" altLang="en-US"/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340768"/>
            <a:ext cx="3888432" cy="5202322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b="1" smtClean="0"/>
              <a:t>Biceps </a:t>
            </a:r>
            <a:r>
              <a:rPr lang="en-GB" altLang="en-US" sz="2400" b="1" err="1" smtClean="0"/>
              <a:t>Femoris</a:t>
            </a:r>
            <a:endParaRPr lang="en-GB" altLang="en-US" sz="2400" b="1" smtClean="0"/>
          </a:p>
          <a:p>
            <a:pPr lvl="1">
              <a:spcAft>
                <a:spcPct val="50000"/>
              </a:spcAft>
            </a:pPr>
            <a:r>
              <a:rPr lang="en-GB" altLang="en-US" sz="2200" smtClean="0"/>
              <a:t>Origin</a:t>
            </a:r>
          </a:p>
          <a:p>
            <a:pPr lvl="2">
              <a:spcAft>
                <a:spcPct val="50000"/>
              </a:spcAft>
            </a:pPr>
            <a:r>
              <a:rPr lang="en-GB" altLang="en-US" sz="2000" smtClean="0"/>
              <a:t>Long </a:t>
            </a:r>
            <a:r>
              <a:rPr lang="en-GB" altLang="en-US" sz="2000"/>
              <a:t>head - </a:t>
            </a:r>
            <a:r>
              <a:rPr lang="en-GB" altLang="en-US" sz="2000" err="1"/>
              <a:t>superio</a:t>
            </a:r>
            <a:r>
              <a:rPr lang="en-GB" altLang="en-US" sz="2000"/>
              <a:t>-medial aspect of </a:t>
            </a:r>
            <a:r>
              <a:rPr lang="en-GB" altLang="en-US" sz="2000" err="1"/>
              <a:t>ischial</a:t>
            </a:r>
            <a:r>
              <a:rPr lang="en-GB" altLang="en-US" sz="2000"/>
              <a:t> </a:t>
            </a:r>
            <a:r>
              <a:rPr lang="en-GB" altLang="en-US" sz="2000" smtClean="0"/>
              <a:t>tuberosity</a:t>
            </a:r>
          </a:p>
          <a:p>
            <a:pPr lvl="2">
              <a:spcAft>
                <a:spcPct val="50000"/>
              </a:spcAft>
            </a:pPr>
            <a:r>
              <a:rPr lang="en-GB" altLang="en-US" sz="2200" smtClean="0"/>
              <a:t>Short </a:t>
            </a:r>
            <a:r>
              <a:rPr lang="en-GB" altLang="en-US" sz="2200"/>
              <a:t>head – Lateral lip of </a:t>
            </a:r>
            <a:r>
              <a:rPr lang="en-GB" altLang="en-US" sz="2200" err="1"/>
              <a:t>linea</a:t>
            </a:r>
            <a:r>
              <a:rPr lang="en-GB" altLang="en-US" sz="2200"/>
              <a:t> </a:t>
            </a:r>
            <a:r>
              <a:rPr lang="en-GB" altLang="en-US" sz="2200" err="1"/>
              <a:t>aspera</a:t>
            </a:r>
            <a:endParaRPr lang="en-GB" altLang="en-US" sz="2200"/>
          </a:p>
          <a:p>
            <a:pPr lvl="1">
              <a:spcAft>
                <a:spcPct val="50000"/>
              </a:spcAft>
            </a:pPr>
            <a:r>
              <a:rPr lang="en-GB" altLang="en-US" sz="2200" smtClean="0"/>
              <a:t>Insertion</a:t>
            </a:r>
          </a:p>
          <a:p>
            <a:pPr lvl="2">
              <a:spcAft>
                <a:spcPct val="50000"/>
              </a:spcAft>
            </a:pPr>
            <a:r>
              <a:rPr lang="en-GB" altLang="en-US" sz="2000" smtClean="0"/>
              <a:t>Upper </a:t>
            </a:r>
            <a:r>
              <a:rPr lang="en-GB" altLang="en-US" sz="2000"/>
              <a:t>part of fibular </a:t>
            </a:r>
            <a:r>
              <a:rPr lang="en-GB" altLang="en-US" sz="2000" smtClean="0"/>
              <a:t>head</a:t>
            </a:r>
          </a:p>
          <a:p>
            <a:pPr lvl="1">
              <a:spcAft>
                <a:spcPct val="50000"/>
              </a:spcAft>
            </a:pPr>
            <a:r>
              <a:rPr lang="en-GB" altLang="en-US" sz="2400" smtClean="0"/>
              <a:t>Action</a:t>
            </a:r>
          </a:p>
          <a:p>
            <a:pPr lvl="2">
              <a:spcAft>
                <a:spcPct val="50000"/>
              </a:spcAft>
            </a:pPr>
            <a:r>
              <a:rPr lang="en-GB" altLang="en-US" sz="2000" smtClean="0"/>
              <a:t>Knee </a:t>
            </a:r>
            <a:r>
              <a:rPr lang="en-GB" altLang="en-US" sz="2000"/>
              <a:t>flexion and assists hip extension</a:t>
            </a:r>
            <a:endParaRPr lang="en-GB" altLang="en-US" smtClean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4133" y="1355345"/>
            <a:ext cx="2768600" cy="41871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421243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smtClean="0"/>
              <a:t>Manual Muscle Testing</a:t>
            </a:r>
            <a:endParaRPr lang="en-GB" altLang="en-US"/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340768"/>
            <a:ext cx="3888432" cy="5202322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/>
              <a:t>Other muscles worth a mention (though tough to isolate and </a:t>
            </a:r>
            <a:r>
              <a:rPr lang="en-GB" altLang="en-US" sz="2400" smtClean="0"/>
              <a:t>test)</a:t>
            </a:r>
          </a:p>
          <a:p>
            <a:pPr lvl="1">
              <a:spcAft>
                <a:spcPct val="50000"/>
              </a:spcAft>
            </a:pPr>
            <a:r>
              <a:rPr lang="en-GB" altLang="en-US" sz="2200" err="1" smtClean="0"/>
              <a:t>Piriformis</a:t>
            </a:r>
            <a:endParaRPr lang="en-GB" altLang="en-US" sz="2200"/>
          </a:p>
          <a:p>
            <a:pPr lvl="2">
              <a:spcAft>
                <a:spcPct val="50000"/>
              </a:spcAft>
            </a:pPr>
            <a:r>
              <a:rPr lang="en-GB" altLang="en-US" sz="2200" smtClean="0"/>
              <a:t>Sacrum</a:t>
            </a:r>
            <a:r>
              <a:rPr lang="en-GB" altLang="en-US" sz="2200"/>
              <a:t>, gluteal surface of ilium and </a:t>
            </a:r>
            <a:r>
              <a:rPr lang="en-GB" altLang="en-US" sz="2200" err="1"/>
              <a:t>sacrotuberous</a:t>
            </a:r>
            <a:r>
              <a:rPr lang="en-GB" altLang="en-US" sz="2200"/>
              <a:t> </a:t>
            </a:r>
            <a:r>
              <a:rPr lang="en-GB" altLang="en-US" sz="2200" err="1"/>
              <a:t>lig</a:t>
            </a:r>
            <a:r>
              <a:rPr lang="en-GB" altLang="en-US" sz="2200"/>
              <a:t> TO </a:t>
            </a:r>
            <a:r>
              <a:rPr lang="en-GB" altLang="en-US" sz="2200" err="1"/>
              <a:t>superiomedial</a:t>
            </a:r>
            <a:r>
              <a:rPr lang="en-GB" altLang="en-US" sz="2200"/>
              <a:t> aspect of greater </a:t>
            </a:r>
            <a:r>
              <a:rPr lang="en-GB" altLang="en-US" sz="2200" smtClean="0"/>
              <a:t>trochanter.</a:t>
            </a:r>
          </a:p>
          <a:p>
            <a:pPr lvl="2">
              <a:spcAft>
                <a:spcPct val="50000"/>
              </a:spcAft>
            </a:pPr>
            <a:r>
              <a:rPr lang="en-GB" altLang="en-US" sz="2400" smtClean="0"/>
              <a:t>Lateral </a:t>
            </a:r>
            <a:r>
              <a:rPr lang="en-GB" altLang="en-US" sz="2400"/>
              <a:t>Rotator and Abductor of Hip (Sciatic </a:t>
            </a:r>
            <a:r>
              <a:rPr lang="en-GB" altLang="en-US" sz="2400" smtClean="0"/>
              <a:t>nerve)</a:t>
            </a:r>
          </a:p>
          <a:p>
            <a:pPr lvl="1">
              <a:spcAft>
                <a:spcPct val="50000"/>
              </a:spcAft>
            </a:pPr>
            <a:r>
              <a:rPr lang="en-GB" altLang="en-US" sz="2400" err="1" smtClean="0"/>
              <a:t>Quadratus</a:t>
            </a:r>
            <a:r>
              <a:rPr lang="en-GB" altLang="en-US" sz="2400" smtClean="0"/>
              <a:t> </a:t>
            </a:r>
            <a:r>
              <a:rPr lang="en-GB" altLang="en-US" sz="2400" err="1" smtClean="0"/>
              <a:t>Femoris</a:t>
            </a:r>
            <a:endParaRPr lang="en-GB" altLang="en-US" sz="2400"/>
          </a:p>
          <a:p>
            <a:pPr lvl="2">
              <a:spcAft>
                <a:spcPct val="50000"/>
              </a:spcAft>
            </a:pPr>
            <a:r>
              <a:rPr lang="en-GB" altLang="en-US" sz="2200" err="1" smtClean="0"/>
              <a:t>Ischial</a:t>
            </a:r>
            <a:r>
              <a:rPr lang="en-GB" altLang="en-US" sz="2200" smtClean="0"/>
              <a:t> </a:t>
            </a:r>
            <a:r>
              <a:rPr lang="en-GB" altLang="en-US" sz="2200"/>
              <a:t>tuberosity TO quadrate tubercle on intertrochanteric </a:t>
            </a:r>
            <a:r>
              <a:rPr lang="en-GB" altLang="en-US" sz="2200" smtClean="0"/>
              <a:t>crest.</a:t>
            </a:r>
          </a:p>
          <a:p>
            <a:pPr lvl="2">
              <a:spcAft>
                <a:spcPct val="50000"/>
              </a:spcAft>
            </a:pPr>
            <a:r>
              <a:rPr lang="en-GB" altLang="en-US" sz="2400" smtClean="0"/>
              <a:t>Lateral Rotator</a:t>
            </a:r>
          </a:p>
          <a:p>
            <a:pPr lvl="1">
              <a:spcAft>
                <a:spcPct val="50000"/>
              </a:spcAft>
            </a:pPr>
            <a:r>
              <a:rPr lang="en-GB" altLang="en-US" sz="2600" smtClean="0"/>
              <a:t>Sartorius</a:t>
            </a:r>
          </a:p>
          <a:p>
            <a:pPr lvl="1">
              <a:spcAft>
                <a:spcPct val="50000"/>
              </a:spcAft>
            </a:pPr>
            <a:r>
              <a:rPr lang="en-GB" altLang="en-US" sz="2400" smtClean="0"/>
              <a:t>Obturators </a:t>
            </a:r>
            <a:r>
              <a:rPr lang="en-GB" altLang="en-US" sz="2400"/>
              <a:t>(</a:t>
            </a:r>
            <a:r>
              <a:rPr lang="en-GB" altLang="en-US" sz="2400" err="1"/>
              <a:t>internus</a:t>
            </a:r>
            <a:r>
              <a:rPr lang="en-GB" altLang="en-US" sz="2400"/>
              <a:t> and </a:t>
            </a:r>
            <a:r>
              <a:rPr lang="en-GB" altLang="en-US" sz="2400" err="1" smtClean="0"/>
              <a:t>externus</a:t>
            </a:r>
            <a:r>
              <a:rPr lang="en-GB" altLang="en-US" sz="2400" smtClean="0"/>
              <a:t>)</a:t>
            </a:r>
          </a:p>
          <a:p>
            <a:pPr lvl="1">
              <a:spcAft>
                <a:spcPct val="50000"/>
              </a:spcAft>
            </a:pPr>
            <a:r>
              <a:rPr lang="en-GB" altLang="en-US" sz="2400" err="1" smtClean="0"/>
              <a:t>Gemelli</a:t>
            </a:r>
            <a:r>
              <a:rPr lang="en-GB" altLang="en-US" sz="2400" smtClean="0"/>
              <a:t> </a:t>
            </a:r>
            <a:r>
              <a:rPr lang="en-GB" altLang="en-US" sz="2400"/>
              <a:t>( superior and </a:t>
            </a:r>
            <a:r>
              <a:rPr lang="en-GB" altLang="en-US" sz="2400" smtClean="0"/>
              <a:t>inferior)</a:t>
            </a:r>
          </a:p>
          <a:p>
            <a:pPr lvl="1">
              <a:spcAft>
                <a:spcPct val="50000"/>
              </a:spcAft>
            </a:pPr>
            <a:r>
              <a:rPr lang="en-GB" altLang="en-US" sz="2400" err="1" smtClean="0"/>
              <a:t>Pectineus</a:t>
            </a:r>
            <a:r>
              <a:rPr lang="en-GB" altLang="en-US" sz="2400" smtClean="0"/>
              <a:t> </a:t>
            </a:r>
            <a:r>
              <a:rPr lang="en-GB" altLang="en-US" sz="2400"/>
              <a:t>&amp; </a:t>
            </a:r>
            <a:r>
              <a:rPr lang="en-GB" altLang="en-US" sz="2400" err="1"/>
              <a:t>Gracilis</a:t>
            </a:r>
            <a:endParaRPr lang="en-GB" altLang="en-US" smtClean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4008" y="1276449"/>
            <a:ext cx="1803400" cy="1936527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4008" y="3397151"/>
            <a:ext cx="1803400" cy="219209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7408" y="1340768"/>
            <a:ext cx="1702774" cy="4228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1358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smtClean="0"/>
              <a:t>Hip Ligamentous Complex</a:t>
            </a:r>
            <a:endParaRPr lang="en-GB" altLang="en-US"/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7" y="1484784"/>
            <a:ext cx="7125147" cy="4536504"/>
          </a:xfrm>
        </p:spPr>
      </p:pic>
      <p:sp>
        <p:nvSpPr>
          <p:cNvPr id="5" name="TextBox 4"/>
          <p:cNvSpPr txBox="1"/>
          <p:nvPr/>
        </p:nvSpPr>
        <p:spPr>
          <a:xfrm>
            <a:off x="539552" y="6229131"/>
            <a:ext cx="46903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http://</a:t>
            </a:r>
            <a:r>
              <a:rPr lang="en-GB" err="1"/>
              <a:t>www.ors.org</a:t>
            </a:r>
            <a:r>
              <a:rPr lang="en-GB"/>
              <a:t>/Transactions/57/0304.pdf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20918059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smtClean="0"/>
              <a:t>Groin Triangle</a:t>
            </a:r>
            <a:endParaRPr lang="en-GB" altLang="en-US"/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535301" y="1124135"/>
            <a:ext cx="3888432" cy="1368761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/>
              <a:t>Anterior hip pain patients often report a very specific location to their pain</a:t>
            </a:r>
            <a:endParaRPr lang="en-GB" altLang="en-US" smtClean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8215" y="1124135"/>
            <a:ext cx="2730500" cy="4681414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827584" y="3565593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u="sng">
                <a:solidFill>
                  <a:srgbClr val="660099"/>
                </a:solidFill>
                <a:hlinkClick r:id="rId4"/>
              </a:rPr>
              <a:t>The </a:t>
            </a:r>
            <a:r>
              <a:rPr lang="en-US" b="1" u="sng">
                <a:solidFill>
                  <a:srgbClr val="660099"/>
                </a:solidFill>
                <a:hlinkClick r:id="rId4"/>
              </a:rPr>
              <a:t>groin triangle</a:t>
            </a:r>
            <a:r>
              <a:rPr lang="en-US" u="sng">
                <a:solidFill>
                  <a:srgbClr val="660099"/>
                </a:solidFill>
                <a:hlinkClick r:id="rId4"/>
              </a:rPr>
              <a:t>: a patho-anatomical approach to the diagnosis of chronic</a:t>
            </a:r>
            <a:r>
              <a:rPr lang="en-US" b="1" u="sng">
                <a:solidFill>
                  <a:srgbClr val="660099"/>
                </a:solidFill>
                <a:hlinkClick r:id="rId4"/>
              </a:rPr>
              <a:t>groin </a:t>
            </a:r>
            <a:r>
              <a:rPr lang="en-US" u="sng">
                <a:solidFill>
                  <a:srgbClr val="660099"/>
                </a:solidFill>
                <a:hlinkClick r:id="rId4"/>
              </a:rPr>
              <a:t>pain in athletes</a:t>
            </a:r>
            <a:endParaRPr lang="en-US">
              <a:solidFill>
                <a:srgbClr val="222222"/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2093474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Task	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Review all anatomy and tests for the hip with your classmates.</a:t>
            </a:r>
          </a:p>
          <a:p>
            <a:r>
              <a:rPr lang="en-GB" dirty="0" smtClean="0"/>
              <a:t>Document all components in your Lower Limb Anatomy Workbook </a:t>
            </a:r>
            <a:endParaRPr lang="en-GB" dirty="0"/>
          </a:p>
          <a:p>
            <a:r>
              <a:rPr lang="en-GB" dirty="0" smtClean="0"/>
              <a:t>Submit to </a:t>
            </a:r>
            <a:r>
              <a:rPr lang="en-GB" dirty="0" err="1" smtClean="0"/>
              <a:t>TurnItIn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15385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iew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3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23C5FE65-18CC-4A65-9EBC-B05E331504E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View</Template>
  <TotalTime>6788</TotalTime>
  <Words>618</Words>
  <Application>Microsoft Office PowerPoint</Application>
  <PresentationFormat>On-screen Show (4:3)</PresentationFormat>
  <Paragraphs>133</Paragraphs>
  <Slides>18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5" baseType="lpstr">
      <vt:lpstr>ＭＳ Ｐゴシック</vt:lpstr>
      <vt:lpstr>Arial</vt:lpstr>
      <vt:lpstr>Calibri</vt:lpstr>
      <vt:lpstr>Century Schoolbook</vt:lpstr>
      <vt:lpstr>Wingdings</vt:lpstr>
      <vt:lpstr>Wingdings 2</vt:lpstr>
      <vt:lpstr>View</vt:lpstr>
      <vt:lpstr>Anatomy and Physiology Kinesiology Practical – Hip MMTs</vt:lpstr>
      <vt:lpstr>Recap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Task 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 Anatomy &amp; Physiology – Overview</dc:title>
  <dc:creator>Daniel Martin</dc:creator>
  <cp:lastModifiedBy>Daniel Martin</cp:lastModifiedBy>
  <cp:revision>78</cp:revision>
  <cp:lastPrinted>2016-10-24T07:25:31Z</cp:lastPrinted>
  <dcterms:created xsi:type="dcterms:W3CDTF">2016-09-15T12:23:08Z</dcterms:created>
  <dcterms:modified xsi:type="dcterms:W3CDTF">2019-10-23T10:59:55Z</dcterms:modified>
</cp:coreProperties>
</file>