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.org/best-sustainable-beauty-brands/" TargetMode="External"/><Relationship Id="rId2" Type="http://schemas.openxmlformats.org/officeDocument/2006/relationships/hyperlink" Target="https://www.vogue.com/article/best-new-sustainable-beauty-products" TargetMode="External"/><Relationship Id="rId1" Type="http://schemas.openxmlformats.org/officeDocument/2006/relationships/hyperlink" Target="https://www.cosmeticsdesign-europe.com/Article/2024/09/09/6-cosmetics-brands-making-big-steps-in-sustainability/" TargetMode="External"/><Relationship Id="rId6" Type="http://schemas.openxmlformats.org/officeDocument/2006/relationships/hyperlink" Target="https://britishbeautycouncil.com/sustainable-beauty-coalition/" TargetMode="External"/><Relationship Id="rId5" Type="http://schemas.openxmlformats.org/officeDocument/2006/relationships/hyperlink" Target="https://www.ctpa.org.uk/sustainable-cosmetics" TargetMode="External"/><Relationship Id="rId4" Type="http://schemas.openxmlformats.org/officeDocument/2006/relationships/hyperlink" Target="https://blog.cleanhub.com/sustainable-beauty-guide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earth.org/best-sustainable-beauty-brands/" TargetMode="External"/><Relationship Id="rId2" Type="http://schemas.openxmlformats.org/officeDocument/2006/relationships/hyperlink" Target="https://www.vogue.com/article/best-new-sustainable-beauty-products" TargetMode="External"/><Relationship Id="rId1" Type="http://schemas.openxmlformats.org/officeDocument/2006/relationships/hyperlink" Target="https://www.cosmeticsdesign-europe.com/Article/2024/09/09/6-cosmetics-brands-making-big-steps-in-sustainability/" TargetMode="External"/><Relationship Id="rId6" Type="http://schemas.openxmlformats.org/officeDocument/2006/relationships/hyperlink" Target="https://britishbeautycouncil.com/sustainable-beauty-coalition/" TargetMode="External"/><Relationship Id="rId5" Type="http://schemas.openxmlformats.org/officeDocument/2006/relationships/hyperlink" Target="https://www.ctpa.org.uk/sustainable-cosmetics" TargetMode="External"/><Relationship Id="rId4" Type="http://schemas.openxmlformats.org/officeDocument/2006/relationships/hyperlink" Target="https://blog.cleanhub.com/sustainable-beauty-guide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251530-644B-4AA0-9ACF-DA558567DBE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FE5FD2-55E2-494E-89CE-3B4742728A35}">
      <dgm:prSet custT="1"/>
      <dgm:spPr/>
      <dgm:t>
        <a:bodyPr/>
        <a:lstStyle/>
        <a:p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Chofreh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, A. G.,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Gholamzadeh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, A., &amp; P. A. (2018). Sustainable enterprise resource planning systems implementation: A framework development.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Journal of Cleaner Production, 198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, 1345–1355.</a:t>
          </a:r>
        </a:p>
      </dgm:t>
    </dgm:pt>
    <dgm:pt modelId="{03183188-FF72-4228-98B5-133DD6A2F671}" type="parTrans" cxnId="{30381961-6807-4C8C-BEA2-B2763867C1DB}">
      <dgm:prSet/>
      <dgm:spPr/>
      <dgm:t>
        <a:bodyPr/>
        <a:lstStyle/>
        <a:p>
          <a:endParaRPr lang="en-US"/>
        </a:p>
      </dgm:t>
    </dgm:pt>
    <dgm:pt modelId="{49A5DCD2-28E7-4829-A22A-F77CF9E91ACB}" type="sibTrans" cxnId="{30381961-6807-4C8C-BEA2-B2763867C1DB}">
      <dgm:prSet/>
      <dgm:spPr/>
      <dgm:t>
        <a:bodyPr/>
        <a:lstStyle/>
        <a:p>
          <a:endParaRPr lang="en-US"/>
        </a:p>
      </dgm:t>
    </dgm:pt>
    <dgm:pt modelId="{2A563AF1-0796-4558-B233-92932FB0DF3D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Choi, D. Y., &amp; Gray, E. R. (2008). The venture development processes of “sustainable entrepreneurs”.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Management Research News, 31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(8), 558–569.</a:t>
          </a:r>
        </a:p>
      </dgm:t>
    </dgm:pt>
    <dgm:pt modelId="{A37C2BAE-0CE3-4E7B-AD7B-4609F0133629}" type="parTrans" cxnId="{89A828CE-A1D1-49FF-B732-05118EFC12E6}">
      <dgm:prSet/>
      <dgm:spPr/>
      <dgm:t>
        <a:bodyPr/>
        <a:lstStyle/>
        <a:p>
          <a:endParaRPr lang="en-US"/>
        </a:p>
      </dgm:t>
    </dgm:pt>
    <dgm:pt modelId="{F2097F4D-FD91-4C21-AFC7-6ECC19BE7B63}" type="sibTrans" cxnId="{89A828CE-A1D1-49FF-B732-05118EFC12E6}">
      <dgm:prSet/>
      <dgm:spPr/>
      <dgm:t>
        <a:bodyPr/>
        <a:lstStyle/>
        <a:p>
          <a:endParaRPr lang="en-US"/>
        </a:p>
      </dgm:t>
    </dgm:pt>
    <dgm:pt modelId="{CB02A3F2-BFAA-4C13-AA58-18FE10F0EB9B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Cohen, B., Smith, B., &amp; Mitchell, R. (2008). Toward a sustainable conceptualization of dependent variables in entrepreneurship research.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Business Strategy and the Environment, 17(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2), 107–119.</a:t>
          </a:r>
        </a:p>
      </dgm:t>
    </dgm:pt>
    <dgm:pt modelId="{78A57F38-F5C8-410C-AF5D-3FE833F076E8}" type="parTrans" cxnId="{D0C7AE68-179E-4656-B129-7454DB093DF4}">
      <dgm:prSet/>
      <dgm:spPr/>
      <dgm:t>
        <a:bodyPr/>
        <a:lstStyle/>
        <a:p>
          <a:endParaRPr lang="en-US"/>
        </a:p>
      </dgm:t>
    </dgm:pt>
    <dgm:pt modelId="{7CFED3C7-AFBF-49E2-BCDD-A972DB20BC3A}" type="sibTrans" cxnId="{D0C7AE68-179E-4656-B129-7454DB093DF4}">
      <dgm:prSet/>
      <dgm:spPr/>
      <dgm:t>
        <a:bodyPr/>
        <a:lstStyle/>
        <a:p>
          <a:endParaRPr lang="en-US"/>
        </a:p>
      </dgm:t>
    </dgm:pt>
    <dgm:pt modelId="{C8C3347F-6BCC-4B2C-B6B0-0986415053D9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Cohen, B., &amp; Winn, M. I. (2007). Market imperfections, opportunity, and sustainable entrepreneurship.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Journal of Business Venturing, 22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(1), 29–49.</a:t>
          </a:r>
        </a:p>
      </dgm:t>
    </dgm:pt>
    <dgm:pt modelId="{BFE75A02-FD6C-4BB8-BA61-0270B6C4C9E4}" type="parTrans" cxnId="{FB45EDF7-53F9-45EE-B741-FDA23D143DD4}">
      <dgm:prSet/>
      <dgm:spPr/>
      <dgm:t>
        <a:bodyPr/>
        <a:lstStyle/>
        <a:p>
          <a:endParaRPr lang="en-US"/>
        </a:p>
      </dgm:t>
    </dgm:pt>
    <dgm:pt modelId="{6EDD99AB-0065-4777-8A82-7BBB1EAB80D1}" type="sibTrans" cxnId="{FB45EDF7-53F9-45EE-B741-FDA23D143DD4}">
      <dgm:prSet/>
      <dgm:spPr/>
      <dgm:t>
        <a:bodyPr/>
        <a:lstStyle/>
        <a:p>
          <a:endParaRPr lang="en-US"/>
        </a:p>
      </dgm:t>
    </dgm:pt>
    <dgm:pt modelId="{9DC1DC13-A3F6-4B3D-97FB-DC422F8B3CAE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Cooper, T. (2010).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The significance of product longevity.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In T. Cooper (Ed.), Longer lasting products (pp. 1-21). Farnham, UK: Gower.</a:t>
          </a:r>
        </a:p>
      </dgm:t>
    </dgm:pt>
    <dgm:pt modelId="{E258D082-E257-46A6-8302-219102520F06}" type="parTrans" cxnId="{11D98488-1880-4F20-80BA-804940C527A6}">
      <dgm:prSet/>
      <dgm:spPr/>
      <dgm:t>
        <a:bodyPr/>
        <a:lstStyle/>
        <a:p>
          <a:endParaRPr lang="en-US"/>
        </a:p>
      </dgm:t>
    </dgm:pt>
    <dgm:pt modelId="{BA4EC259-C79F-4934-BE9B-FBCE5D7202B9}" type="sibTrans" cxnId="{11D98488-1880-4F20-80BA-804940C527A6}">
      <dgm:prSet/>
      <dgm:spPr/>
      <dgm:t>
        <a:bodyPr/>
        <a:lstStyle/>
        <a:p>
          <a:endParaRPr lang="en-US"/>
        </a:p>
      </dgm:t>
    </dgm:pt>
    <dgm:pt modelId="{262DAF25-AA64-4632-95EF-7C8A46E60A24}">
      <dgm:prSet custT="1"/>
      <dgm:spPr/>
      <dgm:t>
        <a:bodyPr/>
        <a:lstStyle/>
        <a:p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Cosh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, A., Cumming, D., &amp; Hughes, A. (2009). Outside entrepreneurial capital.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The Economic Journal, 119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(540), 1494–1533.</a:t>
          </a:r>
        </a:p>
      </dgm:t>
    </dgm:pt>
    <dgm:pt modelId="{40C18BE2-56D9-4F3D-B63F-1DAFB5956883}" type="parTrans" cxnId="{2AE9A499-8F4D-46B2-AB04-5736C4B25339}">
      <dgm:prSet/>
      <dgm:spPr/>
      <dgm:t>
        <a:bodyPr/>
        <a:lstStyle/>
        <a:p>
          <a:endParaRPr lang="en-US"/>
        </a:p>
      </dgm:t>
    </dgm:pt>
    <dgm:pt modelId="{77DE3630-A114-4B93-87EE-4C66610B6C8F}" type="sibTrans" cxnId="{2AE9A499-8F4D-46B2-AB04-5736C4B25339}">
      <dgm:prSet/>
      <dgm:spPr/>
      <dgm:t>
        <a:bodyPr/>
        <a:lstStyle/>
        <a:p>
          <a:endParaRPr lang="en-US"/>
        </a:p>
      </dgm:t>
    </dgm:pt>
    <dgm:pt modelId="{DB4777B9-21F8-4EB7-9EE1-088EBDDFDE85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Cowton, C. J., &amp; Thompson, P. (2001). Financing the social economy: A case study of </a:t>
          </a:r>
          <a:r>
            <a:rPr lang="en-US" sz="1200" dirty="0" err="1">
              <a:latin typeface="Arial" panose="020B0604020202020204" pitchFamily="34" charset="0"/>
              <a:cs typeface="Arial" panose="020B0604020202020204" pitchFamily="34" charset="0"/>
            </a:rPr>
            <a:t>Triodos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Bank. </a:t>
          </a:r>
          <a:r>
            <a:rPr lang="en-US" sz="1200" i="1" dirty="0">
              <a:latin typeface="Arial" panose="020B0604020202020204" pitchFamily="34" charset="0"/>
              <a:cs typeface="Arial" panose="020B0604020202020204" pitchFamily="34" charset="0"/>
            </a:rPr>
            <a:t>International Journal of Nonprofit and Voluntary Sector Marketing, 6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(2), 145–155.</a:t>
          </a:r>
        </a:p>
      </dgm:t>
    </dgm:pt>
    <dgm:pt modelId="{54EB8B77-4494-4C05-8D1F-419F4FDD47CC}" type="parTrans" cxnId="{7BAF016A-27A7-405D-8840-ED1474B60CC4}">
      <dgm:prSet/>
      <dgm:spPr/>
      <dgm:t>
        <a:bodyPr/>
        <a:lstStyle/>
        <a:p>
          <a:endParaRPr lang="en-US"/>
        </a:p>
      </dgm:t>
    </dgm:pt>
    <dgm:pt modelId="{14C31510-E522-4826-B945-ADCA51656962}" type="sibTrans" cxnId="{7BAF016A-27A7-405D-8840-ED1474B60CC4}">
      <dgm:prSet/>
      <dgm:spPr/>
      <dgm:t>
        <a:bodyPr/>
        <a:lstStyle/>
        <a:p>
          <a:endParaRPr lang="en-US"/>
        </a:p>
      </dgm:t>
    </dgm:pt>
    <dgm:pt modelId="{AC97F6AD-716A-40F7-B5BD-FD471840FAC6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https://www.cosmeticsdesign-europe.com/Article/2024/09/09/6-cosmetics-brands-making-big-steps-in-sustainability/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26C2480-763C-46D0-8E18-B615D0541ECA}" type="parTrans" cxnId="{23EDD44C-832E-40B5-8059-139ABA4879DA}">
      <dgm:prSet/>
      <dgm:spPr/>
      <dgm:t>
        <a:bodyPr/>
        <a:lstStyle/>
        <a:p>
          <a:endParaRPr lang="en-US"/>
        </a:p>
      </dgm:t>
    </dgm:pt>
    <dgm:pt modelId="{7600FDBD-E1A2-4A74-BDBE-0DAA1774A80C}" type="sibTrans" cxnId="{23EDD44C-832E-40B5-8059-139ABA4879DA}">
      <dgm:prSet/>
      <dgm:spPr/>
      <dgm:t>
        <a:bodyPr/>
        <a:lstStyle/>
        <a:p>
          <a:endParaRPr lang="en-US"/>
        </a:p>
      </dgm:t>
    </dgm:pt>
    <dgm:pt modelId="{974C378B-3EA8-4CEE-A0BC-909858D65C26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https://www.vogue.com/article/best-new-sustainable-beauty-products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609D60-15B8-4C63-BCE7-68977FCC5F57}" type="parTrans" cxnId="{E9E789CA-A394-4374-996A-9E5B536822D0}">
      <dgm:prSet/>
      <dgm:spPr/>
      <dgm:t>
        <a:bodyPr/>
        <a:lstStyle/>
        <a:p>
          <a:endParaRPr lang="en-US"/>
        </a:p>
      </dgm:t>
    </dgm:pt>
    <dgm:pt modelId="{F04BE9BB-A630-44B5-8AF0-BFBC4ED41B70}" type="sibTrans" cxnId="{E9E789CA-A394-4374-996A-9E5B536822D0}">
      <dgm:prSet/>
      <dgm:spPr/>
      <dgm:t>
        <a:bodyPr/>
        <a:lstStyle/>
        <a:p>
          <a:endParaRPr lang="en-US"/>
        </a:p>
      </dgm:t>
    </dgm:pt>
    <dgm:pt modelId="{A4AB5E27-A1CB-4B5C-A600-D197A4131B83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https://earth.org/best-sustainable-beauty-brands/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324BD5-961A-478F-B1BE-C5E6A8606598}" type="parTrans" cxnId="{00DCDB6D-BC63-48BA-A0D1-9C30792A904A}">
      <dgm:prSet/>
      <dgm:spPr/>
      <dgm:t>
        <a:bodyPr/>
        <a:lstStyle/>
        <a:p>
          <a:endParaRPr lang="en-US"/>
        </a:p>
      </dgm:t>
    </dgm:pt>
    <dgm:pt modelId="{1F7B8E33-5D38-4298-9383-E7067D3ADA9E}" type="sibTrans" cxnId="{00DCDB6D-BC63-48BA-A0D1-9C30792A904A}">
      <dgm:prSet/>
      <dgm:spPr/>
      <dgm:t>
        <a:bodyPr/>
        <a:lstStyle/>
        <a:p>
          <a:endParaRPr lang="en-US"/>
        </a:p>
      </dgm:t>
    </dgm:pt>
    <dgm:pt modelId="{BBE77568-0944-4153-BB90-E0473F04886E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https://blog.cleanhub.com/sustainable-beauty-guide</a:t>
          </a:r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AA4DE8-E514-4615-826E-0A22A09A90C1}" type="parTrans" cxnId="{25823671-7498-4DD4-B669-A7AB34440336}">
      <dgm:prSet/>
      <dgm:spPr/>
      <dgm:t>
        <a:bodyPr/>
        <a:lstStyle/>
        <a:p>
          <a:endParaRPr lang="en-US"/>
        </a:p>
      </dgm:t>
    </dgm:pt>
    <dgm:pt modelId="{FCDF1F11-1B65-4E52-9DCD-899658FE0CAE}" type="sibTrans" cxnId="{25823671-7498-4DD4-B669-A7AB34440336}">
      <dgm:prSet/>
      <dgm:spPr/>
      <dgm:t>
        <a:bodyPr/>
        <a:lstStyle/>
        <a:p>
          <a:endParaRPr lang="en-US"/>
        </a:p>
      </dgm:t>
    </dgm:pt>
    <dgm:pt modelId="{9F21AC58-98DB-4900-8B8C-D934AFB27DE3}">
      <dgm:prSet custT="1"/>
      <dgm:spPr/>
      <dgm:t>
        <a:bodyPr/>
        <a:lstStyle/>
        <a:p>
          <a:r>
            <a:rPr lang="en-US" sz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https://www.ctpa.org.uk/sustainable-cosmetics</a:t>
          </a:r>
          <a:endParaRPr lang="en-US" sz="12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F8EE45-31B2-407A-8AF4-826427DA6FF8}" type="parTrans" cxnId="{4862FBCC-8B77-4D13-8FD1-0EAD32FF4390}">
      <dgm:prSet/>
      <dgm:spPr/>
      <dgm:t>
        <a:bodyPr/>
        <a:lstStyle/>
        <a:p>
          <a:endParaRPr lang="en-US"/>
        </a:p>
      </dgm:t>
    </dgm:pt>
    <dgm:pt modelId="{46E841C5-FA78-44F8-B1B7-07771AB49565}" type="sibTrans" cxnId="{4862FBCC-8B77-4D13-8FD1-0EAD32FF4390}">
      <dgm:prSet/>
      <dgm:spPr/>
      <dgm:t>
        <a:bodyPr/>
        <a:lstStyle/>
        <a:p>
          <a:endParaRPr lang="en-US"/>
        </a:p>
      </dgm:t>
    </dgm:pt>
    <dgm:pt modelId="{584B3086-96FC-41A3-B1F2-D059489F16F5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https://britishbeautycouncil.com/sustainable-beauty-coalition/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411EA7-372B-41D5-BA35-8762BBB70E98}" type="parTrans" cxnId="{BA4F5823-5EB1-4DD7-BD57-07BFAC7DF27E}">
      <dgm:prSet/>
      <dgm:spPr/>
      <dgm:t>
        <a:bodyPr/>
        <a:lstStyle/>
        <a:p>
          <a:endParaRPr lang="en-US"/>
        </a:p>
      </dgm:t>
    </dgm:pt>
    <dgm:pt modelId="{07A8B09E-FB8A-4328-810B-380C825D7E5F}" type="sibTrans" cxnId="{BA4F5823-5EB1-4DD7-BD57-07BFAC7DF27E}">
      <dgm:prSet/>
      <dgm:spPr/>
      <dgm:t>
        <a:bodyPr/>
        <a:lstStyle/>
        <a:p>
          <a:endParaRPr lang="en-US"/>
        </a:p>
      </dgm:t>
    </dgm:pt>
    <dgm:pt modelId="{4FBC6A34-9B00-4ADC-B3DF-A844133D3AD0}" type="pres">
      <dgm:prSet presAssocID="{7A251530-644B-4AA0-9ACF-DA558567DBE9}" presName="vert0" presStyleCnt="0">
        <dgm:presLayoutVars>
          <dgm:dir/>
          <dgm:animOne val="branch"/>
          <dgm:animLvl val="lvl"/>
        </dgm:presLayoutVars>
      </dgm:prSet>
      <dgm:spPr/>
    </dgm:pt>
    <dgm:pt modelId="{3FD6CB4F-FE40-483C-9352-0B7976618D89}" type="pres">
      <dgm:prSet presAssocID="{89FE5FD2-55E2-494E-89CE-3B4742728A35}" presName="thickLine" presStyleLbl="alignNode1" presStyleIdx="0" presStyleCnt="13"/>
      <dgm:spPr/>
    </dgm:pt>
    <dgm:pt modelId="{6FF58642-B2A9-43FD-8945-11FCFA6AFC0F}" type="pres">
      <dgm:prSet presAssocID="{89FE5FD2-55E2-494E-89CE-3B4742728A35}" presName="horz1" presStyleCnt="0"/>
      <dgm:spPr/>
    </dgm:pt>
    <dgm:pt modelId="{6D29F643-21ED-43C2-B7AF-BF22006142F8}" type="pres">
      <dgm:prSet presAssocID="{89FE5FD2-55E2-494E-89CE-3B4742728A35}" presName="tx1" presStyleLbl="revTx" presStyleIdx="0" presStyleCnt="13"/>
      <dgm:spPr/>
    </dgm:pt>
    <dgm:pt modelId="{FA27011A-20BF-4F90-A661-0AF0231A986A}" type="pres">
      <dgm:prSet presAssocID="{89FE5FD2-55E2-494E-89CE-3B4742728A35}" presName="vert1" presStyleCnt="0"/>
      <dgm:spPr/>
    </dgm:pt>
    <dgm:pt modelId="{3A3E938B-F4E2-4EB9-9719-B722CD2BFE00}" type="pres">
      <dgm:prSet presAssocID="{2A563AF1-0796-4558-B233-92932FB0DF3D}" presName="thickLine" presStyleLbl="alignNode1" presStyleIdx="1" presStyleCnt="13"/>
      <dgm:spPr/>
    </dgm:pt>
    <dgm:pt modelId="{39DAFB59-8944-41BB-9683-F600D926E756}" type="pres">
      <dgm:prSet presAssocID="{2A563AF1-0796-4558-B233-92932FB0DF3D}" presName="horz1" presStyleCnt="0"/>
      <dgm:spPr/>
    </dgm:pt>
    <dgm:pt modelId="{FA06D859-58CA-456C-8989-F9EFAB5C099D}" type="pres">
      <dgm:prSet presAssocID="{2A563AF1-0796-4558-B233-92932FB0DF3D}" presName="tx1" presStyleLbl="revTx" presStyleIdx="1" presStyleCnt="13"/>
      <dgm:spPr/>
    </dgm:pt>
    <dgm:pt modelId="{A92060D1-827E-48C9-8A0D-63F95A333B93}" type="pres">
      <dgm:prSet presAssocID="{2A563AF1-0796-4558-B233-92932FB0DF3D}" presName="vert1" presStyleCnt="0"/>
      <dgm:spPr/>
    </dgm:pt>
    <dgm:pt modelId="{AC3F5EA9-63E4-437E-8F55-0C3DAD51C6C4}" type="pres">
      <dgm:prSet presAssocID="{CB02A3F2-BFAA-4C13-AA58-18FE10F0EB9B}" presName="thickLine" presStyleLbl="alignNode1" presStyleIdx="2" presStyleCnt="13"/>
      <dgm:spPr/>
    </dgm:pt>
    <dgm:pt modelId="{FB2A8BD0-29F1-4331-BC97-44DBAB7EB1FD}" type="pres">
      <dgm:prSet presAssocID="{CB02A3F2-BFAA-4C13-AA58-18FE10F0EB9B}" presName="horz1" presStyleCnt="0"/>
      <dgm:spPr/>
    </dgm:pt>
    <dgm:pt modelId="{62FD384C-4CBB-4C5B-A068-76E7B5357C32}" type="pres">
      <dgm:prSet presAssocID="{CB02A3F2-BFAA-4C13-AA58-18FE10F0EB9B}" presName="tx1" presStyleLbl="revTx" presStyleIdx="2" presStyleCnt="13"/>
      <dgm:spPr/>
    </dgm:pt>
    <dgm:pt modelId="{1A059A33-1803-424F-8DBC-E50BA94787E4}" type="pres">
      <dgm:prSet presAssocID="{CB02A3F2-BFAA-4C13-AA58-18FE10F0EB9B}" presName="vert1" presStyleCnt="0"/>
      <dgm:spPr/>
    </dgm:pt>
    <dgm:pt modelId="{8DEFC92B-BBCC-4AE7-828E-9C9E2E672E56}" type="pres">
      <dgm:prSet presAssocID="{C8C3347F-6BCC-4B2C-B6B0-0986415053D9}" presName="thickLine" presStyleLbl="alignNode1" presStyleIdx="3" presStyleCnt="13"/>
      <dgm:spPr/>
    </dgm:pt>
    <dgm:pt modelId="{FAE45D5A-0FF7-4DA8-B447-210776B4BE97}" type="pres">
      <dgm:prSet presAssocID="{C8C3347F-6BCC-4B2C-B6B0-0986415053D9}" presName="horz1" presStyleCnt="0"/>
      <dgm:spPr/>
    </dgm:pt>
    <dgm:pt modelId="{C0FD023A-508A-418F-8070-4070D5A70B97}" type="pres">
      <dgm:prSet presAssocID="{C8C3347F-6BCC-4B2C-B6B0-0986415053D9}" presName="tx1" presStyleLbl="revTx" presStyleIdx="3" presStyleCnt="13"/>
      <dgm:spPr/>
    </dgm:pt>
    <dgm:pt modelId="{E46ECD3C-C275-4BAF-97C3-C9FBBE5C376E}" type="pres">
      <dgm:prSet presAssocID="{C8C3347F-6BCC-4B2C-B6B0-0986415053D9}" presName="vert1" presStyleCnt="0"/>
      <dgm:spPr/>
    </dgm:pt>
    <dgm:pt modelId="{F7028D49-8CE8-474C-83EF-41581187CD6C}" type="pres">
      <dgm:prSet presAssocID="{9DC1DC13-A3F6-4B3D-97FB-DC422F8B3CAE}" presName="thickLine" presStyleLbl="alignNode1" presStyleIdx="4" presStyleCnt="13"/>
      <dgm:spPr/>
    </dgm:pt>
    <dgm:pt modelId="{5F1D7A0A-2F10-44FE-A3D5-EC55007A2F2F}" type="pres">
      <dgm:prSet presAssocID="{9DC1DC13-A3F6-4B3D-97FB-DC422F8B3CAE}" presName="horz1" presStyleCnt="0"/>
      <dgm:spPr/>
    </dgm:pt>
    <dgm:pt modelId="{E11B9A8F-77E1-47D6-AAA2-23789F0DBDB6}" type="pres">
      <dgm:prSet presAssocID="{9DC1DC13-A3F6-4B3D-97FB-DC422F8B3CAE}" presName="tx1" presStyleLbl="revTx" presStyleIdx="4" presStyleCnt="13"/>
      <dgm:spPr/>
    </dgm:pt>
    <dgm:pt modelId="{6703E3C2-6811-4792-B49C-7E7E4A98CBB4}" type="pres">
      <dgm:prSet presAssocID="{9DC1DC13-A3F6-4B3D-97FB-DC422F8B3CAE}" presName="vert1" presStyleCnt="0"/>
      <dgm:spPr/>
    </dgm:pt>
    <dgm:pt modelId="{D76A104B-297B-4FF7-A167-E58D700D51A4}" type="pres">
      <dgm:prSet presAssocID="{262DAF25-AA64-4632-95EF-7C8A46E60A24}" presName="thickLine" presStyleLbl="alignNode1" presStyleIdx="5" presStyleCnt="13"/>
      <dgm:spPr/>
    </dgm:pt>
    <dgm:pt modelId="{8E45145D-BFD1-4277-B711-D273AF65C898}" type="pres">
      <dgm:prSet presAssocID="{262DAF25-AA64-4632-95EF-7C8A46E60A24}" presName="horz1" presStyleCnt="0"/>
      <dgm:spPr/>
    </dgm:pt>
    <dgm:pt modelId="{986675D3-147C-4BD2-83C1-69D2AA83C0BD}" type="pres">
      <dgm:prSet presAssocID="{262DAF25-AA64-4632-95EF-7C8A46E60A24}" presName="tx1" presStyleLbl="revTx" presStyleIdx="5" presStyleCnt="13"/>
      <dgm:spPr/>
    </dgm:pt>
    <dgm:pt modelId="{973E8503-7C58-442D-90E2-070309214457}" type="pres">
      <dgm:prSet presAssocID="{262DAF25-AA64-4632-95EF-7C8A46E60A24}" presName="vert1" presStyleCnt="0"/>
      <dgm:spPr/>
    </dgm:pt>
    <dgm:pt modelId="{166FAF04-EC2D-4DEF-BBA6-AB95D0CC2398}" type="pres">
      <dgm:prSet presAssocID="{DB4777B9-21F8-4EB7-9EE1-088EBDDFDE85}" presName="thickLine" presStyleLbl="alignNode1" presStyleIdx="6" presStyleCnt="13"/>
      <dgm:spPr/>
    </dgm:pt>
    <dgm:pt modelId="{3F94E1F9-FC5C-43DB-B2FC-9AE0D415902D}" type="pres">
      <dgm:prSet presAssocID="{DB4777B9-21F8-4EB7-9EE1-088EBDDFDE85}" presName="horz1" presStyleCnt="0"/>
      <dgm:spPr/>
    </dgm:pt>
    <dgm:pt modelId="{7A57DCAE-91D9-4F4F-9973-A21ACFF7D98B}" type="pres">
      <dgm:prSet presAssocID="{DB4777B9-21F8-4EB7-9EE1-088EBDDFDE85}" presName="tx1" presStyleLbl="revTx" presStyleIdx="6" presStyleCnt="13"/>
      <dgm:spPr/>
    </dgm:pt>
    <dgm:pt modelId="{EFAE7B89-D31A-4B9E-9AB0-4057E460B920}" type="pres">
      <dgm:prSet presAssocID="{DB4777B9-21F8-4EB7-9EE1-088EBDDFDE85}" presName="vert1" presStyleCnt="0"/>
      <dgm:spPr/>
    </dgm:pt>
    <dgm:pt modelId="{D57632D2-CC5D-49CB-9797-785D0616973C}" type="pres">
      <dgm:prSet presAssocID="{AC97F6AD-716A-40F7-B5BD-FD471840FAC6}" presName="thickLine" presStyleLbl="alignNode1" presStyleIdx="7" presStyleCnt="13"/>
      <dgm:spPr/>
    </dgm:pt>
    <dgm:pt modelId="{F7D39DB7-A59B-49F3-B4E9-3E4A8D7BF8EF}" type="pres">
      <dgm:prSet presAssocID="{AC97F6AD-716A-40F7-B5BD-FD471840FAC6}" presName="horz1" presStyleCnt="0"/>
      <dgm:spPr/>
    </dgm:pt>
    <dgm:pt modelId="{1D82B4E6-3F7A-4664-A2EB-DCCAAB2F97F1}" type="pres">
      <dgm:prSet presAssocID="{AC97F6AD-716A-40F7-B5BD-FD471840FAC6}" presName="tx1" presStyleLbl="revTx" presStyleIdx="7" presStyleCnt="13"/>
      <dgm:spPr/>
    </dgm:pt>
    <dgm:pt modelId="{B606A224-3CEE-4DA9-B9FB-0147E4676F4A}" type="pres">
      <dgm:prSet presAssocID="{AC97F6AD-716A-40F7-B5BD-FD471840FAC6}" presName="vert1" presStyleCnt="0"/>
      <dgm:spPr/>
    </dgm:pt>
    <dgm:pt modelId="{D3EAAA82-BC09-444F-B672-40415BF0BBDF}" type="pres">
      <dgm:prSet presAssocID="{974C378B-3EA8-4CEE-A0BC-909858D65C26}" presName="thickLine" presStyleLbl="alignNode1" presStyleIdx="8" presStyleCnt="13"/>
      <dgm:spPr/>
    </dgm:pt>
    <dgm:pt modelId="{BFC3D0D1-8655-4A17-9933-1DD0C8395D1A}" type="pres">
      <dgm:prSet presAssocID="{974C378B-3EA8-4CEE-A0BC-909858D65C26}" presName="horz1" presStyleCnt="0"/>
      <dgm:spPr/>
    </dgm:pt>
    <dgm:pt modelId="{F5F9981F-F53B-4A8C-9EEF-820DFBB80A05}" type="pres">
      <dgm:prSet presAssocID="{974C378B-3EA8-4CEE-A0BC-909858D65C26}" presName="tx1" presStyleLbl="revTx" presStyleIdx="8" presStyleCnt="13"/>
      <dgm:spPr/>
    </dgm:pt>
    <dgm:pt modelId="{E950C6D1-8361-446E-AA6D-5168B938E2E1}" type="pres">
      <dgm:prSet presAssocID="{974C378B-3EA8-4CEE-A0BC-909858D65C26}" presName="vert1" presStyleCnt="0"/>
      <dgm:spPr/>
    </dgm:pt>
    <dgm:pt modelId="{D487063E-E15B-47E5-9768-CBDCB7526323}" type="pres">
      <dgm:prSet presAssocID="{A4AB5E27-A1CB-4B5C-A600-D197A4131B83}" presName="thickLine" presStyleLbl="alignNode1" presStyleIdx="9" presStyleCnt="13"/>
      <dgm:spPr/>
    </dgm:pt>
    <dgm:pt modelId="{D0D8FF17-351B-4DEC-B9CC-2C0B90008109}" type="pres">
      <dgm:prSet presAssocID="{A4AB5E27-A1CB-4B5C-A600-D197A4131B83}" presName="horz1" presStyleCnt="0"/>
      <dgm:spPr/>
    </dgm:pt>
    <dgm:pt modelId="{3C1BE766-D746-4D13-BCB4-457125272194}" type="pres">
      <dgm:prSet presAssocID="{A4AB5E27-A1CB-4B5C-A600-D197A4131B83}" presName="tx1" presStyleLbl="revTx" presStyleIdx="9" presStyleCnt="13"/>
      <dgm:spPr/>
    </dgm:pt>
    <dgm:pt modelId="{FBDB9FAA-6268-441D-94B7-9C078DD3B7C8}" type="pres">
      <dgm:prSet presAssocID="{A4AB5E27-A1CB-4B5C-A600-D197A4131B83}" presName="vert1" presStyleCnt="0"/>
      <dgm:spPr/>
    </dgm:pt>
    <dgm:pt modelId="{0DC9DF2F-BF83-4BDD-A0E3-9E07F2A8E582}" type="pres">
      <dgm:prSet presAssocID="{BBE77568-0944-4153-BB90-E0473F04886E}" presName="thickLine" presStyleLbl="alignNode1" presStyleIdx="10" presStyleCnt="13"/>
      <dgm:spPr/>
    </dgm:pt>
    <dgm:pt modelId="{1D58CB47-0448-449E-8C99-A55ED191733F}" type="pres">
      <dgm:prSet presAssocID="{BBE77568-0944-4153-BB90-E0473F04886E}" presName="horz1" presStyleCnt="0"/>
      <dgm:spPr/>
    </dgm:pt>
    <dgm:pt modelId="{035BFCCB-FB4C-46F4-9096-F88C116DE462}" type="pres">
      <dgm:prSet presAssocID="{BBE77568-0944-4153-BB90-E0473F04886E}" presName="tx1" presStyleLbl="revTx" presStyleIdx="10" presStyleCnt="13"/>
      <dgm:spPr/>
    </dgm:pt>
    <dgm:pt modelId="{A5662791-3192-4CE8-BB50-61CFC1E516E5}" type="pres">
      <dgm:prSet presAssocID="{BBE77568-0944-4153-BB90-E0473F04886E}" presName="vert1" presStyleCnt="0"/>
      <dgm:spPr/>
    </dgm:pt>
    <dgm:pt modelId="{FACAA91F-6D89-44BA-A69D-1CC479358146}" type="pres">
      <dgm:prSet presAssocID="{9F21AC58-98DB-4900-8B8C-D934AFB27DE3}" presName="thickLine" presStyleLbl="alignNode1" presStyleIdx="11" presStyleCnt="13"/>
      <dgm:spPr/>
    </dgm:pt>
    <dgm:pt modelId="{19F45617-BF92-4DF1-A343-98748C97110D}" type="pres">
      <dgm:prSet presAssocID="{9F21AC58-98DB-4900-8B8C-D934AFB27DE3}" presName="horz1" presStyleCnt="0"/>
      <dgm:spPr/>
    </dgm:pt>
    <dgm:pt modelId="{BBDD0CC6-613B-48EB-A894-E91125B94413}" type="pres">
      <dgm:prSet presAssocID="{9F21AC58-98DB-4900-8B8C-D934AFB27DE3}" presName="tx1" presStyleLbl="revTx" presStyleIdx="11" presStyleCnt="13"/>
      <dgm:spPr/>
    </dgm:pt>
    <dgm:pt modelId="{27B92578-D3D0-4CB0-9A6A-3FD409DE381D}" type="pres">
      <dgm:prSet presAssocID="{9F21AC58-98DB-4900-8B8C-D934AFB27DE3}" presName="vert1" presStyleCnt="0"/>
      <dgm:spPr/>
    </dgm:pt>
    <dgm:pt modelId="{E2BEF997-33A0-4996-8167-EE6BEB3A8CD8}" type="pres">
      <dgm:prSet presAssocID="{584B3086-96FC-41A3-B1F2-D059489F16F5}" presName="thickLine" presStyleLbl="alignNode1" presStyleIdx="12" presStyleCnt="13"/>
      <dgm:spPr/>
    </dgm:pt>
    <dgm:pt modelId="{83D40FE3-AEBA-4D8C-BFCF-A254E9509AA4}" type="pres">
      <dgm:prSet presAssocID="{584B3086-96FC-41A3-B1F2-D059489F16F5}" presName="horz1" presStyleCnt="0"/>
      <dgm:spPr/>
    </dgm:pt>
    <dgm:pt modelId="{14BE7931-6CDD-4FE0-ADF0-F4CE3EACF508}" type="pres">
      <dgm:prSet presAssocID="{584B3086-96FC-41A3-B1F2-D059489F16F5}" presName="tx1" presStyleLbl="revTx" presStyleIdx="12" presStyleCnt="13"/>
      <dgm:spPr/>
    </dgm:pt>
    <dgm:pt modelId="{8219A36E-6C6B-4CCA-AA00-2FB7C00D57A1}" type="pres">
      <dgm:prSet presAssocID="{584B3086-96FC-41A3-B1F2-D059489F16F5}" presName="vert1" presStyleCnt="0"/>
      <dgm:spPr/>
    </dgm:pt>
  </dgm:ptLst>
  <dgm:cxnLst>
    <dgm:cxn modelId="{BA4F5823-5EB1-4DD7-BD57-07BFAC7DF27E}" srcId="{7A251530-644B-4AA0-9ACF-DA558567DBE9}" destId="{584B3086-96FC-41A3-B1F2-D059489F16F5}" srcOrd="12" destOrd="0" parTransId="{C6411EA7-372B-41D5-BA35-8762BBB70E98}" sibTransId="{07A8B09E-FB8A-4328-810B-380C825D7E5F}"/>
    <dgm:cxn modelId="{C5C85531-AF5B-40C4-81D0-A98B0627DC9E}" type="presOf" srcId="{89FE5FD2-55E2-494E-89CE-3B4742728A35}" destId="{6D29F643-21ED-43C2-B7AF-BF22006142F8}" srcOrd="0" destOrd="0" presId="urn:microsoft.com/office/officeart/2008/layout/LinedList"/>
    <dgm:cxn modelId="{27825D37-66F3-479B-9581-DD9A594CD664}" type="presOf" srcId="{A4AB5E27-A1CB-4B5C-A600-D197A4131B83}" destId="{3C1BE766-D746-4D13-BCB4-457125272194}" srcOrd="0" destOrd="0" presId="urn:microsoft.com/office/officeart/2008/layout/LinedList"/>
    <dgm:cxn modelId="{44D05B5B-3C60-484B-BB40-1BC836394DBA}" type="presOf" srcId="{974C378B-3EA8-4CEE-A0BC-909858D65C26}" destId="{F5F9981F-F53B-4A8C-9EEF-820DFBB80A05}" srcOrd="0" destOrd="0" presId="urn:microsoft.com/office/officeart/2008/layout/LinedList"/>
    <dgm:cxn modelId="{30381961-6807-4C8C-BEA2-B2763867C1DB}" srcId="{7A251530-644B-4AA0-9ACF-DA558567DBE9}" destId="{89FE5FD2-55E2-494E-89CE-3B4742728A35}" srcOrd="0" destOrd="0" parTransId="{03183188-FF72-4228-98B5-133DD6A2F671}" sibTransId="{49A5DCD2-28E7-4829-A22A-F77CF9E91ACB}"/>
    <dgm:cxn modelId="{D0C7AE68-179E-4656-B129-7454DB093DF4}" srcId="{7A251530-644B-4AA0-9ACF-DA558567DBE9}" destId="{CB02A3F2-BFAA-4C13-AA58-18FE10F0EB9B}" srcOrd="2" destOrd="0" parTransId="{78A57F38-F5C8-410C-AF5D-3FE833F076E8}" sibTransId="{7CFED3C7-AFBF-49E2-BCDD-A972DB20BC3A}"/>
    <dgm:cxn modelId="{7BAF016A-27A7-405D-8840-ED1474B60CC4}" srcId="{7A251530-644B-4AA0-9ACF-DA558567DBE9}" destId="{DB4777B9-21F8-4EB7-9EE1-088EBDDFDE85}" srcOrd="6" destOrd="0" parTransId="{54EB8B77-4494-4C05-8D1F-419F4FDD47CC}" sibTransId="{14C31510-E522-4826-B945-ADCA51656962}"/>
    <dgm:cxn modelId="{D190114A-4610-477A-9108-AA341D4871DC}" type="presOf" srcId="{584B3086-96FC-41A3-B1F2-D059489F16F5}" destId="{14BE7931-6CDD-4FE0-ADF0-F4CE3EACF508}" srcOrd="0" destOrd="0" presId="urn:microsoft.com/office/officeart/2008/layout/LinedList"/>
    <dgm:cxn modelId="{A8A41E6A-EBE9-40A3-8EC6-15C66F3406B4}" type="presOf" srcId="{262DAF25-AA64-4632-95EF-7C8A46E60A24}" destId="{986675D3-147C-4BD2-83C1-69D2AA83C0BD}" srcOrd="0" destOrd="0" presId="urn:microsoft.com/office/officeart/2008/layout/LinedList"/>
    <dgm:cxn modelId="{23EDD44C-832E-40B5-8059-139ABA4879DA}" srcId="{7A251530-644B-4AA0-9ACF-DA558567DBE9}" destId="{AC97F6AD-716A-40F7-B5BD-FD471840FAC6}" srcOrd="7" destOrd="0" parTransId="{926C2480-763C-46D0-8E18-B615D0541ECA}" sibTransId="{7600FDBD-E1A2-4A74-BDBE-0DAA1774A80C}"/>
    <dgm:cxn modelId="{00DCDB6D-BC63-48BA-A0D1-9C30792A904A}" srcId="{7A251530-644B-4AA0-9ACF-DA558567DBE9}" destId="{A4AB5E27-A1CB-4B5C-A600-D197A4131B83}" srcOrd="9" destOrd="0" parTransId="{3A324BD5-961A-478F-B1BE-C5E6A8606598}" sibTransId="{1F7B8E33-5D38-4298-9383-E7067D3ADA9E}"/>
    <dgm:cxn modelId="{CEE2E54D-677C-4251-B913-96F5A65FD477}" type="presOf" srcId="{7A251530-644B-4AA0-9ACF-DA558567DBE9}" destId="{4FBC6A34-9B00-4ADC-B3DF-A844133D3AD0}" srcOrd="0" destOrd="0" presId="urn:microsoft.com/office/officeart/2008/layout/LinedList"/>
    <dgm:cxn modelId="{25823671-7498-4DD4-B669-A7AB34440336}" srcId="{7A251530-644B-4AA0-9ACF-DA558567DBE9}" destId="{BBE77568-0944-4153-BB90-E0473F04886E}" srcOrd="10" destOrd="0" parTransId="{09AA4DE8-E514-4615-826E-0A22A09A90C1}" sibTransId="{FCDF1F11-1B65-4E52-9DCD-899658FE0CAE}"/>
    <dgm:cxn modelId="{53033E79-04AB-42E4-AF07-D352D9945B94}" type="presOf" srcId="{CB02A3F2-BFAA-4C13-AA58-18FE10F0EB9B}" destId="{62FD384C-4CBB-4C5B-A068-76E7B5357C32}" srcOrd="0" destOrd="0" presId="urn:microsoft.com/office/officeart/2008/layout/LinedList"/>
    <dgm:cxn modelId="{329C667E-B65E-422B-888E-DF15252B7921}" type="presOf" srcId="{AC97F6AD-716A-40F7-B5BD-FD471840FAC6}" destId="{1D82B4E6-3F7A-4664-A2EB-DCCAAB2F97F1}" srcOrd="0" destOrd="0" presId="urn:microsoft.com/office/officeart/2008/layout/LinedList"/>
    <dgm:cxn modelId="{11D98488-1880-4F20-80BA-804940C527A6}" srcId="{7A251530-644B-4AA0-9ACF-DA558567DBE9}" destId="{9DC1DC13-A3F6-4B3D-97FB-DC422F8B3CAE}" srcOrd="4" destOrd="0" parTransId="{E258D082-E257-46A6-8302-219102520F06}" sibTransId="{BA4EC259-C79F-4934-BE9B-FBCE5D7202B9}"/>
    <dgm:cxn modelId="{D9B5F98E-CC35-404D-AE64-9ECD614B6824}" type="presOf" srcId="{C8C3347F-6BCC-4B2C-B6B0-0986415053D9}" destId="{C0FD023A-508A-418F-8070-4070D5A70B97}" srcOrd="0" destOrd="0" presId="urn:microsoft.com/office/officeart/2008/layout/LinedList"/>
    <dgm:cxn modelId="{67E46799-34F1-4AC8-BCF1-7595AD0FB32E}" type="presOf" srcId="{2A563AF1-0796-4558-B233-92932FB0DF3D}" destId="{FA06D859-58CA-456C-8989-F9EFAB5C099D}" srcOrd="0" destOrd="0" presId="urn:microsoft.com/office/officeart/2008/layout/LinedList"/>
    <dgm:cxn modelId="{2AE9A499-8F4D-46B2-AB04-5736C4B25339}" srcId="{7A251530-644B-4AA0-9ACF-DA558567DBE9}" destId="{262DAF25-AA64-4632-95EF-7C8A46E60A24}" srcOrd="5" destOrd="0" parTransId="{40C18BE2-56D9-4F3D-B63F-1DAFB5956883}" sibTransId="{77DE3630-A114-4B93-87EE-4C66610B6C8F}"/>
    <dgm:cxn modelId="{A6ECE2A0-D7CE-47E2-93B0-DD270A623E93}" type="presOf" srcId="{DB4777B9-21F8-4EB7-9EE1-088EBDDFDE85}" destId="{7A57DCAE-91D9-4F4F-9973-A21ACFF7D98B}" srcOrd="0" destOrd="0" presId="urn:microsoft.com/office/officeart/2008/layout/LinedList"/>
    <dgm:cxn modelId="{EAB17DA5-5AAE-45F6-97F7-A23581B9A38F}" type="presOf" srcId="{9DC1DC13-A3F6-4B3D-97FB-DC422F8B3CAE}" destId="{E11B9A8F-77E1-47D6-AAA2-23789F0DBDB6}" srcOrd="0" destOrd="0" presId="urn:microsoft.com/office/officeart/2008/layout/LinedList"/>
    <dgm:cxn modelId="{E9E789CA-A394-4374-996A-9E5B536822D0}" srcId="{7A251530-644B-4AA0-9ACF-DA558567DBE9}" destId="{974C378B-3EA8-4CEE-A0BC-909858D65C26}" srcOrd="8" destOrd="0" parTransId="{EA609D60-15B8-4C63-BCE7-68977FCC5F57}" sibTransId="{F04BE9BB-A630-44B5-8AF0-BFBC4ED41B70}"/>
    <dgm:cxn modelId="{4862FBCC-8B77-4D13-8FD1-0EAD32FF4390}" srcId="{7A251530-644B-4AA0-9ACF-DA558567DBE9}" destId="{9F21AC58-98DB-4900-8B8C-D934AFB27DE3}" srcOrd="11" destOrd="0" parTransId="{A7F8EE45-31B2-407A-8AF4-826427DA6FF8}" sibTransId="{46E841C5-FA78-44F8-B1B7-07771AB49565}"/>
    <dgm:cxn modelId="{89A828CE-A1D1-49FF-B732-05118EFC12E6}" srcId="{7A251530-644B-4AA0-9ACF-DA558567DBE9}" destId="{2A563AF1-0796-4558-B233-92932FB0DF3D}" srcOrd="1" destOrd="0" parTransId="{A37C2BAE-0CE3-4E7B-AD7B-4609F0133629}" sibTransId="{F2097F4D-FD91-4C21-AFC7-6ECC19BE7B63}"/>
    <dgm:cxn modelId="{F33CB6DB-4E03-43E8-9D74-9619704B4FE9}" type="presOf" srcId="{BBE77568-0944-4153-BB90-E0473F04886E}" destId="{035BFCCB-FB4C-46F4-9096-F88C116DE462}" srcOrd="0" destOrd="0" presId="urn:microsoft.com/office/officeart/2008/layout/LinedList"/>
    <dgm:cxn modelId="{AEC3CAE6-B4E9-4500-B8B7-3572E2D19F5D}" type="presOf" srcId="{9F21AC58-98DB-4900-8B8C-D934AFB27DE3}" destId="{BBDD0CC6-613B-48EB-A894-E91125B94413}" srcOrd="0" destOrd="0" presId="urn:microsoft.com/office/officeart/2008/layout/LinedList"/>
    <dgm:cxn modelId="{FB45EDF7-53F9-45EE-B741-FDA23D143DD4}" srcId="{7A251530-644B-4AA0-9ACF-DA558567DBE9}" destId="{C8C3347F-6BCC-4B2C-B6B0-0986415053D9}" srcOrd="3" destOrd="0" parTransId="{BFE75A02-FD6C-4BB8-BA61-0270B6C4C9E4}" sibTransId="{6EDD99AB-0065-4777-8A82-7BBB1EAB80D1}"/>
    <dgm:cxn modelId="{E3A5E9DD-20CB-4541-9569-3F661537B4DA}" type="presParOf" srcId="{4FBC6A34-9B00-4ADC-B3DF-A844133D3AD0}" destId="{3FD6CB4F-FE40-483C-9352-0B7976618D89}" srcOrd="0" destOrd="0" presId="urn:microsoft.com/office/officeart/2008/layout/LinedList"/>
    <dgm:cxn modelId="{A30D458F-760A-44FC-97A6-CA3734A6FDE0}" type="presParOf" srcId="{4FBC6A34-9B00-4ADC-B3DF-A844133D3AD0}" destId="{6FF58642-B2A9-43FD-8945-11FCFA6AFC0F}" srcOrd="1" destOrd="0" presId="urn:microsoft.com/office/officeart/2008/layout/LinedList"/>
    <dgm:cxn modelId="{6DB5C9BE-E987-46B1-8616-A8818ABD1C5D}" type="presParOf" srcId="{6FF58642-B2A9-43FD-8945-11FCFA6AFC0F}" destId="{6D29F643-21ED-43C2-B7AF-BF22006142F8}" srcOrd="0" destOrd="0" presId="urn:microsoft.com/office/officeart/2008/layout/LinedList"/>
    <dgm:cxn modelId="{805971B9-8146-4816-B1F4-BA1489EF0292}" type="presParOf" srcId="{6FF58642-B2A9-43FD-8945-11FCFA6AFC0F}" destId="{FA27011A-20BF-4F90-A661-0AF0231A986A}" srcOrd="1" destOrd="0" presId="urn:microsoft.com/office/officeart/2008/layout/LinedList"/>
    <dgm:cxn modelId="{CEF63B59-70C3-476A-9A31-E9FAC016E555}" type="presParOf" srcId="{4FBC6A34-9B00-4ADC-B3DF-A844133D3AD0}" destId="{3A3E938B-F4E2-4EB9-9719-B722CD2BFE00}" srcOrd="2" destOrd="0" presId="urn:microsoft.com/office/officeart/2008/layout/LinedList"/>
    <dgm:cxn modelId="{B9F63C0D-AEEB-4F36-AD46-EB838C582A00}" type="presParOf" srcId="{4FBC6A34-9B00-4ADC-B3DF-A844133D3AD0}" destId="{39DAFB59-8944-41BB-9683-F600D926E756}" srcOrd="3" destOrd="0" presId="urn:microsoft.com/office/officeart/2008/layout/LinedList"/>
    <dgm:cxn modelId="{E8598518-FC05-4A1E-B09A-AA53147870FD}" type="presParOf" srcId="{39DAFB59-8944-41BB-9683-F600D926E756}" destId="{FA06D859-58CA-456C-8989-F9EFAB5C099D}" srcOrd="0" destOrd="0" presId="urn:microsoft.com/office/officeart/2008/layout/LinedList"/>
    <dgm:cxn modelId="{26D88F7C-2C9E-4E00-BADE-6D9C07A8A6EA}" type="presParOf" srcId="{39DAFB59-8944-41BB-9683-F600D926E756}" destId="{A92060D1-827E-48C9-8A0D-63F95A333B93}" srcOrd="1" destOrd="0" presId="urn:microsoft.com/office/officeart/2008/layout/LinedList"/>
    <dgm:cxn modelId="{365BC0BC-E7AC-4074-8546-807F203E3AA9}" type="presParOf" srcId="{4FBC6A34-9B00-4ADC-B3DF-A844133D3AD0}" destId="{AC3F5EA9-63E4-437E-8F55-0C3DAD51C6C4}" srcOrd="4" destOrd="0" presId="urn:microsoft.com/office/officeart/2008/layout/LinedList"/>
    <dgm:cxn modelId="{39EEC2E5-2C7D-4151-BD07-D705D69800E1}" type="presParOf" srcId="{4FBC6A34-9B00-4ADC-B3DF-A844133D3AD0}" destId="{FB2A8BD0-29F1-4331-BC97-44DBAB7EB1FD}" srcOrd="5" destOrd="0" presId="urn:microsoft.com/office/officeart/2008/layout/LinedList"/>
    <dgm:cxn modelId="{7C83E83F-0284-403F-9B04-640C5D72C1E0}" type="presParOf" srcId="{FB2A8BD0-29F1-4331-BC97-44DBAB7EB1FD}" destId="{62FD384C-4CBB-4C5B-A068-76E7B5357C32}" srcOrd="0" destOrd="0" presId="urn:microsoft.com/office/officeart/2008/layout/LinedList"/>
    <dgm:cxn modelId="{5EB8E0C9-1227-4C47-8871-F9CC6CED70D1}" type="presParOf" srcId="{FB2A8BD0-29F1-4331-BC97-44DBAB7EB1FD}" destId="{1A059A33-1803-424F-8DBC-E50BA94787E4}" srcOrd="1" destOrd="0" presId="urn:microsoft.com/office/officeart/2008/layout/LinedList"/>
    <dgm:cxn modelId="{856564CE-D00D-44E4-AED8-C4730686099D}" type="presParOf" srcId="{4FBC6A34-9B00-4ADC-B3DF-A844133D3AD0}" destId="{8DEFC92B-BBCC-4AE7-828E-9C9E2E672E56}" srcOrd="6" destOrd="0" presId="urn:microsoft.com/office/officeart/2008/layout/LinedList"/>
    <dgm:cxn modelId="{51BA069E-2420-44AE-9F91-C628BEFC9BBD}" type="presParOf" srcId="{4FBC6A34-9B00-4ADC-B3DF-A844133D3AD0}" destId="{FAE45D5A-0FF7-4DA8-B447-210776B4BE97}" srcOrd="7" destOrd="0" presId="urn:microsoft.com/office/officeart/2008/layout/LinedList"/>
    <dgm:cxn modelId="{DA335407-5499-4731-A5E3-24834C6147F1}" type="presParOf" srcId="{FAE45D5A-0FF7-4DA8-B447-210776B4BE97}" destId="{C0FD023A-508A-418F-8070-4070D5A70B97}" srcOrd="0" destOrd="0" presId="urn:microsoft.com/office/officeart/2008/layout/LinedList"/>
    <dgm:cxn modelId="{8988E3D4-9ECA-4BD6-B4DE-6C77FFA379AB}" type="presParOf" srcId="{FAE45D5A-0FF7-4DA8-B447-210776B4BE97}" destId="{E46ECD3C-C275-4BAF-97C3-C9FBBE5C376E}" srcOrd="1" destOrd="0" presId="urn:microsoft.com/office/officeart/2008/layout/LinedList"/>
    <dgm:cxn modelId="{3992AE76-D0E9-402C-9792-6CEACBF138CC}" type="presParOf" srcId="{4FBC6A34-9B00-4ADC-B3DF-A844133D3AD0}" destId="{F7028D49-8CE8-474C-83EF-41581187CD6C}" srcOrd="8" destOrd="0" presId="urn:microsoft.com/office/officeart/2008/layout/LinedList"/>
    <dgm:cxn modelId="{3569C36E-3696-4135-93A0-37BC6863BAA8}" type="presParOf" srcId="{4FBC6A34-9B00-4ADC-B3DF-A844133D3AD0}" destId="{5F1D7A0A-2F10-44FE-A3D5-EC55007A2F2F}" srcOrd="9" destOrd="0" presId="urn:microsoft.com/office/officeart/2008/layout/LinedList"/>
    <dgm:cxn modelId="{4670B06C-9CDE-4446-8339-B92099D0D800}" type="presParOf" srcId="{5F1D7A0A-2F10-44FE-A3D5-EC55007A2F2F}" destId="{E11B9A8F-77E1-47D6-AAA2-23789F0DBDB6}" srcOrd="0" destOrd="0" presId="urn:microsoft.com/office/officeart/2008/layout/LinedList"/>
    <dgm:cxn modelId="{010A139F-3763-486E-A069-0FA28366875F}" type="presParOf" srcId="{5F1D7A0A-2F10-44FE-A3D5-EC55007A2F2F}" destId="{6703E3C2-6811-4792-B49C-7E7E4A98CBB4}" srcOrd="1" destOrd="0" presId="urn:microsoft.com/office/officeart/2008/layout/LinedList"/>
    <dgm:cxn modelId="{96E9A721-C7D3-4126-B8F6-ABB3E25CE9DB}" type="presParOf" srcId="{4FBC6A34-9B00-4ADC-B3DF-A844133D3AD0}" destId="{D76A104B-297B-4FF7-A167-E58D700D51A4}" srcOrd="10" destOrd="0" presId="urn:microsoft.com/office/officeart/2008/layout/LinedList"/>
    <dgm:cxn modelId="{055E96E0-C0FD-45D8-B83A-E5BDAFF70A86}" type="presParOf" srcId="{4FBC6A34-9B00-4ADC-B3DF-A844133D3AD0}" destId="{8E45145D-BFD1-4277-B711-D273AF65C898}" srcOrd="11" destOrd="0" presId="urn:microsoft.com/office/officeart/2008/layout/LinedList"/>
    <dgm:cxn modelId="{B62ECD55-0E80-4512-BFCA-E6146506364A}" type="presParOf" srcId="{8E45145D-BFD1-4277-B711-D273AF65C898}" destId="{986675D3-147C-4BD2-83C1-69D2AA83C0BD}" srcOrd="0" destOrd="0" presId="urn:microsoft.com/office/officeart/2008/layout/LinedList"/>
    <dgm:cxn modelId="{64324573-83F3-4BDE-9792-9DED3050F438}" type="presParOf" srcId="{8E45145D-BFD1-4277-B711-D273AF65C898}" destId="{973E8503-7C58-442D-90E2-070309214457}" srcOrd="1" destOrd="0" presId="urn:microsoft.com/office/officeart/2008/layout/LinedList"/>
    <dgm:cxn modelId="{850C3D55-026C-4845-A54C-6B351F71D8FE}" type="presParOf" srcId="{4FBC6A34-9B00-4ADC-B3DF-A844133D3AD0}" destId="{166FAF04-EC2D-4DEF-BBA6-AB95D0CC2398}" srcOrd="12" destOrd="0" presId="urn:microsoft.com/office/officeart/2008/layout/LinedList"/>
    <dgm:cxn modelId="{5580D9E4-A276-4AE2-9685-33F731F2D27E}" type="presParOf" srcId="{4FBC6A34-9B00-4ADC-B3DF-A844133D3AD0}" destId="{3F94E1F9-FC5C-43DB-B2FC-9AE0D415902D}" srcOrd="13" destOrd="0" presId="urn:microsoft.com/office/officeart/2008/layout/LinedList"/>
    <dgm:cxn modelId="{0D024841-F701-4993-8850-DD3DC8FF02E8}" type="presParOf" srcId="{3F94E1F9-FC5C-43DB-B2FC-9AE0D415902D}" destId="{7A57DCAE-91D9-4F4F-9973-A21ACFF7D98B}" srcOrd="0" destOrd="0" presId="urn:microsoft.com/office/officeart/2008/layout/LinedList"/>
    <dgm:cxn modelId="{93748F19-15DB-44A6-8DF2-685B772348F1}" type="presParOf" srcId="{3F94E1F9-FC5C-43DB-B2FC-9AE0D415902D}" destId="{EFAE7B89-D31A-4B9E-9AB0-4057E460B920}" srcOrd="1" destOrd="0" presId="urn:microsoft.com/office/officeart/2008/layout/LinedList"/>
    <dgm:cxn modelId="{E732D37D-34F4-4FDF-A690-7E96021FA3E2}" type="presParOf" srcId="{4FBC6A34-9B00-4ADC-B3DF-A844133D3AD0}" destId="{D57632D2-CC5D-49CB-9797-785D0616973C}" srcOrd="14" destOrd="0" presId="urn:microsoft.com/office/officeart/2008/layout/LinedList"/>
    <dgm:cxn modelId="{F0977C1D-E6A3-4F2A-AE83-8136B793AD06}" type="presParOf" srcId="{4FBC6A34-9B00-4ADC-B3DF-A844133D3AD0}" destId="{F7D39DB7-A59B-49F3-B4E9-3E4A8D7BF8EF}" srcOrd="15" destOrd="0" presId="urn:microsoft.com/office/officeart/2008/layout/LinedList"/>
    <dgm:cxn modelId="{3CAE9F9B-5061-4DBA-8B57-862B3F16851A}" type="presParOf" srcId="{F7D39DB7-A59B-49F3-B4E9-3E4A8D7BF8EF}" destId="{1D82B4E6-3F7A-4664-A2EB-DCCAAB2F97F1}" srcOrd="0" destOrd="0" presId="urn:microsoft.com/office/officeart/2008/layout/LinedList"/>
    <dgm:cxn modelId="{11AEF497-9D93-4A87-B0D0-1E0F0734C7C5}" type="presParOf" srcId="{F7D39DB7-A59B-49F3-B4E9-3E4A8D7BF8EF}" destId="{B606A224-3CEE-4DA9-B9FB-0147E4676F4A}" srcOrd="1" destOrd="0" presId="urn:microsoft.com/office/officeart/2008/layout/LinedList"/>
    <dgm:cxn modelId="{8CE439FF-F940-4681-95FE-C500E910695A}" type="presParOf" srcId="{4FBC6A34-9B00-4ADC-B3DF-A844133D3AD0}" destId="{D3EAAA82-BC09-444F-B672-40415BF0BBDF}" srcOrd="16" destOrd="0" presId="urn:microsoft.com/office/officeart/2008/layout/LinedList"/>
    <dgm:cxn modelId="{7D461147-FAFD-4FAF-AB7E-3D0C901FDC83}" type="presParOf" srcId="{4FBC6A34-9B00-4ADC-B3DF-A844133D3AD0}" destId="{BFC3D0D1-8655-4A17-9933-1DD0C8395D1A}" srcOrd="17" destOrd="0" presId="urn:microsoft.com/office/officeart/2008/layout/LinedList"/>
    <dgm:cxn modelId="{9B1C6681-E45F-4605-9583-3E866F0AD934}" type="presParOf" srcId="{BFC3D0D1-8655-4A17-9933-1DD0C8395D1A}" destId="{F5F9981F-F53B-4A8C-9EEF-820DFBB80A05}" srcOrd="0" destOrd="0" presId="urn:microsoft.com/office/officeart/2008/layout/LinedList"/>
    <dgm:cxn modelId="{CB8BF995-25DE-455E-ABD4-E926B6A70916}" type="presParOf" srcId="{BFC3D0D1-8655-4A17-9933-1DD0C8395D1A}" destId="{E950C6D1-8361-446E-AA6D-5168B938E2E1}" srcOrd="1" destOrd="0" presId="urn:microsoft.com/office/officeart/2008/layout/LinedList"/>
    <dgm:cxn modelId="{00C0FB91-206B-40DB-B45A-295F3458C610}" type="presParOf" srcId="{4FBC6A34-9B00-4ADC-B3DF-A844133D3AD0}" destId="{D487063E-E15B-47E5-9768-CBDCB7526323}" srcOrd="18" destOrd="0" presId="urn:microsoft.com/office/officeart/2008/layout/LinedList"/>
    <dgm:cxn modelId="{A9268326-84A7-4FC3-BCE5-B622C24EDFB2}" type="presParOf" srcId="{4FBC6A34-9B00-4ADC-B3DF-A844133D3AD0}" destId="{D0D8FF17-351B-4DEC-B9CC-2C0B90008109}" srcOrd="19" destOrd="0" presId="urn:microsoft.com/office/officeart/2008/layout/LinedList"/>
    <dgm:cxn modelId="{DA510178-596D-46A4-8019-83909BC4EF0C}" type="presParOf" srcId="{D0D8FF17-351B-4DEC-B9CC-2C0B90008109}" destId="{3C1BE766-D746-4D13-BCB4-457125272194}" srcOrd="0" destOrd="0" presId="urn:microsoft.com/office/officeart/2008/layout/LinedList"/>
    <dgm:cxn modelId="{686A68FB-94B0-4894-B4D7-18203F032B0F}" type="presParOf" srcId="{D0D8FF17-351B-4DEC-B9CC-2C0B90008109}" destId="{FBDB9FAA-6268-441D-94B7-9C078DD3B7C8}" srcOrd="1" destOrd="0" presId="urn:microsoft.com/office/officeart/2008/layout/LinedList"/>
    <dgm:cxn modelId="{1C8EEDB6-BEB0-496C-BADC-EE7BB751C900}" type="presParOf" srcId="{4FBC6A34-9B00-4ADC-B3DF-A844133D3AD0}" destId="{0DC9DF2F-BF83-4BDD-A0E3-9E07F2A8E582}" srcOrd="20" destOrd="0" presId="urn:microsoft.com/office/officeart/2008/layout/LinedList"/>
    <dgm:cxn modelId="{7013ABF1-189A-46EE-BFCA-2A11FB330C57}" type="presParOf" srcId="{4FBC6A34-9B00-4ADC-B3DF-A844133D3AD0}" destId="{1D58CB47-0448-449E-8C99-A55ED191733F}" srcOrd="21" destOrd="0" presId="urn:microsoft.com/office/officeart/2008/layout/LinedList"/>
    <dgm:cxn modelId="{8CFA794D-404A-40F1-8819-937A8902CE10}" type="presParOf" srcId="{1D58CB47-0448-449E-8C99-A55ED191733F}" destId="{035BFCCB-FB4C-46F4-9096-F88C116DE462}" srcOrd="0" destOrd="0" presId="urn:microsoft.com/office/officeart/2008/layout/LinedList"/>
    <dgm:cxn modelId="{470594B0-96B0-4B80-80BA-DFA7DE4EE9F4}" type="presParOf" srcId="{1D58CB47-0448-449E-8C99-A55ED191733F}" destId="{A5662791-3192-4CE8-BB50-61CFC1E516E5}" srcOrd="1" destOrd="0" presId="urn:microsoft.com/office/officeart/2008/layout/LinedList"/>
    <dgm:cxn modelId="{337D1C4C-17E8-4626-8952-82177BF71A3E}" type="presParOf" srcId="{4FBC6A34-9B00-4ADC-B3DF-A844133D3AD0}" destId="{FACAA91F-6D89-44BA-A69D-1CC479358146}" srcOrd="22" destOrd="0" presId="urn:microsoft.com/office/officeart/2008/layout/LinedList"/>
    <dgm:cxn modelId="{AE8EB4AC-053A-47F7-8EAD-AED0B3168B4A}" type="presParOf" srcId="{4FBC6A34-9B00-4ADC-B3DF-A844133D3AD0}" destId="{19F45617-BF92-4DF1-A343-98748C97110D}" srcOrd="23" destOrd="0" presId="urn:microsoft.com/office/officeart/2008/layout/LinedList"/>
    <dgm:cxn modelId="{8D0CE123-18A0-4047-8B9F-1F2EE39BC42C}" type="presParOf" srcId="{19F45617-BF92-4DF1-A343-98748C97110D}" destId="{BBDD0CC6-613B-48EB-A894-E91125B94413}" srcOrd="0" destOrd="0" presId="urn:microsoft.com/office/officeart/2008/layout/LinedList"/>
    <dgm:cxn modelId="{A1A1279A-FB26-45E8-9FD1-32F7F8E7F127}" type="presParOf" srcId="{19F45617-BF92-4DF1-A343-98748C97110D}" destId="{27B92578-D3D0-4CB0-9A6A-3FD409DE381D}" srcOrd="1" destOrd="0" presId="urn:microsoft.com/office/officeart/2008/layout/LinedList"/>
    <dgm:cxn modelId="{BC4557CA-3AA9-41C2-91FB-83DF48FA479F}" type="presParOf" srcId="{4FBC6A34-9B00-4ADC-B3DF-A844133D3AD0}" destId="{E2BEF997-33A0-4996-8167-EE6BEB3A8CD8}" srcOrd="24" destOrd="0" presId="urn:microsoft.com/office/officeart/2008/layout/LinedList"/>
    <dgm:cxn modelId="{CA132E7C-C46F-4D27-92B0-DF723301A30B}" type="presParOf" srcId="{4FBC6A34-9B00-4ADC-B3DF-A844133D3AD0}" destId="{83D40FE3-AEBA-4D8C-BFCF-A254E9509AA4}" srcOrd="25" destOrd="0" presId="urn:microsoft.com/office/officeart/2008/layout/LinedList"/>
    <dgm:cxn modelId="{962B4838-E774-4529-B3B9-720C2298597F}" type="presParOf" srcId="{83D40FE3-AEBA-4D8C-BFCF-A254E9509AA4}" destId="{14BE7931-6CDD-4FE0-ADF0-F4CE3EACF508}" srcOrd="0" destOrd="0" presId="urn:microsoft.com/office/officeart/2008/layout/LinedList"/>
    <dgm:cxn modelId="{1C420E22-8413-45E0-8525-B569F12B6AB1}" type="presParOf" srcId="{83D40FE3-AEBA-4D8C-BFCF-A254E9509AA4}" destId="{8219A36E-6C6B-4CCA-AA00-2FB7C00D57A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D6CB4F-FE40-483C-9352-0B7976618D89}">
      <dsp:nvSpPr>
        <dsp:cNvPr id="0" name=""/>
        <dsp:cNvSpPr/>
      </dsp:nvSpPr>
      <dsp:spPr>
        <a:xfrm>
          <a:off x="0" y="775"/>
          <a:ext cx="625352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9F643-21ED-43C2-B7AF-BF22006142F8}">
      <dsp:nvSpPr>
        <dsp:cNvPr id="0" name=""/>
        <dsp:cNvSpPr/>
      </dsp:nvSpPr>
      <dsp:spPr>
        <a:xfrm>
          <a:off x="0" y="775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Chofreh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, A. G.,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Gholamzadeh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, A., &amp; P. A. (2018). Sustainable enterprise resource planning systems implementation: A framework development.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Journal of Cleaner Production, 198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, 1345–1355.</a:t>
          </a:r>
        </a:p>
      </dsp:txBody>
      <dsp:txXfrm>
        <a:off x="0" y="775"/>
        <a:ext cx="6253525" cy="488369"/>
      </dsp:txXfrm>
    </dsp:sp>
    <dsp:sp modelId="{3A3E938B-F4E2-4EB9-9719-B722CD2BFE00}">
      <dsp:nvSpPr>
        <dsp:cNvPr id="0" name=""/>
        <dsp:cNvSpPr/>
      </dsp:nvSpPr>
      <dsp:spPr>
        <a:xfrm>
          <a:off x="0" y="489144"/>
          <a:ext cx="6253525" cy="0"/>
        </a:xfrm>
        <a:prstGeom prst="line">
          <a:avLst/>
        </a:prstGeom>
        <a:solidFill>
          <a:schemeClr val="accent2">
            <a:hueOff val="-73558"/>
            <a:satOff val="352"/>
            <a:lumOff val="490"/>
            <a:alphaOff val="0"/>
          </a:schemeClr>
        </a:solidFill>
        <a:ln w="13970" cap="flat" cmpd="sng" algn="ctr">
          <a:solidFill>
            <a:schemeClr val="accent2">
              <a:hueOff val="-73558"/>
              <a:satOff val="352"/>
              <a:lumOff val="4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06D859-58CA-456C-8989-F9EFAB5C099D}">
      <dsp:nvSpPr>
        <dsp:cNvPr id="0" name=""/>
        <dsp:cNvSpPr/>
      </dsp:nvSpPr>
      <dsp:spPr>
        <a:xfrm>
          <a:off x="0" y="489144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Choi, D. Y., &amp; Gray, E. R. (2008). The venture development processes of “sustainable entrepreneurs”.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Management Research News, 31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(8), 558–569.</a:t>
          </a:r>
        </a:p>
      </dsp:txBody>
      <dsp:txXfrm>
        <a:off x="0" y="489144"/>
        <a:ext cx="6253525" cy="488369"/>
      </dsp:txXfrm>
    </dsp:sp>
    <dsp:sp modelId="{AC3F5EA9-63E4-437E-8F55-0C3DAD51C6C4}">
      <dsp:nvSpPr>
        <dsp:cNvPr id="0" name=""/>
        <dsp:cNvSpPr/>
      </dsp:nvSpPr>
      <dsp:spPr>
        <a:xfrm>
          <a:off x="0" y="977513"/>
          <a:ext cx="6253525" cy="0"/>
        </a:xfrm>
        <a:prstGeom prst="line">
          <a:avLst/>
        </a:prstGeom>
        <a:solidFill>
          <a:schemeClr val="accent2">
            <a:hueOff val="-147116"/>
            <a:satOff val="703"/>
            <a:lumOff val="980"/>
            <a:alphaOff val="0"/>
          </a:schemeClr>
        </a:solidFill>
        <a:ln w="13970" cap="flat" cmpd="sng" algn="ctr">
          <a:solidFill>
            <a:schemeClr val="accent2">
              <a:hueOff val="-147116"/>
              <a:satOff val="703"/>
              <a:lumOff val="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FD384C-4CBB-4C5B-A068-76E7B5357C32}">
      <dsp:nvSpPr>
        <dsp:cNvPr id="0" name=""/>
        <dsp:cNvSpPr/>
      </dsp:nvSpPr>
      <dsp:spPr>
        <a:xfrm>
          <a:off x="0" y="977513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Cohen, B., Smith, B., &amp; Mitchell, R. (2008). Toward a sustainable conceptualization of dependent variables in entrepreneurship research.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Business Strategy and the Environment, 17(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2), 107–119.</a:t>
          </a:r>
        </a:p>
      </dsp:txBody>
      <dsp:txXfrm>
        <a:off x="0" y="977513"/>
        <a:ext cx="6253525" cy="488369"/>
      </dsp:txXfrm>
    </dsp:sp>
    <dsp:sp modelId="{8DEFC92B-BBCC-4AE7-828E-9C9E2E672E56}">
      <dsp:nvSpPr>
        <dsp:cNvPr id="0" name=""/>
        <dsp:cNvSpPr/>
      </dsp:nvSpPr>
      <dsp:spPr>
        <a:xfrm>
          <a:off x="0" y="1465882"/>
          <a:ext cx="6253525" cy="0"/>
        </a:xfrm>
        <a:prstGeom prst="line">
          <a:avLst/>
        </a:prstGeom>
        <a:solidFill>
          <a:schemeClr val="accent2">
            <a:hueOff val="-220674"/>
            <a:satOff val="1055"/>
            <a:lumOff val="1471"/>
            <a:alphaOff val="0"/>
          </a:schemeClr>
        </a:solidFill>
        <a:ln w="13970" cap="flat" cmpd="sng" algn="ctr">
          <a:solidFill>
            <a:schemeClr val="accent2">
              <a:hueOff val="-220674"/>
              <a:satOff val="1055"/>
              <a:lumOff val="1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D023A-508A-418F-8070-4070D5A70B97}">
      <dsp:nvSpPr>
        <dsp:cNvPr id="0" name=""/>
        <dsp:cNvSpPr/>
      </dsp:nvSpPr>
      <dsp:spPr>
        <a:xfrm>
          <a:off x="0" y="1465882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Cohen, B., &amp; Winn, M. I. (2007). Market imperfections, opportunity, and sustainable entrepreneurship.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Journal of Business Venturing, 22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(1), 29–49.</a:t>
          </a:r>
        </a:p>
      </dsp:txBody>
      <dsp:txXfrm>
        <a:off x="0" y="1465882"/>
        <a:ext cx="6253525" cy="488369"/>
      </dsp:txXfrm>
    </dsp:sp>
    <dsp:sp modelId="{F7028D49-8CE8-474C-83EF-41581187CD6C}">
      <dsp:nvSpPr>
        <dsp:cNvPr id="0" name=""/>
        <dsp:cNvSpPr/>
      </dsp:nvSpPr>
      <dsp:spPr>
        <a:xfrm>
          <a:off x="0" y="1954251"/>
          <a:ext cx="6253525" cy="0"/>
        </a:xfrm>
        <a:prstGeom prst="line">
          <a:avLst/>
        </a:prstGeom>
        <a:solidFill>
          <a:schemeClr val="accent2">
            <a:hueOff val="-294232"/>
            <a:satOff val="1406"/>
            <a:lumOff val="1961"/>
            <a:alphaOff val="0"/>
          </a:schemeClr>
        </a:solidFill>
        <a:ln w="13970" cap="flat" cmpd="sng" algn="ctr">
          <a:solidFill>
            <a:schemeClr val="accent2">
              <a:hueOff val="-294232"/>
              <a:satOff val="1406"/>
              <a:lumOff val="19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1B9A8F-77E1-47D6-AAA2-23789F0DBDB6}">
      <dsp:nvSpPr>
        <dsp:cNvPr id="0" name=""/>
        <dsp:cNvSpPr/>
      </dsp:nvSpPr>
      <dsp:spPr>
        <a:xfrm>
          <a:off x="0" y="1954251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Cooper, T. (2010).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The significance of product longevity.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In T. Cooper (Ed.), Longer lasting products (pp. 1-21). Farnham, UK: Gower.</a:t>
          </a:r>
        </a:p>
      </dsp:txBody>
      <dsp:txXfrm>
        <a:off x="0" y="1954251"/>
        <a:ext cx="6253525" cy="488369"/>
      </dsp:txXfrm>
    </dsp:sp>
    <dsp:sp modelId="{D76A104B-297B-4FF7-A167-E58D700D51A4}">
      <dsp:nvSpPr>
        <dsp:cNvPr id="0" name=""/>
        <dsp:cNvSpPr/>
      </dsp:nvSpPr>
      <dsp:spPr>
        <a:xfrm>
          <a:off x="0" y="2442621"/>
          <a:ext cx="6253525" cy="0"/>
        </a:xfrm>
        <a:prstGeom prst="line">
          <a:avLst/>
        </a:prstGeom>
        <a:solidFill>
          <a:schemeClr val="accent2">
            <a:hueOff val="-367790"/>
            <a:satOff val="1757"/>
            <a:lumOff val="2451"/>
            <a:alphaOff val="0"/>
          </a:schemeClr>
        </a:solidFill>
        <a:ln w="13970" cap="flat" cmpd="sng" algn="ctr">
          <a:solidFill>
            <a:schemeClr val="accent2">
              <a:hueOff val="-367790"/>
              <a:satOff val="1757"/>
              <a:lumOff val="245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6675D3-147C-4BD2-83C1-69D2AA83C0BD}">
      <dsp:nvSpPr>
        <dsp:cNvPr id="0" name=""/>
        <dsp:cNvSpPr/>
      </dsp:nvSpPr>
      <dsp:spPr>
        <a:xfrm>
          <a:off x="0" y="2442621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Cosh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, A., Cumming, D., &amp; Hughes, A. (2009). Outside entrepreneurial capital.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The Economic Journal, 119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(540), 1494–1533.</a:t>
          </a:r>
        </a:p>
      </dsp:txBody>
      <dsp:txXfrm>
        <a:off x="0" y="2442621"/>
        <a:ext cx="6253525" cy="488369"/>
      </dsp:txXfrm>
    </dsp:sp>
    <dsp:sp modelId="{166FAF04-EC2D-4DEF-BBA6-AB95D0CC2398}">
      <dsp:nvSpPr>
        <dsp:cNvPr id="0" name=""/>
        <dsp:cNvSpPr/>
      </dsp:nvSpPr>
      <dsp:spPr>
        <a:xfrm>
          <a:off x="0" y="2930990"/>
          <a:ext cx="6253525" cy="0"/>
        </a:xfrm>
        <a:prstGeom prst="line">
          <a:avLst/>
        </a:prstGeom>
        <a:solidFill>
          <a:schemeClr val="accent2">
            <a:hueOff val="-441348"/>
            <a:satOff val="2109"/>
            <a:lumOff val="2941"/>
            <a:alphaOff val="0"/>
          </a:schemeClr>
        </a:solidFill>
        <a:ln w="13970" cap="flat" cmpd="sng" algn="ctr">
          <a:solidFill>
            <a:schemeClr val="accent2">
              <a:hueOff val="-441348"/>
              <a:satOff val="2109"/>
              <a:lumOff val="29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7DCAE-91D9-4F4F-9973-A21ACFF7D98B}">
      <dsp:nvSpPr>
        <dsp:cNvPr id="0" name=""/>
        <dsp:cNvSpPr/>
      </dsp:nvSpPr>
      <dsp:spPr>
        <a:xfrm>
          <a:off x="0" y="2930990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Cowton, C. J., &amp; Thompson, P. (2001). Financing the social economy: A case study of </a:t>
          </a:r>
          <a:r>
            <a:rPr lang="en-US" sz="1200" kern="1200" dirty="0" err="1">
              <a:latin typeface="Arial" panose="020B0604020202020204" pitchFamily="34" charset="0"/>
              <a:cs typeface="Arial" panose="020B0604020202020204" pitchFamily="34" charset="0"/>
            </a:rPr>
            <a:t>Triodos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Bank. </a:t>
          </a:r>
          <a:r>
            <a:rPr lang="en-US" sz="1200" i="1" kern="1200" dirty="0">
              <a:latin typeface="Arial" panose="020B0604020202020204" pitchFamily="34" charset="0"/>
              <a:cs typeface="Arial" panose="020B0604020202020204" pitchFamily="34" charset="0"/>
            </a:rPr>
            <a:t>International Journal of Nonprofit and Voluntary Sector Marketing, 6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(2), 145–155.</a:t>
          </a:r>
        </a:p>
      </dsp:txBody>
      <dsp:txXfrm>
        <a:off x="0" y="2930990"/>
        <a:ext cx="6253525" cy="488369"/>
      </dsp:txXfrm>
    </dsp:sp>
    <dsp:sp modelId="{D57632D2-CC5D-49CB-9797-785D0616973C}">
      <dsp:nvSpPr>
        <dsp:cNvPr id="0" name=""/>
        <dsp:cNvSpPr/>
      </dsp:nvSpPr>
      <dsp:spPr>
        <a:xfrm>
          <a:off x="0" y="3419359"/>
          <a:ext cx="6253525" cy="0"/>
        </a:xfrm>
        <a:prstGeom prst="line">
          <a:avLst/>
        </a:prstGeom>
        <a:solidFill>
          <a:schemeClr val="accent2">
            <a:hueOff val="-514906"/>
            <a:satOff val="2461"/>
            <a:lumOff val="3432"/>
            <a:alphaOff val="0"/>
          </a:schemeClr>
        </a:solidFill>
        <a:ln w="13970" cap="flat" cmpd="sng" algn="ctr">
          <a:solidFill>
            <a:schemeClr val="accent2">
              <a:hueOff val="-514906"/>
              <a:satOff val="2461"/>
              <a:lumOff val="3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2B4E6-3F7A-4664-A2EB-DCCAAB2F97F1}">
      <dsp:nvSpPr>
        <dsp:cNvPr id="0" name=""/>
        <dsp:cNvSpPr/>
      </dsp:nvSpPr>
      <dsp:spPr>
        <a:xfrm>
          <a:off x="0" y="3419359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https://www.cosmeticsdesign-europe.com/Article/2024/09/09/6-cosmetics-brands-making-big-steps-in-sustainability/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419359"/>
        <a:ext cx="6253525" cy="488369"/>
      </dsp:txXfrm>
    </dsp:sp>
    <dsp:sp modelId="{D3EAAA82-BC09-444F-B672-40415BF0BBDF}">
      <dsp:nvSpPr>
        <dsp:cNvPr id="0" name=""/>
        <dsp:cNvSpPr/>
      </dsp:nvSpPr>
      <dsp:spPr>
        <a:xfrm>
          <a:off x="0" y="3907728"/>
          <a:ext cx="6253525" cy="0"/>
        </a:xfrm>
        <a:prstGeom prst="line">
          <a:avLst/>
        </a:prstGeom>
        <a:solidFill>
          <a:schemeClr val="accent2">
            <a:hueOff val="-588464"/>
            <a:satOff val="2812"/>
            <a:lumOff val="3922"/>
            <a:alphaOff val="0"/>
          </a:schemeClr>
        </a:solidFill>
        <a:ln w="13970" cap="flat" cmpd="sng" algn="ctr">
          <a:solidFill>
            <a:schemeClr val="accent2">
              <a:hueOff val="-588464"/>
              <a:satOff val="2812"/>
              <a:lumOff val="392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9981F-F53B-4A8C-9EEF-820DFBB80A05}">
      <dsp:nvSpPr>
        <dsp:cNvPr id="0" name=""/>
        <dsp:cNvSpPr/>
      </dsp:nvSpPr>
      <dsp:spPr>
        <a:xfrm>
          <a:off x="0" y="3907728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https://www.vogue.com/article/best-new-sustainable-beauty-products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07728"/>
        <a:ext cx="6253525" cy="488369"/>
      </dsp:txXfrm>
    </dsp:sp>
    <dsp:sp modelId="{D487063E-E15B-47E5-9768-CBDCB7526323}">
      <dsp:nvSpPr>
        <dsp:cNvPr id="0" name=""/>
        <dsp:cNvSpPr/>
      </dsp:nvSpPr>
      <dsp:spPr>
        <a:xfrm>
          <a:off x="0" y="4396098"/>
          <a:ext cx="6253525" cy="0"/>
        </a:xfrm>
        <a:prstGeom prst="line">
          <a:avLst/>
        </a:prstGeom>
        <a:solidFill>
          <a:schemeClr val="accent2">
            <a:hueOff val="-662022"/>
            <a:satOff val="3164"/>
            <a:lumOff val="4412"/>
            <a:alphaOff val="0"/>
          </a:schemeClr>
        </a:solidFill>
        <a:ln w="13970" cap="flat" cmpd="sng" algn="ctr">
          <a:solidFill>
            <a:schemeClr val="accent2">
              <a:hueOff val="-662022"/>
              <a:satOff val="3164"/>
              <a:lumOff val="44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1BE766-D746-4D13-BCB4-457125272194}">
      <dsp:nvSpPr>
        <dsp:cNvPr id="0" name=""/>
        <dsp:cNvSpPr/>
      </dsp:nvSpPr>
      <dsp:spPr>
        <a:xfrm>
          <a:off x="0" y="4396098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3"/>
            </a:rPr>
            <a:t>https://earth.org/best-sustainable-beauty-brands/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396098"/>
        <a:ext cx="6253525" cy="488369"/>
      </dsp:txXfrm>
    </dsp:sp>
    <dsp:sp modelId="{0DC9DF2F-BF83-4BDD-A0E3-9E07F2A8E582}">
      <dsp:nvSpPr>
        <dsp:cNvPr id="0" name=""/>
        <dsp:cNvSpPr/>
      </dsp:nvSpPr>
      <dsp:spPr>
        <a:xfrm>
          <a:off x="0" y="4884467"/>
          <a:ext cx="6253525" cy="0"/>
        </a:xfrm>
        <a:prstGeom prst="line">
          <a:avLst/>
        </a:prstGeom>
        <a:solidFill>
          <a:schemeClr val="accent2">
            <a:hueOff val="-735580"/>
            <a:satOff val="3515"/>
            <a:lumOff val="4902"/>
            <a:alphaOff val="0"/>
          </a:schemeClr>
        </a:solidFill>
        <a:ln w="13970" cap="flat" cmpd="sng" algn="ctr">
          <a:solidFill>
            <a:schemeClr val="accent2">
              <a:hueOff val="-735580"/>
              <a:satOff val="3515"/>
              <a:lumOff val="490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BFCCB-FB4C-46F4-9096-F88C116DE462}">
      <dsp:nvSpPr>
        <dsp:cNvPr id="0" name=""/>
        <dsp:cNvSpPr/>
      </dsp:nvSpPr>
      <dsp:spPr>
        <a:xfrm>
          <a:off x="0" y="4884467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4"/>
            </a:rPr>
            <a:t>https://blog.cleanhub.com/sustainable-beauty-guide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884467"/>
        <a:ext cx="6253525" cy="488369"/>
      </dsp:txXfrm>
    </dsp:sp>
    <dsp:sp modelId="{FACAA91F-6D89-44BA-A69D-1CC479358146}">
      <dsp:nvSpPr>
        <dsp:cNvPr id="0" name=""/>
        <dsp:cNvSpPr/>
      </dsp:nvSpPr>
      <dsp:spPr>
        <a:xfrm>
          <a:off x="0" y="5372836"/>
          <a:ext cx="6253525" cy="0"/>
        </a:xfrm>
        <a:prstGeom prst="line">
          <a:avLst/>
        </a:prstGeom>
        <a:solidFill>
          <a:schemeClr val="accent2">
            <a:hueOff val="-809138"/>
            <a:satOff val="3867"/>
            <a:lumOff val="5393"/>
            <a:alphaOff val="0"/>
          </a:schemeClr>
        </a:solidFill>
        <a:ln w="13970" cap="flat" cmpd="sng" algn="ctr">
          <a:solidFill>
            <a:schemeClr val="accent2">
              <a:hueOff val="-809138"/>
              <a:satOff val="3867"/>
              <a:lumOff val="539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D0CC6-613B-48EB-A894-E91125B94413}">
      <dsp:nvSpPr>
        <dsp:cNvPr id="0" name=""/>
        <dsp:cNvSpPr/>
      </dsp:nvSpPr>
      <dsp:spPr>
        <a:xfrm>
          <a:off x="0" y="5372836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5"/>
            </a:rPr>
            <a:t>https://www.ctpa.org.uk/sustainable-cosmetics</a:t>
          </a:r>
          <a:endParaRPr lang="en-US" sz="12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372836"/>
        <a:ext cx="6253525" cy="488369"/>
      </dsp:txXfrm>
    </dsp:sp>
    <dsp:sp modelId="{E2BEF997-33A0-4996-8167-EE6BEB3A8CD8}">
      <dsp:nvSpPr>
        <dsp:cNvPr id="0" name=""/>
        <dsp:cNvSpPr/>
      </dsp:nvSpPr>
      <dsp:spPr>
        <a:xfrm>
          <a:off x="0" y="5861205"/>
          <a:ext cx="6253525" cy="0"/>
        </a:xfrm>
        <a:prstGeom prst="line">
          <a:avLst/>
        </a:prstGeom>
        <a:solidFill>
          <a:schemeClr val="accent2">
            <a:hueOff val="-882696"/>
            <a:satOff val="4218"/>
            <a:lumOff val="5883"/>
            <a:alphaOff val="0"/>
          </a:schemeClr>
        </a:solidFill>
        <a:ln w="13970" cap="flat" cmpd="sng" algn="ctr">
          <a:solidFill>
            <a:schemeClr val="accent2">
              <a:hueOff val="-882696"/>
              <a:satOff val="4218"/>
              <a:lumOff val="588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BE7931-6CDD-4FE0-ADF0-F4CE3EACF508}">
      <dsp:nvSpPr>
        <dsp:cNvPr id="0" name=""/>
        <dsp:cNvSpPr/>
      </dsp:nvSpPr>
      <dsp:spPr>
        <a:xfrm>
          <a:off x="0" y="5861205"/>
          <a:ext cx="6253525" cy="4883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t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6"/>
            </a:rPr>
            <a:t>https://britishbeautycouncil.com/sustainable-beauty-coalition/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861205"/>
        <a:ext cx="6253525" cy="488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591662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76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459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732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829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958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276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9795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203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555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743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7FD50F66-8A18-4271-AC72-F1214851B8BD}" type="datetimeFigureOut">
              <a:rPr lang="en-GB" smtClean="0"/>
              <a:t>11/03/2025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8797AC3-FB3A-4D56-9D6E-AE032C5EBD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12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26A50-160F-3F85-AE98-E92C10B6DA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0649" y="2606670"/>
            <a:ext cx="3998531" cy="4041648"/>
          </a:xfrm>
          <a:noFill/>
          <a:ln w="9525" cap="flat" cmpd="sng" algn="ctr">
            <a:solidFill>
              <a:schemeClr val="accent6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6"/>
          </a:fontRef>
        </p:style>
        <p:txBody>
          <a:bodyPr>
            <a:normAutofit/>
          </a:bodyPr>
          <a:lstStyle/>
          <a:p>
            <a:r>
              <a:rPr lang="en-US" sz="4200" b="1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  <a:latin typeface="Arial Black" panose="020B0A04020102020204" pitchFamily="34" charset="0"/>
              </a:rPr>
              <a:t>Sustainable Cosmetics Start-up Business Plan</a:t>
            </a:r>
            <a:endParaRPr lang="en-GB" sz="4200" b="1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5EF971-0226-7E3A-64DA-3ACD5D56A9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4179" y="6245198"/>
            <a:ext cx="3129195" cy="524435"/>
          </a:xfrm>
        </p:spPr>
        <p:txBody>
          <a:bodyPr>
            <a:normAutofit/>
          </a:bodyPr>
          <a:lstStyle/>
          <a:p>
            <a:r>
              <a:rPr lang="en-US" sz="1800" i="1" dirty="0">
                <a:solidFill>
                  <a:schemeClr val="tx1">
                    <a:lumMod val="85000"/>
                  </a:schemeClr>
                </a:solidFill>
                <a:latin typeface="Arial Black" panose="020B0A04020102020204" pitchFamily="34" charset="0"/>
              </a:rPr>
              <a:t>Violeta Tucanu </a:t>
            </a:r>
            <a:endParaRPr lang="en-GB" sz="1800" i="1" dirty="0">
              <a:solidFill>
                <a:schemeClr val="tx1">
                  <a:lumMod val="8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4B1F640-2AA4-407C-9C4F-B9E9B2A46A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0"/>
            <a:ext cx="3458292" cy="420624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9D19B9-9A6B-9C7C-3F7C-C18E32C3AF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090" y="416210"/>
            <a:ext cx="3184634" cy="338643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1441BE3-122D-4002-8F26-3F6D1A6CF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6087" y="0"/>
            <a:ext cx="3409927" cy="2651760"/>
          </a:xfrm>
          <a:prstGeom prst="rect">
            <a:avLst/>
          </a:prstGeom>
          <a:solidFill>
            <a:schemeClr val="accent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846920F-C5ED-470C-A694-E08D21112E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4367107"/>
            <a:ext cx="3458292" cy="249089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F25E996-9949-42CB-8D40-B6D296E99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83011" y="2812627"/>
            <a:ext cx="3423003" cy="4045373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ECBBBF-4A0E-4157-3F48-25961F463B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6240" y="3083735"/>
            <a:ext cx="3190941" cy="3619763"/>
          </a:xfrm>
          <a:prstGeom prst="rect">
            <a:avLst/>
          </a:prstGeom>
          <a:solidFill>
            <a:srgbClr val="FFFF00"/>
          </a:solidFill>
        </p:spPr>
      </p:pic>
    </p:spTree>
    <p:extLst>
      <p:ext uri="{BB962C8B-B14F-4D97-AF65-F5344CB8AC3E}">
        <p14:creationId xmlns:p14="http://schemas.microsoft.com/office/powerpoint/2010/main" val="3945207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19E647-F6F0-4ABE-B7B9-F27F45A45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2B59DC-5B47-C0E9-87A0-BB24EEC49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9" y="599768"/>
            <a:ext cx="3863778" cy="2566217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Business Plan Summary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2BFA6EF-C8B5-4562-9718-3167CB1C9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3153" y="1242796"/>
            <a:ext cx="0" cy="128016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88FFE189-2265-E441-AC76-75E03B9885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25037" y="599768"/>
            <a:ext cx="5559269" cy="256621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Our sustainable cosmetics start-up is dedicated to creating environmentally friendly beauty products that prioritise ethical sourcing, sustainability, and cruelty-free procedures.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 strive to create high-quality cosmetics using organic components that are devoid of hazardous chemicals like parabens and sulphates.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company will employ biodegradable and recyclable packaging and promote a circular economy by providing a return program for used containers.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Our goals include encouraging fair-trade methods, lowering environmental impact, and educating consumers about sustainable beauty products.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We intend to break even within the first 18 months and to grow steadily for the first three years.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A2289DB-F4F2-44AA-8ED3-0141E331B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018" y="3541594"/>
            <a:ext cx="3047841" cy="2868525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655BA0-B092-04E3-FA16-2551898B5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522" y="3788152"/>
            <a:ext cx="2398832" cy="239883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4C115A1-A2B9-496D-8FC5-3B6AA2BC9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3888" y="3541594"/>
            <a:ext cx="3047841" cy="2871939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90D44F-F02C-2042-F0DB-2706B82BA5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030" y="4215142"/>
            <a:ext cx="2611556" cy="1552574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9FA7D49-FB1E-4C96-AD88-49252278D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6757" y="3541594"/>
            <a:ext cx="3047841" cy="2871939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C33B0D-BFC0-DC3B-5C8D-B8981E95435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4899" y="4289279"/>
            <a:ext cx="2611556" cy="1408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3466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19E647-F6F0-4ABE-B7B9-F27F45A45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8AC528-E92B-40AB-D613-D2BD08820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95" y="599768"/>
            <a:ext cx="4420651" cy="2566217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Key Features of the Sustainable Enterprise</a:t>
            </a:r>
            <a:endParaRPr lang="en-GB" sz="32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2BFA6EF-C8B5-4562-9718-3167CB1C9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3153" y="1242796"/>
            <a:ext cx="0" cy="128016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9E25EAAC-8458-0449-1515-DA5D715095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25037" y="599768"/>
            <a:ext cx="5559269" cy="256621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Environmentally Friendly goods: All goods will be free of hazardous chemicals, parabens, and sulphates. We will mostly use organic, plant-based components.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Ethical Sourcing: We will obtain all raw materials from suppliers who adhere to fair trade principles, assuring fair salaries and safe working conditions.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Circular Economy Approach: The company will utilise biodegradable or recyclable packaging and encourage customers to return empty containers for reuse or recycling.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Carbon Neutrality: We intend to lower our carbon footprint by incorporating renewable energy solutions into production and offsetting any residual emissions.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Consumer Education: Through successful marketing initiatives, we will enhance consumer awareness of sustainability and the benefits of using eco-friendly beauty products.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</a:br>
            <a:endParaRPr kumimoji="0" lang="en-US" altLang="en-US" sz="12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A2289DB-F4F2-44AA-8ED3-0141E331B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018" y="3541594"/>
            <a:ext cx="3047841" cy="2868525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D21DCD-B026-C580-6774-5791ADB41A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160" y="3932499"/>
            <a:ext cx="2611556" cy="211013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4C115A1-A2B9-496D-8FC5-3B6AA2BC9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3888" y="3541594"/>
            <a:ext cx="3047841" cy="2871939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D7D5F7-56E2-5D17-3C07-5D67B0D106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030" y="4013356"/>
            <a:ext cx="2611556" cy="195614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9FA7D49-FB1E-4C96-AD88-49252278D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6757" y="3541594"/>
            <a:ext cx="3047841" cy="2871939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127DDB-3F61-20BC-6C04-EF92EE50DB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4899" y="4313194"/>
            <a:ext cx="2611556" cy="136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567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F19E647-F6F0-4ABE-B7B9-F27F45A45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AC3F4E-32BB-116F-0A0B-A658E82C6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0519" y="599768"/>
            <a:ext cx="3863778" cy="2566217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 Black" panose="020B0A04020102020204" pitchFamily="34" charset="0"/>
              </a:rPr>
              <a:t>Why the Business Will Be Successful</a:t>
            </a:r>
            <a:endParaRPr lang="en-GB" sz="3200" dirty="0">
              <a:solidFill>
                <a:schemeClr val="accent1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2BFA6EF-C8B5-4562-9718-3167CB1C9C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3153" y="1242796"/>
            <a:ext cx="0" cy="128016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741A398C-E3BF-2D78-5191-5B658C7123F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325037" y="599768"/>
            <a:ext cx="5559269" cy="256621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 increasing demand for sustainable beauty products represents a substantial business opportunity.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Our commitment to environmentally friendly production, ethical sourcing, and transparency will appeal to the growing customer preference for sustainability.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By broadening our product offerings and remaining adaptable, the company can respond to changing consumer tastes and gain market share.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Strong marketing techniques and an inventive, adaptable approach to product development will enable us to build a devoted consumer base.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With a strong emphasis on sustainability, the company is well-positioned for long-term growth and success in the cosmetics sector.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A2289DB-F4F2-44AA-8ED3-0141E331B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018" y="3541594"/>
            <a:ext cx="3047841" cy="2868525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9B84E1-A69B-529D-0788-4B649EC164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522" y="3788152"/>
            <a:ext cx="2398832" cy="2398832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4C115A1-A2B9-496D-8FC5-3B6AA2BC9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3888" y="3541594"/>
            <a:ext cx="3047841" cy="2871939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88E76B-3AFB-15DE-4CF0-47F95FE30C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030" y="4013356"/>
            <a:ext cx="2611556" cy="1956146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29FA7D49-FB1E-4C96-AD88-49252278D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6757" y="3541594"/>
            <a:ext cx="3047841" cy="2871939"/>
          </a:xfrm>
          <a:prstGeom prst="rect">
            <a:avLst/>
          </a:prstGeom>
          <a:solidFill>
            <a:srgbClr val="FFFFFF"/>
          </a:solidFill>
          <a:ln w="1270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DDD788-AED6-654D-FB4B-0024830909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4899" y="4262139"/>
            <a:ext cx="2611556" cy="1462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673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54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0F951-611A-0B8B-7BBA-7D4B364B7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7" y="836023"/>
            <a:ext cx="3179829" cy="5183777"/>
          </a:xfrm>
        </p:spPr>
        <p:txBody>
          <a:bodyPr anchor="ctr">
            <a:normAutofit/>
          </a:bodyPr>
          <a:lstStyle/>
          <a:p>
            <a:r>
              <a:rPr lang="en-US" sz="3200" b="1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  <a:latin typeface="Arial Black" panose="020B0A04020102020204" pitchFamily="34" charset="0"/>
              </a:rPr>
              <a:t>References</a:t>
            </a:r>
            <a:r>
              <a:rPr lang="en-US" sz="3600" dirty="0">
                <a:solidFill>
                  <a:srgbClr val="FFFFFF"/>
                </a:solidFill>
              </a:rPr>
              <a:t> 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263AD1-45D4-EF23-9EA0-8934D915A5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552389"/>
              </p:ext>
            </p:extLst>
          </p:nvPr>
        </p:nvGraphicFramePr>
        <p:xfrm>
          <a:off x="4395426" y="252249"/>
          <a:ext cx="6253525" cy="6350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8817582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30</TotalTime>
  <Words>652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Century Schoolbook</vt:lpstr>
      <vt:lpstr>Wingdings 2</vt:lpstr>
      <vt:lpstr>View</vt:lpstr>
      <vt:lpstr>Sustainable Cosmetics Start-up Business Plan</vt:lpstr>
      <vt:lpstr>Business Plan Summary</vt:lpstr>
      <vt:lpstr>Key Features of the Sustainable Enterprise</vt:lpstr>
      <vt:lpstr>Why the Business Will Be Successful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2025-03-11T10:11:26Z</dcterms:created>
  <dcterms:modified xsi:type="dcterms:W3CDTF">2025-03-11T10:42:04Z</dcterms:modified>
</cp:coreProperties>
</file>