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8" r:id="rId3"/>
    <p:sldId id="267" r:id="rId4"/>
    <p:sldId id="257" r:id="rId5"/>
    <p:sldId id="261" r:id="rId6"/>
    <p:sldId id="268" r:id="rId7"/>
    <p:sldId id="269" r:id="rId8"/>
    <p:sldId id="270" r:id="rId9"/>
    <p:sldId id="262" r:id="rId10"/>
    <p:sldId id="260" r:id="rId11"/>
    <p:sldId id="263" r:id="rId12"/>
    <p:sldId id="266"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Alice" initials="HA" lastIdx="3" clrIdx="0">
    <p:extLst>
      <p:ext uri="{19B8F6BF-5375-455C-9EA6-DF929625EA0E}">
        <p15:presenceInfo xmlns:p15="http://schemas.microsoft.com/office/powerpoint/2012/main" userId="06f5cae5f40c471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32722-FCBF-4F45-95CA-8A8B838423EB}" v="227" dt="2020-02-03T13:45:25.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97" autoAdjust="0"/>
    <p:restoredTop sz="64193" autoAdjust="0"/>
  </p:normalViewPr>
  <p:slideViewPr>
    <p:cSldViewPr snapToGrid="0">
      <p:cViewPr varScale="1">
        <p:scale>
          <a:sx n="46" d="100"/>
          <a:sy n="46" d="100"/>
        </p:scale>
        <p:origin x="1602" y="4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CEE7BE-D2B2-4BF5-9563-103E424C0A26}" type="datetimeFigureOut">
              <a:rPr lang="en-GB" smtClean="0"/>
              <a:t>03/02/2020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BB22E-8A90-4C68-9DF7-E36E8BA8C9ED}" type="slidenum">
              <a:rPr lang="en-GB" smtClean="0"/>
              <a:t>‹#›</a:t>
            </a:fld>
            <a:endParaRPr lang="en-GB"/>
          </a:p>
        </p:txBody>
      </p:sp>
    </p:spTree>
    <p:extLst>
      <p:ext uri="{BB962C8B-B14F-4D97-AF65-F5344CB8AC3E}">
        <p14:creationId xmlns:p14="http://schemas.microsoft.com/office/powerpoint/2010/main" val="3615804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dissertation is on snake symbolism related to the Minoan Goddess and the Classical Greek Goddesses.</a:t>
            </a:r>
          </a:p>
        </p:txBody>
      </p:sp>
      <p:sp>
        <p:nvSpPr>
          <p:cNvPr id="4" name="Slide Number Placeholder 3"/>
          <p:cNvSpPr>
            <a:spLocks noGrp="1"/>
          </p:cNvSpPr>
          <p:nvPr>
            <p:ph type="sldNum" sz="quarter" idx="5"/>
          </p:nvPr>
        </p:nvSpPr>
        <p:spPr/>
        <p:txBody>
          <a:bodyPr/>
          <a:lstStyle/>
          <a:p>
            <a:fld id="{222BB22E-8A90-4C68-9DF7-E36E8BA8C9ED}" type="slidenum">
              <a:rPr lang="en-GB" smtClean="0"/>
              <a:t>1</a:t>
            </a:fld>
            <a:endParaRPr lang="en-GB"/>
          </a:p>
        </p:txBody>
      </p:sp>
    </p:spTree>
    <p:extLst>
      <p:ext uri="{BB962C8B-B14F-4D97-AF65-F5344CB8AC3E}">
        <p14:creationId xmlns:p14="http://schemas.microsoft.com/office/powerpoint/2010/main" val="3906783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purpose</a:t>
            </a:r>
            <a:r>
              <a:rPr lang="en-GB" dirty="0"/>
              <a:t> of this dissertation is to explore whether the goddesses are a continual manifestation of the mother goddess or whether the symbol of a serpent manifests itself in other cultures for its own purpose.  </a:t>
            </a:r>
            <a:r>
              <a:rPr lang="en-GB" dirty="0">
                <a:solidFill>
                  <a:srgbClr val="FF0000"/>
                </a:solidFill>
              </a:rPr>
              <a:t>Early 19</a:t>
            </a:r>
            <a:r>
              <a:rPr lang="en-GB" baseline="30000" dirty="0">
                <a:solidFill>
                  <a:srgbClr val="FF0000"/>
                </a:solidFill>
              </a:rPr>
              <a:t>th</a:t>
            </a:r>
            <a:r>
              <a:rPr lang="en-GB" dirty="0">
                <a:solidFill>
                  <a:srgbClr val="FF0000"/>
                </a:solidFill>
              </a:rPr>
              <a:t> century </a:t>
            </a:r>
            <a:r>
              <a:rPr lang="en-GB" b="1" dirty="0">
                <a:solidFill>
                  <a:srgbClr val="FF0000"/>
                </a:solidFill>
              </a:rPr>
              <a:t>scholarship</a:t>
            </a:r>
            <a:r>
              <a:rPr lang="en-GB" dirty="0">
                <a:solidFill>
                  <a:srgbClr val="FF0000"/>
                </a:solidFill>
              </a:rPr>
              <a:t> (Hawkes, Gimbutas) argues that the Classical Greek goddesses (especially Hera and Athena) are a development from the Minoan Goddess.  Whereas I </a:t>
            </a:r>
            <a:r>
              <a:rPr lang="en-GB" b="1" dirty="0">
                <a:solidFill>
                  <a:srgbClr val="FF0000"/>
                </a:solidFill>
              </a:rPr>
              <a:t>will attempt to shift the focus</a:t>
            </a:r>
            <a:r>
              <a:rPr lang="en-GB" dirty="0">
                <a:solidFill>
                  <a:srgbClr val="FF0000"/>
                </a:solidFill>
              </a:rPr>
              <a:t> and look at the manifestation of the snake image associated with the goddesses and whether it holds the same connotations across the cultures.</a:t>
            </a:r>
          </a:p>
        </p:txBody>
      </p:sp>
      <p:sp>
        <p:nvSpPr>
          <p:cNvPr id="4" name="Slide Number Placeholder 3"/>
          <p:cNvSpPr>
            <a:spLocks noGrp="1"/>
          </p:cNvSpPr>
          <p:nvPr>
            <p:ph type="sldNum" sz="quarter" idx="5"/>
          </p:nvPr>
        </p:nvSpPr>
        <p:spPr/>
        <p:txBody>
          <a:bodyPr/>
          <a:lstStyle/>
          <a:p>
            <a:fld id="{222BB22E-8A90-4C68-9DF7-E36E8BA8C9ED}" type="slidenum">
              <a:rPr lang="en-GB" smtClean="0"/>
              <a:t>2</a:t>
            </a:fld>
            <a:endParaRPr lang="en-GB"/>
          </a:p>
        </p:txBody>
      </p:sp>
    </p:spTree>
    <p:extLst>
      <p:ext uri="{BB962C8B-B14F-4D97-AF65-F5344CB8AC3E}">
        <p14:creationId xmlns:p14="http://schemas.microsoft.com/office/powerpoint/2010/main" val="296292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rPr>
              <a:t>Today’s Presentation is focused on Chapter 2 “Serpents as a symbol” and how it relates to the overall thesis</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will look at the various universal symbolisms of serpents, which are then related to the different goddesses and what they represent themselves.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Ophidian or snake Symbolism and the main idea that snakes represent is the duality of life and death – which will be most widely discussed throughout the dissertation.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because the Minoan Goddess is seen as a Protector or Mother Goddess – I will be looking at the idea of a snake being a protector of the home.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Before moving on to how the symbolism has changed overtime with the introduction of Christianity and then its use as a symbol for modern medicine.</a:t>
            </a:r>
          </a:p>
          <a:p>
            <a:endParaRPr lang="en-GB" dirty="0"/>
          </a:p>
        </p:txBody>
      </p:sp>
      <p:sp>
        <p:nvSpPr>
          <p:cNvPr id="4" name="Slide Number Placeholder 3"/>
          <p:cNvSpPr>
            <a:spLocks noGrp="1"/>
          </p:cNvSpPr>
          <p:nvPr>
            <p:ph type="sldNum" sz="quarter" idx="5"/>
          </p:nvPr>
        </p:nvSpPr>
        <p:spPr/>
        <p:txBody>
          <a:bodyPr/>
          <a:lstStyle/>
          <a:p>
            <a:fld id="{222BB22E-8A90-4C68-9DF7-E36E8BA8C9ED}" type="slidenum">
              <a:rPr lang="en-GB" smtClean="0"/>
              <a:t>3</a:t>
            </a:fld>
            <a:endParaRPr lang="en-GB"/>
          </a:p>
        </p:txBody>
      </p:sp>
    </p:spTree>
    <p:extLst>
      <p:ext uri="{BB962C8B-B14F-4D97-AF65-F5344CB8AC3E}">
        <p14:creationId xmlns:p14="http://schemas.microsoft.com/office/powerpoint/2010/main" val="562746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duality of life and death in ophidian symbolism.</a:t>
            </a:r>
          </a:p>
          <a:p>
            <a:r>
              <a:rPr lang="en-GB" dirty="0"/>
              <a:t>Charlesworth argues that the shedding of the snakeskin is seen as representing the idea of immortality, rebirth and renewal of life – therefore Fertility.</a:t>
            </a:r>
            <a:br>
              <a:rPr lang="en-GB" dirty="0"/>
            </a:br>
            <a:r>
              <a:rPr lang="en-GB" dirty="0"/>
              <a:t>Johnson who discusses the phallic nature of the snake along with the confusion over why a phallic symbol is often represented with women – like the goddesses.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Eliade in his ‘comparison of religious patterns’ says that serpents bestowing fecundity is a continual theme throughout many religions.</a:t>
            </a:r>
          </a:p>
          <a:p>
            <a:endParaRPr lang="en-GB" dirty="0"/>
          </a:p>
          <a:p>
            <a:r>
              <a:rPr lang="en-GB" dirty="0"/>
              <a:t>The Chthonic (underworld) nature is highly suggested by </a:t>
            </a:r>
            <a:r>
              <a:rPr lang="en-GB" dirty="0" err="1"/>
              <a:t>Taylour</a:t>
            </a:r>
            <a:r>
              <a:rPr lang="en-GB" dirty="0"/>
              <a:t> when examining Mycenae because of the snakes being found near a ‘shrine’ which was carved out of the natural rocks, and so he suggests that snakes would have had the ability to slither in and out of the rocks, therefore slipping between the underworld and the over-world.</a:t>
            </a:r>
            <a:br>
              <a:rPr lang="en-GB" dirty="0"/>
            </a:br>
            <a:r>
              <a:rPr lang="en-GB" dirty="0"/>
              <a:t>The concept of death is seen by snake venom and poison.</a:t>
            </a:r>
          </a:p>
          <a:p>
            <a:endParaRPr lang="en-GB" dirty="0"/>
          </a:p>
          <a:p>
            <a:r>
              <a:rPr lang="en-GB" dirty="0"/>
              <a:t>This idea of snakes representing a duality is of the primary importance when discussing the goddesses who are argued to have evolved from the Minoan Goddess. </a:t>
            </a:r>
            <a:br>
              <a:rPr lang="en-GB" dirty="0"/>
            </a:br>
            <a:r>
              <a:rPr lang="en-GB" dirty="0"/>
              <a:t>Predominantly Persephone – the goddess of spring but also princess in the underworld; however, she may personify this duality, she is not associated with snakes until a much later Orphic Myth where in some versions she is raped by Zeus under the guise of a snake.</a:t>
            </a:r>
          </a:p>
          <a:p>
            <a:endParaRPr lang="en-GB" dirty="0"/>
          </a:p>
        </p:txBody>
      </p:sp>
      <p:sp>
        <p:nvSpPr>
          <p:cNvPr id="4" name="Slide Number Placeholder 3"/>
          <p:cNvSpPr>
            <a:spLocks noGrp="1"/>
          </p:cNvSpPr>
          <p:nvPr>
            <p:ph type="sldNum" sz="quarter" idx="5"/>
          </p:nvPr>
        </p:nvSpPr>
        <p:spPr/>
        <p:txBody>
          <a:bodyPr/>
          <a:lstStyle/>
          <a:p>
            <a:fld id="{222BB22E-8A90-4C68-9DF7-E36E8BA8C9ED}" type="slidenum">
              <a:rPr lang="en-GB" smtClean="0"/>
              <a:t>4</a:t>
            </a:fld>
            <a:endParaRPr lang="en-GB"/>
          </a:p>
        </p:txBody>
      </p:sp>
    </p:spTree>
    <p:extLst>
      <p:ext uri="{BB962C8B-B14F-4D97-AF65-F5344CB8AC3E}">
        <p14:creationId xmlns:p14="http://schemas.microsoft.com/office/powerpoint/2010/main" val="1199166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idea: Snakes as the protector of the home and shrines.</a:t>
            </a:r>
            <a:br>
              <a:rPr lang="en-GB" dirty="0"/>
            </a:br>
            <a:endParaRPr lang="en-GB" dirty="0"/>
          </a:p>
          <a:p>
            <a:r>
              <a:rPr lang="en-GB" dirty="0"/>
              <a:t>It is not just large sanctuaries that kept snakes and it went beyond the Greeks to the Romans as seen in this text by Virgil.  A snake appears during the funeral rites of Aeneas’ father and is believed to be either the genus of the father (so the father’s soul) or the genus of the place, but it clearly accepts the offerings and then returns to the earth, and is taken as a good omen by the funeral attendees. Another link between life and death.</a:t>
            </a:r>
          </a:p>
          <a:p>
            <a:endParaRPr lang="en-GB" i="0" dirty="0"/>
          </a:p>
          <a:p>
            <a:r>
              <a:rPr lang="en-GB" i="1" dirty="0"/>
              <a:t>The next couple of slides will discuss the idea of Snakes protecting shrines for example the Guardian Snake at Athens and Asclepius’ snake at the Asklepion’s.</a:t>
            </a:r>
          </a:p>
          <a:p>
            <a:r>
              <a:rPr lang="en-GB" i="1" dirty="0"/>
              <a:t>But even snakes as literal protectors of the home as they were kept as pets.</a:t>
            </a:r>
          </a:p>
          <a:p>
            <a:endParaRPr lang="en-GB" i="0" dirty="0"/>
          </a:p>
        </p:txBody>
      </p:sp>
      <p:sp>
        <p:nvSpPr>
          <p:cNvPr id="4" name="Slide Number Placeholder 3"/>
          <p:cNvSpPr>
            <a:spLocks noGrp="1"/>
          </p:cNvSpPr>
          <p:nvPr>
            <p:ph type="sldNum" sz="quarter" idx="5"/>
          </p:nvPr>
        </p:nvSpPr>
        <p:spPr/>
        <p:txBody>
          <a:bodyPr/>
          <a:lstStyle/>
          <a:p>
            <a:fld id="{222BB22E-8A90-4C68-9DF7-E36E8BA8C9ED}" type="slidenum">
              <a:rPr lang="en-GB" smtClean="0"/>
              <a:t>5</a:t>
            </a:fld>
            <a:endParaRPr lang="en-GB"/>
          </a:p>
        </p:txBody>
      </p:sp>
    </p:spTree>
    <p:extLst>
      <p:ext uri="{BB962C8B-B14F-4D97-AF65-F5344CB8AC3E}">
        <p14:creationId xmlns:p14="http://schemas.microsoft.com/office/powerpoint/2010/main" val="4274953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most famous guardian snake is that of Athens’ </a:t>
            </a:r>
            <a:r>
              <a:rPr lang="en-GB" i="1" dirty="0" err="1"/>
              <a:t>oikouros</a:t>
            </a:r>
            <a:r>
              <a:rPr lang="en-GB" i="1" dirty="0"/>
              <a:t> </a:t>
            </a:r>
            <a:r>
              <a:rPr lang="en-GB" i="1" dirty="0" err="1"/>
              <a:t>ophis</a:t>
            </a:r>
            <a:r>
              <a:rPr lang="en-GB" i="0" dirty="0"/>
              <a:t>, - the snake that guarded the temple on the Acropolis and lived in the </a:t>
            </a:r>
            <a:r>
              <a:rPr lang="en-GB" i="0" dirty="0" err="1"/>
              <a:t>Erechtheus</a:t>
            </a:r>
            <a:r>
              <a:rPr lang="en-GB" i="0" dirty="0"/>
              <a:t>.  Is here discussed in Herodotus in terms of the Persian invasion – the serpent was fed Honey-Cakes by the priestesses.  Before the Persians invaded the snake was left honey-cakes but did not eat them, thus the idea that the Goddess Athena had abandoned the Acropolis and therefore the city.</a:t>
            </a:r>
          </a:p>
          <a:p>
            <a:r>
              <a:rPr lang="en-GB" dirty="0"/>
              <a:t>The snake is believed to either be a literal snake or metaphorical as Ogden suggests the embodiment of </a:t>
            </a:r>
            <a:r>
              <a:rPr lang="en-GB" dirty="0" err="1"/>
              <a:t>Ericthonios</a:t>
            </a:r>
            <a:r>
              <a:rPr lang="en-GB" dirty="0"/>
              <a:t>, the son of Athena who is either half-snake or was guarded by snakes.</a:t>
            </a:r>
          </a:p>
        </p:txBody>
      </p:sp>
      <p:sp>
        <p:nvSpPr>
          <p:cNvPr id="4" name="Slide Number Placeholder 3"/>
          <p:cNvSpPr>
            <a:spLocks noGrp="1"/>
          </p:cNvSpPr>
          <p:nvPr>
            <p:ph type="sldNum" sz="quarter" idx="5"/>
          </p:nvPr>
        </p:nvSpPr>
        <p:spPr/>
        <p:txBody>
          <a:bodyPr/>
          <a:lstStyle/>
          <a:p>
            <a:fld id="{222BB22E-8A90-4C68-9DF7-E36E8BA8C9ED}" type="slidenum">
              <a:rPr lang="en-GB" smtClean="0"/>
              <a:t>6</a:t>
            </a:fld>
            <a:endParaRPr lang="en-GB"/>
          </a:p>
        </p:txBody>
      </p:sp>
    </p:spTree>
    <p:extLst>
      <p:ext uri="{BB962C8B-B14F-4D97-AF65-F5344CB8AC3E}">
        <p14:creationId xmlns:p14="http://schemas.microsoft.com/office/powerpoint/2010/main" val="776875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Snakes being kept at religious sites is seem predominantly with the Asklepion’s such as Epidaurus.</a:t>
            </a:r>
          </a:p>
          <a:p>
            <a:endParaRPr lang="en-GB" i="0" dirty="0"/>
          </a:p>
          <a:p>
            <a:r>
              <a:rPr lang="en-GB" i="0" dirty="0"/>
              <a:t>Physical manifestation of moving the Asklepion as seen in an inscription describing the movement to Athens in 420BC via a physical snake – the iconography of Asclepius and </a:t>
            </a:r>
            <a:r>
              <a:rPr lang="en-GB" i="0" dirty="0" err="1"/>
              <a:t>Hygia</a:t>
            </a:r>
            <a:r>
              <a:rPr lang="en-GB" i="0" dirty="0"/>
              <a:t> with serpents increased in Athens, as seen.  This movement is copied with the Romans in 292-1BC.</a:t>
            </a:r>
          </a:p>
          <a:p>
            <a:endParaRPr lang="en-GB" i="0" dirty="0"/>
          </a:p>
          <a:p>
            <a:r>
              <a:rPr lang="en-GB" i="0" dirty="0"/>
              <a:t>Because of their supposed healing skills and medical use as detailed in Becker: from their skin, bites, and venom.</a:t>
            </a:r>
          </a:p>
          <a:p>
            <a:r>
              <a:rPr lang="en-GB" i="0" dirty="0"/>
              <a:t>The snakes at Epidaurus were said to be carried around by priestesses to help cure people.</a:t>
            </a:r>
          </a:p>
          <a:p>
            <a:r>
              <a:rPr lang="en-GB" i="0" dirty="0"/>
              <a:t>Healing and dreams – dream of Asclepius in snake form and he heals them while they sleep. (apparently there is a sexual connotations to this).</a:t>
            </a:r>
            <a:br>
              <a:rPr lang="en-GB" i="0" dirty="0"/>
            </a:br>
            <a:r>
              <a:rPr lang="en-GB" i="0" dirty="0"/>
              <a:t>Mention that the image of </a:t>
            </a:r>
            <a:r>
              <a:rPr lang="en-GB" i="0" dirty="0" err="1"/>
              <a:t>Ascleipius</a:t>
            </a:r>
            <a:r>
              <a:rPr lang="en-GB" i="0" dirty="0"/>
              <a:t> and his staff will be discussed later and how it came more formalised for modern medicine.</a:t>
            </a:r>
          </a:p>
          <a:p>
            <a:endParaRPr lang="en-GB" dirty="0"/>
          </a:p>
        </p:txBody>
      </p:sp>
      <p:sp>
        <p:nvSpPr>
          <p:cNvPr id="4" name="Slide Number Placeholder 3"/>
          <p:cNvSpPr>
            <a:spLocks noGrp="1"/>
          </p:cNvSpPr>
          <p:nvPr>
            <p:ph type="sldNum" sz="quarter" idx="5"/>
          </p:nvPr>
        </p:nvSpPr>
        <p:spPr/>
        <p:txBody>
          <a:bodyPr/>
          <a:lstStyle/>
          <a:p>
            <a:fld id="{222BB22E-8A90-4C68-9DF7-E36E8BA8C9ED}" type="slidenum">
              <a:rPr lang="en-GB" smtClean="0"/>
              <a:t>7</a:t>
            </a:fld>
            <a:endParaRPr lang="en-GB"/>
          </a:p>
        </p:txBody>
      </p:sp>
    </p:spTree>
    <p:extLst>
      <p:ext uri="{BB962C8B-B14F-4D97-AF65-F5344CB8AC3E}">
        <p14:creationId xmlns:p14="http://schemas.microsoft.com/office/powerpoint/2010/main" val="21813763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Snakes as pets (this picture is actually related to events in India? – which could cause a new part of my research or be a complete tangent. Contemporary photograph).</a:t>
            </a:r>
          </a:p>
          <a:p>
            <a:r>
              <a:rPr lang="en-GB" dirty="0"/>
              <a:t>Charlesworth and </a:t>
            </a:r>
            <a:r>
              <a:rPr lang="en-GB" dirty="0" err="1"/>
              <a:t>Bodson</a:t>
            </a:r>
            <a:r>
              <a:rPr lang="en-GB" dirty="0"/>
              <a:t> presents the idea of snakes being kept in the home as pets, </a:t>
            </a:r>
            <a:r>
              <a:rPr lang="en-GB" dirty="0" err="1"/>
              <a:t>Babejova</a:t>
            </a:r>
            <a:r>
              <a:rPr lang="en-GB" dirty="0"/>
              <a:t> says it’s because they kill vermin</a:t>
            </a:r>
          </a:p>
          <a:p>
            <a:r>
              <a:rPr lang="en-GB" dirty="0"/>
              <a:t>Pliny and Aristotle both discuss snakes being kept in Private homes.  Aristotle compares them to the Weasel which </a:t>
            </a:r>
            <a:r>
              <a:rPr lang="en-GB" dirty="0" err="1"/>
              <a:t>Bodson</a:t>
            </a:r>
            <a:r>
              <a:rPr lang="en-GB" dirty="0"/>
              <a:t> picks up on as they both kill vermin so became the ‘natural enemy of each other’.</a:t>
            </a:r>
            <a:br>
              <a:rPr lang="en-GB" dirty="0"/>
            </a:br>
            <a:r>
              <a:rPr lang="en-GB" dirty="0"/>
              <a:t>Charlesworth then connects this importance of the pets in the home to Rome where snakes represented the Pater </a:t>
            </a:r>
            <a:r>
              <a:rPr lang="en-GB" dirty="0" err="1"/>
              <a:t>Familias</a:t>
            </a:r>
            <a:r>
              <a:rPr lang="en-GB" dirty="0"/>
              <a:t> and were depicted on parents tombs.</a:t>
            </a:r>
          </a:p>
          <a:p>
            <a:r>
              <a:rPr lang="en-GB" dirty="0" err="1"/>
              <a:t>Lapatin</a:t>
            </a:r>
            <a:r>
              <a:rPr lang="en-GB" dirty="0"/>
              <a:t> makes a connection to the Balkan States – Bosnia &amp; Herzegovina and Serbia, where the snakes are fed milk and kept as pets.</a:t>
            </a:r>
          </a:p>
        </p:txBody>
      </p:sp>
      <p:sp>
        <p:nvSpPr>
          <p:cNvPr id="4" name="Slide Number Placeholder 3"/>
          <p:cNvSpPr>
            <a:spLocks noGrp="1"/>
          </p:cNvSpPr>
          <p:nvPr>
            <p:ph type="sldNum" sz="quarter" idx="5"/>
          </p:nvPr>
        </p:nvSpPr>
        <p:spPr/>
        <p:txBody>
          <a:bodyPr/>
          <a:lstStyle/>
          <a:p>
            <a:fld id="{222BB22E-8A90-4C68-9DF7-E36E8BA8C9ED}" type="slidenum">
              <a:rPr lang="en-GB" smtClean="0"/>
              <a:t>8</a:t>
            </a:fld>
            <a:endParaRPr lang="en-GB"/>
          </a:p>
        </p:txBody>
      </p:sp>
    </p:spTree>
    <p:extLst>
      <p:ext uri="{BB962C8B-B14F-4D97-AF65-F5344CB8AC3E}">
        <p14:creationId xmlns:p14="http://schemas.microsoft.com/office/powerpoint/2010/main" val="3213447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Charlesworth’s argues that Christianity made the symbols of pre-Christian societies negative in order to diminish their power and make themselves distinct.  For example the snake in Eden being seen as evil.</a:t>
            </a:r>
          </a:p>
          <a:p>
            <a:r>
              <a:rPr lang="en-GB" dirty="0"/>
              <a:t>However, there is discussion by </a:t>
            </a:r>
            <a:r>
              <a:rPr lang="en-GB" dirty="0" err="1"/>
              <a:t>Antonion</a:t>
            </a:r>
            <a:r>
              <a:rPr lang="en-GB" dirty="0"/>
              <a:t> et al. on the continued idea even in Christianity of the medical purposes of snakes – first with a story in Mark about the Israelites being bitten by snakes and then Moses creating a bronze image of a snake on rod and anyone who looks at it will be cured of their snake bite.  Then with the idea of a Byzantine Cross with an entwined snake being a representation of this event and symbolising healing.</a:t>
            </a:r>
          </a:p>
          <a:p>
            <a:r>
              <a:rPr lang="en-GB" sz="1200" b="1" kern="1200" dirty="0">
                <a:solidFill>
                  <a:schemeClr val="tx1"/>
                </a:solidFill>
                <a:effectLst/>
                <a:latin typeface="+mn-lt"/>
                <a:ea typeface="+mn-ea"/>
                <a:cs typeface="+mn-cs"/>
              </a:rPr>
              <a:t>It is clearly connected</a:t>
            </a:r>
          </a:p>
          <a:p>
            <a:r>
              <a:rPr lang="en-GB" sz="1200" kern="1200" dirty="0">
                <a:solidFill>
                  <a:schemeClr val="tx1"/>
                </a:solidFill>
                <a:effectLst/>
                <a:latin typeface="+mn-lt"/>
                <a:ea typeface="+mn-ea"/>
                <a:cs typeface="+mn-cs"/>
              </a:rPr>
              <a:t>Then there is the medical symbol of the Caduceus – linked with the idea of snakes as healers from the Asklepion’s.</a:t>
            </a:r>
          </a:p>
          <a:p>
            <a:r>
              <a:rPr lang="en-GB" sz="1200" kern="1200" dirty="0">
                <a:solidFill>
                  <a:schemeClr val="tx1"/>
                </a:solidFill>
                <a:effectLst/>
                <a:latin typeface="+mn-lt"/>
                <a:ea typeface="+mn-ea"/>
                <a:cs typeface="+mn-cs"/>
              </a:rPr>
              <a:t>Although the Caduceus is actually Hermes symbol – and he is not associated with medicine, whereas Asclepius (as mentioned earlier) also had a staff with a serpent on it, but only a singular serpent.  It is suggested that it may be Hermes’ staff because of his association with the underworld or the </a:t>
            </a:r>
            <a:r>
              <a:rPr lang="en-GB" sz="1200" kern="1200" dirty="0" err="1">
                <a:solidFill>
                  <a:schemeClr val="tx1"/>
                </a:solidFill>
                <a:effectLst/>
                <a:latin typeface="+mn-lt"/>
                <a:ea typeface="+mn-ea"/>
                <a:cs typeface="+mn-cs"/>
              </a:rPr>
              <a:t>Eleusian</a:t>
            </a:r>
            <a:r>
              <a:rPr lang="en-GB" sz="1200" kern="1200" dirty="0">
                <a:solidFill>
                  <a:schemeClr val="tx1"/>
                </a:solidFill>
                <a:effectLst/>
                <a:latin typeface="+mn-lt"/>
                <a:ea typeface="+mn-ea"/>
                <a:cs typeface="+mn-cs"/>
              </a:rPr>
              <a:t> Mysteries and the idea of rejuvenation?</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What is important is the fact that this is modern day viewers interpreting what the snake represents from the context that it is found in and very little written evidence.  Therefore, there is no sure way of knowing that how we interpret the snakes is how the people at the time may have interpreted them – we have a bias towards how we treat snakes and how we view them, that people who lived a very different lifestyle might not have had before.</a:t>
            </a:r>
          </a:p>
          <a:p>
            <a:endParaRPr lang="en-GB" dirty="0"/>
          </a:p>
        </p:txBody>
      </p:sp>
      <p:sp>
        <p:nvSpPr>
          <p:cNvPr id="4" name="Slide Number Placeholder 3"/>
          <p:cNvSpPr>
            <a:spLocks noGrp="1"/>
          </p:cNvSpPr>
          <p:nvPr>
            <p:ph type="sldNum" sz="quarter" idx="5"/>
          </p:nvPr>
        </p:nvSpPr>
        <p:spPr/>
        <p:txBody>
          <a:bodyPr/>
          <a:lstStyle/>
          <a:p>
            <a:fld id="{222BB22E-8A90-4C68-9DF7-E36E8BA8C9ED}" type="slidenum">
              <a:rPr lang="en-GB" smtClean="0"/>
              <a:t>9</a:t>
            </a:fld>
            <a:endParaRPr lang="en-GB"/>
          </a:p>
        </p:txBody>
      </p:sp>
    </p:spTree>
    <p:extLst>
      <p:ext uri="{BB962C8B-B14F-4D97-AF65-F5344CB8AC3E}">
        <p14:creationId xmlns:p14="http://schemas.microsoft.com/office/powerpoint/2010/main" val="792399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Jung discusses the dualism of ‘Loving and terrible mother’ – serpent image appears when the bond between a mother and son is broken.</a:t>
            </a:r>
            <a:br>
              <a:rPr lang="en-GB" dirty="0"/>
            </a:br>
            <a:r>
              <a:rPr lang="en-GB" dirty="0"/>
              <a:t>However, he is disagreeing with himself – because Jung had already said that all images must be viewed in terms of their context, and the idea of the Minoan Mother Goddess being evil because she’s associated with the serpent doesn’t concur with most authors ideas that the serpents are seen as protectors.</a:t>
            </a:r>
          </a:p>
          <a:p>
            <a:r>
              <a:rPr lang="en-GB" dirty="0"/>
              <a:t>But if we take this fundament idea of an archetype in its essence, it is the idea that the same symbols appear across cultures not due to interaction but because they ingrained into our Collective Unconscious – but there is no way of truly ‘proving’ this idea.  It could, however, support the idea of why protective serpents and mother goddesses appear across the world, not necessarily interchangeably, but almost constantly.</a:t>
            </a:r>
          </a:p>
          <a:p>
            <a:endParaRPr lang="en-GB" dirty="0"/>
          </a:p>
          <a:p>
            <a:r>
              <a:rPr lang="en-GB" dirty="0"/>
              <a:t>Mother and Son associations are seen in both de Beauvoir and Frazer</a:t>
            </a:r>
            <a:br>
              <a:rPr lang="en-GB" dirty="0"/>
            </a:br>
            <a:r>
              <a:rPr lang="en-GB" dirty="0"/>
              <a:t>de Beauvoir presents the idea of a god who takes power giving the examples of Rhea and Zeus, and Astarte and Adonis</a:t>
            </a:r>
            <a:br>
              <a:rPr lang="en-GB" dirty="0"/>
            </a:br>
            <a:r>
              <a:rPr lang="en-GB" dirty="0"/>
              <a:t>Frazer also references Adonis: comparing the Easter celebrations to the celebration of the dead and risen Adonis.</a:t>
            </a:r>
          </a:p>
          <a:p>
            <a:r>
              <a:rPr lang="en-GB" dirty="0"/>
              <a:t>Both de Beauvoir and Frazer discuss the idea of fertility being linked to women – although they do not make the further connection to snakes which as said earlier often symbolise fertility.</a:t>
            </a:r>
          </a:p>
          <a:p>
            <a:endParaRPr lang="en-GB" dirty="0"/>
          </a:p>
          <a:p>
            <a:r>
              <a:rPr lang="en-GB" dirty="0"/>
              <a:t>Ogden presents the idea that it was presumed that the Minoan Snake Goddess became Athena due to the snake image, but argues a continuity is unlikely.</a:t>
            </a:r>
          </a:p>
        </p:txBody>
      </p:sp>
      <p:sp>
        <p:nvSpPr>
          <p:cNvPr id="4" name="Slide Number Placeholder 3"/>
          <p:cNvSpPr>
            <a:spLocks noGrp="1"/>
          </p:cNvSpPr>
          <p:nvPr>
            <p:ph type="sldNum" sz="quarter" idx="5"/>
          </p:nvPr>
        </p:nvSpPr>
        <p:spPr/>
        <p:txBody>
          <a:bodyPr/>
          <a:lstStyle/>
          <a:p>
            <a:fld id="{222BB22E-8A90-4C68-9DF7-E36E8BA8C9ED}" type="slidenum">
              <a:rPr lang="en-GB" smtClean="0"/>
              <a:t>10</a:t>
            </a:fld>
            <a:endParaRPr lang="en-GB"/>
          </a:p>
        </p:txBody>
      </p:sp>
    </p:spTree>
    <p:extLst>
      <p:ext uri="{BB962C8B-B14F-4D97-AF65-F5344CB8AC3E}">
        <p14:creationId xmlns:p14="http://schemas.microsoft.com/office/powerpoint/2010/main" val="4227567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idea of Ogden’s about there not being continuity has already been seen by </a:t>
            </a:r>
            <a:r>
              <a:rPr lang="en-GB" dirty="0" err="1"/>
              <a:t>Lapatin</a:t>
            </a:r>
            <a:r>
              <a:rPr lang="en-GB" dirty="0"/>
              <a:t> when he says: </a:t>
            </a:r>
            <a:r>
              <a:rPr lang="en-GB" b="1" dirty="0"/>
              <a:t>quote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quote is the basis of the argument that I’m tearing down.</a:t>
            </a:r>
          </a:p>
          <a:p>
            <a:r>
              <a:rPr lang="en-GB" dirty="0"/>
              <a:t>Instead I’m trying to see if the serpent is just the underlying image that seems to reappear across cultures.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Therefore, the important question is, whether the ‘Mother Goddess’ from Minoan Crete became the various goddesses of the Greek Pantheon, e.g. whether there is some sort of cultural memory of the Mycenaeans by the Classical Greeks.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But we know that there is a Classical cultural memory of the Mycenaeans: </a:t>
            </a:r>
            <a:r>
              <a:rPr lang="en-GB" b="1" dirty="0"/>
              <a:t>Homer is the cultural memory.  Apollo </a:t>
            </a:r>
            <a:r>
              <a:rPr lang="en-GB" b="1" dirty="0" err="1"/>
              <a:t>Hacinthyus</a:t>
            </a:r>
            <a:r>
              <a:rPr lang="en-GB" b="1" dirty="0"/>
              <a:t>.  Bones of Orestes. </a:t>
            </a:r>
            <a:br>
              <a:rPr lang="en-GB" b="1" dirty="0"/>
            </a:br>
            <a:r>
              <a:rPr lang="en-GB" b="1" dirty="0"/>
              <a:t>The question is whether the Classical Greek viewpoint of the snake is actually connected to another goddess – and if it’s a Minoan Goddess this becomes so much harder – how much we’re ignoring other possible connections. There is no apparent Mycenaean Mother Goddess – there are snakes, and goddesses, but not together.  We cannot however prove a continuation of worship of the goddess as there is no clear site continuation (apart from speculation that the Classical temples are built on the foundations of old Mycenaean palaces.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It is important to address that there are other cultures that also look at the snake as Chthonic – the/my current argument is very Greco-centric.  Chthonic snakes go as far as the Baltic States, Meso-America, etc. The idea of a chthonic snake and a goddess with a dual purpose is seen across the world, there is no way that they are all linked to one definite being, then how did they all appear in such similar guises?  They appear across the world before there is any connection between </a:t>
            </a:r>
            <a:r>
              <a:rPr lang="en-GB" b="1"/>
              <a:t>the places.</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OR, is it just our interpretation of them that forces each different snake and goddess to conform to the guise that we want them to conform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 final thought is: i</a:t>
            </a:r>
            <a:r>
              <a:rPr lang="en-GB" dirty="0"/>
              <a:t>f the image of either a serpent repeats across cultures.  Or whether it’s the Mother image itself that repeats across the cultures.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As mentioned on the previous slide is the idea of an archetype acceptable?  Does the idea of a mother image or serpent come from within?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idea is summed up in </a:t>
            </a:r>
            <a:r>
              <a:rPr lang="en-GB" dirty="0" err="1"/>
              <a:t>Lapatin’s</a:t>
            </a:r>
            <a:r>
              <a:rPr lang="en-GB" dirty="0"/>
              <a:t> quote.  Someone came up with the idea of a Greek goddess being descended from the Minoan goddess…and then everyone else started latching on to the idea and coming up with different arguments for all the different goddesses.</a:t>
            </a:r>
          </a:p>
          <a:p>
            <a:endParaRPr lang="en-GB" dirty="0"/>
          </a:p>
          <a:p>
            <a:endParaRPr lang="en-GB" dirty="0"/>
          </a:p>
        </p:txBody>
      </p:sp>
      <p:sp>
        <p:nvSpPr>
          <p:cNvPr id="4" name="Slide Number Placeholder 3"/>
          <p:cNvSpPr>
            <a:spLocks noGrp="1"/>
          </p:cNvSpPr>
          <p:nvPr>
            <p:ph type="sldNum" sz="quarter" idx="5"/>
          </p:nvPr>
        </p:nvSpPr>
        <p:spPr/>
        <p:txBody>
          <a:bodyPr/>
          <a:lstStyle/>
          <a:p>
            <a:fld id="{222BB22E-8A90-4C68-9DF7-E36E8BA8C9ED}" type="slidenum">
              <a:rPr lang="en-GB" smtClean="0"/>
              <a:t>11</a:t>
            </a:fld>
            <a:endParaRPr lang="en-GB"/>
          </a:p>
        </p:txBody>
      </p:sp>
    </p:spTree>
    <p:extLst>
      <p:ext uri="{BB962C8B-B14F-4D97-AF65-F5344CB8AC3E}">
        <p14:creationId xmlns:p14="http://schemas.microsoft.com/office/powerpoint/2010/main" val="702657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 a Snake image</a:t>
            </a:r>
          </a:p>
        </p:txBody>
      </p:sp>
      <p:sp>
        <p:nvSpPr>
          <p:cNvPr id="4" name="Slide Number Placeholder 3"/>
          <p:cNvSpPr>
            <a:spLocks noGrp="1"/>
          </p:cNvSpPr>
          <p:nvPr>
            <p:ph type="sldNum" sz="quarter" idx="5"/>
          </p:nvPr>
        </p:nvSpPr>
        <p:spPr/>
        <p:txBody>
          <a:bodyPr/>
          <a:lstStyle/>
          <a:p>
            <a:fld id="{222BB22E-8A90-4C68-9DF7-E36E8BA8C9ED}" type="slidenum">
              <a:rPr lang="en-GB" smtClean="0"/>
              <a:t>12</a:t>
            </a:fld>
            <a:endParaRPr lang="en-GB"/>
          </a:p>
        </p:txBody>
      </p:sp>
    </p:spTree>
    <p:extLst>
      <p:ext uri="{BB962C8B-B14F-4D97-AF65-F5344CB8AC3E}">
        <p14:creationId xmlns:p14="http://schemas.microsoft.com/office/powerpoint/2010/main" val="13338377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Antonion</a:t>
            </a:r>
            <a:endParaRPr lang="en-GB" dirty="0"/>
          </a:p>
        </p:txBody>
      </p:sp>
      <p:sp>
        <p:nvSpPr>
          <p:cNvPr id="4" name="Slide Number Placeholder 3"/>
          <p:cNvSpPr>
            <a:spLocks noGrp="1"/>
          </p:cNvSpPr>
          <p:nvPr>
            <p:ph type="sldNum" sz="quarter" idx="5"/>
          </p:nvPr>
        </p:nvSpPr>
        <p:spPr/>
        <p:txBody>
          <a:bodyPr/>
          <a:lstStyle/>
          <a:p>
            <a:fld id="{222BB22E-8A90-4C68-9DF7-E36E8BA8C9ED}" type="slidenum">
              <a:rPr lang="en-GB" smtClean="0"/>
              <a:t>13</a:t>
            </a:fld>
            <a:endParaRPr lang="en-GB"/>
          </a:p>
        </p:txBody>
      </p:sp>
    </p:spTree>
    <p:extLst>
      <p:ext uri="{BB962C8B-B14F-4D97-AF65-F5344CB8AC3E}">
        <p14:creationId xmlns:p14="http://schemas.microsoft.com/office/powerpoint/2010/main" val="4054718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42A55-F7D9-4957-AEBD-29CA7B9C40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3D6BC3-C807-493B-BA7D-6A7A4E97DF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C2396D-2369-463D-AD15-9C409F596061}"/>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5" name="Footer Placeholder 4">
            <a:extLst>
              <a:ext uri="{FF2B5EF4-FFF2-40B4-BE49-F238E27FC236}">
                <a16:creationId xmlns:a16="http://schemas.microsoft.com/office/drawing/2014/main" id="{71E867AC-9571-48B8-B82D-8AF54A8AB1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C926A9-327F-4AD0-A732-373E5A9C773F}"/>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2626019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0BF7-3F48-4442-940F-96C6620170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03382C-4D92-4613-AD8A-B64B3F73F3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1436C-3725-43A9-9CDF-1723CD52B585}"/>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5" name="Footer Placeholder 4">
            <a:extLst>
              <a:ext uri="{FF2B5EF4-FFF2-40B4-BE49-F238E27FC236}">
                <a16:creationId xmlns:a16="http://schemas.microsoft.com/office/drawing/2014/main" id="{9FD44992-0564-4C6D-927B-CC3C75DB88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D5E533-004B-44B2-9FCC-ABF63F596204}"/>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4014753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F36C-1B6A-4489-9257-1B318980E5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219031-9490-4667-9E07-56DCED3DC0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6F92BE-C144-4AE0-82D0-BBB28BE2ED29}"/>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5" name="Footer Placeholder 4">
            <a:extLst>
              <a:ext uri="{FF2B5EF4-FFF2-40B4-BE49-F238E27FC236}">
                <a16:creationId xmlns:a16="http://schemas.microsoft.com/office/drawing/2014/main" id="{73D7F694-0F30-4AE4-AFBE-410796571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515787-4698-4CE6-8423-3D31BEB394D3}"/>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676888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4736-2488-45FA-83B4-E466163EDC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93BB38-02B4-4526-ACBD-60228B2A1B9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7A46C2-93B1-4F91-9DAD-FE0F34998D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1F2CAD-8AA6-494A-AD0A-815AE3991CB6}"/>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6" name="Footer Placeholder 5">
            <a:extLst>
              <a:ext uri="{FF2B5EF4-FFF2-40B4-BE49-F238E27FC236}">
                <a16:creationId xmlns:a16="http://schemas.microsoft.com/office/drawing/2014/main" id="{2E5F9303-5BBA-4818-A383-70DDC52805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095BF-1C92-4022-BBA9-DDDE20D8882A}"/>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1366962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35ACF-2D1F-40F0-BA2C-596B9811A1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286F9A-A704-4D92-9CD9-94BA83BC82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E00CAA-3083-448C-B744-EB981D29AA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BCC434-2E09-47D7-90FD-48FB02B73B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2B80BB-B0EC-436A-9D61-FC98ED8768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C1B679-2C24-44CB-B7F1-6BE777D5AEE9}"/>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8" name="Footer Placeholder 7">
            <a:extLst>
              <a:ext uri="{FF2B5EF4-FFF2-40B4-BE49-F238E27FC236}">
                <a16:creationId xmlns:a16="http://schemas.microsoft.com/office/drawing/2014/main" id="{5C65EB0F-9DB5-4100-BB6E-937843CF34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4AD4F2-CE39-4FC2-8B22-37DFCBBA589F}"/>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769909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83FD0-81F4-49D3-B4A9-919DEBDED9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47BC9E-82D2-4B0D-9A36-739EC966A3BC}"/>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4" name="Footer Placeholder 3">
            <a:extLst>
              <a:ext uri="{FF2B5EF4-FFF2-40B4-BE49-F238E27FC236}">
                <a16:creationId xmlns:a16="http://schemas.microsoft.com/office/drawing/2014/main" id="{AB6399A9-4E8C-4F0A-9604-3A36FE138C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E9AF0B-E211-4F5D-8D1D-3A8ECD5EE921}"/>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1292738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E39048-A092-400D-8B42-047EE9505522}"/>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3" name="Footer Placeholder 2">
            <a:extLst>
              <a:ext uri="{FF2B5EF4-FFF2-40B4-BE49-F238E27FC236}">
                <a16:creationId xmlns:a16="http://schemas.microsoft.com/office/drawing/2014/main" id="{030833F7-F46D-4B13-A53E-848466997C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3B0CA1-B116-4B52-BDB5-982DA8C27D8D}"/>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410874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CFF12-5105-4A65-9229-3C8AF8902C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6710FD-0719-416E-AA9B-0E6FE45921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5F487C7-F656-423B-B524-83F4C24FA3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382F8E-DAFC-4A1A-9F1D-43C1013C6F62}"/>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6" name="Footer Placeholder 5">
            <a:extLst>
              <a:ext uri="{FF2B5EF4-FFF2-40B4-BE49-F238E27FC236}">
                <a16:creationId xmlns:a16="http://schemas.microsoft.com/office/drawing/2014/main" id="{C5C9A46E-AE4F-494E-BF9B-B7D16FB6B6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6B6DCA-BD15-4D99-954B-789AF8D1B30A}"/>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1267399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F62F3-B5FF-4A85-A0AE-77C464DED0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BA1860-96DF-470B-89BF-E2AEFE5195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1792B9-3848-4632-A4D5-79FFDFECAB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4C347F-EA8D-4AFA-A950-8FDCB209CD68}"/>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6" name="Footer Placeholder 5">
            <a:extLst>
              <a:ext uri="{FF2B5EF4-FFF2-40B4-BE49-F238E27FC236}">
                <a16:creationId xmlns:a16="http://schemas.microsoft.com/office/drawing/2014/main" id="{12ACA3B8-B36D-485D-BA49-5CC4C8120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5CEF2C-121E-4DC2-A808-D1CDF0B25FA4}"/>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974492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436FA-3863-4040-9428-D9FAEC329F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5F6E58-67D8-4A69-AD15-D70021DE84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ACC82F-32BE-4E67-A13F-687CC28F080A}"/>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5" name="Footer Placeholder 4">
            <a:extLst>
              <a:ext uri="{FF2B5EF4-FFF2-40B4-BE49-F238E27FC236}">
                <a16:creationId xmlns:a16="http://schemas.microsoft.com/office/drawing/2014/main" id="{DF63DE8C-0FFF-44EF-BB27-7C6EF4E6DA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102823-0A1D-46E5-ACE5-A08FF6209995}"/>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142294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E50A8E-1CC0-42D6-ACBE-95644DC765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6C866D-8038-411D-84C4-44CDD4A619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01781B-3162-436C-931B-D98F875DAF87}"/>
              </a:ext>
            </a:extLst>
          </p:cNvPr>
          <p:cNvSpPr>
            <a:spLocks noGrp="1"/>
          </p:cNvSpPr>
          <p:nvPr>
            <p:ph type="dt" sz="half" idx="10"/>
          </p:nvPr>
        </p:nvSpPr>
        <p:spPr/>
        <p:txBody>
          <a:bodyPr/>
          <a:lstStyle/>
          <a:p>
            <a:fld id="{4852A6D4-7B89-43E9-94F3-B4D69BE7B91D}" type="datetimeFigureOut">
              <a:rPr lang="en-GB" smtClean="0"/>
              <a:t>03/02/2020</a:t>
            </a:fld>
            <a:endParaRPr lang="en-GB"/>
          </a:p>
        </p:txBody>
      </p:sp>
      <p:sp>
        <p:nvSpPr>
          <p:cNvPr id="5" name="Footer Placeholder 4">
            <a:extLst>
              <a:ext uri="{FF2B5EF4-FFF2-40B4-BE49-F238E27FC236}">
                <a16:creationId xmlns:a16="http://schemas.microsoft.com/office/drawing/2014/main" id="{0FC501E9-12C6-4581-9B2B-B007CC1B3E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B755C-640E-43CD-89CF-01A83B567EAA}"/>
              </a:ext>
            </a:extLst>
          </p:cNvPr>
          <p:cNvSpPr>
            <a:spLocks noGrp="1"/>
          </p:cNvSpPr>
          <p:nvPr>
            <p:ph type="sldNum" sz="quarter" idx="12"/>
          </p:nvPr>
        </p:nvSpPr>
        <p:spPr/>
        <p:txBody>
          <a:bodyPr/>
          <a:lstStyle/>
          <a:p>
            <a:fld id="{EAC3273B-82BE-40DD-9CA5-8E34D60B3C27}" type="slidenum">
              <a:rPr lang="en-GB" smtClean="0"/>
              <a:t>‹#›</a:t>
            </a:fld>
            <a:endParaRPr lang="en-GB"/>
          </a:p>
        </p:txBody>
      </p:sp>
    </p:spTree>
    <p:extLst>
      <p:ext uri="{BB962C8B-B14F-4D97-AF65-F5344CB8AC3E}">
        <p14:creationId xmlns:p14="http://schemas.microsoft.com/office/powerpoint/2010/main" val="2141005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712556-7560-4CA2-A234-6532FE55F3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E388E2-35BE-4505-B293-B31C78BE19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50A17C-2C56-4B27-BA87-E83304ADF8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52A6D4-7B89-43E9-94F3-B4D69BE7B91D}" type="datetimeFigureOut">
              <a:rPr lang="en-GB" smtClean="0"/>
              <a:t>03/02/2020</a:t>
            </a:fld>
            <a:endParaRPr lang="en-GB"/>
          </a:p>
        </p:txBody>
      </p:sp>
      <p:sp>
        <p:nvSpPr>
          <p:cNvPr id="5" name="Footer Placeholder 4">
            <a:extLst>
              <a:ext uri="{FF2B5EF4-FFF2-40B4-BE49-F238E27FC236}">
                <a16:creationId xmlns:a16="http://schemas.microsoft.com/office/drawing/2014/main" id="{155BD479-1965-45B9-BFC5-11077EB1D9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1A0273-4F56-4739-9E67-39D484F514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C3273B-82BE-40DD-9CA5-8E34D60B3C27}" type="slidenum">
              <a:rPr lang="en-GB" smtClean="0"/>
              <a:t>‹#›</a:t>
            </a:fld>
            <a:endParaRPr lang="en-GB"/>
          </a:p>
        </p:txBody>
      </p:sp>
    </p:spTree>
    <p:extLst>
      <p:ext uri="{BB962C8B-B14F-4D97-AF65-F5344CB8AC3E}">
        <p14:creationId xmlns:p14="http://schemas.microsoft.com/office/powerpoint/2010/main" val="18228528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G"/><Relationship Id="rId7" Type="http://schemas.openxmlformats.org/officeDocument/2006/relationships/image" Target="../media/image7.jpg"/><Relationship Id="rId12"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g"/><Relationship Id="rId11" Type="http://schemas.openxmlformats.org/officeDocument/2006/relationships/image" Target="../media/image10.svg"/><Relationship Id="rId5" Type="http://schemas.openxmlformats.org/officeDocument/2006/relationships/image" Target="../media/image5.jpg"/><Relationship Id="rId10" Type="http://schemas.openxmlformats.org/officeDocument/2006/relationships/image" Target="../media/image1.png"/><Relationship Id="rId4" Type="http://schemas.openxmlformats.org/officeDocument/2006/relationships/image" Target="../media/image4.jpg"/><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7" Type="http://schemas.microsoft.com/office/2007/relationships/hdphoto" Target="../media/hdphoto1.wdp"/><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2.sv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2.sv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sv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20.jpg"/><Relationship Id="rId7"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3.jpeg"/><Relationship Id="rId5" Type="http://schemas.openxmlformats.org/officeDocument/2006/relationships/image" Target="../media/image22.jpg"/><Relationship Id="rId4" Type="http://schemas.openxmlformats.org/officeDocument/2006/relationships/image" Target="../media/image21.gif"/></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5.pn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EF94A-1DCC-4D36-9CB7-85CCB12BE9F6}"/>
              </a:ext>
            </a:extLst>
          </p:cNvPr>
          <p:cNvSpPr>
            <a:spLocks noGrp="1"/>
          </p:cNvSpPr>
          <p:nvPr>
            <p:ph type="ctrTitle"/>
          </p:nvPr>
        </p:nvSpPr>
        <p:spPr>
          <a:xfrm>
            <a:off x="1524000" y="1122362"/>
            <a:ext cx="9144000" cy="2840037"/>
          </a:xfrm>
        </p:spPr>
        <p:txBody>
          <a:bodyPr>
            <a:normAutofit/>
          </a:bodyPr>
          <a:lstStyle/>
          <a:p>
            <a:r>
              <a:rPr lang="en-GB" sz="5400" dirty="0"/>
              <a:t>Snake Symbolism with a focus on the Goddesses from Minoan Crete to Classical Greece</a:t>
            </a:r>
          </a:p>
        </p:txBody>
      </p:sp>
      <p:sp>
        <p:nvSpPr>
          <p:cNvPr id="3" name="Subtitle 2">
            <a:extLst>
              <a:ext uri="{FF2B5EF4-FFF2-40B4-BE49-F238E27FC236}">
                <a16:creationId xmlns:a16="http://schemas.microsoft.com/office/drawing/2014/main" id="{52ECBDDA-1C30-43E6-9B94-38F122617B80}"/>
              </a:ext>
            </a:extLst>
          </p:cNvPr>
          <p:cNvSpPr>
            <a:spLocks noGrp="1"/>
          </p:cNvSpPr>
          <p:nvPr>
            <p:ph type="subTitle" idx="1"/>
          </p:nvPr>
        </p:nvSpPr>
        <p:spPr>
          <a:xfrm>
            <a:off x="1524000" y="4256436"/>
            <a:ext cx="9144000" cy="1600818"/>
          </a:xfrm>
        </p:spPr>
        <p:txBody>
          <a:bodyPr>
            <a:normAutofit/>
          </a:bodyPr>
          <a:lstStyle/>
          <a:p>
            <a:r>
              <a:rPr lang="en-GB"/>
              <a:t>By Helen Alice Douglas (1700383)</a:t>
            </a:r>
            <a:endParaRPr lang="en-GB" dirty="0"/>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Snake">
            <a:extLst>
              <a:ext uri="{FF2B5EF4-FFF2-40B4-BE49-F238E27FC236}">
                <a16:creationId xmlns:a16="http://schemas.microsoft.com/office/drawing/2014/main" id="{94DF6156-04E4-4ECA-8A53-A3C360B591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1324418">
            <a:off x="35143" y="35143"/>
            <a:ext cx="914400" cy="914400"/>
          </a:xfrm>
          <a:prstGeom prst="rect">
            <a:avLst/>
          </a:prstGeom>
        </p:spPr>
      </p:pic>
    </p:spTree>
    <p:extLst>
      <p:ext uri="{BB962C8B-B14F-4D97-AF65-F5344CB8AC3E}">
        <p14:creationId xmlns:p14="http://schemas.microsoft.com/office/powerpoint/2010/main" val="3948089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statue&#10;&#10;Description automatically generated">
            <a:extLst>
              <a:ext uri="{FF2B5EF4-FFF2-40B4-BE49-F238E27FC236}">
                <a16:creationId xmlns:a16="http://schemas.microsoft.com/office/drawing/2014/main" id="{C022363B-E6C5-41C5-BE84-727B3A8FF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4836" y="1672431"/>
            <a:ext cx="2614613" cy="3513138"/>
          </a:xfrm>
          <a:prstGeom prst="ellipse">
            <a:avLst/>
          </a:prstGeom>
          <a:ln>
            <a:noFill/>
          </a:ln>
          <a:effectLst>
            <a:softEdge rad="112500"/>
          </a:effectLst>
        </p:spPr>
      </p:pic>
      <p:pic>
        <p:nvPicPr>
          <p:cNvPr id="7" name="Picture 6" descr="A picture containing cup, drawing&#10;&#10;Description automatically generated">
            <a:extLst>
              <a:ext uri="{FF2B5EF4-FFF2-40B4-BE49-F238E27FC236}">
                <a16:creationId xmlns:a16="http://schemas.microsoft.com/office/drawing/2014/main" id="{D8791747-897E-4425-B813-AE9503B522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93104" y="183476"/>
            <a:ext cx="1657350" cy="2762250"/>
          </a:xfrm>
          <a:prstGeom prst="ellipse">
            <a:avLst/>
          </a:prstGeom>
          <a:ln>
            <a:noFill/>
          </a:ln>
          <a:effectLst>
            <a:softEdge rad="112500"/>
          </a:effectLst>
        </p:spPr>
      </p:pic>
      <p:sp>
        <p:nvSpPr>
          <p:cNvPr id="19" name="Rectangle 1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3D271-7EAD-46D4-A0F1-DD795466B392}"/>
              </a:ext>
            </a:extLst>
          </p:cNvPr>
          <p:cNvSpPr>
            <a:spLocks noGrp="1"/>
          </p:cNvSpPr>
          <p:nvPr>
            <p:ph type="title"/>
          </p:nvPr>
        </p:nvSpPr>
        <p:spPr>
          <a:xfrm>
            <a:off x="742950" y="742951"/>
            <a:ext cx="3476625" cy="5509568"/>
          </a:xfrm>
        </p:spPr>
        <p:txBody>
          <a:bodyPr vert="horz" lIns="91440" tIns="45720" rIns="91440" bIns="45720" rtlCol="0" anchor="ctr">
            <a:normAutofit/>
          </a:bodyPr>
          <a:lstStyle/>
          <a:p>
            <a:pPr algn="ctr"/>
            <a:r>
              <a:rPr lang="en-US" sz="4800" dirty="0">
                <a:solidFill>
                  <a:srgbClr val="FFFFFF"/>
                </a:solidFill>
              </a:rPr>
              <a:t>Are the Classical goddesses a development of the Minoan Goddess?</a:t>
            </a:r>
            <a:endParaRPr lang="en-US" sz="4800" kern="1200" dirty="0">
              <a:solidFill>
                <a:srgbClr val="FFFFFF"/>
              </a:solidFill>
              <a:latin typeface="+mj-lt"/>
              <a:ea typeface="+mj-ea"/>
              <a:cs typeface="+mj-cs"/>
            </a:endParaRPr>
          </a:p>
        </p:txBody>
      </p:sp>
      <p:pic>
        <p:nvPicPr>
          <p:cNvPr id="8" name="Picture 7" descr="A statue of a person&#10;&#10;Description automatically generated">
            <a:extLst>
              <a:ext uri="{FF2B5EF4-FFF2-40B4-BE49-F238E27FC236}">
                <a16:creationId xmlns:a16="http://schemas.microsoft.com/office/drawing/2014/main" id="{74AA03E9-CF15-48D8-8EF6-9DAAFE7CEB3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68311" y="2226417"/>
            <a:ext cx="1797050" cy="3513138"/>
          </a:xfrm>
          <a:prstGeom prst="ellipse">
            <a:avLst/>
          </a:prstGeom>
          <a:ln>
            <a:noFill/>
          </a:ln>
          <a:effectLst>
            <a:softEdge rad="112500"/>
          </a:effectLst>
        </p:spPr>
      </p:pic>
      <p:pic>
        <p:nvPicPr>
          <p:cNvPr id="10" name="Picture 9" descr="A vintage photo of a person&#10;&#10;Description automatically generated">
            <a:extLst>
              <a:ext uri="{FF2B5EF4-FFF2-40B4-BE49-F238E27FC236}">
                <a16:creationId xmlns:a16="http://schemas.microsoft.com/office/drawing/2014/main" id="{5B39F4AB-38FE-48E6-A27A-268F909093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53625" y="4819440"/>
            <a:ext cx="2614614" cy="1855084"/>
          </a:xfrm>
          <a:prstGeom prst="ellipse">
            <a:avLst/>
          </a:prstGeom>
          <a:ln>
            <a:noFill/>
          </a:ln>
          <a:effectLst>
            <a:softEdge rad="112500"/>
          </a:effectLst>
        </p:spPr>
      </p:pic>
      <p:pic>
        <p:nvPicPr>
          <p:cNvPr id="12" name="Picture 11">
            <a:extLst>
              <a:ext uri="{FF2B5EF4-FFF2-40B4-BE49-F238E27FC236}">
                <a16:creationId xmlns:a16="http://schemas.microsoft.com/office/drawing/2014/main" id="{69A919DE-2562-4E37-A3B5-DFC824D32671}"/>
              </a:ext>
            </a:extLst>
          </p:cNvPr>
          <p:cNvPicPr>
            <a:picLocks noChangeAspect="1"/>
          </p:cNvPicPr>
          <p:nvPr/>
        </p:nvPicPr>
        <p:blipFill rotWithShape="1">
          <a:blip r:embed="rId7">
            <a:extLst>
              <a:ext uri="{28A0092B-C50C-407E-A947-70E740481C1C}">
                <a14:useLocalDpi xmlns:a14="http://schemas.microsoft.com/office/drawing/2010/main" val="0"/>
              </a:ext>
            </a:extLst>
          </a:blip>
          <a:srcRect l="18720" t="27901" r="62836" b="28801"/>
          <a:stretch/>
        </p:blipFill>
        <p:spPr>
          <a:xfrm>
            <a:off x="6121871" y="1333916"/>
            <a:ext cx="1218553" cy="2699811"/>
          </a:xfrm>
          <a:prstGeom prst="ellipse">
            <a:avLst/>
          </a:prstGeom>
          <a:ln>
            <a:noFill/>
          </a:ln>
          <a:effectLst>
            <a:softEdge rad="112500"/>
          </a:effectLst>
        </p:spPr>
      </p:pic>
      <p:pic>
        <p:nvPicPr>
          <p:cNvPr id="14" name="Picture 13">
            <a:extLst>
              <a:ext uri="{FF2B5EF4-FFF2-40B4-BE49-F238E27FC236}">
                <a16:creationId xmlns:a16="http://schemas.microsoft.com/office/drawing/2014/main" id="{5C6DAC87-26F7-4E6C-9CE9-99C6451E465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00829" y="3720251"/>
            <a:ext cx="1635844" cy="3037017"/>
          </a:xfrm>
          <a:prstGeom prst="ellipse">
            <a:avLst/>
          </a:prstGeom>
          <a:ln>
            <a:noFill/>
          </a:ln>
          <a:effectLst>
            <a:softEdge rad="112500"/>
          </a:effectLst>
        </p:spPr>
      </p:pic>
      <p:pic>
        <p:nvPicPr>
          <p:cNvPr id="4" name="Picture 3" descr="A picture containing cup, jar, vessel, indoor&#10;&#10;Description automatically generated">
            <a:extLst>
              <a:ext uri="{FF2B5EF4-FFF2-40B4-BE49-F238E27FC236}">
                <a16:creationId xmlns:a16="http://schemas.microsoft.com/office/drawing/2014/main" id="{6EBC886C-F54C-4137-B4A5-7D066B1C190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677006" y="100732"/>
            <a:ext cx="2199493" cy="1977471"/>
          </a:xfrm>
          <a:prstGeom prst="ellipse">
            <a:avLst/>
          </a:prstGeom>
          <a:ln>
            <a:noFill/>
          </a:ln>
          <a:effectLst>
            <a:softEdge rad="112500"/>
          </a:effectLst>
        </p:spPr>
      </p:pic>
      <p:sp>
        <p:nvSpPr>
          <p:cNvPr id="3" name="TextBox 2">
            <a:extLst>
              <a:ext uri="{FF2B5EF4-FFF2-40B4-BE49-F238E27FC236}">
                <a16:creationId xmlns:a16="http://schemas.microsoft.com/office/drawing/2014/main" id="{1C6C0BB2-0536-4E6D-A4FA-30E7B13C974A}"/>
              </a:ext>
            </a:extLst>
          </p:cNvPr>
          <p:cNvSpPr txBox="1"/>
          <p:nvPr/>
        </p:nvSpPr>
        <p:spPr>
          <a:xfrm>
            <a:off x="6397562" y="375362"/>
            <a:ext cx="667170" cy="369332"/>
          </a:xfrm>
          <a:prstGeom prst="rect">
            <a:avLst/>
          </a:prstGeom>
          <a:noFill/>
        </p:spPr>
        <p:txBody>
          <a:bodyPr wrap="none" rtlCol="0">
            <a:spAutoFit/>
          </a:bodyPr>
          <a:lstStyle/>
          <a:p>
            <a:r>
              <a:rPr lang="en-GB" b="1" i="1" dirty="0"/>
              <a:t>Rhea</a:t>
            </a:r>
          </a:p>
        </p:txBody>
      </p:sp>
      <p:sp>
        <p:nvSpPr>
          <p:cNvPr id="13" name="TextBox 12">
            <a:extLst>
              <a:ext uri="{FF2B5EF4-FFF2-40B4-BE49-F238E27FC236}">
                <a16:creationId xmlns:a16="http://schemas.microsoft.com/office/drawing/2014/main" id="{92A95081-A383-45F9-AAEE-0E0184D2E4C6}"/>
              </a:ext>
            </a:extLst>
          </p:cNvPr>
          <p:cNvSpPr txBox="1"/>
          <p:nvPr/>
        </p:nvSpPr>
        <p:spPr>
          <a:xfrm>
            <a:off x="5496578" y="1195269"/>
            <a:ext cx="1306255" cy="369332"/>
          </a:xfrm>
          <a:prstGeom prst="rect">
            <a:avLst/>
          </a:prstGeom>
          <a:noFill/>
        </p:spPr>
        <p:txBody>
          <a:bodyPr wrap="none" rtlCol="0">
            <a:spAutoFit/>
          </a:bodyPr>
          <a:lstStyle/>
          <a:p>
            <a:r>
              <a:rPr lang="en-GB" b="1" i="1" dirty="0"/>
              <a:t>Persephone</a:t>
            </a:r>
          </a:p>
        </p:txBody>
      </p:sp>
      <p:sp>
        <p:nvSpPr>
          <p:cNvPr id="15" name="TextBox 14">
            <a:extLst>
              <a:ext uri="{FF2B5EF4-FFF2-40B4-BE49-F238E27FC236}">
                <a16:creationId xmlns:a16="http://schemas.microsoft.com/office/drawing/2014/main" id="{DB0DB163-433A-492C-BAA4-3919EF0D84F7}"/>
              </a:ext>
            </a:extLst>
          </p:cNvPr>
          <p:cNvSpPr txBox="1"/>
          <p:nvPr/>
        </p:nvSpPr>
        <p:spPr>
          <a:xfrm>
            <a:off x="5966116" y="4069810"/>
            <a:ext cx="647934" cy="369332"/>
          </a:xfrm>
          <a:prstGeom prst="rect">
            <a:avLst/>
          </a:prstGeom>
          <a:noFill/>
        </p:spPr>
        <p:txBody>
          <a:bodyPr wrap="none" rtlCol="0">
            <a:spAutoFit/>
          </a:bodyPr>
          <a:lstStyle/>
          <a:p>
            <a:r>
              <a:rPr lang="en-GB" b="1" i="1" dirty="0"/>
              <a:t>Hera</a:t>
            </a:r>
          </a:p>
        </p:txBody>
      </p:sp>
      <p:sp>
        <p:nvSpPr>
          <p:cNvPr id="16" name="TextBox 15">
            <a:extLst>
              <a:ext uri="{FF2B5EF4-FFF2-40B4-BE49-F238E27FC236}">
                <a16:creationId xmlns:a16="http://schemas.microsoft.com/office/drawing/2014/main" id="{5189DE9D-FDEA-4929-97A7-F7C0C8E038CE}"/>
              </a:ext>
            </a:extLst>
          </p:cNvPr>
          <p:cNvSpPr txBox="1"/>
          <p:nvPr/>
        </p:nvSpPr>
        <p:spPr>
          <a:xfrm>
            <a:off x="10134501" y="492964"/>
            <a:ext cx="631904" cy="369332"/>
          </a:xfrm>
          <a:prstGeom prst="rect">
            <a:avLst/>
          </a:prstGeom>
          <a:noFill/>
        </p:spPr>
        <p:txBody>
          <a:bodyPr wrap="none" rtlCol="0">
            <a:spAutoFit/>
          </a:bodyPr>
          <a:lstStyle/>
          <a:p>
            <a:r>
              <a:rPr lang="en-GB" b="1" i="1" dirty="0"/>
              <a:t>Gaia</a:t>
            </a:r>
          </a:p>
        </p:txBody>
      </p:sp>
      <p:sp>
        <p:nvSpPr>
          <p:cNvPr id="17" name="TextBox 16">
            <a:extLst>
              <a:ext uri="{FF2B5EF4-FFF2-40B4-BE49-F238E27FC236}">
                <a16:creationId xmlns:a16="http://schemas.microsoft.com/office/drawing/2014/main" id="{F9DF1262-1CDE-4C64-B789-4D6F8A44A8A6}"/>
              </a:ext>
            </a:extLst>
          </p:cNvPr>
          <p:cNvSpPr txBox="1"/>
          <p:nvPr/>
        </p:nvSpPr>
        <p:spPr>
          <a:xfrm>
            <a:off x="10363509" y="2179256"/>
            <a:ext cx="876137" cy="369332"/>
          </a:xfrm>
          <a:prstGeom prst="rect">
            <a:avLst/>
          </a:prstGeom>
          <a:noFill/>
        </p:spPr>
        <p:txBody>
          <a:bodyPr wrap="none" rtlCol="0">
            <a:spAutoFit/>
          </a:bodyPr>
          <a:lstStyle/>
          <a:p>
            <a:r>
              <a:rPr lang="en-GB" b="1" i="1" dirty="0"/>
              <a:t>Athena</a:t>
            </a:r>
          </a:p>
        </p:txBody>
      </p:sp>
      <p:sp>
        <p:nvSpPr>
          <p:cNvPr id="18" name="TextBox 17">
            <a:extLst>
              <a:ext uri="{FF2B5EF4-FFF2-40B4-BE49-F238E27FC236}">
                <a16:creationId xmlns:a16="http://schemas.microsoft.com/office/drawing/2014/main" id="{B5BEBA46-0237-41D3-9F0D-7DD1501106B4}"/>
              </a:ext>
            </a:extLst>
          </p:cNvPr>
          <p:cNvSpPr txBox="1"/>
          <p:nvPr/>
        </p:nvSpPr>
        <p:spPr>
          <a:xfrm>
            <a:off x="9434277" y="6305192"/>
            <a:ext cx="1016176" cy="369332"/>
          </a:xfrm>
          <a:prstGeom prst="rect">
            <a:avLst/>
          </a:prstGeom>
          <a:noFill/>
        </p:spPr>
        <p:txBody>
          <a:bodyPr wrap="none" rtlCol="0">
            <a:spAutoFit/>
          </a:bodyPr>
          <a:lstStyle/>
          <a:p>
            <a:r>
              <a:rPr lang="en-GB" b="1" i="1" dirty="0"/>
              <a:t>Demeter</a:t>
            </a:r>
          </a:p>
        </p:txBody>
      </p:sp>
      <p:sp>
        <p:nvSpPr>
          <p:cNvPr id="20" name="TextBox 19">
            <a:extLst>
              <a:ext uri="{FF2B5EF4-FFF2-40B4-BE49-F238E27FC236}">
                <a16:creationId xmlns:a16="http://schemas.microsoft.com/office/drawing/2014/main" id="{484F8DB2-370A-4A45-ACA6-F1E0E6C0D980}"/>
              </a:ext>
            </a:extLst>
          </p:cNvPr>
          <p:cNvSpPr txBox="1"/>
          <p:nvPr/>
        </p:nvSpPr>
        <p:spPr>
          <a:xfrm rot="814387">
            <a:off x="7447398" y="4679513"/>
            <a:ext cx="930063" cy="369332"/>
          </a:xfrm>
          <a:prstGeom prst="rect">
            <a:avLst/>
          </a:prstGeom>
          <a:noFill/>
        </p:spPr>
        <p:txBody>
          <a:bodyPr wrap="none" rtlCol="0">
            <a:spAutoFit/>
          </a:bodyPr>
          <a:lstStyle/>
          <a:p>
            <a:r>
              <a:rPr lang="en-GB" b="1" i="1" dirty="0"/>
              <a:t>Minoan</a:t>
            </a:r>
          </a:p>
        </p:txBody>
      </p:sp>
      <p:sp>
        <p:nvSpPr>
          <p:cNvPr id="21" name="TextBox 20">
            <a:extLst>
              <a:ext uri="{FF2B5EF4-FFF2-40B4-BE49-F238E27FC236}">
                <a16:creationId xmlns:a16="http://schemas.microsoft.com/office/drawing/2014/main" id="{E7937852-6E70-4082-BB4D-9AF89478DE83}"/>
              </a:ext>
            </a:extLst>
          </p:cNvPr>
          <p:cNvSpPr txBox="1"/>
          <p:nvPr/>
        </p:nvSpPr>
        <p:spPr>
          <a:xfrm rot="21430774">
            <a:off x="8194471" y="4769393"/>
            <a:ext cx="889987" cy="369332"/>
          </a:xfrm>
          <a:prstGeom prst="rect">
            <a:avLst/>
          </a:prstGeom>
          <a:noFill/>
        </p:spPr>
        <p:txBody>
          <a:bodyPr wrap="none" rtlCol="0">
            <a:spAutoFit/>
          </a:bodyPr>
          <a:lstStyle/>
          <a:p>
            <a:r>
              <a:rPr lang="en-GB" b="1" i="1" dirty="0"/>
              <a:t>mother</a:t>
            </a:r>
          </a:p>
        </p:txBody>
      </p:sp>
      <p:sp>
        <p:nvSpPr>
          <p:cNvPr id="22" name="TextBox 21">
            <a:extLst>
              <a:ext uri="{FF2B5EF4-FFF2-40B4-BE49-F238E27FC236}">
                <a16:creationId xmlns:a16="http://schemas.microsoft.com/office/drawing/2014/main" id="{1AF51021-1EC7-448B-A4B9-0CD7AB1DA71B}"/>
              </a:ext>
            </a:extLst>
          </p:cNvPr>
          <p:cNvSpPr txBox="1"/>
          <p:nvPr/>
        </p:nvSpPr>
        <p:spPr>
          <a:xfrm rot="19010119">
            <a:off x="8830015" y="4459706"/>
            <a:ext cx="994183" cy="369332"/>
          </a:xfrm>
          <a:prstGeom prst="rect">
            <a:avLst/>
          </a:prstGeom>
          <a:noFill/>
        </p:spPr>
        <p:txBody>
          <a:bodyPr wrap="none" rtlCol="0">
            <a:spAutoFit/>
          </a:bodyPr>
          <a:lstStyle/>
          <a:p>
            <a:r>
              <a:rPr lang="en-GB" b="1" i="1" dirty="0"/>
              <a:t>Goddess</a:t>
            </a:r>
          </a:p>
        </p:txBody>
      </p:sp>
      <p:pic>
        <p:nvPicPr>
          <p:cNvPr id="9" name="Graphic 8" descr="Snake">
            <a:extLst>
              <a:ext uri="{FF2B5EF4-FFF2-40B4-BE49-F238E27FC236}">
                <a16:creationId xmlns:a16="http://schemas.microsoft.com/office/drawing/2014/main" id="{BF68DD9D-877A-4611-A172-374B9CC7DF3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1324418">
            <a:off x="35143" y="35143"/>
            <a:ext cx="914400" cy="914400"/>
          </a:xfrm>
          <a:prstGeom prst="rect">
            <a:avLst/>
          </a:prstGeom>
        </p:spPr>
      </p:pic>
      <p:pic>
        <p:nvPicPr>
          <p:cNvPr id="1028" name="Picture 4" descr="Snake Border">
            <a:extLst>
              <a:ext uri="{FF2B5EF4-FFF2-40B4-BE49-F238E27FC236}">
                <a16:creationId xmlns:a16="http://schemas.microsoft.com/office/drawing/2014/main" id="{076915F9-6E3F-443D-856A-41298C4D9671}"/>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852" r="89073"/>
          <a:stretch/>
        </p:blipFill>
        <p:spPr bwMode="auto">
          <a:xfrm>
            <a:off x="4859321" y="461319"/>
            <a:ext cx="451035"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0050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Snake Border">
            <a:extLst>
              <a:ext uri="{FF2B5EF4-FFF2-40B4-BE49-F238E27FC236}">
                <a16:creationId xmlns:a16="http://schemas.microsoft.com/office/drawing/2014/main" id="{C8EAD84A-708F-4082-930B-004F06C89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2" r="89073"/>
          <a:stretch/>
        </p:blipFill>
        <p:spPr bwMode="auto">
          <a:xfrm>
            <a:off x="4838539" y="461319"/>
            <a:ext cx="451035" cy="5791200"/>
          </a:xfrm>
          <a:prstGeom prst="rect">
            <a:avLst/>
          </a:prstGeom>
          <a:noFill/>
          <a:extLst>
            <a:ext uri="{909E8E84-426E-40DD-AFC4-6F175D3DCCD1}">
              <a14:hiddenFill xmlns:a14="http://schemas.microsoft.com/office/drawing/2010/main">
                <a:solidFill>
                  <a:srgbClr val="FFFFFF"/>
                </a:solidFill>
              </a14:hiddenFill>
            </a:ext>
          </a:extLst>
        </p:spPr>
      </p:pic>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A414EE-EAFB-47D7-99D2-72F36991946C}"/>
              </a:ext>
            </a:extLst>
          </p:cNvPr>
          <p:cNvSpPr>
            <a:spLocks noGrp="1"/>
          </p:cNvSpPr>
          <p:nvPr>
            <p:ph type="title"/>
          </p:nvPr>
        </p:nvSpPr>
        <p:spPr>
          <a:xfrm>
            <a:off x="863029" y="1012004"/>
            <a:ext cx="3416158" cy="4795408"/>
          </a:xfrm>
        </p:spPr>
        <p:txBody>
          <a:bodyPr>
            <a:normAutofit/>
          </a:bodyPr>
          <a:lstStyle/>
          <a:p>
            <a:r>
              <a:rPr lang="en-GB" b="1">
                <a:solidFill>
                  <a:srgbClr val="FFFFFF"/>
                </a:solidFill>
              </a:rPr>
              <a:t>Today’s Presentation</a:t>
            </a:r>
            <a:br>
              <a:rPr lang="en-GB">
                <a:solidFill>
                  <a:srgbClr val="FFFFFF"/>
                </a:solidFill>
              </a:rPr>
            </a:br>
            <a:br>
              <a:rPr lang="en-GB">
                <a:solidFill>
                  <a:srgbClr val="FFFFFF"/>
                </a:solidFill>
              </a:rPr>
            </a:br>
            <a:br>
              <a:rPr lang="en-GB">
                <a:solidFill>
                  <a:srgbClr val="FFFFFF"/>
                </a:solidFill>
              </a:rPr>
            </a:br>
            <a:r>
              <a:rPr lang="en-GB">
                <a:solidFill>
                  <a:srgbClr val="FFFFFF"/>
                </a:solidFill>
              </a:rPr>
              <a:t>Chapter 2: Serpents as a Symbol</a:t>
            </a:r>
            <a:endParaRPr lang="en-GB" dirty="0">
              <a:solidFill>
                <a:srgbClr val="FFFFFF"/>
              </a:solidFill>
            </a:endParaRPr>
          </a:p>
        </p:txBody>
      </p:sp>
      <p:sp>
        <p:nvSpPr>
          <p:cNvPr id="4" name="Freeform: Shape 3">
            <a:extLst>
              <a:ext uri="{FF2B5EF4-FFF2-40B4-BE49-F238E27FC236}">
                <a16:creationId xmlns:a16="http://schemas.microsoft.com/office/drawing/2014/main" id="{EBFE1B87-2820-4964-A403-3AA355781FF0}"/>
              </a:ext>
            </a:extLst>
          </p:cNvPr>
          <p:cNvSpPr/>
          <p:nvPr/>
        </p:nvSpPr>
        <p:spPr>
          <a:xfrm>
            <a:off x="5194301" y="605481"/>
            <a:ext cx="6513603" cy="1392299"/>
          </a:xfrm>
          <a:custGeom>
            <a:avLst/>
            <a:gdLst>
              <a:gd name="connsiteX0" fmla="*/ 0 w 6513603"/>
              <a:gd name="connsiteY0" fmla="*/ 232054 h 1392299"/>
              <a:gd name="connsiteX1" fmla="*/ 232054 w 6513603"/>
              <a:gd name="connsiteY1" fmla="*/ 0 h 1392299"/>
              <a:gd name="connsiteX2" fmla="*/ 6281549 w 6513603"/>
              <a:gd name="connsiteY2" fmla="*/ 0 h 1392299"/>
              <a:gd name="connsiteX3" fmla="*/ 6513603 w 6513603"/>
              <a:gd name="connsiteY3" fmla="*/ 232054 h 1392299"/>
              <a:gd name="connsiteX4" fmla="*/ 6513603 w 6513603"/>
              <a:gd name="connsiteY4" fmla="*/ 1160245 h 1392299"/>
              <a:gd name="connsiteX5" fmla="*/ 6281549 w 6513603"/>
              <a:gd name="connsiteY5" fmla="*/ 1392299 h 1392299"/>
              <a:gd name="connsiteX6" fmla="*/ 232054 w 6513603"/>
              <a:gd name="connsiteY6" fmla="*/ 1392299 h 1392299"/>
              <a:gd name="connsiteX7" fmla="*/ 0 w 6513603"/>
              <a:gd name="connsiteY7" fmla="*/ 1160245 h 1392299"/>
              <a:gd name="connsiteX8" fmla="*/ 0 w 6513603"/>
              <a:gd name="connsiteY8" fmla="*/ 232054 h 139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92299">
                <a:moveTo>
                  <a:pt x="0" y="232054"/>
                </a:moveTo>
                <a:cubicBezTo>
                  <a:pt x="0" y="103894"/>
                  <a:pt x="103894" y="0"/>
                  <a:pt x="232054" y="0"/>
                </a:cubicBezTo>
                <a:lnTo>
                  <a:pt x="6281549" y="0"/>
                </a:lnTo>
                <a:cubicBezTo>
                  <a:pt x="6409709" y="0"/>
                  <a:pt x="6513603" y="103894"/>
                  <a:pt x="6513603" y="232054"/>
                </a:cubicBezTo>
                <a:lnTo>
                  <a:pt x="6513603" y="1160245"/>
                </a:lnTo>
                <a:cubicBezTo>
                  <a:pt x="6513603" y="1288405"/>
                  <a:pt x="6409709" y="1392299"/>
                  <a:pt x="6281549" y="1392299"/>
                </a:cubicBezTo>
                <a:lnTo>
                  <a:pt x="232054" y="1392299"/>
                </a:lnTo>
                <a:cubicBezTo>
                  <a:pt x="103894" y="1392299"/>
                  <a:pt x="0" y="1288405"/>
                  <a:pt x="0" y="1160245"/>
                </a:cubicBezTo>
                <a:lnTo>
                  <a:pt x="0" y="232054"/>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01316" tIns="201316" rIns="201316" bIns="201316" numCol="1" spcCol="1270" anchor="ctr" anchorCtr="0">
            <a:noAutofit/>
          </a:bodyPr>
          <a:lstStyle/>
          <a:p>
            <a:pPr marL="0" lvl="0" indent="0" algn="l" defTabSz="1555750">
              <a:lnSpc>
                <a:spcPct val="90000"/>
              </a:lnSpc>
              <a:spcBef>
                <a:spcPct val="0"/>
              </a:spcBef>
              <a:spcAft>
                <a:spcPct val="35000"/>
              </a:spcAft>
              <a:buNone/>
            </a:pPr>
            <a:r>
              <a:rPr lang="en-GB" sz="3500" kern="1200" dirty="0"/>
              <a:t>Ophidian symbol: duality of life and death</a:t>
            </a:r>
            <a:endParaRPr lang="en-US" sz="3500" kern="1200" dirty="0"/>
          </a:p>
        </p:txBody>
      </p:sp>
      <p:sp>
        <p:nvSpPr>
          <p:cNvPr id="8" name="Freeform: Shape 7">
            <a:extLst>
              <a:ext uri="{FF2B5EF4-FFF2-40B4-BE49-F238E27FC236}">
                <a16:creationId xmlns:a16="http://schemas.microsoft.com/office/drawing/2014/main" id="{3F6112B7-BDAB-456D-A853-FE5E94501E9C}"/>
              </a:ext>
            </a:extLst>
          </p:cNvPr>
          <p:cNvSpPr/>
          <p:nvPr/>
        </p:nvSpPr>
        <p:spPr>
          <a:xfrm>
            <a:off x="5194301" y="2105494"/>
            <a:ext cx="6513603" cy="1392299"/>
          </a:xfrm>
          <a:custGeom>
            <a:avLst/>
            <a:gdLst>
              <a:gd name="connsiteX0" fmla="*/ 0 w 6513603"/>
              <a:gd name="connsiteY0" fmla="*/ 232054 h 1392299"/>
              <a:gd name="connsiteX1" fmla="*/ 232054 w 6513603"/>
              <a:gd name="connsiteY1" fmla="*/ 0 h 1392299"/>
              <a:gd name="connsiteX2" fmla="*/ 6281549 w 6513603"/>
              <a:gd name="connsiteY2" fmla="*/ 0 h 1392299"/>
              <a:gd name="connsiteX3" fmla="*/ 6513603 w 6513603"/>
              <a:gd name="connsiteY3" fmla="*/ 232054 h 1392299"/>
              <a:gd name="connsiteX4" fmla="*/ 6513603 w 6513603"/>
              <a:gd name="connsiteY4" fmla="*/ 1160245 h 1392299"/>
              <a:gd name="connsiteX5" fmla="*/ 6281549 w 6513603"/>
              <a:gd name="connsiteY5" fmla="*/ 1392299 h 1392299"/>
              <a:gd name="connsiteX6" fmla="*/ 232054 w 6513603"/>
              <a:gd name="connsiteY6" fmla="*/ 1392299 h 1392299"/>
              <a:gd name="connsiteX7" fmla="*/ 0 w 6513603"/>
              <a:gd name="connsiteY7" fmla="*/ 1160245 h 1392299"/>
              <a:gd name="connsiteX8" fmla="*/ 0 w 6513603"/>
              <a:gd name="connsiteY8" fmla="*/ 232054 h 139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92299">
                <a:moveTo>
                  <a:pt x="0" y="232054"/>
                </a:moveTo>
                <a:cubicBezTo>
                  <a:pt x="0" y="103894"/>
                  <a:pt x="103894" y="0"/>
                  <a:pt x="232054" y="0"/>
                </a:cubicBezTo>
                <a:lnTo>
                  <a:pt x="6281549" y="0"/>
                </a:lnTo>
                <a:cubicBezTo>
                  <a:pt x="6409709" y="0"/>
                  <a:pt x="6513603" y="103894"/>
                  <a:pt x="6513603" y="232054"/>
                </a:cubicBezTo>
                <a:lnTo>
                  <a:pt x="6513603" y="1160245"/>
                </a:lnTo>
                <a:cubicBezTo>
                  <a:pt x="6513603" y="1288405"/>
                  <a:pt x="6409709" y="1392299"/>
                  <a:pt x="6281549" y="1392299"/>
                </a:cubicBezTo>
                <a:lnTo>
                  <a:pt x="232054" y="1392299"/>
                </a:lnTo>
                <a:cubicBezTo>
                  <a:pt x="103894" y="1392299"/>
                  <a:pt x="0" y="1288405"/>
                  <a:pt x="0" y="1160245"/>
                </a:cubicBezTo>
                <a:lnTo>
                  <a:pt x="0" y="232054"/>
                </a:lnTo>
                <a:close/>
              </a:path>
            </a:pathLst>
          </a:custGeom>
        </p:spPr>
        <p:style>
          <a:lnRef idx="2">
            <a:schemeClr val="lt1">
              <a:hueOff val="0"/>
              <a:satOff val="0"/>
              <a:lumOff val="0"/>
              <a:alphaOff val="0"/>
            </a:schemeClr>
          </a:lnRef>
          <a:fillRef idx="1">
            <a:schemeClr val="accent5">
              <a:hueOff val="-2252848"/>
              <a:satOff val="-5806"/>
              <a:lumOff val="-3922"/>
              <a:alphaOff val="0"/>
            </a:schemeClr>
          </a:fillRef>
          <a:effectRef idx="0">
            <a:schemeClr val="accent5">
              <a:hueOff val="-2252848"/>
              <a:satOff val="-5806"/>
              <a:lumOff val="-3922"/>
              <a:alphaOff val="0"/>
            </a:schemeClr>
          </a:effectRef>
          <a:fontRef idx="minor">
            <a:schemeClr val="lt1"/>
          </a:fontRef>
        </p:style>
        <p:txBody>
          <a:bodyPr spcFirstLastPara="0" vert="horz" wrap="square" lIns="201316" tIns="201316" rIns="201316" bIns="201316" numCol="1" spcCol="1270" anchor="ctr" anchorCtr="0">
            <a:noAutofit/>
          </a:bodyPr>
          <a:lstStyle/>
          <a:p>
            <a:pPr marL="0" lvl="0" indent="0" algn="l" defTabSz="1555750">
              <a:lnSpc>
                <a:spcPct val="90000"/>
              </a:lnSpc>
              <a:spcBef>
                <a:spcPct val="0"/>
              </a:spcBef>
              <a:spcAft>
                <a:spcPct val="35000"/>
              </a:spcAft>
              <a:buNone/>
            </a:pPr>
            <a:r>
              <a:rPr lang="en-GB" sz="3500" kern="1200" dirty="0"/>
              <a:t>Snakes as protector of the home</a:t>
            </a:r>
            <a:endParaRPr lang="en-US" sz="3500" kern="1200" dirty="0"/>
          </a:p>
        </p:txBody>
      </p:sp>
      <p:sp>
        <p:nvSpPr>
          <p:cNvPr id="9" name="Freeform: Shape 8">
            <a:extLst>
              <a:ext uri="{FF2B5EF4-FFF2-40B4-BE49-F238E27FC236}">
                <a16:creationId xmlns:a16="http://schemas.microsoft.com/office/drawing/2014/main" id="{203F30F8-8D4E-4ABE-B77E-12358603185A}"/>
              </a:ext>
            </a:extLst>
          </p:cNvPr>
          <p:cNvSpPr/>
          <p:nvPr/>
        </p:nvSpPr>
        <p:spPr>
          <a:xfrm>
            <a:off x="5194301" y="3598594"/>
            <a:ext cx="6513603" cy="1392299"/>
          </a:xfrm>
          <a:custGeom>
            <a:avLst/>
            <a:gdLst>
              <a:gd name="connsiteX0" fmla="*/ 0 w 6513603"/>
              <a:gd name="connsiteY0" fmla="*/ 232054 h 1392299"/>
              <a:gd name="connsiteX1" fmla="*/ 232054 w 6513603"/>
              <a:gd name="connsiteY1" fmla="*/ 0 h 1392299"/>
              <a:gd name="connsiteX2" fmla="*/ 6281549 w 6513603"/>
              <a:gd name="connsiteY2" fmla="*/ 0 h 1392299"/>
              <a:gd name="connsiteX3" fmla="*/ 6513603 w 6513603"/>
              <a:gd name="connsiteY3" fmla="*/ 232054 h 1392299"/>
              <a:gd name="connsiteX4" fmla="*/ 6513603 w 6513603"/>
              <a:gd name="connsiteY4" fmla="*/ 1160245 h 1392299"/>
              <a:gd name="connsiteX5" fmla="*/ 6281549 w 6513603"/>
              <a:gd name="connsiteY5" fmla="*/ 1392299 h 1392299"/>
              <a:gd name="connsiteX6" fmla="*/ 232054 w 6513603"/>
              <a:gd name="connsiteY6" fmla="*/ 1392299 h 1392299"/>
              <a:gd name="connsiteX7" fmla="*/ 0 w 6513603"/>
              <a:gd name="connsiteY7" fmla="*/ 1160245 h 1392299"/>
              <a:gd name="connsiteX8" fmla="*/ 0 w 6513603"/>
              <a:gd name="connsiteY8" fmla="*/ 232054 h 139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92299">
                <a:moveTo>
                  <a:pt x="0" y="232054"/>
                </a:moveTo>
                <a:cubicBezTo>
                  <a:pt x="0" y="103894"/>
                  <a:pt x="103894" y="0"/>
                  <a:pt x="232054" y="0"/>
                </a:cubicBezTo>
                <a:lnTo>
                  <a:pt x="6281549" y="0"/>
                </a:lnTo>
                <a:cubicBezTo>
                  <a:pt x="6409709" y="0"/>
                  <a:pt x="6513603" y="103894"/>
                  <a:pt x="6513603" y="232054"/>
                </a:cubicBezTo>
                <a:lnTo>
                  <a:pt x="6513603" y="1160245"/>
                </a:lnTo>
                <a:cubicBezTo>
                  <a:pt x="6513603" y="1288405"/>
                  <a:pt x="6409709" y="1392299"/>
                  <a:pt x="6281549" y="1392299"/>
                </a:cubicBezTo>
                <a:lnTo>
                  <a:pt x="232054" y="1392299"/>
                </a:lnTo>
                <a:cubicBezTo>
                  <a:pt x="103894" y="1392299"/>
                  <a:pt x="0" y="1288405"/>
                  <a:pt x="0" y="1160245"/>
                </a:cubicBezTo>
                <a:lnTo>
                  <a:pt x="0" y="232054"/>
                </a:lnTo>
                <a:close/>
              </a:path>
            </a:pathLst>
          </a:custGeom>
        </p:spPr>
        <p:style>
          <a:lnRef idx="2">
            <a:schemeClr val="lt1">
              <a:hueOff val="0"/>
              <a:satOff val="0"/>
              <a:lumOff val="0"/>
              <a:alphaOff val="0"/>
            </a:schemeClr>
          </a:lnRef>
          <a:fillRef idx="1">
            <a:schemeClr val="accent5">
              <a:hueOff val="-4505695"/>
              <a:satOff val="-11613"/>
              <a:lumOff val="-7843"/>
              <a:alphaOff val="0"/>
            </a:schemeClr>
          </a:fillRef>
          <a:effectRef idx="0">
            <a:schemeClr val="accent5">
              <a:hueOff val="-4505695"/>
              <a:satOff val="-11613"/>
              <a:lumOff val="-7843"/>
              <a:alphaOff val="0"/>
            </a:schemeClr>
          </a:effectRef>
          <a:fontRef idx="minor">
            <a:schemeClr val="lt1"/>
          </a:fontRef>
        </p:style>
        <p:txBody>
          <a:bodyPr spcFirstLastPara="0" vert="horz" wrap="square" lIns="201316" tIns="201316" rIns="201316" bIns="201316" numCol="1" spcCol="1270" anchor="ctr" anchorCtr="0">
            <a:noAutofit/>
          </a:bodyPr>
          <a:lstStyle/>
          <a:p>
            <a:pPr marL="0" lvl="0" indent="0" algn="l" defTabSz="1555750">
              <a:lnSpc>
                <a:spcPct val="90000"/>
              </a:lnSpc>
              <a:spcBef>
                <a:spcPct val="0"/>
              </a:spcBef>
              <a:spcAft>
                <a:spcPct val="35000"/>
              </a:spcAft>
              <a:buNone/>
            </a:pPr>
            <a:r>
              <a:rPr lang="en-GB" sz="3500" kern="1200" dirty="0"/>
              <a:t>The ‘evil’ serpent – the effects of Christianity</a:t>
            </a:r>
            <a:endParaRPr lang="en-US" sz="3500" kern="1200" dirty="0"/>
          </a:p>
        </p:txBody>
      </p:sp>
      <p:sp>
        <p:nvSpPr>
          <p:cNvPr id="11" name="Freeform: Shape 10">
            <a:extLst>
              <a:ext uri="{FF2B5EF4-FFF2-40B4-BE49-F238E27FC236}">
                <a16:creationId xmlns:a16="http://schemas.microsoft.com/office/drawing/2014/main" id="{36042687-EC75-4D96-823C-668B532C908E}"/>
              </a:ext>
            </a:extLst>
          </p:cNvPr>
          <p:cNvSpPr/>
          <p:nvPr/>
        </p:nvSpPr>
        <p:spPr>
          <a:xfrm>
            <a:off x="5194301" y="5091694"/>
            <a:ext cx="6513603" cy="1392299"/>
          </a:xfrm>
          <a:custGeom>
            <a:avLst/>
            <a:gdLst>
              <a:gd name="connsiteX0" fmla="*/ 0 w 6513603"/>
              <a:gd name="connsiteY0" fmla="*/ 232054 h 1392299"/>
              <a:gd name="connsiteX1" fmla="*/ 232054 w 6513603"/>
              <a:gd name="connsiteY1" fmla="*/ 0 h 1392299"/>
              <a:gd name="connsiteX2" fmla="*/ 6281549 w 6513603"/>
              <a:gd name="connsiteY2" fmla="*/ 0 h 1392299"/>
              <a:gd name="connsiteX3" fmla="*/ 6513603 w 6513603"/>
              <a:gd name="connsiteY3" fmla="*/ 232054 h 1392299"/>
              <a:gd name="connsiteX4" fmla="*/ 6513603 w 6513603"/>
              <a:gd name="connsiteY4" fmla="*/ 1160245 h 1392299"/>
              <a:gd name="connsiteX5" fmla="*/ 6281549 w 6513603"/>
              <a:gd name="connsiteY5" fmla="*/ 1392299 h 1392299"/>
              <a:gd name="connsiteX6" fmla="*/ 232054 w 6513603"/>
              <a:gd name="connsiteY6" fmla="*/ 1392299 h 1392299"/>
              <a:gd name="connsiteX7" fmla="*/ 0 w 6513603"/>
              <a:gd name="connsiteY7" fmla="*/ 1160245 h 1392299"/>
              <a:gd name="connsiteX8" fmla="*/ 0 w 6513603"/>
              <a:gd name="connsiteY8" fmla="*/ 232054 h 139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92299">
                <a:moveTo>
                  <a:pt x="0" y="232054"/>
                </a:moveTo>
                <a:cubicBezTo>
                  <a:pt x="0" y="103894"/>
                  <a:pt x="103894" y="0"/>
                  <a:pt x="232054" y="0"/>
                </a:cubicBezTo>
                <a:lnTo>
                  <a:pt x="6281549" y="0"/>
                </a:lnTo>
                <a:cubicBezTo>
                  <a:pt x="6409709" y="0"/>
                  <a:pt x="6513603" y="103894"/>
                  <a:pt x="6513603" y="232054"/>
                </a:cubicBezTo>
                <a:lnTo>
                  <a:pt x="6513603" y="1160245"/>
                </a:lnTo>
                <a:cubicBezTo>
                  <a:pt x="6513603" y="1288405"/>
                  <a:pt x="6409709" y="1392299"/>
                  <a:pt x="6281549" y="1392299"/>
                </a:cubicBezTo>
                <a:lnTo>
                  <a:pt x="232054" y="1392299"/>
                </a:lnTo>
                <a:cubicBezTo>
                  <a:pt x="103894" y="1392299"/>
                  <a:pt x="0" y="1288405"/>
                  <a:pt x="0" y="1160245"/>
                </a:cubicBezTo>
                <a:lnTo>
                  <a:pt x="0" y="232054"/>
                </a:lnTo>
                <a:close/>
              </a:path>
            </a:pathLst>
          </a:custGeom>
        </p:spPr>
        <p:style>
          <a:lnRef idx="2">
            <a:schemeClr val="lt1">
              <a:hueOff val="0"/>
              <a:satOff val="0"/>
              <a:lumOff val="0"/>
              <a:alphaOff val="0"/>
            </a:schemeClr>
          </a:lnRef>
          <a:fillRef idx="1">
            <a:schemeClr val="accent5">
              <a:hueOff val="-6758543"/>
              <a:satOff val="-17419"/>
              <a:lumOff val="-11765"/>
              <a:alphaOff val="0"/>
            </a:schemeClr>
          </a:fillRef>
          <a:effectRef idx="0">
            <a:schemeClr val="accent5">
              <a:hueOff val="-6758543"/>
              <a:satOff val="-17419"/>
              <a:lumOff val="-11765"/>
              <a:alphaOff val="0"/>
            </a:schemeClr>
          </a:effectRef>
          <a:fontRef idx="minor">
            <a:schemeClr val="lt1"/>
          </a:fontRef>
        </p:style>
        <p:txBody>
          <a:bodyPr spcFirstLastPara="0" vert="horz" wrap="square" lIns="201316" tIns="201316" rIns="201316" bIns="201316" numCol="1" spcCol="1270" anchor="ctr" anchorCtr="0">
            <a:noAutofit/>
          </a:bodyPr>
          <a:lstStyle/>
          <a:p>
            <a:pPr marL="0" lvl="0" indent="0" algn="l" defTabSz="1555750">
              <a:lnSpc>
                <a:spcPct val="90000"/>
              </a:lnSpc>
              <a:spcBef>
                <a:spcPct val="0"/>
              </a:spcBef>
              <a:spcAft>
                <a:spcPct val="35000"/>
              </a:spcAft>
              <a:buNone/>
            </a:pPr>
            <a:r>
              <a:rPr lang="en-GB" sz="3500" kern="1200"/>
              <a:t>Modern medicine – the Caduceus</a:t>
            </a:r>
            <a:endParaRPr lang="en-US" sz="3500" kern="1200"/>
          </a:p>
        </p:txBody>
      </p:sp>
      <p:pic>
        <p:nvPicPr>
          <p:cNvPr id="6" name="Graphic 5" descr="Snake">
            <a:extLst>
              <a:ext uri="{FF2B5EF4-FFF2-40B4-BE49-F238E27FC236}">
                <a16:creationId xmlns:a16="http://schemas.microsoft.com/office/drawing/2014/main" id="{498E46A0-2276-4995-B62B-7D169AD05E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324418">
            <a:off x="35143" y="35143"/>
            <a:ext cx="914400" cy="914400"/>
          </a:xfrm>
          <a:prstGeom prst="rect">
            <a:avLst/>
          </a:prstGeom>
        </p:spPr>
      </p:pic>
    </p:spTree>
    <p:extLst>
      <p:ext uri="{BB962C8B-B14F-4D97-AF65-F5344CB8AC3E}">
        <p14:creationId xmlns:p14="http://schemas.microsoft.com/office/powerpoint/2010/main" val="340722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C428B-3E49-4E4C-A94F-B4BE1AAAF0B9}"/>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000">
                <a:solidFill>
                  <a:srgbClr val="FFFFFF"/>
                </a:solidFill>
              </a:rPr>
              <a:t>Ophidian Symbol: Duality of Life and Death</a:t>
            </a:r>
          </a:p>
        </p:txBody>
      </p:sp>
      <p:cxnSp>
        <p:nvCxnSpPr>
          <p:cNvPr id="19" name="Straight Connector 18">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 name="Picture 9" descr="A close up of a reptile&#10;&#10;Description automatically generated">
            <a:extLst>
              <a:ext uri="{FF2B5EF4-FFF2-40B4-BE49-F238E27FC236}">
                <a16:creationId xmlns:a16="http://schemas.microsoft.com/office/drawing/2014/main" id="{E9906E76-D087-4259-9E0E-E7B031508C55}"/>
              </a:ext>
            </a:extLst>
          </p:cNvPr>
          <p:cNvPicPr>
            <a:picLocks noChangeAspect="1"/>
          </p:cNvPicPr>
          <p:nvPr/>
        </p:nvPicPr>
        <p:blipFill rotWithShape="1">
          <a:blip r:embed="rId3">
            <a:extLst>
              <a:ext uri="{28A0092B-C50C-407E-A947-70E740481C1C}">
                <a14:useLocalDpi xmlns:a14="http://schemas.microsoft.com/office/drawing/2010/main" val="0"/>
              </a:ext>
            </a:extLst>
          </a:blip>
          <a:srcRect l="5000" t="33542" r="11667" b="15386"/>
          <a:stretch/>
        </p:blipFill>
        <p:spPr>
          <a:xfrm>
            <a:off x="6379758" y="2369976"/>
            <a:ext cx="5455917" cy="2507840"/>
          </a:xfrm>
          <a:prstGeom prst="rect">
            <a:avLst/>
          </a:prstGeom>
        </p:spPr>
      </p:pic>
      <p:cxnSp>
        <p:nvCxnSpPr>
          <p:cNvPr id="21" name="Straight Connector 20">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2" name="Picture 11" descr="A close up of a reptile&#10;&#10;Description automatically generated">
            <a:extLst>
              <a:ext uri="{FF2B5EF4-FFF2-40B4-BE49-F238E27FC236}">
                <a16:creationId xmlns:a16="http://schemas.microsoft.com/office/drawing/2014/main" id="{3AE6E589-7878-4190-BE32-63255E7D52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364" y="2367013"/>
            <a:ext cx="5455917" cy="2905275"/>
          </a:xfrm>
          <a:prstGeom prst="rect">
            <a:avLst/>
          </a:prstGeom>
        </p:spPr>
      </p:pic>
      <p:sp>
        <p:nvSpPr>
          <p:cNvPr id="25" name="Text Placeholder 5">
            <a:extLst>
              <a:ext uri="{FF2B5EF4-FFF2-40B4-BE49-F238E27FC236}">
                <a16:creationId xmlns:a16="http://schemas.microsoft.com/office/drawing/2014/main" id="{ACDB9B84-618F-4009-B699-DB79B205F61B}"/>
              </a:ext>
            </a:extLst>
          </p:cNvPr>
          <p:cNvSpPr txBox="1">
            <a:spLocks/>
          </p:cNvSpPr>
          <p:nvPr/>
        </p:nvSpPr>
        <p:spPr>
          <a:xfrm>
            <a:off x="1981046" y="1585712"/>
            <a:ext cx="2156953" cy="5013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Fertility/Life</a:t>
            </a:r>
          </a:p>
        </p:txBody>
      </p:sp>
      <p:sp>
        <p:nvSpPr>
          <p:cNvPr id="26" name="Content Placeholder 6">
            <a:extLst>
              <a:ext uri="{FF2B5EF4-FFF2-40B4-BE49-F238E27FC236}">
                <a16:creationId xmlns:a16="http://schemas.microsoft.com/office/drawing/2014/main" id="{00248859-7663-4EBD-9378-DBFFD1D94810}"/>
              </a:ext>
            </a:extLst>
          </p:cNvPr>
          <p:cNvSpPr txBox="1">
            <a:spLocks/>
          </p:cNvSpPr>
          <p:nvPr/>
        </p:nvSpPr>
        <p:spPr>
          <a:xfrm>
            <a:off x="331567" y="5506777"/>
            <a:ext cx="5455913" cy="1070849"/>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300" dirty="0"/>
              <a:t>Shedding of the skin represents rebirth </a:t>
            </a:r>
            <a:r>
              <a:rPr lang="en-GB" dirty="0"/>
              <a:t>(Charlesworth, 2010, p.39; </a:t>
            </a:r>
            <a:r>
              <a:rPr lang="en-GB" dirty="0" err="1"/>
              <a:t>Lapatin</a:t>
            </a:r>
            <a:r>
              <a:rPr lang="en-GB" dirty="0"/>
              <a:t>, 2002, p.80).</a:t>
            </a:r>
            <a:endParaRPr lang="en-GB" sz="3100" dirty="0"/>
          </a:p>
        </p:txBody>
      </p:sp>
      <p:sp>
        <p:nvSpPr>
          <p:cNvPr id="27" name="Text Placeholder 7">
            <a:extLst>
              <a:ext uri="{FF2B5EF4-FFF2-40B4-BE49-F238E27FC236}">
                <a16:creationId xmlns:a16="http://schemas.microsoft.com/office/drawing/2014/main" id="{5D3D93CA-CC99-4AB5-8189-4F31CDF2D8D3}"/>
              </a:ext>
            </a:extLst>
          </p:cNvPr>
          <p:cNvSpPr txBox="1">
            <a:spLocks/>
          </p:cNvSpPr>
          <p:nvPr/>
        </p:nvSpPr>
        <p:spPr>
          <a:xfrm>
            <a:off x="8638043" y="1585713"/>
            <a:ext cx="1069976" cy="501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Death</a:t>
            </a:r>
          </a:p>
        </p:txBody>
      </p:sp>
      <p:sp>
        <p:nvSpPr>
          <p:cNvPr id="28" name="Content Placeholder 8">
            <a:extLst>
              <a:ext uri="{FF2B5EF4-FFF2-40B4-BE49-F238E27FC236}">
                <a16:creationId xmlns:a16="http://schemas.microsoft.com/office/drawing/2014/main" id="{90F3962E-C149-42F3-95DC-D211FA360F6D}"/>
              </a:ext>
            </a:extLst>
          </p:cNvPr>
          <p:cNvSpPr txBox="1">
            <a:spLocks/>
          </p:cNvSpPr>
          <p:nvPr/>
        </p:nvSpPr>
        <p:spPr>
          <a:xfrm>
            <a:off x="6445077" y="5028147"/>
            <a:ext cx="5570325" cy="1549479"/>
          </a:xfrm>
          <a:prstGeom prst="rect">
            <a:avLst/>
          </a:prstGeom>
        </p:spPr>
        <p:txBody>
          <a:bodyPr>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100" dirty="0"/>
              <a:t>Chthonic nature of a snake moving between above ground and underground </a:t>
            </a:r>
            <a:r>
              <a:rPr lang="en-GB" sz="4400" dirty="0"/>
              <a:t>(Becker, 2005, p.263-5; </a:t>
            </a:r>
            <a:r>
              <a:rPr lang="en-GB" sz="4400" dirty="0" err="1"/>
              <a:t>Lapatin</a:t>
            </a:r>
            <a:r>
              <a:rPr lang="en-GB" sz="4400" dirty="0"/>
              <a:t>, 2002, p.80; Morgan, 2005; </a:t>
            </a:r>
            <a:r>
              <a:rPr lang="en-GB" sz="4400" dirty="0" err="1"/>
              <a:t>Taylour</a:t>
            </a:r>
            <a:r>
              <a:rPr lang="en-GB" sz="4400" dirty="0"/>
              <a:t>, 1970).</a:t>
            </a:r>
          </a:p>
        </p:txBody>
      </p:sp>
      <p:pic>
        <p:nvPicPr>
          <p:cNvPr id="13" name="Graphic 12" descr="Snake">
            <a:extLst>
              <a:ext uri="{FF2B5EF4-FFF2-40B4-BE49-F238E27FC236}">
                <a16:creationId xmlns:a16="http://schemas.microsoft.com/office/drawing/2014/main" id="{90E78759-F66B-45DD-AA0F-E18823B4F72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1324418">
            <a:off x="35143" y="35143"/>
            <a:ext cx="914400" cy="914400"/>
          </a:xfrm>
          <a:prstGeom prst="rect">
            <a:avLst/>
          </a:prstGeom>
        </p:spPr>
      </p:pic>
    </p:spTree>
    <p:extLst>
      <p:ext uri="{BB962C8B-B14F-4D97-AF65-F5344CB8AC3E}">
        <p14:creationId xmlns:p14="http://schemas.microsoft.com/office/powerpoint/2010/main" val="11014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25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childTnLst>
                                </p:cTn>
                              </p:par>
                            </p:childTnLst>
                          </p:cTn>
                        </p:par>
                        <p:par>
                          <p:cTn id="8" fill="hold">
                            <p:stCondLst>
                              <p:cond delay="1250"/>
                            </p:stCondLst>
                            <p:childTnLst>
                              <p:par>
                                <p:cTn id="9" presetID="10" presetClass="entr" presetSubtype="0" fill="hold" nodeType="afterEffect">
                                  <p:stCondLst>
                                    <p:cond delay="25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750"/>
                                        <p:tgtEl>
                                          <p:spTgt spid="12"/>
                                        </p:tgtEl>
                                      </p:cBhvr>
                                    </p:animEffect>
                                  </p:childTnLst>
                                </p:cTn>
                              </p:par>
                            </p:childTnLst>
                          </p:cTn>
                        </p:par>
                        <p:par>
                          <p:cTn id="12" fill="hold">
                            <p:stCondLst>
                              <p:cond delay="2250"/>
                            </p:stCondLst>
                            <p:childTnLst>
                              <p:par>
                                <p:cTn id="13" presetID="10" presetClass="entr" presetSubtype="0" fill="hold" grpId="0" nodeType="afterEffect">
                                  <p:stCondLst>
                                    <p:cond delay="25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750"/>
                                        <p:tgtEl>
                                          <p:spTgt spid="2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7"/>
                                        </p:tgtEl>
                                        <p:attrNameLst>
                                          <p:attrName>style.visibility</p:attrName>
                                        </p:attrNameLst>
                                      </p:cBhvr>
                                      <p:to>
                                        <p:strVal val="visible"/>
                                      </p:to>
                                    </p:set>
                                    <p:animEffect transition="in" filter="fade">
                                      <p:cBhvr>
                                        <p:cTn id="20" dur="500"/>
                                        <p:tgtEl>
                                          <p:spTgt spid="27"/>
                                        </p:tgtEl>
                                      </p:cBhvr>
                                    </p:animEffect>
                                  </p:childTnLst>
                                </p:cTn>
                              </p:par>
                            </p:childTnLst>
                          </p:cTn>
                        </p:par>
                        <p:par>
                          <p:cTn id="21" fill="hold">
                            <p:stCondLst>
                              <p:cond delay="500"/>
                            </p:stCondLst>
                            <p:childTnLst>
                              <p:par>
                                <p:cTn id="22" presetID="10" presetClass="entr" presetSubtype="0" fill="hold" nodeType="afterEffect">
                                  <p:stCondLst>
                                    <p:cond delay="25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750"/>
                                        <p:tgtEl>
                                          <p:spTgt spid="10"/>
                                        </p:tgtEl>
                                      </p:cBhvr>
                                    </p:animEffect>
                                  </p:childTnLst>
                                </p:cTn>
                              </p:par>
                            </p:childTnLst>
                          </p:cTn>
                        </p:par>
                        <p:par>
                          <p:cTn id="25" fill="hold">
                            <p:stCondLst>
                              <p:cond delay="1500"/>
                            </p:stCondLst>
                            <p:childTnLst>
                              <p:par>
                                <p:cTn id="26" presetID="10" presetClass="entr" presetSubtype="0" fill="hold" grpId="0" nodeType="afterEffect">
                                  <p:stCondLst>
                                    <p:cond delay="250"/>
                                  </p:stCondLst>
                                  <p:childTnLst>
                                    <p:set>
                                      <p:cBhvr>
                                        <p:cTn id="27" dur="1" fill="hold">
                                          <p:stCondLst>
                                            <p:cond delay="0"/>
                                          </p:stCondLst>
                                        </p:cTn>
                                        <p:tgtEl>
                                          <p:spTgt spid="28"/>
                                        </p:tgtEl>
                                        <p:attrNameLst>
                                          <p:attrName>style.visibility</p:attrName>
                                        </p:attrNameLst>
                                      </p:cBhvr>
                                      <p:to>
                                        <p:strVal val="visible"/>
                                      </p:to>
                                    </p:set>
                                    <p:animEffect transition="in" filter="fade">
                                      <p:cBhvr>
                                        <p:cTn id="28" dur="75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67E0D-D57C-4266-BD64-21D534DEA84A}"/>
              </a:ext>
            </a:extLst>
          </p:cNvPr>
          <p:cNvSpPr>
            <a:spLocks noGrp="1"/>
          </p:cNvSpPr>
          <p:nvPr>
            <p:ph type="title"/>
          </p:nvPr>
        </p:nvSpPr>
        <p:spPr>
          <a:xfrm>
            <a:off x="801099" y="1396289"/>
            <a:ext cx="5006336" cy="1325563"/>
          </a:xfrm>
        </p:spPr>
        <p:txBody>
          <a:bodyPr vert="horz" lIns="91440" tIns="45720" rIns="91440" bIns="45720" rtlCol="0" anchor="ctr">
            <a:normAutofit fontScale="90000"/>
          </a:bodyPr>
          <a:lstStyle/>
          <a:p>
            <a:r>
              <a:rPr lang="en-US" dirty="0"/>
              <a:t>Snake as protector of the home and shrines</a:t>
            </a:r>
          </a:p>
        </p:txBody>
      </p:sp>
      <p:sp>
        <p:nvSpPr>
          <p:cNvPr id="52" name="Rectangle: Rounded Corners 51">
            <a:extLst>
              <a:ext uri="{FF2B5EF4-FFF2-40B4-BE49-F238E27FC236}">
                <a16:creationId xmlns:a16="http://schemas.microsoft.com/office/drawing/2014/main" id="{BC5ED74A-A8CE-40FF-AD9F-34FDB3219A05}"/>
              </a:ext>
            </a:extLst>
          </p:cNvPr>
          <p:cNvSpPr/>
          <p:nvPr/>
        </p:nvSpPr>
        <p:spPr>
          <a:xfrm>
            <a:off x="801099" y="3015049"/>
            <a:ext cx="5006336" cy="27679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nSpc>
                <a:spcPct val="90000"/>
              </a:lnSpc>
              <a:spcAft>
                <a:spcPts val="600"/>
              </a:spcAft>
            </a:pPr>
            <a:r>
              <a:rPr lang="en-US" sz="2400" dirty="0">
                <a:solidFill>
                  <a:schemeClr val="tx1"/>
                </a:solidFill>
              </a:rPr>
              <a:t>“A gigantic snake crept, slippery from the base of the mound…the snake crept with all his long trailing length between the bowls and smooth polished vessels [and] tasted the fare…on the high alter”</a:t>
            </a:r>
          </a:p>
          <a:p>
            <a:pPr>
              <a:lnSpc>
                <a:spcPct val="90000"/>
              </a:lnSpc>
              <a:spcAft>
                <a:spcPts val="600"/>
              </a:spcAft>
            </a:pPr>
            <a:r>
              <a:rPr lang="en-US" sz="2400" dirty="0">
                <a:solidFill>
                  <a:schemeClr val="tx1"/>
                </a:solidFill>
              </a:rPr>
              <a:t>Virgil. Aeneid. 5.80-100.</a:t>
            </a:r>
          </a:p>
        </p:txBody>
      </p:sp>
      <p:sp>
        <p:nvSpPr>
          <p:cNvPr id="59" name="Freeform: Shape 5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5" name="Picture 54">
            <a:extLst>
              <a:ext uri="{FF2B5EF4-FFF2-40B4-BE49-F238E27FC236}">
                <a16:creationId xmlns:a16="http://schemas.microsoft.com/office/drawing/2014/main" id="{86CD1B49-0828-46F9-B558-482A90890F75}"/>
              </a:ext>
            </a:extLst>
          </p:cNvPr>
          <p:cNvPicPr>
            <a:picLocks noChangeAspect="1"/>
          </p:cNvPicPr>
          <p:nvPr/>
        </p:nvPicPr>
        <p:blipFill rotWithShape="1">
          <a:blip r:embed="rId3"/>
          <a:srcRect l="18280" r="23306"/>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pic>
        <p:nvPicPr>
          <p:cNvPr id="6" name="Graphic 5" descr="Snake">
            <a:extLst>
              <a:ext uri="{FF2B5EF4-FFF2-40B4-BE49-F238E27FC236}">
                <a16:creationId xmlns:a16="http://schemas.microsoft.com/office/drawing/2014/main" id="{90AD96B8-53BE-4247-BD46-83DB7884042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324418">
            <a:off x="35143" y="35143"/>
            <a:ext cx="914400" cy="914400"/>
          </a:xfrm>
          <a:prstGeom prst="rect">
            <a:avLst/>
          </a:prstGeom>
        </p:spPr>
      </p:pic>
      <p:pic>
        <p:nvPicPr>
          <p:cNvPr id="7" name="Picture 4" descr="Snake Border">
            <a:extLst>
              <a:ext uri="{FF2B5EF4-FFF2-40B4-BE49-F238E27FC236}">
                <a16:creationId xmlns:a16="http://schemas.microsoft.com/office/drawing/2014/main" id="{79BA83D4-2A52-4A48-9D9E-CB4D73138DB2}"/>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2961" b="95066" l="1277" r="9362">
                        <a14:foregroundMark x1="6383" y1="15461" x2="6383" y2="15461"/>
                        <a14:foregroundMark x1="6383" y1="6086" x2="6383" y2="6086"/>
                        <a14:foregroundMark x1="3617" y1="46711" x2="3617" y2="46711"/>
                        <a14:foregroundMark x1="7021" y1="74342" x2="7021" y2="74342"/>
                        <a14:foregroundMark x1="7872" y1="95066" x2="7872" y2="95066"/>
                        <a14:foregroundMark x1="6596" y1="5428" x2="6596" y2="5428"/>
                        <a14:foregroundMark x1="8298" y1="66776" x2="7660" y2="67105"/>
                        <a14:foregroundMark x1="6596" y1="63158" x2="6596" y2="63158"/>
                        <a14:backgroundMark x1="7660" y1="5099" x2="7660" y2="5099"/>
                        <a14:backgroundMark x1="7660" y1="95230" x2="7660" y2="95230"/>
                        <a14:backgroundMark x1="7660" y1="5099" x2="7660" y2="5099"/>
                        <a14:backgroundMark x1="7872" y1="2632" x2="6383" y2="2303"/>
                        <a14:backgroundMark x1="5957" y1="3947" x2="7660" y2="2632"/>
                        <a14:backgroundMark x1="5745" y1="4276" x2="5957" y2="3289"/>
                        <a14:backgroundMark x1="6170" y1="2961" x2="7021" y2="2138"/>
                        <a14:backgroundMark x1="7021" y1="2303" x2="7872" y2="2796"/>
                        <a14:backgroundMark x1="8085" y1="5099" x2="7660" y2="5592"/>
                        <a14:backgroundMark x1="8085" y1="5099" x2="7447" y2="5263"/>
                        <a14:backgroundMark x1="7872" y1="67599" x2="8511" y2="66118"/>
                        <a14:backgroundMark x1="8511" y1="68421" x2="8085" y2="68092"/>
                      </a14:backgroundRemoval>
                    </a14:imgEffect>
                  </a14:imgLayer>
                </a14:imgProps>
              </a:ext>
              <a:ext uri="{28A0092B-C50C-407E-A947-70E740481C1C}">
                <a14:useLocalDpi xmlns:a14="http://schemas.microsoft.com/office/drawing/2010/main" val="0"/>
              </a:ext>
            </a:extLst>
          </a:blip>
          <a:srcRect l="852" r="89073"/>
          <a:stretch/>
        </p:blipFill>
        <p:spPr bwMode="auto">
          <a:xfrm rot="16200000">
            <a:off x="4872373" y="3406077"/>
            <a:ext cx="451035" cy="5791200"/>
          </a:xfrm>
          <a:prstGeom prst="rect">
            <a:avLst/>
          </a:prstGeom>
          <a:noFill/>
        </p:spPr>
      </p:pic>
      <p:pic>
        <p:nvPicPr>
          <p:cNvPr id="8" name="Picture 4" descr="Snake Border">
            <a:extLst>
              <a:ext uri="{FF2B5EF4-FFF2-40B4-BE49-F238E27FC236}">
                <a16:creationId xmlns:a16="http://schemas.microsoft.com/office/drawing/2014/main" id="{EE7EB45F-7063-49FD-B901-2F889CD06A98}"/>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2961" b="95066" l="1277" r="9362">
                        <a14:foregroundMark x1="6383" y1="15461" x2="6383" y2="15461"/>
                        <a14:foregroundMark x1="6383" y1="6086" x2="6383" y2="6086"/>
                        <a14:foregroundMark x1="3617" y1="46711" x2="3617" y2="46711"/>
                        <a14:foregroundMark x1="7021" y1="74342" x2="7021" y2="74342"/>
                        <a14:foregroundMark x1="7872" y1="95066" x2="7872" y2="95066"/>
                        <a14:foregroundMark x1="6596" y1="5428" x2="6596" y2="5428"/>
                        <a14:foregroundMark x1="8298" y1="66776" x2="7660" y2="67105"/>
                        <a14:foregroundMark x1="6596" y1="63158" x2="6596" y2="63158"/>
                        <a14:backgroundMark x1="7660" y1="5099" x2="7660" y2="5099"/>
                        <a14:backgroundMark x1="7660" y1="95230" x2="7660" y2="95230"/>
                        <a14:backgroundMark x1="7660" y1="5099" x2="7660" y2="5099"/>
                        <a14:backgroundMark x1="7872" y1="2632" x2="6383" y2="2303"/>
                        <a14:backgroundMark x1="5957" y1="3947" x2="7660" y2="2632"/>
                        <a14:backgroundMark x1="5745" y1="4276" x2="5957" y2="3289"/>
                        <a14:backgroundMark x1="6170" y1="2961" x2="7021" y2="2138"/>
                        <a14:backgroundMark x1="7021" y1="2303" x2="7872" y2="2796"/>
                        <a14:backgroundMark x1="8085" y1="5099" x2="7660" y2="5592"/>
                        <a14:backgroundMark x1="8085" y1="5099" x2="7447" y2="5263"/>
                        <a14:backgroundMark x1="7872" y1="67599" x2="8511" y2="66118"/>
                        <a14:backgroundMark x1="8511" y1="68421" x2="8085" y2="68092"/>
                      </a14:backgroundRemoval>
                    </a14:imgEffect>
                  </a14:imgLayer>
                </a14:imgProps>
              </a:ext>
              <a:ext uri="{28A0092B-C50C-407E-A947-70E740481C1C}">
                <a14:useLocalDpi xmlns:a14="http://schemas.microsoft.com/office/drawing/2010/main" val="0"/>
              </a:ext>
            </a:extLst>
          </a:blip>
          <a:srcRect l="852" t="34699" r="89073" b="33722"/>
          <a:stretch/>
        </p:blipFill>
        <p:spPr bwMode="auto">
          <a:xfrm rot="16200000">
            <a:off x="1181227" y="5387276"/>
            <a:ext cx="451036" cy="1828801"/>
          </a:xfrm>
          <a:prstGeom prst="rect">
            <a:avLst/>
          </a:prstGeom>
          <a:noFill/>
        </p:spPr>
      </p:pic>
    </p:spTree>
    <p:extLst>
      <p:ext uri="{BB962C8B-B14F-4D97-AF65-F5344CB8AC3E}">
        <p14:creationId xmlns:p14="http://schemas.microsoft.com/office/powerpoint/2010/main" val="12978090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large building with a mountain in the background&#10;&#10;Description automatically generated">
            <a:extLst>
              <a:ext uri="{FF2B5EF4-FFF2-40B4-BE49-F238E27FC236}">
                <a16:creationId xmlns:a16="http://schemas.microsoft.com/office/drawing/2014/main" id="{C738C134-D0C6-4267-A488-AF355B5FFF91}"/>
              </a:ext>
            </a:extLst>
          </p:cNvPr>
          <p:cNvPicPr>
            <a:picLocks noChangeAspect="1"/>
          </p:cNvPicPr>
          <p:nvPr/>
        </p:nvPicPr>
        <p:blipFill rotWithShape="1">
          <a:blip r:embed="rId3">
            <a:extLst>
              <a:ext uri="{28A0092B-C50C-407E-A947-70E740481C1C}">
                <a14:useLocalDpi xmlns:a14="http://schemas.microsoft.com/office/drawing/2010/main" val="0"/>
              </a:ext>
            </a:extLst>
          </a:blip>
          <a:srcRect r="9777" b="-1"/>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252619C-D596-42C9-8E7E-D0E44C2516B6}"/>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GB" sz="3600" dirty="0"/>
              <a:t>Athens’ </a:t>
            </a:r>
            <a:r>
              <a:rPr lang="en-GB" sz="3600" i="1" dirty="0" err="1"/>
              <a:t>oikouros</a:t>
            </a:r>
            <a:r>
              <a:rPr lang="en-GB" sz="3600" i="1" dirty="0"/>
              <a:t> </a:t>
            </a:r>
            <a:r>
              <a:rPr lang="en-GB" sz="3600" i="1" dirty="0" err="1"/>
              <a:t>ophis</a:t>
            </a:r>
            <a:endParaRPr lang="en-US" sz="3600" dirty="0"/>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AFF7853D-F9DE-4169-8BBD-F17956B25BAA}"/>
              </a:ext>
            </a:extLst>
          </p:cNvPr>
          <p:cNvSpPr/>
          <p:nvPr/>
        </p:nvSpPr>
        <p:spPr>
          <a:xfrm>
            <a:off x="525516" y="3417573"/>
            <a:ext cx="4593021" cy="26198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Aft>
                <a:spcPts val="600"/>
              </a:spcAft>
            </a:pPr>
            <a:r>
              <a:rPr lang="en-US" sz="2800" dirty="0">
                <a:solidFill>
                  <a:schemeClr val="bg1"/>
                </a:solidFill>
              </a:rPr>
              <a:t>“The Athenians…claim that the Acropolis has a guardian, a large serpent that lives in the sanctuary”</a:t>
            </a:r>
          </a:p>
          <a:p>
            <a:pPr>
              <a:lnSpc>
                <a:spcPct val="90000"/>
              </a:lnSpc>
              <a:spcAft>
                <a:spcPts val="600"/>
              </a:spcAft>
            </a:pPr>
            <a:r>
              <a:rPr lang="en-US" sz="2800" dirty="0">
                <a:solidFill>
                  <a:schemeClr val="bg1"/>
                </a:solidFill>
              </a:rPr>
              <a:t>Herodotus. 8.41.</a:t>
            </a:r>
          </a:p>
        </p:txBody>
      </p:sp>
      <p:pic>
        <p:nvPicPr>
          <p:cNvPr id="7" name="Graphic 6" descr="Snake">
            <a:extLst>
              <a:ext uri="{FF2B5EF4-FFF2-40B4-BE49-F238E27FC236}">
                <a16:creationId xmlns:a16="http://schemas.microsoft.com/office/drawing/2014/main" id="{AF876034-A736-4824-BAB5-2FDCF1E249F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324418">
            <a:off x="35143" y="35143"/>
            <a:ext cx="914400" cy="914400"/>
          </a:xfrm>
          <a:prstGeom prst="rect">
            <a:avLst/>
          </a:prstGeom>
        </p:spPr>
      </p:pic>
    </p:spTree>
    <p:extLst>
      <p:ext uri="{BB962C8B-B14F-4D97-AF65-F5344CB8AC3E}">
        <p14:creationId xmlns:p14="http://schemas.microsoft.com/office/powerpoint/2010/main" val="1025704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n animal&#10;&#10;Description automatically generated">
            <a:extLst>
              <a:ext uri="{FF2B5EF4-FFF2-40B4-BE49-F238E27FC236}">
                <a16:creationId xmlns:a16="http://schemas.microsoft.com/office/drawing/2014/main" id="{DBB2CDAF-3320-42AE-A758-F4F1E4AFB86C}"/>
              </a:ext>
            </a:extLst>
          </p:cNvPr>
          <p:cNvPicPr>
            <a:picLocks noChangeAspect="1"/>
          </p:cNvPicPr>
          <p:nvPr/>
        </p:nvPicPr>
        <p:blipFill rotWithShape="1">
          <a:blip r:embed="rId3">
            <a:duotone>
              <a:prstClr val="black"/>
              <a:schemeClr val="tx2">
                <a:tint val="45000"/>
                <a:satMod val="400000"/>
              </a:schemeClr>
            </a:duotone>
            <a:alphaModFix amt="35000"/>
            <a:extLst>
              <a:ext uri="{28A0092B-C50C-407E-A947-70E740481C1C}">
                <a14:useLocalDpi xmlns:a14="http://schemas.microsoft.com/office/drawing/2010/main" val="0"/>
              </a:ext>
            </a:extLst>
          </a:blip>
          <a:srcRect t="15715" b="41"/>
          <a:stretch/>
        </p:blipFill>
        <p:spPr>
          <a:xfrm>
            <a:off x="20" y="10"/>
            <a:ext cx="12191980" cy="6857990"/>
          </a:xfrm>
          <a:prstGeom prst="rect">
            <a:avLst/>
          </a:prstGeom>
        </p:spPr>
      </p:pic>
      <p:sp>
        <p:nvSpPr>
          <p:cNvPr id="2" name="Title 1">
            <a:extLst>
              <a:ext uri="{FF2B5EF4-FFF2-40B4-BE49-F238E27FC236}">
                <a16:creationId xmlns:a16="http://schemas.microsoft.com/office/drawing/2014/main" id="{EA5244F3-EEBB-472B-95D3-61D5EAAE0F39}"/>
              </a:ext>
            </a:extLst>
          </p:cNvPr>
          <p:cNvSpPr>
            <a:spLocks noGrp="1"/>
          </p:cNvSpPr>
          <p:nvPr>
            <p:ph type="title"/>
          </p:nvPr>
        </p:nvSpPr>
        <p:spPr>
          <a:xfrm>
            <a:off x="801098" y="1396289"/>
            <a:ext cx="5277333" cy="1325563"/>
          </a:xfrm>
        </p:spPr>
        <p:txBody>
          <a:bodyPr vert="horz" lIns="91440" tIns="45720" rIns="91440" bIns="45720" rtlCol="0" anchor="ctr">
            <a:normAutofit/>
          </a:bodyPr>
          <a:lstStyle/>
          <a:p>
            <a:r>
              <a:rPr lang="en-US" kern="1200" dirty="0">
                <a:solidFill>
                  <a:schemeClr val="tx1"/>
                </a:solidFill>
                <a:latin typeface="+mj-lt"/>
                <a:ea typeface="+mj-ea"/>
                <a:cs typeface="+mj-cs"/>
              </a:rPr>
              <a:t>Asclepios’ snake</a:t>
            </a:r>
          </a:p>
        </p:txBody>
      </p:sp>
      <p:sp>
        <p:nvSpPr>
          <p:cNvPr id="11" name="Title 1">
            <a:extLst>
              <a:ext uri="{FF2B5EF4-FFF2-40B4-BE49-F238E27FC236}">
                <a16:creationId xmlns:a16="http://schemas.microsoft.com/office/drawing/2014/main" id="{BF87BDA8-C4EC-44D1-84EE-4260862A66D4}"/>
              </a:ext>
            </a:extLst>
          </p:cNvPr>
          <p:cNvSpPr txBox="1">
            <a:spLocks/>
          </p:cNvSpPr>
          <p:nvPr/>
        </p:nvSpPr>
        <p:spPr>
          <a:xfrm>
            <a:off x="805543" y="2871982"/>
            <a:ext cx="5272888" cy="187301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228600">
              <a:spcAft>
                <a:spcPts val="600"/>
              </a:spcAft>
              <a:buFont typeface="Arial" panose="020B0604020202020204" pitchFamily="34" charset="0"/>
              <a:buChar char="•"/>
            </a:pPr>
            <a:r>
              <a:rPr lang="en-US" sz="2800" dirty="0">
                <a:latin typeface="+mn-lt"/>
                <a:ea typeface="+mn-ea"/>
                <a:cs typeface="+mn-cs"/>
              </a:rPr>
              <a:t>Physical manifestation to move sites</a:t>
            </a:r>
          </a:p>
          <a:p>
            <a:pPr marL="571500" indent="-228600">
              <a:spcAft>
                <a:spcPts val="600"/>
              </a:spcAft>
              <a:buFont typeface="Arial" panose="020B0604020202020204" pitchFamily="34" charset="0"/>
              <a:buChar char="•"/>
            </a:pPr>
            <a:r>
              <a:rPr lang="en-US" sz="2800" dirty="0">
                <a:latin typeface="+mn-lt"/>
                <a:ea typeface="+mn-ea"/>
                <a:cs typeface="+mn-cs"/>
              </a:rPr>
              <a:t>Snakes healing and medical use</a:t>
            </a:r>
          </a:p>
        </p:txBody>
      </p:sp>
      <p:sp>
        <p:nvSpPr>
          <p:cNvPr id="27"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sculpture of a person&#10;&#10;Description automatically generated">
            <a:extLst>
              <a:ext uri="{FF2B5EF4-FFF2-40B4-BE49-F238E27FC236}">
                <a16:creationId xmlns:a16="http://schemas.microsoft.com/office/drawing/2014/main" id="{A7B5C665-A1E4-46CC-907F-CA41243CC975}"/>
              </a:ext>
            </a:extLst>
          </p:cNvPr>
          <p:cNvPicPr>
            <a:picLocks noChangeAspect="1"/>
          </p:cNvPicPr>
          <p:nvPr/>
        </p:nvPicPr>
        <p:blipFill rotWithShape="1">
          <a:blip r:embed="rId4">
            <a:extLst>
              <a:ext uri="{28A0092B-C50C-407E-A947-70E740481C1C}">
                <a14:useLocalDpi xmlns:a14="http://schemas.microsoft.com/office/drawing/2010/main" val="0"/>
              </a:ext>
            </a:extLst>
          </a:blip>
          <a:srcRect l="22682" r="25494" b="-1"/>
          <a:stretch/>
        </p:blipFill>
        <p:spPr>
          <a:xfrm>
            <a:off x="6893344" y="760562"/>
            <a:ext cx="5298683" cy="6097438"/>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pic>
        <p:nvPicPr>
          <p:cNvPr id="7" name="Graphic 6" descr="Snake">
            <a:extLst>
              <a:ext uri="{FF2B5EF4-FFF2-40B4-BE49-F238E27FC236}">
                <a16:creationId xmlns:a16="http://schemas.microsoft.com/office/drawing/2014/main" id="{970FDAB5-C537-496B-8B3F-9EF9EEF0158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21324418">
            <a:off x="35143" y="35143"/>
            <a:ext cx="914400" cy="914400"/>
          </a:xfrm>
          <a:prstGeom prst="rect">
            <a:avLst/>
          </a:prstGeom>
        </p:spPr>
      </p:pic>
    </p:spTree>
    <p:extLst>
      <p:ext uri="{BB962C8B-B14F-4D97-AF65-F5344CB8AC3E}">
        <p14:creationId xmlns:p14="http://schemas.microsoft.com/office/powerpoint/2010/main" val="176704281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4D499-F046-45C6-94F3-9054FB208934}"/>
              </a:ext>
            </a:extLst>
          </p:cNvPr>
          <p:cNvSpPr>
            <a:spLocks noGrp="1"/>
          </p:cNvSpPr>
          <p:nvPr>
            <p:ph type="title"/>
          </p:nvPr>
        </p:nvSpPr>
        <p:spPr>
          <a:xfrm>
            <a:off x="801099" y="1396289"/>
            <a:ext cx="5006336" cy="1325563"/>
          </a:xfrm>
        </p:spPr>
        <p:txBody>
          <a:bodyPr>
            <a:normAutofit/>
          </a:bodyPr>
          <a:lstStyle/>
          <a:p>
            <a:r>
              <a:rPr lang="en-GB"/>
              <a:t>Snakes as Pets</a:t>
            </a:r>
            <a:endParaRPr lang="en-GB" dirty="0"/>
          </a:p>
        </p:txBody>
      </p:sp>
      <p:sp>
        <p:nvSpPr>
          <p:cNvPr id="5" name="Content Placeholder 4">
            <a:extLst>
              <a:ext uri="{FF2B5EF4-FFF2-40B4-BE49-F238E27FC236}">
                <a16:creationId xmlns:a16="http://schemas.microsoft.com/office/drawing/2014/main" id="{A80946C8-C0D1-4AFD-85B9-5876C6112E3E}"/>
              </a:ext>
            </a:extLst>
          </p:cNvPr>
          <p:cNvSpPr>
            <a:spLocks noGrp="1"/>
          </p:cNvSpPr>
          <p:nvPr>
            <p:ph idx="1"/>
          </p:nvPr>
        </p:nvSpPr>
        <p:spPr>
          <a:xfrm>
            <a:off x="805543" y="2871982"/>
            <a:ext cx="5006336" cy="3181684"/>
          </a:xfrm>
        </p:spPr>
        <p:txBody>
          <a:bodyPr anchor="t">
            <a:normAutofit/>
          </a:bodyPr>
          <a:lstStyle/>
          <a:p>
            <a:r>
              <a:rPr lang="en-GB" dirty="0"/>
              <a:t>Being left milk</a:t>
            </a:r>
          </a:p>
          <a:p>
            <a:r>
              <a:rPr lang="en-GB" dirty="0"/>
              <a:t>Cross-cultural idea: Latvia to Greece to Africa to India</a:t>
            </a:r>
          </a:p>
          <a:p>
            <a:r>
              <a:rPr lang="en-GB" dirty="0"/>
              <a:t>Protection against vermin</a:t>
            </a:r>
          </a:p>
          <a:p>
            <a:endParaRPr lang="en-GB" sz="1800" dirty="0"/>
          </a:p>
        </p:txBody>
      </p:sp>
      <p:sp>
        <p:nvSpPr>
          <p:cNvPr id="9" name="Freeform: Shape 11">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picture containing cup, black, small, food&#10;&#10;Description automatically generated">
            <a:extLst>
              <a:ext uri="{FF2B5EF4-FFF2-40B4-BE49-F238E27FC236}">
                <a16:creationId xmlns:a16="http://schemas.microsoft.com/office/drawing/2014/main" id="{904544E5-828C-40DC-9E89-A3E23A67D113}"/>
              </a:ext>
            </a:extLst>
          </p:cNvPr>
          <p:cNvPicPr>
            <a:picLocks noChangeAspect="1"/>
          </p:cNvPicPr>
          <p:nvPr/>
        </p:nvPicPr>
        <p:blipFill rotWithShape="1">
          <a:blip r:embed="rId3">
            <a:extLst>
              <a:ext uri="{28A0092B-C50C-407E-A947-70E740481C1C}">
                <a14:useLocalDpi xmlns:a14="http://schemas.microsoft.com/office/drawing/2010/main" val="0"/>
              </a:ext>
            </a:extLst>
          </a:blip>
          <a:srcRect l="9196" r="44687"/>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pic>
        <p:nvPicPr>
          <p:cNvPr id="6" name="Graphic 5" descr="Snake">
            <a:extLst>
              <a:ext uri="{FF2B5EF4-FFF2-40B4-BE49-F238E27FC236}">
                <a16:creationId xmlns:a16="http://schemas.microsoft.com/office/drawing/2014/main" id="{28F21EDF-4F85-4876-BA44-B3725184146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324418">
            <a:off x="35143" y="35143"/>
            <a:ext cx="914400" cy="914400"/>
          </a:xfrm>
          <a:prstGeom prst="rect">
            <a:avLst/>
          </a:prstGeom>
        </p:spPr>
      </p:pic>
    </p:spTree>
    <p:extLst>
      <p:ext uri="{BB962C8B-B14F-4D97-AF65-F5344CB8AC3E}">
        <p14:creationId xmlns:p14="http://schemas.microsoft.com/office/powerpoint/2010/main" val="306558839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41A2F5-483B-426E-A6F2-BB9B16A73C71}"/>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000" dirty="0">
                <a:solidFill>
                  <a:srgbClr val="FFFFFF"/>
                </a:solidFill>
              </a:rPr>
              <a:t>Fundamental changes of serpent imagery</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5" descr="A close up of text on a white background&#10;&#10;Description automatically generated">
            <a:extLst>
              <a:ext uri="{FF2B5EF4-FFF2-40B4-BE49-F238E27FC236}">
                <a16:creationId xmlns:a16="http://schemas.microsoft.com/office/drawing/2014/main" id="{DC09C955-D26D-45E7-A475-722318E5D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163" y="2283043"/>
            <a:ext cx="4860918" cy="3572775"/>
          </a:xfrm>
          <a:prstGeom prst="rect">
            <a:avLst/>
          </a:prstGeom>
        </p:spPr>
      </p:pic>
      <p:sp>
        <p:nvSpPr>
          <p:cNvPr id="10" name="Text Placeholder 5">
            <a:extLst>
              <a:ext uri="{FF2B5EF4-FFF2-40B4-BE49-F238E27FC236}">
                <a16:creationId xmlns:a16="http://schemas.microsoft.com/office/drawing/2014/main" id="{4EF26424-8632-4EF8-A0D2-757434F59A40}"/>
              </a:ext>
            </a:extLst>
          </p:cNvPr>
          <p:cNvSpPr txBox="1">
            <a:spLocks/>
          </p:cNvSpPr>
          <p:nvPr/>
        </p:nvSpPr>
        <p:spPr>
          <a:xfrm>
            <a:off x="1981046" y="1585712"/>
            <a:ext cx="2651914" cy="5013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Serpent in Eden</a:t>
            </a:r>
          </a:p>
        </p:txBody>
      </p:sp>
      <p:sp>
        <p:nvSpPr>
          <p:cNvPr id="12" name="Text Placeholder 5">
            <a:extLst>
              <a:ext uri="{FF2B5EF4-FFF2-40B4-BE49-F238E27FC236}">
                <a16:creationId xmlns:a16="http://schemas.microsoft.com/office/drawing/2014/main" id="{ACA8FB6A-CAE0-4A74-9BF4-5049C1221009}"/>
              </a:ext>
            </a:extLst>
          </p:cNvPr>
          <p:cNvSpPr txBox="1">
            <a:spLocks/>
          </p:cNvSpPr>
          <p:nvPr/>
        </p:nvSpPr>
        <p:spPr>
          <a:xfrm>
            <a:off x="8186852" y="1623315"/>
            <a:ext cx="1616774" cy="5013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chemeClr val="bg1"/>
                </a:solidFill>
              </a:rPr>
              <a:t>Caduceus</a:t>
            </a:r>
          </a:p>
        </p:txBody>
      </p:sp>
      <p:sp>
        <p:nvSpPr>
          <p:cNvPr id="14" name="Content Placeholder 6">
            <a:extLst>
              <a:ext uri="{FF2B5EF4-FFF2-40B4-BE49-F238E27FC236}">
                <a16:creationId xmlns:a16="http://schemas.microsoft.com/office/drawing/2014/main" id="{A6D90115-A9FA-49E7-B1BD-CB60673C109D}"/>
              </a:ext>
            </a:extLst>
          </p:cNvPr>
          <p:cNvSpPr txBox="1">
            <a:spLocks/>
          </p:cNvSpPr>
          <p:nvPr/>
        </p:nvSpPr>
        <p:spPr>
          <a:xfrm>
            <a:off x="434665" y="5993142"/>
            <a:ext cx="5455913" cy="862626"/>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300" dirty="0"/>
              <a:t>Charlesworth argues that Christianity took positive symbols of earlier societies and made them negative (2010, p.182-6).</a:t>
            </a:r>
            <a:endParaRPr lang="en-GB" sz="3100" dirty="0"/>
          </a:p>
        </p:txBody>
      </p:sp>
      <p:sp>
        <p:nvSpPr>
          <p:cNvPr id="16" name="Content Placeholder 8">
            <a:extLst>
              <a:ext uri="{FF2B5EF4-FFF2-40B4-BE49-F238E27FC236}">
                <a16:creationId xmlns:a16="http://schemas.microsoft.com/office/drawing/2014/main" id="{5986B5AA-A9EE-43EE-977F-D47BDD203370}"/>
              </a:ext>
            </a:extLst>
          </p:cNvPr>
          <p:cNvSpPr txBox="1">
            <a:spLocks/>
          </p:cNvSpPr>
          <p:nvPr/>
        </p:nvSpPr>
        <p:spPr>
          <a:xfrm>
            <a:off x="6445073" y="5855818"/>
            <a:ext cx="5570325" cy="1002182"/>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300" dirty="0"/>
              <a:t>A symbol of Hermes, the staff with two snakes is still used to symbolise medical practices in America – probably confused with Asclepius’ rod.</a:t>
            </a:r>
          </a:p>
        </p:txBody>
      </p:sp>
      <p:grpSp>
        <p:nvGrpSpPr>
          <p:cNvPr id="3" name="Group 2">
            <a:extLst>
              <a:ext uri="{FF2B5EF4-FFF2-40B4-BE49-F238E27FC236}">
                <a16:creationId xmlns:a16="http://schemas.microsoft.com/office/drawing/2014/main" id="{FB9181E4-C3D5-431E-870B-1FF934D14E10}"/>
              </a:ext>
            </a:extLst>
          </p:cNvPr>
          <p:cNvGrpSpPr/>
          <p:nvPr/>
        </p:nvGrpSpPr>
        <p:grpSpPr>
          <a:xfrm>
            <a:off x="6341979" y="2338997"/>
            <a:ext cx="5493696" cy="3351242"/>
            <a:chOff x="6341979" y="2338997"/>
            <a:chExt cx="5493696" cy="3351242"/>
          </a:xfrm>
        </p:grpSpPr>
        <p:pic>
          <p:nvPicPr>
            <p:cNvPr id="4" name="Picture 3" descr="A close up of a sign&#10;&#10;Description automatically generated">
              <a:extLst>
                <a:ext uri="{FF2B5EF4-FFF2-40B4-BE49-F238E27FC236}">
                  <a16:creationId xmlns:a16="http://schemas.microsoft.com/office/drawing/2014/main" id="{007CCA3B-9051-4F46-9177-34343376A9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83438" y="2338997"/>
              <a:ext cx="3223603" cy="3223603"/>
            </a:xfrm>
            <a:prstGeom prst="rect">
              <a:avLst/>
            </a:prstGeom>
          </p:spPr>
        </p:pic>
        <p:pic>
          <p:nvPicPr>
            <p:cNvPr id="8" name="Picture 7" descr="A statue of a person&#10;&#10;Description automatically generated">
              <a:extLst>
                <a:ext uri="{FF2B5EF4-FFF2-40B4-BE49-F238E27FC236}">
                  <a16:creationId xmlns:a16="http://schemas.microsoft.com/office/drawing/2014/main" id="{990D69A9-A40D-4B18-B1A8-C0C28084E146}"/>
                </a:ext>
              </a:extLst>
            </p:cNvPr>
            <p:cNvPicPr>
              <a:picLocks noChangeAspect="1"/>
            </p:cNvPicPr>
            <p:nvPr/>
          </p:nvPicPr>
          <p:blipFill rotWithShape="1">
            <a:blip r:embed="rId5">
              <a:extLst>
                <a:ext uri="{28A0092B-C50C-407E-A947-70E740481C1C}">
                  <a14:useLocalDpi xmlns:a14="http://schemas.microsoft.com/office/drawing/2010/main" val="0"/>
                </a:ext>
              </a:extLst>
            </a:blip>
            <a:srcRect l="14648" t="2942" r="11650" b="4613"/>
            <a:stretch/>
          </p:blipFill>
          <p:spPr>
            <a:xfrm>
              <a:off x="10263194" y="2363241"/>
              <a:ext cx="1572481" cy="3326998"/>
            </a:xfrm>
            <a:prstGeom prst="ellipse">
              <a:avLst/>
            </a:prstGeom>
            <a:ln>
              <a:noFill/>
            </a:ln>
            <a:effectLst>
              <a:softEdge rad="112500"/>
            </a:effectLst>
          </p:spPr>
        </p:pic>
        <p:pic>
          <p:nvPicPr>
            <p:cNvPr id="17" name="Picture 16" descr="A statue of a person&#10;&#10;Description automatically generated">
              <a:extLst>
                <a:ext uri="{FF2B5EF4-FFF2-40B4-BE49-F238E27FC236}">
                  <a16:creationId xmlns:a16="http://schemas.microsoft.com/office/drawing/2014/main" id="{27C2C353-2623-496D-93ED-C8FAAE7D2DC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41979" y="2567340"/>
              <a:ext cx="1382191" cy="3040821"/>
            </a:xfrm>
            <a:prstGeom prst="ellipse">
              <a:avLst/>
            </a:prstGeom>
            <a:ln>
              <a:noFill/>
            </a:ln>
            <a:effectLst>
              <a:softEdge rad="112500"/>
            </a:effectLst>
          </p:spPr>
        </p:pic>
      </p:grpSp>
      <p:pic>
        <p:nvPicPr>
          <p:cNvPr id="18" name="Graphic 17" descr="Snake">
            <a:extLst>
              <a:ext uri="{FF2B5EF4-FFF2-40B4-BE49-F238E27FC236}">
                <a16:creationId xmlns:a16="http://schemas.microsoft.com/office/drawing/2014/main" id="{C76F7662-08CB-4B15-A090-31D59D2E1AD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21324418">
            <a:off x="35143" y="35143"/>
            <a:ext cx="914400" cy="914400"/>
          </a:xfrm>
          <a:prstGeom prst="rect">
            <a:avLst/>
          </a:prstGeom>
        </p:spPr>
      </p:pic>
    </p:spTree>
    <p:extLst>
      <p:ext uri="{BB962C8B-B14F-4D97-AF65-F5344CB8AC3E}">
        <p14:creationId xmlns:p14="http://schemas.microsoft.com/office/powerpoint/2010/main" val="205696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p:stCondLst>
                              <p:cond delay="1500"/>
                            </p:stCondLst>
                            <p:childTnLst>
                              <p:par>
                                <p:cTn id="13" presetID="10" presetClass="entr" presetSubtype="0" fill="hold" grpId="0" nodeType="afterEffect">
                                  <p:stCondLst>
                                    <p:cond delay="25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par>
                          <p:cTn id="21" fill="hold">
                            <p:stCondLst>
                              <p:cond delay="500"/>
                            </p:stCondLst>
                            <p:childTnLst>
                              <p:par>
                                <p:cTn id="22" presetID="10" presetClass="entr" presetSubtype="0" fill="hold" nodeType="afterEffect">
                                  <p:stCondLst>
                                    <p:cond delay="75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500"/>
                                        <p:tgtEl>
                                          <p:spTgt spid="3"/>
                                        </p:tgtEl>
                                      </p:cBhvr>
                                    </p:animEffect>
                                  </p:childTnLst>
                                </p:cTn>
                              </p:par>
                            </p:childTnLst>
                          </p:cTn>
                        </p:par>
                        <p:par>
                          <p:cTn id="25" fill="hold">
                            <p:stCondLst>
                              <p:cond delay="1750"/>
                            </p:stCondLst>
                            <p:childTnLst>
                              <p:par>
                                <p:cTn id="26" presetID="10" presetClass="entr" presetSubtype="0" fill="hold" grpId="0" nodeType="afterEffect">
                                  <p:stCondLst>
                                    <p:cond delay="75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77986D-02CF-470A-8B93-AE06D56B08A3}"/>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Is there a cultural memory or a symbolic repetition?</a:t>
            </a:r>
          </a:p>
        </p:txBody>
      </p:sp>
      <p:sp>
        <p:nvSpPr>
          <p:cNvPr id="4" name="Freeform: Shape 3">
            <a:extLst>
              <a:ext uri="{FF2B5EF4-FFF2-40B4-BE49-F238E27FC236}">
                <a16:creationId xmlns:a16="http://schemas.microsoft.com/office/drawing/2014/main" id="{1D3998ED-2A6E-4DA2-BB70-85F4D179BFC4}"/>
              </a:ext>
            </a:extLst>
          </p:cNvPr>
          <p:cNvSpPr/>
          <p:nvPr/>
        </p:nvSpPr>
        <p:spPr>
          <a:xfrm>
            <a:off x="5194300" y="612836"/>
            <a:ext cx="6513603" cy="1357200"/>
          </a:xfrm>
          <a:custGeom>
            <a:avLst/>
            <a:gdLst>
              <a:gd name="connsiteX0" fmla="*/ 0 w 6513603"/>
              <a:gd name="connsiteY0" fmla="*/ 226205 h 1357200"/>
              <a:gd name="connsiteX1" fmla="*/ 226205 w 6513603"/>
              <a:gd name="connsiteY1" fmla="*/ 0 h 1357200"/>
              <a:gd name="connsiteX2" fmla="*/ 6287398 w 6513603"/>
              <a:gd name="connsiteY2" fmla="*/ 0 h 1357200"/>
              <a:gd name="connsiteX3" fmla="*/ 6513603 w 6513603"/>
              <a:gd name="connsiteY3" fmla="*/ 226205 h 1357200"/>
              <a:gd name="connsiteX4" fmla="*/ 6513603 w 6513603"/>
              <a:gd name="connsiteY4" fmla="*/ 1130995 h 1357200"/>
              <a:gd name="connsiteX5" fmla="*/ 6287398 w 6513603"/>
              <a:gd name="connsiteY5" fmla="*/ 1357200 h 1357200"/>
              <a:gd name="connsiteX6" fmla="*/ 226205 w 6513603"/>
              <a:gd name="connsiteY6" fmla="*/ 1357200 h 1357200"/>
              <a:gd name="connsiteX7" fmla="*/ 0 w 6513603"/>
              <a:gd name="connsiteY7" fmla="*/ 1130995 h 1357200"/>
              <a:gd name="connsiteX8" fmla="*/ 0 w 6513603"/>
              <a:gd name="connsiteY8" fmla="*/ 226205 h 135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57200">
                <a:moveTo>
                  <a:pt x="0" y="226205"/>
                </a:moveTo>
                <a:cubicBezTo>
                  <a:pt x="0" y="101275"/>
                  <a:pt x="101275" y="0"/>
                  <a:pt x="226205" y="0"/>
                </a:cubicBezTo>
                <a:lnTo>
                  <a:pt x="6287398" y="0"/>
                </a:lnTo>
                <a:cubicBezTo>
                  <a:pt x="6412328" y="0"/>
                  <a:pt x="6513603" y="101275"/>
                  <a:pt x="6513603" y="226205"/>
                </a:cubicBezTo>
                <a:lnTo>
                  <a:pt x="6513603" y="1130995"/>
                </a:lnTo>
                <a:cubicBezTo>
                  <a:pt x="6513603" y="1255925"/>
                  <a:pt x="6412328" y="1357200"/>
                  <a:pt x="6287398" y="1357200"/>
                </a:cubicBezTo>
                <a:lnTo>
                  <a:pt x="226205" y="1357200"/>
                </a:lnTo>
                <a:cubicBezTo>
                  <a:pt x="101275" y="1357200"/>
                  <a:pt x="0" y="1255925"/>
                  <a:pt x="0" y="1130995"/>
                </a:cubicBezTo>
                <a:lnTo>
                  <a:pt x="0" y="226205"/>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42453" tIns="142453" rIns="142453" bIns="142453" numCol="1" spcCol="1270" anchor="ctr" anchorCtr="0">
            <a:noAutofit/>
          </a:bodyPr>
          <a:lstStyle/>
          <a:p>
            <a:pPr marL="0" lvl="0" indent="0" algn="l" defTabSz="889000">
              <a:lnSpc>
                <a:spcPct val="90000"/>
              </a:lnSpc>
              <a:spcBef>
                <a:spcPct val="0"/>
              </a:spcBef>
              <a:spcAft>
                <a:spcPct val="35000"/>
              </a:spcAft>
              <a:buNone/>
            </a:pPr>
            <a:r>
              <a:rPr lang="en-GB" sz="2000" kern="1200" dirty="0"/>
              <a:t>Jung: Mother Archetype (1956, p.312; 1980, p.15-16)</a:t>
            </a:r>
          </a:p>
          <a:p>
            <a:pPr marL="0" lvl="0" indent="0" algn="l" defTabSz="889000">
              <a:lnSpc>
                <a:spcPct val="90000"/>
              </a:lnSpc>
              <a:spcBef>
                <a:spcPct val="0"/>
              </a:spcBef>
              <a:spcAft>
                <a:spcPct val="35000"/>
              </a:spcAft>
              <a:buNone/>
            </a:pPr>
            <a:r>
              <a:rPr lang="en-US" sz="2000" kern="1200" dirty="0"/>
              <a:t>Serpent as ‘evil’</a:t>
            </a:r>
          </a:p>
          <a:p>
            <a:pPr marL="0" lvl="0" indent="0" algn="l" defTabSz="889000">
              <a:lnSpc>
                <a:spcPct val="90000"/>
              </a:lnSpc>
              <a:spcBef>
                <a:spcPct val="0"/>
              </a:spcBef>
              <a:spcAft>
                <a:spcPct val="35000"/>
              </a:spcAft>
              <a:buNone/>
            </a:pPr>
            <a:r>
              <a:rPr lang="en-US" sz="2000" kern="1200" dirty="0"/>
              <a:t>Link between mother and son</a:t>
            </a:r>
          </a:p>
        </p:txBody>
      </p:sp>
      <p:sp>
        <p:nvSpPr>
          <p:cNvPr id="7" name="Freeform: Shape 6">
            <a:extLst>
              <a:ext uri="{FF2B5EF4-FFF2-40B4-BE49-F238E27FC236}">
                <a16:creationId xmlns:a16="http://schemas.microsoft.com/office/drawing/2014/main" id="{8992A220-B7B7-494B-8EBF-8EEEEFCCB8FA}"/>
              </a:ext>
            </a:extLst>
          </p:cNvPr>
          <p:cNvSpPr/>
          <p:nvPr/>
        </p:nvSpPr>
        <p:spPr>
          <a:xfrm>
            <a:off x="5194300" y="2027636"/>
            <a:ext cx="6513603" cy="1357200"/>
          </a:xfrm>
          <a:custGeom>
            <a:avLst/>
            <a:gdLst>
              <a:gd name="connsiteX0" fmla="*/ 0 w 6513603"/>
              <a:gd name="connsiteY0" fmla="*/ 226205 h 1357200"/>
              <a:gd name="connsiteX1" fmla="*/ 226205 w 6513603"/>
              <a:gd name="connsiteY1" fmla="*/ 0 h 1357200"/>
              <a:gd name="connsiteX2" fmla="*/ 6287398 w 6513603"/>
              <a:gd name="connsiteY2" fmla="*/ 0 h 1357200"/>
              <a:gd name="connsiteX3" fmla="*/ 6513603 w 6513603"/>
              <a:gd name="connsiteY3" fmla="*/ 226205 h 1357200"/>
              <a:gd name="connsiteX4" fmla="*/ 6513603 w 6513603"/>
              <a:gd name="connsiteY4" fmla="*/ 1130995 h 1357200"/>
              <a:gd name="connsiteX5" fmla="*/ 6287398 w 6513603"/>
              <a:gd name="connsiteY5" fmla="*/ 1357200 h 1357200"/>
              <a:gd name="connsiteX6" fmla="*/ 226205 w 6513603"/>
              <a:gd name="connsiteY6" fmla="*/ 1357200 h 1357200"/>
              <a:gd name="connsiteX7" fmla="*/ 0 w 6513603"/>
              <a:gd name="connsiteY7" fmla="*/ 1130995 h 1357200"/>
              <a:gd name="connsiteX8" fmla="*/ 0 w 6513603"/>
              <a:gd name="connsiteY8" fmla="*/ 226205 h 135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57200">
                <a:moveTo>
                  <a:pt x="0" y="226205"/>
                </a:moveTo>
                <a:cubicBezTo>
                  <a:pt x="0" y="101275"/>
                  <a:pt x="101275" y="0"/>
                  <a:pt x="226205" y="0"/>
                </a:cubicBezTo>
                <a:lnTo>
                  <a:pt x="6287398" y="0"/>
                </a:lnTo>
                <a:cubicBezTo>
                  <a:pt x="6412328" y="0"/>
                  <a:pt x="6513603" y="101275"/>
                  <a:pt x="6513603" y="226205"/>
                </a:cubicBezTo>
                <a:lnTo>
                  <a:pt x="6513603" y="1130995"/>
                </a:lnTo>
                <a:cubicBezTo>
                  <a:pt x="6513603" y="1255925"/>
                  <a:pt x="6412328" y="1357200"/>
                  <a:pt x="6287398" y="1357200"/>
                </a:cubicBezTo>
                <a:lnTo>
                  <a:pt x="226205" y="1357200"/>
                </a:lnTo>
                <a:cubicBezTo>
                  <a:pt x="101275" y="1357200"/>
                  <a:pt x="0" y="1255925"/>
                  <a:pt x="0" y="1130995"/>
                </a:cubicBezTo>
                <a:lnTo>
                  <a:pt x="0" y="226205"/>
                </a:lnTo>
                <a:close/>
              </a:path>
            </a:pathLst>
          </a:custGeom>
        </p:spPr>
        <p:style>
          <a:lnRef idx="2">
            <a:schemeClr val="lt1">
              <a:hueOff val="0"/>
              <a:satOff val="0"/>
              <a:lumOff val="0"/>
              <a:alphaOff val="0"/>
            </a:schemeClr>
          </a:lnRef>
          <a:fillRef idx="1">
            <a:schemeClr val="accent5">
              <a:hueOff val="-2252848"/>
              <a:satOff val="-5806"/>
              <a:lumOff val="-3922"/>
              <a:alphaOff val="0"/>
            </a:schemeClr>
          </a:fillRef>
          <a:effectRef idx="0">
            <a:schemeClr val="accent5">
              <a:hueOff val="-2252848"/>
              <a:satOff val="-5806"/>
              <a:lumOff val="-3922"/>
              <a:alphaOff val="0"/>
            </a:schemeClr>
          </a:effectRef>
          <a:fontRef idx="minor">
            <a:schemeClr val="lt1"/>
          </a:fontRef>
        </p:style>
        <p:txBody>
          <a:bodyPr spcFirstLastPara="0" vert="horz" wrap="square" lIns="142453" tIns="142453" rIns="142453" bIns="142453" numCol="1" spcCol="1270" anchor="ctr" anchorCtr="0">
            <a:noAutofit/>
          </a:bodyPr>
          <a:lstStyle/>
          <a:p>
            <a:pPr marL="0" lvl="0" indent="0" algn="l" defTabSz="889000">
              <a:lnSpc>
                <a:spcPct val="90000"/>
              </a:lnSpc>
              <a:spcBef>
                <a:spcPct val="0"/>
              </a:spcBef>
              <a:spcAft>
                <a:spcPct val="35000"/>
              </a:spcAft>
              <a:buNone/>
            </a:pPr>
            <a:r>
              <a:rPr lang="en-GB" sz="2000" kern="1200" dirty="0"/>
              <a:t>De Beauvoir: Great </a:t>
            </a:r>
            <a:r>
              <a:rPr lang="en-GB" sz="2000" kern="1200"/>
              <a:t>Mother (</a:t>
            </a:r>
            <a:r>
              <a:rPr lang="en-GB" sz="2000"/>
              <a:t>1949</a:t>
            </a:r>
            <a:r>
              <a:rPr lang="en-GB" sz="2000" kern="1200"/>
              <a:t>, </a:t>
            </a:r>
            <a:r>
              <a:rPr lang="en-GB" sz="2000" kern="1200" dirty="0"/>
              <a:t>p.85)</a:t>
            </a:r>
          </a:p>
          <a:p>
            <a:pPr marL="0" lvl="0" indent="0" algn="l" defTabSz="889000">
              <a:lnSpc>
                <a:spcPct val="90000"/>
              </a:lnSpc>
              <a:spcBef>
                <a:spcPct val="0"/>
              </a:spcBef>
              <a:spcAft>
                <a:spcPct val="35000"/>
              </a:spcAft>
              <a:buNone/>
            </a:pPr>
            <a:r>
              <a:rPr lang="en-GB" sz="2000" kern="1200" dirty="0"/>
              <a:t>Male god as consort or son, eventually takes power</a:t>
            </a:r>
          </a:p>
          <a:p>
            <a:pPr marL="0" lvl="0" indent="0" algn="l" defTabSz="889000">
              <a:lnSpc>
                <a:spcPct val="90000"/>
              </a:lnSpc>
              <a:spcBef>
                <a:spcPct val="0"/>
              </a:spcBef>
              <a:spcAft>
                <a:spcPct val="35000"/>
              </a:spcAft>
              <a:buNone/>
            </a:pPr>
            <a:r>
              <a:rPr lang="en-GB" sz="2000" kern="1200" dirty="0"/>
              <a:t>Fertility linked with women</a:t>
            </a:r>
            <a:endParaRPr lang="en-US" sz="2000" kern="1200" dirty="0"/>
          </a:p>
        </p:txBody>
      </p:sp>
      <p:sp>
        <p:nvSpPr>
          <p:cNvPr id="8" name="Freeform: Shape 7">
            <a:extLst>
              <a:ext uri="{FF2B5EF4-FFF2-40B4-BE49-F238E27FC236}">
                <a16:creationId xmlns:a16="http://schemas.microsoft.com/office/drawing/2014/main" id="{6EFD6325-9583-4DE8-81C0-975B147883A2}"/>
              </a:ext>
            </a:extLst>
          </p:cNvPr>
          <p:cNvSpPr/>
          <p:nvPr/>
        </p:nvSpPr>
        <p:spPr>
          <a:xfrm>
            <a:off x="5194300" y="3442437"/>
            <a:ext cx="6513603" cy="1357200"/>
          </a:xfrm>
          <a:custGeom>
            <a:avLst/>
            <a:gdLst>
              <a:gd name="connsiteX0" fmla="*/ 0 w 6513603"/>
              <a:gd name="connsiteY0" fmla="*/ 226205 h 1357200"/>
              <a:gd name="connsiteX1" fmla="*/ 226205 w 6513603"/>
              <a:gd name="connsiteY1" fmla="*/ 0 h 1357200"/>
              <a:gd name="connsiteX2" fmla="*/ 6287398 w 6513603"/>
              <a:gd name="connsiteY2" fmla="*/ 0 h 1357200"/>
              <a:gd name="connsiteX3" fmla="*/ 6513603 w 6513603"/>
              <a:gd name="connsiteY3" fmla="*/ 226205 h 1357200"/>
              <a:gd name="connsiteX4" fmla="*/ 6513603 w 6513603"/>
              <a:gd name="connsiteY4" fmla="*/ 1130995 h 1357200"/>
              <a:gd name="connsiteX5" fmla="*/ 6287398 w 6513603"/>
              <a:gd name="connsiteY5" fmla="*/ 1357200 h 1357200"/>
              <a:gd name="connsiteX6" fmla="*/ 226205 w 6513603"/>
              <a:gd name="connsiteY6" fmla="*/ 1357200 h 1357200"/>
              <a:gd name="connsiteX7" fmla="*/ 0 w 6513603"/>
              <a:gd name="connsiteY7" fmla="*/ 1130995 h 1357200"/>
              <a:gd name="connsiteX8" fmla="*/ 0 w 6513603"/>
              <a:gd name="connsiteY8" fmla="*/ 226205 h 135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57200">
                <a:moveTo>
                  <a:pt x="0" y="226205"/>
                </a:moveTo>
                <a:cubicBezTo>
                  <a:pt x="0" y="101275"/>
                  <a:pt x="101275" y="0"/>
                  <a:pt x="226205" y="0"/>
                </a:cubicBezTo>
                <a:lnTo>
                  <a:pt x="6287398" y="0"/>
                </a:lnTo>
                <a:cubicBezTo>
                  <a:pt x="6412328" y="0"/>
                  <a:pt x="6513603" y="101275"/>
                  <a:pt x="6513603" y="226205"/>
                </a:cubicBezTo>
                <a:lnTo>
                  <a:pt x="6513603" y="1130995"/>
                </a:lnTo>
                <a:cubicBezTo>
                  <a:pt x="6513603" y="1255925"/>
                  <a:pt x="6412328" y="1357200"/>
                  <a:pt x="6287398" y="1357200"/>
                </a:cubicBezTo>
                <a:lnTo>
                  <a:pt x="226205" y="1357200"/>
                </a:lnTo>
                <a:cubicBezTo>
                  <a:pt x="101275" y="1357200"/>
                  <a:pt x="0" y="1255925"/>
                  <a:pt x="0" y="1130995"/>
                </a:cubicBezTo>
                <a:lnTo>
                  <a:pt x="0" y="226205"/>
                </a:lnTo>
                <a:close/>
              </a:path>
            </a:pathLst>
          </a:custGeom>
        </p:spPr>
        <p:style>
          <a:lnRef idx="2">
            <a:schemeClr val="lt1">
              <a:hueOff val="0"/>
              <a:satOff val="0"/>
              <a:lumOff val="0"/>
              <a:alphaOff val="0"/>
            </a:schemeClr>
          </a:lnRef>
          <a:fillRef idx="1">
            <a:schemeClr val="accent5">
              <a:hueOff val="-4505695"/>
              <a:satOff val="-11613"/>
              <a:lumOff val="-7843"/>
              <a:alphaOff val="0"/>
            </a:schemeClr>
          </a:fillRef>
          <a:effectRef idx="0">
            <a:schemeClr val="accent5">
              <a:hueOff val="-4505695"/>
              <a:satOff val="-11613"/>
              <a:lumOff val="-7843"/>
              <a:alphaOff val="0"/>
            </a:schemeClr>
          </a:effectRef>
          <a:fontRef idx="minor">
            <a:schemeClr val="lt1"/>
          </a:fontRef>
        </p:style>
        <p:txBody>
          <a:bodyPr spcFirstLastPara="0" vert="horz" wrap="square" lIns="142453" tIns="142453" rIns="142453" bIns="142453" numCol="1" spcCol="1270" anchor="ctr" anchorCtr="0">
            <a:noAutofit/>
          </a:bodyPr>
          <a:lstStyle/>
          <a:p>
            <a:pPr marL="0" lvl="0" indent="0" algn="l" defTabSz="889000">
              <a:lnSpc>
                <a:spcPct val="90000"/>
              </a:lnSpc>
              <a:spcBef>
                <a:spcPct val="0"/>
              </a:spcBef>
              <a:spcAft>
                <a:spcPct val="35000"/>
              </a:spcAft>
              <a:buNone/>
            </a:pPr>
            <a:r>
              <a:rPr lang="en-GB" sz="2000" kern="1200" dirty="0"/>
              <a:t>Frazer: Great Goddess of a mother and child (1994, p.343)</a:t>
            </a:r>
          </a:p>
          <a:p>
            <a:pPr marL="0" lvl="0" indent="0" algn="l" defTabSz="889000">
              <a:lnSpc>
                <a:spcPct val="90000"/>
              </a:lnSpc>
              <a:spcBef>
                <a:spcPct val="0"/>
              </a:spcBef>
              <a:spcAft>
                <a:spcPct val="35000"/>
              </a:spcAft>
              <a:buNone/>
            </a:pPr>
            <a:r>
              <a:rPr lang="en-GB" sz="2000" kern="1200" dirty="0"/>
              <a:t>A common religious pattern</a:t>
            </a:r>
          </a:p>
          <a:p>
            <a:pPr marL="0" lvl="0" indent="0" algn="l" defTabSz="889000">
              <a:lnSpc>
                <a:spcPct val="90000"/>
              </a:lnSpc>
              <a:spcBef>
                <a:spcPct val="0"/>
              </a:spcBef>
              <a:spcAft>
                <a:spcPct val="35000"/>
              </a:spcAft>
              <a:buNone/>
            </a:pPr>
            <a:r>
              <a:rPr lang="en-GB" sz="2000" kern="1200" dirty="0"/>
              <a:t>Women as personification of nature and fertility</a:t>
            </a:r>
            <a:endParaRPr lang="en-US" sz="2000" kern="1200" dirty="0"/>
          </a:p>
        </p:txBody>
      </p:sp>
      <p:sp>
        <p:nvSpPr>
          <p:cNvPr id="9" name="Freeform: Shape 8">
            <a:extLst>
              <a:ext uri="{FF2B5EF4-FFF2-40B4-BE49-F238E27FC236}">
                <a16:creationId xmlns:a16="http://schemas.microsoft.com/office/drawing/2014/main" id="{769D9CA0-4ADE-4A7C-A95B-346258D00E41}"/>
              </a:ext>
            </a:extLst>
          </p:cNvPr>
          <p:cNvSpPr/>
          <p:nvPr/>
        </p:nvSpPr>
        <p:spPr>
          <a:xfrm>
            <a:off x="5194300" y="4857237"/>
            <a:ext cx="6513603" cy="1357200"/>
          </a:xfrm>
          <a:custGeom>
            <a:avLst/>
            <a:gdLst>
              <a:gd name="connsiteX0" fmla="*/ 0 w 6513603"/>
              <a:gd name="connsiteY0" fmla="*/ 226205 h 1357200"/>
              <a:gd name="connsiteX1" fmla="*/ 226205 w 6513603"/>
              <a:gd name="connsiteY1" fmla="*/ 0 h 1357200"/>
              <a:gd name="connsiteX2" fmla="*/ 6287398 w 6513603"/>
              <a:gd name="connsiteY2" fmla="*/ 0 h 1357200"/>
              <a:gd name="connsiteX3" fmla="*/ 6513603 w 6513603"/>
              <a:gd name="connsiteY3" fmla="*/ 226205 h 1357200"/>
              <a:gd name="connsiteX4" fmla="*/ 6513603 w 6513603"/>
              <a:gd name="connsiteY4" fmla="*/ 1130995 h 1357200"/>
              <a:gd name="connsiteX5" fmla="*/ 6287398 w 6513603"/>
              <a:gd name="connsiteY5" fmla="*/ 1357200 h 1357200"/>
              <a:gd name="connsiteX6" fmla="*/ 226205 w 6513603"/>
              <a:gd name="connsiteY6" fmla="*/ 1357200 h 1357200"/>
              <a:gd name="connsiteX7" fmla="*/ 0 w 6513603"/>
              <a:gd name="connsiteY7" fmla="*/ 1130995 h 1357200"/>
              <a:gd name="connsiteX8" fmla="*/ 0 w 6513603"/>
              <a:gd name="connsiteY8" fmla="*/ 226205 h 135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13603" h="1357200">
                <a:moveTo>
                  <a:pt x="0" y="226205"/>
                </a:moveTo>
                <a:cubicBezTo>
                  <a:pt x="0" y="101275"/>
                  <a:pt x="101275" y="0"/>
                  <a:pt x="226205" y="0"/>
                </a:cubicBezTo>
                <a:lnTo>
                  <a:pt x="6287398" y="0"/>
                </a:lnTo>
                <a:cubicBezTo>
                  <a:pt x="6412328" y="0"/>
                  <a:pt x="6513603" y="101275"/>
                  <a:pt x="6513603" y="226205"/>
                </a:cubicBezTo>
                <a:lnTo>
                  <a:pt x="6513603" y="1130995"/>
                </a:lnTo>
                <a:cubicBezTo>
                  <a:pt x="6513603" y="1255925"/>
                  <a:pt x="6412328" y="1357200"/>
                  <a:pt x="6287398" y="1357200"/>
                </a:cubicBezTo>
                <a:lnTo>
                  <a:pt x="226205" y="1357200"/>
                </a:lnTo>
                <a:cubicBezTo>
                  <a:pt x="101275" y="1357200"/>
                  <a:pt x="0" y="1255925"/>
                  <a:pt x="0" y="1130995"/>
                </a:cubicBezTo>
                <a:lnTo>
                  <a:pt x="0" y="226205"/>
                </a:lnTo>
                <a:close/>
              </a:path>
            </a:pathLst>
          </a:custGeom>
        </p:spPr>
        <p:style>
          <a:lnRef idx="2">
            <a:schemeClr val="lt1">
              <a:hueOff val="0"/>
              <a:satOff val="0"/>
              <a:lumOff val="0"/>
              <a:alphaOff val="0"/>
            </a:schemeClr>
          </a:lnRef>
          <a:fillRef idx="1">
            <a:schemeClr val="accent5">
              <a:hueOff val="-6758543"/>
              <a:satOff val="-17419"/>
              <a:lumOff val="-11765"/>
              <a:alphaOff val="0"/>
            </a:schemeClr>
          </a:fillRef>
          <a:effectRef idx="0">
            <a:schemeClr val="accent5">
              <a:hueOff val="-6758543"/>
              <a:satOff val="-17419"/>
              <a:lumOff val="-11765"/>
              <a:alphaOff val="0"/>
            </a:schemeClr>
          </a:effectRef>
          <a:fontRef idx="minor">
            <a:schemeClr val="lt1"/>
          </a:fontRef>
        </p:style>
        <p:txBody>
          <a:bodyPr spcFirstLastPara="0" vert="horz" wrap="square" lIns="142453" tIns="142453" rIns="142453" bIns="142453" numCol="1" spcCol="1270" anchor="ctr" anchorCtr="0">
            <a:noAutofit/>
          </a:bodyPr>
          <a:lstStyle/>
          <a:p>
            <a:pPr marL="0" lvl="0" indent="0" algn="l" defTabSz="889000">
              <a:lnSpc>
                <a:spcPct val="90000"/>
              </a:lnSpc>
              <a:spcBef>
                <a:spcPct val="0"/>
              </a:spcBef>
              <a:spcAft>
                <a:spcPct val="35000"/>
              </a:spcAft>
              <a:buNone/>
            </a:pPr>
            <a:r>
              <a:rPr lang="en-GB" sz="2000" kern="1200" dirty="0"/>
              <a:t>Ogden: Presumption that a Minoan Snake Goddess became Athena due to snake image (2013, p.9)</a:t>
            </a:r>
          </a:p>
          <a:p>
            <a:pPr marL="0" lvl="0" indent="0" algn="l" defTabSz="889000">
              <a:lnSpc>
                <a:spcPct val="90000"/>
              </a:lnSpc>
              <a:spcBef>
                <a:spcPct val="0"/>
              </a:spcBef>
              <a:spcAft>
                <a:spcPct val="35000"/>
              </a:spcAft>
              <a:buNone/>
            </a:pPr>
            <a:r>
              <a:rPr lang="en-US" sz="2000" kern="1200" dirty="0"/>
              <a:t>However such a continuity is unlikely</a:t>
            </a:r>
          </a:p>
        </p:txBody>
      </p:sp>
      <p:pic>
        <p:nvPicPr>
          <p:cNvPr id="5" name="Graphic 4" descr="Snake">
            <a:extLst>
              <a:ext uri="{FF2B5EF4-FFF2-40B4-BE49-F238E27FC236}">
                <a16:creationId xmlns:a16="http://schemas.microsoft.com/office/drawing/2014/main" id="{B8702FF4-3831-44E3-9F65-342E0EA4E5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1324418">
            <a:off x="35143" y="35143"/>
            <a:ext cx="914400" cy="914400"/>
          </a:xfrm>
          <a:prstGeom prst="rect">
            <a:avLst/>
          </a:prstGeom>
        </p:spPr>
      </p:pic>
      <p:pic>
        <p:nvPicPr>
          <p:cNvPr id="6" name="Picture 4" descr="Snake Border">
            <a:extLst>
              <a:ext uri="{FF2B5EF4-FFF2-40B4-BE49-F238E27FC236}">
                <a16:creationId xmlns:a16="http://schemas.microsoft.com/office/drawing/2014/main" id="{3AE205B8-0021-40E6-B7DA-28A972D62874}"/>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961" b="95066" l="1277" r="9362">
                        <a14:foregroundMark x1="6383" y1="15461" x2="6383" y2="15461"/>
                        <a14:foregroundMark x1="6383" y1="6086" x2="6383" y2="6086"/>
                        <a14:foregroundMark x1="3617" y1="46711" x2="3617" y2="46711"/>
                        <a14:foregroundMark x1="7021" y1="74342" x2="7021" y2="74342"/>
                        <a14:foregroundMark x1="7872" y1="95066" x2="7872" y2="95066"/>
                        <a14:foregroundMark x1="6596" y1="5428" x2="6596" y2="5428"/>
                        <a14:foregroundMark x1="8298" y1="66776" x2="7660" y2="67105"/>
                        <a14:foregroundMark x1="6596" y1="63158" x2="6596" y2="63158"/>
                        <a14:backgroundMark x1="7660" y1="5099" x2="7660" y2="5099"/>
                        <a14:backgroundMark x1="7660" y1="95230" x2="7660" y2="95230"/>
                        <a14:backgroundMark x1="7660" y1="5099" x2="7660" y2="5099"/>
                        <a14:backgroundMark x1="7872" y1="2632" x2="6383" y2="2303"/>
                        <a14:backgroundMark x1="5957" y1="3947" x2="7660" y2="2632"/>
                        <a14:backgroundMark x1="5745" y1="4276" x2="5957" y2="3289"/>
                        <a14:backgroundMark x1="6170" y1="2961" x2="7021" y2="2138"/>
                        <a14:backgroundMark x1="7021" y1="2303" x2="7872" y2="2796"/>
                        <a14:backgroundMark x1="8085" y1="5099" x2="7660" y2="5592"/>
                        <a14:backgroundMark x1="8085" y1="5099" x2="7447" y2="5263"/>
                        <a14:backgroundMark x1="7872" y1="67599" x2="8511" y2="66118"/>
                        <a14:backgroundMark x1="8511" y1="68421" x2="8085" y2="68092"/>
                      </a14:backgroundRemoval>
                    </a14:imgEffect>
                  </a14:imgLayer>
                </a14:imgProps>
              </a:ext>
              <a:ext uri="{28A0092B-C50C-407E-A947-70E740481C1C}">
                <a14:useLocalDpi xmlns:a14="http://schemas.microsoft.com/office/drawing/2010/main" val="0"/>
              </a:ext>
            </a:extLst>
          </a:blip>
          <a:srcRect l="852" r="89073"/>
          <a:stretch/>
        </p:blipFill>
        <p:spPr bwMode="auto">
          <a:xfrm>
            <a:off x="4844323" y="521377"/>
            <a:ext cx="451035" cy="5791200"/>
          </a:xfrm>
          <a:prstGeom prst="rect">
            <a:avLst/>
          </a:prstGeom>
          <a:noFill/>
        </p:spPr>
      </p:pic>
    </p:spTree>
    <p:extLst>
      <p:ext uri="{BB962C8B-B14F-4D97-AF65-F5344CB8AC3E}">
        <p14:creationId xmlns:p14="http://schemas.microsoft.com/office/powerpoint/2010/main" val="1412170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95F8B0A-54DF-4C03-840B-251BE1FD4305}"/>
              </a:ext>
            </a:extLst>
          </p:cNvPr>
          <p:cNvSpPr>
            <a:spLocks noGrp="1"/>
          </p:cNvSpPr>
          <p:nvPr>
            <p:ph idx="1"/>
          </p:nvPr>
        </p:nvSpPr>
        <p:spPr>
          <a:xfrm>
            <a:off x="1478280" y="975360"/>
            <a:ext cx="9433560" cy="4815840"/>
          </a:xfrm>
        </p:spPr>
        <p:txBody>
          <a:bodyPr anchor="ctr">
            <a:normAutofit/>
          </a:bodyPr>
          <a:lstStyle/>
          <a:p>
            <a:pPr marL="0" indent="0">
              <a:buNone/>
            </a:pPr>
            <a:r>
              <a:rPr lang="en-GB" sz="4400" dirty="0">
                <a:solidFill>
                  <a:srgbClr val="FFFFFF"/>
                </a:solidFill>
              </a:rPr>
              <a:t>“</a:t>
            </a:r>
            <a:r>
              <a:rPr lang="en-GB" sz="4400" i="1" dirty="0">
                <a:solidFill>
                  <a:srgbClr val="FFFFFF"/>
                </a:solidFill>
              </a:rPr>
              <a:t>[an] unsubstantial nineteenth-century idea that the numerous goddesses of Classical Greece were descended from a single prehistoric divinity gained increasing popularity in the twentieth century” </a:t>
            </a:r>
          </a:p>
          <a:p>
            <a:pPr marL="0" indent="0">
              <a:buNone/>
            </a:pPr>
            <a:r>
              <a:rPr lang="en-GB" sz="3200" i="1" dirty="0" err="1">
                <a:solidFill>
                  <a:srgbClr val="FFFFFF"/>
                </a:solidFill>
              </a:rPr>
              <a:t>Lapatin</a:t>
            </a:r>
            <a:r>
              <a:rPr lang="en-GB" sz="3200" i="1" dirty="0">
                <a:solidFill>
                  <a:srgbClr val="FFFFFF"/>
                </a:solidFill>
              </a:rPr>
              <a:t>, 2002, p.88</a:t>
            </a:r>
            <a:endParaRPr lang="en-GB" sz="3200" dirty="0">
              <a:solidFill>
                <a:srgbClr val="FFFFFF"/>
              </a:solidFill>
            </a:endParaRPr>
          </a:p>
        </p:txBody>
      </p:sp>
      <p:pic>
        <p:nvPicPr>
          <p:cNvPr id="6" name="Graphic 5" descr="Snake">
            <a:extLst>
              <a:ext uri="{FF2B5EF4-FFF2-40B4-BE49-F238E27FC236}">
                <a16:creationId xmlns:a16="http://schemas.microsoft.com/office/drawing/2014/main" id="{5873DD58-099E-43A5-9B1B-B810466FDF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1324418">
            <a:off x="35143" y="55925"/>
            <a:ext cx="914400" cy="914400"/>
          </a:xfrm>
          <a:prstGeom prst="rect">
            <a:avLst/>
          </a:prstGeom>
        </p:spPr>
      </p:pic>
    </p:spTree>
    <p:extLst>
      <p:ext uri="{BB962C8B-B14F-4D97-AF65-F5344CB8AC3E}">
        <p14:creationId xmlns:p14="http://schemas.microsoft.com/office/powerpoint/2010/main" val="1835612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light&#10;&#10;Description automatically generated">
            <a:extLst>
              <a:ext uri="{FF2B5EF4-FFF2-40B4-BE49-F238E27FC236}">
                <a16:creationId xmlns:a16="http://schemas.microsoft.com/office/drawing/2014/main" id="{490DAABB-4C5D-4E2A-B544-07D1911AFA71}"/>
              </a:ext>
            </a:extLst>
          </p:cNvPr>
          <p:cNvPicPr>
            <a:picLocks noChangeAspect="1"/>
          </p:cNvPicPr>
          <p:nvPr/>
        </p:nvPicPr>
        <p:blipFill rotWithShape="1">
          <a:blip r:embed="rId3">
            <a:alphaModFix amt="50000"/>
          </a:blip>
          <a:srcRect t="3582" b="21418"/>
          <a:stretch/>
        </p:blipFill>
        <p:spPr>
          <a:xfrm>
            <a:off x="20" y="1"/>
            <a:ext cx="12191980" cy="6857999"/>
          </a:xfrm>
          <a:prstGeom prst="rect">
            <a:avLst/>
          </a:prstGeom>
        </p:spPr>
      </p:pic>
      <p:sp>
        <p:nvSpPr>
          <p:cNvPr id="2" name="Title 1">
            <a:extLst>
              <a:ext uri="{FF2B5EF4-FFF2-40B4-BE49-F238E27FC236}">
                <a16:creationId xmlns:a16="http://schemas.microsoft.com/office/drawing/2014/main" id="{B6AD2825-A825-4EE7-9F52-DEE97F2B6A8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Any Questions?</a:t>
            </a:r>
          </a:p>
        </p:txBody>
      </p:sp>
    </p:spTree>
    <p:extLst>
      <p:ext uri="{BB962C8B-B14F-4D97-AF65-F5344CB8AC3E}">
        <p14:creationId xmlns:p14="http://schemas.microsoft.com/office/powerpoint/2010/main" val="152867190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226A47-58A2-496D-9919-1687D1E999EE}"/>
              </a:ext>
            </a:extLst>
          </p:cNvPr>
          <p:cNvSpPr>
            <a:spLocks noGrp="1"/>
          </p:cNvSpPr>
          <p:nvPr>
            <p:ph type="title"/>
          </p:nvPr>
        </p:nvSpPr>
        <p:spPr>
          <a:xfrm>
            <a:off x="833002" y="136523"/>
            <a:ext cx="10520702" cy="1325563"/>
          </a:xfrm>
        </p:spPr>
        <p:txBody>
          <a:bodyPr>
            <a:normAutofit/>
          </a:bodyPr>
          <a:lstStyle/>
          <a:p>
            <a:r>
              <a:rPr lang="en-GB" dirty="0">
                <a:solidFill>
                  <a:srgbClr val="FFFFFF"/>
                </a:solidFill>
              </a:rPr>
              <a:t>Literary Bibliography</a:t>
            </a:r>
          </a:p>
        </p:txBody>
      </p:sp>
      <p:sp>
        <p:nvSpPr>
          <p:cNvPr id="3" name="Content Placeholder 2">
            <a:extLst>
              <a:ext uri="{FF2B5EF4-FFF2-40B4-BE49-F238E27FC236}">
                <a16:creationId xmlns:a16="http://schemas.microsoft.com/office/drawing/2014/main" id="{F539C604-5384-48FF-9CA9-4DFB399AD6E7}"/>
              </a:ext>
            </a:extLst>
          </p:cNvPr>
          <p:cNvSpPr>
            <a:spLocks noGrp="1"/>
          </p:cNvSpPr>
          <p:nvPr>
            <p:ph idx="1"/>
          </p:nvPr>
        </p:nvSpPr>
        <p:spPr>
          <a:xfrm>
            <a:off x="419100" y="1371601"/>
            <a:ext cx="11367654" cy="5287530"/>
          </a:xfrm>
        </p:spPr>
        <p:txBody>
          <a:bodyPr>
            <a:normAutofit fontScale="85000" lnSpcReduction="20000"/>
          </a:bodyPr>
          <a:lstStyle/>
          <a:p>
            <a:r>
              <a:rPr lang="en-US" sz="2100" dirty="0">
                <a:solidFill>
                  <a:srgbClr val="FFFFFF"/>
                </a:solidFill>
              </a:rPr>
              <a:t>Antoniou, S. e. a., 2011. The Rod and the Serpent: History’s Ultimate Healing Symbol. World Journal of Surgery, 35(1), p. pp.217–221.</a:t>
            </a:r>
            <a:endParaRPr lang="en-GB" sz="2100" dirty="0">
              <a:solidFill>
                <a:srgbClr val="FFFFFF"/>
              </a:solidFill>
            </a:endParaRPr>
          </a:p>
          <a:p>
            <a:r>
              <a:rPr lang="en-GB" sz="2000" dirty="0">
                <a:solidFill>
                  <a:srgbClr val="FFFFFF"/>
                </a:solidFill>
              </a:rPr>
              <a:t>Becker, U., 2005. The Continuum </a:t>
            </a:r>
            <a:r>
              <a:rPr lang="en-GB" sz="2000" dirty="0" err="1">
                <a:solidFill>
                  <a:srgbClr val="FFFFFF"/>
                </a:solidFill>
              </a:rPr>
              <a:t>Encyclopedia</a:t>
            </a:r>
            <a:r>
              <a:rPr lang="en-GB" sz="2000" dirty="0">
                <a:solidFill>
                  <a:srgbClr val="FFFFFF"/>
                </a:solidFill>
              </a:rPr>
              <a:t> of Symbols. London; New York: Continuum.</a:t>
            </a:r>
          </a:p>
          <a:p>
            <a:r>
              <a:rPr lang="en-GB" sz="2000" dirty="0">
                <a:solidFill>
                  <a:srgbClr val="FFFFFF"/>
                </a:solidFill>
              </a:rPr>
              <a:t>Charlesworth, J., 2010. The good and evil serpent: how a universal symbol became Christianised. New Haven CT: Yale University Press.</a:t>
            </a:r>
          </a:p>
          <a:p>
            <a:r>
              <a:rPr lang="en-GB" sz="2000" dirty="0">
                <a:solidFill>
                  <a:srgbClr val="FFFFFF"/>
                </a:solidFill>
              </a:rPr>
              <a:t>de Beauvoir, S., 2011. The Second Sex. New York: Vintage Books (Random House, Inc).</a:t>
            </a:r>
          </a:p>
          <a:p>
            <a:r>
              <a:rPr lang="en-GB" sz="2000" dirty="0">
                <a:solidFill>
                  <a:srgbClr val="FFFFFF"/>
                </a:solidFill>
              </a:rPr>
              <a:t>Eliade, M., 1958. Patterns in Comparative Religion. London: </a:t>
            </a:r>
            <a:r>
              <a:rPr lang="en-GB" sz="2000" dirty="0" err="1">
                <a:solidFill>
                  <a:srgbClr val="FFFFFF"/>
                </a:solidFill>
              </a:rPr>
              <a:t>Sheed</a:t>
            </a:r>
            <a:r>
              <a:rPr lang="en-GB" sz="2000" dirty="0">
                <a:solidFill>
                  <a:srgbClr val="FFFFFF"/>
                </a:solidFill>
              </a:rPr>
              <a:t> and Ward.</a:t>
            </a:r>
          </a:p>
          <a:p>
            <a:r>
              <a:rPr lang="en-GB" sz="2000" dirty="0">
                <a:solidFill>
                  <a:srgbClr val="FFFFFF"/>
                </a:solidFill>
              </a:rPr>
              <a:t>Frazer, J. &amp; College, U. T., 1944. Magic and religion : being chapters I to VII of the abridged edition of "The golden bough". London: Watts and Co..</a:t>
            </a:r>
          </a:p>
          <a:p>
            <a:r>
              <a:rPr lang="en-GB" sz="2000" dirty="0">
                <a:solidFill>
                  <a:srgbClr val="FFFFFF"/>
                </a:solidFill>
              </a:rPr>
              <a:t>Gimbutas, M., 1989. The Language of the Goddess. London: </a:t>
            </a:r>
            <a:r>
              <a:rPr lang="en-GB" sz="2000" dirty="0" err="1">
                <a:solidFill>
                  <a:srgbClr val="FFFFFF"/>
                </a:solidFill>
              </a:rPr>
              <a:t>Thamas</a:t>
            </a:r>
            <a:r>
              <a:rPr lang="en-GB" sz="2000" dirty="0">
                <a:solidFill>
                  <a:srgbClr val="FFFFFF"/>
                </a:solidFill>
              </a:rPr>
              <a:t> &amp; Hudson.</a:t>
            </a:r>
          </a:p>
          <a:p>
            <a:r>
              <a:rPr lang="en-GB" sz="2000" dirty="0">
                <a:solidFill>
                  <a:srgbClr val="FFFFFF"/>
                </a:solidFill>
              </a:rPr>
              <a:t>Jung, 1956. Symbols of transformation : an analysis of the prelude to a case of schizophrenia / Vol. 5. London: Routledge and Kegan Paul.</a:t>
            </a:r>
          </a:p>
          <a:p>
            <a:r>
              <a:rPr lang="en-GB" sz="2000" dirty="0">
                <a:solidFill>
                  <a:srgbClr val="FFFFFF"/>
                </a:solidFill>
              </a:rPr>
              <a:t>Jung, C. &amp;. H. R., 1980. Four archetypes : mother, rebirth, spirit, trickster. London: Routledge Kegan Paul..</a:t>
            </a:r>
          </a:p>
          <a:p>
            <a:r>
              <a:rPr lang="en-GB" sz="2000" dirty="0" err="1">
                <a:solidFill>
                  <a:srgbClr val="FFFFFF"/>
                </a:solidFill>
              </a:rPr>
              <a:t>Lapatin</a:t>
            </a:r>
            <a:r>
              <a:rPr lang="en-GB" sz="2000" dirty="0">
                <a:solidFill>
                  <a:srgbClr val="FFFFFF"/>
                </a:solidFill>
              </a:rPr>
              <a:t>, K., 2002. Mysteries of the Snake Goddess: Art, Desire, and the Forging of History. </a:t>
            </a:r>
            <a:r>
              <a:rPr lang="en-GB" sz="2000" dirty="0" err="1">
                <a:solidFill>
                  <a:srgbClr val="FFFFFF"/>
                </a:solidFill>
              </a:rPr>
              <a:t>s.l.:De</a:t>
            </a:r>
            <a:r>
              <a:rPr lang="en-GB" sz="2000" dirty="0">
                <a:solidFill>
                  <a:srgbClr val="FFFFFF"/>
                </a:solidFill>
              </a:rPr>
              <a:t> Capo Press.</a:t>
            </a:r>
          </a:p>
          <a:p>
            <a:r>
              <a:rPr lang="en-GB" sz="2000" dirty="0">
                <a:solidFill>
                  <a:srgbClr val="FFFFFF"/>
                </a:solidFill>
              </a:rPr>
              <a:t>Morgan, L., 2005. The Cult Centre at Mycenae and the duality of life and death. British School at Athens Studies, Volume 13, pp. 159-171.</a:t>
            </a:r>
          </a:p>
          <a:p>
            <a:r>
              <a:rPr lang="en-GB" sz="2000" dirty="0">
                <a:solidFill>
                  <a:srgbClr val="FFFFFF"/>
                </a:solidFill>
              </a:rPr>
              <a:t>Ogden, D., 2013. </a:t>
            </a:r>
            <a:r>
              <a:rPr lang="en-GB" sz="2000" dirty="0" err="1">
                <a:solidFill>
                  <a:srgbClr val="FFFFFF"/>
                </a:solidFill>
              </a:rPr>
              <a:t>Drakon</a:t>
            </a:r>
            <a:r>
              <a:rPr lang="en-GB" sz="2000" dirty="0">
                <a:solidFill>
                  <a:srgbClr val="FFFFFF"/>
                </a:solidFill>
              </a:rPr>
              <a:t>: Dragon Myth and Serpent Cult in the Greek and Roman Worlds. Oxford: Oxford Scholarship Press.</a:t>
            </a:r>
          </a:p>
          <a:p>
            <a:r>
              <a:rPr lang="en-GB" sz="2000" dirty="0" err="1">
                <a:solidFill>
                  <a:srgbClr val="FFFFFF"/>
                </a:solidFill>
              </a:rPr>
              <a:t>Taylour</a:t>
            </a:r>
            <a:r>
              <a:rPr lang="en-GB" sz="2000" dirty="0">
                <a:solidFill>
                  <a:srgbClr val="FFFFFF"/>
                </a:solidFill>
              </a:rPr>
              <a:t>, L. W., 1970. New Light on Mycenaean Religion. Antiquity, Volume XLIV, pp. 270-280.</a:t>
            </a:r>
          </a:p>
        </p:txBody>
      </p:sp>
    </p:spTree>
    <p:extLst>
      <p:ext uri="{BB962C8B-B14F-4D97-AF65-F5344CB8AC3E}">
        <p14:creationId xmlns:p14="http://schemas.microsoft.com/office/powerpoint/2010/main" val="141275593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ECC6EC-42F5-47C6-83F4-FC6D6EDFF2C0}"/>
              </a:ext>
            </a:extLst>
          </p:cNvPr>
          <p:cNvSpPr>
            <a:spLocks noGrp="1"/>
          </p:cNvSpPr>
          <p:nvPr>
            <p:ph type="title"/>
          </p:nvPr>
        </p:nvSpPr>
        <p:spPr>
          <a:xfrm>
            <a:off x="833002" y="365125"/>
            <a:ext cx="10520702" cy="1325563"/>
          </a:xfrm>
        </p:spPr>
        <p:txBody>
          <a:bodyPr vert="horz" lIns="91440" tIns="45720" rIns="91440" bIns="45720" rtlCol="0" anchor="ctr">
            <a:normAutofit/>
          </a:bodyPr>
          <a:lstStyle/>
          <a:p>
            <a:r>
              <a:rPr lang="en-US" kern="1200">
                <a:solidFill>
                  <a:srgbClr val="FFFFFF"/>
                </a:solidFill>
                <a:latin typeface="+mj-lt"/>
                <a:ea typeface="+mj-ea"/>
                <a:cs typeface="+mj-cs"/>
              </a:rPr>
              <a:t>Image Bibliography</a:t>
            </a:r>
          </a:p>
        </p:txBody>
      </p:sp>
      <p:sp>
        <p:nvSpPr>
          <p:cNvPr id="4" name="Content Placeholder 2">
            <a:extLst>
              <a:ext uri="{FF2B5EF4-FFF2-40B4-BE49-F238E27FC236}">
                <a16:creationId xmlns:a16="http://schemas.microsoft.com/office/drawing/2014/main" id="{255997DF-B56C-485C-AD11-78693B9B8B93}"/>
              </a:ext>
            </a:extLst>
          </p:cNvPr>
          <p:cNvSpPr txBox="1">
            <a:spLocks/>
          </p:cNvSpPr>
          <p:nvPr/>
        </p:nvSpPr>
        <p:spPr>
          <a:xfrm>
            <a:off x="838201" y="2022601"/>
            <a:ext cx="10515598" cy="41543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solidFill>
                  <a:srgbClr val="FFFFFF"/>
                </a:solidFill>
              </a:rPr>
              <a:t>Britannica</a:t>
            </a:r>
          </a:p>
          <a:p>
            <a:r>
              <a:rPr lang="en-US" sz="2000" dirty="0">
                <a:solidFill>
                  <a:srgbClr val="FFFFFF"/>
                </a:solidFill>
              </a:rPr>
              <a:t>Commons.Wikimedia.org</a:t>
            </a:r>
          </a:p>
          <a:p>
            <a:r>
              <a:rPr lang="en-US" sz="2000" dirty="0">
                <a:solidFill>
                  <a:srgbClr val="FFFFFF"/>
                </a:solidFill>
              </a:rPr>
              <a:t>http://thebestofhabibi.com/volume-18-no-2-september-2000/temple-priestess/</a:t>
            </a:r>
          </a:p>
          <a:p>
            <a:r>
              <a:rPr lang="en-US" sz="2000" dirty="0">
                <a:solidFill>
                  <a:srgbClr val="FFFFFF"/>
                </a:solidFill>
              </a:rPr>
              <a:t>Met Museum Website</a:t>
            </a:r>
          </a:p>
          <a:p>
            <a:r>
              <a:rPr lang="en-US" sz="2000" dirty="0">
                <a:solidFill>
                  <a:srgbClr val="FFFFFF"/>
                </a:solidFill>
              </a:rPr>
              <a:t>Petcoach.co</a:t>
            </a:r>
          </a:p>
          <a:p>
            <a:r>
              <a:rPr lang="en-US" sz="2000" dirty="0" err="1">
                <a:solidFill>
                  <a:srgbClr val="FFFFFF"/>
                </a:solidFill>
              </a:rPr>
              <a:t>Survivethejive</a:t>
            </a:r>
            <a:endParaRPr lang="en-US" sz="2000" dirty="0">
              <a:solidFill>
                <a:srgbClr val="FFFFFF"/>
              </a:solidFill>
            </a:endParaRPr>
          </a:p>
          <a:p>
            <a:r>
              <a:rPr lang="en-US" sz="2000" dirty="0" err="1">
                <a:solidFill>
                  <a:srgbClr val="FFFFFF"/>
                </a:solidFill>
              </a:rPr>
              <a:t>Theoi</a:t>
            </a:r>
            <a:r>
              <a:rPr lang="en-US" sz="2000" dirty="0">
                <a:solidFill>
                  <a:srgbClr val="FFFFFF"/>
                </a:solidFill>
              </a:rPr>
              <a:t> </a:t>
            </a:r>
            <a:r>
              <a:rPr lang="en-US" sz="2000" dirty="0" err="1">
                <a:solidFill>
                  <a:srgbClr val="FFFFFF"/>
                </a:solidFill>
              </a:rPr>
              <a:t>Mytheology</a:t>
            </a:r>
            <a:endParaRPr lang="en-US" sz="2000" dirty="0">
              <a:solidFill>
                <a:srgbClr val="FFFFFF"/>
              </a:solidFill>
            </a:endParaRPr>
          </a:p>
          <a:p>
            <a:r>
              <a:rPr lang="en-US" sz="2000" dirty="0">
                <a:solidFill>
                  <a:srgbClr val="FFFFFF"/>
                </a:solidFill>
              </a:rPr>
              <a:t>Wikipedia</a:t>
            </a:r>
          </a:p>
          <a:p>
            <a:r>
              <a:rPr lang="en-US" sz="2000">
                <a:solidFill>
                  <a:srgbClr val="FFFFFF"/>
                </a:solidFill>
              </a:rPr>
              <a:t>YouTube</a:t>
            </a:r>
            <a:endParaRPr lang="en-GB"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370112077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541</TotalTime>
  <Words>2961</Words>
  <Application>Microsoft Office PowerPoint</Application>
  <PresentationFormat>Widescreen</PresentationFormat>
  <Paragraphs>152</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Snake Symbolism with a focus on the Goddesses from Minoan Crete to Classical Greece</vt:lpstr>
      <vt:lpstr>Are the Classical goddesses a development of the Minoan Goddess?</vt:lpstr>
      <vt:lpstr>Today’s Presentation   Chapter 2: Serpents as a Symbol</vt:lpstr>
      <vt:lpstr>Ophidian Symbol: Duality of Life and Death</vt:lpstr>
      <vt:lpstr>Snake as protector of the home and shrines</vt:lpstr>
      <vt:lpstr>Athens’ oikouros ophis</vt:lpstr>
      <vt:lpstr>Asclepios’ snake</vt:lpstr>
      <vt:lpstr>Snakes as Pets</vt:lpstr>
      <vt:lpstr>Fundamental changes of serpent imagery</vt:lpstr>
      <vt:lpstr>Is there a cultural memory or a symbolic repetition?</vt:lpstr>
      <vt:lpstr>PowerPoint Presentation</vt:lpstr>
      <vt:lpstr>Any Questions?</vt:lpstr>
      <vt:lpstr>Literary Bibliography</vt:lpstr>
      <vt:lpstr>Image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Snake Symbolism with a focus on the Goddesses from Minoan Crete to Classical Greece</dc:title>
  <dc:creator>Helen Alice</dc:creator>
  <cp:lastModifiedBy>Helen Alice</cp:lastModifiedBy>
  <cp:revision>2</cp:revision>
  <dcterms:created xsi:type="dcterms:W3CDTF">2020-01-24T12:14:12Z</dcterms:created>
  <dcterms:modified xsi:type="dcterms:W3CDTF">2020-02-03T14:36:13Z</dcterms:modified>
</cp:coreProperties>
</file>