
<file path=[Content_Types].xml><?xml version="1.0" encoding="utf-8"?>
<Types xmlns="http://schemas.openxmlformats.org/package/2006/content-types">
  <Default Extension="emf" ContentType="image/x-emf"/>
  <Default Extension="fntdata" ContentType="application/x-fontdata"/>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59" r:id="rId1"/>
  </p:sldMasterIdLst>
  <p:notesMasterIdLst>
    <p:notesMasterId r:id="rId16"/>
  </p:notesMasterIdLst>
  <p:sldIdLst>
    <p:sldId id="256" r:id="rId2"/>
    <p:sldId id="257" r:id="rId3"/>
    <p:sldId id="258" r:id="rId4"/>
    <p:sldId id="259" r:id="rId5"/>
    <p:sldId id="260" r:id="rId6"/>
    <p:sldId id="261" r:id="rId7"/>
    <p:sldId id="262" r:id="rId8"/>
    <p:sldId id="263" r:id="rId9"/>
    <p:sldId id="264" r:id="rId10"/>
    <p:sldId id="269" r:id="rId11"/>
    <p:sldId id="265" r:id="rId12"/>
    <p:sldId id="266" r:id="rId13"/>
    <p:sldId id="267" r:id="rId14"/>
    <p:sldId id="268" r:id="rId15"/>
  </p:sldIdLst>
  <p:sldSz cx="9144000" cy="5143500" type="screen16x9"/>
  <p:notesSz cx="7102475" cy="9388475"/>
  <p:embeddedFontLst>
    <p:embeddedFont>
      <p:font typeface="Montserrat" panose="00000500000000000000" pitchFamily="2" charset="0"/>
      <p:regular r:id="rId17"/>
      <p:bold r:id="rId18"/>
      <p:italic r:id="rId19"/>
      <p:boldItalic r:id="rId20"/>
    </p:embeddedFont>
    <p:embeddedFont>
      <p:font typeface="Oswald" panose="00000500000000000000" pitchFamily="2" charset="0"/>
      <p:regular r:id="rId21"/>
      <p:bold r:id="rId22"/>
    </p:embeddedFont>
    <p:embeddedFont>
      <p:font typeface="Playfair Display" panose="00000500000000000000" pitchFamily="2" charset="0"/>
      <p:regular r:id="rId23"/>
      <p:bold r:id="rId24"/>
      <p:italic r:id="rId25"/>
      <p:boldItalic r:id="rId26"/>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1620">
          <p15:clr>
            <a:srgbClr val="747775"/>
          </p15:clr>
        </p15:guide>
        <p15:guide id="2" pos="2880">
          <p15:clr>
            <a:srgbClr val="747775"/>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BCA5DA7-8414-4F53-A6D1-605F78C11778}" v="9" dt="2025-11-09T00:49:17.403"/>
  </p1510:revLst>
</p1510:revInfo>
</file>

<file path=ppt/tableStyles.xml><?xml version="1.0" encoding="utf-8"?>
<a:tblStyleLst xmlns:a="http://schemas.openxmlformats.org/drawingml/2006/main" def="{DDB451BF-ACCE-4261-8878-974732317896}">
  <a:tblStyle styleId="{DDB451BF-ACCE-4261-8878-974732317896}" styleName="Table_0">
    <a:wholeTbl>
      <a:tcTxStyle>
        <a:font>
          <a:latin typeface="Arial"/>
          <a:ea typeface="Arial"/>
          <a:cs typeface="Arial"/>
        </a:font>
        <a:srgbClr val="000000"/>
      </a:tcTxStyle>
      <a:tcStyle>
        <a:tcBdr>
          <a:left>
            <a:ln w="12700" cap="flat" cmpd="sng">
              <a:solidFill>
                <a:srgbClr val="000000"/>
              </a:solidFill>
              <a:prstDash val="solid"/>
              <a:round/>
              <a:headEnd type="none" w="sm" len="sm"/>
              <a:tailEnd type="none" w="sm" len="sm"/>
            </a:ln>
          </a:left>
          <a:right>
            <a:ln w="12700" cap="flat" cmpd="sng">
              <a:solidFill>
                <a:srgbClr val="000000"/>
              </a:solidFill>
              <a:prstDash val="solid"/>
              <a:round/>
              <a:headEnd type="none" w="sm" len="sm"/>
              <a:tailEnd type="none" w="sm" len="sm"/>
            </a:ln>
          </a:right>
          <a:top>
            <a:ln w="12700" cap="flat" cmpd="sng">
              <a:solidFill>
                <a:srgbClr val="000000"/>
              </a:solidFill>
              <a:prstDash val="solid"/>
              <a:round/>
              <a:headEnd type="none" w="sm" len="sm"/>
              <a:tailEnd type="none" w="sm" len="sm"/>
            </a:ln>
          </a:top>
          <a:bottom>
            <a:ln w="12700" cap="flat" cmpd="sng">
              <a:solidFill>
                <a:srgbClr val="000000"/>
              </a:solidFill>
              <a:prstDash val="solid"/>
              <a:round/>
              <a:headEnd type="none" w="sm" len="sm"/>
              <a:tailEnd type="none" w="sm" len="sm"/>
            </a:ln>
          </a:bottom>
          <a:insideH>
            <a:ln w="12700" cap="flat" cmpd="sng">
              <a:solidFill>
                <a:srgbClr val="000000"/>
              </a:solidFill>
              <a:prstDash val="solid"/>
              <a:round/>
              <a:headEnd type="none" w="sm" len="sm"/>
              <a:tailEnd type="none" w="sm" len="sm"/>
            </a:ln>
          </a:insideH>
          <a:insideV>
            <a:ln w="12700" cap="flat" cmpd="sng">
              <a:solidFill>
                <a:srgbClr val="000000"/>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128" d="100"/>
          <a:sy n="128" d="100"/>
        </p:scale>
        <p:origin x="1134" y="330"/>
      </p:cViewPr>
      <p:guideLst>
        <p:guide orient="horz" pos="162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font" Target="fonts/font2.fntdata"/><Relationship Id="rId26" Type="http://schemas.openxmlformats.org/officeDocument/2006/relationships/font" Target="fonts/font10.fntdata"/><Relationship Id="rId3" Type="http://schemas.openxmlformats.org/officeDocument/2006/relationships/slide" Target="slides/slide2.xml"/><Relationship Id="rId21" Type="http://schemas.openxmlformats.org/officeDocument/2006/relationships/font" Target="fonts/font5.fnt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font" Target="fonts/font1.fntdata"/><Relationship Id="rId25" Type="http://schemas.openxmlformats.org/officeDocument/2006/relationships/font" Target="fonts/font9.fntdata"/><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font" Target="fonts/font4.fntdata"/><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font" Target="fonts/font8.fntdata"/><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font" Target="fonts/font7.fntdata"/><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font" Target="fonts/font3.fntdata"/><Relationship Id="rId31"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font" Target="fonts/font6.fntdata"/><Relationship Id="rId27" Type="http://schemas.openxmlformats.org/officeDocument/2006/relationships/presProps" Target="presProps.xml"/><Relationship Id="rId30"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423863" y="704850"/>
            <a:ext cx="6256337" cy="3519488"/>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710248" y="4459526"/>
            <a:ext cx="5681980" cy="4224814"/>
          </a:xfrm>
          <a:prstGeom prst="rect">
            <a:avLst/>
          </a:prstGeom>
          <a:noFill/>
          <a:ln>
            <a:noFill/>
          </a:ln>
        </p:spPr>
        <p:txBody>
          <a:bodyPr spcFirstLastPara="1" wrap="square" lIns="94213" tIns="94213" rIns="94213" bIns="94213"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4"/>
        <p:cNvGrpSpPr/>
        <p:nvPr/>
      </p:nvGrpSpPr>
      <p:grpSpPr>
        <a:xfrm>
          <a:off x="0" y="0"/>
          <a:ext cx="0" cy="0"/>
          <a:chOff x="0" y="0"/>
          <a:chExt cx="0" cy="0"/>
        </a:xfrm>
      </p:grpSpPr>
      <p:sp>
        <p:nvSpPr>
          <p:cNvPr id="55" name="Google Shape;55;p:notes"/>
          <p:cNvSpPr>
            <a:spLocks noGrp="1" noRot="1" noChangeAspect="1"/>
          </p:cNvSpPr>
          <p:nvPr>
            <p:ph type="sldImg" idx="2"/>
          </p:nvPr>
        </p:nvSpPr>
        <p:spPr>
          <a:xfrm>
            <a:off x="422275" y="704850"/>
            <a:ext cx="6257925" cy="3519488"/>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6" name="Google Shape;56;p:notes"/>
          <p:cNvSpPr txBox="1">
            <a:spLocks noGrp="1"/>
          </p:cNvSpPr>
          <p:nvPr>
            <p:ph type="body" idx="1"/>
          </p:nvPr>
        </p:nvSpPr>
        <p:spPr>
          <a:xfrm>
            <a:off x="710248" y="4459526"/>
            <a:ext cx="5681980" cy="4224814"/>
          </a:xfrm>
          <a:prstGeom prst="rect">
            <a:avLst/>
          </a:prstGeom>
        </p:spPr>
        <p:txBody>
          <a:bodyPr spcFirstLastPara="1" wrap="square" lIns="94213" tIns="94213" rIns="94213" bIns="94213" anchor="t" anchorCtr="0">
            <a:noAutofit/>
          </a:bodyPr>
          <a:lstStyle/>
          <a:p>
            <a:pPr marL="0" indent="0">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0"/>
        <p:cNvGrpSpPr/>
        <p:nvPr/>
      </p:nvGrpSpPr>
      <p:grpSpPr>
        <a:xfrm>
          <a:off x="0" y="0"/>
          <a:ext cx="0" cy="0"/>
          <a:chOff x="0" y="0"/>
          <a:chExt cx="0" cy="0"/>
        </a:xfrm>
      </p:grpSpPr>
      <p:sp>
        <p:nvSpPr>
          <p:cNvPr id="61" name="Google Shape;61;g38c69a8f0b6_0_4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2" name="Google Shape;62;g38c69a8f0b6_0_49:notes"/>
          <p:cNvSpPr txBox="1">
            <a:spLocks noGrp="1"/>
          </p:cNvSpPr>
          <p:nvPr>
            <p:ph type="body" idx="1"/>
          </p:nvPr>
        </p:nvSpPr>
        <p:spPr>
          <a:xfrm>
            <a:off x="710248" y="4459526"/>
            <a:ext cx="5681980" cy="4224814"/>
          </a:xfrm>
          <a:prstGeom prst="rect">
            <a:avLst/>
          </a:prstGeom>
        </p:spPr>
        <p:txBody>
          <a:bodyPr spcFirstLastPara="1" wrap="square" lIns="94213" tIns="94213" rIns="94213" bIns="94213" anchor="t" anchorCtr="0">
            <a:noAutofit/>
          </a:bodyPr>
          <a:lstStyle/>
          <a:p>
            <a:pPr marL="0" indent="0">
              <a:buNone/>
            </a:pP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6"/>
        <p:cNvGrpSpPr/>
        <p:nvPr/>
      </p:nvGrpSpPr>
      <p:grpSpPr>
        <a:xfrm>
          <a:off x="0" y="0"/>
          <a:ext cx="0" cy="0"/>
          <a:chOff x="0" y="0"/>
          <a:chExt cx="0" cy="0"/>
        </a:xfrm>
      </p:grpSpPr>
      <p:sp>
        <p:nvSpPr>
          <p:cNvPr id="67" name="Google Shape;67;g38c69a8f0b6_0_5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8" name="Google Shape;68;g38c69a8f0b6_0_54:notes"/>
          <p:cNvSpPr txBox="1">
            <a:spLocks noGrp="1"/>
          </p:cNvSpPr>
          <p:nvPr>
            <p:ph type="body" idx="1"/>
          </p:nvPr>
        </p:nvSpPr>
        <p:spPr>
          <a:xfrm>
            <a:off x="710248" y="4459526"/>
            <a:ext cx="5681980" cy="4224814"/>
          </a:xfrm>
          <a:prstGeom prst="rect">
            <a:avLst/>
          </a:prstGeom>
        </p:spPr>
        <p:txBody>
          <a:bodyPr spcFirstLastPara="1" wrap="square" lIns="94213" tIns="94213" rIns="94213" bIns="94213" anchor="t" anchorCtr="0">
            <a:noAutofit/>
          </a:bodyPr>
          <a:lstStyle/>
          <a:p>
            <a:pPr marL="0" indent="0" algn="just">
              <a:lnSpc>
                <a:spcPct val="150000"/>
              </a:lnSpc>
              <a:buNone/>
            </a:pPr>
            <a:r>
              <a:rPr lang="en-GB" sz="1200">
                <a:solidFill>
                  <a:schemeClr val="dk1"/>
                </a:solidFill>
                <a:latin typeface="Times New Roman"/>
                <a:ea typeface="Times New Roman"/>
                <a:cs typeface="Times New Roman"/>
                <a:sym typeface="Times New Roman"/>
              </a:rPr>
              <a:t>Green Haven Florists is an independent and small flower business in the UK. The presentation has focused on evaluating the nature and scope of the problems faced by the company using the 5W&amp;H model. In addition, PESTLE has been used to analyse the external factors impacting the business, along with conducting cause-and-effect analysis for identifying he root of the problem.</a:t>
            </a: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2"/>
        <p:cNvGrpSpPr/>
        <p:nvPr/>
      </p:nvGrpSpPr>
      <p:grpSpPr>
        <a:xfrm>
          <a:off x="0" y="0"/>
          <a:ext cx="0" cy="0"/>
          <a:chOff x="0" y="0"/>
          <a:chExt cx="0" cy="0"/>
        </a:xfrm>
      </p:grpSpPr>
      <p:sp>
        <p:nvSpPr>
          <p:cNvPr id="73" name="Google Shape;73;g38c69a8f0b6_0_5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4" name="Google Shape;74;g38c69a8f0b6_0_59:notes"/>
          <p:cNvSpPr txBox="1">
            <a:spLocks noGrp="1"/>
          </p:cNvSpPr>
          <p:nvPr>
            <p:ph type="body" idx="1"/>
          </p:nvPr>
        </p:nvSpPr>
        <p:spPr>
          <a:xfrm>
            <a:off x="710248" y="4459526"/>
            <a:ext cx="5681980" cy="4224814"/>
          </a:xfrm>
          <a:prstGeom prst="rect">
            <a:avLst/>
          </a:prstGeom>
        </p:spPr>
        <p:txBody>
          <a:bodyPr spcFirstLastPara="1" wrap="square" lIns="94213" tIns="94213" rIns="94213" bIns="94213" anchor="t" anchorCtr="0">
            <a:noAutofit/>
          </a:bodyPr>
          <a:lstStyle/>
          <a:p>
            <a:pPr marL="0" indent="0" algn="just">
              <a:lnSpc>
                <a:spcPct val="150000"/>
              </a:lnSpc>
              <a:buNone/>
            </a:pPr>
            <a:r>
              <a:rPr lang="en-GB" sz="1200">
                <a:solidFill>
                  <a:schemeClr val="dk1"/>
                </a:solidFill>
                <a:latin typeface="Times New Roman"/>
                <a:ea typeface="Times New Roman"/>
                <a:cs typeface="Times New Roman"/>
                <a:sym typeface="Times New Roman"/>
              </a:rPr>
              <a:t>Green Haven Florists is experiencing a wide range of problems, such as an outdated website, poor digital marketing, difficulties in reaching online customers, rising costs and high competition. As a result of these issues, the company is experiencing significant losses in the business, making it challenging for the business to survive in the UK market. </a:t>
            </a: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0"/>
        <p:cNvGrpSpPr/>
        <p:nvPr/>
      </p:nvGrpSpPr>
      <p:grpSpPr>
        <a:xfrm>
          <a:off x="0" y="0"/>
          <a:ext cx="0" cy="0"/>
          <a:chOff x="0" y="0"/>
          <a:chExt cx="0" cy="0"/>
        </a:xfrm>
      </p:grpSpPr>
      <p:sp>
        <p:nvSpPr>
          <p:cNvPr id="81" name="Google Shape;81;g38c69a8f0b6_0_64:notes"/>
          <p:cNvSpPr>
            <a:spLocks noGrp="1" noRot="1" noChangeAspect="1"/>
          </p:cNvSpPr>
          <p:nvPr>
            <p:ph type="sldImg" idx="2"/>
          </p:nvPr>
        </p:nvSpPr>
        <p:spPr>
          <a:xfrm>
            <a:off x="422275" y="704850"/>
            <a:ext cx="6257925" cy="3519488"/>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2" name="Google Shape;82;g38c69a8f0b6_0_64:notes"/>
          <p:cNvSpPr txBox="1">
            <a:spLocks noGrp="1"/>
          </p:cNvSpPr>
          <p:nvPr>
            <p:ph type="body" idx="1"/>
          </p:nvPr>
        </p:nvSpPr>
        <p:spPr>
          <a:xfrm>
            <a:off x="710248" y="4459526"/>
            <a:ext cx="5681980" cy="4224814"/>
          </a:xfrm>
          <a:prstGeom prst="rect">
            <a:avLst/>
          </a:prstGeom>
        </p:spPr>
        <p:txBody>
          <a:bodyPr spcFirstLastPara="1" wrap="square" lIns="94213" tIns="94213" rIns="94213" bIns="94213" anchor="t" anchorCtr="0">
            <a:noAutofit/>
          </a:bodyPr>
          <a:lstStyle/>
          <a:p>
            <a:pPr marL="0" indent="0" algn="just">
              <a:lnSpc>
                <a:spcPct val="150000"/>
              </a:lnSpc>
              <a:buClr>
                <a:schemeClr val="dk1"/>
              </a:buClr>
              <a:buNone/>
            </a:pPr>
            <a:r>
              <a:rPr lang="en-GB" sz="1200">
                <a:solidFill>
                  <a:schemeClr val="dk1"/>
                </a:solidFill>
                <a:latin typeface="Times New Roman"/>
                <a:ea typeface="Times New Roman"/>
                <a:cs typeface="Times New Roman"/>
                <a:sym typeface="Times New Roman"/>
              </a:rPr>
              <a:t>As per the case study, the company has experienced a significant loss in the business due to increased competition, rising costs and ineffective digital activities. For these, it has experienced a 30% fall in its in-store sales. Due to this issue, the business, suppliers, and employees have been highly affected. </a:t>
            </a:r>
            <a:endParaRPr sz="1200">
              <a:solidFill>
                <a:schemeClr val="dk1"/>
              </a:solidFill>
              <a:latin typeface="Times New Roman"/>
              <a:ea typeface="Times New Roman"/>
              <a:cs typeface="Times New Roman"/>
              <a:sym typeface="Times New Roman"/>
            </a:endParaRPr>
          </a:p>
          <a:p>
            <a:pPr marL="0" indent="0">
              <a:buNone/>
            </a:pP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8"/>
        <p:cNvGrpSpPr/>
        <p:nvPr/>
      </p:nvGrpSpPr>
      <p:grpSpPr>
        <a:xfrm>
          <a:off x="0" y="0"/>
          <a:ext cx="0" cy="0"/>
          <a:chOff x="0" y="0"/>
          <a:chExt cx="0" cy="0"/>
        </a:xfrm>
      </p:grpSpPr>
      <p:sp>
        <p:nvSpPr>
          <p:cNvPr id="89" name="Google Shape;89;g38c69a8f0b6_0_6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0" name="Google Shape;90;g38c69a8f0b6_0_69:notes"/>
          <p:cNvSpPr txBox="1">
            <a:spLocks noGrp="1"/>
          </p:cNvSpPr>
          <p:nvPr>
            <p:ph type="body" idx="1"/>
          </p:nvPr>
        </p:nvSpPr>
        <p:spPr>
          <a:xfrm>
            <a:off x="710248" y="4459526"/>
            <a:ext cx="5681980" cy="4224814"/>
          </a:xfrm>
          <a:prstGeom prst="rect">
            <a:avLst/>
          </a:prstGeom>
        </p:spPr>
        <p:txBody>
          <a:bodyPr spcFirstLastPara="1" wrap="square" lIns="94213" tIns="94213" rIns="94213" bIns="94213" anchor="t" anchorCtr="0">
            <a:noAutofit/>
          </a:bodyPr>
          <a:lstStyle/>
          <a:p>
            <a:pPr marL="0" indent="0" algn="just">
              <a:lnSpc>
                <a:spcPct val="150000"/>
              </a:lnSpc>
              <a:buClr>
                <a:schemeClr val="dk1"/>
              </a:buClr>
              <a:buNone/>
            </a:pPr>
            <a:r>
              <a:rPr lang="en-GB" sz="1200">
                <a:solidFill>
                  <a:schemeClr val="dk1"/>
                </a:solidFill>
                <a:latin typeface="Times New Roman"/>
                <a:ea typeface="Times New Roman"/>
                <a:cs typeface="Times New Roman"/>
                <a:sym typeface="Times New Roman"/>
              </a:rPr>
              <a:t>Rising inflation has increased the price of products significantly, which has made customers worried and influenced them to buy affordable products. The governmental support is beneficial for boosting productivity across the country. Despite government support, it has become difficult for the flower business to provide affordable products to the customers due to the increase and to generate profit.  Increased inflation has raised the customer prices.</a:t>
            </a:r>
            <a:endParaRPr sz="1200">
              <a:solidFill>
                <a:schemeClr val="dk1"/>
              </a:solidFill>
              <a:latin typeface="Times New Roman"/>
              <a:ea typeface="Times New Roman"/>
              <a:cs typeface="Times New Roman"/>
              <a:sym typeface="Times New Roman"/>
            </a:endParaRPr>
          </a:p>
          <a:p>
            <a:pPr marL="0" indent="0" algn="just">
              <a:lnSpc>
                <a:spcPct val="150000"/>
              </a:lnSpc>
              <a:buNone/>
            </a:pPr>
            <a:endParaRPr sz="1200">
              <a:solidFill>
                <a:schemeClr val="dk1"/>
              </a:solidFill>
              <a:latin typeface="Times New Roman"/>
              <a:ea typeface="Times New Roman"/>
              <a:cs typeface="Times New Roman"/>
              <a:sym typeface="Times New Roman"/>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4"/>
        <p:cNvGrpSpPr/>
        <p:nvPr/>
      </p:nvGrpSpPr>
      <p:grpSpPr>
        <a:xfrm>
          <a:off x="0" y="0"/>
          <a:ext cx="0" cy="0"/>
          <a:chOff x="0" y="0"/>
          <a:chExt cx="0" cy="0"/>
        </a:xfrm>
      </p:grpSpPr>
      <p:sp>
        <p:nvSpPr>
          <p:cNvPr id="95" name="Google Shape;95;g38c69a8f0b6_0_7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6" name="Google Shape;96;g38c69a8f0b6_0_74:notes"/>
          <p:cNvSpPr txBox="1">
            <a:spLocks noGrp="1"/>
          </p:cNvSpPr>
          <p:nvPr>
            <p:ph type="body" idx="1"/>
          </p:nvPr>
        </p:nvSpPr>
        <p:spPr>
          <a:xfrm>
            <a:off x="710248" y="4459526"/>
            <a:ext cx="5681980" cy="4224814"/>
          </a:xfrm>
          <a:prstGeom prst="rect">
            <a:avLst/>
          </a:prstGeom>
        </p:spPr>
        <p:txBody>
          <a:bodyPr spcFirstLastPara="1" wrap="square" lIns="94213" tIns="94213" rIns="94213" bIns="94213" anchor="t" anchorCtr="0">
            <a:noAutofit/>
          </a:bodyPr>
          <a:lstStyle/>
          <a:p>
            <a:pPr marL="0" indent="0" algn="just">
              <a:lnSpc>
                <a:spcPct val="150000"/>
              </a:lnSpc>
              <a:buClr>
                <a:schemeClr val="dk1"/>
              </a:buClr>
              <a:buNone/>
            </a:pPr>
            <a:r>
              <a:rPr lang="en-GB" sz="1200">
                <a:solidFill>
                  <a:schemeClr val="dk1"/>
                </a:solidFill>
                <a:latin typeface="Times New Roman"/>
                <a:ea typeface="Times New Roman"/>
                <a:cs typeface="Times New Roman"/>
                <a:sym typeface="Times New Roman"/>
              </a:rPr>
              <a:t>The growing popularity of online businesses in the UK has negatively impacted the flower business due to its poor online services. Many customers have focused on buying products from other online flower companies conveniently. Despite being an eco-friendly business, it has failed to gain the attention of customers. However, customer preference towards sustainable business has been vital for the company to generate some profit from the business. </a:t>
            </a:r>
            <a:endParaRPr sz="1200">
              <a:solidFill>
                <a:schemeClr val="dk1"/>
              </a:solidFill>
              <a:latin typeface="Times New Roman"/>
              <a:ea typeface="Times New Roman"/>
              <a:cs typeface="Times New Roman"/>
              <a:sym typeface="Times New Roman"/>
            </a:endParaRPr>
          </a:p>
          <a:p>
            <a:pPr marL="0" indent="0" algn="just">
              <a:lnSpc>
                <a:spcPct val="150000"/>
              </a:lnSpc>
              <a:buNone/>
            </a:pPr>
            <a:endParaRPr sz="1200">
              <a:solidFill>
                <a:schemeClr val="dk1"/>
              </a:solidFill>
              <a:latin typeface="Times New Roman"/>
              <a:ea typeface="Times New Roman"/>
              <a:cs typeface="Times New Roman"/>
              <a:sym typeface="Times New Roman"/>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0"/>
        <p:cNvGrpSpPr/>
        <p:nvPr/>
      </p:nvGrpSpPr>
      <p:grpSpPr>
        <a:xfrm>
          <a:off x="0" y="0"/>
          <a:ext cx="0" cy="0"/>
          <a:chOff x="0" y="0"/>
          <a:chExt cx="0" cy="0"/>
        </a:xfrm>
      </p:grpSpPr>
      <p:sp>
        <p:nvSpPr>
          <p:cNvPr id="101" name="Google Shape;101;g38c69a8f0b6_0_7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02" name="Google Shape;102;g38c69a8f0b6_0_79:notes"/>
          <p:cNvSpPr txBox="1">
            <a:spLocks noGrp="1"/>
          </p:cNvSpPr>
          <p:nvPr>
            <p:ph type="body" idx="1"/>
          </p:nvPr>
        </p:nvSpPr>
        <p:spPr>
          <a:xfrm>
            <a:off x="710248" y="4459526"/>
            <a:ext cx="5681980" cy="4224814"/>
          </a:xfrm>
          <a:prstGeom prst="rect">
            <a:avLst/>
          </a:prstGeom>
        </p:spPr>
        <p:txBody>
          <a:bodyPr spcFirstLastPara="1" wrap="square" lIns="94213" tIns="94213" rIns="94213" bIns="94213" anchor="t" anchorCtr="0">
            <a:noAutofit/>
          </a:bodyPr>
          <a:lstStyle/>
          <a:p>
            <a:pPr marL="0" indent="0" algn="just">
              <a:lnSpc>
                <a:spcPct val="150000"/>
              </a:lnSpc>
              <a:buClr>
                <a:schemeClr val="dk1"/>
              </a:buClr>
              <a:buNone/>
            </a:pPr>
            <a:r>
              <a:rPr lang="en-GB" sz="1200">
                <a:solidFill>
                  <a:schemeClr val="dk1"/>
                </a:solidFill>
                <a:latin typeface="Times New Roman"/>
                <a:ea typeface="Times New Roman"/>
                <a:cs typeface="Times New Roman"/>
                <a:sym typeface="Times New Roman"/>
              </a:rPr>
              <a:t>Green Haven Florists has not focused closely on the market changes and has failed to develop its marketing strategies accordingly. That time, other companies had modified their business and succeeded in gaining better attention from the customers, resulting in business loss of Green Haven Florists.</a:t>
            </a:r>
            <a:endParaRPr sz="1200">
              <a:solidFill>
                <a:schemeClr val="dk1"/>
              </a:solidFill>
              <a:latin typeface="Times New Roman"/>
              <a:ea typeface="Times New Roman"/>
              <a:cs typeface="Times New Roman"/>
              <a:sym typeface="Times New Roman"/>
            </a:endParaRPr>
          </a:p>
          <a:p>
            <a:pPr marL="0" indent="0">
              <a:buNone/>
            </a:pP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6"/>
        <p:cNvGrpSpPr/>
        <p:nvPr/>
      </p:nvGrpSpPr>
      <p:grpSpPr>
        <a:xfrm>
          <a:off x="0" y="0"/>
          <a:ext cx="0" cy="0"/>
          <a:chOff x="0" y="0"/>
          <a:chExt cx="0" cy="0"/>
        </a:xfrm>
      </p:grpSpPr>
      <p:sp>
        <p:nvSpPr>
          <p:cNvPr id="107" name="Google Shape;107;g38c69a8f0b6_0_11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08" name="Google Shape;108;g38c69a8f0b6_0_119:notes"/>
          <p:cNvSpPr txBox="1">
            <a:spLocks noGrp="1"/>
          </p:cNvSpPr>
          <p:nvPr>
            <p:ph type="body" idx="1"/>
          </p:nvPr>
        </p:nvSpPr>
        <p:spPr>
          <a:xfrm>
            <a:off x="710248" y="4459526"/>
            <a:ext cx="5681980" cy="4224814"/>
          </a:xfrm>
          <a:prstGeom prst="rect">
            <a:avLst/>
          </a:prstGeom>
        </p:spPr>
        <p:txBody>
          <a:bodyPr spcFirstLastPara="1" wrap="square" lIns="94213" tIns="94213" rIns="94213" bIns="94213" anchor="t" anchorCtr="0">
            <a:noAutofit/>
          </a:bodyPr>
          <a:lstStyle/>
          <a:p>
            <a:pPr marL="0" indent="0" algn="just">
              <a:lnSpc>
                <a:spcPct val="150000"/>
              </a:lnSpc>
              <a:buClr>
                <a:schemeClr val="dk1"/>
              </a:buClr>
              <a:buNone/>
            </a:pPr>
            <a:r>
              <a:rPr lang="en-GB" sz="1200">
                <a:solidFill>
                  <a:schemeClr val="dk1"/>
                </a:solidFill>
                <a:latin typeface="Times New Roman"/>
                <a:ea typeface="Times New Roman"/>
                <a:cs typeface="Times New Roman"/>
                <a:sym typeface="Times New Roman"/>
              </a:rPr>
              <a:t>Poor focus on the business of same-day delivery services, digital marketing, and poor budget have led the business towards operational failure and customer loss, resulting in declining sales. Thereby, it is necessary for the company to focus closely on advancing its marketing and online strategies to gain the attention of the customers. </a:t>
            </a:r>
            <a:endParaRPr sz="1200">
              <a:solidFill>
                <a:schemeClr val="dk1"/>
              </a:solidFill>
              <a:latin typeface="Times New Roman"/>
              <a:ea typeface="Times New Roman"/>
              <a:cs typeface="Times New Roman"/>
              <a:sym typeface="Times New Roman"/>
            </a:endParaRPr>
          </a:p>
          <a:p>
            <a:pPr marL="0" indent="0">
              <a:buNone/>
            </a:pP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191245313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4"/>
        <p:cNvGrpSpPr/>
        <p:nvPr/>
      </p:nvGrpSpPr>
      <p:grpSpPr>
        <a:xfrm>
          <a:off x="0" y="0"/>
          <a:ext cx="0" cy="0"/>
          <a:chOff x="0" y="0"/>
          <a:chExt cx="0" cy="0"/>
        </a:xfrm>
      </p:grpSpPr>
      <p:sp>
        <p:nvSpPr>
          <p:cNvPr id="115" name="Google Shape;115;g38c69a8f0b6_0_8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16" name="Google Shape;116;g38c69a8f0b6_0_84:notes"/>
          <p:cNvSpPr txBox="1">
            <a:spLocks noGrp="1"/>
          </p:cNvSpPr>
          <p:nvPr>
            <p:ph type="body" idx="1"/>
          </p:nvPr>
        </p:nvSpPr>
        <p:spPr>
          <a:xfrm>
            <a:off x="710248" y="4459526"/>
            <a:ext cx="5681980" cy="4224814"/>
          </a:xfrm>
          <a:prstGeom prst="rect">
            <a:avLst/>
          </a:prstGeom>
        </p:spPr>
        <p:txBody>
          <a:bodyPr spcFirstLastPara="1" wrap="square" lIns="94213" tIns="94213" rIns="94213" bIns="94213" anchor="t" anchorCtr="0">
            <a:noAutofit/>
          </a:bodyPr>
          <a:lstStyle/>
          <a:p>
            <a:pPr marL="0" indent="0" algn="just">
              <a:lnSpc>
                <a:spcPct val="150000"/>
              </a:lnSpc>
              <a:buClr>
                <a:schemeClr val="dk1"/>
              </a:buClr>
              <a:buNone/>
            </a:pPr>
            <a:r>
              <a:rPr lang="en-GB" sz="1200">
                <a:solidFill>
                  <a:schemeClr val="dk1"/>
                </a:solidFill>
                <a:latin typeface="Times New Roman"/>
                <a:ea typeface="Times New Roman"/>
                <a:cs typeface="Times New Roman"/>
                <a:sym typeface="Times New Roman"/>
              </a:rPr>
              <a:t>Green Haven Florists has experienced a 30% loss in its business mainly due to changing customer preferences, demand for online services and many more. It is necessary for the company to develop effective strategies to overcome the challenges. Introducing online services can allow the company to reach its online customers and help the company generate enough profit from the market. </a:t>
            </a:r>
            <a:endParaRPr sz="1200">
              <a:solidFill>
                <a:schemeClr val="dk1"/>
              </a:solidFill>
              <a:latin typeface="Times New Roman"/>
              <a:ea typeface="Times New Roman"/>
              <a:cs typeface="Times New Roman"/>
              <a:sym typeface="Times New Roman"/>
            </a:endParaRPr>
          </a:p>
          <a:p>
            <a:pPr marL="0" indent="0">
              <a:buNone/>
            </a:pPr>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0"/>
        <p:cNvGrpSpPr/>
        <p:nvPr/>
      </p:nvGrpSpPr>
      <p:grpSpPr>
        <a:xfrm>
          <a:off x="0" y="0"/>
          <a:ext cx="0" cy="0"/>
          <a:chOff x="0" y="0"/>
          <a:chExt cx="0" cy="0"/>
        </a:xfrm>
      </p:grpSpPr>
      <p:sp>
        <p:nvSpPr>
          <p:cNvPr id="121" name="Google Shape;121;g38c69a8f0b6_0_9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22" name="Google Shape;122;g38c69a8f0b6_0_94:notes"/>
          <p:cNvSpPr txBox="1">
            <a:spLocks noGrp="1"/>
          </p:cNvSpPr>
          <p:nvPr>
            <p:ph type="body" idx="1"/>
          </p:nvPr>
        </p:nvSpPr>
        <p:spPr>
          <a:xfrm>
            <a:off x="710248" y="4459526"/>
            <a:ext cx="5681980" cy="4224814"/>
          </a:xfrm>
          <a:prstGeom prst="rect">
            <a:avLst/>
          </a:prstGeom>
        </p:spPr>
        <p:txBody>
          <a:bodyPr spcFirstLastPara="1" wrap="square" lIns="94213" tIns="94213" rIns="94213" bIns="94213" anchor="t" anchorCtr="0">
            <a:noAutofit/>
          </a:bodyPr>
          <a:lstStyle/>
          <a:p>
            <a:pPr marL="0" indent="0" algn="just">
              <a:lnSpc>
                <a:spcPct val="150000"/>
              </a:lnSpc>
              <a:buClr>
                <a:schemeClr val="dk1"/>
              </a:buClr>
              <a:buNone/>
            </a:pPr>
            <a:r>
              <a:rPr lang="en-GB" sz="1200">
                <a:solidFill>
                  <a:schemeClr val="dk1"/>
                </a:solidFill>
                <a:latin typeface="Times New Roman"/>
                <a:ea typeface="Times New Roman"/>
                <a:cs typeface="Times New Roman"/>
                <a:sym typeface="Times New Roman"/>
              </a:rPr>
              <a:t>Funding for business is highly required to meet the business requirements strategically, such as online website development, improving the supply chain, purchasing raw materials and many more. It needs to develop its strategies to gain better attention from the customers by improving its service and offering products as per customers' demands. </a:t>
            </a:r>
            <a:endParaRPr sz="1200">
              <a:solidFill>
                <a:schemeClr val="dk1"/>
              </a:solidFill>
              <a:latin typeface="Times New Roman"/>
              <a:ea typeface="Times New Roman"/>
              <a:cs typeface="Times New Roman"/>
              <a:sym typeface="Times New Roman"/>
            </a:endParaRPr>
          </a:p>
          <a:p>
            <a:pPr marL="0" indent="0">
              <a:buNone/>
            </a:pPr>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7"/>
        <p:cNvGrpSpPr/>
        <p:nvPr/>
      </p:nvGrpSpPr>
      <p:grpSpPr>
        <a:xfrm>
          <a:off x="0" y="0"/>
          <a:ext cx="0" cy="0"/>
          <a:chOff x="0" y="0"/>
          <a:chExt cx="0" cy="0"/>
        </a:xfrm>
      </p:grpSpPr>
      <p:sp>
        <p:nvSpPr>
          <p:cNvPr id="128" name="Google Shape;128;g38c69a8f0b6_0_9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29" name="Google Shape;129;g38c69a8f0b6_0_99:notes"/>
          <p:cNvSpPr txBox="1">
            <a:spLocks noGrp="1"/>
          </p:cNvSpPr>
          <p:nvPr>
            <p:ph type="body" idx="1"/>
          </p:nvPr>
        </p:nvSpPr>
        <p:spPr>
          <a:xfrm>
            <a:off x="710248" y="4459526"/>
            <a:ext cx="5681980" cy="4224814"/>
          </a:xfrm>
          <a:prstGeom prst="rect">
            <a:avLst/>
          </a:prstGeom>
        </p:spPr>
        <p:txBody>
          <a:bodyPr spcFirstLastPara="1" wrap="square" lIns="94213" tIns="94213" rIns="94213" bIns="94213" anchor="t" anchorCtr="0">
            <a:noAutofit/>
          </a:bodyPr>
          <a:lstStyle/>
          <a:p>
            <a:pPr marL="0" indent="0">
              <a:buNone/>
            </a:pPr>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3"/>
        <p:cNvGrpSpPr/>
        <p:nvPr/>
      </p:nvGrpSpPr>
      <p:grpSpPr>
        <a:xfrm>
          <a:off x="0" y="0"/>
          <a:ext cx="0" cy="0"/>
          <a:chOff x="0" y="0"/>
          <a:chExt cx="0" cy="0"/>
        </a:xfrm>
      </p:grpSpPr>
      <p:sp>
        <p:nvSpPr>
          <p:cNvPr id="134" name="Google Shape;134;g38c69a8f0b6_0_10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35" name="Google Shape;135;g38c69a8f0b6_0_109:notes"/>
          <p:cNvSpPr txBox="1">
            <a:spLocks noGrp="1"/>
          </p:cNvSpPr>
          <p:nvPr>
            <p:ph type="body" idx="1"/>
          </p:nvPr>
        </p:nvSpPr>
        <p:spPr>
          <a:xfrm>
            <a:off x="710248" y="4459526"/>
            <a:ext cx="5681980" cy="4224814"/>
          </a:xfrm>
          <a:prstGeom prst="rect">
            <a:avLst/>
          </a:prstGeom>
        </p:spPr>
        <p:txBody>
          <a:bodyPr spcFirstLastPara="1" wrap="square" lIns="94213" tIns="94213" rIns="94213" bIns="94213" anchor="t" anchorCtr="0">
            <a:noAutofit/>
          </a:bodyPr>
          <a:lstStyle/>
          <a:p>
            <a:pPr marL="0" indent="0">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9"/>
        <p:cNvGrpSpPr/>
        <p:nvPr/>
      </p:nvGrpSpPr>
      <p:grpSpPr>
        <a:xfrm>
          <a:off x="0" y="0"/>
          <a:ext cx="0" cy="0"/>
          <a:chOff x="0" y="0"/>
          <a:chExt cx="0" cy="0"/>
        </a:xfrm>
      </p:grpSpPr>
      <p:sp>
        <p:nvSpPr>
          <p:cNvPr id="10" name="Google Shape;10;p2"/>
          <p:cNvSpPr/>
          <p:nvPr/>
        </p:nvSpPr>
        <p:spPr>
          <a:xfrm>
            <a:off x="4286250" y="0"/>
            <a:ext cx="72300" cy="5143500"/>
          </a:xfrm>
          <a:prstGeom prst="rect">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 name="Google Shape;11;p2"/>
          <p:cNvSpPr/>
          <p:nvPr/>
        </p:nvSpPr>
        <p:spPr>
          <a:xfrm>
            <a:off x="4358475" y="0"/>
            <a:ext cx="3853200" cy="5143500"/>
          </a:xfrm>
          <a:prstGeom prst="rect">
            <a:avLst/>
          </a:pr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 name="Google Shape;12;p2"/>
          <p:cNvSpPr txBox="1">
            <a:spLocks noGrp="1"/>
          </p:cNvSpPr>
          <p:nvPr>
            <p:ph type="ctrTitle"/>
          </p:nvPr>
        </p:nvSpPr>
        <p:spPr>
          <a:xfrm>
            <a:off x="344250" y="1403850"/>
            <a:ext cx="8455500" cy="2146800"/>
          </a:xfrm>
          <a:prstGeom prst="rect">
            <a:avLst/>
          </a:prstGeom>
          <a:solidFill>
            <a:srgbClr val="FFFFFF"/>
          </a:solidFill>
        </p:spPr>
        <p:txBody>
          <a:bodyPr spcFirstLastPara="1" wrap="square" lIns="91425" tIns="91425" rIns="91425" bIns="91425" anchor="ctr" anchorCtr="0">
            <a:normAutofit/>
          </a:bodyPr>
          <a:lstStyle>
            <a:lvl1pPr lvl="0" algn="ctr">
              <a:spcBef>
                <a:spcPts val="0"/>
              </a:spcBef>
              <a:spcAft>
                <a:spcPts val="0"/>
              </a:spcAft>
              <a:buSzPts val="6800"/>
              <a:buFont typeface="Playfair Display"/>
              <a:buNone/>
              <a:defRPr sz="6800" b="1">
                <a:latin typeface="Playfair Display"/>
                <a:ea typeface="Playfair Display"/>
                <a:cs typeface="Playfair Display"/>
                <a:sym typeface="Playfair Display"/>
              </a:defRPr>
            </a:lvl1pPr>
            <a:lvl2pPr lvl="1" algn="ctr">
              <a:spcBef>
                <a:spcPts val="0"/>
              </a:spcBef>
              <a:spcAft>
                <a:spcPts val="0"/>
              </a:spcAft>
              <a:buSzPts val="6800"/>
              <a:buFont typeface="Playfair Display"/>
              <a:buNone/>
              <a:defRPr sz="6800" b="1">
                <a:latin typeface="Playfair Display"/>
                <a:ea typeface="Playfair Display"/>
                <a:cs typeface="Playfair Display"/>
                <a:sym typeface="Playfair Display"/>
              </a:defRPr>
            </a:lvl2pPr>
            <a:lvl3pPr lvl="2" algn="ctr">
              <a:spcBef>
                <a:spcPts val="0"/>
              </a:spcBef>
              <a:spcAft>
                <a:spcPts val="0"/>
              </a:spcAft>
              <a:buSzPts val="6800"/>
              <a:buFont typeface="Playfair Display"/>
              <a:buNone/>
              <a:defRPr sz="6800" b="1">
                <a:latin typeface="Playfair Display"/>
                <a:ea typeface="Playfair Display"/>
                <a:cs typeface="Playfair Display"/>
                <a:sym typeface="Playfair Display"/>
              </a:defRPr>
            </a:lvl3pPr>
            <a:lvl4pPr lvl="3" algn="ctr">
              <a:spcBef>
                <a:spcPts val="0"/>
              </a:spcBef>
              <a:spcAft>
                <a:spcPts val="0"/>
              </a:spcAft>
              <a:buSzPts val="6800"/>
              <a:buFont typeface="Playfair Display"/>
              <a:buNone/>
              <a:defRPr sz="6800" b="1">
                <a:latin typeface="Playfair Display"/>
                <a:ea typeface="Playfair Display"/>
                <a:cs typeface="Playfair Display"/>
                <a:sym typeface="Playfair Display"/>
              </a:defRPr>
            </a:lvl4pPr>
            <a:lvl5pPr lvl="4" algn="ctr">
              <a:spcBef>
                <a:spcPts val="0"/>
              </a:spcBef>
              <a:spcAft>
                <a:spcPts val="0"/>
              </a:spcAft>
              <a:buSzPts val="6800"/>
              <a:buFont typeface="Playfair Display"/>
              <a:buNone/>
              <a:defRPr sz="6800" b="1">
                <a:latin typeface="Playfair Display"/>
                <a:ea typeface="Playfair Display"/>
                <a:cs typeface="Playfair Display"/>
                <a:sym typeface="Playfair Display"/>
              </a:defRPr>
            </a:lvl5pPr>
            <a:lvl6pPr lvl="5" algn="ctr">
              <a:spcBef>
                <a:spcPts val="0"/>
              </a:spcBef>
              <a:spcAft>
                <a:spcPts val="0"/>
              </a:spcAft>
              <a:buSzPts val="6800"/>
              <a:buFont typeface="Playfair Display"/>
              <a:buNone/>
              <a:defRPr sz="6800" b="1">
                <a:latin typeface="Playfair Display"/>
                <a:ea typeface="Playfair Display"/>
                <a:cs typeface="Playfair Display"/>
                <a:sym typeface="Playfair Display"/>
              </a:defRPr>
            </a:lvl6pPr>
            <a:lvl7pPr lvl="6" algn="ctr">
              <a:spcBef>
                <a:spcPts val="0"/>
              </a:spcBef>
              <a:spcAft>
                <a:spcPts val="0"/>
              </a:spcAft>
              <a:buSzPts val="6800"/>
              <a:buFont typeface="Playfair Display"/>
              <a:buNone/>
              <a:defRPr sz="6800" b="1">
                <a:latin typeface="Playfair Display"/>
                <a:ea typeface="Playfair Display"/>
                <a:cs typeface="Playfair Display"/>
                <a:sym typeface="Playfair Display"/>
              </a:defRPr>
            </a:lvl7pPr>
            <a:lvl8pPr lvl="7" algn="ctr">
              <a:spcBef>
                <a:spcPts val="0"/>
              </a:spcBef>
              <a:spcAft>
                <a:spcPts val="0"/>
              </a:spcAft>
              <a:buSzPts val="6800"/>
              <a:buFont typeface="Playfair Display"/>
              <a:buNone/>
              <a:defRPr sz="6800" b="1">
                <a:latin typeface="Playfair Display"/>
                <a:ea typeface="Playfair Display"/>
                <a:cs typeface="Playfair Display"/>
                <a:sym typeface="Playfair Display"/>
              </a:defRPr>
            </a:lvl8pPr>
            <a:lvl9pPr lvl="8" algn="ctr">
              <a:spcBef>
                <a:spcPts val="0"/>
              </a:spcBef>
              <a:spcAft>
                <a:spcPts val="0"/>
              </a:spcAft>
              <a:buSzPts val="6800"/>
              <a:buFont typeface="Playfair Display"/>
              <a:buNone/>
              <a:defRPr sz="6800" b="1">
                <a:latin typeface="Playfair Display"/>
                <a:ea typeface="Playfair Display"/>
                <a:cs typeface="Playfair Display"/>
                <a:sym typeface="Playfair Display"/>
              </a:defRPr>
            </a:lvl9pPr>
          </a:lstStyle>
          <a:p>
            <a:endParaRPr/>
          </a:p>
        </p:txBody>
      </p:sp>
      <p:sp>
        <p:nvSpPr>
          <p:cNvPr id="13" name="Google Shape;13;p2"/>
          <p:cNvSpPr txBox="1">
            <a:spLocks noGrp="1"/>
          </p:cNvSpPr>
          <p:nvPr>
            <p:ph type="subTitle" idx="1"/>
          </p:nvPr>
        </p:nvSpPr>
        <p:spPr>
          <a:xfrm>
            <a:off x="344250" y="3550650"/>
            <a:ext cx="4910100" cy="577800"/>
          </a:xfrm>
          <a:prstGeom prst="rect">
            <a:avLst/>
          </a:prstGeom>
          <a:solidFill>
            <a:schemeClr val="dk2"/>
          </a:solidFill>
        </p:spPr>
        <p:txBody>
          <a:bodyPr spcFirstLastPara="1" wrap="square" lIns="91425" tIns="91425" rIns="91425" bIns="91425" anchor="ctr" anchorCtr="0">
            <a:normAutofit/>
          </a:bodyPr>
          <a:lstStyle>
            <a:lvl1pPr lvl="0">
              <a:lnSpc>
                <a:spcPct val="100000"/>
              </a:lnSpc>
              <a:spcBef>
                <a:spcPts val="0"/>
              </a:spcBef>
              <a:spcAft>
                <a:spcPts val="0"/>
              </a:spcAft>
              <a:buClr>
                <a:schemeClr val="lt1"/>
              </a:buClr>
              <a:buSzPts val="2400"/>
              <a:buFont typeface="Montserrat"/>
              <a:buNone/>
              <a:defRPr sz="2400" b="1">
                <a:solidFill>
                  <a:schemeClr val="lt1"/>
                </a:solidFill>
                <a:latin typeface="Montserrat"/>
                <a:ea typeface="Montserrat"/>
                <a:cs typeface="Montserrat"/>
                <a:sym typeface="Montserrat"/>
              </a:defRPr>
            </a:lvl1pPr>
            <a:lvl2pPr lvl="1">
              <a:lnSpc>
                <a:spcPct val="100000"/>
              </a:lnSpc>
              <a:spcBef>
                <a:spcPts val="0"/>
              </a:spcBef>
              <a:spcAft>
                <a:spcPts val="0"/>
              </a:spcAft>
              <a:buClr>
                <a:schemeClr val="lt1"/>
              </a:buClr>
              <a:buSzPts val="2400"/>
              <a:buFont typeface="Montserrat"/>
              <a:buNone/>
              <a:defRPr sz="2400" b="1">
                <a:solidFill>
                  <a:schemeClr val="lt1"/>
                </a:solidFill>
                <a:latin typeface="Montserrat"/>
                <a:ea typeface="Montserrat"/>
                <a:cs typeface="Montserrat"/>
                <a:sym typeface="Montserrat"/>
              </a:defRPr>
            </a:lvl2pPr>
            <a:lvl3pPr lvl="2">
              <a:lnSpc>
                <a:spcPct val="100000"/>
              </a:lnSpc>
              <a:spcBef>
                <a:spcPts val="0"/>
              </a:spcBef>
              <a:spcAft>
                <a:spcPts val="0"/>
              </a:spcAft>
              <a:buClr>
                <a:schemeClr val="lt1"/>
              </a:buClr>
              <a:buSzPts val="2400"/>
              <a:buFont typeface="Montserrat"/>
              <a:buNone/>
              <a:defRPr sz="2400" b="1">
                <a:solidFill>
                  <a:schemeClr val="lt1"/>
                </a:solidFill>
                <a:latin typeface="Montserrat"/>
                <a:ea typeface="Montserrat"/>
                <a:cs typeface="Montserrat"/>
                <a:sym typeface="Montserrat"/>
              </a:defRPr>
            </a:lvl3pPr>
            <a:lvl4pPr lvl="3">
              <a:lnSpc>
                <a:spcPct val="100000"/>
              </a:lnSpc>
              <a:spcBef>
                <a:spcPts val="0"/>
              </a:spcBef>
              <a:spcAft>
                <a:spcPts val="0"/>
              </a:spcAft>
              <a:buClr>
                <a:schemeClr val="lt1"/>
              </a:buClr>
              <a:buSzPts val="2400"/>
              <a:buFont typeface="Montserrat"/>
              <a:buNone/>
              <a:defRPr sz="2400" b="1">
                <a:solidFill>
                  <a:schemeClr val="lt1"/>
                </a:solidFill>
                <a:latin typeface="Montserrat"/>
                <a:ea typeface="Montserrat"/>
                <a:cs typeface="Montserrat"/>
                <a:sym typeface="Montserrat"/>
              </a:defRPr>
            </a:lvl4pPr>
            <a:lvl5pPr lvl="4">
              <a:lnSpc>
                <a:spcPct val="100000"/>
              </a:lnSpc>
              <a:spcBef>
                <a:spcPts val="0"/>
              </a:spcBef>
              <a:spcAft>
                <a:spcPts val="0"/>
              </a:spcAft>
              <a:buClr>
                <a:schemeClr val="lt1"/>
              </a:buClr>
              <a:buSzPts val="2400"/>
              <a:buFont typeface="Montserrat"/>
              <a:buNone/>
              <a:defRPr sz="2400" b="1">
                <a:solidFill>
                  <a:schemeClr val="lt1"/>
                </a:solidFill>
                <a:latin typeface="Montserrat"/>
                <a:ea typeface="Montserrat"/>
                <a:cs typeface="Montserrat"/>
                <a:sym typeface="Montserrat"/>
              </a:defRPr>
            </a:lvl5pPr>
            <a:lvl6pPr lvl="5">
              <a:lnSpc>
                <a:spcPct val="100000"/>
              </a:lnSpc>
              <a:spcBef>
                <a:spcPts val="0"/>
              </a:spcBef>
              <a:spcAft>
                <a:spcPts val="0"/>
              </a:spcAft>
              <a:buClr>
                <a:schemeClr val="lt1"/>
              </a:buClr>
              <a:buSzPts val="2400"/>
              <a:buFont typeface="Montserrat"/>
              <a:buNone/>
              <a:defRPr sz="2400" b="1">
                <a:solidFill>
                  <a:schemeClr val="lt1"/>
                </a:solidFill>
                <a:latin typeface="Montserrat"/>
                <a:ea typeface="Montserrat"/>
                <a:cs typeface="Montserrat"/>
                <a:sym typeface="Montserrat"/>
              </a:defRPr>
            </a:lvl6pPr>
            <a:lvl7pPr lvl="6">
              <a:lnSpc>
                <a:spcPct val="100000"/>
              </a:lnSpc>
              <a:spcBef>
                <a:spcPts val="0"/>
              </a:spcBef>
              <a:spcAft>
                <a:spcPts val="0"/>
              </a:spcAft>
              <a:buClr>
                <a:schemeClr val="lt1"/>
              </a:buClr>
              <a:buSzPts val="2400"/>
              <a:buFont typeface="Montserrat"/>
              <a:buNone/>
              <a:defRPr sz="2400" b="1">
                <a:solidFill>
                  <a:schemeClr val="lt1"/>
                </a:solidFill>
                <a:latin typeface="Montserrat"/>
                <a:ea typeface="Montserrat"/>
                <a:cs typeface="Montserrat"/>
                <a:sym typeface="Montserrat"/>
              </a:defRPr>
            </a:lvl7pPr>
            <a:lvl8pPr lvl="7">
              <a:lnSpc>
                <a:spcPct val="100000"/>
              </a:lnSpc>
              <a:spcBef>
                <a:spcPts val="0"/>
              </a:spcBef>
              <a:spcAft>
                <a:spcPts val="0"/>
              </a:spcAft>
              <a:buClr>
                <a:schemeClr val="lt1"/>
              </a:buClr>
              <a:buSzPts val="2400"/>
              <a:buFont typeface="Montserrat"/>
              <a:buNone/>
              <a:defRPr sz="2400" b="1">
                <a:solidFill>
                  <a:schemeClr val="lt1"/>
                </a:solidFill>
                <a:latin typeface="Montserrat"/>
                <a:ea typeface="Montserrat"/>
                <a:cs typeface="Montserrat"/>
                <a:sym typeface="Montserrat"/>
              </a:defRPr>
            </a:lvl8pPr>
            <a:lvl9pPr lvl="8">
              <a:lnSpc>
                <a:spcPct val="100000"/>
              </a:lnSpc>
              <a:spcBef>
                <a:spcPts val="0"/>
              </a:spcBef>
              <a:spcAft>
                <a:spcPts val="0"/>
              </a:spcAft>
              <a:buClr>
                <a:schemeClr val="lt1"/>
              </a:buClr>
              <a:buSzPts val="2400"/>
              <a:buFont typeface="Montserrat"/>
              <a:buNone/>
              <a:defRPr sz="2400" b="1">
                <a:solidFill>
                  <a:schemeClr val="lt1"/>
                </a:solidFill>
                <a:latin typeface="Montserrat"/>
                <a:ea typeface="Montserrat"/>
                <a:cs typeface="Montserrat"/>
                <a:sym typeface="Montserrat"/>
              </a:defRPr>
            </a:lvl9pPr>
          </a:lstStyle>
          <a:p>
            <a:endParaRPr/>
          </a:p>
        </p:txBody>
      </p:sp>
      <p:sp>
        <p:nvSpPr>
          <p:cNvPr id="14" name="Google Shape;14;p2"/>
          <p:cNvSpPr txBox="1">
            <a:spLocks noGrp="1"/>
          </p:cNvSpPr>
          <p:nvPr>
            <p:ph type="sldNum" idx="12"/>
          </p:nvPr>
        </p:nvSpPr>
        <p:spPr>
          <a:xfrm>
            <a:off x="8497999" y="4688759"/>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15"/>
        <p:cNvGrpSpPr/>
        <p:nvPr/>
      </p:nvGrpSpPr>
      <p:grpSpPr>
        <a:xfrm>
          <a:off x="0" y="0"/>
          <a:ext cx="0" cy="0"/>
          <a:chOff x="0" y="0"/>
          <a:chExt cx="0" cy="0"/>
        </a:xfrm>
      </p:grpSpPr>
      <p:sp>
        <p:nvSpPr>
          <p:cNvPr id="16" name="Google Shape;16;p3"/>
          <p:cNvSpPr/>
          <p:nvPr/>
        </p:nvSpPr>
        <p:spPr>
          <a:xfrm rot="5400000">
            <a:off x="4550700" y="-498600"/>
            <a:ext cx="42600" cy="8455800"/>
          </a:xfrm>
          <a:prstGeom prst="rect">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 name="Google Shape;17;p3"/>
          <p:cNvSpPr txBox="1">
            <a:spLocks noGrp="1"/>
          </p:cNvSpPr>
          <p:nvPr>
            <p:ph type="title"/>
          </p:nvPr>
        </p:nvSpPr>
        <p:spPr>
          <a:xfrm>
            <a:off x="344250" y="1403850"/>
            <a:ext cx="8455500" cy="2146800"/>
          </a:xfrm>
          <a:prstGeom prst="rect">
            <a:avLst/>
          </a:prstGeom>
          <a:solidFill>
            <a:srgbClr val="FFFFFF"/>
          </a:solidFill>
        </p:spPr>
        <p:txBody>
          <a:bodyPr spcFirstLastPara="1" wrap="square" lIns="91425" tIns="91425" rIns="91425" bIns="91425" anchor="ctr" anchorCtr="0">
            <a:normAutofit/>
          </a:bodyPr>
          <a:lstStyle>
            <a:lvl1pPr lvl="0" algn="ctr">
              <a:spcBef>
                <a:spcPts val="0"/>
              </a:spcBef>
              <a:spcAft>
                <a:spcPts val="0"/>
              </a:spcAft>
              <a:buSzPts val="4800"/>
              <a:buFont typeface="Playfair Display"/>
              <a:buNone/>
              <a:defRPr sz="4800" b="1">
                <a:latin typeface="Playfair Display"/>
                <a:ea typeface="Playfair Display"/>
                <a:cs typeface="Playfair Display"/>
                <a:sym typeface="Playfair Display"/>
              </a:defRPr>
            </a:lvl1pPr>
            <a:lvl2pPr lvl="1" algn="ctr">
              <a:spcBef>
                <a:spcPts val="0"/>
              </a:spcBef>
              <a:spcAft>
                <a:spcPts val="0"/>
              </a:spcAft>
              <a:buSzPts val="4800"/>
              <a:buFont typeface="Playfair Display"/>
              <a:buNone/>
              <a:defRPr sz="4800" b="1">
                <a:latin typeface="Playfair Display"/>
                <a:ea typeface="Playfair Display"/>
                <a:cs typeface="Playfair Display"/>
                <a:sym typeface="Playfair Display"/>
              </a:defRPr>
            </a:lvl2pPr>
            <a:lvl3pPr lvl="2" algn="ctr">
              <a:spcBef>
                <a:spcPts val="0"/>
              </a:spcBef>
              <a:spcAft>
                <a:spcPts val="0"/>
              </a:spcAft>
              <a:buSzPts val="4800"/>
              <a:buFont typeface="Playfair Display"/>
              <a:buNone/>
              <a:defRPr sz="4800" b="1">
                <a:latin typeface="Playfair Display"/>
                <a:ea typeface="Playfair Display"/>
                <a:cs typeface="Playfair Display"/>
                <a:sym typeface="Playfair Display"/>
              </a:defRPr>
            </a:lvl3pPr>
            <a:lvl4pPr lvl="3" algn="ctr">
              <a:spcBef>
                <a:spcPts val="0"/>
              </a:spcBef>
              <a:spcAft>
                <a:spcPts val="0"/>
              </a:spcAft>
              <a:buSzPts val="4800"/>
              <a:buFont typeface="Playfair Display"/>
              <a:buNone/>
              <a:defRPr sz="4800" b="1">
                <a:latin typeface="Playfair Display"/>
                <a:ea typeface="Playfair Display"/>
                <a:cs typeface="Playfair Display"/>
                <a:sym typeface="Playfair Display"/>
              </a:defRPr>
            </a:lvl4pPr>
            <a:lvl5pPr lvl="4" algn="ctr">
              <a:spcBef>
                <a:spcPts val="0"/>
              </a:spcBef>
              <a:spcAft>
                <a:spcPts val="0"/>
              </a:spcAft>
              <a:buSzPts val="4800"/>
              <a:buFont typeface="Playfair Display"/>
              <a:buNone/>
              <a:defRPr sz="4800" b="1">
                <a:latin typeface="Playfair Display"/>
                <a:ea typeface="Playfair Display"/>
                <a:cs typeface="Playfair Display"/>
                <a:sym typeface="Playfair Display"/>
              </a:defRPr>
            </a:lvl5pPr>
            <a:lvl6pPr lvl="5" algn="ctr">
              <a:spcBef>
                <a:spcPts val="0"/>
              </a:spcBef>
              <a:spcAft>
                <a:spcPts val="0"/>
              </a:spcAft>
              <a:buSzPts val="4800"/>
              <a:buFont typeface="Playfair Display"/>
              <a:buNone/>
              <a:defRPr sz="4800" b="1">
                <a:latin typeface="Playfair Display"/>
                <a:ea typeface="Playfair Display"/>
                <a:cs typeface="Playfair Display"/>
                <a:sym typeface="Playfair Display"/>
              </a:defRPr>
            </a:lvl6pPr>
            <a:lvl7pPr lvl="6" algn="ctr">
              <a:spcBef>
                <a:spcPts val="0"/>
              </a:spcBef>
              <a:spcAft>
                <a:spcPts val="0"/>
              </a:spcAft>
              <a:buSzPts val="4800"/>
              <a:buFont typeface="Playfair Display"/>
              <a:buNone/>
              <a:defRPr sz="4800" b="1">
                <a:latin typeface="Playfair Display"/>
                <a:ea typeface="Playfair Display"/>
                <a:cs typeface="Playfair Display"/>
                <a:sym typeface="Playfair Display"/>
              </a:defRPr>
            </a:lvl7pPr>
            <a:lvl8pPr lvl="7" algn="ctr">
              <a:spcBef>
                <a:spcPts val="0"/>
              </a:spcBef>
              <a:spcAft>
                <a:spcPts val="0"/>
              </a:spcAft>
              <a:buSzPts val="4800"/>
              <a:buFont typeface="Playfair Display"/>
              <a:buNone/>
              <a:defRPr sz="4800" b="1">
                <a:latin typeface="Playfair Display"/>
                <a:ea typeface="Playfair Display"/>
                <a:cs typeface="Playfair Display"/>
                <a:sym typeface="Playfair Display"/>
              </a:defRPr>
            </a:lvl8pPr>
            <a:lvl9pPr lvl="8" algn="ctr">
              <a:spcBef>
                <a:spcPts val="0"/>
              </a:spcBef>
              <a:spcAft>
                <a:spcPts val="0"/>
              </a:spcAft>
              <a:buSzPts val="4800"/>
              <a:buFont typeface="Playfair Display"/>
              <a:buNone/>
              <a:defRPr sz="4800" b="1">
                <a:latin typeface="Playfair Display"/>
                <a:ea typeface="Playfair Display"/>
                <a:cs typeface="Playfair Display"/>
                <a:sym typeface="Playfair Display"/>
              </a:defRPr>
            </a:lvl9pPr>
          </a:lstStyle>
          <a:p>
            <a:endParaRPr/>
          </a:p>
        </p:txBody>
      </p:sp>
      <p:sp>
        <p:nvSpPr>
          <p:cNvPr id="18" name="Google Shape;18;p3"/>
          <p:cNvSpPr txBox="1">
            <a:spLocks noGrp="1"/>
          </p:cNvSpPr>
          <p:nvPr>
            <p:ph type="sldNum" idx="12"/>
          </p:nvPr>
        </p:nvSpPr>
        <p:spPr>
          <a:xfrm>
            <a:off x="8497999" y="4688759"/>
            <a:ext cx="548700" cy="393600"/>
          </a:xfrm>
          <a:prstGeom prst="rect">
            <a:avLst/>
          </a:prstGeom>
        </p:spPr>
        <p:txBody>
          <a:bodyPr spcFirstLastPara="1" wrap="square" lIns="91425" tIns="91425" rIns="91425" bIns="91425" anchor="ctr" anchorCtr="0">
            <a:normAutofit/>
          </a:bodyPr>
          <a:lstStyle>
            <a:lvl1pPr lvl="0">
              <a:buNone/>
              <a:defRPr>
                <a:solidFill>
                  <a:schemeClr val="lt1"/>
                </a:solidFill>
              </a:defRPr>
            </a:lvl1pPr>
            <a:lvl2pPr lvl="1">
              <a:buNone/>
              <a:defRPr>
                <a:solidFill>
                  <a:schemeClr val="lt1"/>
                </a:solidFill>
              </a:defRPr>
            </a:lvl2pPr>
            <a:lvl3pPr lvl="2">
              <a:buNone/>
              <a:defRPr>
                <a:solidFill>
                  <a:schemeClr val="lt1"/>
                </a:solidFill>
              </a:defRPr>
            </a:lvl3pPr>
            <a:lvl4pPr lvl="3">
              <a:buNone/>
              <a:defRPr>
                <a:solidFill>
                  <a:schemeClr val="lt1"/>
                </a:solidFill>
              </a:defRPr>
            </a:lvl4pPr>
            <a:lvl5pPr lvl="4">
              <a:buNone/>
              <a:defRPr>
                <a:solidFill>
                  <a:schemeClr val="lt1"/>
                </a:solidFill>
              </a:defRPr>
            </a:lvl5pPr>
            <a:lvl6pPr lvl="5">
              <a:buNone/>
              <a:defRPr>
                <a:solidFill>
                  <a:schemeClr val="lt1"/>
                </a:solidFill>
              </a:defRPr>
            </a:lvl6pPr>
            <a:lvl7pPr lvl="6">
              <a:buNone/>
              <a:defRPr>
                <a:solidFill>
                  <a:schemeClr val="lt1"/>
                </a:solidFill>
              </a:defRPr>
            </a:lvl7pPr>
            <a:lvl8pPr lvl="7">
              <a:buNone/>
              <a:defRPr>
                <a:solidFill>
                  <a:schemeClr val="lt1"/>
                </a:solidFill>
              </a:defRPr>
            </a:lvl8pPr>
            <a:lvl9pPr lvl="8">
              <a:buNone/>
              <a:defRPr>
                <a:solidFill>
                  <a:schemeClr val="lt1"/>
                </a:solidFill>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body" type="tx">
  <p:cSld name="TITLE_AND_BODY">
    <p:spTree>
      <p:nvGrpSpPr>
        <p:cNvPr id="1" name="Shape 19"/>
        <p:cNvGrpSpPr/>
        <p:nvPr/>
      </p:nvGrpSpPr>
      <p:grpSpPr>
        <a:xfrm>
          <a:off x="0" y="0"/>
          <a:ext cx="0" cy="0"/>
          <a:chOff x="0" y="0"/>
          <a:chExt cx="0" cy="0"/>
        </a:xfrm>
      </p:grpSpPr>
      <p:sp>
        <p:nvSpPr>
          <p:cNvPr id="20" name="Google Shape;20;p4"/>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a:bodyPr>
          <a:lstStyle>
            <a:lvl1pPr lvl="0">
              <a:spcBef>
                <a:spcPts val="0"/>
              </a:spcBef>
              <a:spcAft>
                <a:spcPts val="0"/>
              </a:spcAft>
              <a:buSzPts val="3000"/>
              <a:buNone/>
              <a:defRPr/>
            </a:lvl1pPr>
            <a:lvl2pPr lvl="1">
              <a:spcBef>
                <a:spcPts val="0"/>
              </a:spcBef>
              <a:spcAft>
                <a:spcPts val="0"/>
              </a:spcAft>
              <a:buSzPts val="3000"/>
              <a:buNone/>
              <a:defRPr/>
            </a:lvl2pPr>
            <a:lvl3pPr lvl="2">
              <a:spcBef>
                <a:spcPts val="0"/>
              </a:spcBef>
              <a:spcAft>
                <a:spcPts val="0"/>
              </a:spcAft>
              <a:buSzPts val="3000"/>
              <a:buNone/>
              <a:defRPr/>
            </a:lvl3pPr>
            <a:lvl4pPr lvl="3">
              <a:spcBef>
                <a:spcPts val="0"/>
              </a:spcBef>
              <a:spcAft>
                <a:spcPts val="0"/>
              </a:spcAft>
              <a:buSzPts val="3000"/>
              <a:buNone/>
              <a:defRPr/>
            </a:lvl4pPr>
            <a:lvl5pPr lvl="4">
              <a:spcBef>
                <a:spcPts val="0"/>
              </a:spcBef>
              <a:spcAft>
                <a:spcPts val="0"/>
              </a:spcAft>
              <a:buSzPts val="3000"/>
              <a:buNone/>
              <a:defRPr/>
            </a:lvl5pPr>
            <a:lvl6pPr lvl="5">
              <a:spcBef>
                <a:spcPts val="0"/>
              </a:spcBef>
              <a:spcAft>
                <a:spcPts val="0"/>
              </a:spcAft>
              <a:buSzPts val="3000"/>
              <a:buNone/>
              <a:defRPr/>
            </a:lvl6pPr>
            <a:lvl7pPr lvl="6">
              <a:spcBef>
                <a:spcPts val="0"/>
              </a:spcBef>
              <a:spcAft>
                <a:spcPts val="0"/>
              </a:spcAft>
              <a:buSzPts val="3000"/>
              <a:buNone/>
              <a:defRPr/>
            </a:lvl7pPr>
            <a:lvl8pPr lvl="7">
              <a:spcBef>
                <a:spcPts val="0"/>
              </a:spcBef>
              <a:spcAft>
                <a:spcPts val="0"/>
              </a:spcAft>
              <a:buSzPts val="3000"/>
              <a:buNone/>
              <a:defRPr/>
            </a:lvl8pPr>
            <a:lvl9pPr lvl="8">
              <a:spcBef>
                <a:spcPts val="0"/>
              </a:spcBef>
              <a:spcAft>
                <a:spcPts val="0"/>
              </a:spcAft>
              <a:buSzPts val="3000"/>
              <a:buNone/>
              <a:defRPr/>
            </a:lvl9pPr>
          </a:lstStyle>
          <a:p>
            <a:endParaRPr/>
          </a:p>
        </p:txBody>
      </p:sp>
      <p:sp>
        <p:nvSpPr>
          <p:cNvPr id="21" name="Google Shape;21;p4"/>
          <p:cNvSpPr txBox="1">
            <a:spLocks noGrp="1"/>
          </p:cNvSpPr>
          <p:nvPr>
            <p:ph type="body" idx="1"/>
          </p:nvPr>
        </p:nvSpPr>
        <p:spPr>
          <a:xfrm>
            <a:off x="311700" y="1234075"/>
            <a:ext cx="8520600" cy="3334800"/>
          </a:xfrm>
          <a:prstGeom prst="rect">
            <a:avLst/>
          </a:prstGeom>
        </p:spPr>
        <p:txBody>
          <a:bodyPr spcFirstLastPara="1" wrap="square" lIns="91425" tIns="91425" rIns="91425" bIns="91425" anchor="t" anchorCtr="0">
            <a:normAutofit/>
          </a:bodyPr>
          <a:lstStyle>
            <a:lvl1pPr marL="457200" lvl="0" indent="-342900">
              <a:spcBef>
                <a:spcPts val="0"/>
              </a:spcBef>
              <a:spcAft>
                <a:spcPts val="0"/>
              </a:spcAft>
              <a:buSzPts val="1800"/>
              <a:buChar char="●"/>
              <a:defRPr/>
            </a:lvl1pPr>
            <a:lvl2pPr marL="914400" lvl="1" indent="-317500">
              <a:spcBef>
                <a:spcPts val="0"/>
              </a:spcBef>
              <a:spcAft>
                <a:spcPts val="0"/>
              </a:spcAft>
              <a:buSzPts val="1400"/>
              <a:buChar char="○"/>
              <a:defRPr/>
            </a:lvl2pPr>
            <a:lvl3pPr marL="1371600" lvl="2" indent="-317500">
              <a:spcBef>
                <a:spcPts val="0"/>
              </a:spcBef>
              <a:spcAft>
                <a:spcPts val="0"/>
              </a:spcAft>
              <a:buSzPts val="1400"/>
              <a:buChar char="■"/>
              <a:defRPr/>
            </a:lvl3pPr>
            <a:lvl4pPr marL="1828800" lvl="3" indent="-317500">
              <a:spcBef>
                <a:spcPts val="0"/>
              </a:spcBef>
              <a:spcAft>
                <a:spcPts val="0"/>
              </a:spcAft>
              <a:buSzPts val="1400"/>
              <a:buChar char="●"/>
              <a:defRPr/>
            </a:lvl4pPr>
            <a:lvl5pPr marL="2286000" lvl="4" indent="-317500">
              <a:spcBef>
                <a:spcPts val="0"/>
              </a:spcBef>
              <a:spcAft>
                <a:spcPts val="0"/>
              </a:spcAft>
              <a:buSzPts val="1400"/>
              <a:buChar char="○"/>
              <a:defRPr/>
            </a:lvl5pPr>
            <a:lvl6pPr marL="2743200" lvl="5" indent="-317500">
              <a:spcBef>
                <a:spcPts val="0"/>
              </a:spcBef>
              <a:spcAft>
                <a:spcPts val="0"/>
              </a:spcAft>
              <a:buSzPts val="1400"/>
              <a:buChar char="■"/>
              <a:defRPr/>
            </a:lvl6pPr>
            <a:lvl7pPr marL="3200400" lvl="6" indent="-317500">
              <a:spcBef>
                <a:spcPts val="0"/>
              </a:spcBef>
              <a:spcAft>
                <a:spcPts val="0"/>
              </a:spcAft>
              <a:buSzPts val="1400"/>
              <a:buChar char="●"/>
              <a:defRPr/>
            </a:lvl7pPr>
            <a:lvl8pPr marL="3657600" lvl="7" indent="-317500">
              <a:spcBef>
                <a:spcPts val="0"/>
              </a:spcBef>
              <a:spcAft>
                <a:spcPts val="0"/>
              </a:spcAft>
              <a:buSzPts val="1400"/>
              <a:buChar char="○"/>
              <a:defRPr/>
            </a:lvl8pPr>
            <a:lvl9pPr marL="4114800" lvl="8" indent="-317500">
              <a:spcBef>
                <a:spcPts val="0"/>
              </a:spcBef>
              <a:spcAft>
                <a:spcPts val="0"/>
              </a:spcAft>
              <a:buSzPts val="1400"/>
              <a:buChar char="■"/>
              <a:defRPr/>
            </a:lvl9pPr>
          </a:lstStyle>
          <a:p>
            <a:endParaRPr/>
          </a:p>
        </p:txBody>
      </p:sp>
      <p:sp>
        <p:nvSpPr>
          <p:cNvPr id="22" name="Google Shape;22;p4"/>
          <p:cNvSpPr txBox="1">
            <a:spLocks noGrp="1"/>
          </p:cNvSpPr>
          <p:nvPr>
            <p:ph type="sldNum" idx="12"/>
          </p:nvPr>
        </p:nvSpPr>
        <p:spPr>
          <a:xfrm>
            <a:off x="8497999" y="4688759"/>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spTree>
      <p:nvGrpSpPr>
        <p:cNvPr id="1" name="Shape 23"/>
        <p:cNvGrpSpPr/>
        <p:nvPr/>
      </p:nvGrpSpPr>
      <p:grpSpPr>
        <a:xfrm>
          <a:off x="0" y="0"/>
          <a:ext cx="0" cy="0"/>
          <a:chOff x="0" y="0"/>
          <a:chExt cx="0" cy="0"/>
        </a:xfrm>
      </p:grpSpPr>
      <p:sp>
        <p:nvSpPr>
          <p:cNvPr id="24" name="Google Shape;24;p5"/>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a:bodyPr>
          <a:lstStyle>
            <a:lvl1pPr lvl="0">
              <a:spcBef>
                <a:spcPts val="0"/>
              </a:spcBef>
              <a:spcAft>
                <a:spcPts val="0"/>
              </a:spcAft>
              <a:buSzPts val="3000"/>
              <a:buNone/>
              <a:defRPr/>
            </a:lvl1pPr>
            <a:lvl2pPr lvl="1">
              <a:spcBef>
                <a:spcPts val="0"/>
              </a:spcBef>
              <a:spcAft>
                <a:spcPts val="0"/>
              </a:spcAft>
              <a:buSzPts val="3000"/>
              <a:buNone/>
              <a:defRPr/>
            </a:lvl2pPr>
            <a:lvl3pPr lvl="2">
              <a:spcBef>
                <a:spcPts val="0"/>
              </a:spcBef>
              <a:spcAft>
                <a:spcPts val="0"/>
              </a:spcAft>
              <a:buSzPts val="3000"/>
              <a:buNone/>
              <a:defRPr/>
            </a:lvl3pPr>
            <a:lvl4pPr lvl="3">
              <a:spcBef>
                <a:spcPts val="0"/>
              </a:spcBef>
              <a:spcAft>
                <a:spcPts val="0"/>
              </a:spcAft>
              <a:buSzPts val="3000"/>
              <a:buNone/>
              <a:defRPr/>
            </a:lvl4pPr>
            <a:lvl5pPr lvl="4">
              <a:spcBef>
                <a:spcPts val="0"/>
              </a:spcBef>
              <a:spcAft>
                <a:spcPts val="0"/>
              </a:spcAft>
              <a:buSzPts val="3000"/>
              <a:buNone/>
              <a:defRPr/>
            </a:lvl5pPr>
            <a:lvl6pPr lvl="5">
              <a:spcBef>
                <a:spcPts val="0"/>
              </a:spcBef>
              <a:spcAft>
                <a:spcPts val="0"/>
              </a:spcAft>
              <a:buSzPts val="3000"/>
              <a:buNone/>
              <a:defRPr/>
            </a:lvl6pPr>
            <a:lvl7pPr lvl="6">
              <a:spcBef>
                <a:spcPts val="0"/>
              </a:spcBef>
              <a:spcAft>
                <a:spcPts val="0"/>
              </a:spcAft>
              <a:buSzPts val="3000"/>
              <a:buNone/>
              <a:defRPr/>
            </a:lvl7pPr>
            <a:lvl8pPr lvl="7">
              <a:spcBef>
                <a:spcPts val="0"/>
              </a:spcBef>
              <a:spcAft>
                <a:spcPts val="0"/>
              </a:spcAft>
              <a:buSzPts val="3000"/>
              <a:buNone/>
              <a:defRPr/>
            </a:lvl8pPr>
            <a:lvl9pPr lvl="8">
              <a:spcBef>
                <a:spcPts val="0"/>
              </a:spcBef>
              <a:spcAft>
                <a:spcPts val="0"/>
              </a:spcAft>
              <a:buSzPts val="3000"/>
              <a:buNone/>
              <a:defRPr/>
            </a:lvl9pPr>
          </a:lstStyle>
          <a:p>
            <a:endParaRPr/>
          </a:p>
        </p:txBody>
      </p:sp>
      <p:sp>
        <p:nvSpPr>
          <p:cNvPr id="25" name="Google Shape;25;p5"/>
          <p:cNvSpPr txBox="1">
            <a:spLocks noGrp="1"/>
          </p:cNvSpPr>
          <p:nvPr>
            <p:ph type="body" idx="1"/>
          </p:nvPr>
        </p:nvSpPr>
        <p:spPr>
          <a:xfrm>
            <a:off x="311700" y="1234050"/>
            <a:ext cx="3999900" cy="3334800"/>
          </a:xfrm>
          <a:prstGeom prst="rect">
            <a:avLst/>
          </a:prstGeom>
        </p:spPr>
        <p:txBody>
          <a:bodyPr spcFirstLastPara="1" wrap="square" lIns="91425" tIns="91425" rIns="91425" bIns="91425" anchor="t" anchorCtr="0">
            <a:normAutofit/>
          </a:bodyPr>
          <a:lstStyle>
            <a:lvl1pPr marL="457200" lvl="0" indent="-317500">
              <a:spcBef>
                <a:spcPts val="0"/>
              </a:spcBef>
              <a:spcAft>
                <a:spcPts val="0"/>
              </a:spcAft>
              <a:buSzPts val="1400"/>
              <a:buChar char="●"/>
              <a:defRPr sz="14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26" name="Google Shape;26;p5"/>
          <p:cNvSpPr txBox="1">
            <a:spLocks noGrp="1"/>
          </p:cNvSpPr>
          <p:nvPr>
            <p:ph type="body" idx="2"/>
          </p:nvPr>
        </p:nvSpPr>
        <p:spPr>
          <a:xfrm>
            <a:off x="4832400" y="1234050"/>
            <a:ext cx="3999900" cy="3334800"/>
          </a:xfrm>
          <a:prstGeom prst="rect">
            <a:avLst/>
          </a:prstGeom>
        </p:spPr>
        <p:txBody>
          <a:bodyPr spcFirstLastPara="1" wrap="square" lIns="91425" tIns="91425" rIns="91425" bIns="91425" anchor="t" anchorCtr="0">
            <a:normAutofit/>
          </a:bodyPr>
          <a:lstStyle>
            <a:lvl1pPr marL="457200" lvl="0" indent="-317500">
              <a:spcBef>
                <a:spcPts val="0"/>
              </a:spcBef>
              <a:spcAft>
                <a:spcPts val="0"/>
              </a:spcAft>
              <a:buSzPts val="1400"/>
              <a:buChar char="●"/>
              <a:defRPr sz="14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27" name="Google Shape;27;p5"/>
          <p:cNvSpPr txBox="1">
            <a:spLocks noGrp="1"/>
          </p:cNvSpPr>
          <p:nvPr>
            <p:ph type="sldNum" idx="12"/>
          </p:nvPr>
        </p:nvSpPr>
        <p:spPr>
          <a:xfrm>
            <a:off x="8497999" y="4688759"/>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28"/>
        <p:cNvGrpSpPr/>
        <p:nvPr/>
      </p:nvGrpSpPr>
      <p:grpSpPr>
        <a:xfrm>
          <a:off x="0" y="0"/>
          <a:ext cx="0" cy="0"/>
          <a:chOff x="0" y="0"/>
          <a:chExt cx="0" cy="0"/>
        </a:xfrm>
      </p:grpSpPr>
      <p:sp>
        <p:nvSpPr>
          <p:cNvPr id="29" name="Google Shape;29;p6"/>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a:bodyPr>
          <a:lstStyle>
            <a:lvl1pPr lvl="0">
              <a:spcBef>
                <a:spcPts val="0"/>
              </a:spcBef>
              <a:spcAft>
                <a:spcPts val="0"/>
              </a:spcAft>
              <a:buSzPts val="3000"/>
              <a:buNone/>
              <a:defRPr/>
            </a:lvl1pPr>
            <a:lvl2pPr lvl="1">
              <a:spcBef>
                <a:spcPts val="0"/>
              </a:spcBef>
              <a:spcAft>
                <a:spcPts val="0"/>
              </a:spcAft>
              <a:buSzPts val="3000"/>
              <a:buNone/>
              <a:defRPr/>
            </a:lvl2pPr>
            <a:lvl3pPr lvl="2">
              <a:spcBef>
                <a:spcPts val="0"/>
              </a:spcBef>
              <a:spcAft>
                <a:spcPts val="0"/>
              </a:spcAft>
              <a:buSzPts val="3000"/>
              <a:buNone/>
              <a:defRPr/>
            </a:lvl3pPr>
            <a:lvl4pPr lvl="3">
              <a:spcBef>
                <a:spcPts val="0"/>
              </a:spcBef>
              <a:spcAft>
                <a:spcPts val="0"/>
              </a:spcAft>
              <a:buSzPts val="3000"/>
              <a:buNone/>
              <a:defRPr/>
            </a:lvl4pPr>
            <a:lvl5pPr lvl="4">
              <a:spcBef>
                <a:spcPts val="0"/>
              </a:spcBef>
              <a:spcAft>
                <a:spcPts val="0"/>
              </a:spcAft>
              <a:buSzPts val="3000"/>
              <a:buNone/>
              <a:defRPr/>
            </a:lvl5pPr>
            <a:lvl6pPr lvl="5">
              <a:spcBef>
                <a:spcPts val="0"/>
              </a:spcBef>
              <a:spcAft>
                <a:spcPts val="0"/>
              </a:spcAft>
              <a:buSzPts val="3000"/>
              <a:buNone/>
              <a:defRPr/>
            </a:lvl6pPr>
            <a:lvl7pPr lvl="6">
              <a:spcBef>
                <a:spcPts val="0"/>
              </a:spcBef>
              <a:spcAft>
                <a:spcPts val="0"/>
              </a:spcAft>
              <a:buSzPts val="3000"/>
              <a:buNone/>
              <a:defRPr/>
            </a:lvl7pPr>
            <a:lvl8pPr lvl="7">
              <a:spcBef>
                <a:spcPts val="0"/>
              </a:spcBef>
              <a:spcAft>
                <a:spcPts val="0"/>
              </a:spcAft>
              <a:buSzPts val="3000"/>
              <a:buNone/>
              <a:defRPr/>
            </a:lvl8pPr>
            <a:lvl9pPr lvl="8">
              <a:spcBef>
                <a:spcPts val="0"/>
              </a:spcBef>
              <a:spcAft>
                <a:spcPts val="0"/>
              </a:spcAft>
              <a:buSzPts val="3000"/>
              <a:buNone/>
              <a:defRPr/>
            </a:lvl9pPr>
          </a:lstStyle>
          <a:p>
            <a:endParaRPr/>
          </a:p>
        </p:txBody>
      </p:sp>
      <p:sp>
        <p:nvSpPr>
          <p:cNvPr id="30" name="Google Shape;30;p6"/>
          <p:cNvSpPr txBox="1">
            <a:spLocks noGrp="1"/>
          </p:cNvSpPr>
          <p:nvPr>
            <p:ph type="sldNum" idx="12"/>
          </p:nvPr>
        </p:nvSpPr>
        <p:spPr>
          <a:xfrm>
            <a:off x="8497999" y="4688759"/>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31"/>
        <p:cNvGrpSpPr/>
        <p:nvPr/>
      </p:nvGrpSpPr>
      <p:grpSpPr>
        <a:xfrm>
          <a:off x="0" y="0"/>
          <a:ext cx="0" cy="0"/>
          <a:chOff x="0" y="0"/>
          <a:chExt cx="0" cy="0"/>
        </a:xfrm>
      </p:grpSpPr>
      <p:sp>
        <p:nvSpPr>
          <p:cNvPr id="32" name="Google Shape;32;p7"/>
          <p:cNvSpPr txBox="1">
            <a:spLocks noGrp="1"/>
          </p:cNvSpPr>
          <p:nvPr>
            <p:ph type="title"/>
          </p:nvPr>
        </p:nvSpPr>
        <p:spPr>
          <a:xfrm>
            <a:off x="311700" y="555600"/>
            <a:ext cx="2808000" cy="755700"/>
          </a:xfrm>
          <a:prstGeom prst="rect">
            <a:avLst/>
          </a:prstGeom>
        </p:spPr>
        <p:txBody>
          <a:bodyPr spcFirstLastPara="1" wrap="square" lIns="91425" tIns="91425" rIns="91425" bIns="91425" anchor="b" anchorCtr="0">
            <a:normAutofit/>
          </a:bodyPr>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a:endParaRPr/>
          </a:p>
        </p:txBody>
      </p:sp>
      <p:sp>
        <p:nvSpPr>
          <p:cNvPr id="33" name="Google Shape;33;p7"/>
          <p:cNvSpPr txBox="1">
            <a:spLocks noGrp="1"/>
          </p:cNvSpPr>
          <p:nvPr>
            <p:ph type="body" idx="1"/>
          </p:nvPr>
        </p:nvSpPr>
        <p:spPr>
          <a:xfrm>
            <a:off x="311700" y="1389600"/>
            <a:ext cx="2808000" cy="3179400"/>
          </a:xfrm>
          <a:prstGeom prst="rect">
            <a:avLst/>
          </a:prstGeom>
        </p:spPr>
        <p:txBody>
          <a:bodyPr spcFirstLastPara="1" wrap="square" lIns="91425" tIns="91425" rIns="91425" bIns="91425" anchor="t" anchorCtr="0">
            <a:normAutofit/>
          </a:bodyPr>
          <a:lstStyle>
            <a:lvl1pPr marL="457200" lvl="0" indent="-304800">
              <a:spcBef>
                <a:spcPts val="0"/>
              </a:spcBef>
              <a:spcAft>
                <a:spcPts val="0"/>
              </a:spcAft>
              <a:buSzPts val="1200"/>
              <a:buChar char="●"/>
              <a:defRPr sz="12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34" name="Google Shape;34;p7"/>
          <p:cNvSpPr txBox="1">
            <a:spLocks noGrp="1"/>
          </p:cNvSpPr>
          <p:nvPr>
            <p:ph type="sldNum" idx="12"/>
          </p:nvPr>
        </p:nvSpPr>
        <p:spPr>
          <a:xfrm>
            <a:off x="8497999" y="4688759"/>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Main point">
  <p:cSld name="MAIN_POINT">
    <p:spTree>
      <p:nvGrpSpPr>
        <p:cNvPr id="1" name="Shape 35"/>
        <p:cNvGrpSpPr/>
        <p:nvPr/>
      </p:nvGrpSpPr>
      <p:grpSpPr>
        <a:xfrm>
          <a:off x="0" y="0"/>
          <a:ext cx="0" cy="0"/>
          <a:chOff x="0" y="0"/>
          <a:chExt cx="0" cy="0"/>
        </a:xfrm>
      </p:grpSpPr>
      <p:sp>
        <p:nvSpPr>
          <p:cNvPr id="36" name="Google Shape;36;p8"/>
          <p:cNvSpPr txBox="1">
            <a:spLocks noGrp="1"/>
          </p:cNvSpPr>
          <p:nvPr>
            <p:ph type="title"/>
          </p:nvPr>
        </p:nvSpPr>
        <p:spPr>
          <a:xfrm>
            <a:off x="490250" y="526350"/>
            <a:ext cx="5618700" cy="4090800"/>
          </a:xfrm>
          <a:prstGeom prst="rect">
            <a:avLst/>
          </a:prstGeom>
        </p:spPr>
        <p:txBody>
          <a:bodyPr spcFirstLastPara="1" wrap="square" lIns="91425" tIns="91425" rIns="91425" bIns="91425" anchor="ctr" anchorCtr="0">
            <a:normAutofit/>
          </a:bodyPr>
          <a:lstStyle>
            <a:lvl1pPr lvl="0">
              <a:spcBef>
                <a:spcPts val="0"/>
              </a:spcBef>
              <a:spcAft>
                <a:spcPts val="0"/>
              </a:spcAft>
              <a:buClr>
                <a:schemeClr val="lt1"/>
              </a:buClr>
              <a:buSzPts val="5400"/>
              <a:buFont typeface="Playfair Display"/>
              <a:buNone/>
              <a:defRPr sz="5400">
                <a:solidFill>
                  <a:schemeClr val="lt1"/>
                </a:solidFill>
                <a:latin typeface="Playfair Display"/>
                <a:ea typeface="Playfair Display"/>
                <a:cs typeface="Playfair Display"/>
                <a:sym typeface="Playfair Display"/>
              </a:defRPr>
            </a:lvl1pPr>
            <a:lvl2pPr lvl="1">
              <a:spcBef>
                <a:spcPts val="0"/>
              </a:spcBef>
              <a:spcAft>
                <a:spcPts val="0"/>
              </a:spcAft>
              <a:buClr>
                <a:schemeClr val="lt1"/>
              </a:buClr>
              <a:buSzPts val="5400"/>
              <a:buFont typeface="Playfair Display"/>
              <a:buNone/>
              <a:defRPr sz="5400">
                <a:solidFill>
                  <a:schemeClr val="lt1"/>
                </a:solidFill>
                <a:latin typeface="Playfair Display"/>
                <a:ea typeface="Playfair Display"/>
                <a:cs typeface="Playfair Display"/>
                <a:sym typeface="Playfair Display"/>
              </a:defRPr>
            </a:lvl2pPr>
            <a:lvl3pPr lvl="2">
              <a:spcBef>
                <a:spcPts val="0"/>
              </a:spcBef>
              <a:spcAft>
                <a:spcPts val="0"/>
              </a:spcAft>
              <a:buClr>
                <a:schemeClr val="lt1"/>
              </a:buClr>
              <a:buSzPts val="5400"/>
              <a:buFont typeface="Playfair Display"/>
              <a:buNone/>
              <a:defRPr sz="5400">
                <a:solidFill>
                  <a:schemeClr val="lt1"/>
                </a:solidFill>
                <a:latin typeface="Playfair Display"/>
                <a:ea typeface="Playfair Display"/>
                <a:cs typeface="Playfair Display"/>
                <a:sym typeface="Playfair Display"/>
              </a:defRPr>
            </a:lvl3pPr>
            <a:lvl4pPr lvl="3">
              <a:spcBef>
                <a:spcPts val="0"/>
              </a:spcBef>
              <a:spcAft>
                <a:spcPts val="0"/>
              </a:spcAft>
              <a:buClr>
                <a:schemeClr val="lt1"/>
              </a:buClr>
              <a:buSzPts val="5400"/>
              <a:buFont typeface="Playfair Display"/>
              <a:buNone/>
              <a:defRPr sz="5400">
                <a:solidFill>
                  <a:schemeClr val="lt1"/>
                </a:solidFill>
                <a:latin typeface="Playfair Display"/>
                <a:ea typeface="Playfair Display"/>
                <a:cs typeface="Playfair Display"/>
                <a:sym typeface="Playfair Display"/>
              </a:defRPr>
            </a:lvl4pPr>
            <a:lvl5pPr lvl="4">
              <a:spcBef>
                <a:spcPts val="0"/>
              </a:spcBef>
              <a:spcAft>
                <a:spcPts val="0"/>
              </a:spcAft>
              <a:buClr>
                <a:schemeClr val="lt1"/>
              </a:buClr>
              <a:buSzPts val="5400"/>
              <a:buFont typeface="Playfair Display"/>
              <a:buNone/>
              <a:defRPr sz="5400">
                <a:solidFill>
                  <a:schemeClr val="lt1"/>
                </a:solidFill>
                <a:latin typeface="Playfair Display"/>
                <a:ea typeface="Playfair Display"/>
                <a:cs typeface="Playfair Display"/>
                <a:sym typeface="Playfair Display"/>
              </a:defRPr>
            </a:lvl5pPr>
            <a:lvl6pPr lvl="5">
              <a:spcBef>
                <a:spcPts val="0"/>
              </a:spcBef>
              <a:spcAft>
                <a:spcPts val="0"/>
              </a:spcAft>
              <a:buClr>
                <a:schemeClr val="lt1"/>
              </a:buClr>
              <a:buSzPts val="5400"/>
              <a:buFont typeface="Playfair Display"/>
              <a:buNone/>
              <a:defRPr sz="5400">
                <a:solidFill>
                  <a:schemeClr val="lt1"/>
                </a:solidFill>
                <a:latin typeface="Playfair Display"/>
                <a:ea typeface="Playfair Display"/>
                <a:cs typeface="Playfair Display"/>
                <a:sym typeface="Playfair Display"/>
              </a:defRPr>
            </a:lvl6pPr>
            <a:lvl7pPr lvl="6">
              <a:spcBef>
                <a:spcPts val="0"/>
              </a:spcBef>
              <a:spcAft>
                <a:spcPts val="0"/>
              </a:spcAft>
              <a:buClr>
                <a:schemeClr val="lt1"/>
              </a:buClr>
              <a:buSzPts val="5400"/>
              <a:buFont typeface="Playfair Display"/>
              <a:buNone/>
              <a:defRPr sz="5400">
                <a:solidFill>
                  <a:schemeClr val="lt1"/>
                </a:solidFill>
                <a:latin typeface="Playfair Display"/>
                <a:ea typeface="Playfair Display"/>
                <a:cs typeface="Playfair Display"/>
                <a:sym typeface="Playfair Display"/>
              </a:defRPr>
            </a:lvl7pPr>
            <a:lvl8pPr lvl="7">
              <a:spcBef>
                <a:spcPts val="0"/>
              </a:spcBef>
              <a:spcAft>
                <a:spcPts val="0"/>
              </a:spcAft>
              <a:buClr>
                <a:schemeClr val="lt1"/>
              </a:buClr>
              <a:buSzPts val="5400"/>
              <a:buFont typeface="Playfair Display"/>
              <a:buNone/>
              <a:defRPr sz="5400">
                <a:solidFill>
                  <a:schemeClr val="lt1"/>
                </a:solidFill>
                <a:latin typeface="Playfair Display"/>
                <a:ea typeface="Playfair Display"/>
                <a:cs typeface="Playfair Display"/>
                <a:sym typeface="Playfair Display"/>
              </a:defRPr>
            </a:lvl8pPr>
            <a:lvl9pPr lvl="8">
              <a:spcBef>
                <a:spcPts val="0"/>
              </a:spcBef>
              <a:spcAft>
                <a:spcPts val="0"/>
              </a:spcAft>
              <a:buClr>
                <a:schemeClr val="lt1"/>
              </a:buClr>
              <a:buSzPts val="5400"/>
              <a:buFont typeface="Playfair Display"/>
              <a:buNone/>
              <a:defRPr sz="5400">
                <a:solidFill>
                  <a:schemeClr val="lt1"/>
                </a:solidFill>
                <a:latin typeface="Playfair Display"/>
                <a:ea typeface="Playfair Display"/>
                <a:cs typeface="Playfair Display"/>
                <a:sym typeface="Playfair Display"/>
              </a:defRPr>
            </a:lvl9pPr>
          </a:lstStyle>
          <a:p>
            <a:endParaRPr/>
          </a:p>
        </p:txBody>
      </p:sp>
      <p:sp>
        <p:nvSpPr>
          <p:cNvPr id="37" name="Google Shape;37;p8"/>
          <p:cNvSpPr txBox="1">
            <a:spLocks noGrp="1"/>
          </p:cNvSpPr>
          <p:nvPr>
            <p:ph type="sldNum" idx="12"/>
          </p:nvPr>
        </p:nvSpPr>
        <p:spPr>
          <a:xfrm>
            <a:off x="8497999" y="4688759"/>
            <a:ext cx="548700" cy="393600"/>
          </a:xfrm>
          <a:prstGeom prst="rect">
            <a:avLst/>
          </a:prstGeom>
        </p:spPr>
        <p:txBody>
          <a:bodyPr spcFirstLastPara="1" wrap="square" lIns="91425" tIns="91425" rIns="91425" bIns="91425" anchor="ctr" anchorCtr="0">
            <a:normAutofit/>
          </a:bodyPr>
          <a:lstStyle>
            <a:lvl1pPr lvl="0">
              <a:buNone/>
              <a:defRPr>
                <a:solidFill>
                  <a:schemeClr val="lt1"/>
                </a:solidFill>
              </a:defRPr>
            </a:lvl1pPr>
            <a:lvl2pPr lvl="1">
              <a:buNone/>
              <a:defRPr>
                <a:solidFill>
                  <a:schemeClr val="lt1"/>
                </a:solidFill>
              </a:defRPr>
            </a:lvl2pPr>
            <a:lvl3pPr lvl="2">
              <a:buNone/>
              <a:defRPr>
                <a:solidFill>
                  <a:schemeClr val="lt1"/>
                </a:solidFill>
              </a:defRPr>
            </a:lvl3pPr>
            <a:lvl4pPr lvl="3">
              <a:buNone/>
              <a:defRPr>
                <a:solidFill>
                  <a:schemeClr val="lt1"/>
                </a:solidFill>
              </a:defRPr>
            </a:lvl4pPr>
            <a:lvl5pPr lvl="4">
              <a:buNone/>
              <a:defRPr>
                <a:solidFill>
                  <a:schemeClr val="lt1"/>
                </a:solidFill>
              </a:defRPr>
            </a:lvl5pPr>
            <a:lvl6pPr lvl="5">
              <a:buNone/>
              <a:defRPr>
                <a:solidFill>
                  <a:schemeClr val="lt1"/>
                </a:solidFill>
              </a:defRPr>
            </a:lvl6pPr>
            <a:lvl7pPr lvl="6">
              <a:buNone/>
              <a:defRPr>
                <a:solidFill>
                  <a:schemeClr val="lt1"/>
                </a:solidFill>
              </a:defRPr>
            </a:lvl7pPr>
            <a:lvl8pPr lvl="7">
              <a:buNone/>
              <a:defRPr>
                <a:solidFill>
                  <a:schemeClr val="lt1"/>
                </a:solidFill>
              </a:defRPr>
            </a:lvl8pPr>
            <a:lvl9pPr lvl="8">
              <a:buNone/>
              <a:defRPr>
                <a:solidFill>
                  <a:schemeClr val="lt1"/>
                </a:solidFill>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38"/>
        <p:cNvGrpSpPr/>
        <p:nvPr/>
      </p:nvGrpSpPr>
      <p:grpSpPr>
        <a:xfrm>
          <a:off x="0" y="0"/>
          <a:ext cx="0" cy="0"/>
          <a:chOff x="0" y="0"/>
          <a:chExt cx="0" cy="0"/>
        </a:xfrm>
      </p:grpSpPr>
      <p:sp>
        <p:nvSpPr>
          <p:cNvPr id="39" name="Google Shape;39;p9"/>
          <p:cNvSpPr/>
          <p:nvPr/>
        </p:nvSpPr>
        <p:spPr>
          <a:xfrm>
            <a:off x="4572000" y="-75"/>
            <a:ext cx="4572000" cy="5143500"/>
          </a:xfrm>
          <a:prstGeom prst="rect">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cxnSp>
        <p:nvCxnSpPr>
          <p:cNvPr id="40" name="Google Shape;40;p9"/>
          <p:cNvCxnSpPr/>
          <p:nvPr/>
        </p:nvCxnSpPr>
        <p:spPr>
          <a:xfrm>
            <a:off x="5029675" y="4495500"/>
            <a:ext cx="468300" cy="0"/>
          </a:xfrm>
          <a:prstGeom prst="straightConnector1">
            <a:avLst/>
          </a:prstGeom>
          <a:noFill/>
          <a:ln w="19050" cap="flat" cmpd="sng">
            <a:solidFill>
              <a:schemeClr val="dk2"/>
            </a:solidFill>
            <a:prstDash val="solid"/>
            <a:round/>
            <a:headEnd type="none" w="sm" len="sm"/>
            <a:tailEnd type="none" w="sm" len="sm"/>
          </a:ln>
        </p:spPr>
      </p:cxnSp>
      <p:sp>
        <p:nvSpPr>
          <p:cNvPr id="41" name="Google Shape;41;p9"/>
          <p:cNvSpPr txBox="1">
            <a:spLocks noGrp="1"/>
          </p:cNvSpPr>
          <p:nvPr>
            <p:ph type="title"/>
          </p:nvPr>
        </p:nvSpPr>
        <p:spPr>
          <a:xfrm>
            <a:off x="265500" y="1081675"/>
            <a:ext cx="4045200" cy="1786200"/>
          </a:xfrm>
          <a:prstGeom prst="rect">
            <a:avLst/>
          </a:prstGeom>
        </p:spPr>
        <p:txBody>
          <a:bodyPr spcFirstLastPara="1" wrap="square" lIns="91425" tIns="91425" rIns="91425" bIns="91425" anchor="b" anchorCtr="0">
            <a:normAutofit/>
          </a:bodyPr>
          <a:lstStyle>
            <a:lvl1pPr lvl="0" algn="ctr">
              <a:spcBef>
                <a:spcPts val="0"/>
              </a:spcBef>
              <a:spcAft>
                <a:spcPts val="0"/>
              </a:spcAft>
              <a:buSzPts val="4200"/>
              <a:buNone/>
              <a:defRPr sz="4200"/>
            </a:lvl1pPr>
            <a:lvl2pPr lvl="1" algn="ctr">
              <a:spcBef>
                <a:spcPts val="0"/>
              </a:spcBef>
              <a:spcAft>
                <a:spcPts val="0"/>
              </a:spcAft>
              <a:buSzPts val="4200"/>
              <a:buNone/>
              <a:defRPr sz="4200"/>
            </a:lvl2pPr>
            <a:lvl3pPr lvl="2" algn="ctr">
              <a:spcBef>
                <a:spcPts val="0"/>
              </a:spcBef>
              <a:spcAft>
                <a:spcPts val="0"/>
              </a:spcAft>
              <a:buSzPts val="4200"/>
              <a:buNone/>
              <a:defRPr sz="4200"/>
            </a:lvl3pPr>
            <a:lvl4pPr lvl="3" algn="ctr">
              <a:spcBef>
                <a:spcPts val="0"/>
              </a:spcBef>
              <a:spcAft>
                <a:spcPts val="0"/>
              </a:spcAft>
              <a:buSzPts val="4200"/>
              <a:buNone/>
              <a:defRPr sz="4200"/>
            </a:lvl4pPr>
            <a:lvl5pPr lvl="4" algn="ctr">
              <a:spcBef>
                <a:spcPts val="0"/>
              </a:spcBef>
              <a:spcAft>
                <a:spcPts val="0"/>
              </a:spcAft>
              <a:buSzPts val="4200"/>
              <a:buNone/>
              <a:defRPr sz="4200"/>
            </a:lvl5pPr>
            <a:lvl6pPr lvl="5" algn="ctr">
              <a:spcBef>
                <a:spcPts val="0"/>
              </a:spcBef>
              <a:spcAft>
                <a:spcPts val="0"/>
              </a:spcAft>
              <a:buSzPts val="4200"/>
              <a:buNone/>
              <a:defRPr sz="4200"/>
            </a:lvl6pPr>
            <a:lvl7pPr lvl="6" algn="ctr">
              <a:spcBef>
                <a:spcPts val="0"/>
              </a:spcBef>
              <a:spcAft>
                <a:spcPts val="0"/>
              </a:spcAft>
              <a:buSzPts val="4200"/>
              <a:buNone/>
              <a:defRPr sz="4200"/>
            </a:lvl7pPr>
            <a:lvl8pPr lvl="7" algn="ctr">
              <a:spcBef>
                <a:spcPts val="0"/>
              </a:spcBef>
              <a:spcAft>
                <a:spcPts val="0"/>
              </a:spcAft>
              <a:buSzPts val="4200"/>
              <a:buNone/>
              <a:defRPr sz="4200"/>
            </a:lvl8pPr>
            <a:lvl9pPr lvl="8" algn="ctr">
              <a:spcBef>
                <a:spcPts val="0"/>
              </a:spcBef>
              <a:spcAft>
                <a:spcPts val="0"/>
              </a:spcAft>
              <a:buSzPts val="4200"/>
              <a:buNone/>
              <a:defRPr sz="4200"/>
            </a:lvl9pPr>
          </a:lstStyle>
          <a:p>
            <a:endParaRPr/>
          </a:p>
        </p:txBody>
      </p:sp>
      <p:sp>
        <p:nvSpPr>
          <p:cNvPr id="42" name="Google Shape;42;p9"/>
          <p:cNvSpPr txBox="1">
            <a:spLocks noGrp="1"/>
          </p:cNvSpPr>
          <p:nvPr>
            <p:ph type="subTitle" idx="1"/>
          </p:nvPr>
        </p:nvSpPr>
        <p:spPr>
          <a:xfrm>
            <a:off x="265500" y="2921401"/>
            <a:ext cx="4045200" cy="1345500"/>
          </a:xfrm>
          <a:prstGeom prst="rect">
            <a:avLst/>
          </a:prstGeom>
        </p:spPr>
        <p:txBody>
          <a:bodyPr spcFirstLastPara="1" wrap="square" lIns="91425" tIns="91425" rIns="91425" bIns="91425" anchor="t" anchorCtr="0">
            <a:normAutofit/>
          </a:bodyPr>
          <a:lstStyle>
            <a:lvl1pPr lvl="0" algn="ctr">
              <a:lnSpc>
                <a:spcPct val="100000"/>
              </a:lnSpc>
              <a:spcBef>
                <a:spcPts val="0"/>
              </a:spcBef>
              <a:spcAft>
                <a:spcPts val="0"/>
              </a:spcAft>
              <a:buSzPts val="2100"/>
              <a:buNone/>
              <a:defRPr sz="2100"/>
            </a:lvl1pPr>
            <a:lvl2pPr lvl="1" algn="ctr">
              <a:lnSpc>
                <a:spcPct val="100000"/>
              </a:lnSpc>
              <a:spcBef>
                <a:spcPts val="0"/>
              </a:spcBef>
              <a:spcAft>
                <a:spcPts val="0"/>
              </a:spcAft>
              <a:buSzPts val="2100"/>
              <a:buNone/>
              <a:defRPr sz="2100"/>
            </a:lvl2pPr>
            <a:lvl3pPr lvl="2" algn="ctr">
              <a:lnSpc>
                <a:spcPct val="100000"/>
              </a:lnSpc>
              <a:spcBef>
                <a:spcPts val="0"/>
              </a:spcBef>
              <a:spcAft>
                <a:spcPts val="0"/>
              </a:spcAft>
              <a:buSzPts val="2100"/>
              <a:buNone/>
              <a:defRPr sz="2100"/>
            </a:lvl3pPr>
            <a:lvl4pPr lvl="3" algn="ctr">
              <a:lnSpc>
                <a:spcPct val="100000"/>
              </a:lnSpc>
              <a:spcBef>
                <a:spcPts val="0"/>
              </a:spcBef>
              <a:spcAft>
                <a:spcPts val="0"/>
              </a:spcAft>
              <a:buSzPts val="2100"/>
              <a:buNone/>
              <a:defRPr sz="2100"/>
            </a:lvl4pPr>
            <a:lvl5pPr lvl="4" algn="ctr">
              <a:lnSpc>
                <a:spcPct val="100000"/>
              </a:lnSpc>
              <a:spcBef>
                <a:spcPts val="0"/>
              </a:spcBef>
              <a:spcAft>
                <a:spcPts val="0"/>
              </a:spcAft>
              <a:buSzPts val="2100"/>
              <a:buNone/>
              <a:defRPr sz="2100"/>
            </a:lvl5pPr>
            <a:lvl6pPr lvl="5" algn="ctr">
              <a:lnSpc>
                <a:spcPct val="100000"/>
              </a:lnSpc>
              <a:spcBef>
                <a:spcPts val="0"/>
              </a:spcBef>
              <a:spcAft>
                <a:spcPts val="0"/>
              </a:spcAft>
              <a:buSzPts val="2100"/>
              <a:buNone/>
              <a:defRPr sz="2100"/>
            </a:lvl6pPr>
            <a:lvl7pPr lvl="6" algn="ctr">
              <a:lnSpc>
                <a:spcPct val="100000"/>
              </a:lnSpc>
              <a:spcBef>
                <a:spcPts val="0"/>
              </a:spcBef>
              <a:spcAft>
                <a:spcPts val="0"/>
              </a:spcAft>
              <a:buSzPts val="2100"/>
              <a:buNone/>
              <a:defRPr sz="2100"/>
            </a:lvl7pPr>
            <a:lvl8pPr lvl="7" algn="ctr">
              <a:lnSpc>
                <a:spcPct val="100000"/>
              </a:lnSpc>
              <a:spcBef>
                <a:spcPts val="0"/>
              </a:spcBef>
              <a:spcAft>
                <a:spcPts val="0"/>
              </a:spcAft>
              <a:buSzPts val="2100"/>
              <a:buNone/>
              <a:defRPr sz="2100"/>
            </a:lvl8pPr>
            <a:lvl9pPr lvl="8" algn="ctr">
              <a:lnSpc>
                <a:spcPct val="100000"/>
              </a:lnSpc>
              <a:spcBef>
                <a:spcPts val="0"/>
              </a:spcBef>
              <a:spcAft>
                <a:spcPts val="0"/>
              </a:spcAft>
              <a:buSzPts val="2100"/>
              <a:buNone/>
              <a:defRPr sz="2100"/>
            </a:lvl9pPr>
          </a:lstStyle>
          <a:p>
            <a:endParaRPr/>
          </a:p>
        </p:txBody>
      </p:sp>
      <p:sp>
        <p:nvSpPr>
          <p:cNvPr id="43" name="Google Shape;43;p9"/>
          <p:cNvSpPr txBox="1">
            <a:spLocks noGrp="1"/>
          </p:cNvSpPr>
          <p:nvPr>
            <p:ph type="body" idx="2"/>
          </p:nvPr>
        </p:nvSpPr>
        <p:spPr>
          <a:xfrm>
            <a:off x="4939500" y="724200"/>
            <a:ext cx="3837000" cy="3695100"/>
          </a:xfrm>
          <a:prstGeom prst="rect">
            <a:avLst/>
          </a:prstGeom>
        </p:spPr>
        <p:txBody>
          <a:bodyPr spcFirstLastPara="1" wrap="square" lIns="91425" tIns="91425" rIns="91425" bIns="91425" anchor="ctr" anchorCtr="0">
            <a:normAutofit/>
          </a:bodyPr>
          <a:lstStyle>
            <a:lvl1pPr marL="457200" lvl="0" indent="-342900">
              <a:spcBef>
                <a:spcPts val="0"/>
              </a:spcBef>
              <a:spcAft>
                <a:spcPts val="0"/>
              </a:spcAft>
              <a:buSzPts val="1800"/>
              <a:buChar char="●"/>
              <a:defRPr>
                <a:highlight>
                  <a:schemeClr val="lt1"/>
                </a:highlight>
              </a:defRPr>
            </a:lvl1pPr>
            <a:lvl2pPr marL="914400" lvl="1" indent="-317500">
              <a:spcBef>
                <a:spcPts val="0"/>
              </a:spcBef>
              <a:spcAft>
                <a:spcPts val="0"/>
              </a:spcAft>
              <a:buSzPts val="1400"/>
              <a:buChar char="○"/>
              <a:defRPr>
                <a:highlight>
                  <a:schemeClr val="lt1"/>
                </a:highlight>
              </a:defRPr>
            </a:lvl2pPr>
            <a:lvl3pPr marL="1371600" lvl="2" indent="-317500">
              <a:spcBef>
                <a:spcPts val="0"/>
              </a:spcBef>
              <a:spcAft>
                <a:spcPts val="0"/>
              </a:spcAft>
              <a:buSzPts val="1400"/>
              <a:buChar char="■"/>
              <a:defRPr>
                <a:highlight>
                  <a:schemeClr val="lt1"/>
                </a:highlight>
              </a:defRPr>
            </a:lvl3pPr>
            <a:lvl4pPr marL="1828800" lvl="3" indent="-317500">
              <a:spcBef>
                <a:spcPts val="0"/>
              </a:spcBef>
              <a:spcAft>
                <a:spcPts val="0"/>
              </a:spcAft>
              <a:buSzPts val="1400"/>
              <a:buChar char="●"/>
              <a:defRPr>
                <a:highlight>
                  <a:schemeClr val="lt1"/>
                </a:highlight>
              </a:defRPr>
            </a:lvl4pPr>
            <a:lvl5pPr marL="2286000" lvl="4" indent="-317500">
              <a:spcBef>
                <a:spcPts val="0"/>
              </a:spcBef>
              <a:spcAft>
                <a:spcPts val="0"/>
              </a:spcAft>
              <a:buSzPts val="1400"/>
              <a:buChar char="○"/>
              <a:defRPr>
                <a:highlight>
                  <a:schemeClr val="lt1"/>
                </a:highlight>
              </a:defRPr>
            </a:lvl5pPr>
            <a:lvl6pPr marL="2743200" lvl="5" indent="-317500">
              <a:spcBef>
                <a:spcPts val="0"/>
              </a:spcBef>
              <a:spcAft>
                <a:spcPts val="0"/>
              </a:spcAft>
              <a:buSzPts val="1400"/>
              <a:buChar char="■"/>
              <a:defRPr>
                <a:highlight>
                  <a:schemeClr val="lt1"/>
                </a:highlight>
              </a:defRPr>
            </a:lvl6pPr>
            <a:lvl7pPr marL="3200400" lvl="6" indent="-317500">
              <a:spcBef>
                <a:spcPts val="0"/>
              </a:spcBef>
              <a:spcAft>
                <a:spcPts val="0"/>
              </a:spcAft>
              <a:buSzPts val="1400"/>
              <a:buChar char="●"/>
              <a:defRPr>
                <a:highlight>
                  <a:schemeClr val="lt1"/>
                </a:highlight>
              </a:defRPr>
            </a:lvl7pPr>
            <a:lvl8pPr marL="3657600" lvl="7" indent="-317500">
              <a:spcBef>
                <a:spcPts val="0"/>
              </a:spcBef>
              <a:spcAft>
                <a:spcPts val="0"/>
              </a:spcAft>
              <a:buSzPts val="1400"/>
              <a:buChar char="○"/>
              <a:defRPr>
                <a:highlight>
                  <a:schemeClr val="lt1"/>
                </a:highlight>
              </a:defRPr>
            </a:lvl8pPr>
            <a:lvl9pPr marL="4114800" lvl="8" indent="-317500">
              <a:spcBef>
                <a:spcPts val="0"/>
              </a:spcBef>
              <a:spcAft>
                <a:spcPts val="0"/>
              </a:spcAft>
              <a:buSzPts val="1400"/>
              <a:buChar char="■"/>
              <a:defRPr>
                <a:highlight>
                  <a:schemeClr val="lt1"/>
                </a:highlight>
              </a:defRPr>
            </a:lvl9pPr>
          </a:lstStyle>
          <a:p>
            <a:endParaRPr/>
          </a:p>
        </p:txBody>
      </p:sp>
      <p:sp>
        <p:nvSpPr>
          <p:cNvPr id="44" name="Google Shape;44;p9"/>
          <p:cNvSpPr txBox="1">
            <a:spLocks noGrp="1"/>
          </p:cNvSpPr>
          <p:nvPr>
            <p:ph type="sldNum" idx="12"/>
          </p:nvPr>
        </p:nvSpPr>
        <p:spPr>
          <a:xfrm>
            <a:off x="8497999" y="4688759"/>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Caption">
  <p:cSld name="CAPTION_ONLY">
    <p:spTree>
      <p:nvGrpSpPr>
        <p:cNvPr id="1" name="Shape 45"/>
        <p:cNvGrpSpPr/>
        <p:nvPr/>
      </p:nvGrpSpPr>
      <p:grpSpPr>
        <a:xfrm>
          <a:off x="0" y="0"/>
          <a:ext cx="0" cy="0"/>
          <a:chOff x="0" y="0"/>
          <a:chExt cx="0" cy="0"/>
        </a:xfrm>
      </p:grpSpPr>
      <p:sp>
        <p:nvSpPr>
          <p:cNvPr id="46" name="Google Shape;46;p10"/>
          <p:cNvSpPr txBox="1">
            <a:spLocks noGrp="1"/>
          </p:cNvSpPr>
          <p:nvPr>
            <p:ph type="body" idx="1"/>
          </p:nvPr>
        </p:nvSpPr>
        <p:spPr>
          <a:xfrm>
            <a:off x="311700" y="4230575"/>
            <a:ext cx="5998800" cy="605100"/>
          </a:xfrm>
          <a:prstGeom prst="rect">
            <a:avLst/>
          </a:prstGeom>
        </p:spPr>
        <p:txBody>
          <a:bodyPr spcFirstLastPara="1" wrap="square" lIns="91425" tIns="91425" rIns="91425" bIns="91425" anchor="ctr" anchorCtr="0">
            <a:normAutofit/>
          </a:bodyPr>
          <a:lstStyle>
            <a:lvl1pPr marL="457200" lvl="0" indent="-228600">
              <a:lnSpc>
                <a:spcPct val="100000"/>
              </a:lnSpc>
              <a:spcBef>
                <a:spcPts val="0"/>
              </a:spcBef>
              <a:spcAft>
                <a:spcPts val="0"/>
              </a:spcAft>
              <a:buSzPts val="1800"/>
              <a:buNone/>
              <a:defRPr>
                <a:highlight>
                  <a:schemeClr val="dk1"/>
                </a:highlight>
              </a:defRPr>
            </a:lvl1pPr>
          </a:lstStyle>
          <a:p>
            <a:endParaRPr/>
          </a:p>
        </p:txBody>
      </p:sp>
      <p:sp>
        <p:nvSpPr>
          <p:cNvPr id="47" name="Google Shape;47;p10"/>
          <p:cNvSpPr txBox="1">
            <a:spLocks noGrp="1"/>
          </p:cNvSpPr>
          <p:nvPr>
            <p:ph type="sldNum" idx="12"/>
          </p:nvPr>
        </p:nvSpPr>
        <p:spPr>
          <a:xfrm>
            <a:off x="8497999" y="4688759"/>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Big number">
  <p:cSld name="BIG_NUMBER">
    <p:spTree>
      <p:nvGrpSpPr>
        <p:cNvPr id="1" name="Shape 48"/>
        <p:cNvGrpSpPr/>
        <p:nvPr/>
      </p:nvGrpSpPr>
      <p:grpSpPr>
        <a:xfrm>
          <a:off x="0" y="0"/>
          <a:ext cx="0" cy="0"/>
          <a:chOff x="0" y="0"/>
          <a:chExt cx="0" cy="0"/>
        </a:xfrm>
      </p:grpSpPr>
      <p:sp>
        <p:nvSpPr>
          <p:cNvPr id="49" name="Google Shape;49;p11"/>
          <p:cNvSpPr txBox="1">
            <a:spLocks noGrp="1"/>
          </p:cNvSpPr>
          <p:nvPr>
            <p:ph type="title" hasCustomPrompt="1"/>
          </p:nvPr>
        </p:nvSpPr>
        <p:spPr>
          <a:xfrm>
            <a:off x="311700" y="999925"/>
            <a:ext cx="8520600" cy="2146200"/>
          </a:xfrm>
          <a:prstGeom prst="rect">
            <a:avLst/>
          </a:prstGeom>
        </p:spPr>
        <p:txBody>
          <a:bodyPr spcFirstLastPara="1" wrap="square" lIns="91425" tIns="91425" rIns="91425" bIns="91425" anchor="b" anchorCtr="0">
            <a:normAutofit/>
          </a:bodyPr>
          <a:lstStyle>
            <a:lvl1pPr lvl="0" algn="ctr">
              <a:spcBef>
                <a:spcPts val="0"/>
              </a:spcBef>
              <a:spcAft>
                <a:spcPts val="0"/>
              </a:spcAft>
              <a:buSzPts val="14000"/>
              <a:buFont typeface="Montserrat"/>
              <a:buNone/>
              <a:defRPr sz="14000">
                <a:latin typeface="Montserrat"/>
                <a:ea typeface="Montserrat"/>
                <a:cs typeface="Montserrat"/>
                <a:sym typeface="Montserrat"/>
              </a:defRPr>
            </a:lvl1pPr>
            <a:lvl2pPr lvl="1" algn="ctr">
              <a:spcBef>
                <a:spcPts val="0"/>
              </a:spcBef>
              <a:spcAft>
                <a:spcPts val="0"/>
              </a:spcAft>
              <a:buSzPts val="14000"/>
              <a:buFont typeface="Montserrat"/>
              <a:buNone/>
              <a:defRPr sz="14000">
                <a:latin typeface="Montserrat"/>
                <a:ea typeface="Montserrat"/>
                <a:cs typeface="Montserrat"/>
                <a:sym typeface="Montserrat"/>
              </a:defRPr>
            </a:lvl2pPr>
            <a:lvl3pPr lvl="2" algn="ctr">
              <a:spcBef>
                <a:spcPts val="0"/>
              </a:spcBef>
              <a:spcAft>
                <a:spcPts val="0"/>
              </a:spcAft>
              <a:buSzPts val="14000"/>
              <a:buFont typeface="Montserrat"/>
              <a:buNone/>
              <a:defRPr sz="14000">
                <a:latin typeface="Montserrat"/>
                <a:ea typeface="Montserrat"/>
                <a:cs typeface="Montserrat"/>
                <a:sym typeface="Montserrat"/>
              </a:defRPr>
            </a:lvl3pPr>
            <a:lvl4pPr lvl="3" algn="ctr">
              <a:spcBef>
                <a:spcPts val="0"/>
              </a:spcBef>
              <a:spcAft>
                <a:spcPts val="0"/>
              </a:spcAft>
              <a:buSzPts val="14000"/>
              <a:buFont typeface="Montserrat"/>
              <a:buNone/>
              <a:defRPr sz="14000">
                <a:latin typeface="Montserrat"/>
                <a:ea typeface="Montserrat"/>
                <a:cs typeface="Montserrat"/>
                <a:sym typeface="Montserrat"/>
              </a:defRPr>
            </a:lvl4pPr>
            <a:lvl5pPr lvl="4" algn="ctr">
              <a:spcBef>
                <a:spcPts val="0"/>
              </a:spcBef>
              <a:spcAft>
                <a:spcPts val="0"/>
              </a:spcAft>
              <a:buSzPts val="14000"/>
              <a:buFont typeface="Montserrat"/>
              <a:buNone/>
              <a:defRPr sz="14000">
                <a:latin typeface="Montserrat"/>
                <a:ea typeface="Montserrat"/>
                <a:cs typeface="Montserrat"/>
                <a:sym typeface="Montserrat"/>
              </a:defRPr>
            </a:lvl5pPr>
            <a:lvl6pPr lvl="5" algn="ctr">
              <a:spcBef>
                <a:spcPts val="0"/>
              </a:spcBef>
              <a:spcAft>
                <a:spcPts val="0"/>
              </a:spcAft>
              <a:buSzPts val="14000"/>
              <a:buFont typeface="Montserrat"/>
              <a:buNone/>
              <a:defRPr sz="14000">
                <a:latin typeface="Montserrat"/>
                <a:ea typeface="Montserrat"/>
                <a:cs typeface="Montserrat"/>
                <a:sym typeface="Montserrat"/>
              </a:defRPr>
            </a:lvl6pPr>
            <a:lvl7pPr lvl="6" algn="ctr">
              <a:spcBef>
                <a:spcPts val="0"/>
              </a:spcBef>
              <a:spcAft>
                <a:spcPts val="0"/>
              </a:spcAft>
              <a:buSzPts val="14000"/>
              <a:buFont typeface="Montserrat"/>
              <a:buNone/>
              <a:defRPr sz="14000">
                <a:latin typeface="Montserrat"/>
                <a:ea typeface="Montserrat"/>
                <a:cs typeface="Montserrat"/>
                <a:sym typeface="Montserrat"/>
              </a:defRPr>
            </a:lvl7pPr>
            <a:lvl8pPr lvl="7" algn="ctr">
              <a:spcBef>
                <a:spcPts val="0"/>
              </a:spcBef>
              <a:spcAft>
                <a:spcPts val="0"/>
              </a:spcAft>
              <a:buSzPts val="14000"/>
              <a:buFont typeface="Montserrat"/>
              <a:buNone/>
              <a:defRPr sz="14000">
                <a:latin typeface="Montserrat"/>
                <a:ea typeface="Montserrat"/>
                <a:cs typeface="Montserrat"/>
                <a:sym typeface="Montserrat"/>
              </a:defRPr>
            </a:lvl8pPr>
            <a:lvl9pPr lvl="8" algn="ctr">
              <a:spcBef>
                <a:spcPts val="0"/>
              </a:spcBef>
              <a:spcAft>
                <a:spcPts val="0"/>
              </a:spcAft>
              <a:buSzPts val="14000"/>
              <a:buFont typeface="Montserrat"/>
              <a:buNone/>
              <a:defRPr sz="14000">
                <a:latin typeface="Montserrat"/>
                <a:ea typeface="Montserrat"/>
                <a:cs typeface="Montserrat"/>
                <a:sym typeface="Montserrat"/>
              </a:defRPr>
            </a:lvl9pPr>
          </a:lstStyle>
          <a:p>
            <a:r>
              <a:t>xx%</a:t>
            </a:r>
          </a:p>
        </p:txBody>
      </p:sp>
      <p:sp>
        <p:nvSpPr>
          <p:cNvPr id="50" name="Google Shape;50;p11"/>
          <p:cNvSpPr txBox="1">
            <a:spLocks noGrp="1"/>
          </p:cNvSpPr>
          <p:nvPr>
            <p:ph type="body" idx="1"/>
          </p:nvPr>
        </p:nvSpPr>
        <p:spPr>
          <a:xfrm>
            <a:off x="311700" y="3228425"/>
            <a:ext cx="8520600" cy="1300800"/>
          </a:xfrm>
          <a:prstGeom prst="rect">
            <a:avLst/>
          </a:prstGeom>
        </p:spPr>
        <p:txBody>
          <a:bodyPr spcFirstLastPara="1" wrap="square" lIns="91425" tIns="91425" rIns="91425" bIns="91425" anchor="t" anchorCtr="0">
            <a:normAutofit/>
          </a:bodyPr>
          <a:lstStyle>
            <a:lvl1pPr marL="457200" lvl="0" indent="-342900" algn="ctr">
              <a:spcBef>
                <a:spcPts val="0"/>
              </a:spcBef>
              <a:spcAft>
                <a:spcPts val="0"/>
              </a:spcAft>
              <a:buSzPts val="1800"/>
              <a:buChar char="●"/>
              <a:defRPr>
                <a:highlight>
                  <a:schemeClr val="dk1"/>
                </a:highlight>
              </a:defRPr>
            </a:lvl1pPr>
            <a:lvl2pPr marL="914400" lvl="1" indent="-317500" algn="ctr">
              <a:spcBef>
                <a:spcPts val="0"/>
              </a:spcBef>
              <a:spcAft>
                <a:spcPts val="0"/>
              </a:spcAft>
              <a:buSzPts val="1400"/>
              <a:buChar char="○"/>
              <a:defRPr>
                <a:highlight>
                  <a:schemeClr val="dk1"/>
                </a:highlight>
              </a:defRPr>
            </a:lvl2pPr>
            <a:lvl3pPr marL="1371600" lvl="2" indent="-317500" algn="ctr">
              <a:spcBef>
                <a:spcPts val="0"/>
              </a:spcBef>
              <a:spcAft>
                <a:spcPts val="0"/>
              </a:spcAft>
              <a:buSzPts val="1400"/>
              <a:buChar char="■"/>
              <a:defRPr>
                <a:highlight>
                  <a:schemeClr val="dk1"/>
                </a:highlight>
              </a:defRPr>
            </a:lvl3pPr>
            <a:lvl4pPr marL="1828800" lvl="3" indent="-317500" algn="ctr">
              <a:spcBef>
                <a:spcPts val="0"/>
              </a:spcBef>
              <a:spcAft>
                <a:spcPts val="0"/>
              </a:spcAft>
              <a:buSzPts val="1400"/>
              <a:buChar char="●"/>
              <a:defRPr>
                <a:highlight>
                  <a:schemeClr val="dk1"/>
                </a:highlight>
              </a:defRPr>
            </a:lvl4pPr>
            <a:lvl5pPr marL="2286000" lvl="4" indent="-317500" algn="ctr">
              <a:spcBef>
                <a:spcPts val="0"/>
              </a:spcBef>
              <a:spcAft>
                <a:spcPts val="0"/>
              </a:spcAft>
              <a:buSzPts val="1400"/>
              <a:buChar char="○"/>
              <a:defRPr>
                <a:highlight>
                  <a:schemeClr val="dk1"/>
                </a:highlight>
              </a:defRPr>
            </a:lvl5pPr>
            <a:lvl6pPr marL="2743200" lvl="5" indent="-317500" algn="ctr">
              <a:spcBef>
                <a:spcPts val="0"/>
              </a:spcBef>
              <a:spcAft>
                <a:spcPts val="0"/>
              </a:spcAft>
              <a:buSzPts val="1400"/>
              <a:buChar char="■"/>
              <a:defRPr>
                <a:highlight>
                  <a:schemeClr val="dk1"/>
                </a:highlight>
              </a:defRPr>
            </a:lvl6pPr>
            <a:lvl7pPr marL="3200400" lvl="6" indent="-317500" algn="ctr">
              <a:spcBef>
                <a:spcPts val="0"/>
              </a:spcBef>
              <a:spcAft>
                <a:spcPts val="0"/>
              </a:spcAft>
              <a:buSzPts val="1400"/>
              <a:buChar char="●"/>
              <a:defRPr>
                <a:highlight>
                  <a:schemeClr val="dk1"/>
                </a:highlight>
              </a:defRPr>
            </a:lvl7pPr>
            <a:lvl8pPr marL="3657600" lvl="7" indent="-317500" algn="ctr">
              <a:spcBef>
                <a:spcPts val="0"/>
              </a:spcBef>
              <a:spcAft>
                <a:spcPts val="0"/>
              </a:spcAft>
              <a:buSzPts val="1400"/>
              <a:buChar char="○"/>
              <a:defRPr>
                <a:highlight>
                  <a:schemeClr val="dk1"/>
                </a:highlight>
              </a:defRPr>
            </a:lvl8pPr>
            <a:lvl9pPr marL="4114800" lvl="8" indent="-317500" algn="ctr">
              <a:spcBef>
                <a:spcPts val="0"/>
              </a:spcBef>
              <a:spcAft>
                <a:spcPts val="0"/>
              </a:spcAft>
              <a:buSzPts val="1400"/>
              <a:buChar char="■"/>
              <a:defRPr>
                <a:highlight>
                  <a:schemeClr val="dk1"/>
                </a:highlight>
              </a:defRPr>
            </a:lvl9pPr>
          </a:lstStyle>
          <a:p>
            <a:endParaRPr/>
          </a:p>
        </p:txBody>
      </p:sp>
      <p:sp>
        <p:nvSpPr>
          <p:cNvPr id="51" name="Google Shape;51;p11"/>
          <p:cNvSpPr txBox="1">
            <a:spLocks noGrp="1"/>
          </p:cNvSpPr>
          <p:nvPr>
            <p:ph type="sldNum" idx="12"/>
          </p:nvPr>
        </p:nvSpPr>
        <p:spPr>
          <a:xfrm>
            <a:off x="8497999" y="4688759"/>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52"/>
        <p:cNvGrpSpPr/>
        <p:nvPr/>
      </p:nvGrpSpPr>
      <p:grpSpPr>
        <a:xfrm>
          <a:off x="0" y="0"/>
          <a:ext cx="0" cy="0"/>
          <a:chOff x="0" y="0"/>
          <a:chExt cx="0" cy="0"/>
        </a:xfrm>
      </p:grpSpPr>
      <p:sp>
        <p:nvSpPr>
          <p:cNvPr id="53" name="Google Shape;53;p12"/>
          <p:cNvSpPr txBox="1">
            <a:spLocks noGrp="1"/>
          </p:cNvSpPr>
          <p:nvPr>
            <p:ph type="sldNum" idx="12"/>
          </p:nvPr>
        </p:nvSpPr>
        <p:spPr>
          <a:xfrm>
            <a:off x="8497999" y="4688759"/>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pop">
    <p:bg>
      <p:bgPr>
        <a:blipFill>
          <a:blip r:embed="rId13">
            <a:alphaModFix/>
          </a:blip>
          <a:stretch>
            <a:fillRect/>
          </a:stretch>
        </a:blip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normAutofit/>
          </a:bodyPr>
          <a:lstStyle>
            <a:lvl1pPr lvl="0">
              <a:spcBef>
                <a:spcPts val="0"/>
              </a:spcBef>
              <a:spcAft>
                <a:spcPts val="0"/>
              </a:spcAft>
              <a:buClr>
                <a:schemeClr val="dk2"/>
              </a:buClr>
              <a:buSzPts val="3000"/>
              <a:buFont typeface="Oswald"/>
              <a:buNone/>
              <a:defRPr sz="3000">
                <a:solidFill>
                  <a:schemeClr val="dk2"/>
                </a:solidFill>
                <a:highlight>
                  <a:schemeClr val="dk1"/>
                </a:highlight>
                <a:latin typeface="Oswald"/>
                <a:ea typeface="Oswald"/>
                <a:cs typeface="Oswald"/>
                <a:sym typeface="Oswald"/>
              </a:defRPr>
            </a:lvl1pPr>
            <a:lvl2pPr lvl="1">
              <a:spcBef>
                <a:spcPts val="0"/>
              </a:spcBef>
              <a:spcAft>
                <a:spcPts val="0"/>
              </a:spcAft>
              <a:buClr>
                <a:schemeClr val="dk2"/>
              </a:buClr>
              <a:buSzPts val="3000"/>
              <a:buFont typeface="Oswald"/>
              <a:buNone/>
              <a:defRPr sz="3000">
                <a:solidFill>
                  <a:schemeClr val="dk2"/>
                </a:solidFill>
                <a:highlight>
                  <a:schemeClr val="dk1"/>
                </a:highlight>
                <a:latin typeface="Oswald"/>
                <a:ea typeface="Oswald"/>
                <a:cs typeface="Oswald"/>
                <a:sym typeface="Oswald"/>
              </a:defRPr>
            </a:lvl2pPr>
            <a:lvl3pPr lvl="2">
              <a:spcBef>
                <a:spcPts val="0"/>
              </a:spcBef>
              <a:spcAft>
                <a:spcPts val="0"/>
              </a:spcAft>
              <a:buClr>
                <a:schemeClr val="dk2"/>
              </a:buClr>
              <a:buSzPts val="3000"/>
              <a:buFont typeface="Oswald"/>
              <a:buNone/>
              <a:defRPr sz="3000">
                <a:solidFill>
                  <a:schemeClr val="dk2"/>
                </a:solidFill>
                <a:highlight>
                  <a:schemeClr val="dk1"/>
                </a:highlight>
                <a:latin typeface="Oswald"/>
                <a:ea typeface="Oswald"/>
                <a:cs typeface="Oswald"/>
                <a:sym typeface="Oswald"/>
              </a:defRPr>
            </a:lvl3pPr>
            <a:lvl4pPr lvl="3">
              <a:spcBef>
                <a:spcPts val="0"/>
              </a:spcBef>
              <a:spcAft>
                <a:spcPts val="0"/>
              </a:spcAft>
              <a:buClr>
                <a:schemeClr val="dk2"/>
              </a:buClr>
              <a:buSzPts val="3000"/>
              <a:buFont typeface="Oswald"/>
              <a:buNone/>
              <a:defRPr sz="3000">
                <a:solidFill>
                  <a:schemeClr val="dk2"/>
                </a:solidFill>
                <a:highlight>
                  <a:schemeClr val="dk1"/>
                </a:highlight>
                <a:latin typeface="Oswald"/>
                <a:ea typeface="Oswald"/>
                <a:cs typeface="Oswald"/>
                <a:sym typeface="Oswald"/>
              </a:defRPr>
            </a:lvl4pPr>
            <a:lvl5pPr lvl="4">
              <a:spcBef>
                <a:spcPts val="0"/>
              </a:spcBef>
              <a:spcAft>
                <a:spcPts val="0"/>
              </a:spcAft>
              <a:buClr>
                <a:schemeClr val="dk2"/>
              </a:buClr>
              <a:buSzPts val="3000"/>
              <a:buFont typeface="Oswald"/>
              <a:buNone/>
              <a:defRPr sz="3000">
                <a:solidFill>
                  <a:schemeClr val="dk2"/>
                </a:solidFill>
                <a:highlight>
                  <a:schemeClr val="dk1"/>
                </a:highlight>
                <a:latin typeface="Oswald"/>
                <a:ea typeface="Oswald"/>
                <a:cs typeface="Oswald"/>
                <a:sym typeface="Oswald"/>
              </a:defRPr>
            </a:lvl5pPr>
            <a:lvl6pPr lvl="5">
              <a:spcBef>
                <a:spcPts val="0"/>
              </a:spcBef>
              <a:spcAft>
                <a:spcPts val="0"/>
              </a:spcAft>
              <a:buClr>
                <a:schemeClr val="dk2"/>
              </a:buClr>
              <a:buSzPts val="3000"/>
              <a:buFont typeface="Oswald"/>
              <a:buNone/>
              <a:defRPr sz="3000">
                <a:solidFill>
                  <a:schemeClr val="dk2"/>
                </a:solidFill>
                <a:highlight>
                  <a:schemeClr val="dk1"/>
                </a:highlight>
                <a:latin typeface="Oswald"/>
                <a:ea typeface="Oswald"/>
                <a:cs typeface="Oswald"/>
                <a:sym typeface="Oswald"/>
              </a:defRPr>
            </a:lvl6pPr>
            <a:lvl7pPr lvl="6">
              <a:spcBef>
                <a:spcPts val="0"/>
              </a:spcBef>
              <a:spcAft>
                <a:spcPts val="0"/>
              </a:spcAft>
              <a:buClr>
                <a:schemeClr val="dk2"/>
              </a:buClr>
              <a:buSzPts val="3000"/>
              <a:buFont typeface="Oswald"/>
              <a:buNone/>
              <a:defRPr sz="3000">
                <a:solidFill>
                  <a:schemeClr val="dk2"/>
                </a:solidFill>
                <a:highlight>
                  <a:schemeClr val="dk1"/>
                </a:highlight>
                <a:latin typeface="Oswald"/>
                <a:ea typeface="Oswald"/>
                <a:cs typeface="Oswald"/>
                <a:sym typeface="Oswald"/>
              </a:defRPr>
            </a:lvl7pPr>
            <a:lvl8pPr lvl="7">
              <a:spcBef>
                <a:spcPts val="0"/>
              </a:spcBef>
              <a:spcAft>
                <a:spcPts val="0"/>
              </a:spcAft>
              <a:buClr>
                <a:schemeClr val="dk2"/>
              </a:buClr>
              <a:buSzPts val="3000"/>
              <a:buFont typeface="Oswald"/>
              <a:buNone/>
              <a:defRPr sz="3000">
                <a:solidFill>
                  <a:schemeClr val="dk2"/>
                </a:solidFill>
                <a:highlight>
                  <a:schemeClr val="dk1"/>
                </a:highlight>
                <a:latin typeface="Oswald"/>
                <a:ea typeface="Oswald"/>
                <a:cs typeface="Oswald"/>
                <a:sym typeface="Oswald"/>
              </a:defRPr>
            </a:lvl8pPr>
            <a:lvl9pPr lvl="8">
              <a:spcBef>
                <a:spcPts val="0"/>
              </a:spcBef>
              <a:spcAft>
                <a:spcPts val="0"/>
              </a:spcAft>
              <a:buClr>
                <a:schemeClr val="dk2"/>
              </a:buClr>
              <a:buSzPts val="3000"/>
              <a:buFont typeface="Oswald"/>
              <a:buNone/>
              <a:defRPr sz="3000">
                <a:solidFill>
                  <a:schemeClr val="dk2"/>
                </a:solidFill>
                <a:highlight>
                  <a:schemeClr val="dk1"/>
                </a:highlight>
                <a:latin typeface="Oswald"/>
                <a:ea typeface="Oswald"/>
                <a:cs typeface="Oswald"/>
                <a:sym typeface="Oswald"/>
              </a:defRPr>
            </a:lvl9pPr>
          </a:lstStyle>
          <a:p>
            <a:endParaRPr/>
          </a:p>
        </p:txBody>
      </p:sp>
      <p:sp>
        <p:nvSpPr>
          <p:cNvPr id="7" name="Google Shape;7;p1"/>
          <p:cNvSpPr txBox="1">
            <a:spLocks noGrp="1"/>
          </p:cNvSpPr>
          <p:nvPr>
            <p:ph type="body" idx="1"/>
          </p:nvPr>
        </p:nvSpPr>
        <p:spPr>
          <a:xfrm>
            <a:off x="311700" y="1234075"/>
            <a:ext cx="8520600" cy="3334800"/>
          </a:xfrm>
          <a:prstGeom prst="rect">
            <a:avLst/>
          </a:prstGeom>
          <a:noFill/>
          <a:ln>
            <a:noFill/>
          </a:ln>
        </p:spPr>
        <p:txBody>
          <a:bodyPr spcFirstLastPara="1" wrap="square" lIns="91425" tIns="91425" rIns="91425" bIns="91425" anchor="t" anchorCtr="0">
            <a:normAutofit/>
          </a:bodyPr>
          <a:lstStyle>
            <a:lvl1pPr marL="457200" lvl="0" indent="-342900">
              <a:lnSpc>
                <a:spcPct val="115000"/>
              </a:lnSpc>
              <a:spcBef>
                <a:spcPts val="0"/>
              </a:spcBef>
              <a:spcAft>
                <a:spcPts val="0"/>
              </a:spcAft>
              <a:buClr>
                <a:schemeClr val="dk2"/>
              </a:buClr>
              <a:buSzPts val="1800"/>
              <a:buFont typeface="Playfair Display"/>
              <a:buChar char="●"/>
              <a:defRPr sz="1800">
                <a:solidFill>
                  <a:schemeClr val="dk2"/>
                </a:solidFill>
                <a:latin typeface="Playfair Display"/>
                <a:ea typeface="Playfair Display"/>
                <a:cs typeface="Playfair Display"/>
                <a:sym typeface="Playfair Display"/>
              </a:defRPr>
            </a:lvl1pPr>
            <a:lvl2pPr marL="914400" lvl="1" indent="-317500">
              <a:lnSpc>
                <a:spcPct val="115000"/>
              </a:lnSpc>
              <a:spcBef>
                <a:spcPts val="0"/>
              </a:spcBef>
              <a:spcAft>
                <a:spcPts val="0"/>
              </a:spcAft>
              <a:buClr>
                <a:schemeClr val="dk2"/>
              </a:buClr>
              <a:buSzPts val="1400"/>
              <a:buFont typeface="Playfair Display"/>
              <a:buChar char="○"/>
              <a:defRPr>
                <a:solidFill>
                  <a:schemeClr val="dk2"/>
                </a:solidFill>
                <a:latin typeface="Playfair Display"/>
                <a:ea typeface="Playfair Display"/>
                <a:cs typeface="Playfair Display"/>
                <a:sym typeface="Playfair Display"/>
              </a:defRPr>
            </a:lvl2pPr>
            <a:lvl3pPr marL="1371600" lvl="2" indent="-317500">
              <a:lnSpc>
                <a:spcPct val="115000"/>
              </a:lnSpc>
              <a:spcBef>
                <a:spcPts val="0"/>
              </a:spcBef>
              <a:spcAft>
                <a:spcPts val="0"/>
              </a:spcAft>
              <a:buClr>
                <a:schemeClr val="dk2"/>
              </a:buClr>
              <a:buSzPts val="1400"/>
              <a:buFont typeface="Playfair Display"/>
              <a:buChar char="■"/>
              <a:defRPr>
                <a:solidFill>
                  <a:schemeClr val="dk2"/>
                </a:solidFill>
                <a:latin typeface="Playfair Display"/>
                <a:ea typeface="Playfair Display"/>
                <a:cs typeface="Playfair Display"/>
                <a:sym typeface="Playfair Display"/>
              </a:defRPr>
            </a:lvl3pPr>
            <a:lvl4pPr marL="1828800" lvl="3" indent="-317500">
              <a:lnSpc>
                <a:spcPct val="115000"/>
              </a:lnSpc>
              <a:spcBef>
                <a:spcPts val="0"/>
              </a:spcBef>
              <a:spcAft>
                <a:spcPts val="0"/>
              </a:spcAft>
              <a:buClr>
                <a:schemeClr val="dk2"/>
              </a:buClr>
              <a:buSzPts val="1400"/>
              <a:buFont typeface="Playfair Display"/>
              <a:buChar char="●"/>
              <a:defRPr>
                <a:solidFill>
                  <a:schemeClr val="dk2"/>
                </a:solidFill>
                <a:latin typeface="Playfair Display"/>
                <a:ea typeface="Playfair Display"/>
                <a:cs typeface="Playfair Display"/>
                <a:sym typeface="Playfair Display"/>
              </a:defRPr>
            </a:lvl4pPr>
            <a:lvl5pPr marL="2286000" lvl="4" indent="-317500">
              <a:lnSpc>
                <a:spcPct val="115000"/>
              </a:lnSpc>
              <a:spcBef>
                <a:spcPts val="0"/>
              </a:spcBef>
              <a:spcAft>
                <a:spcPts val="0"/>
              </a:spcAft>
              <a:buClr>
                <a:schemeClr val="dk2"/>
              </a:buClr>
              <a:buSzPts val="1400"/>
              <a:buFont typeface="Playfair Display"/>
              <a:buChar char="○"/>
              <a:defRPr>
                <a:solidFill>
                  <a:schemeClr val="dk2"/>
                </a:solidFill>
                <a:latin typeface="Playfair Display"/>
                <a:ea typeface="Playfair Display"/>
                <a:cs typeface="Playfair Display"/>
                <a:sym typeface="Playfair Display"/>
              </a:defRPr>
            </a:lvl5pPr>
            <a:lvl6pPr marL="2743200" lvl="5" indent="-317500">
              <a:lnSpc>
                <a:spcPct val="115000"/>
              </a:lnSpc>
              <a:spcBef>
                <a:spcPts val="0"/>
              </a:spcBef>
              <a:spcAft>
                <a:spcPts val="0"/>
              </a:spcAft>
              <a:buClr>
                <a:schemeClr val="dk2"/>
              </a:buClr>
              <a:buSzPts val="1400"/>
              <a:buFont typeface="Playfair Display"/>
              <a:buChar char="■"/>
              <a:defRPr>
                <a:solidFill>
                  <a:schemeClr val="dk2"/>
                </a:solidFill>
                <a:latin typeface="Playfair Display"/>
                <a:ea typeface="Playfair Display"/>
                <a:cs typeface="Playfair Display"/>
                <a:sym typeface="Playfair Display"/>
              </a:defRPr>
            </a:lvl6pPr>
            <a:lvl7pPr marL="3200400" lvl="6" indent="-317500">
              <a:lnSpc>
                <a:spcPct val="115000"/>
              </a:lnSpc>
              <a:spcBef>
                <a:spcPts val="0"/>
              </a:spcBef>
              <a:spcAft>
                <a:spcPts val="0"/>
              </a:spcAft>
              <a:buClr>
                <a:schemeClr val="dk2"/>
              </a:buClr>
              <a:buSzPts val="1400"/>
              <a:buFont typeface="Playfair Display"/>
              <a:buChar char="●"/>
              <a:defRPr>
                <a:solidFill>
                  <a:schemeClr val="dk2"/>
                </a:solidFill>
                <a:latin typeface="Playfair Display"/>
                <a:ea typeface="Playfair Display"/>
                <a:cs typeface="Playfair Display"/>
                <a:sym typeface="Playfair Display"/>
              </a:defRPr>
            </a:lvl7pPr>
            <a:lvl8pPr marL="3657600" lvl="7" indent="-317500">
              <a:lnSpc>
                <a:spcPct val="115000"/>
              </a:lnSpc>
              <a:spcBef>
                <a:spcPts val="0"/>
              </a:spcBef>
              <a:spcAft>
                <a:spcPts val="0"/>
              </a:spcAft>
              <a:buClr>
                <a:schemeClr val="dk2"/>
              </a:buClr>
              <a:buSzPts val="1400"/>
              <a:buFont typeface="Playfair Display"/>
              <a:buChar char="○"/>
              <a:defRPr>
                <a:solidFill>
                  <a:schemeClr val="dk2"/>
                </a:solidFill>
                <a:latin typeface="Playfair Display"/>
                <a:ea typeface="Playfair Display"/>
                <a:cs typeface="Playfair Display"/>
                <a:sym typeface="Playfair Display"/>
              </a:defRPr>
            </a:lvl8pPr>
            <a:lvl9pPr marL="4114800" lvl="8" indent="-317500">
              <a:lnSpc>
                <a:spcPct val="115000"/>
              </a:lnSpc>
              <a:spcBef>
                <a:spcPts val="0"/>
              </a:spcBef>
              <a:spcAft>
                <a:spcPts val="0"/>
              </a:spcAft>
              <a:buClr>
                <a:schemeClr val="dk2"/>
              </a:buClr>
              <a:buSzPts val="1400"/>
              <a:buFont typeface="Playfair Display"/>
              <a:buChar char="■"/>
              <a:defRPr>
                <a:solidFill>
                  <a:schemeClr val="dk2"/>
                </a:solidFill>
                <a:latin typeface="Playfair Display"/>
                <a:ea typeface="Playfair Display"/>
                <a:cs typeface="Playfair Display"/>
                <a:sym typeface="Playfair Display"/>
              </a:defRPr>
            </a:lvl9pPr>
          </a:lstStyle>
          <a:p>
            <a:endParaRPr/>
          </a:p>
        </p:txBody>
      </p:sp>
      <p:sp>
        <p:nvSpPr>
          <p:cNvPr id="8" name="Google Shape;8;p1"/>
          <p:cNvSpPr txBox="1">
            <a:spLocks noGrp="1"/>
          </p:cNvSpPr>
          <p:nvPr>
            <p:ph type="sldNum" idx="12"/>
          </p:nvPr>
        </p:nvSpPr>
        <p:spPr>
          <a:xfrm>
            <a:off x="8497999" y="4688759"/>
            <a:ext cx="548700" cy="393600"/>
          </a:xfrm>
          <a:prstGeom prst="rect">
            <a:avLst/>
          </a:prstGeom>
          <a:noFill/>
          <a:ln>
            <a:noFill/>
          </a:ln>
        </p:spPr>
        <p:txBody>
          <a:bodyPr spcFirstLastPara="1" wrap="square" lIns="91425" tIns="91425" rIns="91425" bIns="91425" anchor="ctr" anchorCtr="0">
            <a:normAutofit/>
          </a:bodyPr>
          <a:lstStyle>
            <a:lvl1pPr lvl="0" algn="r">
              <a:buNone/>
              <a:defRPr sz="1000">
                <a:solidFill>
                  <a:schemeClr val="dk2"/>
                </a:solidFill>
                <a:latin typeface="Playfair Display"/>
                <a:ea typeface="Playfair Display"/>
                <a:cs typeface="Playfair Display"/>
                <a:sym typeface="Playfair Display"/>
              </a:defRPr>
            </a:lvl1pPr>
            <a:lvl2pPr lvl="1" algn="r">
              <a:buNone/>
              <a:defRPr sz="1000">
                <a:solidFill>
                  <a:schemeClr val="dk2"/>
                </a:solidFill>
                <a:latin typeface="Playfair Display"/>
                <a:ea typeface="Playfair Display"/>
                <a:cs typeface="Playfair Display"/>
                <a:sym typeface="Playfair Display"/>
              </a:defRPr>
            </a:lvl2pPr>
            <a:lvl3pPr lvl="2" algn="r">
              <a:buNone/>
              <a:defRPr sz="1000">
                <a:solidFill>
                  <a:schemeClr val="dk2"/>
                </a:solidFill>
                <a:latin typeface="Playfair Display"/>
                <a:ea typeface="Playfair Display"/>
                <a:cs typeface="Playfair Display"/>
                <a:sym typeface="Playfair Display"/>
              </a:defRPr>
            </a:lvl3pPr>
            <a:lvl4pPr lvl="3" algn="r">
              <a:buNone/>
              <a:defRPr sz="1000">
                <a:solidFill>
                  <a:schemeClr val="dk2"/>
                </a:solidFill>
                <a:latin typeface="Playfair Display"/>
                <a:ea typeface="Playfair Display"/>
                <a:cs typeface="Playfair Display"/>
                <a:sym typeface="Playfair Display"/>
              </a:defRPr>
            </a:lvl4pPr>
            <a:lvl5pPr lvl="4" algn="r">
              <a:buNone/>
              <a:defRPr sz="1000">
                <a:solidFill>
                  <a:schemeClr val="dk2"/>
                </a:solidFill>
                <a:latin typeface="Playfair Display"/>
                <a:ea typeface="Playfair Display"/>
                <a:cs typeface="Playfair Display"/>
                <a:sym typeface="Playfair Display"/>
              </a:defRPr>
            </a:lvl5pPr>
            <a:lvl6pPr lvl="5" algn="r">
              <a:buNone/>
              <a:defRPr sz="1000">
                <a:solidFill>
                  <a:schemeClr val="dk2"/>
                </a:solidFill>
                <a:latin typeface="Playfair Display"/>
                <a:ea typeface="Playfair Display"/>
                <a:cs typeface="Playfair Display"/>
                <a:sym typeface="Playfair Display"/>
              </a:defRPr>
            </a:lvl6pPr>
            <a:lvl7pPr lvl="6" algn="r">
              <a:buNone/>
              <a:defRPr sz="1000">
                <a:solidFill>
                  <a:schemeClr val="dk2"/>
                </a:solidFill>
                <a:latin typeface="Playfair Display"/>
                <a:ea typeface="Playfair Display"/>
                <a:cs typeface="Playfair Display"/>
                <a:sym typeface="Playfair Display"/>
              </a:defRPr>
            </a:lvl7pPr>
            <a:lvl8pPr lvl="7" algn="r">
              <a:buNone/>
              <a:defRPr sz="1000">
                <a:solidFill>
                  <a:schemeClr val="dk2"/>
                </a:solidFill>
                <a:latin typeface="Playfair Display"/>
                <a:ea typeface="Playfair Display"/>
                <a:cs typeface="Playfair Display"/>
                <a:sym typeface="Playfair Display"/>
              </a:defRPr>
            </a:lvl8pPr>
            <a:lvl9pPr lvl="8" algn="r">
              <a:buNone/>
              <a:defRPr sz="1000">
                <a:solidFill>
                  <a:schemeClr val="dk2"/>
                </a:solidFill>
                <a:latin typeface="Playfair Display"/>
                <a:ea typeface="Playfair Display"/>
                <a:cs typeface="Playfair Display"/>
                <a:sym typeface="Playfair Display"/>
              </a:defRPr>
            </a:lvl9pPr>
          </a:lstStyle>
          <a:p>
            <a:pPr marL="0" lvl="0" indent="0" algn="r" rtl="0">
              <a:spcBef>
                <a:spcPts val="0"/>
              </a:spcBef>
              <a:spcAft>
                <a:spcPts val="0"/>
              </a:spcAft>
              <a:buNone/>
            </a:pPr>
            <a:fld id="{00000000-1234-1234-1234-123412341234}" type="slidenum">
              <a:rPr lang="en-GB"/>
              <a:t>‹#›</a:t>
            </a:fld>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4.xml"/><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9.xml"/><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3" Type="http://schemas.openxmlformats.org/officeDocument/2006/relationships/image" Target="../media/image4.emf"/><Relationship Id="rId2" Type="http://schemas.openxmlformats.org/officeDocument/2006/relationships/notesSlide" Target="../notesSlides/notesSlide10.xml"/><Relationship Id="rId1" Type="http://schemas.openxmlformats.org/officeDocument/2006/relationships/slideLayout" Target="../slideLayouts/slideLayout11.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2.xml"/><Relationship Id="rId1" Type="http://schemas.openxmlformats.org/officeDocument/2006/relationships/slideLayout" Target="../slideLayouts/slideLayout3.xml"/></Relationships>
</file>

<file path=ppt/slides/_rels/slide13.xml.rels><?xml version="1.0" encoding="UTF-8" standalone="yes"?>
<Relationships xmlns="http://schemas.openxmlformats.org/package/2006/relationships"><Relationship Id="rId8" Type="http://schemas.openxmlformats.org/officeDocument/2006/relationships/hyperlink" Target="https://www.statista.com/topics/7887/online-shopping-behavior-in-the-uk/#topicOverview" TargetMode="External"/><Relationship Id="rId3" Type="http://schemas.openxmlformats.org/officeDocument/2006/relationships/hyperlink" Target="https://retailtimes.co.uk/sustainability-is-more-important-to-61-of-uk-consumers-than-it-was-two-years-ago/#:~:text=According%20to%20the%20latest%20NielsenIQ,impacted%20by%20extreme%20weather%20events" TargetMode="External"/><Relationship Id="rId7" Type="http://schemas.openxmlformats.org/officeDocument/2006/relationships/hyperlink" Target="https://www.bcg.com/publications/2024/uk-consumers-worry-about-the-economy-and-spending" TargetMode="External"/><Relationship Id="rId2" Type="http://schemas.openxmlformats.org/officeDocument/2006/relationships/notesSlide" Target="../notesSlides/notesSlide13.xml"/><Relationship Id="rId1" Type="http://schemas.openxmlformats.org/officeDocument/2006/relationships/slideLayout" Target="../slideLayouts/slideLayout3.xml"/><Relationship Id="rId6" Type="http://schemas.openxmlformats.org/officeDocument/2006/relationships/hyperlink" Target="https://www.legislation.gov.uk/ukpga/2015/15/contents" TargetMode="External"/><Relationship Id="rId5" Type="http://schemas.openxmlformats.org/officeDocument/2006/relationships/hyperlink" Target="https://www.gov.uk/government/news/what-support-is-available-for-my-small-business" TargetMode="External"/><Relationship Id="rId4" Type="http://schemas.openxmlformats.org/officeDocument/2006/relationships/hyperlink" Target="https://www.statista.com/statistics/306648/inflation-rate-consumer-price-index-cpi-united-kingdom-uk/" TargetMode="External"/></Relationships>
</file>

<file path=ppt/slides/_rels/slide1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4.xml"/><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57"/>
        <p:cNvGrpSpPr/>
        <p:nvPr/>
      </p:nvGrpSpPr>
      <p:grpSpPr>
        <a:xfrm>
          <a:off x="0" y="0"/>
          <a:ext cx="0" cy="0"/>
          <a:chOff x="0" y="0"/>
          <a:chExt cx="0" cy="0"/>
        </a:xfrm>
      </p:grpSpPr>
      <p:sp>
        <p:nvSpPr>
          <p:cNvPr id="58" name="Google Shape;58;p13"/>
          <p:cNvSpPr txBox="1">
            <a:spLocks noGrp="1"/>
          </p:cNvSpPr>
          <p:nvPr>
            <p:ph type="ctrTitle"/>
          </p:nvPr>
        </p:nvSpPr>
        <p:spPr>
          <a:xfrm>
            <a:off x="344250" y="564350"/>
            <a:ext cx="7102200" cy="3229500"/>
          </a:xfrm>
          <a:prstGeom prst="rect">
            <a:avLst/>
          </a:prstGeom>
        </p:spPr>
        <p:txBody>
          <a:bodyPr spcFirstLastPara="1" wrap="square" lIns="91425" tIns="91425" rIns="91425" bIns="91425" anchor="ctr" anchorCtr="0">
            <a:noAutofit/>
          </a:bodyPr>
          <a:lstStyle/>
          <a:p>
            <a:pPr marL="0" lvl="0" indent="0" algn="ctr" rtl="0">
              <a:lnSpc>
                <a:spcPct val="150000"/>
              </a:lnSpc>
              <a:spcBef>
                <a:spcPts val="0"/>
              </a:spcBef>
              <a:spcAft>
                <a:spcPts val="0"/>
              </a:spcAft>
              <a:buClr>
                <a:schemeClr val="dk2"/>
              </a:buClr>
              <a:buSzPts val="990"/>
              <a:buFont typeface="Arial"/>
              <a:buNone/>
            </a:pPr>
            <a:r>
              <a:rPr lang="en-GB" sz="1610" dirty="0">
                <a:highlight>
                  <a:srgbClr val="FFFF00"/>
                </a:highlight>
                <a:latin typeface="Times New Roman"/>
                <a:ea typeface="Times New Roman"/>
                <a:cs typeface="Times New Roman"/>
                <a:sym typeface="Times New Roman"/>
              </a:rPr>
              <a:t>Student Name: Adam Kowalik</a:t>
            </a:r>
          </a:p>
          <a:p>
            <a:pPr marL="0" lvl="0" indent="0" algn="ctr" rtl="0">
              <a:lnSpc>
                <a:spcPct val="150000"/>
              </a:lnSpc>
              <a:spcBef>
                <a:spcPts val="0"/>
              </a:spcBef>
              <a:spcAft>
                <a:spcPts val="0"/>
              </a:spcAft>
              <a:buClr>
                <a:schemeClr val="dk2"/>
              </a:buClr>
              <a:buSzPts val="990"/>
              <a:buFont typeface="Arial"/>
              <a:buNone/>
            </a:pPr>
            <a:r>
              <a:rPr lang="en-GB" sz="1610" dirty="0">
                <a:highlight>
                  <a:srgbClr val="FFFF00"/>
                </a:highlight>
                <a:latin typeface="Times New Roman"/>
                <a:ea typeface="Times New Roman"/>
                <a:cs typeface="Times New Roman"/>
                <a:sym typeface="Times New Roman"/>
              </a:rPr>
              <a:t>Student Number: 2436788</a:t>
            </a:r>
          </a:p>
          <a:p>
            <a:pPr marL="0" lvl="0" indent="0" algn="ctr" rtl="0">
              <a:lnSpc>
                <a:spcPct val="150000"/>
              </a:lnSpc>
              <a:spcBef>
                <a:spcPts val="0"/>
              </a:spcBef>
              <a:spcAft>
                <a:spcPts val="0"/>
              </a:spcAft>
              <a:buClr>
                <a:schemeClr val="dk2"/>
              </a:buClr>
              <a:buSzPts val="990"/>
              <a:buFont typeface="Arial"/>
              <a:buNone/>
            </a:pPr>
            <a:r>
              <a:rPr lang="en-GB" sz="1610" dirty="0">
                <a:highlight>
                  <a:srgbClr val="FFFF00"/>
                </a:highlight>
                <a:latin typeface="Times New Roman"/>
                <a:ea typeface="Times New Roman"/>
                <a:cs typeface="Times New Roman"/>
                <a:sym typeface="Times New Roman"/>
              </a:rPr>
              <a:t>Module Code: LCLM4004</a:t>
            </a:r>
          </a:p>
          <a:p>
            <a:pPr marL="0" lvl="0" indent="0" algn="ctr" rtl="0">
              <a:lnSpc>
                <a:spcPct val="150000"/>
              </a:lnSpc>
              <a:spcBef>
                <a:spcPts val="0"/>
              </a:spcBef>
              <a:spcAft>
                <a:spcPts val="0"/>
              </a:spcAft>
              <a:buClr>
                <a:schemeClr val="dk2"/>
              </a:buClr>
              <a:buSzPts val="990"/>
              <a:buFont typeface="Arial"/>
              <a:buNone/>
            </a:pPr>
            <a:r>
              <a:rPr lang="en-GB" sz="1610" dirty="0">
                <a:highlight>
                  <a:srgbClr val="FFFF00"/>
                </a:highlight>
                <a:latin typeface="Times New Roman"/>
                <a:ea typeface="Times New Roman"/>
                <a:cs typeface="Times New Roman"/>
                <a:sym typeface="Times New Roman"/>
              </a:rPr>
              <a:t>Module Name: Problem Solving and Decision Making </a:t>
            </a:r>
          </a:p>
          <a:p>
            <a:pPr lvl="0">
              <a:lnSpc>
                <a:spcPct val="150000"/>
              </a:lnSpc>
              <a:buSzPts val="990"/>
            </a:pPr>
            <a:r>
              <a:rPr lang="en-GB" sz="1610" dirty="0">
                <a:highlight>
                  <a:srgbClr val="FFFF00"/>
                </a:highlight>
                <a:latin typeface="Times New Roman"/>
                <a:ea typeface="Times New Roman"/>
                <a:cs typeface="Times New Roman"/>
                <a:sym typeface="Times New Roman"/>
              </a:rPr>
              <a:t>Lecturer’s Name: Rejwan Bin Sulaiman</a:t>
            </a:r>
          </a:p>
          <a:p>
            <a:pPr marL="0" lvl="0" indent="0" algn="ctr" rtl="0">
              <a:lnSpc>
                <a:spcPct val="150000"/>
              </a:lnSpc>
              <a:spcBef>
                <a:spcPts val="0"/>
              </a:spcBef>
              <a:spcAft>
                <a:spcPts val="0"/>
              </a:spcAft>
              <a:buSzPts val="990"/>
              <a:buNone/>
            </a:pPr>
            <a:endParaRPr lang="en-GB" sz="1610" dirty="0">
              <a:highlight>
                <a:srgbClr val="FFFF00"/>
              </a:highlight>
              <a:latin typeface="Times New Roman"/>
              <a:ea typeface="Times New Roman"/>
              <a:cs typeface="Times New Roman"/>
              <a:sym typeface="Times New Roman"/>
            </a:endParaRPr>
          </a:p>
          <a:p>
            <a:pPr marL="0" lvl="0" indent="0" algn="ctr" rtl="0">
              <a:lnSpc>
                <a:spcPct val="150000"/>
              </a:lnSpc>
              <a:spcBef>
                <a:spcPts val="0"/>
              </a:spcBef>
              <a:spcAft>
                <a:spcPts val="0"/>
              </a:spcAft>
              <a:buSzPts val="990"/>
              <a:buNone/>
            </a:pPr>
            <a:r>
              <a:rPr lang="en-GB" sz="1610" dirty="0">
                <a:highlight>
                  <a:srgbClr val="FFFF00"/>
                </a:highlight>
                <a:latin typeface="Times New Roman"/>
                <a:ea typeface="Times New Roman"/>
                <a:cs typeface="Times New Roman"/>
                <a:sym typeface="Times New Roman"/>
              </a:rPr>
              <a:t>Individual Presentation</a:t>
            </a:r>
          </a:p>
          <a:p>
            <a:pPr marL="0" lvl="0" indent="0" algn="ctr" rtl="0">
              <a:lnSpc>
                <a:spcPct val="150000"/>
              </a:lnSpc>
              <a:spcBef>
                <a:spcPts val="0"/>
              </a:spcBef>
              <a:spcAft>
                <a:spcPts val="0"/>
              </a:spcAft>
              <a:buClr>
                <a:schemeClr val="dk2"/>
              </a:buClr>
              <a:buSzPts val="990"/>
              <a:buFont typeface="Arial"/>
              <a:buNone/>
            </a:pPr>
            <a:r>
              <a:rPr lang="en-GB" sz="1610" dirty="0">
                <a:highlight>
                  <a:srgbClr val="FFFF00"/>
                </a:highlight>
                <a:latin typeface="Times New Roman"/>
                <a:ea typeface="Times New Roman"/>
                <a:cs typeface="Times New Roman"/>
                <a:sym typeface="Times New Roman"/>
              </a:rPr>
              <a:t>Green Haven Florists</a:t>
            </a:r>
          </a:p>
        </p:txBody>
      </p:sp>
      <p:sp>
        <p:nvSpPr>
          <p:cNvPr id="59" name="Google Shape;59;p13"/>
          <p:cNvSpPr txBox="1">
            <a:spLocks noGrp="1"/>
          </p:cNvSpPr>
          <p:nvPr>
            <p:ph type="subTitle" idx="1"/>
          </p:nvPr>
        </p:nvSpPr>
        <p:spPr>
          <a:xfrm>
            <a:off x="344249" y="3793751"/>
            <a:ext cx="7102199" cy="577800"/>
          </a:xfrm>
          <a:prstGeom prst="rect">
            <a:avLst/>
          </a:prstGeom>
        </p:spPr>
        <p:txBody>
          <a:bodyPr spcFirstLastPara="1" wrap="square" lIns="91425" tIns="91425" rIns="91425" bIns="91425" anchor="ctr" anchorCtr="0">
            <a:noAutofit/>
          </a:bodyPr>
          <a:lstStyle/>
          <a:p>
            <a:pPr marL="0" lvl="0" indent="0" algn="l" rtl="0">
              <a:lnSpc>
                <a:spcPct val="130000"/>
              </a:lnSpc>
              <a:spcBef>
                <a:spcPts val="0"/>
              </a:spcBef>
              <a:spcAft>
                <a:spcPts val="0"/>
              </a:spcAft>
              <a:buSzPts val="584"/>
              <a:buNone/>
            </a:pPr>
            <a:r>
              <a:rPr lang="en-GB" sz="1305"/>
              <a:t>Certificate of Higher Education in Business Skills for the Workplace</a:t>
            </a:r>
            <a:endParaRPr sz="1305"/>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63"/>
        <p:cNvGrpSpPr/>
        <p:nvPr/>
      </p:nvGrpSpPr>
      <p:grpSpPr>
        <a:xfrm>
          <a:off x="0" y="0"/>
          <a:ext cx="0" cy="0"/>
          <a:chOff x="0" y="0"/>
          <a:chExt cx="0" cy="0"/>
        </a:xfrm>
      </p:grpSpPr>
      <p:sp>
        <p:nvSpPr>
          <p:cNvPr id="64" name="Google Shape;64;p14"/>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Autofit/>
          </a:bodyPr>
          <a:lstStyle/>
          <a:p>
            <a:pPr marL="0" lvl="0" indent="0" algn="ctr" rtl="0">
              <a:lnSpc>
                <a:spcPct val="150000"/>
              </a:lnSpc>
              <a:spcBef>
                <a:spcPts val="0"/>
              </a:spcBef>
              <a:spcAft>
                <a:spcPts val="0"/>
              </a:spcAft>
              <a:buNone/>
            </a:pPr>
            <a:r>
              <a:rPr lang="en-GB" sz="3500" b="1">
                <a:latin typeface="Times New Roman"/>
                <a:ea typeface="Times New Roman"/>
                <a:cs typeface="Times New Roman"/>
                <a:sym typeface="Times New Roman"/>
              </a:rPr>
              <a:t>Table of Contents</a:t>
            </a:r>
            <a:endParaRPr sz="3500" b="1">
              <a:latin typeface="Times New Roman"/>
              <a:ea typeface="Times New Roman"/>
              <a:cs typeface="Times New Roman"/>
              <a:sym typeface="Times New Roman"/>
            </a:endParaRPr>
          </a:p>
        </p:txBody>
      </p:sp>
      <p:sp>
        <p:nvSpPr>
          <p:cNvPr id="65" name="Google Shape;65;p14"/>
          <p:cNvSpPr txBox="1">
            <a:spLocks noGrp="1"/>
          </p:cNvSpPr>
          <p:nvPr>
            <p:ph type="body" idx="1"/>
          </p:nvPr>
        </p:nvSpPr>
        <p:spPr>
          <a:xfrm>
            <a:off x="311700" y="1234075"/>
            <a:ext cx="8520600" cy="3334800"/>
          </a:xfrm>
          <a:prstGeom prst="rect">
            <a:avLst/>
          </a:prstGeom>
        </p:spPr>
        <p:txBody>
          <a:bodyPr spcFirstLastPara="1" wrap="square" lIns="91425" tIns="91425" rIns="91425" bIns="91425" anchor="t" anchorCtr="0">
            <a:normAutofit fontScale="85000" lnSpcReduction="20000"/>
          </a:bodyPr>
          <a:lstStyle/>
          <a:p>
            <a:pPr marL="0" lvl="0" indent="0" algn="r" rtl="0">
              <a:lnSpc>
                <a:spcPct val="150000"/>
              </a:lnSpc>
              <a:spcBef>
                <a:spcPts val="0"/>
              </a:spcBef>
              <a:spcAft>
                <a:spcPts val="0"/>
              </a:spcAft>
              <a:buClr>
                <a:schemeClr val="dk2"/>
              </a:buClr>
              <a:buSzPts val="1100"/>
              <a:buFont typeface="Arial"/>
              <a:buNone/>
            </a:pPr>
            <a:r>
              <a:rPr lang="en-GB" sz="1700" dirty="0">
                <a:latin typeface="Times New Roman"/>
                <a:ea typeface="Times New Roman"/>
                <a:cs typeface="Times New Roman"/>
                <a:sym typeface="Times New Roman"/>
              </a:rPr>
              <a:t>Slide 3: Introduction</a:t>
            </a:r>
            <a:endParaRPr sz="1700" dirty="0">
              <a:latin typeface="Times New Roman"/>
              <a:ea typeface="Times New Roman"/>
              <a:cs typeface="Times New Roman"/>
              <a:sym typeface="Times New Roman"/>
            </a:endParaRPr>
          </a:p>
          <a:p>
            <a:pPr marL="0" lvl="0" indent="0" algn="r" rtl="0">
              <a:lnSpc>
                <a:spcPct val="150000"/>
              </a:lnSpc>
              <a:spcBef>
                <a:spcPts val="0"/>
              </a:spcBef>
              <a:spcAft>
                <a:spcPts val="0"/>
              </a:spcAft>
              <a:buClr>
                <a:schemeClr val="dk2"/>
              </a:buClr>
              <a:buSzPts val="1100"/>
              <a:buFont typeface="Arial"/>
              <a:buNone/>
            </a:pPr>
            <a:r>
              <a:rPr lang="en-GB" sz="1700" dirty="0">
                <a:latin typeface="Times New Roman"/>
                <a:ea typeface="Times New Roman"/>
                <a:cs typeface="Times New Roman"/>
                <a:sym typeface="Times New Roman"/>
              </a:rPr>
              <a:t>Slide 4: Nature and scope of the problem</a:t>
            </a:r>
          </a:p>
          <a:p>
            <a:pPr marL="0" indent="0" algn="r">
              <a:lnSpc>
                <a:spcPct val="150000"/>
              </a:lnSpc>
              <a:buSzPts val="1100"/>
              <a:buNone/>
            </a:pPr>
            <a:r>
              <a:rPr lang="en-US" sz="1700" dirty="0">
                <a:latin typeface="Times New Roman"/>
                <a:ea typeface="Times New Roman"/>
                <a:cs typeface="Times New Roman"/>
                <a:sym typeface="Times New Roman"/>
              </a:rPr>
              <a:t>Slide 5: The 5W2H model</a:t>
            </a:r>
            <a:endParaRPr sz="1700" dirty="0">
              <a:latin typeface="Times New Roman"/>
              <a:ea typeface="Times New Roman"/>
              <a:cs typeface="Times New Roman"/>
              <a:sym typeface="Times New Roman"/>
            </a:endParaRPr>
          </a:p>
          <a:p>
            <a:pPr marL="0" lvl="0" indent="0" algn="r" rtl="0">
              <a:lnSpc>
                <a:spcPct val="150000"/>
              </a:lnSpc>
              <a:spcBef>
                <a:spcPts val="0"/>
              </a:spcBef>
              <a:spcAft>
                <a:spcPts val="0"/>
              </a:spcAft>
              <a:buClr>
                <a:schemeClr val="dk2"/>
              </a:buClr>
              <a:buSzPts val="1100"/>
              <a:buFont typeface="Arial"/>
              <a:buNone/>
            </a:pPr>
            <a:r>
              <a:rPr lang="en-GB" sz="1700" dirty="0">
                <a:latin typeface="Times New Roman"/>
                <a:ea typeface="Times New Roman"/>
                <a:cs typeface="Times New Roman"/>
                <a:sym typeface="Times New Roman"/>
              </a:rPr>
              <a:t>Slide 6: External factors impacting the company</a:t>
            </a:r>
            <a:endParaRPr sz="1700" dirty="0">
              <a:latin typeface="Times New Roman"/>
              <a:ea typeface="Times New Roman"/>
              <a:cs typeface="Times New Roman"/>
              <a:sym typeface="Times New Roman"/>
            </a:endParaRPr>
          </a:p>
          <a:p>
            <a:pPr marL="0" lvl="0" indent="0" algn="r" rtl="0">
              <a:lnSpc>
                <a:spcPct val="150000"/>
              </a:lnSpc>
              <a:spcBef>
                <a:spcPts val="0"/>
              </a:spcBef>
              <a:spcAft>
                <a:spcPts val="0"/>
              </a:spcAft>
              <a:buClr>
                <a:schemeClr val="dk2"/>
              </a:buClr>
              <a:buSzPts val="1100"/>
              <a:buFont typeface="Arial"/>
              <a:buNone/>
            </a:pPr>
            <a:r>
              <a:rPr lang="en-GB" sz="1700" dirty="0">
                <a:latin typeface="Times New Roman"/>
                <a:ea typeface="Times New Roman"/>
                <a:cs typeface="Times New Roman"/>
                <a:sym typeface="Times New Roman"/>
              </a:rPr>
              <a:t>Slide 7: External factors impacting the company</a:t>
            </a:r>
            <a:endParaRPr sz="1700" dirty="0">
              <a:latin typeface="Times New Roman"/>
              <a:ea typeface="Times New Roman"/>
              <a:cs typeface="Times New Roman"/>
              <a:sym typeface="Times New Roman"/>
            </a:endParaRPr>
          </a:p>
          <a:p>
            <a:pPr marL="0" lvl="0" indent="0" algn="r" rtl="0">
              <a:lnSpc>
                <a:spcPct val="150000"/>
              </a:lnSpc>
              <a:spcBef>
                <a:spcPts val="0"/>
              </a:spcBef>
              <a:spcAft>
                <a:spcPts val="0"/>
              </a:spcAft>
              <a:buClr>
                <a:schemeClr val="dk2"/>
              </a:buClr>
              <a:buSzPts val="1100"/>
              <a:buFont typeface="Arial"/>
              <a:buNone/>
            </a:pPr>
            <a:r>
              <a:rPr lang="en-GB" sz="1700" dirty="0">
                <a:latin typeface="Times New Roman"/>
                <a:ea typeface="Times New Roman"/>
                <a:cs typeface="Times New Roman"/>
                <a:sym typeface="Times New Roman"/>
              </a:rPr>
              <a:t>Slide 8: Cause-and-effect analysis</a:t>
            </a:r>
            <a:endParaRPr sz="1700" dirty="0">
              <a:latin typeface="Times New Roman"/>
              <a:ea typeface="Times New Roman"/>
              <a:cs typeface="Times New Roman"/>
              <a:sym typeface="Times New Roman"/>
            </a:endParaRPr>
          </a:p>
          <a:p>
            <a:pPr marL="0" lvl="0" indent="0" algn="r" rtl="0">
              <a:lnSpc>
                <a:spcPct val="150000"/>
              </a:lnSpc>
              <a:spcBef>
                <a:spcPts val="0"/>
              </a:spcBef>
              <a:spcAft>
                <a:spcPts val="0"/>
              </a:spcAft>
              <a:buClr>
                <a:schemeClr val="dk2"/>
              </a:buClr>
              <a:buSzPts val="1100"/>
              <a:buFont typeface="Arial"/>
              <a:buNone/>
            </a:pPr>
            <a:r>
              <a:rPr lang="en-GB" sz="1700" dirty="0">
                <a:latin typeface="Times New Roman"/>
                <a:ea typeface="Times New Roman"/>
                <a:cs typeface="Times New Roman"/>
                <a:sym typeface="Times New Roman"/>
              </a:rPr>
              <a:t>Slide 9: Cause-and-effect analysis</a:t>
            </a:r>
            <a:endParaRPr sz="1700" dirty="0">
              <a:latin typeface="Times New Roman"/>
              <a:ea typeface="Times New Roman"/>
              <a:cs typeface="Times New Roman"/>
              <a:sym typeface="Times New Roman"/>
            </a:endParaRPr>
          </a:p>
          <a:p>
            <a:pPr marL="0" lvl="0" indent="0" algn="r" rtl="0">
              <a:lnSpc>
                <a:spcPct val="150000"/>
              </a:lnSpc>
              <a:spcBef>
                <a:spcPts val="0"/>
              </a:spcBef>
              <a:spcAft>
                <a:spcPts val="0"/>
              </a:spcAft>
              <a:buClr>
                <a:schemeClr val="dk2"/>
              </a:buClr>
              <a:buSzPts val="1100"/>
              <a:buFont typeface="Arial"/>
              <a:buNone/>
            </a:pPr>
            <a:r>
              <a:rPr lang="en-GB" sz="1700" dirty="0">
                <a:latin typeface="Times New Roman"/>
                <a:ea typeface="Times New Roman"/>
                <a:cs typeface="Times New Roman"/>
                <a:sym typeface="Times New Roman"/>
              </a:rPr>
              <a:t>Slide 10: Fishbone Diagram</a:t>
            </a:r>
            <a:endParaRPr sz="1700" dirty="0">
              <a:latin typeface="Times New Roman"/>
              <a:ea typeface="Times New Roman"/>
              <a:cs typeface="Times New Roman"/>
              <a:sym typeface="Times New Roman"/>
            </a:endParaRPr>
          </a:p>
          <a:p>
            <a:pPr marL="0" lvl="0" indent="0" algn="r" rtl="0">
              <a:lnSpc>
                <a:spcPct val="150000"/>
              </a:lnSpc>
              <a:spcBef>
                <a:spcPts val="0"/>
              </a:spcBef>
              <a:spcAft>
                <a:spcPts val="0"/>
              </a:spcAft>
              <a:buNone/>
            </a:pPr>
            <a:r>
              <a:rPr lang="en-GB" sz="1700" dirty="0">
                <a:latin typeface="Times New Roman"/>
                <a:ea typeface="Times New Roman"/>
                <a:cs typeface="Times New Roman"/>
                <a:sym typeface="Times New Roman"/>
              </a:rPr>
              <a:t>Slide 11: Conclusion</a:t>
            </a:r>
          </a:p>
          <a:p>
            <a:pPr marL="0" indent="0" algn="r">
              <a:lnSpc>
                <a:spcPct val="150000"/>
              </a:lnSpc>
              <a:buNone/>
            </a:pPr>
            <a:r>
              <a:rPr lang="en-GB" sz="1700" dirty="0">
                <a:latin typeface="Times New Roman"/>
                <a:ea typeface="Times New Roman"/>
                <a:cs typeface="Times New Roman"/>
                <a:sym typeface="Times New Roman"/>
              </a:rPr>
              <a:t>Slide 12: Recommendations</a:t>
            </a:r>
          </a:p>
          <a:p>
            <a:pPr marL="0" indent="0" algn="r">
              <a:lnSpc>
                <a:spcPct val="150000"/>
              </a:lnSpc>
              <a:buNone/>
            </a:pPr>
            <a:r>
              <a:rPr lang="en-GB" sz="1700" dirty="0">
                <a:latin typeface="Times New Roman"/>
                <a:ea typeface="Times New Roman"/>
                <a:cs typeface="Times New Roman"/>
                <a:sym typeface="Times New Roman"/>
              </a:rPr>
              <a:t>Slide 13: References</a:t>
            </a:r>
          </a:p>
          <a:p>
            <a:pPr marL="0" indent="0" algn="r">
              <a:lnSpc>
                <a:spcPct val="150000"/>
              </a:lnSpc>
              <a:buNone/>
            </a:pPr>
            <a:endParaRPr lang="en-GB" sz="1700" dirty="0">
              <a:latin typeface="Times New Roman"/>
              <a:ea typeface="Times New Roman"/>
              <a:cs typeface="Times New Roman"/>
              <a:sym typeface="Times New Roman"/>
            </a:endParaRPr>
          </a:p>
          <a:p>
            <a:pPr marL="0" lvl="0" indent="0" algn="r" rtl="0">
              <a:lnSpc>
                <a:spcPct val="150000"/>
              </a:lnSpc>
              <a:spcBef>
                <a:spcPts val="0"/>
              </a:spcBef>
              <a:spcAft>
                <a:spcPts val="0"/>
              </a:spcAft>
              <a:buNone/>
            </a:pPr>
            <a:endParaRPr sz="1700" dirty="0">
              <a:latin typeface="Times New Roman"/>
              <a:ea typeface="Times New Roman"/>
              <a:cs typeface="Times New Roman"/>
              <a:sym typeface="Times New Roman"/>
            </a:endParaRPr>
          </a:p>
        </p:txBody>
      </p:sp>
      <p:sp>
        <p:nvSpPr>
          <p:cNvPr id="5" name="TextBox 4">
            <a:extLst>
              <a:ext uri="{FF2B5EF4-FFF2-40B4-BE49-F238E27FC236}">
                <a16:creationId xmlns:a16="http://schemas.microsoft.com/office/drawing/2014/main" id="{DF958F1A-BA7F-AF8D-C59E-7523ACC360BF}"/>
              </a:ext>
            </a:extLst>
          </p:cNvPr>
          <p:cNvSpPr txBox="1"/>
          <p:nvPr/>
        </p:nvSpPr>
        <p:spPr>
          <a:xfrm>
            <a:off x="-80963" y="4999137"/>
            <a:ext cx="4572000" cy="215444"/>
          </a:xfrm>
          <a:prstGeom prst="rect">
            <a:avLst/>
          </a:prstGeom>
          <a:noFill/>
        </p:spPr>
        <p:txBody>
          <a:bodyPr wrap="square">
            <a:spAutoFit/>
          </a:bodyPr>
          <a:lstStyle/>
          <a:p>
            <a:pPr marL="0" lvl="0" indent="0" algn="l" rtl="0">
              <a:spcBef>
                <a:spcPts val="0"/>
              </a:spcBef>
              <a:spcAft>
                <a:spcPts val="0"/>
              </a:spcAft>
              <a:buNone/>
            </a:pPr>
            <a:r>
              <a:rPr lang="en-GB" sz="800" dirty="0">
                <a:solidFill>
                  <a:schemeClr val="dk2"/>
                </a:solidFill>
                <a:highlight>
                  <a:schemeClr val="dk1"/>
                </a:highlight>
                <a:latin typeface="Playfair Display"/>
                <a:ea typeface="Playfair Display"/>
                <a:cs typeface="Playfair Display"/>
                <a:sym typeface="Playfair Display"/>
              </a:rPr>
              <a:t>(Source: Created by learner using Canva)</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69"/>
        <p:cNvGrpSpPr/>
        <p:nvPr/>
      </p:nvGrpSpPr>
      <p:grpSpPr>
        <a:xfrm>
          <a:off x="0" y="0"/>
          <a:ext cx="0" cy="0"/>
          <a:chOff x="0" y="0"/>
          <a:chExt cx="0" cy="0"/>
        </a:xfrm>
      </p:grpSpPr>
      <p:sp>
        <p:nvSpPr>
          <p:cNvPr id="70" name="Google Shape;70;p15"/>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Autofit/>
          </a:bodyPr>
          <a:lstStyle/>
          <a:p>
            <a:pPr marL="0" lvl="0" indent="0" algn="ctr" rtl="0">
              <a:lnSpc>
                <a:spcPct val="150000"/>
              </a:lnSpc>
              <a:spcBef>
                <a:spcPts val="0"/>
              </a:spcBef>
              <a:spcAft>
                <a:spcPts val="0"/>
              </a:spcAft>
              <a:buNone/>
            </a:pPr>
            <a:r>
              <a:rPr lang="en-GB" sz="3500" b="1">
                <a:latin typeface="Times New Roman"/>
                <a:ea typeface="Times New Roman"/>
                <a:cs typeface="Times New Roman"/>
                <a:sym typeface="Times New Roman"/>
              </a:rPr>
              <a:t>Introduction</a:t>
            </a:r>
            <a:endParaRPr sz="3500" b="1">
              <a:latin typeface="Times New Roman"/>
              <a:ea typeface="Times New Roman"/>
              <a:cs typeface="Times New Roman"/>
              <a:sym typeface="Times New Roman"/>
            </a:endParaRPr>
          </a:p>
        </p:txBody>
      </p:sp>
      <p:sp>
        <p:nvSpPr>
          <p:cNvPr id="71" name="Google Shape;71;p15"/>
          <p:cNvSpPr txBox="1">
            <a:spLocks noGrp="1"/>
          </p:cNvSpPr>
          <p:nvPr>
            <p:ph type="body" idx="1"/>
          </p:nvPr>
        </p:nvSpPr>
        <p:spPr>
          <a:xfrm>
            <a:off x="3787575" y="1217175"/>
            <a:ext cx="5044800" cy="3410100"/>
          </a:xfrm>
          <a:prstGeom prst="rect">
            <a:avLst/>
          </a:prstGeom>
        </p:spPr>
        <p:txBody>
          <a:bodyPr spcFirstLastPara="1" wrap="square" lIns="91425" tIns="91425" rIns="91425" bIns="91425" anchor="t" anchorCtr="0">
            <a:normAutofit lnSpcReduction="10000"/>
          </a:bodyPr>
          <a:lstStyle/>
          <a:p>
            <a:pPr marL="457200" lvl="0" indent="-342900" algn="just" rtl="0">
              <a:lnSpc>
                <a:spcPct val="150000"/>
              </a:lnSpc>
              <a:spcBef>
                <a:spcPts val="0"/>
              </a:spcBef>
              <a:spcAft>
                <a:spcPts val="0"/>
              </a:spcAft>
              <a:buSzPts val="1800"/>
              <a:buFont typeface="Times New Roman"/>
              <a:buChar char="●"/>
            </a:pPr>
            <a:r>
              <a:rPr lang="en-GB">
                <a:latin typeface="Times New Roman"/>
                <a:ea typeface="Times New Roman"/>
                <a:cs typeface="Times New Roman"/>
                <a:sym typeface="Times New Roman"/>
              </a:rPr>
              <a:t>Green Haven Florists have witnessed multiple issues.</a:t>
            </a:r>
            <a:endParaRPr>
              <a:latin typeface="Times New Roman"/>
              <a:ea typeface="Times New Roman"/>
              <a:cs typeface="Times New Roman"/>
              <a:sym typeface="Times New Roman"/>
            </a:endParaRPr>
          </a:p>
          <a:p>
            <a:pPr marL="457200" lvl="0" indent="-342900" algn="just" rtl="0">
              <a:lnSpc>
                <a:spcPct val="150000"/>
              </a:lnSpc>
              <a:spcBef>
                <a:spcPts val="0"/>
              </a:spcBef>
              <a:spcAft>
                <a:spcPts val="0"/>
              </a:spcAft>
              <a:buSzPts val="1800"/>
              <a:buFont typeface="Times New Roman"/>
              <a:buChar char="●"/>
            </a:pPr>
            <a:r>
              <a:rPr lang="en-GB">
                <a:latin typeface="Times New Roman"/>
                <a:ea typeface="Times New Roman"/>
                <a:cs typeface="Times New Roman"/>
                <a:sym typeface="Times New Roman"/>
              </a:rPr>
              <a:t>Nature and scope of the problems are evaluated.</a:t>
            </a:r>
            <a:endParaRPr>
              <a:latin typeface="Times New Roman"/>
              <a:ea typeface="Times New Roman"/>
              <a:cs typeface="Times New Roman"/>
              <a:sym typeface="Times New Roman"/>
            </a:endParaRPr>
          </a:p>
          <a:p>
            <a:pPr marL="457200" lvl="0" indent="-342900" algn="just" rtl="0">
              <a:lnSpc>
                <a:spcPct val="150000"/>
              </a:lnSpc>
              <a:spcBef>
                <a:spcPts val="0"/>
              </a:spcBef>
              <a:spcAft>
                <a:spcPts val="0"/>
              </a:spcAft>
              <a:buSzPts val="1800"/>
              <a:buFont typeface="Times New Roman"/>
              <a:buChar char="●"/>
            </a:pPr>
            <a:r>
              <a:rPr lang="en-GB">
                <a:latin typeface="Times New Roman"/>
                <a:ea typeface="Times New Roman"/>
                <a:cs typeface="Times New Roman"/>
                <a:sym typeface="Times New Roman"/>
              </a:rPr>
              <a:t>A focus on external factors is established </a:t>
            </a:r>
            <a:endParaRPr>
              <a:latin typeface="Times New Roman"/>
              <a:ea typeface="Times New Roman"/>
              <a:cs typeface="Times New Roman"/>
              <a:sym typeface="Times New Roman"/>
            </a:endParaRPr>
          </a:p>
          <a:p>
            <a:pPr marL="457200" lvl="0" indent="-342900" algn="just" rtl="0">
              <a:lnSpc>
                <a:spcPct val="150000"/>
              </a:lnSpc>
              <a:spcBef>
                <a:spcPts val="0"/>
              </a:spcBef>
              <a:spcAft>
                <a:spcPts val="0"/>
              </a:spcAft>
              <a:buSzPts val="1800"/>
              <a:buFont typeface="Times New Roman"/>
              <a:buChar char="●"/>
            </a:pPr>
            <a:r>
              <a:rPr lang="en-GB">
                <a:latin typeface="Times New Roman"/>
                <a:ea typeface="Times New Roman"/>
                <a:cs typeface="Times New Roman"/>
                <a:sym typeface="Times New Roman"/>
              </a:rPr>
              <a:t>It created a significant impact on the business.</a:t>
            </a:r>
            <a:endParaRPr>
              <a:latin typeface="Times New Roman"/>
              <a:ea typeface="Times New Roman"/>
              <a:cs typeface="Times New Roman"/>
              <a:sym typeface="Times New Roman"/>
            </a:endParaRPr>
          </a:p>
          <a:p>
            <a:pPr marL="457200" lvl="0" indent="-342900" algn="just" rtl="0">
              <a:lnSpc>
                <a:spcPct val="150000"/>
              </a:lnSpc>
              <a:spcBef>
                <a:spcPts val="0"/>
              </a:spcBef>
              <a:spcAft>
                <a:spcPts val="0"/>
              </a:spcAft>
              <a:buSzPts val="1800"/>
              <a:buFont typeface="Times New Roman"/>
              <a:buChar char="●"/>
            </a:pPr>
            <a:r>
              <a:rPr lang="en-GB">
                <a:latin typeface="Times New Roman"/>
                <a:ea typeface="Times New Roman"/>
                <a:cs typeface="Times New Roman"/>
                <a:sym typeface="Times New Roman"/>
              </a:rPr>
              <a:t>Approached cause-and-effect analysis for identifying root cause of the problem.</a:t>
            </a:r>
            <a:endParaRPr>
              <a:latin typeface="Times New Roman"/>
              <a:ea typeface="Times New Roman"/>
              <a:cs typeface="Times New Roman"/>
              <a:sym typeface="Times New Roman"/>
            </a:endParaRPr>
          </a:p>
        </p:txBody>
      </p:sp>
      <p:sp>
        <p:nvSpPr>
          <p:cNvPr id="3" name="TextBox 2">
            <a:extLst>
              <a:ext uri="{FF2B5EF4-FFF2-40B4-BE49-F238E27FC236}">
                <a16:creationId xmlns:a16="http://schemas.microsoft.com/office/drawing/2014/main" id="{A4A988E7-D245-CA74-49B9-1FEB3BEB8395}"/>
              </a:ext>
            </a:extLst>
          </p:cNvPr>
          <p:cNvSpPr txBox="1"/>
          <p:nvPr/>
        </p:nvSpPr>
        <p:spPr>
          <a:xfrm>
            <a:off x="-66676" y="4980086"/>
            <a:ext cx="4572000" cy="215444"/>
          </a:xfrm>
          <a:prstGeom prst="rect">
            <a:avLst/>
          </a:prstGeom>
          <a:noFill/>
        </p:spPr>
        <p:txBody>
          <a:bodyPr wrap="square">
            <a:spAutoFit/>
          </a:bodyPr>
          <a:lstStyle/>
          <a:p>
            <a:pPr marL="0" lvl="0" indent="0" algn="l" rtl="0">
              <a:spcBef>
                <a:spcPts val="0"/>
              </a:spcBef>
              <a:spcAft>
                <a:spcPts val="0"/>
              </a:spcAft>
              <a:buNone/>
            </a:pPr>
            <a:r>
              <a:rPr lang="en-GB" sz="800" dirty="0">
                <a:solidFill>
                  <a:schemeClr val="dk2"/>
                </a:solidFill>
                <a:highlight>
                  <a:schemeClr val="dk1"/>
                </a:highlight>
                <a:latin typeface="Playfair Display"/>
                <a:ea typeface="Playfair Display"/>
                <a:cs typeface="Playfair Display"/>
                <a:sym typeface="Playfair Display"/>
              </a:rPr>
              <a:t>(Source: Created by learner using Canva)</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75"/>
        <p:cNvGrpSpPr/>
        <p:nvPr/>
      </p:nvGrpSpPr>
      <p:grpSpPr>
        <a:xfrm>
          <a:off x="0" y="0"/>
          <a:ext cx="0" cy="0"/>
          <a:chOff x="0" y="0"/>
          <a:chExt cx="0" cy="0"/>
        </a:xfrm>
      </p:grpSpPr>
      <p:sp>
        <p:nvSpPr>
          <p:cNvPr id="76" name="Google Shape;76;p16"/>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Autofit/>
          </a:bodyPr>
          <a:lstStyle/>
          <a:p>
            <a:pPr marL="0" lvl="0" indent="0" algn="ctr" rtl="0">
              <a:lnSpc>
                <a:spcPct val="150000"/>
              </a:lnSpc>
              <a:spcBef>
                <a:spcPts val="0"/>
              </a:spcBef>
              <a:spcAft>
                <a:spcPts val="0"/>
              </a:spcAft>
              <a:buNone/>
            </a:pPr>
            <a:r>
              <a:rPr lang="en-GB" sz="3500" b="1">
                <a:latin typeface="Times New Roman"/>
                <a:ea typeface="Times New Roman"/>
                <a:cs typeface="Times New Roman"/>
                <a:sym typeface="Times New Roman"/>
              </a:rPr>
              <a:t>Nature and scope of the problem</a:t>
            </a:r>
            <a:endParaRPr sz="3500" b="1">
              <a:latin typeface="Times New Roman"/>
              <a:ea typeface="Times New Roman"/>
              <a:cs typeface="Times New Roman"/>
              <a:sym typeface="Times New Roman"/>
            </a:endParaRPr>
          </a:p>
        </p:txBody>
      </p:sp>
      <p:sp>
        <p:nvSpPr>
          <p:cNvPr id="77" name="Google Shape;77;p16"/>
          <p:cNvSpPr txBox="1">
            <a:spLocks noGrp="1"/>
          </p:cNvSpPr>
          <p:nvPr>
            <p:ph type="body" idx="1"/>
          </p:nvPr>
        </p:nvSpPr>
        <p:spPr>
          <a:xfrm>
            <a:off x="4442700" y="1698100"/>
            <a:ext cx="4389600" cy="2956500"/>
          </a:xfrm>
          <a:prstGeom prst="rect">
            <a:avLst/>
          </a:prstGeom>
        </p:spPr>
        <p:txBody>
          <a:bodyPr spcFirstLastPara="1" wrap="square" lIns="91425" tIns="91425" rIns="91425" bIns="91425" anchor="t" anchorCtr="0">
            <a:normAutofit/>
          </a:bodyPr>
          <a:lstStyle/>
          <a:p>
            <a:pPr marL="457200" lvl="0" indent="-330200" algn="just" rtl="0">
              <a:lnSpc>
                <a:spcPct val="150000"/>
              </a:lnSpc>
              <a:spcBef>
                <a:spcPts val="0"/>
              </a:spcBef>
              <a:spcAft>
                <a:spcPts val="0"/>
              </a:spcAft>
              <a:buSzPts val="1600"/>
              <a:buFont typeface="Times New Roman"/>
              <a:buChar char="●"/>
            </a:pPr>
            <a:r>
              <a:rPr lang="en-GB" sz="1600">
                <a:latin typeface="Times New Roman"/>
                <a:ea typeface="Times New Roman"/>
                <a:cs typeface="Times New Roman"/>
                <a:sym typeface="Times New Roman"/>
              </a:rPr>
              <a:t>Outdated website and poor digital marketing are major causes behind the problem (Refer to case study).</a:t>
            </a:r>
            <a:endParaRPr sz="1600">
              <a:latin typeface="Times New Roman"/>
              <a:ea typeface="Times New Roman"/>
              <a:cs typeface="Times New Roman"/>
              <a:sym typeface="Times New Roman"/>
            </a:endParaRPr>
          </a:p>
          <a:p>
            <a:pPr marL="457200" lvl="0" indent="-330200" algn="just" rtl="0">
              <a:lnSpc>
                <a:spcPct val="150000"/>
              </a:lnSpc>
              <a:spcBef>
                <a:spcPts val="0"/>
              </a:spcBef>
              <a:spcAft>
                <a:spcPts val="0"/>
              </a:spcAft>
              <a:buSzPts val="1600"/>
              <a:buFont typeface="Times New Roman"/>
              <a:buChar char="●"/>
            </a:pPr>
            <a:r>
              <a:rPr lang="en-GB" sz="1600">
                <a:latin typeface="Times New Roman"/>
                <a:ea typeface="Times New Roman"/>
                <a:cs typeface="Times New Roman"/>
                <a:sym typeface="Times New Roman"/>
              </a:rPr>
              <a:t>It lacks reaching online customers due to the absence of an effective online platform.</a:t>
            </a:r>
            <a:endParaRPr sz="1600">
              <a:latin typeface="Times New Roman"/>
              <a:ea typeface="Times New Roman"/>
              <a:cs typeface="Times New Roman"/>
              <a:sym typeface="Times New Roman"/>
            </a:endParaRPr>
          </a:p>
          <a:p>
            <a:pPr marL="457200" lvl="0" indent="-330200" algn="just" rtl="0">
              <a:lnSpc>
                <a:spcPct val="150000"/>
              </a:lnSpc>
              <a:spcBef>
                <a:spcPts val="0"/>
              </a:spcBef>
              <a:spcAft>
                <a:spcPts val="0"/>
              </a:spcAft>
              <a:buSzPts val="1600"/>
              <a:buFont typeface="Times New Roman"/>
              <a:buChar char="●"/>
            </a:pPr>
            <a:r>
              <a:rPr lang="en-GB" sz="1600">
                <a:latin typeface="Times New Roman"/>
                <a:ea typeface="Times New Roman"/>
                <a:cs typeface="Times New Roman"/>
                <a:sym typeface="Times New Roman"/>
              </a:rPr>
              <a:t>It has also faced difficulties due to inflation, rising costs and high competition.</a:t>
            </a:r>
            <a:endParaRPr sz="1600">
              <a:latin typeface="Times New Roman"/>
              <a:ea typeface="Times New Roman"/>
              <a:cs typeface="Times New Roman"/>
              <a:sym typeface="Times New Roman"/>
            </a:endParaRPr>
          </a:p>
        </p:txBody>
      </p:sp>
      <p:pic>
        <p:nvPicPr>
          <p:cNvPr id="78" name="Google Shape;78;p16"/>
          <p:cNvPicPr preferRelativeResize="0"/>
          <p:nvPr/>
        </p:nvPicPr>
        <p:blipFill>
          <a:blip r:embed="rId3">
            <a:alphaModFix/>
          </a:blip>
          <a:stretch>
            <a:fillRect/>
          </a:stretch>
        </p:blipFill>
        <p:spPr>
          <a:xfrm>
            <a:off x="472138" y="1299326"/>
            <a:ext cx="3914325" cy="3282599"/>
          </a:xfrm>
          <a:prstGeom prst="rect">
            <a:avLst/>
          </a:prstGeom>
          <a:noFill/>
          <a:ln>
            <a:noFill/>
          </a:ln>
        </p:spPr>
      </p:pic>
      <p:sp>
        <p:nvSpPr>
          <p:cNvPr id="79" name="Google Shape;79;p16"/>
          <p:cNvSpPr txBox="1"/>
          <p:nvPr/>
        </p:nvSpPr>
        <p:spPr>
          <a:xfrm>
            <a:off x="-85300" y="4949251"/>
            <a:ext cx="3531300" cy="307746"/>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en-US" sz="800" dirty="0">
                <a:solidFill>
                  <a:schemeClr val="dk2"/>
                </a:solidFill>
                <a:highlight>
                  <a:schemeClr val="dk1"/>
                </a:highlight>
                <a:latin typeface="Playfair Display"/>
                <a:ea typeface="Playfair Display"/>
                <a:cs typeface="Playfair Display"/>
                <a:sym typeface="Playfair Display"/>
              </a:rPr>
              <a:t>(Source: Created by learner using Canva)</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83"/>
        <p:cNvGrpSpPr/>
        <p:nvPr/>
      </p:nvGrpSpPr>
      <p:grpSpPr>
        <a:xfrm>
          <a:off x="0" y="0"/>
          <a:ext cx="0" cy="0"/>
          <a:chOff x="0" y="0"/>
          <a:chExt cx="0" cy="0"/>
        </a:xfrm>
      </p:grpSpPr>
      <p:sp>
        <p:nvSpPr>
          <p:cNvPr id="84" name="Google Shape;84;p17"/>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Autofit/>
          </a:bodyPr>
          <a:lstStyle/>
          <a:p>
            <a:pPr marL="0" lvl="0" indent="0" algn="ctr" rtl="0">
              <a:lnSpc>
                <a:spcPct val="150000"/>
              </a:lnSpc>
              <a:spcBef>
                <a:spcPts val="0"/>
              </a:spcBef>
              <a:spcAft>
                <a:spcPts val="0"/>
              </a:spcAft>
              <a:buNone/>
            </a:pPr>
            <a:r>
              <a:rPr lang="en-GB" sz="3500" b="1">
                <a:latin typeface="Times New Roman"/>
                <a:ea typeface="Times New Roman"/>
                <a:cs typeface="Times New Roman"/>
                <a:sym typeface="Times New Roman"/>
              </a:rPr>
              <a:t>The 5W&amp;</a:t>
            </a:r>
            <a:r>
              <a:rPr lang="en-GB" sz="3500" b="1" dirty="0">
                <a:latin typeface="Times New Roman"/>
                <a:ea typeface="Times New Roman"/>
                <a:cs typeface="Times New Roman"/>
                <a:sym typeface="Times New Roman"/>
              </a:rPr>
              <a:t>2H</a:t>
            </a:r>
            <a:r>
              <a:rPr lang="en-GB" sz="3500" b="1">
                <a:latin typeface="Times New Roman"/>
                <a:ea typeface="Times New Roman"/>
                <a:cs typeface="Times New Roman"/>
                <a:sym typeface="Times New Roman"/>
              </a:rPr>
              <a:t> model</a:t>
            </a:r>
            <a:endParaRPr sz="3500" b="1">
              <a:latin typeface="Times New Roman"/>
              <a:ea typeface="Times New Roman"/>
              <a:cs typeface="Times New Roman"/>
              <a:sym typeface="Times New Roman"/>
            </a:endParaRPr>
          </a:p>
        </p:txBody>
      </p:sp>
      <p:graphicFrame>
        <p:nvGraphicFramePr>
          <p:cNvPr id="85" name="Google Shape;85;p17"/>
          <p:cNvGraphicFramePr/>
          <p:nvPr>
            <p:extLst>
              <p:ext uri="{D42A27DB-BD31-4B8C-83A1-F6EECF244321}">
                <p14:modId xmlns:p14="http://schemas.microsoft.com/office/powerpoint/2010/main" val="1860941854"/>
              </p:ext>
            </p:extLst>
          </p:nvPr>
        </p:nvGraphicFramePr>
        <p:xfrm>
          <a:off x="4167125" y="1369325"/>
          <a:ext cx="4759650" cy="3439300"/>
        </p:xfrm>
        <a:graphic>
          <a:graphicData uri="http://schemas.openxmlformats.org/drawingml/2006/table">
            <a:tbl>
              <a:tblPr>
                <a:noFill/>
                <a:tableStyleId>{DDB451BF-ACCE-4261-8878-974732317896}</a:tableStyleId>
              </a:tblPr>
              <a:tblGrid>
                <a:gridCol w="747775">
                  <a:extLst>
                    <a:ext uri="{9D8B030D-6E8A-4147-A177-3AD203B41FA5}">
                      <a16:colId xmlns:a16="http://schemas.microsoft.com/office/drawing/2014/main" val="20000"/>
                    </a:ext>
                  </a:extLst>
                </a:gridCol>
                <a:gridCol w="4011875">
                  <a:extLst>
                    <a:ext uri="{9D8B030D-6E8A-4147-A177-3AD203B41FA5}">
                      <a16:colId xmlns:a16="http://schemas.microsoft.com/office/drawing/2014/main" val="20001"/>
                    </a:ext>
                  </a:extLst>
                </a:gridCol>
              </a:tblGrid>
              <a:tr h="583975">
                <a:tc>
                  <a:txBody>
                    <a:bodyPr/>
                    <a:lstStyle/>
                    <a:p>
                      <a:pPr marL="0" lvl="0" indent="0" algn="l" rtl="0">
                        <a:spcBef>
                          <a:spcPts val="0"/>
                        </a:spcBef>
                        <a:spcAft>
                          <a:spcPts val="0"/>
                        </a:spcAft>
                        <a:buNone/>
                      </a:pPr>
                      <a:r>
                        <a:rPr lang="en-GB" sz="1200" b="1">
                          <a:latin typeface="Times New Roman"/>
                          <a:ea typeface="Times New Roman"/>
                          <a:cs typeface="Times New Roman"/>
                          <a:sym typeface="Times New Roman"/>
                        </a:rPr>
                        <a:t>Question</a:t>
                      </a:r>
                      <a:endParaRPr sz="1200" b="1">
                        <a:latin typeface="Times New Roman"/>
                        <a:ea typeface="Times New Roman"/>
                        <a:cs typeface="Times New Roman"/>
                        <a:sym typeface="Times New Roman"/>
                      </a:endParaRPr>
                    </a:p>
                  </a:txBody>
                  <a:tcPr marL="63500" marR="63500" marT="63500" marB="63500"/>
                </a:tc>
                <a:tc>
                  <a:txBody>
                    <a:bodyPr/>
                    <a:lstStyle/>
                    <a:p>
                      <a:pPr marL="0" lvl="0" indent="0" algn="l" rtl="0">
                        <a:spcBef>
                          <a:spcPts val="0"/>
                        </a:spcBef>
                        <a:spcAft>
                          <a:spcPts val="0"/>
                        </a:spcAft>
                        <a:buNone/>
                      </a:pPr>
                      <a:r>
                        <a:rPr lang="en-GB" sz="1200" b="1">
                          <a:latin typeface="Times New Roman"/>
                          <a:ea typeface="Times New Roman"/>
                          <a:cs typeface="Times New Roman"/>
                          <a:sym typeface="Times New Roman"/>
                        </a:rPr>
                        <a:t>Analysis</a:t>
                      </a:r>
                      <a:endParaRPr sz="1200" b="1">
                        <a:latin typeface="Times New Roman"/>
                        <a:ea typeface="Times New Roman"/>
                        <a:cs typeface="Times New Roman"/>
                        <a:sym typeface="Times New Roman"/>
                      </a:endParaRPr>
                    </a:p>
                  </a:txBody>
                  <a:tcPr marL="63500" marR="63500" marT="63500" marB="63500"/>
                </a:tc>
                <a:extLst>
                  <a:ext uri="{0D108BD9-81ED-4DB2-BD59-A6C34878D82A}">
                    <a16:rowId xmlns:a16="http://schemas.microsoft.com/office/drawing/2014/main" val="10000"/>
                  </a:ext>
                </a:extLst>
              </a:tr>
              <a:tr h="583975">
                <a:tc>
                  <a:txBody>
                    <a:bodyPr/>
                    <a:lstStyle/>
                    <a:p>
                      <a:pPr marL="0" lvl="0" indent="0" algn="l" rtl="0">
                        <a:spcBef>
                          <a:spcPts val="0"/>
                        </a:spcBef>
                        <a:spcAft>
                          <a:spcPts val="0"/>
                        </a:spcAft>
                        <a:buNone/>
                      </a:pPr>
                      <a:r>
                        <a:rPr lang="en-GB" sz="1200" b="1">
                          <a:latin typeface="Times New Roman"/>
                          <a:ea typeface="Times New Roman"/>
                          <a:cs typeface="Times New Roman"/>
                          <a:sym typeface="Times New Roman"/>
                        </a:rPr>
                        <a:t>What</a:t>
                      </a:r>
                      <a:endParaRPr sz="1200" b="1">
                        <a:latin typeface="Times New Roman"/>
                        <a:ea typeface="Times New Roman"/>
                        <a:cs typeface="Times New Roman"/>
                        <a:sym typeface="Times New Roman"/>
                      </a:endParaRPr>
                    </a:p>
                  </a:txBody>
                  <a:tcPr marL="63500" marR="63500" marT="63500" marB="63500"/>
                </a:tc>
                <a:tc>
                  <a:txBody>
                    <a:bodyPr/>
                    <a:lstStyle/>
                    <a:p>
                      <a:pPr marL="0" lvl="0" indent="0" algn="l" rtl="0">
                        <a:spcBef>
                          <a:spcPts val="0"/>
                        </a:spcBef>
                        <a:spcAft>
                          <a:spcPts val="0"/>
                        </a:spcAft>
                        <a:buNone/>
                      </a:pPr>
                      <a:r>
                        <a:rPr lang="en-GB" sz="1200">
                          <a:latin typeface="Times New Roman"/>
                          <a:ea typeface="Times New Roman"/>
                          <a:cs typeface="Times New Roman"/>
                          <a:sym typeface="Times New Roman"/>
                        </a:rPr>
                        <a:t>Declining revenue and customer loss due to increased competition, rising costs and ineffective digital activities </a:t>
                      </a:r>
                      <a:endParaRPr sz="1200">
                        <a:latin typeface="Times New Roman"/>
                        <a:ea typeface="Times New Roman"/>
                        <a:cs typeface="Times New Roman"/>
                        <a:sym typeface="Times New Roman"/>
                      </a:endParaRPr>
                    </a:p>
                  </a:txBody>
                  <a:tcPr marL="63500" marR="63500" marT="63500" marB="63500"/>
                </a:tc>
                <a:extLst>
                  <a:ext uri="{0D108BD9-81ED-4DB2-BD59-A6C34878D82A}">
                    <a16:rowId xmlns:a16="http://schemas.microsoft.com/office/drawing/2014/main" val="10001"/>
                  </a:ext>
                </a:extLst>
              </a:tr>
              <a:tr h="583975">
                <a:tc>
                  <a:txBody>
                    <a:bodyPr/>
                    <a:lstStyle/>
                    <a:p>
                      <a:pPr marL="0" lvl="0" indent="0" algn="l" rtl="0">
                        <a:spcBef>
                          <a:spcPts val="0"/>
                        </a:spcBef>
                        <a:spcAft>
                          <a:spcPts val="0"/>
                        </a:spcAft>
                        <a:buNone/>
                      </a:pPr>
                      <a:r>
                        <a:rPr lang="en-GB" sz="1200" b="1">
                          <a:latin typeface="Times New Roman"/>
                          <a:ea typeface="Times New Roman"/>
                          <a:cs typeface="Times New Roman"/>
                          <a:sym typeface="Times New Roman"/>
                        </a:rPr>
                        <a:t>Who</a:t>
                      </a:r>
                      <a:endParaRPr sz="1200" b="1">
                        <a:latin typeface="Times New Roman"/>
                        <a:ea typeface="Times New Roman"/>
                        <a:cs typeface="Times New Roman"/>
                        <a:sym typeface="Times New Roman"/>
                      </a:endParaRPr>
                    </a:p>
                  </a:txBody>
                  <a:tcPr marL="63500" marR="63500" marT="63500" marB="63500"/>
                </a:tc>
                <a:tc>
                  <a:txBody>
                    <a:bodyPr/>
                    <a:lstStyle/>
                    <a:p>
                      <a:pPr marL="0" lvl="0" indent="0" algn="l" rtl="0">
                        <a:spcBef>
                          <a:spcPts val="0"/>
                        </a:spcBef>
                        <a:spcAft>
                          <a:spcPts val="0"/>
                        </a:spcAft>
                        <a:buNone/>
                      </a:pPr>
                      <a:r>
                        <a:rPr lang="en-GB" sz="1200">
                          <a:latin typeface="Times New Roman"/>
                          <a:ea typeface="Times New Roman"/>
                          <a:cs typeface="Times New Roman"/>
                          <a:sym typeface="Times New Roman"/>
                        </a:rPr>
                        <a:t>Owners of Green Haven Florists, customers,  local suppliers and employees</a:t>
                      </a:r>
                      <a:endParaRPr sz="1200">
                        <a:latin typeface="Times New Roman"/>
                        <a:ea typeface="Times New Roman"/>
                        <a:cs typeface="Times New Roman"/>
                        <a:sym typeface="Times New Roman"/>
                      </a:endParaRPr>
                    </a:p>
                  </a:txBody>
                  <a:tcPr marL="63500" marR="63500" marT="63500" marB="63500"/>
                </a:tc>
                <a:extLst>
                  <a:ext uri="{0D108BD9-81ED-4DB2-BD59-A6C34878D82A}">
                    <a16:rowId xmlns:a16="http://schemas.microsoft.com/office/drawing/2014/main" val="10002"/>
                  </a:ext>
                </a:extLst>
              </a:tr>
              <a:tr h="367800">
                <a:tc>
                  <a:txBody>
                    <a:bodyPr/>
                    <a:lstStyle/>
                    <a:p>
                      <a:pPr marL="0" lvl="0" indent="0" algn="l" rtl="0">
                        <a:spcBef>
                          <a:spcPts val="0"/>
                        </a:spcBef>
                        <a:spcAft>
                          <a:spcPts val="0"/>
                        </a:spcAft>
                        <a:buNone/>
                      </a:pPr>
                      <a:r>
                        <a:rPr lang="en-GB" sz="1200" b="1">
                          <a:latin typeface="Times New Roman"/>
                          <a:ea typeface="Times New Roman"/>
                          <a:cs typeface="Times New Roman"/>
                          <a:sym typeface="Times New Roman"/>
                        </a:rPr>
                        <a:t>Where</a:t>
                      </a:r>
                      <a:endParaRPr sz="1200" b="1">
                        <a:latin typeface="Times New Roman"/>
                        <a:ea typeface="Times New Roman"/>
                        <a:cs typeface="Times New Roman"/>
                        <a:sym typeface="Times New Roman"/>
                      </a:endParaRPr>
                    </a:p>
                  </a:txBody>
                  <a:tcPr marL="63500" marR="63500" marT="63500" marB="63500"/>
                </a:tc>
                <a:tc>
                  <a:txBody>
                    <a:bodyPr/>
                    <a:lstStyle/>
                    <a:p>
                      <a:pPr marL="0" lvl="0" indent="0" algn="l" rtl="0">
                        <a:spcBef>
                          <a:spcPts val="0"/>
                        </a:spcBef>
                        <a:spcAft>
                          <a:spcPts val="0"/>
                        </a:spcAft>
                        <a:buNone/>
                      </a:pPr>
                      <a:r>
                        <a:rPr lang="en-GB" sz="1200">
                          <a:latin typeface="Times New Roman"/>
                          <a:ea typeface="Times New Roman"/>
                          <a:cs typeface="Times New Roman"/>
                          <a:sym typeface="Times New Roman"/>
                        </a:rPr>
                        <a:t>Nowhich, UK, where the business is situated</a:t>
                      </a:r>
                      <a:endParaRPr sz="1200">
                        <a:latin typeface="Times New Roman"/>
                        <a:ea typeface="Times New Roman"/>
                        <a:cs typeface="Times New Roman"/>
                        <a:sym typeface="Times New Roman"/>
                      </a:endParaRPr>
                    </a:p>
                  </a:txBody>
                  <a:tcPr marL="63500" marR="63500" marT="63500" marB="63500"/>
                </a:tc>
                <a:extLst>
                  <a:ext uri="{0D108BD9-81ED-4DB2-BD59-A6C34878D82A}">
                    <a16:rowId xmlns:a16="http://schemas.microsoft.com/office/drawing/2014/main" val="10003"/>
                  </a:ext>
                </a:extLst>
              </a:tr>
              <a:tr h="367800">
                <a:tc>
                  <a:txBody>
                    <a:bodyPr/>
                    <a:lstStyle/>
                    <a:p>
                      <a:pPr marL="0" lvl="0" indent="0" algn="l" rtl="0">
                        <a:spcBef>
                          <a:spcPts val="0"/>
                        </a:spcBef>
                        <a:spcAft>
                          <a:spcPts val="0"/>
                        </a:spcAft>
                        <a:buNone/>
                      </a:pPr>
                      <a:r>
                        <a:rPr lang="en-GB" sz="1200" b="1">
                          <a:latin typeface="Times New Roman"/>
                          <a:ea typeface="Times New Roman"/>
                          <a:cs typeface="Times New Roman"/>
                          <a:sym typeface="Times New Roman"/>
                        </a:rPr>
                        <a:t>When</a:t>
                      </a:r>
                      <a:endParaRPr sz="1200" b="1">
                        <a:latin typeface="Times New Roman"/>
                        <a:ea typeface="Times New Roman"/>
                        <a:cs typeface="Times New Roman"/>
                        <a:sym typeface="Times New Roman"/>
                      </a:endParaRPr>
                    </a:p>
                  </a:txBody>
                  <a:tcPr marL="63500" marR="63500" marT="63500" marB="63500"/>
                </a:tc>
                <a:tc>
                  <a:txBody>
                    <a:bodyPr/>
                    <a:lstStyle/>
                    <a:p>
                      <a:pPr marL="0" lvl="0" indent="0" algn="l" rtl="0">
                        <a:spcBef>
                          <a:spcPts val="0"/>
                        </a:spcBef>
                        <a:spcAft>
                          <a:spcPts val="0"/>
                        </a:spcAft>
                        <a:buNone/>
                      </a:pPr>
                      <a:r>
                        <a:rPr lang="en-GB" sz="1200">
                          <a:latin typeface="Times New Roman"/>
                          <a:ea typeface="Times New Roman"/>
                          <a:cs typeface="Times New Roman"/>
                          <a:sym typeface="Times New Roman"/>
                        </a:rPr>
                        <a:t>In the last twelve months </a:t>
                      </a:r>
                      <a:endParaRPr sz="1200">
                        <a:latin typeface="Times New Roman"/>
                        <a:ea typeface="Times New Roman"/>
                        <a:cs typeface="Times New Roman"/>
                        <a:sym typeface="Times New Roman"/>
                      </a:endParaRPr>
                    </a:p>
                  </a:txBody>
                  <a:tcPr marL="63500" marR="63500" marT="63500" marB="63500"/>
                </a:tc>
                <a:extLst>
                  <a:ext uri="{0D108BD9-81ED-4DB2-BD59-A6C34878D82A}">
                    <a16:rowId xmlns:a16="http://schemas.microsoft.com/office/drawing/2014/main" val="10004"/>
                  </a:ext>
                </a:extLst>
              </a:tr>
              <a:tr h="583975">
                <a:tc>
                  <a:txBody>
                    <a:bodyPr/>
                    <a:lstStyle/>
                    <a:p>
                      <a:pPr marL="0" lvl="0" indent="0" algn="l" rtl="0">
                        <a:spcBef>
                          <a:spcPts val="0"/>
                        </a:spcBef>
                        <a:spcAft>
                          <a:spcPts val="0"/>
                        </a:spcAft>
                        <a:buNone/>
                      </a:pPr>
                      <a:r>
                        <a:rPr lang="en-GB" sz="1200" b="1">
                          <a:latin typeface="Times New Roman"/>
                          <a:ea typeface="Times New Roman"/>
                          <a:cs typeface="Times New Roman"/>
                          <a:sym typeface="Times New Roman"/>
                        </a:rPr>
                        <a:t>Why</a:t>
                      </a:r>
                      <a:endParaRPr sz="1200" b="1">
                        <a:latin typeface="Times New Roman"/>
                        <a:ea typeface="Times New Roman"/>
                        <a:cs typeface="Times New Roman"/>
                        <a:sym typeface="Times New Roman"/>
                      </a:endParaRPr>
                    </a:p>
                  </a:txBody>
                  <a:tcPr marL="63500" marR="63500" marT="63500" marB="63500"/>
                </a:tc>
                <a:tc>
                  <a:txBody>
                    <a:bodyPr/>
                    <a:lstStyle/>
                    <a:p>
                      <a:pPr marL="0" lvl="0" indent="0" algn="l" rtl="0">
                        <a:spcBef>
                          <a:spcPts val="0"/>
                        </a:spcBef>
                        <a:spcAft>
                          <a:spcPts val="0"/>
                        </a:spcAft>
                        <a:buNone/>
                      </a:pPr>
                      <a:r>
                        <a:rPr lang="en-GB" sz="1200">
                          <a:latin typeface="Times New Roman"/>
                          <a:ea typeface="Times New Roman"/>
                          <a:cs typeface="Times New Roman"/>
                          <a:sym typeface="Times New Roman"/>
                        </a:rPr>
                        <a:t>Changing the behaviours of customers towards online service and demand for affordable products </a:t>
                      </a:r>
                      <a:endParaRPr sz="1200">
                        <a:latin typeface="Times New Roman"/>
                        <a:ea typeface="Times New Roman"/>
                        <a:cs typeface="Times New Roman"/>
                        <a:sym typeface="Times New Roman"/>
                      </a:endParaRPr>
                    </a:p>
                  </a:txBody>
                  <a:tcPr marL="63500" marR="63500" marT="63500" marB="63500"/>
                </a:tc>
                <a:extLst>
                  <a:ext uri="{0D108BD9-81ED-4DB2-BD59-A6C34878D82A}">
                    <a16:rowId xmlns:a16="http://schemas.microsoft.com/office/drawing/2014/main" val="10005"/>
                  </a:ext>
                </a:extLst>
              </a:tr>
              <a:tr h="367800">
                <a:tc>
                  <a:txBody>
                    <a:bodyPr/>
                    <a:lstStyle/>
                    <a:p>
                      <a:pPr marL="0" lvl="0" indent="0" algn="l" rtl="0">
                        <a:spcBef>
                          <a:spcPts val="0"/>
                        </a:spcBef>
                        <a:spcAft>
                          <a:spcPts val="0"/>
                        </a:spcAft>
                        <a:buNone/>
                      </a:pPr>
                      <a:r>
                        <a:rPr lang="en-GB" sz="1200" b="1">
                          <a:latin typeface="Times New Roman"/>
                          <a:ea typeface="Times New Roman"/>
                          <a:cs typeface="Times New Roman"/>
                          <a:sym typeface="Times New Roman"/>
                        </a:rPr>
                        <a:t>How</a:t>
                      </a:r>
                      <a:endParaRPr sz="1200" b="1">
                        <a:latin typeface="Times New Roman"/>
                        <a:ea typeface="Times New Roman"/>
                        <a:cs typeface="Times New Roman"/>
                        <a:sym typeface="Times New Roman"/>
                      </a:endParaRPr>
                    </a:p>
                  </a:txBody>
                  <a:tcPr marL="63500" marR="63500" marT="63500" marB="63500"/>
                </a:tc>
                <a:tc>
                  <a:txBody>
                    <a:bodyPr/>
                    <a:lstStyle/>
                    <a:p>
                      <a:pPr marL="0" lvl="0" indent="0" algn="l" rtl="0">
                        <a:spcBef>
                          <a:spcPts val="0"/>
                        </a:spcBef>
                        <a:spcAft>
                          <a:spcPts val="0"/>
                        </a:spcAft>
                        <a:buNone/>
                      </a:pPr>
                      <a:r>
                        <a:rPr lang="en-GB" sz="1200">
                          <a:latin typeface="Times New Roman"/>
                          <a:ea typeface="Times New Roman"/>
                          <a:cs typeface="Times New Roman"/>
                          <a:sym typeface="Times New Roman"/>
                        </a:rPr>
                        <a:t>In-store sales decreased by 30%</a:t>
                      </a:r>
                      <a:endParaRPr sz="1200">
                        <a:latin typeface="Times New Roman"/>
                        <a:ea typeface="Times New Roman"/>
                        <a:cs typeface="Times New Roman"/>
                        <a:sym typeface="Times New Roman"/>
                      </a:endParaRPr>
                    </a:p>
                  </a:txBody>
                  <a:tcPr marL="63500" marR="63500" marT="63500" marB="63500"/>
                </a:tc>
                <a:extLst>
                  <a:ext uri="{0D108BD9-81ED-4DB2-BD59-A6C34878D82A}">
                    <a16:rowId xmlns:a16="http://schemas.microsoft.com/office/drawing/2014/main" val="10006"/>
                  </a:ext>
                </a:extLst>
              </a:tr>
            </a:tbl>
          </a:graphicData>
        </a:graphic>
      </p:graphicFrame>
      <p:sp>
        <p:nvSpPr>
          <p:cNvPr id="87" name="Google Shape;87;p17"/>
          <p:cNvSpPr txBox="1"/>
          <p:nvPr/>
        </p:nvSpPr>
        <p:spPr>
          <a:xfrm>
            <a:off x="-64737" y="4922925"/>
            <a:ext cx="3531300" cy="307746"/>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en-US" sz="800" dirty="0">
                <a:solidFill>
                  <a:schemeClr val="dk2"/>
                </a:solidFill>
                <a:highlight>
                  <a:schemeClr val="dk1"/>
                </a:highlight>
                <a:latin typeface="Playfair Display"/>
                <a:ea typeface="Playfair Display"/>
                <a:cs typeface="Playfair Display"/>
                <a:sym typeface="Playfair Display"/>
              </a:rPr>
              <a:t>(Source: Created by learner using Canva)</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91"/>
        <p:cNvGrpSpPr/>
        <p:nvPr/>
      </p:nvGrpSpPr>
      <p:grpSpPr>
        <a:xfrm>
          <a:off x="0" y="0"/>
          <a:ext cx="0" cy="0"/>
          <a:chOff x="0" y="0"/>
          <a:chExt cx="0" cy="0"/>
        </a:xfrm>
      </p:grpSpPr>
      <p:sp>
        <p:nvSpPr>
          <p:cNvPr id="92" name="Google Shape;92;p18"/>
          <p:cNvSpPr txBox="1">
            <a:spLocks noGrp="1"/>
          </p:cNvSpPr>
          <p:nvPr>
            <p:ph type="title"/>
          </p:nvPr>
        </p:nvSpPr>
        <p:spPr>
          <a:xfrm>
            <a:off x="311700" y="232750"/>
            <a:ext cx="8520600" cy="969000"/>
          </a:xfrm>
          <a:prstGeom prst="rect">
            <a:avLst/>
          </a:prstGeom>
        </p:spPr>
        <p:txBody>
          <a:bodyPr spcFirstLastPara="1" wrap="square" lIns="91425" tIns="91425" rIns="91425" bIns="91425" anchor="t" anchorCtr="0">
            <a:noAutofit/>
          </a:bodyPr>
          <a:lstStyle/>
          <a:p>
            <a:pPr marL="0" lvl="0" indent="0" algn="ctr" rtl="0">
              <a:lnSpc>
                <a:spcPct val="150000"/>
              </a:lnSpc>
              <a:spcBef>
                <a:spcPts val="0"/>
              </a:spcBef>
              <a:spcAft>
                <a:spcPts val="0"/>
              </a:spcAft>
              <a:buNone/>
            </a:pPr>
            <a:r>
              <a:rPr lang="en-GB" sz="3200" b="1">
                <a:latin typeface="Times New Roman"/>
                <a:ea typeface="Times New Roman"/>
                <a:cs typeface="Times New Roman"/>
                <a:sym typeface="Times New Roman"/>
              </a:rPr>
              <a:t>External factors impacting the company</a:t>
            </a:r>
            <a:endParaRPr sz="3200" b="1">
              <a:latin typeface="Times New Roman"/>
              <a:ea typeface="Times New Roman"/>
              <a:cs typeface="Times New Roman"/>
              <a:sym typeface="Times New Roman"/>
            </a:endParaRPr>
          </a:p>
        </p:txBody>
      </p:sp>
      <p:sp>
        <p:nvSpPr>
          <p:cNvPr id="93" name="Google Shape;93;p18"/>
          <p:cNvSpPr txBox="1">
            <a:spLocks noGrp="1"/>
          </p:cNvSpPr>
          <p:nvPr>
            <p:ph type="body" idx="1"/>
          </p:nvPr>
        </p:nvSpPr>
        <p:spPr>
          <a:xfrm>
            <a:off x="3992400" y="1445700"/>
            <a:ext cx="4839900" cy="3261600"/>
          </a:xfrm>
          <a:prstGeom prst="rect">
            <a:avLst/>
          </a:prstGeom>
        </p:spPr>
        <p:txBody>
          <a:bodyPr spcFirstLastPara="1" wrap="square" lIns="91425" tIns="91425" rIns="91425" bIns="91425" anchor="t" anchorCtr="0">
            <a:normAutofit/>
          </a:bodyPr>
          <a:lstStyle/>
          <a:p>
            <a:pPr marL="457200" lvl="0" indent="-330200" algn="just" rtl="0">
              <a:lnSpc>
                <a:spcPct val="150000"/>
              </a:lnSpc>
              <a:spcBef>
                <a:spcPts val="0"/>
              </a:spcBef>
              <a:spcAft>
                <a:spcPts val="0"/>
              </a:spcAft>
              <a:buSzPts val="1600"/>
              <a:buFont typeface="Times New Roman"/>
              <a:buChar char="●"/>
            </a:pPr>
            <a:r>
              <a:rPr lang="en-GB" sz="1600" b="1">
                <a:latin typeface="Times New Roman"/>
                <a:ea typeface="Times New Roman"/>
                <a:cs typeface="Times New Roman"/>
                <a:sym typeface="Times New Roman"/>
              </a:rPr>
              <a:t>Political</a:t>
            </a:r>
            <a:r>
              <a:rPr lang="en-GB" sz="1600">
                <a:latin typeface="Times New Roman"/>
                <a:ea typeface="Times New Roman"/>
                <a:cs typeface="Times New Roman"/>
                <a:sym typeface="Times New Roman"/>
              </a:rPr>
              <a:t>: Governmental support for small businesses (Gov.UK, 2025).</a:t>
            </a:r>
            <a:endParaRPr sz="1600">
              <a:latin typeface="Times New Roman"/>
              <a:ea typeface="Times New Roman"/>
              <a:cs typeface="Times New Roman"/>
              <a:sym typeface="Times New Roman"/>
            </a:endParaRPr>
          </a:p>
          <a:p>
            <a:pPr marL="457200" lvl="0" indent="-330200" algn="just" rtl="0">
              <a:lnSpc>
                <a:spcPct val="150000"/>
              </a:lnSpc>
              <a:spcBef>
                <a:spcPts val="0"/>
              </a:spcBef>
              <a:spcAft>
                <a:spcPts val="0"/>
              </a:spcAft>
              <a:buSzPts val="1600"/>
              <a:buFont typeface="Times New Roman"/>
              <a:buChar char="●"/>
            </a:pPr>
            <a:r>
              <a:rPr lang="en-GB" sz="1600" b="1">
                <a:latin typeface="Times New Roman"/>
                <a:ea typeface="Times New Roman"/>
                <a:cs typeface="Times New Roman"/>
                <a:sym typeface="Times New Roman"/>
              </a:rPr>
              <a:t>Economic</a:t>
            </a:r>
            <a:r>
              <a:rPr lang="en-GB" sz="1600">
                <a:latin typeface="Times New Roman"/>
                <a:ea typeface="Times New Roman"/>
                <a:cs typeface="Times New Roman"/>
                <a:sym typeface="Times New Roman"/>
              </a:rPr>
              <a:t>: The UK inflation rate was 3.8% in August 2025 from 2.6% in February 2025 (Clark, 2025).</a:t>
            </a:r>
            <a:endParaRPr sz="1600">
              <a:latin typeface="Times New Roman"/>
              <a:ea typeface="Times New Roman"/>
              <a:cs typeface="Times New Roman"/>
              <a:sym typeface="Times New Roman"/>
            </a:endParaRPr>
          </a:p>
          <a:p>
            <a:pPr marL="457200" lvl="0" indent="-330200" algn="just" rtl="0">
              <a:lnSpc>
                <a:spcPct val="150000"/>
              </a:lnSpc>
              <a:spcBef>
                <a:spcPts val="0"/>
              </a:spcBef>
              <a:spcAft>
                <a:spcPts val="0"/>
              </a:spcAft>
              <a:buSzPts val="1600"/>
              <a:buFont typeface="Times New Roman"/>
              <a:buChar char="●"/>
            </a:pPr>
            <a:r>
              <a:rPr lang="en-GB" sz="1600" b="1">
                <a:latin typeface="Times New Roman"/>
                <a:ea typeface="Times New Roman"/>
                <a:cs typeface="Times New Roman"/>
                <a:sym typeface="Times New Roman"/>
              </a:rPr>
              <a:t>Social</a:t>
            </a:r>
            <a:r>
              <a:rPr lang="en-GB" sz="1600">
                <a:latin typeface="Times New Roman"/>
                <a:ea typeface="Times New Roman"/>
                <a:cs typeface="Times New Roman"/>
                <a:sym typeface="Times New Roman"/>
              </a:rPr>
              <a:t>: Worrying about rising consumer prices, UK customers have focused on purchasing affordable products (Wade and Navarro, 2024).</a:t>
            </a:r>
            <a:endParaRPr b="1">
              <a:latin typeface="Times New Roman"/>
              <a:ea typeface="Times New Roman"/>
              <a:cs typeface="Times New Roman"/>
              <a:sym typeface="Times New Roman"/>
            </a:endParaRPr>
          </a:p>
        </p:txBody>
      </p:sp>
      <p:sp>
        <p:nvSpPr>
          <p:cNvPr id="3" name="TextBox 2">
            <a:extLst>
              <a:ext uri="{FF2B5EF4-FFF2-40B4-BE49-F238E27FC236}">
                <a16:creationId xmlns:a16="http://schemas.microsoft.com/office/drawing/2014/main" id="{4A273BAB-6DF6-E93F-31DB-EB1D9151AD87}"/>
              </a:ext>
            </a:extLst>
          </p:cNvPr>
          <p:cNvSpPr txBox="1"/>
          <p:nvPr/>
        </p:nvSpPr>
        <p:spPr>
          <a:xfrm>
            <a:off x="-85724" y="4996475"/>
            <a:ext cx="4572000" cy="215444"/>
          </a:xfrm>
          <a:prstGeom prst="rect">
            <a:avLst/>
          </a:prstGeom>
          <a:noFill/>
        </p:spPr>
        <p:txBody>
          <a:bodyPr wrap="square">
            <a:spAutoFit/>
          </a:bodyPr>
          <a:lstStyle/>
          <a:p>
            <a:pPr marL="0" lvl="0" indent="0" algn="l" rtl="0">
              <a:spcBef>
                <a:spcPts val="0"/>
              </a:spcBef>
              <a:spcAft>
                <a:spcPts val="0"/>
              </a:spcAft>
              <a:buNone/>
            </a:pPr>
            <a:r>
              <a:rPr lang="en-GB" sz="800" dirty="0">
                <a:solidFill>
                  <a:schemeClr val="dk2"/>
                </a:solidFill>
                <a:highlight>
                  <a:schemeClr val="dk1"/>
                </a:highlight>
                <a:latin typeface="Playfair Display"/>
                <a:ea typeface="Playfair Display"/>
                <a:cs typeface="Playfair Display"/>
                <a:sym typeface="Playfair Display"/>
              </a:rPr>
              <a:t>(Source: Created by learner using Canva)</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97"/>
        <p:cNvGrpSpPr/>
        <p:nvPr/>
      </p:nvGrpSpPr>
      <p:grpSpPr>
        <a:xfrm>
          <a:off x="0" y="0"/>
          <a:ext cx="0" cy="0"/>
          <a:chOff x="0" y="0"/>
          <a:chExt cx="0" cy="0"/>
        </a:xfrm>
      </p:grpSpPr>
      <p:sp>
        <p:nvSpPr>
          <p:cNvPr id="98" name="Google Shape;98;p19"/>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Autofit/>
          </a:bodyPr>
          <a:lstStyle/>
          <a:p>
            <a:pPr marL="0" lvl="0" indent="0" algn="ctr" rtl="0">
              <a:lnSpc>
                <a:spcPct val="150000"/>
              </a:lnSpc>
              <a:spcBef>
                <a:spcPts val="0"/>
              </a:spcBef>
              <a:spcAft>
                <a:spcPts val="0"/>
              </a:spcAft>
              <a:buNone/>
            </a:pPr>
            <a:r>
              <a:rPr lang="en-GB" sz="3500" b="1">
                <a:latin typeface="Times New Roman"/>
                <a:ea typeface="Times New Roman"/>
                <a:cs typeface="Times New Roman"/>
                <a:sym typeface="Times New Roman"/>
              </a:rPr>
              <a:t>External factors impacting the company</a:t>
            </a:r>
            <a:endParaRPr sz="3500" b="1">
              <a:latin typeface="Times New Roman"/>
              <a:ea typeface="Times New Roman"/>
              <a:cs typeface="Times New Roman"/>
              <a:sym typeface="Times New Roman"/>
            </a:endParaRPr>
          </a:p>
        </p:txBody>
      </p:sp>
      <p:sp>
        <p:nvSpPr>
          <p:cNvPr id="99" name="Google Shape;99;p19"/>
          <p:cNvSpPr txBox="1">
            <a:spLocks noGrp="1"/>
          </p:cNvSpPr>
          <p:nvPr>
            <p:ph type="body" idx="1"/>
          </p:nvPr>
        </p:nvSpPr>
        <p:spPr>
          <a:xfrm>
            <a:off x="4319825" y="1234075"/>
            <a:ext cx="4512600" cy="3334800"/>
          </a:xfrm>
          <a:prstGeom prst="rect">
            <a:avLst/>
          </a:prstGeom>
        </p:spPr>
        <p:txBody>
          <a:bodyPr spcFirstLastPara="1" wrap="square" lIns="91425" tIns="91425" rIns="91425" bIns="91425" anchor="t" anchorCtr="0">
            <a:noAutofit/>
          </a:bodyPr>
          <a:lstStyle/>
          <a:p>
            <a:pPr marL="457200" lvl="0" indent="-323850" algn="just" rtl="0">
              <a:lnSpc>
                <a:spcPct val="150000"/>
              </a:lnSpc>
              <a:spcBef>
                <a:spcPts val="0"/>
              </a:spcBef>
              <a:spcAft>
                <a:spcPts val="0"/>
              </a:spcAft>
              <a:buSzPts val="1500"/>
              <a:buFont typeface="Times New Roman"/>
              <a:buChar char="●"/>
            </a:pPr>
            <a:r>
              <a:rPr lang="en-GB" sz="1500" b="1">
                <a:latin typeface="Times New Roman"/>
                <a:ea typeface="Times New Roman"/>
                <a:cs typeface="Times New Roman"/>
                <a:sym typeface="Times New Roman"/>
              </a:rPr>
              <a:t>Technology:</a:t>
            </a:r>
            <a:r>
              <a:rPr lang="en-GB" sz="1500">
                <a:latin typeface="Times New Roman"/>
                <a:ea typeface="Times New Roman"/>
                <a:cs typeface="Times New Roman"/>
                <a:sym typeface="Times New Roman"/>
              </a:rPr>
              <a:t> The Growing popularity of e-commerce has increased by nearly 85% in 2025 in the UK market (Watty, 2025). </a:t>
            </a:r>
            <a:endParaRPr sz="1500">
              <a:latin typeface="Times New Roman"/>
              <a:ea typeface="Times New Roman"/>
              <a:cs typeface="Times New Roman"/>
              <a:sym typeface="Times New Roman"/>
            </a:endParaRPr>
          </a:p>
          <a:p>
            <a:pPr marL="457200" lvl="0" indent="-323850" algn="just" rtl="0">
              <a:lnSpc>
                <a:spcPct val="150000"/>
              </a:lnSpc>
              <a:spcBef>
                <a:spcPts val="0"/>
              </a:spcBef>
              <a:spcAft>
                <a:spcPts val="0"/>
              </a:spcAft>
              <a:buSzPts val="1500"/>
              <a:buFont typeface="Times New Roman"/>
              <a:buChar char="●"/>
            </a:pPr>
            <a:r>
              <a:rPr lang="en-GB" sz="1500" b="1">
                <a:latin typeface="Times New Roman"/>
                <a:ea typeface="Times New Roman"/>
                <a:cs typeface="Times New Roman"/>
                <a:sym typeface="Times New Roman"/>
              </a:rPr>
              <a:t>Legal: </a:t>
            </a:r>
            <a:r>
              <a:rPr lang="en-GB" sz="1500">
                <a:latin typeface="Times New Roman"/>
                <a:ea typeface="Times New Roman"/>
                <a:cs typeface="Times New Roman"/>
                <a:sym typeface="Times New Roman"/>
              </a:rPr>
              <a:t>Every UK business mandatorily adheres to the Consumer Rights Act 2015 to treat customers fairly and lawfully throughout (legislation.gov.uk, 2025).</a:t>
            </a:r>
            <a:endParaRPr sz="1500">
              <a:latin typeface="Times New Roman"/>
              <a:ea typeface="Times New Roman"/>
              <a:cs typeface="Times New Roman"/>
              <a:sym typeface="Times New Roman"/>
            </a:endParaRPr>
          </a:p>
          <a:p>
            <a:pPr marL="457200" lvl="0" indent="-323850" algn="just" rtl="0">
              <a:lnSpc>
                <a:spcPct val="150000"/>
              </a:lnSpc>
              <a:spcBef>
                <a:spcPts val="0"/>
              </a:spcBef>
              <a:spcAft>
                <a:spcPts val="0"/>
              </a:spcAft>
              <a:buSzPts val="1500"/>
              <a:buFont typeface="Times New Roman"/>
              <a:buChar char="●"/>
            </a:pPr>
            <a:r>
              <a:rPr lang="en-GB" sz="1500" b="1">
                <a:latin typeface="Times New Roman"/>
                <a:ea typeface="Times New Roman"/>
                <a:cs typeface="Times New Roman"/>
                <a:sym typeface="Times New Roman"/>
              </a:rPr>
              <a:t>Environment:</a:t>
            </a:r>
            <a:r>
              <a:rPr lang="en-GB" sz="1500">
                <a:latin typeface="Times New Roman"/>
                <a:ea typeface="Times New Roman"/>
                <a:cs typeface="Times New Roman"/>
                <a:sym typeface="Times New Roman"/>
              </a:rPr>
              <a:t> Nearly 61% of the UK customers value sustainability more than anything during purchasing (Briggs, 2023).</a:t>
            </a:r>
            <a:endParaRPr sz="1700">
              <a:latin typeface="Times New Roman"/>
              <a:ea typeface="Times New Roman"/>
              <a:cs typeface="Times New Roman"/>
              <a:sym typeface="Times New Roman"/>
            </a:endParaRPr>
          </a:p>
        </p:txBody>
      </p:sp>
      <p:sp>
        <p:nvSpPr>
          <p:cNvPr id="3" name="TextBox 2">
            <a:extLst>
              <a:ext uri="{FF2B5EF4-FFF2-40B4-BE49-F238E27FC236}">
                <a16:creationId xmlns:a16="http://schemas.microsoft.com/office/drawing/2014/main" id="{BC54E213-B963-D778-710A-8E8A4789E508}"/>
              </a:ext>
            </a:extLst>
          </p:cNvPr>
          <p:cNvSpPr txBox="1"/>
          <p:nvPr/>
        </p:nvSpPr>
        <p:spPr>
          <a:xfrm>
            <a:off x="-76200" y="4994375"/>
            <a:ext cx="4572000" cy="215444"/>
          </a:xfrm>
          <a:prstGeom prst="rect">
            <a:avLst/>
          </a:prstGeom>
          <a:noFill/>
        </p:spPr>
        <p:txBody>
          <a:bodyPr wrap="square">
            <a:spAutoFit/>
          </a:bodyPr>
          <a:lstStyle/>
          <a:p>
            <a:pPr marL="0" lvl="0" indent="0" algn="l" rtl="0">
              <a:spcBef>
                <a:spcPts val="0"/>
              </a:spcBef>
              <a:spcAft>
                <a:spcPts val="0"/>
              </a:spcAft>
              <a:buNone/>
            </a:pPr>
            <a:r>
              <a:rPr lang="en-GB" sz="800" dirty="0">
                <a:solidFill>
                  <a:schemeClr val="dk2"/>
                </a:solidFill>
                <a:highlight>
                  <a:schemeClr val="dk1"/>
                </a:highlight>
                <a:latin typeface="Playfair Display"/>
                <a:ea typeface="Playfair Display"/>
                <a:cs typeface="Playfair Display"/>
                <a:sym typeface="Playfair Display"/>
              </a:rPr>
              <a:t>(Source: Created by learner using Canva)</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03"/>
        <p:cNvGrpSpPr/>
        <p:nvPr/>
      </p:nvGrpSpPr>
      <p:grpSpPr>
        <a:xfrm>
          <a:off x="0" y="0"/>
          <a:ext cx="0" cy="0"/>
          <a:chOff x="0" y="0"/>
          <a:chExt cx="0" cy="0"/>
        </a:xfrm>
      </p:grpSpPr>
      <p:sp>
        <p:nvSpPr>
          <p:cNvPr id="104" name="Google Shape;104;p20"/>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Autofit/>
          </a:bodyPr>
          <a:lstStyle/>
          <a:p>
            <a:pPr marL="0" lvl="0" indent="0" algn="ctr" rtl="0">
              <a:lnSpc>
                <a:spcPct val="150000"/>
              </a:lnSpc>
              <a:spcBef>
                <a:spcPts val="0"/>
              </a:spcBef>
              <a:spcAft>
                <a:spcPts val="0"/>
              </a:spcAft>
              <a:buNone/>
            </a:pPr>
            <a:r>
              <a:rPr lang="en-GB" sz="3500" b="1" dirty="0">
                <a:latin typeface="Times New Roman"/>
                <a:ea typeface="Times New Roman"/>
                <a:cs typeface="Times New Roman"/>
                <a:sym typeface="Times New Roman"/>
              </a:rPr>
              <a:t>Cause-and-effect analysis</a:t>
            </a:r>
            <a:endParaRPr sz="3500" b="1" dirty="0">
              <a:latin typeface="Times New Roman"/>
              <a:ea typeface="Times New Roman"/>
              <a:cs typeface="Times New Roman"/>
              <a:sym typeface="Times New Roman"/>
            </a:endParaRPr>
          </a:p>
        </p:txBody>
      </p:sp>
      <p:sp>
        <p:nvSpPr>
          <p:cNvPr id="105" name="Google Shape;105;p20"/>
          <p:cNvSpPr txBox="1">
            <a:spLocks noGrp="1"/>
          </p:cNvSpPr>
          <p:nvPr>
            <p:ph type="body" idx="1"/>
          </p:nvPr>
        </p:nvSpPr>
        <p:spPr>
          <a:xfrm>
            <a:off x="4088654" y="1363675"/>
            <a:ext cx="4661100" cy="3334800"/>
          </a:xfrm>
          <a:prstGeom prst="rect">
            <a:avLst/>
          </a:prstGeom>
        </p:spPr>
        <p:txBody>
          <a:bodyPr spcFirstLastPara="1" wrap="square" lIns="91425" tIns="91425" rIns="91425" bIns="91425" anchor="t" anchorCtr="0">
            <a:normAutofit/>
          </a:bodyPr>
          <a:lstStyle/>
          <a:p>
            <a:pPr marL="457200" lvl="0" indent="-336550" algn="just" rtl="0">
              <a:lnSpc>
                <a:spcPct val="150000"/>
              </a:lnSpc>
              <a:spcBef>
                <a:spcPts val="0"/>
              </a:spcBef>
              <a:spcAft>
                <a:spcPts val="0"/>
              </a:spcAft>
              <a:buSzPts val="1700"/>
              <a:buFont typeface="Times New Roman"/>
              <a:buChar char="●"/>
            </a:pPr>
            <a:r>
              <a:rPr lang="en-GB" sz="1700" dirty="0">
                <a:latin typeface="Times New Roman"/>
                <a:ea typeface="Times New Roman"/>
                <a:cs typeface="Times New Roman"/>
                <a:sym typeface="Times New Roman"/>
              </a:rPr>
              <a:t>The key issue of the business is that sales and profits declined by 30%</a:t>
            </a:r>
            <a:endParaRPr sz="1700" dirty="0">
              <a:latin typeface="Times New Roman"/>
              <a:ea typeface="Times New Roman"/>
              <a:cs typeface="Times New Roman"/>
              <a:sym typeface="Times New Roman"/>
            </a:endParaRPr>
          </a:p>
          <a:p>
            <a:pPr marL="457200" lvl="0" indent="-336550" algn="just" rtl="0">
              <a:lnSpc>
                <a:spcPct val="150000"/>
              </a:lnSpc>
              <a:spcBef>
                <a:spcPts val="0"/>
              </a:spcBef>
              <a:spcAft>
                <a:spcPts val="0"/>
              </a:spcAft>
              <a:buSzPts val="1700"/>
              <a:buFont typeface="Times New Roman"/>
              <a:buChar char="●"/>
            </a:pPr>
            <a:r>
              <a:rPr lang="en-GB" sz="1700" dirty="0">
                <a:latin typeface="Times New Roman"/>
                <a:ea typeface="Times New Roman"/>
                <a:cs typeface="Times New Roman"/>
                <a:sym typeface="Times New Roman"/>
              </a:rPr>
              <a:t>Lack of concern about the market change has led the business towards a loss</a:t>
            </a:r>
            <a:endParaRPr sz="1700" dirty="0">
              <a:latin typeface="Times New Roman"/>
              <a:ea typeface="Times New Roman"/>
              <a:cs typeface="Times New Roman"/>
              <a:sym typeface="Times New Roman"/>
            </a:endParaRPr>
          </a:p>
          <a:p>
            <a:pPr marL="457200" lvl="0" indent="-336550" algn="just" rtl="0">
              <a:lnSpc>
                <a:spcPct val="150000"/>
              </a:lnSpc>
              <a:spcBef>
                <a:spcPts val="0"/>
              </a:spcBef>
              <a:spcAft>
                <a:spcPts val="0"/>
              </a:spcAft>
              <a:buSzPts val="1700"/>
              <a:buFont typeface="Times New Roman"/>
              <a:buChar char="●"/>
            </a:pPr>
            <a:r>
              <a:rPr lang="en-GB" sz="1700" dirty="0">
                <a:latin typeface="Times New Roman"/>
                <a:ea typeface="Times New Roman"/>
                <a:cs typeface="Times New Roman"/>
                <a:sym typeface="Times New Roman"/>
              </a:rPr>
              <a:t>Due to increased competition, an affordable competitor’s products and online services have influenced customers to shift from Green Haven Florists to other brands</a:t>
            </a:r>
            <a:endParaRPr sz="1700" dirty="0">
              <a:latin typeface="Times New Roman"/>
              <a:ea typeface="Times New Roman"/>
              <a:cs typeface="Times New Roman"/>
              <a:sym typeface="Times New Roman"/>
            </a:endParaRPr>
          </a:p>
        </p:txBody>
      </p:sp>
      <p:sp>
        <p:nvSpPr>
          <p:cNvPr id="3" name="TextBox 2">
            <a:extLst>
              <a:ext uri="{FF2B5EF4-FFF2-40B4-BE49-F238E27FC236}">
                <a16:creationId xmlns:a16="http://schemas.microsoft.com/office/drawing/2014/main" id="{662B93B1-F29A-DC8C-7C88-ACCCFBF92991}"/>
              </a:ext>
            </a:extLst>
          </p:cNvPr>
          <p:cNvSpPr txBox="1"/>
          <p:nvPr/>
        </p:nvSpPr>
        <p:spPr>
          <a:xfrm>
            <a:off x="-61912" y="4989612"/>
            <a:ext cx="4572000" cy="215444"/>
          </a:xfrm>
          <a:prstGeom prst="rect">
            <a:avLst/>
          </a:prstGeom>
          <a:noFill/>
        </p:spPr>
        <p:txBody>
          <a:bodyPr wrap="square">
            <a:spAutoFit/>
          </a:bodyPr>
          <a:lstStyle/>
          <a:p>
            <a:pPr marL="0" lvl="0" indent="0" algn="l" rtl="0">
              <a:spcBef>
                <a:spcPts val="0"/>
              </a:spcBef>
              <a:spcAft>
                <a:spcPts val="0"/>
              </a:spcAft>
              <a:buNone/>
            </a:pPr>
            <a:r>
              <a:rPr lang="en-GB" sz="800" dirty="0">
                <a:solidFill>
                  <a:schemeClr val="dk2"/>
                </a:solidFill>
                <a:highlight>
                  <a:schemeClr val="dk1"/>
                </a:highlight>
                <a:latin typeface="Playfair Display"/>
                <a:ea typeface="Playfair Display"/>
                <a:cs typeface="Playfair Display"/>
                <a:sym typeface="Playfair Display"/>
              </a:rPr>
              <a:t>(Source: Created by learner using Canva)</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109"/>
        <p:cNvGrpSpPr/>
        <p:nvPr/>
      </p:nvGrpSpPr>
      <p:grpSpPr>
        <a:xfrm>
          <a:off x="0" y="0"/>
          <a:ext cx="0" cy="0"/>
          <a:chOff x="0" y="0"/>
          <a:chExt cx="0" cy="0"/>
        </a:xfrm>
      </p:grpSpPr>
      <p:sp>
        <p:nvSpPr>
          <p:cNvPr id="110" name="Google Shape;110;p21"/>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Autofit/>
          </a:bodyPr>
          <a:lstStyle/>
          <a:p>
            <a:pPr marL="0" lvl="0" indent="0" algn="ctr" rtl="0">
              <a:lnSpc>
                <a:spcPct val="150000"/>
              </a:lnSpc>
              <a:spcBef>
                <a:spcPts val="0"/>
              </a:spcBef>
              <a:spcAft>
                <a:spcPts val="0"/>
              </a:spcAft>
              <a:buNone/>
            </a:pPr>
            <a:r>
              <a:rPr lang="en-GB" sz="3500" b="1">
                <a:latin typeface="Times New Roman"/>
                <a:ea typeface="Times New Roman"/>
                <a:cs typeface="Times New Roman"/>
                <a:sym typeface="Times New Roman"/>
              </a:rPr>
              <a:t>Cause-and-effect analysis</a:t>
            </a:r>
            <a:endParaRPr sz="3500" b="1">
              <a:latin typeface="Times New Roman"/>
              <a:ea typeface="Times New Roman"/>
              <a:cs typeface="Times New Roman"/>
              <a:sym typeface="Times New Roman"/>
            </a:endParaRPr>
          </a:p>
        </p:txBody>
      </p:sp>
      <p:sp>
        <p:nvSpPr>
          <p:cNvPr id="111" name="Google Shape;111;p21"/>
          <p:cNvSpPr txBox="1">
            <a:spLocks noGrp="1"/>
          </p:cNvSpPr>
          <p:nvPr>
            <p:ph type="body" idx="1"/>
          </p:nvPr>
        </p:nvSpPr>
        <p:spPr>
          <a:xfrm>
            <a:off x="4311900" y="1515575"/>
            <a:ext cx="4520400" cy="3334800"/>
          </a:xfrm>
          <a:prstGeom prst="rect">
            <a:avLst/>
          </a:prstGeom>
        </p:spPr>
        <p:txBody>
          <a:bodyPr spcFirstLastPara="1" wrap="square" lIns="91425" tIns="91425" rIns="91425" bIns="91425" anchor="t" anchorCtr="0">
            <a:noAutofit/>
          </a:bodyPr>
          <a:lstStyle/>
          <a:p>
            <a:pPr marL="457200" lvl="0" indent="-323850" algn="just" rtl="0">
              <a:lnSpc>
                <a:spcPct val="150000"/>
              </a:lnSpc>
              <a:spcBef>
                <a:spcPts val="0"/>
              </a:spcBef>
              <a:spcAft>
                <a:spcPts val="0"/>
              </a:spcAft>
              <a:buSzPts val="1500"/>
              <a:buFont typeface="Times New Roman"/>
              <a:buChar char="●"/>
            </a:pPr>
            <a:r>
              <a:rPr lang="en-GB" sz="1500" dirty="0">
                <a:latin typeface="Times New Roman"/>
                <a:ea typeface="Times New Roman"/>
                <a:cs typeface="Times New Roman"/>
                <a:sym typeface="Times New Roman"/>
              </a:rPr>
              <a:t>Poor operational strategy is one of the key reasons for the declining sales of the business</a:t>
            </a:r>
            <a:endParaRPr sz="1500" dirty="0">
              <a:latin typeface="Times New Roman"/>
              <a:ea typeface="Times New Roman"/>
              <a:cs typeface="Times New Roman"/>
              <a:sym typeface="Times New Roman"/>
            </a:endParaRPr>
          </a:p>
          <a:p>
            <a:pPr marL="457200" lvl="0" indent="-323850" algn="just" rtl="0">
              <a:lnSpc>
                <a:spcPct val="150000"/>
              </a:lnSpc>
              <a:spcBef>
                <a:spcPts val="0"/>
              </a:spcBef>
              <a:spcAft>
                <a:spcPts val="0"/>
              </a:spcAft>
              <a:buSzPts val="1500"/>
              <a:buFont typeface="Times New Roman"/>
              <a:buChar char="●"/>
            </a:pPr>
            <a:r>
              <a:rPr lang="en-GB" sz="1500" dirty="0">
                <a:latin typeface="Times New Roman"/>
                <a:ea typeface="Times New Roman"/>
                <a:cs typeface="Times New Roman"/>
                <a:sym typeface="Times New Roman"/>
              </a:rPr>
              <a:t>The company has lacked in maintaining a budget, due to which it failed to cope with the rising costs of sustainable materials and locally sourced blooms. </a:t>
            </a:r>
            <a:endParaRPr sz="1500" dirty="0">
              <a:latin typeface="Times New Roman"/>
              <a:ea typeface="Times New Roman"/>
              <a:cs typeface="Times New Roman"/>
              <a:sym typeface="Times New Roman"/>
            </a:endParaRPr>
          </a:p>
          <a:p>
            <a:pPr marL="457200" lvl="0" indent="-323850" algn="just" rtl="0">
              <a:lnSpc>
                <a:spcPct val="150000"/>
              </a:lnSpc>
              <a:spcBef>
                <a:spcPts val="0"/>
              </a:spcBef>
              <a:spcAft>
                <a:spcPts val="0"/>
              </a:spcAft>
              <a:buSzPts val="1500"/>
              <a:buFont typeface="Times New Roman"/>
              <a:buChar char="●"/>
            </a:pPr>
            <a:r>
              <a:rPr lang="en-GB" sz="1500" dirty="0">
                <a:latin typeface="Times New Roman"/>
                <a:ea typeface="Times New Roman"/>
                <a:cs typeface="Times New Roman"/>
                <a:sym typeface="Times New Roman"/>
              </a:rPr>
              <a:t>Besides poor digital marketing, discounts, and the absence of advanced services such as same-day delivery have made the company lose customers.</a:t>
            </a:r>
            <a:endParaRPr sz="1500" dirty="0">
              <a:latin typeface="Times New Roman"/>
              <a:ea typeface="Times New Roman"/>
              <a:cs typeface="Times New Roman"/>
              <a:sym typeface="Times New Roman"/>
            </a:endParaRPr>
          </a:p>
        </p:txBody>
      </p:sp>
      <p:pic>
        <p:nvPicPr>
          <p:cNvPr id="112" name="Google Shape;112;p21"/>
          <p:cNvPicPr preferRelativeResize="0"/>
          <p:nvPr/>
        </p:nvPicPr>
        <p:blipFill>
          <a:blip r:embed="rId3">
            <a:alphaModFix/>
          </a:blip>
          <a:stretch>
            <a:fillRect/>
          </a:stretch>
        </p:blipFill>
        <p:spPr>
          <a:xfrm>
            <a:off x="311700" y="1373238"/>
            <a:ext cx="4007100" cy="3005325"/>
          </a:xfrm>
          <a:prstGeom prst="rect">
            <a:avLst/>
          </a:prstGeom>
          <a:noFill/>
          <a:ln>
            <a:noFill/>
          </a:ln>
        </p:spPr>
      </p:pic>
      <p:sp>
        <p:nvSpPr>
          <p:cNvPr id="113" name="Google Shape;113;p21"/>
          <p:cNvSpPr txBox="1"/>
          <p:nvPr/>
        </p:nvSpPr>
        <p:spPr>
          <a:xfrm>
            <a:off x="-76200" y="4931337"/>
            <a:ext cx="3531300" cy="307746"/>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en-US" sz="800" dirty="0">
                <a:solidFill>
                  <a:schemeClr val="dk2"/>
                </a:solidFill>
                <a:highlight>
                  <a:schemeClr val="dk1"/>
                </a:highlight>
                <a:latin typeface="Playfair Display"/>
                <a:ea typeface="Playfair Display"/>
                <a:cs typeface="Playfair Display"/>
                <a:sym typeface="Playfair Display"/>
              </a:rPr>
              <a:t>(Source: Created by learner using Canva)</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7" name="Picture 46">
            <a:extLst>
              <a:ext uri="{FF2B5EF4-FFF2-40B4-BE49-F238E27FC236}">
                <a16:creationId xmlns:a16="http://schemas.microsoft.com/office/drawing/2014/main" id="{EDF66533-F683-93F6-A25B-C93FBDAD436B}"/>
              </a:ext>
            </a:extLst>
          </p:cNvPr>
          <p:cNvPicPr>
            <a:picLocks noChangeAspect="1"/>
          </p:cNvPicPr>
          <p:nvPr/>
        </p:nvPicPr>
        <p:blipFill>
          <a:blip r:embed="rId3"/>
          <a:stretch>
            <a:fillRect/>
          </a:stretch>
        </p:blipFill>
        <p:spPr>
          <a:xfrm>
            <a:off x="2533338" y="-149183"/>
            <a:ext cx="6610662" cy="3695075"/>
          </a:xfrm>
          <a:prstGeom prst="rect">
            <a:avLst/>
          </a:prstGeom>
        </p:spPr>
      </p:pic>
      <p:sp>
        <p:nvSpPr>
          <p:cNvPr id="48" name="TextBox 47">
            <a:extLst>
              <a:ext uri="{FF2B5EF4-FFF2-40B4-BE49-F238E27FC236}">
                <a16:creationId xmlns:a16="http://schemas.microsoft.com/office/drawing/2014/main" id="{681C42D6-BC66-6042-DD96-1E6609D2A224}"/>
              </a:ext>
            </a:extLst>
          </p:cNvPr>
          <p:cNvSpPr txBox="1"/>
          <p:nvPr/>
        </p:nvSpPr>
        <p:spPr>
          <a:xfrm>
            <a:off x="59961" y="134912"/>
            <a:ext cx="1956216" cy="261610"/>
          </a:xfrm>
          <a:prstGeom prst="rect">
            <a:avLst/>
          </a:prstGeom>
          <a:noFill/>
        </p:spPr>
        <p:txBody>
          <a:bodyPr wrap="square" rtlCol="0">
            <a:spAutoFit/>
          </a:bodyPr>
          <a:lstStyle/>
          <a:p>
            <a:r>
              <a:rPr lang="en-GB" sz="1100" dirty="0">
                <a:highlight>
                  <a:srgbClr val="FFFF00"/>
                </a:highlight>
              </a:rPr>
              <a:t>Fishbone Diagram</a:t>
            </a:r>
          </a:p>
        </p:txBody>
      </p:sp>
      <p:sp>
        <p:nvSpPr>
          <p:cNvPr id="50" name="TextBox 49">
            <a:extLst>
              <a:ext uri="{FF2B5EF4-FFF2-40B4-BE49-F238E27FC236}">
                <a16:creationId xmlns:a16="http://schemas.microsoft.com/office/drawing/2014/main" id="{E490E3EC-6F04-AF4F-F154-B603FAF22EA2}"/>
              </a:ext>
            </a:extLst>
          </p:cNvPr>
          <p:cNvSpPr txBox="1"/>
          <p:nvPr/>
        </p:nvSpPr>
        <p:spPr>
          <a:xfrm>
            <a:off x="-89940" y="5008588"/>
            <a:ext cx="4572000" cy="215444"/>
          </a:xfrm>
          <a:prstGeom prst="rect">
            <a:avLst/>
          </a:prstGeom>
          <a:noFill/>
        </p:spPr>
        <p:txBody>
          <a:bodyPr wrap="square">
            <a:spAutoFit/>
          </a:bodyPr>
          <a:lstStyle/>
          <a:p>
            <a:r>
              <a:rPr lang="en-US" sz="800" dirty="0">
                <a:highlight>
                  <a:srgbClr val="FFFF00"/>
                </a:highlight>
              </a:rPr>
              <a:t>(Source: Created by learner using Canva)</a:t>
            </a:r>
            <a:endParaRPr lang="en-GB" sz="800" dirty="0">
              <a:highlight>
                <a:srgbClr val="FFFF00"/>
              </a:highlight>
            </a:endParaRPr>
          </a:p>
        </p:txBody>
      </p:sp>
    </p:spTree>
    <p:extLst>
      <p:ext uri="{BB962C8B-B14F-4D97-AF65-F5344CB8AC3E}">
        <p14:creationId xmlns:p14="http://schemas.microsoft.com/office/powerpoint/2010/main" val="333277000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117"/>
        <p:cNvGrpSpPr/>
        <p:nvPr/>
      </p:nvGrpSpPr>
      <p:grpSpPr>
        <a:xfrm>
          <a:off x="0" y="0"/>
          <a:ext cx="0" cy="0"/>
          <a:chOff x="0" y="0"/>
          <a:chExt cx="0" cy="0"/>
        </a:xfrm>
      </p:grpSpPr>
      <p:sp>
        <p:nvSpPr>
          <p:cNvPr id="118" name="Google Shape;118;p22"/>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Autofit/>
          </a:bodyPr>
          <a:lstStyle/>
          <a:p>
            <a:pPr marL="0" lvl="0" indent="0" algn="ctr" rtl="0">
              <a:lnSpc>
                <a:spcPct val="150000"/>
              </a:lnSpc>
              <a:spcBef>
                <a:spcPts val="0"/>
              </a:spcBef>
              <a:spcAft>
                <a:spcPts val="0"/>
              </a:spcAft>
              <a:buNone/>
            </a:pPr>
            <a:r>
              <a:rPr lang="en-GB" sz="3500" b="1" dirty="0">
                <a:latin typeface="Times New Roman"/>
                <a:ea typeface="Times New Roman"/>
                <a:cs typeface="Times New Roman"/>
                <a:sym typeface="Times New Roman"/>
              </a:rPr>
              <a:t>Conclusion</a:t>
            </a:r>
            <a:endParaRPr sz="3500" b="1" dirty="0">
              <a:latin typeface="Times New Roman"/>
              <a:ea typeface="Times New Roman"/>
              <a:cs typeface="Times New Roman"/>
              <a:sym typeface="Times New Roman"/>
            </a:endParaRPr>
          </a:p>
        </p:txBody>
      </p:sp>
      <p:sp>
        <p:nvSpPr>
          <p:cNvPr id="119" name="Google Shape;119;p22"/>
          <p:cNvSpPr txBox="1">
            <a:spLocks noGrp="1"/>
          </p:cNvSpPr>
          <p:nvPr>
            <p:ph type="body" idx="1"/>
          </p:nvPr>
        </p:nvSpPr>
        <p:spPr>
          <a:xfrm>
            <a:off x="4273450" y="1234075"/>
            <a:ext cx="4558800" cy="3334800"/>
          </a:xfrm>
          <a:prstGeom prst="rect">
            <a:avLst/>
          </a:prstGeom>
        </p:spPr>
        <p:txBody>
          <a:bodyPr spcFirstLastPara="1" wrap="square" lIns="91425" tIns="91425" rIns="91425" bIns="91425" anchor="t" anchorCtr="0">
            <a:noAutofit/>
          </a:bodyPr>
          <a:lstStyle/>
          <a:p>
            <a:pPr marL="457200" lvl="0" indent="-342900" algn="just" rtl="0">
              <a:lnSpc>
                <a:spcPct val="150000"/>
              </a:lnSpc>
              <a:spcBef>
                <a:spcPts val="0"/>
              </a:spcBef>
              <a:spcAft>
                <a:spcPts val="0"/>
              </a:spcAft>
              <a:buSzPts val="1800"/>
              <a:buFont typeface="Times New Roman"/>
              <a:buChar char="●"/>
            </a:pPr>
            <a:r>
              <a:rPr lang="en-GB" dirty="0">
                <a:latin typeface="Times New Roman"/>
                <a:ea typeface="Times New Roman"/>
                <a:cs typeface="Times New Roman"/>
                <a:sym typeface="Times New Roman"/>
              </a:rPr>
              <a:t>Green Haven Florists  has experienced significant challenges in conducting its business profitably in the market due to rising costs</a:t>
            </a:r>
            <a:endParaRPr dirty="0">
              <a:latin typeface="Times New Roman"/>
              <a:ea typeface="Times New Roman"/>
              <a:cs typeface="Times New Roman"/>
              <a:sym typeface="Times New Roman"/>
            </a:endParaRPr>
          </a:p>
          <a:p>
            <a:pPr marL="457200" lvl="0" indent="-342900" algn="just" rtl="0">
              <a:lnSpc>
                <a:spcPct val="150000"/>
              </a:lnSpc>
              <a:spcBef>
                <a:spcPts val="0"/>
              </a:spcBef>
              <a:spcAft>
                <a:spcPts val="0"/>
              </a:spcAft>
              <a:buSzPts val="1800"/>
              <a:buFont typeface="Times New Roman"/>
              <a:buChar char="●"/>
            </a:pPr>
            <a:r>
              <a:rPr lang="en-GB" dirty="0">
                <a:latin typeface="Times New Roman"/>
                <a:ea typeface="Times New Roman"/>
                <a:cs typeface="Times New Roman"/>
                <a:sym typeface="Times New Roman"/>
              </a:rPr>
              <a:t>Customers changing preferences and poor online service have also doubled the problem of the flower business.</a:t>
            </a:r>
            <a:endParaRPr dirty="0">
              <a:latin typeface="Times New Roman"/>
              <a:ea typeface="Times New Roman"/>
              <a:cs typeface="Times New Roman"/>
              <a:sym typeface="Times New Roman"/>
            </a:endParaRPr>
          </a:p>
          <a:p>
            <a:pPr marL="0" lvl="0" indent="0" algn="just" rtl="0">
              <a:lnSpc>
                <a:spcPct val="150000"/>
              </a:lnSpc>
              <a:spcBef>
                <a:spcPts val="0"/>
              </a:spcBef>
              <a:spcAft>
                <a:spcPts val="1200"/>
              </a:spcAft>
              <a:buNone/>
            </a:pPr>
            <a:endParaRPr dirty="0">
              <a:latin typeface="Times New Roman"/>
              <a:ea typeface="Times New Roman"/>
              <a:cs typeface="Times New Roman"/>
              <a:sym typeface="Times New Roman"/>
            </a:endParaRPr>
          </a:p>
        </p:txBody>
      </p:sp>
      <p:sp>
        <p:nvSpPr>
          <p:cNvPr id="3" name="TextBox 2">
            <a:extLst>
              <a:ext uri="{FF2B5EF4-FFF2-40B4-BE49-F238E27FC236}">
                <a16:creationId xmlns:a16="http://schemas.microsoft.com/office/drawing/2014/main" id="{0BD49DFB-ED24-2680-816A-F3343360DF20}"/>
              </a:ext>
            </a:extLst>
          </p:cNvPr>
          <p:cNvSpPr txBox="1"/>
          <p:nvPr/>
        </p:nvSpPr>
        <p:spPr>
          <a:xfrm>
            <a:off x="-95250" y="4984850"/>
            <a:ext cx="4572000" cy="215444"/>
          </a:xfrm>
          <a:prstGeom prst="rect">
            <a:avLst/>
          </a:prstGeom>
          <a:noFill/>
        </p:spPr>
        <p:txBody>
          <a:bodyPr wrap="square">
            <a:spAutoFit/>
          </a:bodyPr>
          <a:lstStyle/>
          <a:p>
            <a:pPr marL="0" lvl="0" indent="0" algn="l" rtl="0">
              <a:spcBef>
                <a:spcPts val="0"/>
              </a:spcBef>
              <a:spcAft>
                <a:spcPts val="0"/>
              </a:spcAft>
              <a:buNone/>
            </a:pPr>
            <a:r>
              <a:rPr lang="en-GB" sz="800" dirty="0">
                <a:solidFill>
                  <a:schemeClr val="dk2"/>
                </a:solidFill>
                <a:highlight>
                  <a:schemeClr val="dk1"/>
                </a:highlight>
                <a:latin typeface="Playfair Display"/>
                <a:ea typeface="Playfair Display"/>
                <a:cs typeface="Playfair Display"/>
                <a:sym typeface="Playfair Display"/>
              </a:rPr>
              <a:t>(Source: Created by learner using Canva)</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123"/>
        <p:cNvGrpSpPr/>
        <p:nvPr/>
      </p:nvGrpSpPr>
      <p:grpSpPr>
        <a:xfrm>
          <a:off x="0" y="0"/>
          <a:ext cx="0" cy="0"/>
          <a:chOff x="0" y="0"/>
          <a:chExt cx="0" cy="0"/>
        </a:xfrm>
      </p:grpSpPr>
      <p:sp>
        <p:nvSpPr>
          <p:cNvPr id="124" name="Google Shape;124;p23"/>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Autofit/>
          </a:bodyPr>
          <a:lstStyle/>
          <a:p>
            <a:pPr marL="0" lvl="0" indent="0" algn="ctr" rtl="0">
              <a:lnSpc>
                <a:spcPct val="150000"/>
              </a:lnSpc>
              <a:spcBef>
                <a:spcPts val="0"/>
              </a:spcBef>
              <a:spcAft>
                <a:spcPts val="0"/>
              </a:spcAft>
              <a:buNone/>
            </a:pPr>
            <a:r>
              <a:rPr lang="en-GB" sz="3500" b="1">
                <a:latin typeface="Times New Roman"/>
                <a:ea typeface="Times New Roman"/>
                <a:cs typeface="Times New Roman"/>
                <a:sym typeface="Times New Roman"/>
              </a:rPr>
              <a:t>Recommendations</a:t>
            </a:r>
            <a:endParaRPr sz="3500" b="1">
              <a:latin typeface="Times New Roman"/>
              <a:ea typeface="Times New Roman"/>
              <a:cs typeface="Times New Roman"/>
              <a:sym typeface="Times New Roman"/>
            </a:endParaRPr>
          </a:p>
        </p:txBody>
      </p:sp>
      <p:sp>
        <p:nvSpPr>
          <p:cNvPr id="125" name="Google Shape;125;p23"/>
          <p:cNvSpPr txBox="1">
            <a:spLocks noGrp="1"/>
          </p:cNvSpPr>
          <p:nvPr>
            <p:ph type="body" idx="1"/>
          </p:nvPr>
        </p:nvSpPr>
        <p:spPr>
          <a:xfrm>
            <a:off x="4286250" y="1511175"/>
            <a:ext cx="4545900" cy="3057600"/>
          </a:xfrm>
          <a:prstGeom prst="rect">
            <a:avLst/>
          </a:prstGeom>
        </p:spPr>
        <p:txBody>
          <a:bodyPr spcFirstLastPara="1" wrap="square" lIns="91425" tIns="91425" rIns="91425" bIns="91425" anchor="t" anchorCtr="0">
            <a:normAutofit/>
          </a:bodyPr>
          <a:lstStyle/>
          <a:p>
            <a:pPr marL="457200" lvl="0" indent="-323850" algn="just" rtl="0">
              <a:lnSpc>
                <a:spcPct val="150000"/>
              </a:lnSpc>
              <a:spcBef>
                <a:spcPts val="0"/>
              </a:spcBef>
              <a:spcAft>
                <a:spcPts val="0"/>
              </a:spcAft>
              <a:buSzPts val="1500"/>
              <a:buFont typeface="Times New Roman"/>
              <a:buChar char="●"/>
            </a:pPr>
            <a:r>
              <a:rPr lang="en-GB" sz="1500">
                <a:latin typeface="Times New Roman"/>
                <a:ea typeface="Times New Roman"/>
                <a:cs typeface="Times New Roman"/>
                <a:sym typeface="Times New Roman"/>
              </a:rPr>
              <a:t>Green Haven Florists needs to hire market experts to gain in-depth insight into the market and increase its sales effectively in the market.</a:t>
            </a:r>
            <a:endParaRPr sz="1500">
              <a:latin typeface="Times New Roman"/>
              <a:ea typeface="Times New Roman"/>
              <a:cs typeface="Times New Roman"/>
              <a:sym typeface="Times New Roman"/>
            </a:endParaRPr>
          </a:p>
          <a:p>
            <a:pPr marL="457200" lvl="0" indent="-323850" algn="just" rtl="0">
              <a:lnSpc>
                <a:spcPct val="150000"/>
              </a:lnSpc>
              <a:spcBef>
                <a:spcPts val="0"/>
              </a:spcBef>
              <a:spcAft>
                <a:spcPts val="0"/>
              </a:spcAft>
              <a:buSzPts val="1500"/>
              <a:buFont typeface="Times New Roman"/>
              <a:buChar char="●"/>
            </a:pPr>
            <a:r>
              <a:rPr lang="en-GB" sz="1500">
                <a:latin typeface="Times New Roman"/>
                <a:ea typeface="Times New Roman"/>
                <a:cs typeface="Times New Roman"/>
                <a:sym typeface="Times New Roman"/>
              </a:rPr>
              <a:t>It needs to join hands with angel investors to acquire funding for the business.</a:t>
            </a:r>
            <a:endParaRPr sz="1500">
              <a:latin typeface="Times New Roman"/>
              <a:ea typeface="Times New Roman"/>
              <a:cs typeface="Times New Roman"/>
              <a:sym typeface="Times New Roman"/>
            </a:endParaRPr>
          </a:p>
          <a:p>
            <a:pPr marL="457200" lvl="0" indent="-323850" algn="just" rtl="0">
              <a:lnSpc>
                <a:spcPct val="150000"/>
              </a:lnSpc>
              <a:spcBef>
                <a:spcPts val="0"/>
              </a:spcBef>
              <a:spcAft>
                <a:spcPts val="0"/>
              </a:spcAft>
              <a:buSzPts val="1500"/>
              <a:buFont typeface="Times New Roman"/>
              <a:buChar char="●"/>
            </a:pPr>
            <a:r>
              <a:rPr lang="en-GB" sz="1500">
                <a:latin typeface="Times New Roman"/>
                <a:ea typeface="Times New Roman"/>
                <a:cs typeface="Times New Roman"/>
                <a:sym typeface="Times New Roman"/>
              </a:rPr>
              <a:t>In addition, it also requires introducing social media marketing and digital marketing to gain wider attention from customers in the long run.</a:t>
            </a:r>
            <a:endParaRPr sz="1500">
              <a:latin typeface="Times New Roman"/>
              <a:ea typeface="Times New Roman"/>
              <a:cs typeface="Times New Roman"/>
              <a:sym typeface="Times New Roman"/>
            </a:endParaRPr>
          </a:p>
        </p:txBody>
      </p:sp>
      <p:pic>
        <p:nvPicPr>
          <p:cNvPr id="126" name="Google Shape;126;p23"/>
          <p:cNvPicPr preferRelativeResize="0"/>
          <p:nvPr/>
        </p:nvPicPr>
        <p:blipFill>
          <a:blip r:embed="rId3">
            <a:alphaModFix/>
          </a:blip>
          <a:stretch>
            <a:fillRect/>
          </a:stretch>
        </p:blipFill>
        <p:spPr>
          <a:xfrm>
            <a:off x="311700" y="1234075"/>
            <a:ext cx="3981450" cy="3634075"/>
          </a:xfrm>
          <a:prstGeom prst="rect">
            <a:avLst/>
          </a:prstGeom>
          <a:noFill/>
          <a:ln>
            <a:noFill/>
          </a:ln>
        </p:spPr>
      </p:pic>
      <p:sp>
        <p:nvSpPr>
          <p:cNvPr id="3" name="TextBox 2">
            <a:extLst>
              <a:ext uri="{FF2B5EF4-FFF2-40B4-BE49-F238E27FC236}">
                <a16:creationId xmlns:a16="http://schemas.microsoft.com/office/drawing/2014/main" id="{16C90F28-837C-2BF6-ED68-FA8843C7EBC7}"/>
              </a:ext>
            </a:extLst>
          </p:cNvPr>
          <p:cNvSpPr txBox="1"/>
          <p:nvPr/>
        </p:nvSpPr>
        <p:spPr>
          <a:xfrm>
            <a:off x="-90488" y="4976778"/>
            <a:ext cx="4572000" cy="215444"/>
          </a:xfrm>
          <a:prstGeom prst="rect">
            <a:avLst/>
          </a:prstGeom>
          <a:noFill/>
        </p:spPr>
        <p:txBody>
          <a:bodyPr wrap="square">
            <a:spAutoFit/>
          </a:bodyPr>
          <a:lstStyle/>
          <a:p>
            <a:pPr marL="0" lvl="0" indent="0" algn="l" rtl="0">
              <a:spcBef>
                <a:spcPts val="0"/>
              </a:spcBef>
              <a:spcAft>
                <a:spcPts val="0"/>
              </a:spcAft>
              <a:buNone/>
            </a:pPr>
            <a:r>
              <a:rPr lang="en-GB" sz="800" dirty="0">
                <a:solidFill>
                  <a:schemeClr val="dk2"/>
                </a:solidFill>
                <a:highlight>
                  <a:schemeClr val="dk1"/>
                </a:highlight>
                <a:latin typeface="Playfair Display"/>
                <a:ea typeface="Playfair Display"/>
                <a:cs typeface="Playfair Display"/>
                <a:sym typeface="Playfair Display"/>
              </a:rPr>
              <a:t>(Source: Created by learner using Canva)</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130"/>
        <p:cNvGrpSpPr/>
        <p:nvPr/>
      </p:nvGrpSpPr>
      <p:grpSpPr>
        <a:xfrm>
          <a:off x="0" y="0"/>
          <a:ext cx="0" cy="0"/>
          <a:chOff x="0" y="0"/>
          <a:chExt cx="0" cy="0"/>
        </a:xfrm>
      </p:grpSpPr>
      <p:sp>
        <p:nvSpPr>
          <p:cNvPr id="131" name="Google Shape;131;p24"/>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Autofit/>
          </a:bodyPr>
          <a:lstStyle/>
          <a:p>
            <a:pPr marL="0" lvl="0" indent="0" algn="ctr" rtl="0">
              <a:lnSpc>
                <a:spcPct val="150000"/>
              </a:lnSpc>
              <a:spcBef>
                <a:spcPts val="0"/>
              </a:spcBef>
              <a:spcAft>
                <a:spcPts val="0"/>
              </a:spcAft>
              <a:buNone/>
            </a:pPr>
            <a:r>
              <a:rPr lang="en-GB" sz="3500" b="1">
                <a:latin typeface="Times New Roman"/>
                <a:ea typeface="Times New Roman"/>
                <a:cs typeface="Times New Roman"/>
                <a:sym typeface="Times New Roman"/>
              </a:rPr>
              <a:t>References</a:t>
            </a:r>
            <a:endParaRPr sz="3500" b="1">
              <a:latin typeface="Times New Roman"/>
              <a:ea typeface="Times New Roman"/>
              <a:cs typeface="Times New Roman"/>
              <a:sym typeface="Times New Roman"/>
            </a:endParaRPr>
          </a:p>
        </p:txBody>
      </p:sp>
      <p:sp>
        <p:nvSpPr>
          <p:cNvPr id="132" name="Google Shape;132;p24"/>
          <p:cNvSpPr txBox="1">
            <a:spLocks noGrp="1"/>
          </p:cNvSpPr>
          <p:nvPr>
            <p:ph type="body" idx="1"/>
          </p:nvPr>
        </p:nvSpPr>
        <p:spPr>
          <a:xfrm>
            <a:off x="311700" y="1234075"/>
            <a:ext cx="8520600" cy="3591000"/>
          </a:xfrm>
          <a:prstGeom prst="rect">
            <a:avLst/>
          </a:prstGeom>
          <a:solidFill>
            <a:srgbClr val="FCE5CD"/>
          </a:solidFill>
        </p:spPr>
        <p:txBody>
          <a:bodyPr spcFirstLastPara="1" wrap="square" lIns="91425" tIns="91425" rIns="91425" bIns="91425" anchor="t" anchorCtr="0">
            <a:normAutofit fontScale="92500" lnSpcReduction="10000"/>
          </a:bodyPr>
          <a:lstStyle/>
          <a:p>
            <a:pPr marL="0" lvl="0" indent="0" algn="just" rtl="0">
              <a:spcBef>
                <a:spcPts val="1200"/>
              </a:spcBef>
              <a:spcAft>
                <a:spcPts val="0"/>
              </a:spcAft>
              <a:buClr>
                <a:schemeClr val="dk2"/>
              </a:buClr>
              <a:buSzPts val="1100"/>
              <a:buFont typeface="Arial"/>
              <a:buNone/>
            </a:pPr>
            <a:r>
              <a:rPr lang="en-GB" sz="1200">
                <a:latin typeface="Times New Roman"/>
                <a:ea typeface="Times New Roman"/>
                <a:cs typeface="Times New Roman"/>
                <a:sym typeface="Times New Roman"/>
              </a:rPr>
              <a:t>Briggs, F. (2023) </a:t>
            </a:r>
            <a:r>
              <a:rPr lang="en-GB" sz="1200" i="1">
                <a:latin typeface="Times New Roman"/>
                <a:ea typeface="Times New Roman"/>
                <a:cs typeface="Times New Roman"/>
                <a:sym typeface="Times New Roman"/>
              </a:rPr>
              <a:t>Sustainability is more important to 61% of UK consumers than it was two years ago. </a:t>
            </a:r>
            <a:r>
              <a:rPr lang="en-GB" sz="1200">
                <a:latin typeface="Times New Roman"/>
                <a:ea typeface="Times New Roman"/>
                <a:cs typeface="Times New Roman"/>
                <a:sym typeface="Times New Roman"/>
              </a:rPr>
              <a:t>Retail Times. Available at:</a:t>
            </a:r>
            <a:r>
              <a:rPr lang="en-GB" sz="1200">
                <a:uFill>
                  <a:noFill/>
                </a:uFill>
                <a:latin typeface="Times New Roman"/>
                <a:ea typeface="Times New Roman"/>
                <a:cs typeface="Times New Roman"/>
                <a:sym typeface="Times New Roman"/>
                <a:hlinkClick r:id="rId3"/>
              </a:rPr>
              <a:t> </a:t>
            </a:r>
            <a:r>
              <a:rPr lang="en-GB" sz="1200" u="sng">
                <a:solidFill>
                  <a:srgbClr val="1155CC"/>
                </a:solidFill>
                <a:latin typeface="Times New Roman"/>
                <a:ea typeface="Times New Roman"/>
                <a:cs typeface="Times New Roman"/>
                <a:sym typeface="Times New Roman"/>
                <a:hlinkClick r:id="rId3">
                  <a:extLst>
                    <a:ext uri="{A12FA001-AC4F-418D-AE19-62706E023703}">
                      <ahyp:hlinkClr xmlns:ahyp="http://schemas.microsoft.com/office/drawing/2018/hyperlinkcolor" val="tx"/>
                    </a:ext>
                  </a:extLst>
                </a:hlinkClick>
              </a:rPr>
              <a:t>https://retailtimes.co.uk/sustainability-is-more-important-to-61-of-uk-consumers-than-it-was-two-years-ago/#:~:text=According%20to%20the%20latest%20NielsenIQ,impacted%20by%20extreme%20weather%20events</a:t>
            </a:r>
            <a:r>
              <a:rPr lang="en-GB" sz="1200">
                <a:latin typeface="Times New Roman"/>
                <a:ea typeface="Times New Roman"/>
                <a:cs typeface="Times New Roman"/>
                <a:sym typeface="Times New Roman"/>
              </a:rPr>
              <a:t>. (Accessed: 14 October 2025)</a:t>
            </a:r>
            <a:endParaRPr sz="1200">
              <a:latin typeface="Times New Roman"/>
              <a:ea typeface="Times New Roman"/>
              <a:cs typeface="Times New Roman"/>
              <a:sym typeface="Times New Roman"/>
            </a:endParaRPr>
          </a:p>
          <a:p>
            <a:pPr marL="0" lvl="0" indent="0" algn="just" rtl="0">
              <a:spcBef>
                <a:spcPts val="1200"/>
              </a:spcBef>
              <a:spcAft>
                <a:spcPts val="0"/>
              </a:spcAft>
              <a:buClr>
                <a:schemeClr val="dk2"/>
              </a:buClr>
              <a:buSzPts val="1100"/>
              <a:buFont typeface="Arial"/>
              <a:buNone/>
            </a:pPr>
            <a:r>
              <a:rPr lang="en-GB" sz="1200">
                <a:latin typeface="Times New Roman"/>
                <a:ea typeface="Times New Roman"/>
                <a:cs typeface="Times New Roman"/>
                <a:sym typeface="Times New Roman"/>
              </a:rPr>
              <a:t>Clark, D. (2025) </a:t>
            </a:r>
            <a:r>
              <a:rPr lang="en-GB" sz="1200" i="1">
                <a:latin typeface="Times New Roman"/>
                <a:ea typeface="Times New Roman"/>
                <a:cs typeface="Times New Roman"/>
                <a:sym typeface="Times New Roman"/>
              </a:rPr>
              <a:t>Inflation rate for the Consumer Price Index (CPI) in the United Kingdom from January 2015 to August 2025. </a:t>
            </a:r>
            <a:r>
              <a:rPr lang="en-GB" sz="1200">
                <a:latin typeface="Times New Roman"/>
                <a:ea typeface="Times New Roman"/>
                <a:cs typeface="Times New Roman"/>
                <a:sym typeface="Times New Roman"/>
              </a:rPr>
              <a:t>Statista. Available at:</a:t>
            </a:r>
            <a:r>
              <a:rPr lang="en-GB" sz="1200">
                <a:uFill>
                  <a:noFill/>
                </a:uFill>
                <a:latin typeface="Times New Roman"/>
                <a:ea typeface="Times New Roman"/>
                <a:cs typeface="Times New Roman"/>
                <a:sym typeface="Times New Roman"/>
                <a:hlinkClick r:id="rId4"/>
              </a:rPr>
              <a:t> </a:t>
            </a:r>
            <a:r>
              <a:rPr lang="en-GB" sz="1200" u="sng">
                <a:solidFill>
                  <a:srgbClr val="1155CC"/>
                </a:solidFill>
                <a:latin typeface="Times New Roman"/>
                <a:ea typeface="Times New Roman"/>
                <a:cs typeface="Times New Roman"/>
                <a:sym typeface="Times New Roman"/>
                <a:hlinkClick r:id="rId4">
                  <a:extLst>
                    <a:ext uri="{A12FA001-AC4F-418D-AE19-62706E023703}">
                      <ahyp:hlinkClr xmlns:ahyp="http://schemas.microsoft.com/office/drawing/2018/hyperlinkcolor" val="tx"/>
                    </a:ext>
                  </a:extLst>
                </a:hlinkClick>
              </a:rPr>
              <a:t>https://www.statista.com/statistics/306648/inflation-rate-consumer-price-index-cpi-united-kingdom-uk/</a:t>
            </a:r>
            <a:r>
              <a:rPr lang="en-GB" sz="1200">
                <a:latin typeface="Times New Roman"/>
                <a:ea typeface="Times New Roman"/>
                <a:cs typeface="Times New Roman"/>
                <a:sym typeface="Times New Roman"/>
              </a:rPr>
              <a:t> (Accessed: 14 October 2025)</a:t>
            </a:r>
            <a:endParaRPr sz="1200">
              <a:latin typeface="Times New Roman"/>
              <a:ea typeface="Times New Roman"/>
              <a:cs typeface="Times New Roman"/>
              <a:sym typeface="Times New Roman"/>
            </a:endParaRPr>
          </a:p>
          <a:p>
            <a:pPr marL="0" lvl="0" indent="0" algn="just" rtl="0">
              <a:spcBef>
                <a:spcPts val="1200"/>
              </a:spcBef>
              <a:spcAft>
                <a:spcPts val="0"/>
              </a:spcAft>
              <a:buClr>
                <a:schemeClr val="dk2"/>
              </a:buClr>
              <a:buSzPts val="1100"/>
              <a:buFont typeface="Arial"/>
              <a:buNone/>
            </a:pPr>
            <a:r>
              <a:rPr lang="en-GB" sz="1200">
                <a:latin typeface="Times New Roman"/>
                <a:ea typeface="Times New Roman"/>
                <a:cs typeface="Times New Roman"/>
                <a:sym typeface="Times New Roman"/>
              </a:rPr>
              <a:t>Gov.UK (2023) </a:t>
            </a:r>
            <a:r>
              <a:rPr lang="en-GB" sz="1200" i="1">
                <a:latin typeface="Times New Roman"/>
                <a:ea typeface="Times New Roman"/>
                <a:cs typeface="Times New Roman"/>
                <a:sym typeface="Times New Roman"/>
              </a:rPr>
              <a:t>What support is available for my small business?. </a:t>
            </a:r>
            <a:r>
              <a:rPr lang="en-GB" sz="1200">
                <a:latin typeface="Times New Roman"/>
                <a:ea typeface="Times New Roman"/>
                <a:cs typeface="Times New Roman"/>
                <a:sym typeface="Times New Roman"/>
              </a:rPr>
              <a:t>Available at:</a:t>
            </a:r>
            <a:r>
              <a:rPr lang="en-GB" sz="1200">
                <a:uFill>
                  <a:noFill/>
                </a:uFill>
                <a:latin typeface="Times New Roman"/>
                <a:ea typeface="Times New Roman"/>
                <a:cs typeface="Times New Roman"/>
                <a:sym typeface="Times New Roman"/>
                <a:hlinkClick r:id="rId5"/>
              </a:rPr>
              <a:t> </a:t>
            </a:r>
            <a:r>
              <a:rPr lang="en-GB" sz="1200" u="sng">
                <a:solidFill>
                  <a:srgbClr val="1155CC"/>
                </a:solidFill>
                <a:latin typeface="Times New Roman"/>
                <a:ea typeface="Times New Roman"/>
                <a:cs typeface="Times New Roman"/>
                <a:sym typeface="Times New Roman"/>
                <a:hlinkClick r:id="rId5">
                  <a:extLst>
                    <a:ext uri="{A12FA001-AC4F-418D-AE19-62706E023703}">
                      <ahyp:hlinkClr xmlns:ahyp="http://schemas.microsoft.com/office/drawing/2018/hyperlinkcolor" val="tx"/>
                    </a:ext>
                  </a:extLst>
                </a:hlinkClick>
              </a:rPr>
              <a:t>https://www.gov.uk/government/news/what-support-is-available-for-my-small-business</a:t>
            </a:r>
            <a:r>
              <a:rPr lang="en-GB" sz="1200">
                <a:latin typeface="Times New Roman"/>
                <a:ea typeface="Times New Roman"/>
                <a:cs typeface="Times New Roman"/>
                <a:sym typeface="Times New Roman"/>
              </a:rPr>
              <a:t> (Accessed: 14 October 2025)</a:t>
            </a:r>
            <a:endParaRPr sz="1200">
              <a:latin typeface="Times New Roman"/>
              <a:ea typeface="Times New Roman"/>
              <a:cs typeface="Times New Roman"/>
              <a:sym typeface="Times New Roman"/>
            </a:endParaRPr>
          </a:p>
          <a:p>
            <a:pPr marL="0" lvl="0" indent="0" algn="just" rtl="0">
              <a:spcBef>
                <a:spcPts val="1200"/>
              </a:spcBef>
              <a:spcAft>
                <a:spcPts val="0"/>
              </a:spcAft>
              <a:buClr>
                <a:schemeClr val="dk2"/>
              </a:buClr>
              <a:buSzPts val="1100"/>
              <a:buFont typeface="Arial"/>
              <a:buNone/>
            </a:pPr>
            <a:r>
              <a:rPr lang="en-GB" sz="1200">
                <a:latin typeface="Times New Roman"/>
                <a:ea typeface="Times New Roman"/>
                <a:cs typeface="Times New Roman"/>
                <a:sym typeface="Times New Roman"/>
              </a:rPr>
              <a:t>legislation.gov.uk (2025) </a:t>
            </a:r>
            <a:r>
              <a:rPr lang="en-GB" sz="1200" i="1">
                <a:latin typeface="Times New Roman"/>
                <a:ea typeface="Times New Roman"/>
                <a:cs typeface="Times New Roman"/>
                <a:sym typeface="Times New Roman"/>
              </a:rPr>
              <a:t>Consumer Rights Act 2015.</a:t>
            </a:r>
            <a:r>
              <a:rPr lang="en-GB" sz="1200">
                <a:latin typeface="Times New Roman"/>
                <a:ea typeface="Times New Roman"/>
                <a:cs typeface="Times New Roman"/>
                <a:sym typeface="Times New Roman"/>
              </a:rPr>
              <a:t> Available at:</a:t>
            </a:r>
            <a:r>
              <a:rPr lang="en-GB" sz="1200">
                <a:uFill>
                  <a:noFill/>
                </a:uFill>
                <a:latin typeface="Times New Roman"/>
                <a:ea typeface="Times New Roman"/>
                <a:cs typeface="Times New Roman"/>
                <a:sym typeface="Times New Roman"/>
                <a:hlinkClick r:id="rId6"/>
              </a:rPr>
              <a:t> </a:t>
            </a:r>
            <a:r>
              <a:rPr lang="en-GB" sz="1200" u="sng">
                <a:solidFill>
                  <a:srgbClr val="1155CC"/>
                </a:solidFill>
                <a:latin typeface="Times New Roman"/>
                <a:ea typeface="Times New Roman"/>
                <a:cs typeface="Times New Roman"/>
                <a:sym typeface="Times New Roman"/>
                <a:hlinkClick r:id="rId6">
                  <a:extLst>
                    <a:ext uri="{A12FA001-AC4F-418D-AE19-62706E023703}">
                      <ahyp:hlinkClr xmlns:ahyp="http://schemas.microsoft.com/office/drawing/2018/hyperlinkcolor" val="tx"/>
                    </a:ext>
                  </a:extLst>
                </a:hlinkClick>
              </a:rPr>
              <a:t>https://www.legislation.gov.uk/ukpga/2015/15/contents</a:t>
            </a:r>
            <a:r>
              <a:rPr lang="en-GB" sz="1200">
                <a:latin typeface="Times New Roman"/>
                <a:ea typeface="Times New Roman"/>
                <a:cs typeface="Times New Roman"/>
                <a:sym typeface="Times New Roman"/>
              </a:rPr>
              <a:t> (Accessed: 14 October 2025)</a:t>
            </a:r>
            <a:endParaRPr sz="1200">
              <a:latin typeface="Times New Roman"/>
              <a:ea typeface="Times New Roman"/>
              <a:cs typeface="Times New Roman"/>
              <a:sym typeface="Times New Roman"/>
            </a:endParaRPr>
          </a:p>
          <a:p>
            <a:pPr marL="0" lvl="0" indent="0" algn="just" rtl="0">
              <a:spcBef>
                <a:spcPts val="1200"/>
              </a:spcBef>
              <a:spcAft>
                <a:spcPts val="0"/>
              </a:spcAft>
              <a:buClr>
                <a:schemeClr val="dk2"/>
              </a:buClr>
              <a:buSzPts val="1100"/>
              <a:buFont typeface="Arial"/>
              <a:buNone/>
            </a:pPr>
            <a:r>
              <a:rPr lang="en-GB" sz="1200">
                <a:latin typeface="Times New Roman"/>
                <a:ea typeface="Times New Roman"/>
                <a:cs typeface="Times New Roman"/>
                <a:sym typeface="Times New Roman"/>
              </a:rPr>
              <a:t>Wade, B and Navarro, A. (2024) </a:t>
            </a:r>
            <a:r>
              <a:rPr lang="en-GB" sz="1200" i="1">
                <a:latin typeface="Times New Roman"/>
                <a:ea typeface="Times New Roman"/>
                <a:cs typeface="Times New Roman"/>
                <a:sym typeface="Times New Roman"/>
              </a:rPr>
              <a:t>UK Consumers Worry About the Economy and Spending. </a:t>
            </a:r>
            <a:r>
              <a:rPr lang="en-GB" sz="1200">
                <a:latin typeface="Times New Roman"/>
                <a:ea typeface="Times New Roman"/>
                <a:cs typeface="Times New Roman"/>
                <a:sym typeface="Times New Roman"/>
              </a:rPr>
              <a:t>BCG. Available at:</a:t>
            </a:r>
            <a:r>
              <a:rPr lang="en-GB" sz="1200">
                <a:uFill>
                  <a:noFill/>
                </a:uFill>
                <a:latin typeface="Times New Roman"/>
                <a:ea typeface="Times New Roman"/>
                <a:cs typeface="Times New Roman"/>
                <a:sym typeface="Times New Roman"/>
                <a:hlinkClick r:id="rId7"/>
              </a:rPr>
              <a:t> </a:t>
            </a:r>
            <a:r>
              <a:rPr lang="en-GB" sz="1200" u="sng">
                <a:solidFill>
                  <a:srgbClr val="1155CC"/>
                </a:solidFill>
                <a:latin typeface="Times New Roman"/>
                <a:ea typeface="Times New Roman"/>
                <a:cs typeface="Times New Roman"/>
                <a:sym typeface="Times New Roman"/>
                <a:hlinkClick r:id="rId7">
                  <a:extLst>
                    <a:ext uri="{A12FA001-AC4F-418D-AE19-62706E023703}">
                      <ahyp:hlinkClr xmlns:ahyp="http://schemas.microsoft.com/office/drawing/2018/hyperlinkcolor" val="tx"/>
                    </a:ext>
                  </a:extLst>
                </a:hlinkClick>
              </a:rPr>
              <a:t>https://www.bcg.com/publications/2024/uk-consumers-worry-about-the-economy-and-spending</a:t>
            </a:r>
            <a:r>
              <a:rPr lang="en-GB" sz="1200">
                <a:latin typeface="Times New Roman"/>
                <a:ea typeface="Times New Roman"/>
                <a:cs typeface="Times New Roman"/>
                <a:sym typeface="Times New Roman"/>
              </a:rPr>
              <a:t> (Accessed: 14 October 2025)</a:t>
            </a:r>
            <a:endParaRPr sz="1200">
              <a:latin typeface="Times New Roman"/>
              <a:ea typeface="Times New Roman"/>
              <a:cs typeface="Times New Roman"/>
              <a:sym typeface="Times New Roman"/>
            </a:endParaRPr>
          </a:p>
          <a:p>
            <a:pPr marL="0" lvl="0" indent="0" algn="just" rtl="0">
              <a:spcBef>
                <a:spcPts val="1200"/>
              </a:spcBef>
              <a:spcAft>
                <a:spcPts val="0"/>
              </a:spcAft>
              <a:buNone/>
            </a:pPr>
            <a:r>
              <a:rPr lang="en-GB" sz="1200">
                <a:latin typeface="Times New Roman"/>
                <a:ea typeface="Times New Roman"/>
                <a:cs typeface="Times New Roman"/>
                <a:sym typeface="Times New Roman"/>
              </a:rPr>
              <a:t>Watty, F. (2025) </a:t>
            </a:r>
            <a:r>
              <a:rPr lang="en-GB" sz="1200" i="1">
                <a:latin typeface="Times New Roman"/>
                <a:ea typeface="Times New Roman"/>
                <a:cs typeface="Times New Roman"/>
                <a:sym typeface="Times New Roman"/>
              </a:rPr>
              <a:t>Online shopping </a:t>
            </a:r>
            <a:r>
              <a:rPr lang="en-GB" sz="1200" i="1" dirty="0" err="1">
                <a:latin typeface="Times New Roman"/>
                <a:ea typeface="Times New Roman"/>
                <a:cs typeface="Times New Roman"/>
                <a:sym typeface="Times New Roman"/>
              </a:rPr>
              <a:t>behavior</a:t>
            </a:r>
            <a:r>
              <a:rPr lang="en-GB" sz="1200" i="1">
                <a:latin typeface="Times New Roman"/>
                <a:ea typeface="Times New Roman"/>
                <a:cs typeface="Times New Roman"/>
                <a:sym typeface="Times New Roman"/>
              </a:rPr>
              <a:t> in the United Kingdom (UK) - statistics &amp; facts. </a:t>
            </a:r>
            <a:r>
              <a:rPr lang="en-GB" sz="1200">
                <a:latin typeface="Times New Roman"/>
                <a:ea typeface="Times New Roman"/>
                <a:cs typeface="Times New Roman"/>
                <a:sym typeface="Times New Roman"/>
              </a:rPr>
              <a:t>Statista. Available at:</a:t>
            </a:r>
            <a:r>
              <a:rPr lang="en-GB" sz="1200">
                <a:uFill>
                  <a:noFill/>
                </a:uFill>
                <a:latin typeface="Times New Roman"/>
                <a:ea typeface="Times New Roman"/>
                <a:cs typeface="Times New Roman"/>
                <a:sym typeface="Times New Roman"/>
                <a:hlinkClick r:id="rId8"/>
              </a:rPr>
              <a:t> </a:t>
            </a:r>
            <a:r>
              <a:rPr lang="en-GB" sz="1200" u="sng">
                <a:solidFill>
                  <a:srgbClr val="1155CC"/>
                </a:solidFill>
                <a:latin typeface="Times New Roman"/>
                <a:ea typeface="Times New Roman"/>
                <a:cs typeface="Times New Roman"/>
                <a:sym typeface="Times New Roman"/>
                <a:hlinkClick r:id="rId8">
                  <a:extLst>
                    <a:ext uri="{A12FA001-AC4F-418D-AE19-62706E023703}">
                      <ahyp:hlinkClr xmlns:ahyp="http://schemas.microsoft.com/office/drawing/2018/hyperlinkcolor" val="tx"/>
                    </a:ext>
                  </a:extLst>
                </a:hlinkClick>
              </a:rPr>
              <a:t>https://www.statista.com/topics/7887/online-shopping-behavior-in-the-uk/#topicOverview</a:t>
            </a:r>
            <a:r>
              <a:rPr lang="en-GB" sz="1200">
                <a:latin typeface="Times New Roman"/>
                <a:ea typeface="Times New Roman"/>
                <a:cs typeface="Times New Roman"/>
                <a:sym typeface="Times New Roman"/>
              </a:rPr>
              <a:t> (Accessed: 14 October 2025)</a:t>
            </a:r>
            <a:endParaRPr sz="1200">
              <a:latin typeface="Times New Roman"/>
              <a:ea typeface="Times New Roman"/>
              <a:cs typeface="Times New Roman"/>
              <a:sym typeface="Times New Roman"/>
            </a:endParaRPr>
          </a:p>
        </p:txBody>
      </p:sp>
      <p:sp>
        <p:nvSpPr>
          <p:cNvPr id="3" name="TextBox 2">
            <a:extLst>
              <a:ext uri="{FF2B5EF4-FFF2-40B4-BE49-F238E27FC236}">
                <a16:creationId xmlns:a16="http://schemas.microsoft.com/office/drawing/2014/main" id="{467D82F5-B428-C1A8-39B5-62A0DA1F8E7C}"/>
              </a:ext>
            </a:extLst>
          </p:cNvPr>
          <p:cNvSpPr txBox="1"/>
          <p:nvPr/>
        </p:nvSpPr>
        <p:spPr>
          <a:xfrm>
            <a:off x="-85725" y="5008167"/>
            <a:ext cx="4572000" cy="215444"/>
          </a:xfrm>
          <a:prstGeom prst="rect">
            <a:avLst/>
          </a:prstGeom>
          <a:noFill/>
        </p:spPr>
        <p:txBody>
          <a:bodyPr wrap="square">
            <a:spAutoFit/>
          </a:bodyPr>
          <a:lstStyle/>
          <a:p>
            <a:pPr marL="0" lvl="0" indent="0" algn="l" rtl="0">
              <a:spcBef>
                <a:spcPts val="0"/>
              </a:spcBef>
              <a:spcAft>
                <a:spcPts val="0"/>
              </a:spcAft>
              <a:buNone/>
            </a:pPr>
            <a:r>
              <a:rPr lang="en-GB" sz="800" dirty="0">
                <a:solidFill>
                  <a:schemeClr val="dk2"/>
                </a:solidFill>
                <a:highlight>
                  <a:schemeClr val="dk1"/>
                </a:highlight>
                <a:latin typeface="Playfair Display"/>
                <a:ea typeface="Playfair Display"/>
                <a:cs typeface="Playfair Display"/>
                <a:sym typeface="Playfair Display"/>
              </a:rPr>
              <a:t>(Source: Created by learner using Canva)</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136"/>
        <p:cNvGrpSpPr/>
        <p:nvPr/>
      </p:nvGrpSpPr>
      <p:grpSpPr>
        <a:xfrm>
          <a:off x="0" y="0"/>
          <a:ext cx="0" cy="0"/>
          <a:chOff x="0" y="0"/>
          <a:chExt cx="0" cy="0"/>
        </a:xfrm>
      </p:grpSpPr>
      <p:pic>
        <p:nvPicPr>
          <p:cNvPr id="137" name="Google Shape;137;p25"/>
          <p:cNvPicPr preferRelativeResize="0"/>
          <p:nvPr/>
        </p:nvPicPr>
        <p:blipFill>
          <a:blip r:embed="rId3">
            <a:alphaModFix/>
          </a:blip>
          <a:stretch>
            <a:fillRect/>
          </a:stretch>
        </p:blipFill>
        <p:spPr>
          <a:xfrm>
            <a:off x="3905250" y="704850"/>
            <a:ext cx="4462462" cy="2238375"/>
          </a:xfrm>
          <a:prstGeom prst="rect">
            <a:avLst/>
          </a:prstGeom>
          <a:noFill/>
          <a:ln>
            <a:noFill/>
          </a:ln>
        </p:spPr>
      </p:pic>
      <p:sp>
        <p:nvSpPr>
          <p:cNvPr id="3" name="TextBox 2">
            <a:extLst>
              <a:ext uri="{FF2B5EF4-FFF2-40B4-BE49-F238E27FC236}">
                <a16:creationId xmlns:a16="http://schemas.microsoft.com/office/drawing/2014/main" id="{ACB91747-BEB3-6C19-6247-CB3EA6A000FB}"/>
              </a:ext>
            </a:extLst>
          </p:cNvPr>
          <p:cNvSpPr txBox="1"/>
          <p:nvPr/>
        </p:nvSpPr>
        <p:spPr>
          <a:xfrm>
            <a:off x="-95250" y="4991130"/>
            <a:ext cx="4629150" cy="215444"/>
          </a:xfrm>
          <a:prstGeom prst="rect">
            <a:avLst/>
          </a:prstGeom>
          <a:noFill/>
        </p:spPr>
        <p:txBody>
          <a:bodyPr wrap="square">
            <a:spAutoFit/>
          </a:bodyPr>
          <a:lstStyle/>
          <a:p>
            <a:pPr marL="0" lvl="0" indent="0" algn="l" rtl="0">
              <a:spcBef>
                <a:spcPts val="0"/>
              </a:spcBef>
              <a:spcAft>
                <a:spcPts val="0"/>
              </a:spcAft>
              <a:buNone/>
            </a:pPr>
            <a:r>
              <a:rPr lang="en-GB" sz="800" dirty="0">
                <a:solidFill>
                  <a:schemeClr val="dk2"/>
                </a:solidFill>
                <a:highlight>
                  <a:schemeClr val="dk1"/>
                </a:highlight>
                <a:latin typeface="Playfair Display"/>
                <a:ea typeface="Playfair Display"/>
                <a:cs typeface="Playfair Display"/>
                <a:sym typeface="Playfair Display"/>
              </a:rPr>
              <a:t>(Source: Created by learner using Canva)</a:t>
            </a:r>
          </a:p>
        </p:txBody>
      </p:sp>
    </p:spTree>
  </p:cSld>
  <p:clrMapOvr>
    <a:masterClrMapping/>
  </p:clrMapOvr>
</p:sld>
</file>

<file path=ppt/theme/theme1.xml><?xml version="1.0" encoding="utf-8"?>
<a:theme xmlns:a="http://schemas.openxmlformats.org/drawingml/2006/main" name="Pop">
  <a:themeElements>
    <a:clrScheme name="Pop">
      <a:dk1>
        <a:srgbClr val="F8E71C"/>
      </a:dk1>
      <a:lt1>
        <a:srgbClr val="FFFFFF"/>
      </a:lt1>
      <a:dk2>
        <a:srgbClr val="000000"/>
      </a:dk2>
      <a:lt2>
        <a:srgbClr val="D9D9D9"/>
      </a:lt2>
      <a:accent1>
        <a:srgbClr val="666666"/>
      </a:accent1>
      <a:accent2>
        <a:srgbClr val="483165"/>
      </a:accent2>
      <a:accent3>
        <a:srgbClr val="EB1E95"/>
      </a:accent3>
      <a:accent4>
        <a:srgbClr val="01AFD1"/>
      </a:accent4>
      <a:accent5>
        <a:srgbClr val="0F9D58"/>
      </a:accent5>
      <a:accent6>
        <a:srgbClr val="9C27B0"/>
      </a:accent6>
      <a:hlink>
        <a:srgbClr val="0F9D58"/>
      </a:hlink>
      <a:folHlink>
        <a:srgbClr val="0F9D58"/>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1626</Words>
  <Application>Microsoft Office PowerPoint</Application>
  <PresentationFormat>On-screen Show (16:9)</PresentationFormat>
  <Paragraphs>99</Paragraphs>
  <Slides>14</Slides>
  <Notes>14</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14</vt:i4>
      </vt:variant>
    </vt:vector>
  </HeadingPairs>
  <TitlesOfParts>
    <vt:vector size="20" baseType="lpstr">
      <vt:lpstr>Montserrat</vt:lpstr>
      <vt:lpstr>Arial</vt:lpstr>
      <vt:lpstr>Oswald</vt:lpstr>
      <vt:lpstr>Playfair Display</vt:lpstr>
      <vt:lpstr>Times New Roman</vt:lpstr>
      <vt:lpstr>Pop</vt:lpstr>
      <vt:lpstr>Student Name: Adam Kowalik Student Number: 2436788 Module Code: LCLM4004 Module Name: Problem Solving and Decision Making  Lecturer’s Name: Rejwan Bin Sulaiman  Individual Presentation Green Haven Florists</vt:lpstr>
      <vt:lpstr>Table of Contents</vt:lpstr>
      <vt:lpstr>Introduction</vt:lpstr>
      <vt:lpstr>Nature and scope of the problem</vt:lpstr>
      <vt:lpstr>The 5W&amp;2H model</vt:lpstr>
      <vt:lpstr>External factors impacting the company</vt:lpstr>
      <vt:lpstr>External factors impacting the company</vt:lpstr>
      <vt:lpstr>Cause-and-effect analysis</vt:lpstr>
      <vt:lpstr>Cause-and-effect analysis</vt:lpstr>
      <vt:lpstr>PowerPoint Presentation</vt:lpstr>
      <vt:lpstr>Conclusion</vt:lpstr>
      <vt:lpstr>Recommendations</vt:lpstr>
      <vt:lpstr>References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cp:lastModifiedBy>Adam Kowalik</cp:lastModifiedBy>
  <cp:revision>3</cp:revision>
  <cp:lastPrinted>2025-11-09T00:52:11Z</cp:lastPrinted>
  <dcterms:modified xsi:type="dcterms:W3CDTF">2025-11-09T00:53:24Z</dcterms:modified>
</cp:coreProperties>
</file>