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71" r:id="rId12"/>
    <p:sldId id="266" r:id="rId13"/>
    <p:sldId id="267" r:id="rId14"/>
    <p:sldId id="268" r:id="rId15"/>
    <p:sldId id="269" r:id="rId16"/>
    <p:sldId id="270" r:id="rId17"/>
  </p:sldIdLst>
  <p:sldSz cx="9144000" cy="5143500" type="screen16x9"/>
  <p:notesSz cx="6858000" cy="9144000"/>
  <p:embeddedFontLst>
    <p:embeddedFont>
      <p:font typeface="Roboto" panose="02000000000000000000"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IN"/>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65" name="Google Shape;6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dc7421ebe6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70" name="Google Shape;70;g3dc7421ebe6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presentation presents the description of the overall research project, the reason why an automated digital forensic investigation platform should be developed, the research approach that the author has followed, the prototype that has been implemented, the results of its evaluation, and the overall impact of explainable artificial intelligence on contemporary digital forensic investigation (Dunsin et al., 2022).</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8b8ba5dce5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77" name="Google Shape;77;g38b8ba5dce5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modern digital landscape is constantly producing various multifaceted evidence, and the types of tasks in forensic analysis are more and more challenging. The research hence hypothesizes an evidence interpretation rule-based automated investigation platform that will be able to assist with transparent interpretation along with minimizing the workload of the investigator and enhancing the efficiency of the analytical tool (Du et al., 2020).</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8b8ba5dce5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84" name="Google Shape;84;g38b8ba5dce5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research objectives lay down an organized framework on how the proposed forensic investigation platform is developed, implemented, and assessed. All the objectives help to cover the gaps in the issues found in the research, at the same time, making transparency and explainability the key elements at the center of the investigation procedure (Capuano et al., 2022).</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8b8ba5dce5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2" name="Google Shape;92;g38b8ba5dce5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There has been a continuous development in the automation of digital forensics, but the literature shows that many current solutions are focused on analytical performance rather than transparency. This research gap helps justify the construction of an explainable rule-based platform that can enhance the trust of investigators and still retain effective evidence analysis during forensic investigations (Bennetot et al., 2024).</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8b8ba5dce5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9" name="Google Shape;99;g38b8ba5dce5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research methodology facilitated the fact that each stage of development was directly related to the objectives of the research. Systematic evaluation allowed the prototype to be evaluated against realistic forensic scenarios, yet kept the transparency, reliability, and consistency throughout the entire lifecycle of the digital forensic investigation (Javed et al., 2022).</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8b8ba5dce5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06" name="Google Shape;106;g38b8ba5dce5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design of the architecture was to aid digital forensic investigations in a structured manner of automation without eliminating human control. Explainable outputs and rule-based reasoning help investigators to comprehend all the analytical decisions, which enhances confidence in the generated forensic results in addition to the ability to offer clear interpretations of evidence (Capuano et al., 2022).</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8b8ba5dce5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14" name="Google Shape;114;g38b8ba5dce5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technologies chosen offered a lightweight, affordable, and scalable development platform. Python and Pandas were used to achieve automated processing of forensic analyses, and Flask, SQLite, and Bootstrap allowed the development of a secure web-based application, which will be able to quickly generate and deliver digital forensic evidence (Sikos, 2021).</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8b8ba5dce5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21" name="Google Shape;121;g38b8ba5dce5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implementation of systems was able to combine evidence collection, automated analysis, reconstruction of a timeline, and explainable reporting into one platform for a forensic investigation. Its modular implementation was able to make operations more efficient and ensure that investigators could still validate all the automatically generated forensic conclusions (Dunsin et al., 2022).</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8b8ba5dce5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29" name="Google Shape;129;g38b8ba5dce5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prototype test proved that the newly developed prototype was required to work with all the major functional aspects. The experiment established efficient processing of evidence, reliable analytical performance, and transparent decision-making, which justifies the operation of a rule-based automation in the modern system of digital forensic investigation (Du et al., 2020).</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a:extLst>
            <a:ext uri="{FF2B5EF4-FFF2-40B4-BE49-F238E27FC236}">
              <a16:creationId xmlns:a16="http://schemas.microsoft.com/office/drawing/2014/main" id="{40FC84DF-17D2-6991-F557-2253FD1CC3F9}"/>
            </a:ext>
          </a:extLst>
        </p:cNvPr>
        <p:cNvGrpSpPr/>
        <p:nvPr/>
      </p:nvGrpSpPr>
      <p:grpSpPr>
        <a:xfrm>
          <a:off x="0" y="0"/>
          <a:ext cx="0" cy="0"/>
          <a:chOff x="0" y="0"/>
          <a:chExt cx="0" cy="0"/>
        </a:xfrm>
      </p:grpSpPr>
      <p:sp>
        <p:nvSpPr>
          <p:cNvPr id="128" name="Google Shape;128;g38b8ba5dce5_0_46:notes">
            <a:extLst>
              <a:ext uri="{FF2B5EF4-FFF2-40B4-BE49-F238E27FC236}">
                <a16:creationId xmlns:a16="http://schemas.microsoft.com/office/drawing/2014/main" id="{DBEE1DBA-3FE4-699E-9BE9-E54415ABB79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29" name="Google Shape;129;g38b8ba5dce5_0_46:notes">
            <a:extLst>
              <a:ext uri="{FF2B5EF4-FFF2-40B4-BE49-F238E27FC236}">
                <a16:creationId xmlns:a16="http://schemas.microsoft.com/office/drawing/2014/main" id="{AB54F2DC-CF86-A7B6-D16E-559B26D37A0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00000"/>
              </a:lnSpc>
              <a:spcBef>
                <a:spcPts val="1200"/>
              </a:spcBef>
              <a:spcAft>
                <a:spcPts val="1200"/>
              </a:spcAft>
              <a:buClr>
                <a:schemeClr val="dk1"/>
              </a:buClr>
              <a:buSzPts val="1100"/>
              <a:buFont typeface="Arial"/>
              <a:buNone/>
            </a:pPr>
            <a:r>
              <a:rPr lang="en-IN" sz="1100" b="0" i="0" u="none" strike="noStrike" cap="none" spc="0" dirty="0">
                <a:solidFill>
                  <a:srgbClr val="000000"/>
                </a:solidFill>
                <a:effectLst/>
                <a:latin typeface="Arial"/>
                <a:ea typeface="Arial"/>
                <a:cs typeface="Arial"/>
                <a:sym typeface="Arial"/>
              </a:rPr>
              <a:t>This project introduces a digital forensic investigation platform for the web that can help in organizing and assisting the investigation process. Firstly, users log securely and manage investigation cases based on their roles. The investigators can upload forensic evidence, such as Windows Events logs, Web browsing history, USB drive activity and file metadata, in CSV files. The platform verifies and 'normalizes' the evidence and applies pre-defined rules based analysis to see if there is any suspicious activity. The results of the detection are put together in a chronological "forensic" time line. Then the structured findings are used in Gemini to be summarized as explanations and investigations that are human-readable. Finally, the investigators read and verify the findings and create PDF reports, investigation notes and activity logs.</a:t>
            </a:r>
            <a:endParaRPr dirty="0"/>
          </a:p>
        </p:txBody>
      </p:sp>
    </p:spTree>
    <p:extLst>
      <p:ext uri="{BB962C8B-B14F-4D97-AF65-F5344CB8AC3E}">
        <p14:creationId xmlns:p14="http://schemas.microsoft.com/office/powerpoint/2010/main" val="480513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8b8ba5dce5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38" name="Google Shape;138;g38b8ba5dce5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results of the experiment showed that the proposed system addressed all the functional requirements and offered reliable evidence processing and analytical results that can be explained. The testing revealed that the efficiency, transparency, and decision support in the investigation process are better in comparison with the traditional fishing forensic investigation methods (Casino et al., 2022).</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8b8ba5dce5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46" name="Google Shape;146;g38b8ba5dce5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is shown that in digital forensic investigations, explainable automation can be utilized to enhance the investigation process without eliminating the role of investigators. The visual aspect of interpreting more complicated evidence content will require human validation, and further development should be aimed at increasing analytical and scaling capacity and integration with new kinds of forensic technologies (Bennetot et al., 2024).</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8b8ba5dce5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52" name="Google Shape;152;g38b8ba5dce5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study also contributes a lot to digital forensics today, specifically how automation coupled with explainable decision-making is beneficial in practice. Further enhancement of the effectiveness of forensic investigation and the confidence of the investigators can be achieved through further development based on sophisticated artificial intelligence solutions (Javed et al., 2022).</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dc7421ebe6_0_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58" name="Google Shape;158;g3dc7421ebe6_0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3dc7421ebe6_5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64" name="Google Shape;164;g3dc7421ebe6_5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flipH="1">
            <a:off x="8246400" y="4245925"/>
            <a:ext cx="897600" cy="897600"/>
          </a:xfrm>
          <a:prstGeom prst="rtTriangl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8246400" y="4245875"/>
            <a:ext cx="897600" cy="897600"/>
          </a:xfrm>
          <a:prstGeom prst="round1Rect">
            <a:avLst>
              <a:gd name="adj" fmla="val 16667"/>
            </a:avLst>
          </a:prstGeom>
          <a:solidFill>
            <a:schemeClr val="lt1">
              <a:alpha val="680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90525" y="1819275"/>
            <a:ext cx="8222100" cy="933600"/>
          </a:xfrm>
          <a:prstGeom prst="rect">
            <a:avLst/>
          </a:prstGeom>
        </p:spPr>
        <p:txBody>
          <a:bodyPr spcFirstLastPara="1" wrap="square" lIns="91425" tIns="91425" rIns="91425" bIns="91425" anchor="b"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3" name="Google Shape;13;p2"/>
          <p:cNvSpPr txBox="1">
            <a:spLocks noGrp="1"/>
          </p:cNvSpPr>
          <p:nvPr>
            <p:ph type="subTitle" idx="1"/>
          </p:nvPr>
        </p:nvSpPr>
        <p:spPr>
          <a:xfrm>
            <a:off x="390525" y="2789130"/>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4" name="Google Shape;14;p2"/>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460950" y="2065350"/>
            <a:ext cx="8222100" cy="1012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7" name="Google Shape;17;p3"/>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5"/>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8" name="Google Shape;28;p5"/>
          <p:cNvSpPr txBox="1">
            <a:spLocks noGrp="1"/>
          </p:cNvSpPr>
          <p:nvPr>
            <p:ph type="body" idx="1"/>
          </p:nvPr>
        </p:nvSpPr>
        <p:spPr>
          <a:xfrm>
            <a:off x="471900" y="1919075"/>
            <a:ext cx="3999900" cy="271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body" idx="2"/>
          </p:nvPr>
        </p:nvSpPr>
        <p:spPr>
          <a:xfrm>
            <a:off x="4694250" y="1919075"/>
            <a:ext cx="3999900" cy="271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5"/>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p:nvPr/>
        </p:nvSpPr>
        <p:spPr>
          <a:xfrm rot="10800000" flipH="1">
            <a:off x="0" y="656400"/>
            <a:ext cx="9144000" cy="448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rm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5" name="Google Shape;35;p6"/>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p:nvPr/>
        </p:nvSpPr>
        <p:spPr>
          <a:xfrm rot="10800000" flipH="1">
            <a:off x="3276600" y="25"/>
            <a:ext cx="58674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7"/>
          <p:cNvSpPr txBox="1">
            <a:spLocks noGrp="1"/>
          </p:cNvSpPr>
          <p:nvPr>
            <p:ph type="title"/>
          </p:nvPr>
        </p:nvSpPr>
        <p:spPr>
          <a:xfrm>
            <a:off x="226078" y="357800"/>
            <a:ext cx="2808000" cy="953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226075" y="1465800"/>
            <a:ext cx="2808000" cy="3163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Clr>
                <a:schemeClr val="lt1"/>
              </a:buClr>
              <a:buSzPts val="1200"/>
              <a:buChar char="●"/>
              <a:defRPr sz="1200">
                <a:solidFill>
                  <a:schemeClr val="lt1"/>
                </a:solidFill>
              </a:defRPr>
            </a:lvl1pPr>
            <a:lvl2pPr marL="914400" lvl="1" indent="-304800">
              <a:spcBef>
                <a:spcPts val="0"/>
              </a:spcBef>
              <a:spcAft>
                <a:spcPts val="0"/>
              </a:spcAft>
              <a:buClr>
                <a:schemeClr val="lt1"/>
              </a:buClr>
              <a:buSzPts val="1200"/>
              <a:buChar char="○"/>
              <a:defRPr sz="1200">
                <a:solidFill>
                  <a:schemeClr val="lt1"/>
                </a:solidFill>
              </a:defRPr>
            </a:lvl2pPr>
            <a:lvl3pPr marL="1371600" lvl="2" indent="-304800">
              <a:spcBef>
                <a:spcPts val="0"/>
              </a:spcBef>
              <a:spcAft>
                <a:spcPts val="0"/>
              </a:spcAft>
              <a:buClr>
                <a:schemeClr val="lt1"/>
              </a:buClr>
              <a:buSzPts val="1200"/>
              <a:buChar char="■"/>
              <a:defRPr sz="1200">
                <a:solidFill>
                  <a:schemeClr val="lt1"/>
                </a:solidFill>
              </a:defRPr>
            </a:lvl3pPr>
            <a:lvl4pPr marL="1828800" lvl="3" indent="-304800">
              <a:spcBef>
                <a:spcPts val="0"/>
              </a:spcBef>
              <a:spcAft>
                <a:spcPts val="0"/>
              </a:spcAft>
              <a:buClr>
                <a:schemeClr val="lt1"/>
              </a:buClr>
              <a:buSzPts val="1200"/>
              <a:buChar char="●"/>
              <a:defRPr sz="1200">
                <a:solidFill>
                  <a:schemeClr val="lt1"/>
                </a:solidFill>
              </a:defRPr>
            </a:lvl4pPr>
            <a:lvl5pPr marL="2286000" lvl="4" indent="-304800">
              <a:spcBef>
                <a:spcPts val="0"/>
              </a:spcBef>
              <a:spcAft>
                <a:spcPts val="0"/>
              </a:spcAft>
              <a:buClr>
                <a:schemeClr val="lt1"/>
              </a:buClr>
              <a:buSzPts val="1200"/>
              <a:buChar char="○"/>
              <a:defRPr sz="1200">
                <a:solidFill>
                  <a:schemeClr val="lt1"/>
                </a:solidFill>
              </a:defRPr>
            </a:lvl5pPr>
            <a:lvl6pPr marL="2743200" lvl="5" indent="-304800">
              <a:spcBef>
                <a:spcPts val="0"/>
              </a:spcBef>
              <a:spcAft>
                <a:spcPts val="0"/>
              </a:spcAft>
              <a:buClr>
                <a:schemeClr val="lt1"/>
              </a:buClr>
              <a:buSzPts val="1200"/>
              <a:buChar char="■"/>
              <a:defRPr sz="1200">
                <a:solidFill>
                  <a:schemeClr val="lt1"/>
                </a:solidFill>
              </a:defRPr>
            </a:lvl6pPr>
            <a:lvl7pPr marL="3200400" lvl="6" indent="-304800">
              <a:spcBef>
                <a:spcPts val="0"/>
              </a:spcBef>
              <a:spcAft>
                <a:spcPts val="0"/>
              </a:spcAft>
              <a:buClr>
                <a:schemeClr val="lt1"/>
              </a:buClr>
              <a:buSzPts val="1200"/>
              <a:buChar char="●"/>
              <a:defRPr sz="1200">
                <a:solidFill>
                  <a:schemeClr val="lt1"/>
                </a:solidFill>
              </a:defRPr>
            </a:lvl7pPr>
            <a:lvl8pPr marL="3657600" lvl="7" indent="-304800">
              <a:spcBef>
                <a:spcPts val="0"/>
              </a:spcBef>
              <a:spcAft>
                <a:spcPts val="0"/>
              </a:spcAft>
              <a:buClr>
                <a:schemeClr val="lt1"/>
              </a:buClr>
              <a:buSzPts val="1200"/>
              <a:buChar char="○"/>
              <a:defRPr sz="1200">
                <a:solidFill>
                  <a:schemeClr val="lt1"/>
                </a:solidFill>
              </a:defRPr>
            </a:lvl8pPr>
            <a:lvl9pPr marL="4114800" lvl="8" indent="-304800">
              <a:spcBef>
                <a:spcPts val="0"/>
              </a:spcBef>
              <a:spcAft>
                <a:spcPts val="0"/>
              </a:spcAft>
              <a:buClr>
                <a:schemeClr val="lt1"/>
              </a:buClr>
              <a:buSzPts val="1200"/>
              <a:buChar char="■"/>
              <a:defRPr sz="1200">
                <a:solidFill>
                  <a:schemeClr val="lt1"/>
                </a:solidFill>
              </a:defRPr>
            </a:lvl9pPr>
          </a:lstStyle>
          <a:p>
            <a:endParaRPr/>
          </a:p>
        </p:txBody>
      </p:sp>
      <p:sp>
        <p:nvSpPr>
          <p:cNvPr id="41" name="Google Shape;41;p7"/>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488250"/>
            <a:ext cx="62271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44" name="Google Shape;44;p8"/>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flipH="1">
            <a:off x="0" y="0"/>
            <a:ext cx="45720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dk2"/>
              </a:buClr>
              <a:buSzPts val="4200"/>
              <a:buNone/>
              <a:defRPr sz="4200">
                <a:solidFill>
                  <a:schemeClr val="dk2"/>
                </a:solidFill>
              </a:defRPr>
            </a:lvl1pPr>
            <a:lvl2pPr lvl="1" algn="ctr">
              <a:spcBef>
                <a:spcPts val="0"/>
              </a:spcBef>
              <a:spcAft>
                <a:spcPts val="0"/>
              </a:spcAft>
              <a:buClr>
                <a:schemeClr val="dk2"/>
              </a:buClr>
              <a:buSzPts val="4200"/>
              <a:buNone/>
              <a:defRPr sz="4200">
                <a:solidFill>
                  <a:schemeClr val="dk2"/>
                </a:solidFill>
              </a:defRPr>
            </a:lvl2pPr>
            <a:lvl3pPr lvl="2" algn="ctr">
              <a:spcBef>
                <a:spcPts val="0"/>
              </a:spcBef>
              <a:spcAft>
                <a:spcPts val="0"/>
              </a:spcAft>
              <a:buClr>
                <a:schemeClr val="dk2"/>
              </a:buClr>
              <a:buSzPts val="4200"/>
              <a:buNone/>
              <a:defRPr sz="4200">
                <a:solidFill>
                  <a:schemeClr val="dk2"/>
                </a:solidFill>
              </a:defRPr>
            </a:lvl3pPr>
            <a:lvl4pPr lvl="3" algn="ctr">
              <a:spcBef>
                <a:spcPts val="0"/>
              </a:spcBef>
              <a:spcAft>
                <a:spcPts val="0"/>
              </a:spcAft>
              <a:buClr>
                <a:schemeClr val="dk2"/>
              </a:buClr>
              <a:buSzPts val="4200"/>
              <a:buNone/>
              <a:defRPr sz="4200">
                <a:solidFill>
                  <a:schemeClr val="dk2"/>
                </a:solidFill>
              </a:defRPr>
            </a:lvl4pPr>
            <a:lvl5pPr lvl="4" algn="ctr">
              <a:spcBef>
                <a:spcPts val="0"/>
              </a:spcBef>
              <a:spcAft>
                <a:spcPts val="0"/>
              </a:spcAft>
              <a:buClr>
                <a:schemeClr val="dk2"/>
              </a:buClr>
              <a:buSzPts val="4200"/>
              <a:buNone/>
              <a:defRPr sz="4200">
                <a:solidFill>
                  <a:schemeClr val="dk2"/>
                </a:solidFill>
              </a:defRPr>
            </a:lvl5pPr>
            <a:lvl6pPr lvl="5" algn="ctr">
              <a:spcBef>
                <a:spcPts val="0"/>
              </a:spcBef>
              <a:spcAft>
                <a:spcPts val="0"/>
              </a:spcAft>
              <a:buClr>
                <a:schemeClr val="dk2"/>
              </a:buClr>
              <a:buSzPts val="4200"/>
              <a:buNone/>
              <a:defRPr sz="4200">
                <a:solidFill>
                  <a:schemeClr val="dk2"/>
                </a:solidFill>
              </a:defRPr>
            </a:lvl6pPr>
            <a:lvl7pPr lvl="6" algn="ctr">
              <a:spcBef>
                <a:spcPts val="0"/>
              </a:spcBef>
              <a:spcAft>
                <a:spcPts val="0"/>
              </a:spcAft>
              <a:buClr>
                <a:schemeClr val="dk2"/>
              </a:buClr>
              <a:buSzPts val="4200"/>
              <a:buNone/>
              <a:defRPr sz="4200">
                <a:solidFill>
                  <a:schemeClr val="dk2"/>
                </a:solidFill>
              </a:defRPr>
            </a:lvl7pPr>
            <a:lvl8pPr lvl="7" algn="ctr">
              <a:spcBef>
                <a:spcPts val="0"/>
              </a:spcBef>
              <a:spcAft>
                <a:spcPts val="0"/>
              </a:spcAft>
              <a:buClr>
                <a:schemeClr val="dk2"/>
              </a:buClr>
              <a:buSzPts val="4200"/>
              <a:buNone/>
              <a:defRPr sz="4200">
                <a:solidFill>
                  <a:schemeClr val="dk2"/>
                </a:solidFill>
              </a:defRPr>
            </a:lvl8pPr>
            <a:lvl9pPr lvl="8" algn="ctr">
              <a:spcBef>
                <a:spcPts val="0"/>
              </a:spcBef>
              <a:spcAft>
                <a:spcPts val="0"/>
              </a:spcAft>
              <a:buClr>
                <a:schemeClr val="dk2"/>
              </a:buClr>
              <a:buSzPts val="4200"/>
              <a:buNone/>
              <a:defRPr sz="4200">
                <a:solidFill>
                  <a:schemeClr val="dk2"/>
                </a:solidFill>
              </a:defRPr>
            </a:lvl9pPr>
          </a:lstStyle>
          <a:p>
            <a:endParaRPr/>
          </a:p>
        </p:txBody>
      </p:sp>
      <p:sp>
        <p:nvSpPr>
          <p:cNvPr id="49" name="Google Shape;49;p9"/>
          <p:cNvSpPr txBox="1">
            <a:spLocks noGrp="1"/>
          </p:cNvSpPr>
          <p:nvPr>
            <p:ph type="subTitle" idx="1"/>
          </p:nvPr>
        </p:nvSpPr>
        <p:spPr>
          <a:xfrm>
            <a:off x="265500" y="2779467"/>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p:nvPr/>
        </p:nvSpPr>
        <p:spPr>
          <a:xfrm rot="10800000" flipH="1">
            <a:off x="0" y="0"/>
            <a:ext cx="9144000" cy="4695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0"/>
          <p:cNvSpPr/>
          <p:nvPr/>
        </p:nvSpPr>
        <p:spPr>
          <a:xfrm rot="10800000" flipH="1">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0"/>
          <p:cNvSpPr txBox="1">
            <a:spLocks noGrp="1"/>
          </p:cNvSpPr>
          <p:nvPr>
            <p:ph type="body" idx="1"/>
          </p:nvPr>
        </p:nvSpPr>
        <p:spPr>
          <a:xfrm>
            <a:off x="57150" y="4696825"/>
            <a:ext cx="8382000" cy="4467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200"/>
              <a:buNone/>
              <a:defRPr sz="1200">
                <a:solidFill>
                  <a:schemeClr val="lt1"/>
                </a:solidFill>
              </a:defRPr>
            </a:lvl1pPr>
          </a:lstStyle>
          <a:p>
            <a:endParaRPr/>
          </a:p>
        </p:txBody>
      </p:sp>
      <p:sp>
        <p:nvSpPr>
          <p:cNvPr id="56" name="Google Shape;56;p10"/>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7"/>
        <p:cNvGrpSpPr/>
        <p:nvPr/>
      </p:nvGrpSpPr>
      <p:grpSpPr>
        <a:xfrm>
          <a:off x="0" y="0"/>
          <a:ext cx="0" cy="0"/>
          <a:chOff x="0" y="0"/>
          <a:chExt cx="0" cy="0"/>
        </a:xfrm>
      </p:grpSpPr>
      <p:sp>
        <p:nvSpPr>
          <p:cNvPr id="58" name="Google Shape;58;p11"/>
          <p:cNvSpPr txBox="1">
            <a:spLocks noGrp="1"/>
          </p:cNvSpPr>
          <p:nvPr>
            <p:ph type="title" hasCustomPrompt="1"/>
          </p:nvPr>
        </p:nvSpPr>
        <p:spPr>
          <a:xfrm>
            <a:off x="475500" y="1258525"/>
            <a:ext cx="8222100" cy="19635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dk2"/>
              </a:buClr>
              <a:buSzPts val="12000"/>
              <a:buNone/>
              <a:defRPr sz="12000">
                <a:solidFill>
                  <a:schemeClr val="dk2"/>
                </a:solidFill>
              </a:defRPr>
            </a:lvl1pPr>
            <a:lvl2pPr lvl="1" algn="ctr">
              <a:spcBef>
                <a:spcPts val="0"/>
              </a:spcBef>
              <a:spcAft>
                <a:spcPts val="0"/>
              </a:spcAft>
              <a:buClr>
                <a:schemeClr val="dk2"/>
              </a:buClr>
              <a:buSzPts val="12000"/>
              <a:buNone/>
              <a:defRPr sz="12000">
                <a:solidFill>
                  <a:schemeClr val="dk2"/>
                </a:solidFill>
              </a:defRPr>
            </a:lvl2pPr>
            <a:lvl3pPr lvl="2" algn="ctr">
              <a:spcBef>
                <a:spcPts val="0"/>
              </a:spcBef>
              <a:spcAft>
                <a:spcPts val="0"/>
              </a:spcAft>
              <a:buClr>
                <a:schemeClr val="dk2"/>
              </a:buClr>
              <a:buSzPts val="12000"/>
              <a:buNone/>
              <a:defRPr sz="12000">
                <a:solidFill>
                  <a:schemeClr val="dk2"/>
                </a:solidFill>
              </a:defRPr>
            </a:lvl3pPr>
            <a:lvl4pPr lvl="3" algn="ctr">
              <a:spcBef>
                <a:spcPts val="0"/>
              </a:spcBef>
              <a:spcAft>
                <a:spcPts val="0"/>
              </a:spcAft>
              <a:buClr>
                <a:schemeClr val="dk2"/>
              </a:buClr>
              <a:buSzPts val="12000"/>
              <a:buNone/>
              <a:defRPr sz="12000">
                <a:solidFill>
                  <a:schemeClr val="dk2"/>
                </a:solidFill>
              </a:defRPr>
            </a:lvl4pPr>
            <a:lvl5pPr lvl="4" algn="ctr">
              <a:spcBef>
                <a:spcPts val="0"/>
              </a:spcBef>
              <a:spcAft>
                <a:spcPts val="0"/>
              </a:spcAft>
              <a:buClr>
                <a:schemeClr val="dk2"/>
              </a:buClr>
              <a:buSzPts val="12000"/>
              <a:buNone/>
              <a:defRPr sz="12000">
                <a:solidFill>
                  <a:schemeClr val="dk2"/>
                </a:solidFill>
              </a:defRPr>
            </a:lvl5pPr>
            <a:lvl6pPr lvl="5" algn="ctr">
              <a:spcBef>
                <a:spcPts val="0"/>
              </a:spcBef>
              <a:spcAft>
                <a:spcPts val="0"/>
              </a:spcAft>
              <a:buClr>
                <a:schemeClr val="dk2"/>
              </a:buClr>
              <a:buSzPts val="12000"/>
              <a:buNone/>
              <a:defRPr sz="12000">
                <a:solidFill>
                  <a:schemeClr val="dk2"/>
                </a:solidFill>
              </a:defRPr>
            </a:lvl6pPr>
            <a:lvl7pPr lvl="6" algn="ctr">
              <a:spcBef>
                <a:spcPts val="0"/>
              </a:spcBef>
              <a:spcAft>
                <a:spcPts val="0"/>
              </a:spcAft>
              <a:buClr>
                <a:schemeClr val="dk2"/>
              </a:buClr>
              <a:buSzPts val="12000"/>
              <a:buNone/>
              <a:defRPr sz="12000">
                <a:solidFill>
                  <a:schemeClr val="dk2"/>
                </a:solidFill>
              </a:defRPr>
            </a:lvl7pPr>
            <a:lvl8pPr lvl="7" algn="ctr">
              <a:spcBef>
                <a:spcPts val="0"/>
              </a:spcBef>
              <a:spcAft>
                <a:spcPts val="0"/>
              </a:spcAft>
              <a:buClr>
                <a:schemeClr val="dk2"/>
              </a:buClr>
              <a:buSzPts val="12000"/>
              <a:buNone/>
              <a:defRPr sz="12000">
                <a:solidFill>
                  <a:schemeClr val="dk2"/>
                </a:solidFill>
              </a:defRPr>
            </a:lvl8pPr>
            <a:lvl9pPr lvl="8" algn="ctr">
              <a:spcBef>
                <a:spcPts val="0"/>
              </a:spcBef>
              <a:spcAft>
                <a:spcPts val="0"/>
              </a:spcAft>
              <a:buClr>
                <a:schemeClr val="dk2"/>
              </a:buClr>
              <a:buSzPts val="12000"/>
              <a:buNone/>
              <a:defRPr sz="12000">
                <a:solidFill>
                  <a:schemeClr val="dk2"/>
                </a:solidFill>
              </a:defRPr>
            </a:lvl9pPr>
          </a:lstStyle>
          <a:p>
            <a:r>
              <a:t>xx%</a:t>
            </a:r>
          </a:p>
        </p:txBody>
      </p:sp>
      <p:sp>
        <p:nvSpPr>
          <p:cNvPr id="59" name="Google Shape;59;p11"/>
          <p:cNvSpPr txBox="1">
            <a:spLocks noGrp="1"/>
          </p:cNvSpPr>
          <p:nvPr>
            <p:ph type="body" idx="1"/>
          </p:nvPr>
        </p:nvSpPr>
        <p:spPr>
          <a:xfrm>
            <a:off x="475500" y="3304625"/>
            <a:ext cx="82221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0" name="Google Shape;60;p11"/>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1"/>
        <p:cNvGrpSpPr/>
        <p:nvPr/>
      </p:nvGrpSpPr>
      <p:grpSpPr>
        <a:xfrm>
          <a:off x="0" y="0"/>
          <a:ext cx="0" cy="0"/>
          <a:chOff x="0" y="0"/>
          <a:chExt cx="0" cy="0"/>
        </a:xfrm>
      </p:grpSpPr>
      <p:sp>
        <p:nvSpPr>
          <p:cNvPr id="62" name="Google Shape;62;p12"/>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terial">
    <p:bg>
      <p:bgPr>
        <a:solidFill>
          <a:schemeClr val="accent6"/>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1pPr>
            <a:lvl2pPr lvl="1">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2pPr>
            <a:lvl3pPr lvl="2">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3pPr>
            <a:lvl4pPr lvl="3">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4pPr>
            <a:lvl5pPr lvl="4">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5pPr>
            <a:lvl6pPr lvl="5">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6pPr>
            <a:lvl7pPr lvl="6">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7pPr>
            <a:lvl8pPr lvl="7">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8pPr>
            <a:lvl9pPr lvl="8">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471900" y="1919075"/>
            <a:ext cx="8222100" cy="271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Font typeface="Roboto"/>
              <a:buChar char="●"/>
              <a:defRPr sz="1800">
                <a:solidFill>
                  <a:schemeClr val="lt2"/>
                </a:solidFill>
                <a:latin typeface="Roboto"/>
                <a:ea typeface="Roboto"/>
                <a:cs typeface="Roboto"/>
                <a:sym typeface="Roboto"/>
              </a:defRPr>
            </a:lvl1pPr>
            <a:lvl2pPr marL="914400" lvl="1"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2pPr>
            <a:lvl3pPr marL="1371600" lvl="2"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3pPr>
            <a:lvl4pPr marL="1828800" lvl="3"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4pPr>
            <a:lvl5pPr marL="2286000" lvl="4"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5pPr>
            <a:lvl6pPr marL="2743200" lvl="5"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6pPr>
            <a:lvl7pPr marL="3200400" lvl="6"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7pPr>
            <a:lvl8pPr marL="3657600" lvl="7"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8pPr>
            <a:lvl9pPr marL="4114800" lvl="8"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latin typeface="Roboto"/>
                <a:ea typeface="Roboto"/>
                <a:cs typeface="Roboto"/>
                <a:sym typeface="Roboto"/>
              </a:defRPr>
            </a:lvl1pPr>
            <a:lvl2pPr lvl="1" algn="r">
              <a:buNone/>
              <a:defRPr sz="1000">
                <a:solidFill>
                  <a:schemeClr val="lt2"/>
                </a:solidFill>
                <a:latin typeface="Roboto"/>
                <a:ea typeface="Roboto"/>
                <a:cs typeface="Roboto"/>
                <a:sym typeface="Roboto"/>
              </a:defRPr>
            </a:lvl2pPr>
            <a:lvl3pPr lvl="2" algn="r">
              <a:buNone/>
              <a:defRPr sz="1000">
                <a:solidFill>
                  <a:schemeClr val="lt2"/>
                </a:solidFill>
                <a:latin typeface="Roboto"/>
                <a:ea typeface="Roboto"/>
                <a:cs typeface="Roboto"/>
                <a:sym typeface="Roboto"/>
              </a:defRPr>
            </a:lvl3pPr>
            <a:lvl4pPr lvl="3" algn="r">
              <a:buNone/>
              <a:defRPr sz="1000">
                <a:solidFill>
                  <a:schemeClr val="lt2"/>
                </a:solidFill>
                <a:latin typeface="Roboto"/>
                <a:ea typeface="Roboto"/>
                <a:cs typeface="Roboto"/>
                <a:sym typeface="Roboto"/>
              </a:defRPr>
            </a:lvl4pPr>
            <a:lvl5pPr lvl="4" algn="r">
              <a:buNone/>
              <a:defRPr sz="1000">
                <a:solidFill>
                  <a:schemeClr val="lt2"/>
                </a:solidFill>
                <a:latin typeface="Roboto"/>
                <a:ea typeface="Roboto"/>
                <a:cs typeface="Roboto"/>
                <a:sym typeface="Roboto"/>
              </a:defRPr>
            </a:lvl5pPr>
            <a:lvl6pPr lvl="5" algn="r">
              <a:buNone/>
              <a:defRPr sz="1000">
                <a:solidFill>
                  <a:schemeClr val="lt2"/>
                </a:solidFill>
                <a:latin typeface="Roboto"/>
                <a:ea typeface="Roboto"/>
                <a:cs typeface="Roboto"/>
                <a:sym typeface="Roboto"/>
              </a:defRPr>
            </a:lvl6pPr>
            <a:lvl7pPr lvl="6" algn="r">
              <a:buNone/>
              <a:defRPr sz="1000">
                <a:solidFill>
                  <a:schemeClr val="lt2"/>
                </a:solidFill>
                <a:latin typeface="Roboto"/>
                <a:ea typeface="Roboto"/>
                <a:cs typeface="Roboto"/>
                <a:sym typeface="Roboto"/>
              </a:defRPr>
            </a:lvl7pPr>
            <a:lvl8pPr lvl="7" algn="r">
              <a:buNone/>
              <a:defRPr sz="1000">
                <a:solidFill>
                  <a:schemeClr val="lt2"/>
                </a:solidFill>
                <a:latin typeface="Roboto"/>
                <a:ea typeface="Roboto"/>
                <a:cs typeface="Roboto"/>
                <a:sym typeface="Roboto"/>
              </a:defRPr>
            </a:lvl8pPr>
            <a:lvl9pPr lvl="8" algn="r">
              <a:buNone/>
              <a:defRPr sz="1000">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repository.londonmet.ac.uk/7708/3/Australia_Dip_paper.pdf" TargetMode="External"/><Relationship Id="rId3" Type="http://schemas.openxmlformats.org/officeDocument/2006/relationships/hyperlink" Target="https://papers.ssrn.com/sol3/Delivery.cfm?abstractid=4543661" TargetMode="External"/><Relationship Id="rId7" Type="http://schemas.openxmlformats.org/officeDocument/2006/relationships/hyperlink" Target="https://dl.acm.org/doi/pdf/10.1145/3407023.3407068" TargetMode="External"/><Relationship Id="rId12" Type="http://schemas.openxmlformats.org/officeDocument/2006/relationships/hyperlink" Target="https://wires.onlinelibrary.wiley.com/doi/am-pdf/10.1002/wfs2.1394"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ieeexplore.ieee.org/iel7/6287639/6514899/09720948.pdf" TargetMode="External"/><Relationship Id="rId11" Type="http://schemas.openxmlformats.org/officeDocument/2006/relationships/hyperlink" Target="https://pdfs.semanticscholar.org/995d/e3f75f341c6f3c510da036610d1979796eab.pdf" TargetMode="External"/><Relationship Id="rId5" Type="http://schemas.openxmlformats.org/officeDocument/2006/relationships/hyperlink" Target="https://ieeexplore.ieee.org/iel7/6287639/9668973/09877919.pdf" TargetMode="External"/><Relationship Id="rId10" Type="http://schemas.openxmlformats.org/officeDocument/2006/relationships/hyperlink" Target="https://ieeexplore.ieee.org/iel7/6287639/6514899/09678340.pdf" TargetMode="External"/><Relationship Id="rId4" Type="http://schemas.openxmlformats.org/officeDocument/2006/relationships/hyperlink" Target="https://dl.acm.org/doi/pdf/10.1145/3600160.3605027" TargetMode="External"/><Relationship Id="rId9" Type="http://schemas.openxmlformats.org/officeDocument/2006/relationships/hyperlink" Target="https://pdfs.semanticscholar.org/4e14/e50e3ebb0618ee84a81e8dd5a46a0609747b.pdf"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3"/>
          <p:cNvSpPr txBox="1"/>
          <p:nvPr/>
        </p:nvSpPr>
        <p:spPr>
          <a:xfrm>
            <a:off x="1011450" y="144619"/>
            <a:ext cx="7121100" cy="5078283"/>
          </a:xfrm>
          <a:prstGeom prst="rect">
            <a:avLst/>
          </a:prstGeom>
          <a:noFill/>
          <a:ln>
            <a:noFill/>
          </a:ln>
        </p:spPr>
        <p:txBody>
          <a:bodyPr spcFirstLastPara="1" wrap="square" lIns="91425" tIns="91425" rIns="91425" bIns="91425" anchor="t" anchorCtr="0">
            <a:spAutoFit/>
          </a:bodyPr>
          <a:lstStyle/>
          <a:p>
            <a:pPr marL="0" lvl="0" indent="0" algn="ctr" rtl="0">
              <a:lnSpc>
                <a:spcPct val="200000"/>
              </a:lnSpc>
              <a:spcBef>
                <a:spcPts val="1200"/>
              </a:spcBef>
              <a:spcAft>
                <a:spcPts val="0"/>
              </a:spcAft>
              <a:buNone/>
            </a:pPr>
            <a:r>
              <a:rPr lang="en" sz="1500" b="1" dirty="0">
                <a:solidFill>
                  <a:schemeClr val="lt1"/>
                </a:solidFill>
                <a:latin typeface="Times New Roman"/>
                <a:ea typeface="Times New Roman"/>
                <a:cs typeface="Times New Roman"/>
                <a:sym typeface="Times New Roman"/>
              </a:rPr>
              <a:t>Development of a Rule-Based Digital Forensic Investigation Platform for Automated Evidence Analysis</a:t>
            </a:r>
            <a:endParaRPr sz="1200" b="1" dirty="0">
              <a:solidFill>
                <a:schemeClr val="lt1"/>
              </a:solidFill>
              <a:latin typeface="Times New Roman"/>
              <a:ea typeface="Times New Roman"/>
              <a:cs typeface="Times New Roman"/>
              <a:sym typeface="Times New Roman"/>
            </a:endParaRPr>
          </a:p>
          <a:p>
            <a:pPr marL="0" lvl="0" indent="0" algn="ctr" rtl="0">
              <a:lnSpc>
                <a:spcPct val="200000"/>
              </a:lnSpc>
              <a:spcBef>
                <a:spcPts val="1200"/>
              </a:spcBef>
              <a:spcAft>
                <a:spcPts val="0"/>
              </a:spcAft>
              <a:buNone/>
            </a:pPr>
            <a:r>
              <a:rPr lang="en" sz="1200" b="1" dirty="0">
                <a:solidFill>
                  <a:schemeClr val="lt1"/>
                </a:solidFill>
                <a:latin typeface="Times New Roman"/>
                <a:ea typeface="Times New Roman"/>
                <a:cs typeface="Times New Roman"/>
                <a:sym typeface="Times New Roman"/>
              </a:rPr>
              <a:t>Module Information</a:t>
            </a:r>
            <a:endParaRPr sz="1200" b="1" dirty="0">
              <a:solidFill>
                <a:schemeClr val="lt1"/>
              </a:solidFill>
              <a:latin typeface="Times New Roman"/>
              <a:ea typeface="Times New Roman"/>
              <a:cs typeface="Times New Roman"/>
              <a:sym typeface="Times New Roman"/>
            </a:endParaRPr>
          </a:p>
          <a:p>
            <a:pPr marL="0" lvl="0" indent="0" algn="ctr" rtl="0">
              <a:lnSpc>
                <a:spcPct val="200000"/>
              </a:lnSpc>
              <a:spcBef>
                <a:spcPts val="1200"/>
              </a:spcBef>
              <a:spcAft>
                <a:spcPts val="0"/>
              </a:spcAft>
              <a:buNone/>
            </a:pPr>
            <a:r>
              <a:rPr lang="en" sz="1200" b="1" dirty="0">
                <a:solidFill>
                  <a:schemeClr val="lt1"/>
                </a:solidFill>
                <a:latin typeface="Times New Roman"/>
                <a:ea typeface="Times New Roman"/>
                <a:cs typeface="Times New Roman"/>
                <a:sym typeface="Times New Roman"/>
              </a:rPr>
              <a:t>Module Name: Master's Project</a:t>
            </a:r>
            <a:endParaRPr sz="1200" b="1" dirty="0">
              <a:solidFill>
                <a:schemeClr val="lt1"/>
              </a:solidFill>
              <a:latin typeface="Times New Roman"/>
              <a:ea typeface="Times New Roman"/>
              <a:cs typeface="Times New Roman"/>
              <a:sym typeface="Times New Roman"/>
            </a:endParaRPr>
          </a:p>
          <a:p>
            <a:pPr marL="0" lvl="0" indent="0" algn="ctr" rtl="0">
              <a:lnSpc>
                <a:spcPct val="200000"/>
              </a:lnSpc>
              <a:spcBef>
                <a:spcPts val="1200"/>
              </a:spcBef>
              <a:spcAft>
                <a:spcPts val="0"/>
              </a:spcAft>
              <a:buNone/>
            </a:pPr>
            <a:r>
              <a:rPr lang="en" sz="1200" b="1" dirty="0">
                <a:solidFill>
                  <a:schemeClr val="lt1"/>
                </a:solidFill>
                <a:latin typeface="Times New Roman"/>
                <a:ea typeface="Times New Roman"/>
                <a:cs typeface="Times New Roman"/>
                <a:sym typeface="Times New Roman"/>
              </a:rPr>
              <a:t>Module Code: ACFB7003</a:t>
            </a:r>
            <a:endParaRPr sz="1200" b="1" dirty="0">
              <a:solidFill>
                <a:schemeClr val="lt1"/>
              </a:solidFill>
              <a:latin typeface="Times New Roman"/>
              <a:ea typeface="Times New Roman"/>
              <a:cs typeface="Times New Roman"/>
              <a:sym typeface="Times New Roman"/>
            </a:endParaRPr>
          </a:p>
          <a:p>
            <a:pPr marL="0" lvl="0" indent="0" algn="ctr" rtl="0">
              <a:lnSpc>
                <a:spcPct val="200000"/>
              </a:lnSpc>
              <a:spcBef>
                <a:spcPts val="1200"/>
              </a:spcBef>
              <a:spcAft>
                <a:spcPts val="0"/>
              </a:spcAft>
              <a:buNone/>
            </a:pPr>
            <a:r>
              <a:rPr lang="en" sz="1200" b="1" dirty="0">
                <a:solidFill>
                  <a:schemeClr val="lt1"/>
                </a:solidFill>
                <a:latin typeface="Times New Roman"/>
                <a:ea typeface="Times New Roman"/>
                <a:cs typeface="Times New Roman"/>
                <a:sym typeface="Times New Roman"/>
              </a:rPr>
              <a:t>Programme: MSc Computing</a:t>
            </a:r>
            <a:endParaRPr sz="1200" b="1" dirty="0">
              <a:solidFill>
                <a:schemeClr val="lt1"/>
              </a:solidFill>
              <a:latin typeface="Times New Roman"/>
              <a:ea typeface="Times New Roman"/>
              <a:cs typeface="Times New Roman"/>
              <a:sym typeface="Times New Roman"/>
            </a:endParaRPr>
          </a:p>
          <a:p>
            <a:pPr marL="0" lvl="0" indent="0" algn="ctr" rtl="0">
              <a:lnSpc>
                <a:spcPct val="200000"/>
              </a:lnSpc>
              <a:spcBef>
                <a:spcPts val="1200"/>
              </a:spcBef>
              <a:spcAft>
                <a:spcPts val="0"/>
              </a:spcAft>
              <a:buNone/>
            </a:pPr>
            <a:r>
              <a:rPr lang="en" sz="1200" b="1" dirty="0">
                <a:solidFill>
                  <a:schemeClr val="lt1"/>
                </a:solidFill>
                <a:latin typeface="Times New Roman"/>
                <a:ea typeface="Times New Roman"/>
                <a:cs typeface="Times New Roman"/>
                <a:sym typeface="Times New Roman"/>
              </a:rPr>
              <a:t>Presented By</a:t>
            </a:r>
            <a:endParaRPr sz="1200" b="1" dirty="0">
              <a:solidFill>
                <a:schemeClr val="lt1"/>
              </a:solidFill>
              <a:latin typeface="Times New Roman"/>
              <a:ea typeface="Times New Roman"/>
              <a:cs typeface="Times New Roman"/>
              <a:sym typeface="Times New Roman"/>
            </a:endParaRPr>
          </a:p>
          <a:p>
            <a:pPr marL="0" lvl="0" indent="0" algn="ctr" rtl="0">
              <a:lnSpc>
                <a:spcPct val="200000"/>
              </a:lnSpc>
              <a:spcBef>
                <a:spcPts val="1200"/>
              </a:spcBef>
              <a:spcAft>
                <a:spcPts val="0"/>
              </a:spcAft>
              <a:buNone/>
            </a:pPr>
            <a:r>
              <a:rPr lang="en" sz="1200" b="1" dirty="0">
                <a:solidFill>
                  <a:schemeClr val="lt1"/>
                </a:solidFill>
                <a:latin typeface="Times New Roman"/>
                <a:ea typeface="Times New Roman"/>
                <a:cs typeface="Times New Roman"/>
                <a:sym typeface="Times New Roman"/>
              </a:rPr>
              <a:t>Student Name: Sameer Panchal</a:t>
            </a:r>
            <a:endParaRPr sz="1200" b="1" dirty="0">
              <a:solidFill>
                <a:schemeClr val="lt1"/>
              </a:solidFill>
              <a:latin typeface="Times New Roman"/>
              <a:ea typeface="Times New Roman"/>
              <a:cs typeface="Times New Roman"/>
              <a:sym typeface="Times New Roman"/>
            </a:endParaRPr>
          </a:p>
          <a:p>
            <a:pPr marL="0" lvl="0" indent="0" algn="ctr" rtl="0">
              <a:lnSpc>
                <a:spcPct val="200000"/>
              </a:lnSpc>
              <a:spcBef>
                <a:spcPts val="1200"/>
              </a:spcBef>
              <a:spcAft>
                <a:spcPts val="1200"/>
              </a:spcAft>
              <a:buNone/>
            </a:pPr>
            <a:r>
              <a:rPr lang="en" sz="1200" b="1" dirty="0">
                <a:solidFill>
                  <a:schemeClr val="lt1"/>
                </a:solidFill>
                <a:latin typeface="Times New Roman"/>
                <a:ea typeface="Times New Roman"/>
                <a:cs typeface="Times New Roman"/>
                <a:sym typeface="Times New Roman"/>
              </a:rPr>
              <a:t>Student ID: 2516024</a:t>
            </a:r>
            <a:endParaRPr sz="1200" b="1" dirty="0">
              <a:solidFill>
                <a:schemeClr val="lt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Introduction</a:t>
            </a:r>
            <a:endParaRPr sz="2500">
              <a:latin typeface="Times New Roman"/>
              <a:ea typeface="Times New Roman"/>
              <a:cs typeface="Times New Roman"/>
              <a:sym typeface="Times New Roman"/>
            </a:endParaRPr>
          </a:p>
        </p:txBody>
      </p:sp>
      <p:sp>
        <p:nvSpPr>
          <p:cNvPr id="73" name="Google Shape;73;p14"/>
          <p:cNvSpPr txBox="1"/>
          <p:nvPr/>
        </p:nvSpPr>
        <p:spPr>
          <a:xfrm>
            <a:off x="152875" y="856622"/>
            <a:ext cx="5222100" cy="39711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dirty="0">
                <a:latin typeface="Times New Roman"/>
                <a:ea typeface="Times New Roman"/>
                <a:cs typeface="Times New Roman"/>
                <a:sym typeface="Times New Roman"/>
              </a:rPr>
              <a:t>In this presentation, the creation of a Rule-Based Digital Forensic Investigation Platform intended to provide automation in the analysis of digital evidence and enhance the efficiency and transparency of the investigation is introduced.</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study deals with the growing research issues around the analysis of massive amounts of digital evidence produced by contemporary cyber-incidents and criminal probes.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proposed platform consists of agenda reasoning, reconnaissance timeline, and explainable decision-making, which is designed to assist investigators along the way of forensic investigation.</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presentation summarizes the research background, methodology, the development of the systems, implementation, evaluation, the major findings, recommendations, and future research directions (Casino et al., 2022).</a:t>
            </a:r>
            <a:endParaRPr sz="1200" dirty="0">
              <a:latin typeface="Times New Roman"/>
              <a:ea typeface="Times New Roman"/>
              <a:cs typeface="Times New Roman"/>
              <a:sym typeface="Times New Roman"/>
            </a:endParaRPr>
          </a:p>
        </p:txBody>
      </p:sp>
      <p:pic>
        <p:nvPicPr>
          <p:cNvPr id="74" name="Google Shape;74;p14"/>
          <p:cNvPicPr preferRelativeResize="0"/>
          <p:nvPr/>
        </p:nvPicPr>
        <p:blipFill>
          <a:blip r:embed="rId3">
            <a:alphaModFix/>
          </a:blip>
          <a:stretch>
            <a:fillRect/>
          </a:stretch>
        </p:blipFill>
        <p:spPr>
          <a:xfrm>
            <a:off x="5526900" y="1533891"/>
            <a:ext cx="3464225" cy="230948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Background of the Study &amp; Problem Statement</a:t>
            </a:r>
            <a:endParaRPr sz="2500">
              <a:latin typeface="Times New Roman"/>
              <a:ea typeface="Times New Roman"/>
              <a:cs typeface="Times New Roman"/>
              <a:sym typeface="Times New Roman"/>
            </a:endParaRPr>
          </a:p>
        </p:txBody>
      </p:sp>
      <p:sp>
        <p:nvSpPr>
          <p:cNvPr id="80" name="Google Shape;80;p15"/>
          <p:cNvSpPr txBox="1"/>
          <p:nvPr/>
        </p:nvSpPr>
        <p:spPr>
          <a:xfrm>
            <a:off x="3702750" y="1106525"/>
            <a:ext cx="5222100" cy="34170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The swift introduction of digital changes has drastically expanded cyber-attacks, and this has translated to great amounts of digital evidence that needs to be analyzed in a quick and accurate manner.</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Conventional digital forensic investigations are time-intensive and resource-intensive since investigations typically require manual analysis of logs, browser histories, metadata, and network artefacts.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current forensic methods frequently fail to effectively manipulate heterogeneous evidence and be transparent and consistent in the process of making investigative decisions.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Such constraints evidenced the necessity of an automated, interpretable, and rule-driven forensic system, which could enhance the accuracy of evidence analysis and confidence of the investigator (Javed et al., 2022).</a:t>
            </a:r>
            <a:endParaRPr sz="1200">
              <a:latin typeface="Times New Roman"/>
              <a:ea typeface="Times New Roman"/>
              <a:cs typeface="Times New Roman"/>
              <a:sym typeface="Times New Roman"/>
            </a:endParaRPr>
          </a:p>
        </p:txBody>
      </p:sp>
      <p:pic>
        <p:nvPicPr>
          <p:cNvPr id="81" name="Google Shape;81;p15"/>
          <p:cNvPicPr preferRelativeResize="0"/>
          <p:nvPr/>
        </p:nvPicPr>
        <p:blipFill>
          <a:blip r:embed="rId3">
            <a:alphaModFix/>
          </a:blip>
          <a:stretch>
            <a:fillRect/>
          </a:stretch>
        </p:blipFill>
        <p:spPr>
          <a:xfrm>
            <a:off x="152400" y="1531600"/>
            <a:ext cx="3550351" cy="21995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300">
                <a:latin typeface="Times New Roman"/>
                <a:ea typeface="Times New Roman"/>
                <a:cs typeface="Times New Roman"/>
                <a:sym typeface="Times New Roman"/>
              </a:rPr>
              <a:t>Research Aim, Objectives and Research Questions</a:t>
            </a:r>
            <a:endParaRPr sz="2300">
              <a:latin typeface="Times New Roman"/>
              <a:ea typeface="Times New Roman"/>
              <a:cs typeface="Times New Roman"/>
              <a:sym typeface="Times New Roman"/>
            </a:endParaRPr>
          </a:p>
        </p:txBody>
      </p:sp>
      <p:sp>
        <p:nvSpPr>
          <p:cNvPr id="87" name="Google Shape;87;p16"/>
          <p:cNvSpPr txBox="1"/>
          <p:nvPr/>
        </p:nvSpPr>
        <p:spPr>
          <a:xfrm>
            <a:off x="158700" y="527662"/>
            <a:ext cx="8826600" cy="892800"/>
          </a:xfrm>
          <a:prstGeom prst="rect">
            <a:avLst/>
          </a:prstGeom>
          <a:noFill/>
          <a:ln>
            <a:noFill/>
          </a:ln>
        </p:spPr>
        <p:txBody>
          <a:bodyPr spcFirstLastPara="1" wrap="square" lIns="91425" tIns="91425" rIns="91425" bIns="91425" anchor="t" anchorCtr="0">
            <a:spAutoFit/>
          </a:bodyPr>
          <a:lstStyle/>
          <a:p>
            <a:pPr marL="0" lvl="0" indent="0" algn="l" rtl="0">
              <a:lnSpc>
                <a:spcPct val="100000"/>
              </a:lnSpc>
              <a:spcBef>
                <a:spcPts val="1200"/>
              </a:spcBef>
              <a:spcAft>
                <a:spcPts val="0"/>
              </a:spcAft>
              <a:buNone/>
            </a:pPr>
            <a:r>
              <a:rPr lang="en" sz="1200" b="1" dirty="0">
                <a:solidFill>
                  <a:srgbClr val="222222"/>
                </a:solidFill>
                <a:latin typeface="Times New Roman"/>
                <a:ea typeface="Times New Roman"/>
                <a:cs typeface="Times New Roman"/>
                <a:sym typeface="Times New Roman"/>
              </a:rPr>
              <a:t>Aim</a:t>
            </a:r>
            <a:endParaRPr sz="1200" b="1" dirty="0">
              <a:solidFill>
                <a:srgbClr val="222222"/>
              </a:solidFill>
              <a:latin typeface="Times New Roman"/>
              <a:ea typeface="Times New Roman"/>
              <a:cs typeface="Times New Roman"/>
              <a:sym typeface="Times New Roman"/>
            </a:endParaRPr>
          </a:p>
          <a:p>
            <a:pPr marL="0" lvl="0" indent="0" algn="l" rtl="0">
              <a:lnSpc>
                <a:spcPct val="100000"/>
              </a:lnSpc>
              <a:spcBef>
                <a:spcPts val="1200"/>
              </a:spcBef>
              <a:spcAft>
                <a:spcPts val="1200"/>
              </a:spcAft>
              <a:buNone/>
            </a:pPr>
            <a:r>
              <a:rPr lang="en" sz="1200" dirty="0">
                <a:solidFill>
                  <a:srgbClr val="222222"/>
                </a:solidFill>
                <a:latin typeface="Times New Roman"/>
                <a:ea typeface="Times New Roman"/>
                <a:cs typeface="Times New Roman"/>
                <a:sym typeface="Times New Roman"/>
              </a:rPr>
              <a:t>The main objective of this research is to create an “Explainable Digital Forensic Investigation Platform” that can automatically process digital evidence and offer explainable and understandable explanations for all the episodes of the digital forensic investigation.</a:t>
            </a:r>
            <a:endParaRPr sz="1200" dirty="0">
              <a:latin typeface="Times New Roman"/>
              <a:ea typeface="Times New Roman"/>
              <a:cs typeface="Times New Roman"/>
              <a:sym typeface="Times New Roman"/>
            </a:endParaRPr>
          </a:p>
        </p:txBody>
      </p:sp>
      <p:sp>
        <p:nvSpPr>
          <p:cNvPr id="88" name="Google Shape;88;p16"/>
          <p:cNvSpPr txBox="1"/>
          <p:nvPr/>
        </p:nvSpPr>
        <p:spPr>
          <a:xfrm>
            <a:off x="70575" y="1561186"/>
            <a:ext cx="4189719" cy="3054652"/>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 sz="1100" b="1" dirty="0">
                <a:solidFill>
                  <a:srgbClr val="222222"/>
                </a:solidFill>
                <a:latin typeface="Times New Roman"/>
                <a:ea typeface="Times New Roman"/>
                <a:cs typeface="Times New Roman"/>
                <a:sym typeface="Times New Roman"/>
              </a:rPr>
              <a:t>Objectives</a:t>
            </a:r>
            <a:endParaRPr sz="1100" b="1" dirty="0">
              <a:solidFill>
                <a:srgbClr val="222222"/>
              </a:solidFill>
              <a:latin typeface="Times New Roman"/>
              <a:ea typeface="Times New Roman"/>
              <a:cs typeface="Times New Roman"/>
              <a:sym typeface="Times New Roman"/>
            </a:endParaRPr>
          </a:p>
          <a:p>
            <a:pPr marL="457200" lvl="0" indent="-304800" algn="just" rtl="0">
              <a:lnSpc>
                <a:spcPct val="115000"/>
              </a:lnSpc>
              <a:spcBef>
                <a:spcPts val="1200"/>
              </a:spcBef>
              <a:spcAft>
                <a:spcPts val="0"/>
              </a:spcAft>
              <a:buSzPts val="1200"/>
              <a:buFont typeface="Times New Roman"/>
              <a:buChar char="●"/>
            </a:pPr>
            <a:r>
              <a:rPr lang="en" sz="1100" dirty="0">
                <a:latin typeface="Times New Roman"/>
                <a:ea typeface="Times New Roman"/>
                <a:cs typeface="Times New Roman"/>
                <a:sym typeface="Times New Roman"/>
              </a:rPr>
              <a:t>To explore the available techniques of the "Digital Forensic Investigation" and their advantages and disadvantages.</a:t>
            </a:r>
            <a:endParaRPr sz="1100" dirty="0">
              <a:latin typeface="Times New Roman"/>
              <a:ea typeface="Times New Roman"/>
              <a:cs typeface="Times New Roman"/>
              <a:sym typeface="Times New Roman"/>
            </a:endParaRPr>
          </a:p>
          <a:p>
            <a:pPr marL="457200" lvl="0" indent="-304800" algn="just" rtl="0">
              <a:lnSpc>
                <a:spcPct val="115000"/>
              </a:lnSpc>
              <a:spcBef>
                <a:spcPts val="1200"/>
              </a:spcBef>
              <a:spcAft>
                <a:spcPts val="0"/>
              </a:spcAft>
              <a:buSzPts val="1200"/>
              <a:buFont typeface="Times New Roman"/>
              <a:buChar char="●"/>
            </a:pPr>
            <a:r>
              <a:rPr lang="en" sz="1100" dirty="0">
                <a:latin typeface="Times New Roman"/>
                <a:ea typeface="Times New Roman"/>
                <a:cs typeface="Times New Roman"/>
                <a:sym typeface="Times New Roman"/>
              </a:rPr>
              <a:t>Establish and build a digital forensic investigation platform to assist automated evidence analysis, with explainability.</a:t>
            </a:r>
            <a:endParaRPr sz="1100" dirty="0">
              <a:latin typeface="Times New Roman"/>
              <a:ea typeface="Times New Roman"/>
              <a:cs typeface="Times New Roman"/>
              <a:sym typeface="Times New Roman"/>
            </a:endParaRPr>
          </a:p>
          <a:p>
            <a:pPr marL="457200" lvl="0" indent="-304800" algn="just" rtl="0">
              <a:lnSpc>
                <a:spcPct val="115000"/>
              </a:lnSpc>
              <a:spcBef>
                <a:spcPts val="1200"/>
              </a:spcBef>
              <a:spcAft>
                <a:spcPts val="0"/>
              </a:spcAft>
              <a:buSzPts val="1200"/>
              <a:buFont typeface="Times New Roman"/>
              <a:buChar char="●"/>
            </a:pPr>
            <a:r>
              <a:rPr lang="en" sz="1100" dirty="0">
                <a:latin typeface="Times New Roman"/>
                <a:ea typeface="Times New Roman"/>
                <a:cs typeface="Times New Roman"/>
                <a:sym typeface="Times New Roman"/>
              </a:rPr>
              <a:t>To assess the functionality of the developed prototype for the examination of representative forensic data to assess the usability and explainability of the prototype.</a:t>
            </a:r>
            <a:endParaRPr sz="1100" dirty="0">
              <a:latin typeface="Times New Roman"/>
              <a:ea typeface="Times New Roman"/>
              <a:cs typeface="Times New Roman"/>
              <a:sym typeface="Times New Roman"/>
            </a:endParaRPr>
          </a:p>
          <a:p>
            <a:pPr marL="457200" lvl="0" indent="-304800" algn="just" rtl="0">
              <a:lnSpc>
                <a:spcPct val="115000"/>
              </a:lnSpc>
              <a:spcBef>
                <a:spcPts val="1200"/>
              </a:spcBef>
              <a:spcAft>
                <a:spcPts val="1200"/>
              </a:spcAft>
              <a:buSzPts val="1200"/>
              <a:buFont typeface="Times New Roman"/>
              <a:buChar char="●"/>
            </a:pPr>
            <a:r>
              <a:rPr lang="en" sz="1100" dirty="0">
                <a:latin typeface="Times New Roman"/>
                <a:ea typeface="Times New Roman"/>
                <a:cs typeface="Times New Roman"/>
                <a:sym typeface="Times New Roman"/>
              </a:rPr>
              <a:t>The effect of the "Human-in-the-Loop" validation on investigators' trust in the system and decision-making process.</a:t>
            </a:r>
            <a:endParaRPr sz="1100" dirty="0">
              <a:latin typeface="Times New Roman"/>
              <a:ea typeface="Times New Roman"/>
              <a:cs typeface="Times New Roman"/>
              <a:sym typeface="Times New Roman"/>
            </a:endParaRPr>
          </a:p>
        </p:txBody>
      </p:sp>
      <p:sp>
        <p:nvSpPr>
          <p:cNvPr id="89" name="Google Shape;89;p16"/>
          <p:cNvSpPr txBox="1"/>
          <p:nvPr/>
        </p:nvSpPr>
        <p:spPr>
          <a:xfrm>
            <a:off x="4345119" y="1420462"/>
            <a:ext cx="4728306" cy="35394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1200"/>
              </a:spcBef>
              <a:spcAft>
                <a:spcPts val="0"/>
              </a:spcAft>
              <a:buNone/>
            </a:pPr>
            <a:r>
              <a:rPr lang="en" sz="1100" b="1" dirty="0">
                <a:solidFill>
                  <a:srgbClr val="222222"/>
                </a:solidFill>
                <a:latin typeface="Times New Roman"/>
                <a:ea typeface="Times New Roman"/>
                <a:cs typeface="Times New Roman"/>
                <a:sym typeface="Times New Roman"/>
              </a:rPr>
              <a:t>Research Questions:</a:t>
            </a:r>
            <a:endParaRPr sz="1100" dirty="0">
              <a:solidFill>
                <a:srgbClr val="222222"/>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SzPts val="1200"/>
              <a:buFont typeface="Times New Roman"/>
              <a:buAutoNum type="arabicPeriod"/>
            </a:pPr>
            <a:r>
              <a:rPr lang="en" sz="1100" dirty="0">
                <a:latin typeface="Times New Roman"/>
                <a:ea typeface="Times New Roman"/>
                <a:cs typeface="Times New Roman"/>
                <a:sym typeface="Times New Roman"/>
              </a:rPr>
              <a:t>What are the current digital forensic investigation procedures dealing with the issues of the growing amount and complexity of digital evidence?</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AutoNum type="arabicPeriod"/>
            </a:pPr>
            <a:r>
              <a:rPr lang="en" sz="1100" dirty="0">
                <a:latin typeface="Times New Roman"/>
                <a:ea typeface="Times New Roman"/>
                <a:cs typeface="Times New Roman"/>
                <a:sym typeface="Times New Roman"/>
              </a:rPr>
              <a:t>What must the design of a forensic investigation platform with some explainability be like to make the investigation more effective and transparent?</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AutoNum type="arabicPeriod"/>
            </a:pPr>
            <a:r>
              <a:rPr lang="en" sz="1100" dirty="0">
                <a:latin typeface="Times New Roman"/>
                <a:ea typeface="Times New Roman"/>
                <a:cs typeface="Times New Roman"/>
                <a:sym typeface="Times New Roman"/>
              </a:rPr>
              <a:t>What are the strengths of the prototype developed to facilitate evidence analysis, the reconstruction of a work timeline, and decision-making that can be explained?</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AutoNum type="arabicPeriod"/>
            </a:pPr>
            <a:r>
              <a:rPr lang="en" sz="1100" dirty="0">
                <a:latin typeface="Times New Roman"/>
                <a:ea typeface="Times New Roman"/>
                <a:cs typeface="Times New Roman"/>
                <a:sym typeface="Times New Roman"/>
              </a:rPr>
              <a:t>What impact does "Human in the Loop" validation have on investigators' confidence in forensic work?</a:t>
            </a:r>
            <a:endParaRPr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7"/>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Literature Review and Research Gap</a:t>
            </a:r>
            <a:endParaRPr sz="2500">
              <a:latin typeface="Times New Roman"/>
              <a:ea typeface="Times New Roman"/>
              <a:cs typeface="Times New Roman"/>
              <a:sym typeface="Times New Roman"/>
            </a:endParaRPr>
          </a:p>
        </p:txBody>
      </p:sp>
      <p:sp>
        <p:nvSpPr>
          <p:cNvPr id="95" name="Google Shape;95;p17"/>
          <p:cNvSpPr txBox="1"/>
          <p:nvPr/>
        </p:nvSpPr>
        <p:spPr>
          <a:xfrm>
            <a:off x="98250" y="783295"/>
            <a:ext cx="5900400" cy="39711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dirty="0">
                <a:latin typeface="Times New Roman"/>
                <a:ea typeface="Times New Roman"/>
                <a:cs typeface="Times New Roman"/>
                <a:sym typeface="Times New Roman"/>
              </a:rPr>
              <a:t>As evidenced in the existing literature, automated methods are becoming more and more significant in digital forensic investigations as they deal with the increasing volume, diversity, and complexity of digital artifacts resulting from cyber incidents.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Past research has established the advantages of artificial intelligence and machine learning in evidence identification, classification, timeline creation, and support of forensic decisions in a current Digital Forensic and Incident Response (DFIR) context.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Explainable Artificial Intelligence (XAI) has become a significant research focus due to the need for researchers to understand forensic decisions that are understandable and explainable, in legal investigations and organisational investigations.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Although such developments have occurred, few studies have embedded rule-based reasoning, explainable decision-making, automated evidence analysis, and investigator validation in one digital evidence platform, which has led to the research gap that the current study seeks to fill (Casino et al., 2022).</a:t>
            </a:r>
            <a:endParaRPr sz="1200" b="1" dirty="0">
              <a:latin typeface="Times New Roman"/>
              <a:ea typeface="Times New Roman"/>
              <a:cs typeface="Times New Roman"/>
              <a:sym typeface="Times New Roman"/>
            </a:endParaRPr>
          </a:p>
        </p:txBody>
      </p:sp>
      <p:pic>
        <p:nvPicPr>
          <p:cNvPr id="96" name="Google Shape;96;p17"/>
          <p:cNvPicPr preferRelativeResize="0"/>
          <p:nvPr/>
        </p:nvPicPr>
        <p:blipFill>
          <a:blip r:embed="rId3">
            <a:alphaModFix/>
          </a:blip>
          <a:stretch>
            <a:fillRect/>
          </a:stretch>
        </p:blipFill>
        <p:spPr>
          <a:xfrm>
            <a:off x="6187450" y="1535450"/>
            <a:ext cx="2638425" cy="26384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Research Methodology</a:t>
            </a:r>
            <a:endParaRPr sz="2500">
              <a:latin typeface="Times New Roman"/>
              <a:ea typeface="Times New Roman"/>
              <a:cs typeface="Times New Roman"/>
              <a:sym typeface="Times New Roman"/>
            </a:endParaRPr>
          </a:p>
        </p:txBody>
      </p:sp>
      <p:sp>
        <p:nvSpPr>
          <p:cNvPr id="102" name="Google Shape;102;p18"/>
          <p:cNvSpPr txBox="1"/>
          <p:nvPr/>
        </p:nvSpPr>
        <p:spPr>
          <a:xfrm>
            <a:off x="3495450" y="686669"/>
            <a:ext cx="5483545" cy="4216509"/>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dirty="0">
                <a:latin typeface="Times New Roman"/>
                <a:ea typeface="Times New Roman"/>
                <a:cs typeface="Times New Roman"/>
                <a:sym typeface="Times New Roman"/>
              </a:rPr>
              <a:t>The research approach to the study yielded a pragmatic research methodology that integrated system design with systematic literature review, prototype development, implementation, and performance evaluation to tackle the proposed research objectives.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research undertakings entailed the analysis of the available digital forensics frameworks, the system-needs analysis, platform architecture design, prototype development, and functional testing with realistic mock forensic evidence.</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prototype has been tested by controlled experiments that assess the functionality of the system, processing of evidence, reconstruction of timeline, explainability, and general usability in digital forensic investigations.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ethical aspects were aimed at keeping the data intact, preserving forensic evidence, and responsible use of artificial intelligence, and aiding in transparent decision-making during the investigation (Faizal and Luthfi, 2024).</a:t>
            </a:r>
            <a:endParaRPr sz="1200" dirty="0">
              <a:latin typeface="Times New Roman"/>
              <a:ea typeface="Times New Roman"/>
              <a:cs typeface="Times New Roman"/>
              <a:sym typeface="Times New Roman"/>
            </a:endParaRPr>
          </a:p>
        </p:txBody>
      </p:sp>
      <p:pic>
        <p:nvPicPr>
          <p:cNvPr id="103" name="Google Shape;103;p18"/>
          <p:cNvPicPr preferRelativeResize="0"/>
          <p:nvPr/>
        </p:nvPicPr>
        <p:blipFill>
          <a:blip r:embed="rId3">
            <a:alphaModFix/>
          </a:blip>
          <a:stretch>
            <a:fillRect/>
          </a:stretch>
        </p:blipFill>
        <p:spPr>
          <a:xfrm>
            <a:off x="98250" y="1820450"/>
            <a:ext cx="3464799" cy="19489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Proposed System Architecture and Design</a:t>
            </a:r>
            <a:endParaRPr sz="2500">
              <a:latin typeface="Times New Roman"/>
              <a:ea typeface="Times New Roman"/>
              <a:cs typeface="Times New Roman"/>
              <a:sym typeface="Times New Roman"/>
            </a:endParaRPr>
          </a:p>
        </p:txBody>
      </p:sp>
      <p:sp>
        <p:nvSpPr>
          <p:cNvPr id="109" name="Google Shape;109;p19"/>
          <p:cNvSpPr txBox="1"/>
          <p:nvPr/>
        </p:nvSpPr>
        <p:spPr>
          <a:xfrm>
            <a:off x="98250" y="673547"/>
            <a:ext cx="5029200" cy="42483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dirty="0">
                <a:latin typeface="Times New Roman"/>
                <a:ea typeface="Times New Roman"/>
                <a:cs typeface="Times New Roman"/>
                <a:sym typeface="Times New Roman"/>
              </a:rPr>
              <a:t>The proposed platform is built on the concept of modular architecture, which includes the secure case management system, uploads of electronic evidence, automated processing of evidence, analysis based on the rule and, reconstruction of timelines, and report generation systems.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Digital evidence is imported as systematized CSV files and has its rules pre-defined, thus automatically determining suspicious events, anomalies, and investigative results. Explainable decision-making has been incorporated into the analytical process by giving the investigators clear explanations of why the system has come up with all the automotive forensic conclusions.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scalability, transparency, maintainability, and efficiency of the operational period are enhanced by the modular design supported by investigator validation during the digital forensic investigation process (Dunsin et al., 2022).</a:t>
            </a:r>
            <a:endParaRPr sz="1200" dirty="0">
              <a:latin typeface="Times New Roman"/>
              <a:ea typeface="Times New Roman"/>
              <a:cs typeface="Times New Roman"/>
              <a:sym typeface="Times New Roman"/>
            </a:endParaRPr>
          </a:p>
        </p:txBody>
      </p:sp>
      <p:pic>
        <p:nvPicPr>
          <p:cNvPr id="110" name="Google Shape;110;p19"/>
          <p:cNvPicPr preferRelativeResize="0"/>
          <p:nvPr/>
        </p:nvPicPr>
        <p:blipFill>
          <a:blip r:embed="rId3">
            <a:alphaModFix/>
          </a:blip>
          <a:stretch>
            <a:fillRect/>
          </a:stretch>
        </p:blipFill>
        <p:spPr>
          <a:xfrm>
            <a:off x="5207475" y="2491750"/>
            <a:ext cx="3717375" cy="483125"/>
          </a:xfrm>
          <a:prstGeom prst="rect">
            <a:avLst/>
          </a:prstGeom>
          <a:noFill/>
          <a:ln>
            <a:noFill/>
          </a:ln>
        </p:spPr>
      </p:pic>
      <p:sp>
        <p:nvSpPr>
          <p:cNvPr id="111" name="Google Shape;111;p19"/>
          <p:cNvSpPr txBox="1"/>
          <p:nvPr/>
        </p:nvSpPr>
        <p:spPr>
          <a:xfrm>
            <a:off x="5615925" y="329565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1200"/>
              </a:spcAft>
              <a:buNone/>
            </a:pPr>
            <a:r>
              <a:rPr lang="en" sz="1200" b="1">
                <a:latin typeface="Times New Roman"/>
                <a:ea typeface="Times New Roman"/>
                <a:cs typeface="Times New Roman"/>
                <a:sym typeface="Times New Roman"/>
              </a:rPr>
              <a:t>Overall System Architecture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0"/>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Development Tools and Technologies</a:t>
            </a:r>
            <a:endParaRPr sz="2500">
              <a:latin typeface="Times New Roman"/>
              <a:ea typeface="Times New Roman"/>
              <a:cs typeface="Times New Roman"/>
              <a:sym typeface="Times New Roman"/>
            </a:endParaRPr>
          </a:p>
        </p:txBody>
      </p:sp>
      <p:sp>
        <p:nvSpPr>
          <p:cNvPr id="117" name="Google Shape;117;p20"/>
          <p:cNvSpPr txBox="1"/>
          <p:nvPr/>
        </p:nvSpPr>
        <p:spPr>
          <a:xfrm>
            <a:off x="3483600" y="964458"/>
            <a:ext cx="5441250" cy="3639428"/>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100" dirty="0">
                <a:latin typeface="Times New Roman"/>
                <a:ea typeface="Times New Roman"/>
                <a:cs typeface="Times New Roman"/>
                <a:sym typeface="Times New Roman"/>
              </a:rPr>
              <a:t>Python was chosen as the dominant programming language in the proposed platform due to its versatility, big libraries, and the possibility to process digital forensic data and perform all automation in forensic evidence processing.</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100" dirty="0">
                <a:latin typeface="Times New Roman"/>
                <a:ea typeface="Times New Roman"/>
                <a:cs typeface="Times New Roman"/>
                <a:sym typeface="Times New Roman"/>
              </a:rPr>
              <a:t>Flask has been used as the web application framework to implement a safe case management application, user interaction, and effective communication between the Flask application interface and processing modules of the application.</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100" dirty="0">
                <a:latin typeface="Times New Roman"/>
                <a:ea typeface="Times New Roman"/>
                <a:cs typeface="Times New Roman"/>
                <a:sym typeface="Times New Roman"/>
              </a:rPr>
              <a:t>SQLite was used as the lightweight relational database to store case information, uploaded records of evidence, and results of the analysis to enable safe storage of the data and history of investigation during the entire forensic process.</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100" dirty="0">
                <a:latin typeface="Times New Roman"/>
                <a:ea typeface="Times New Roman"/>
                <a:cs typeface="Times New Roman"/>
                <a:sym typeface="Times New Roman"/>
              </a:rPr>
              <a:t>The application of supportive technologies such as Pandas, HTML, CSS, and Bootstrap allowed processing the CSV evidence effectively, creating a user-friendly interface, systematic data presentation, and generating reports automatically in the investigation platform (Nayak, 2024).</a:t>
            </a:r>
            <a:endParaRPr sz="1100" dirty="0">
              <a:latin typeface="Times New Roman"/>
              <a:ea typeface="Times New Roman"/>
              <a:cs typeface="Times New Roman"/>
              <a:sym typeface="Times New Roman"/>
            </a:endParaRPr>
          </a:p>
        </p:txBody>
      </p:sp>
      <p:pic>
        <p:nvPicPr>
          <p:cNvPr id="118" name="Google Shape;118;p20"/>
          <p:cNvPicPr preferRelativeResize="0"/>
          <p:nvPr/>
        </p:nvPicPr>
        <p:blipFill rotWithShape="1">
          <a:blip r:embed="rId3">
            <a:alphaModFix/>
          </a:blip>
          <a:srcRect t="40091"/>
          <a:stretch/>
        </p:blipFill>
        <p:spPr>
          <a:xfrm>
            <a:off x="152400" y="1884970"/>
            <a:ext cx="3397950" cy="15267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1"/>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System Implementation</a:t>
            </a:r>
            <a:endParaRPr sz="2500">
              <a:latin typeface="Times New Roman"/>
              <a:ea typeface="Times New Roman"/>
              <a:cs typeface="Times New Roman"/>
              <a:sym typeface="Times New Roman"/>
            </a:endParaRPr>
          </a:p>
        </p:txBody>
      </p:sp>
      <p:sp>
        <p:nvSpPr>
          <p:cNvPr id="124" name="Google Shape;124;p21"/>
          <p:cNvSpPr txBox="1"/>
          <p:nvPr/>
        </p:nvSpPr>
        <p:spPr>
          <a:xfrm>
            <a:off x="0" y="978391"/>
            <a:ext cx="5368500" cy="3639428"/>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100" dirty="0">
                <a:latin typeface="Times New Roman"/>
                <a:ea typeface="Times New Roman"/>
                <a:cs typeface="Times New Roman"/>
                <a:sym typeface="Times New Roman"/>
              </a:rPr>
              <a:t>The installed platform enables investigators to develop and handle forensic cases using a secure front end that systematises the details of the investigation and ensures the integrity of evidence during the process of analysing the evidence.</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100" dirty="0">
                <a:latin typeface="Times New Roman"/>
                <a:ea typeface="Times New Roman"/>
                <a:cs typeface="Times New Roman"/>
                <a:sym typeface="Times New Roman"/>
              </a:rPr>
              <a:t>CSV forensic artefacts uploaded, such as browser history, event logs, system records, etc., are automatically analysed upon recognition of suspicious digital activities, assisted by predefined rule-based detection algorithms.</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100" dirty="0">
                <a:latin typeface="Times New Roman"/>
                <a:ea typeface="Times New Roman"/>
                <a:cs typeface="Times New Roman"/>
                <a:sym typeface="Times New Roman"/>
              </a:rPr>
              <a:t>Timeline reconstruction capability can be used to group evidence in chronological order, giving investigators insight into how an offender used their computer, how an incident developed, and creating links between forensic phenomena.</a:t>
            </a:r>
            <a:endParaRPr sz="11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100" dirty="0">
                <a:latin typeface="Times New Roman"/>
                <a:ea typeface="Times New Roman"/>
                <a:cs typeface="Times New Roman"/>
                <a:sym typeface="Times New Roman"/>
              </a:rPr>
              <a:t>Automated generation of PDF reports summarises the results of the investigation along with explainable rule-based decisions, enhancing the quality of the documentation and supporting transparent forensic reporting for investigation and legal purposes (Bouma et al., 2023).</a:t>
            </a:r>
            <a:endParaRPr sz="1100" dirty="0">
              <a:latin typeface="Times New Roman"/>
              <a:ea typeface="Times New Roman"/>
              <a:cs typeface="Times New Roman"/>
              <a:sym typeface="Times New Roman"/>
            </a:endParaRPr>
          </a:p>
        </p:txBody>
      </p:sp>
      <p:pic>
        <p:nvPicPr>
          <p:cNvPr id="125" name="Google Shape;125;p21"/>
          <p:cNvPicPr preferRelativeResize="0"/>
          <p:nvPr/>
        </p:nvPicPr>
        <p:blipFill>
          <a:blip r:embed="rId3">
            <a:alphaModFix/>
          </a:blip>
          <a:stretch>
            <a:fillRect/>
          </a:stretch>
        </p:blipFill>
        <p:spPr>
          <a:xfrm>
            <a:off x="5500175" y="1770500"/>
            <a:ext cx="3516475" cy="1789975"/>
          </a:xfrm>
          <a:prstGeom prst="rect">
            <a:avLst/>
          </a:prstGeom>
          <a:noFill/>
          <a:ln>
            <a:noFill/>
          </a:ln>
        </p:spPr>
      </p:pic>
      <p:sp>
        <p:nvSpPr>
          <p:cNvPr id="126" name="Google Shape;126;p21"/>
          <p:cNvSpPr txBox="1"/>
          <p:nvPr/>
        </p:nvSpPr>
        <p:spPr>
          <a:xfrm>
            <a:off x="5758413" y="375585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800"/>
              </a:spcAft>
              <a:buNone/>
            </a:pPr>
            <a:r>
              <a:rPr lang="en" sz="1200" b="1">
                <a:latin typeface="Times New Roman"/>
                <a:ea typeface="Times New Roman"/>
                <a:cs typeface="Times New Roman"/>
                <a:sym typeface="Times New Roman"/>
              </a:rPr>
              <a:t>Dashboard Page</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Experimental Setup</a:t>
            </a:r>
            <a:endParaRPr sz="2500">
              <a:latin typeface="Times New Roman"/>
              <a:ea typeface="Times New Roman"/>
              <a:cs typeface="Times New Roman"/>
              <a:sym typeface="Times New Roman"/>
            </a:endParaRPr>
          </a:p>
        </p:txBody>
      </p:sp>
      <p:sp>
        <p:nvSpPr>
          <p:cNvPr id="132" name="Google Shape;132;p22"/>
          <p:cNvSpPr txBox="1"/>
          <p:nvPr/>
        </p:nvSpPr>
        <p:spPr>
          <a:xfrm>
            <a:off x="3760125" y="700890"/>
            <a:ext cx="5222100" cy="45252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The evaluation of the prototype used representative digital forensic data in the form of exported CSV artefacts, such as event logs and browser history, and additional structured forensic data, which could be utilised during automated analysis.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Functional testing evaluated whether the implementation of each of the modules could meet the requirements of the system established by design, such as evidence uploading, automatic analysis, timeline generation, case management, and report generation.</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Processing efficiency, system reliability, explainability of generated forensic decisions, and consistency of automated evidence interpretation in various investigative situations were all analyzed as part of the performance evaluation.</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Experimental results proved that the suggested platform was effective in analysing uploaded evidence and being transparent, which promotes the validation of the investigators and results in effective forensic investigation findings (Javed et al., 2022).</a:t>
            </a:r>
            <a:endParaRPr sz="1200">
              <a:latin typeface="Times New Roman"/>
              <a:ea typeface="Times New Roman"/>
              <a:cs typeface="Times New Roman"/>
              <a:sym typeface="Times New Roman"/>
            </a:endParaRPr>
          </a:p>
        </p:txBody>
      </p:sp>
      <p:pic>
        <p:nvPicPr>
          <p:cNvPr id="134" name="Google Shape;134;p22"/>
          <p:cNvPicPr preferRelativeResize="0"/>
          <p:nvPr/>
        </p:nvPicPr>
        <p:blipFill>
          <a:blip r:embed="rId3">
            <a:alphaModFix/>
          </a:blip>
          <a:stretch>
            <a:fillRect/>
          </a:stretch>
        </p:blipFill>
        <p:spPr>
          <a:xfrm>
            <a:off x="163875" y="1345900"/>
            <a:ext cx="3655200" cy="2111300"/>
          </a:xfrm>
          <a:prstGeom prst="rect">
            <a:avLst/>
          </a:prstGeom>
          <a:noFill/>
          <a:ln>
            <a:noFill/>
          </a:ln>
        </p:spPr>
      </p:pic>
      <p:sp>
        <p:nvSpPr>
          <p:cNvPr id="135" name="Google Shape;135;p22"/>
          <p:cNvSpPr txBox="1"/>
          <p:nvPr/>
        </p:nvSpPr>
        <p:spPr>
          <a:xfrm>
            <a:off x="491475" y="351485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800"/>
              </a:spcAft>
              <a:buNone/>
            </a:pPr>
            <a:r>
              <a:rPr lang="en" sz="1200" b="1">
                <a:latin typeface="Times New Roman"/>
                <a:ea typeface="Times New Roman"/>
                <a:cs typeface="Times New Roman"/>
                <a:sym typeface="Times New Roman"/>
              </a:rPr>
              <a:t>Investigation Management Page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0">
          <a:extLst>
            <a:ext uri="{FF2B5EF4-FFF2-40B4-BE49-F238E27FC236}">
              <a16:creationId xmlns:a16="http://schemas.microsoft.com/office/drawing/2014/main" id="{25395C64-2A92-C557-7585-0CD4D3E8F44F}"/>
            </a:ext>
          </a:extLst>
        </p:cNvPr>
        <p:cNvGrpSpPr/>
        <p:nvPr/>
      </p:nvGrpSpPr>
      <p:grpSpPr>
        <a:xfrm>
          <a:off x="0" y="0"/>
          <a:ext cx="0" cy="0"/>
          <a:chOff x="0" y="0"/>
          <a:chExt cx="0" cy="0"/>
        </a:xfrm>
      </p:grpSpPr>
      <p:sp>
        <p:nvSpPr>
          <p:cNvPr id="131" name="Google Shape;131;p22">
            <a:extLst>
              <a:ext uri="{FF2B5EF4-FFF2-40B4-BE49-F238E27FC236}">
                <a16:creationId xmlns:a16="http://schemas.microsoft.com/office/drawing/2014/main" id="{7F8CEB6E-9277-4A6D-2876-0E1D21CAABAC}"/>
              </a:ext>
            </a:extLst>
          </p:cNvPr>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US" sz="2000" dirty="0">
                <a:latin typeface="Times New Roman"/>
                <a:ea typeface="Times New Roman"/>
                <a:cs typeface="Times New Roman"/>
                <a:sym typeface="Times New Roman"/>
              </a:rPr>
              <a:t>Complete System Architecture &amp; Investigation Workflow</a:t>
            </a:r>
            <a:endParaRPr sz="2000" dirty="0">
              <a:latin typeface="Times New Roman"/>
              <a:ea typeface="Times New Roman"/>
              <a:cs typeface="Times New Roman"/>
              <a:sym typeface="Times New Roman"/>
            </a:endParaRPr>
          </a:p>
        </p:txBody>
      </p:sp>
      <p:pic>
        <p:nvPicPr>
          <p:cNvPr id="3" name="Picture 2">
            <a:extLst>
              <a:ext uri="{FF2B5EF4-FFF2-40B4-BE49-F238E27FC236}">
                <a16:creationId xmlns:a16="http://schemas.microsoft.com/office/drawing/2014/main" id="{E937E1E6-AE88-B7C8-03D9-D383B64EF289}"/>
              </a:ext>
            </a:extLst>
          </p:cNvPr>
          <p:cNvPicPr>
            <a:picLocks noChangeAspect="1"/>
          </p:cNvPicPr>
          <p:nvPr/>
        </p:nvPicPr>
        <p:blipFill>
          <a:blip r:embed="rId3"/>
          <a:stretch>
            <a:fillRect/>
          </a:stretch>
        </p:blipFill>
        <p:spPr>
          <a:xfrm>
            <a:off x="304786" y="791571"/>
            <a:ext cx="4679725" cy="4241925"/>
          </a:xfrm>
          <a:prstGeom prst="rect">
            <a:avLst/>
          </a:prstGeom>
        </p:spPr>
      </p:pic>
      <p:sp>
        <p:nvSpPr>
          <p:cNvPr id="7" name="Google Shape;117;p20">
            <a:extLst>
              <a:ext uri="{FF2B5EF4-FFF2-40B4-BE49-F238E27FC236}">
                <a16:creationId xmlns:a16="http://schemas.microsoft.com/office/drawing/2014/main" id="{B81AD36D-CC8D-E1A4-CF68-8F5E9FBB76EF}"/>
              </a:ext>
            </a:extLst>
          </p:cNvPr>
          <p:cNvSpPr txBox="1"/>
          <p:nvPr/>
        </p:nvSpPr>
        <p:spPr>
          <a:xfrm>
            <a:off x="4984511" y="1266499"/>
            <a:ext cx="3940339" cy="308543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US" sz="1100" dirty="0">
                <a:latin typeface="Times New Roman"/>
                <a:ea typeface="Times New Roman"/>
                <a:cs typeface="Times New Roman"/>
                <a:sym typeface="Times New Roman"/>
              </a:rPr>
              <a:t>Secure Investigation Management – Authentication, role-based access, Case Management. </a:t>
            </a:r>
          </a:p>
          <a:p>
            <a:pPr marL="457200" lvl="0" indent="-304800" algn="just" rtl="0">
              <a:lnSpc>
                <a:spcPct val="150000"/>
              </a:lnSpc>
              <a:spcBef>
                <a:spcPts val="1200"/>
              </a:spcBef>
              <a:spcAft>
                <a:spcPts val="0"/>
              </a:spcAft>
              <a:buSzPts val="1200"/>
              <a:buFont typeface="Times New Roman"/>
              <a:buChar char="●"/>
            </a:pPr>
            <a:r>
              <a:rPr lang="en-US" sz="1100" dirty="0">
                <a:latin typeface="Times New Roman"/>
                <a:ea typeface="Times New Roman"/>
                <a:cs typeface="Times New Roman"/>
                <a:sym typeface="Times New Roman"/>
              </a:rPr>
              <a:t>Automated Evidence Analysis — CSV validation and normalisation, suspicious activity detection based on a set of rules. </a:t>
            </a:r>
          </a:p>
          <a:p>
            <a:pPr marL="457200" lvl="0" indent="-304800" algn="just" rtl="0">
              <a:lnSpc>
                <a:spcPct val="150000"/>
              </a:lnSpc>
              <a:spcBef>
                <a:spcPts val="1200"/>
              </a:spcBef>
              <a:spcAft>
                <a:spcPts val="0"/>
              </a:spcAft>
              <a:buSzPts val="1200"/>
              <a:buFont typeface="Times New Roman"/>
              <a:buChar char="●"/>
            </a:pPr>
            <a:r>
              <a:rPr lang="en-US" sz="1100" dirty="0">
                <a:latin typeface="Times New Roman"/>
                <a:ea typeface="Times New Roman"/>
                <a:cs typeface="Times New Roman"/>
                <a:sym typeface="Times New Roman"/>
              </a:rPr>
              <a:t>Generate a timeline &amp; AI Explanation — Generate a timeline and AI-explanations and summarisation. </a:t>
            </a:r>
          </a:p>
          <a:p>
            <a:pPr marL="457200" lvl="0" indent="-304800" algn="just" rtl="0">
              <a:lnSpc>
                <a:spcPct val="150000"/>
              </a:lnSpc>
              <a:spcBef>
                <a:spcPts val="1200"/>
              </a:spcBef>
              <a:spcAft>
                <a:spcPts val="0"/>
              </a:spcAft>
              <a:buSzPts val="1200"/>
              <a:buFont typeface="Times New Roman"/>
              <a:buChar char="●"/>
            </a:pPr>
            <a:r>
              <a:rPr lang="en-US" sz="1100" dirty="0">
                <a:latin typeface="Times New Roman"/>
                <a:ea typeface="Times New Roman"/>
                <a:cs typeface="Times New Roman"/>
                <a:sym typeface="Times New Roman"/>
              </a:rPr>
              <a:t>Human-Validated Reporting — Report validation, Accept/Reject, PDF reports and audit record.</a:t>
            </a:r>
          </a:p>
        </p:txBody>
      </p:sp>
    </p:spTree>
    <p:extLst>
      <p:ext uri="{BB962C8B-B14F-4D97-AF65-F5344CB8AC3E}">
        <p14:creationId xmlns:p14="http://schemas.microsoft.com/office/powerpoint/2010/main" val="142039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3"/>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Results and Performance Evaluation</a:t>
            </a:r>
            <a:endParaRPr sz="2500">
              <a:latin typeface="Times New Roman"/>
              <a:ea typeface="Times New Roman"/>
              <a:cs typeface="Times New Roman"/>
              <a:sym typeface="Times New Roman"/>
            </a:endParaRPr>
          </a:p>
        </p:txBody>
      </p:sp>
      <p:sp>
        <p:nvSpPr>
          <p:cNvPr id="141" name="Google Shape;141;p23"/>
          <p:cNvSpPr txBox="1"/>
          <p:nvPr/>
        </p:nvSpPr>
        <p:spPr>
          <a:xfrm>
            <a:off x="153251" y="703119"/>
            <a:ext cx="5500500" cy="41559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dirty="0">
                <a:latin typeface="Times New Roman"/>
                <a:ea typeface="Times New Roman"/>
                <a:cs typeface="Times New Roman"/>
                <a:sym typeface="Times New Roman"/>
              </a:rPr>
              <a:t>Functional testing established that the platform was able to create secure cases, upload CSV evidence, automatically analyze with rules and timelines rebuilt, and generate PDF reports without significant operational errors.</a:t>
            </a:r>
            <a:endParaRPr sz="1200" dirty="0">
              <a:latin typeface="Times New Roman"/>
              <a:ea typeface="Times New Roman"/>
              <a:cs typeface="Times New Roman"/>
              <a:sym typeface="Times New Roman"/>
            </a:endParaRPr>
          </a:p>
          <a:p>
            <a:pPr marL="457200" lvl="0" indent="-304800" algn="just" rtl="0">
              <a:lnSpc>
                <a:spcPct val="150000"/>
              </a:lnSpc>
              <a:spcBef>
                <a:spcPts val="1200"/>
              </a:spcBef>
              <a:spcAft>
                <a:spcPts val="0"/>
              </a:spcAft>
              <a:buSzPts val="1200"/>
              <a:buFont typeface="Times New Roman"/>
              <a:buChar char="●"/>
            </a:pPr>
            <a:r>
              <a:rPr lang="en" sz="1200" dirty="0">
                <a:latin typeface="Times New Roman"/>
                <a:ea typeface="Times New Roman"/>
                <a:cs typeface="Times New Roman"/>
                <a:sym typeface="Times New Roman"/>
              </a:rPr>
              <a:t>The review of performance demonstrated that automated evaluation of evidence greatly decreased the amount of manual investigations needed but did not affect the quality of analysis in various digital forensic contexts.</a:t>
            </a:r>
            <a:endParaRPr sz="1200" dirty="0">
              <a:latin typeface="Times New Roman"/>
              <a:ea typeface="Times New Roman"/>
              <a:cs typeface="Times New Roman"/>
              <a:sym typeface="Times New Roman"/>
            </a:endParaRPr>
          </a:p>
          <a:p>
            <a:pPr marL="457200" lvl="0" indent="-304800" algn="just" rtl="0">
              <a:lnSpc>
                <a:spcPct val="150000"/>
              </a:lnSpc>
              <a:spcBef>
                <a:spcPts val="1200"/>
              </a:spcBef>
              <a:spcAft>
                <a:spcPts val="0"/>
              </a:spcAft>
              <a:buSzPts val="1200"/>
              <a:buFont typeface="Times New Roman"/>
              <a:buChar char="●"/>
            </a:pPr>
            <a:r>
              <a:rPr lang="en" sz="1200" dirty="0">
                <a:latin typeface="Times New Roman"/>
                <a:ea typeface="Times New Roman"/>
                <a:cs typeface="Times New Roman"/>
                <a:sym typeface="Times New Roman"/>
              </a:rPr>
              <a:t>The analytical engine, based on rules, effectively identified any suspicious actions among uploaded forensic artefacts and produced clear reports to validate to the investigator and corroborate the investigator's knowledge.</a:t>
            </a:r>
            <a:endParaRPr sz="1200" dirty="0">
              <a:latin typeface="Times New Roman"/>
              <a:ea typeface="Times New Roman"/>
              <a:cs typeface="Times New Roman"/>
              <a:sym typeface="Times New Roman"/>
            </a:endParaRPr>
          </a:p>
          <a:p>
            <a:pPr marL="457200" lvl="0" indent="-304800" algn="just" rtl="0">
              <a:lnSpc>
                <a:spcPct val="150000"/>
              </a:lnSpc>
              <a:spcBef>
                <a:spcPts val="1200"/>
              </a:spcBef>
              <a:spcAft>
                <a:spcPts val="1000"/>
              </a:spcAft>
              <a:buSzPts val="1200"/>
              <a:buFont typeface="Times New Roman"/>
              <a:buChar char="●"/>
            </a:pPr>
            <a:r>
              <a:rPr lang="en" sz="1200" dirty="0">
                <a:latin typeface="Times New Roman"/>
                <a:ea typeface="Times New Roman"/>
                <a:cs typeface="Times New Roman"/>
                <a:sym typeface="Times New Roman"/>
              </a:rPr>
              <a:t>Throughout testing, it was established that the created prototype met the aims of the research by cementing an efficient, reliable, and explicable digital forensic investigation platform that could be used in contemporary digital investigations (Dunsin et al., 2022).</a:t>
            </a:r>
            <a:endParaRPr sz="1200" dirty="0">
              <a:latin typeface="Times New Roman"/>
              <a:ea typeface="Times New Roman"/>
              <a:cs typeface="Times New Roman"/>
              <a:sym typeface="Times New Roman"/>
            </a:endParaRPr>
          </a:p>
        </p:txBody>
      </p:sp>
      <p:pic>
        <p:nvPicPr>
          <p:cNvPr id="142" name="Google Shape;142;p23"/>
          <p:cNvPicPr preferRelativeResize="0"/>
          <p:nvPr/>
        </p:nvPicPr>
        <p:blipFill>
          <a:blip r:embed="rId3">
            <a:alphaModFix/>
          </a:blip>
          <a:stretch>
            <a:fillRect/>
          </a:stretch>
        </p:blipFill>
        <p:spPr>
          <a:xfrm>
            <a:off x="5867400" y="1185225"/>
            <a:ext cx="3057450" cy="2284809"/>
          </a:xfrm>
          <a:prstGeom prst="rect">
            <a:avLst/>
          </a:prstGeom>
          <a:noFill/>
          <a:ln>
            <a:noFill/>
          </a:ln>
        </p:spPr>
      </p:pic>
      <p:sp>
        <p:nvSpPr>
          <p:cNvPr id="143" name="Google Shape;143;p23"/>
          <p:cNvSpPr txBox="1"/>
          <p:nvPr/>
        </p:nvSpPr>
        <p:spPr>
          <a:xfrm>
            <a:off x="5896125" y="366402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800"/>
              </a:spcAft>
              <a:buNone/>
            </a:pPr>
            <a:r>
              <a:rPr lang="en" sz="1200" b="1">
                <a:latin typeface="Times New Roman"/>
                <a:ea typeface="Times New Roman"/>
                <a:cs typeface="Times New Roman"/>
                <a:sym typeface="Times New Roman"/>
              </a:rPr>
              <a:t>Investigation Forensic Timeline Page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4"/>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Discussion of Findings and Recommendations</a:t>
            </a:r>
            <a:endParaRPr sz="2500">
              <a:latin typeface="Times New Roman"/>
              <a:ea typeface="Times New Roman"/>
              <a:cs typeface="Times New Roman"/>
              <a:sym typeface="Times New Roman"/>
            </a:endParaRPr>
          </a:p>
        </p:txBody>
      </p:sp>
      <p:sp>
        <p:nvSpPr>
          <p:cNvPr id="149" name="Google Shape;149;p24"/>
          <p:cNvSpPr txBox="1"/>
          <p:nvPr/>
        </p:nvSpPr>
        <p:spPr>
          <a:xfrm>
            <a:off x="280650" y="1135225"/>
            <a:ext cx="8582700" cy="25860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The study results indicate that a combination of rule-based reasoning and automated evidence analysis enhances the efficiency in an investigation without compromising the transparency and consistency in the process of forensic investigation.</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Explainable analytical outputs will allow the investigators to gain insight into the rationale that was used to support each automated decision, which will add to their confidence, hold someone accountable, as well as increase the credibility and trustworthiness of the produced forensic results.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prototype (as of July 2013) has fulfilled its intended goals, but is also currently only used to work with structured CSV forensic artefacts and fixed rules of investigation, making it less flexible to other more complex evidence sources.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Further evidence formats, cloud and mobile forensics artefacts, advanced AI, and even wider integration towards commercial digital forensics investigative tools should be supported in future implementations (Capuano et al., 2022).</a:t>
            </a:r>
            <a:endParaRPr sz="12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5"/>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2500">
                <a:latin typeface="Times New Roman"/>
                <a:ea typeface="Times New Roman"/>
                <a:cs typeface="Times New Roman"/>
                <a:sym typeface="Times New Roman"/>
              </a:rPr>
              <a:t>Conclusion and Future Work</a:t>
            </a:r>
            <a:endParaRPr sz="2500">
              <a:latin typeface="Times New Roman"/>
              <a:ea typeface="Times New Roman"/>
              <a:cs typeface="Times New Roman"/>
              <a:sym typeface="Times New Roman"/>
            </a:endParaRPr>
          </a:p>
        </p:txBody>
      </p:sp>
      <p:sp>
        <p:nvSpPr>
          <p:cNvPr id="155" name="Google Shape;155;p25"/>
          <p:cNvSpPr txBox="1"/>
          <p:nvPr/>
        </p:nvSpPr>
        <p:spPr>
          <a:xfrm>
            <a:off x="512850" y="1262425"/>
            <a:ext cx="7997400" cy="31401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The project was able to design, develop, and test a Rule-Based Digital Forensic Investigation Platform that would facilitate evidence analysis by automation and facilitate a transparent decision-making process for forensic investigators.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resulting prototype was successful in integrating secure case management, automated processing of evidence, timeline reconstruction, as well as explainable rule-based processing into a single integrated environment of forensic investigation.</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Experimental validation revealed that the suggested platform enhances the effectiveness of investigations, minimizing the amount of manual operations as well as contributing to uniform interpretation of evidence without losing investigator control.</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Machine learning, cloud and Internet of Things forensics, real-time evidence gathering, and state-of-the-art explainable artificial intelligence tools should be introduced in future research to further enhance digital forensics investigations (Nayak, 2024).</a:t>
            </a:r>
            <a:endParaRPr sz="12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6"/>
          <p:cNvSpPr txBox="1"/>
          <p:nvPr/>
        </p:nvSpPr>
        <p:spPr>
          <a:xfrm>
            <a:off x="3192525" y="33275"/>
            <a:ext cx="3000000" cy="4311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2000"/>
              </a:spcBef>
              <a:spcAft>
                <a:spcPts val="600"/>
              </a:spcAft>
              <a:buNone/>
            </a:pPr>
            <a:r>
              <a:rPr lang="en" sz="1600" b="1">
                <a:solidFill>
                  <a:schemeClr val="lt1"/>
                </a:solidFill>
                <a:latin typeface="Times New Roman"/>
                <a:ea typeface="Times New Roman"/>
                <a:cs typeface="Times New Roman"/>
                <a:sym typeface="Times New Roman"/>
              </a:rPr>
              <a:t>Reference list</a:t>
            </a:r>
            <a:endParaRPr sz="1600">
              <a:solidFill>
                <a:schemeClr val="lt1"/>
              </a:solidFill>
            </a:endParaRPr>
          </a:p>
        </p:txBody>
      </p:sp>
      <p:sp>
        <p:nvSpPr>
          <p:cNvPr id="161" name="Google Shape;161;p26"/>
          <p:cNvSpPr txBox="1"/>
          <p:nvPr/>
        </p:nvSpPr>
        <p:spPr>
          <a:xfrm>
            <a:off x="71825" y="517725"/>
            <a:ext cx="8657400" cy="4410000"/>
          </a:xfrm>
          <a:prstGeom prst="rect">
            <a:avLst/>
          </a:prstGeom>
          <a:noFill/>
          <a:ln>
            <a:noFill/>
          </a:ln>
        </p:spPr>
        <p:txBody>
          <a:bodyPr spcFirstLastPara="1" wrap="square" lIns="91425" tIns="91425" rIns="91425" bIns="91425" anchor="t" anchorCtr="0">
            <a:spAutoFit/>
          </a:bodyPr>
          <a:lstStyle/>
          <a:p>
            <a:pPr marL="457200" lvl="0" indent="-292100" algn="just" rtl="0">
              <a:lnSpc>
                <a:spcPct val="115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Bennetot, A., Donadello, I., El Qadi El Haouari, A., Dragoni, M., Frossard, T., Wagner, B., Sarranti, A., Tulli, S., Trocan, M., Chatila, R. and Holzinger, A., 2024. A practical tutorial on explainable AI techniques. </a:t>
            </a:r>
            <a:r>
              <a:rPr lang="en" sz="1000" i="1">
                <a:latin typeface="Times New Roman"/>
                <a:ea typeface="Times New Roman"/>
                <a:cs typeface="Times New Roman"/>
                <a:sym typeface="Times New Roman"/>
              </a:rPr>
              <a:t>ACM Computing Surveys</a:t>
            </a:r>
            <a:r>
              <a:rPr lang="en" sz="1000">
                <a:latin typeface="Times New Roman"/>
                <a:ea typeface="Times New Roman"/>
                <a:cs typeface="Times New Roman"/>
                <a:sym typeface="Times New Roman"/>
              </a:rPr>
              <a:t>, </a:t>
            </a:r>
            <a:r>
              <a:rPr lang="en" sz="1000" i="1">
                <a:latin typeface="Times New Roman"/>
                <a:ea typeface="Times New Roman"/>
                <a:cs typeface="Times New Roman"/>
                <a:sym typeface="Times New Roman"/>
              </a:rPr>
              <a:t>57</a:t>
            </a:r>
            <a:r>
              <a:rPr lang="en" sz="1000">
                <a:latin typeface="Times New Roman"/>
                <a:ea typeface="Times New Roman"/>
                <a:cs typeface="Times New Roman"/>
                <a:sym typeface="Times New Roman"/>
              </a:rPr>
              <a:t>(2), pp.1-44.</a:t>
            </a:r>
            <a:r>
              <a:rPr lang="en" sz="1000">
                <a:solidFill>
                  <a:srgbClr val="1155CC"/>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10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https://papers.ssrn.com/sol3/Delivery.cfm?abstractid=4543661</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Bouma, J., Jonker, H., van der Meer, V. and Van Den Aker, E., 2023, August. Reconstructing timelines: From NTFS timestamps to file histories. In </a:t>
            </a:r>
            <a:r>
              <a:rPr lang="en" sz="1000" i="1">
                <a:latin typeface="Times New Roman"/>
                <a:ea typeface="Times New Roman"/>
                <a:cs typeface="Times New Roman"/>
                <a:sym typeface="Times New Roman"/>
              </a:rPr>
              <a:t>Proceedings of the 18th International Conference on Availability, Reliability and Security</a:t>
            </a:r>
            <a:r>
              <a:rPr lang="en" sz="1000">
                <a:latin typeface="Times New Roman"/>
                <a:ea typeface="Times New Roman"/>
                <a:cs typeface="Times New Roman"/>
                <a:sym typeface="Times New Roman"/>
              </a:rPr>
              <a:t> (pp. 1-9).</a:t>
            </a:r>
            <a:r>
              <a:rPr lang="en" sz="1000">
                <a:solidFill>
                  <a:srgbClr val="1155CC"/>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10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https://dl.acm.org/doi/pdf/10.1145/3600160.3605027</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Capuano, N., Fenza, G., Loia, V. and Stanzione, C., 2022. Explainable artificial intelligence in cybersecurity: A survey. </a:t>
            </a:r>
            <a:r>
              <a:rPr lang="en" sz="1000" i="1">
                <a:solidFill>
                  <a:srgbClr val="222222"/>
                </a:solidFill>
                <a:latin typeface="Times New Roman"/>
                <a:ea typeface="Times New Roman"/>
                <a:cs typeface="Times New Roman"/>
                <a:sym typeface="Times New Roman"/>
              </a:rPr>
              <a:t>IEEE Access</a:t>
            </a:r>
            <a:r>
              <a:rPr lang="en" sz="1000">
                <a:solidFill>
                  <a:srgbClr val="222222"/>
                </a:solidFill>
                <a:latin typeface="Times New Roman"/>
                <a:ea typeface="Times New Roman"/>
                <a:cs typeface="Times New Roman"/>
                <a:sym typeface="Times New Roman"/>
              </a:rPr>
              <a:t>, </a:t>
            </a:r>
            <a:r>
              <a:rPr lang="en" sz="1000" i="1">
                <a:solidFill>
                  <a:srgbClr val="222222"/>
                </a:solidFill>
                <a:latin typeface="Times New Roman"/>
                <a:ea typeface="Times New Roman"/>
                <a:cs typeface="Times New Roman"/>
                <a:sym typeface="Times New Roman"/>
              </a:rPr>
              <a:t>10</a:t>
            </a:r>
            <a:r>
              <a:rPr lang="en" sz="1000">
                <a:solidFill>
                  <a:srgbClr val="222222"/>
                </a:solidFill>
                <a:latin typeface="Times New Roman"/>
                <a:ea typeface="Times New Roman"/>
                <a:cs typeface="Times New Roman"/>
                <a:sym typeface="Times New Roman"/>
              </a:rPr>
              <a:t>, pp.93575-93600.</a:t>
            </a:r>
            <a:r>
              <a:rPr lang="en" sz="1000">
                <a:uFill>
                  <a:noFill/>
                </a:uFill>
                <a:latin typeface="Times New Roman"/>
                <a:ea typeface="Times New Roman"/>
                <a:cs typeface="Times New Roman"/>
                <a:sym typeface="Times New Roman"/>
                <a:hlinkClick r:id="rId5"/>
              </a:rPr>
              <a:t> </a:t>
            </a:r>
            <a:r>
              <a:rPr lang="en" sz="10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https://ieeexplore.ieee.org/iel7/6287639/9668973/09877919.pdf</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Casino, F., Dasaklis, T.K., Spathoulas, G.P., Anagnostopoulos, M., Ghosal, A., Borocz, I., Solanas, A., Conti, M. and Patsakis, C., 2022. Research trends, challenges, and emerging topics in digital forensics: A review of reviews. </a:t>
            </a:r>
            <a:r>
              <a:rPr lang="en" sz="1000" i="1">
                <a:latin typeface="Times New Roman"/>
                <a:ea typeface="Times New Roman"/>
                <a:cs typeface="Times New Roman"/>
                <a:sym typeface="Times New Roman"/>
              </a:rPr>
              <a:t>IEEE Access</a:t>
            </a:r>
            <a:r>
              <a:rPr lang="en" sz="1000">
                <a:latin typeface="Times New Roman"/>
                <a:ea typeface="Times New Roman"/>
                <a:cs typeface="Times New Roman"/>
                <a:sym typeface="Times New Roman"/>
              </a:rPr>
              <a:t>, </a:t>
            </a:r>
            <a:r>
              <a:rPr lang="en" sz="1000" i="1">
                <a:latin typeface="Times New Roman"/>
                <a:ea typeface="Times New Roman"/>
                <a:cs typeface="Times New Roman"/>
                <a:sym typeface="Times New Roman"/>
              </a:rPr>
              <a:t>10</a:t>
            </a:r>
            <a:r>
              <a:rPr lang="en" sz="1000">
                <a:latin typeface="Times New Roman"/>
                <a:ea typeface="Times New Roman"/>
                <a:cs typeface="Times New Roman"/>
                <a:sym typeface="Times New Roman"/>
              </a:rPr>
              <a:t>, pp.25464-25493.</a:t>
            </a:r>
            <a:r>
              <a:rPr lang="en" sz="1000">
                <a:solidFill>
                  <a:srgbClr val="1155CC"/>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10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https://ieeexplore.ieee.org/iel7/6287639/6514899/09720948.pdf</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Du, X., Hargreaves, C., Sheppard, J., Anda, F., Sayakkara, A., Le-Khac, N.A. and Scanlon, M., 2020, August. SoK: Exploring the state of the art and the future potential of artificial intelligence in digital forensic investigation. In </a:t>
            </a:r>
            <a:r>
              <a:rPr lang="en" sz="1000" i="1">
                <a:solidFill>
                  <a:srgbClr val="222222"/>
                </a:solidFill>
                <a:latin typeface="Times New Roman"/>
                <a:ea typeface="Times New Roman"/>
                <a:cs typeface="Times New Roman"/>
                <a:sym typeface="Times New Roman"/>
              </a:rPr>
              <a:t>Proceedings of the 15th International Conference on Availability, Reliability and Security</a:t>
            </a:r>
            <a:r>
              <a:rPr lang="en" sz="1000">
                <a:solidFill>
                  <a:srgbClr val="222222"/>
                </a:solidFill>
                <a:latin typeface="Times New Roman"/>
                <a:ea typeface="Times New Roman"/>
                <a:cs typeface="Times New Roman"/>
                <a:sym typeface="Times New Roman"/>
              </a:rPr>
              <a:t> (pp. 1-10).</a:t>
            </a:r>
            <a:r>
              <a:rPr lang="en" sz="1000">
                <a:uFill>
                  <a:noFill/>
                </a:uFill>
                <a:latin typeface="Times New Roman"/>
                <a:ea typeface="Times New Roman"/>
                <a:cs typeface="Times New Roman"/>
                <a:sym typeface="Times New Roman"/>
                <a:hlinkClick r:id="rId7"/>
              </a:rPr>
              <a:t> </a:t>
            </a:r>
            <a:r>
              <a:rPr lang="en" sz="10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https://dl.acm.org/doi/pdf/10.1145/3407023.3407068</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Dunsin, D., Ghanem, M.C. and Ouazzane, K., 2022. The use of artificial intelligence in digital forensics and incident response (DFIR) in a constrained environment. In </a:t>
            </a:r>
            <a:r>
              <a:rPr lang="en" sz="1000" i="1">
                <a:latin typeface="Times New Roman"/>
                <a:ea typeface="Times New Roman"/>
                <a:cs typeface="Times New Roman"/>
                <a:sym typeface="Times New Roman"/>
              </a:rPr>
              <a:t>International Conference on Digital Forensics and Security of Cloud Computing (ICDFSCC)</a:t>
            </a:r>
            <a:r>
              <a:rPr lang="en" sz="1000">
                <a:latin typeface="Times New Roman"/>
                <a:ea typeface="Times New Roman"/>
                <a:cs typeface="Times New Roman"/>
                <a:sym typeface="Times New Roman"/>
              </a:rPr>
              <a:t> (pp. 1-5).</a:t>
            </a:r>
            <a:r>
              <a:rPr lang="en" sz="1000">
                <a:solidFill>
                  <a:srgbClr val="1155CC"/>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10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https://repository.londonmet.ac.uk/7708/3/Australia_Dip_paper.pdf</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Faizal, A. and Luthfi, A., 2024. Comparison study of NIST SP 800-86 and ISO/IEC 27037 standards as a framework for digital forensic evidence analysis. </a:t>
            </a:r>
            <a:r>
              <a:rPr lang="en" sz="1000" i="1">
                <a:solidFill>
                  <a:srgbClr val="222222"/>
                </a:solidFill>
                <a:latin typeface="Times New Roman"/>
                <a:ea typeface="Times New Roman"/>
                <a:cs typeface="Times New Roman"/>
                <a:sym typeface="Times New Roman"/>
              </a:rPr>
              <a:t>Journal of Information Systems and Informatics</a:t>
            </a:r>
            <a:r>
              <a:rPr lang="en" sz="1000">
                <a:solidFill>
                  <a:srgbClr val="222222"/>
                </a:solidFill>
                <a:latin typeface="Times New Roman"/>
                <a:ea typeface="Times New Roman"/>
                <a:cs typeface="Times New Roman"/>
                <a:sym typeface="Times New Roman"/>
              </a:rPr>
              <a:t>, </a:t>
            </a:r>
            <a:r>
              <a:rPr lang="en" sz="1000" i="1">
                <a:solidFill>
                  <a:srgbClr val="222222"/>
                </a:solidFill>
                <a:latin typeface="Times New Roman"/>
                <a:ea typeface="Times New Roman"/>
                <a:cs typeface="Times New Roman"/>
                <a:sym typeface="Times New Roman"/>
              </a:rPr>
              <a:t>6</a:t>
            </a:r>
            <a:r>
              <a:rPr lang="en" sz="1000">
                <a:solidFill>
                  <a:srgbClr val="222222"/>
                </a:solidFill>
                <a:latin typeface="Times New Roman"/>
                <a:ea typeface="Times New Roman"/>
                <a:cs typeface="Times New Roman"/>
                <a:sym typeface="Times New Roman"/>
              </a:rPr>
              <a:t>(2), pp.701-718.</a:t>
            </a:r>
            <a:r>
              <a:rPr lang="en" sz="1000">
                <a:uFill>
                  <a:noFill/>
                </a:uFill>
                <a:latin typeface="Times New Roman"/>
                <a:ea typeface="Times New Roman"/>
                <a:cs typeface="Times New Roman"/>
                <a:sym typeface="Times New Roman"/>
                <a:hlinkClick r:id="rId9"/>
              </a:rPr>
              <a:t> </a:t>
            </a:r>
            <a:r>
              <a:rPr lang="en" sz="10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https://pdfs.semanticscholar.org/4e14/e50e3ebb0618ee84a81e8dd5a46a0609747b.pdf</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Javed, A.R., Ahmed, W., Alazab, M., Jalil, Z., Kifayat, K. and Gadekallu, T.R., 2022. A comprehensive survey on computer forensics: State-of-the-art, tools, techniques, challenges, and future directions. </a:t>
            </a:r>
            <a:r>
              <a:rPr lang="en" sz="1000" i="1">
                <a:latin typeface="Times New Roman"/>
                <a:ea typeface="Times New Roman"/>
                <a:cs typeface="Times New Roman"/>
                <a:sym typeface="Times New Roman"/>
              </a:rPr>
              <a:t>IEEE Access</a:t>
            </a:r>
            <a:r>
              <a:rPr lang="en" sz="1000">
                <a:latin typeface="Times New Roman"/>
                <a:ea typeface="Times New Roman"/>
                <a:cs typeface="Times New Roman"/>
                <a:sym typeface="Times New Roman"/>
              </a:rPr>
              <a:t>, </a:t>
            </a:r>
            <a:r>
              <a:rPr lang="en" sz="1000" i="1">
                <a:latin typeface="Times New Roman"/>
                <a:ea typeface="Times New Roman"/>
                <a:cs typeface="Times New Roman"/>
                <a:sym typeface="Times New Roman"/>
              </a:rPr>
              <a:t>10</a:t>
            </a:r>
            <a:r>
              <a:rPr lang="en" sz="1000">
                <a:latin typeface="Times New Roman"/>
                <a:ea typeface="Times New Roman"/>
                <a:cs typeface="Times New Roman"/>
                <a:sym typeface="Times New Roman"/>
              </a:rPr>
              <a:t>, pp.11065-11089.</a:t>
            </a:r>
            <a:r>
              <a:rPr lang="en" sz="1000">
                <a:solidFill>
                  <a:srgbClr val="1155CC"/>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 sz="100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https://ieeexplore.ieee.org/iel7/6287639/6514899/09678340.pdf</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solidFill>
                  <a:srgbClr val="222222"/>
                </a:solidFill>
                <a:latin typeface="Times New Roman"/>
                <a:ea typeface="Times New Roman"/>
                <a:cs typeface="Times New Roman"/>
                <a:sym typeface="Times New Roman"/>
              </a:rPr>
              <a:t>Nayak, M., 2024. AI-enhanced digital forensics: automated techniques for efficient investigation and evidence collection. </a:t>
            </a:r>
            <a:r>
              <a:rPr lang="en" sz="1000" i="1">
                <a:solidFill>
                  <a:srgbClr val="222222"/>
                </a:solidFill>
                <a:latin typeface="Times New Roman"/>
                <a:ea typeface="Times New Roman"/>
                <a:cs typeface="Times New Roman"/>
                <a:sym typeface="Times New Roman"/>
              </a:rPr>
              <a:t>J. Electrical Systems</a:t>
            </a:r>
            <a:r>
              <a:rPr lang="en" sz="1000">
                <a:solidFill>
                  <a:srgbClr val="222222"/>
                </a:solidFill>
                <a:latin typeface="Times New Roman"/>
                <a:ea typeface="Times New Roman"/>
                <a:cs typeface="Times New Roman"/>
                <a:sym typeface="Times New Roman"/>
              </a:rPr>
              <a:t>, </a:t>
            </a:r>
            <a:r>
              <a:rPr lang="en" sz="1000" i="1">
                <a:solidFill>
                  <a:srgbClr val="222222"/>
                </a:solidFill>
                <a:latin typeface="Times New Roman"/>
                <a:ea typeface="Times New Roman"/>
                <a:cs typeface="Times New Roman"/>
                <a:sym typeface="Times New Roman"/>
              </a:rPr>
              <a:t>20</a:t>
            </a:r>
            <a:r>
              <a:rPr lang="en" sz="1000">
                <a:solidFill>
                  <a:srgbClr val="222222"/>
                </a:solidFill>
                <a:latin typeface="Times New Roman"/>
                <a:ea typeface="Times New Roman"/>
                <a:cs typeface="Times New Roman"/>
                <a:sym typeface="Times New Roman"/>
              </a:rPr>
              <a:t>(1s), pp.211-229.</a:t>
            </a:r>
            <a:r>
              <a:rPr lang="en" sz="1000">
                <a:uFill>
                  <a:noFill/>
                </a:uFill>
                <a:latin typeface="Times New Roman"/>
                <a:ea typeface="Times New Roman"/>
                <a:cs typeface="Times New Roman"/>
                <a:sym typeface="Times New Roman"/>
                <a:hlinkClick r:id="rId11"/>
              </a:rPr>
              <a:t> </a:t>
            </a:r>
            <a:r>
              <a:rPr lang="en" sz="1000" u="sng">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https://pdfs.semanticscholar.org/995d/e3f75f341c6f3c510da036610d1979796eab.pdf</a:t>
            </a:r>
            <a:endParaRPr sz="1000" u="sng">
              <a:solidFill>
                <a:srgbClr val="1155CC"/>
              </a:solidFill>
              <a:latin typeface="Times New Roman"/>
              <a:ea typeface="Times New Roman"/>
              <a:cs typeface="Times New Roman"/>
              <a:sym typeface="Times New Roman"/>
            </a:endParaRPr>
          </a:p>
          <a:p>
            <a:pPr marL="457200" lvl="0" indent="-292100" algn="just" rtl="0">
              <a:lnSpc>
                <a:spcPct val="115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Sikos, L.F., 2021. AI in digital forensics: Ontology engineering for cybercrime investigations. </a:t>
            </a:r>
            <a:r>
              <a:rPr lang="en" sz="1000" i="1">
                <a:latin typeface="Times New Roman"/>
                <a:ea typeface="Times New Roman"/>
                <a:cs typeface="Times New Roman"/>
                <a:sym typeface="Times New Roman"/>
              </a:rPr>
              <a:t>Wiley Interdisciplinary Reviews: Forensic Science</a:t>
            </a:r>
            <a:r>
              <a:rPr lang="en" sz="1000">
                <a:latin typeface="Times New Roman"/>
                <a:ea typeface="Times New Roman"/>
                <a:cs typeface="Times New Roman"/>
                <a:sym typeface="Times New Roman"/>
              </a:rPr>
              <a:t>, </a:t>
            </a:r>
            <a:r>
              <a:rPr lang="en" sz="1000" i="1">
                <a:latin typeface="Times New Roman"/>
                <a:ea typeface="Times New Roman"/>
                <a:cs typeface="Times New Roman"/>
                <a:sym typeface="Times New Roman"/>
              </a:rPr>
              <a:t>3</a:t>
            </a:r>
            <a:r>
              <a:rPr lang="en" sz="1000">
                <a:latin typeface="Times New Roman"/>
                <a:ea typeface="Times New Roman"/>
                <a:cs typeface="Times New Roman"/>
                <a:sym typeface="Times New Roman"/>
              </a:rPr>
              <a:t>(3), p.e1394.</a:t>
            </a:r>
            <a:r>
              <a:rPr lang="en" sz="1000">
                <a:solidFill>
                  <a:srgbClr val="1155CC"/>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 sz="1000" u="sng">
                <a:solidFill>
                  <a:srgbClr val="1155CC"/>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https://wires.onlinelibrary.wiley.com/doi/am-pdf/10.1002/wfs2.1394</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FFCB37"/>
            </a:gs>
            <a:gs pos="100000">
              <a:srgbClr val="AD8107"/>
            </a:gs>
          </a:gsLst>
          <a:path path="circle">
            <a:fillToRect l="50000" t="50000" r="50000" b="50000"/>
          </a:path>
          <a:tileRect/>
        </a:gradFill>
        <a:effectLst/>
      </p:bgPr>
    </p:bg>
    <p:spTree>
      <p:nvGrpSpPr>
        <p:cNvPr id="1" name="Shape 165"/>
        <p:cNvGrpSpPr/>
        <p:nvPr/>
      </p:nvGrpSpPr>
      <p:grpSpPr>
        <a:xfrm>
          <a:off x="0" y="0"/>
          <a:ext cx="0" cy="0"/>
          <a:chOff x="0" y="0"/>
          <a:chExt cx="0" cy="0"/>
        </a:xfrm>
      </p:grpSpPr>
      <p:sp>
        <p:nvSpPr>
          <p:cNvPr id="166" name="Google Shape;166;p27"/>
          <p:cNvSpPr txBox="1">
            <a:spLocks noGrp="1"/>
          </p:cNvSpPr>
          <p:nvPr>
            <p:ph type="title"/>
          </p:nvPr>
        </p:nvSpPr>
        <p:spPr>
          <a:xfrm>
            <a:off x="460950" y="1590000"/>
            <a:ext cx="8222100" cy="196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SzPts val="990"/>
              <a:buNone/>
            </a:pPr>
            <a:r>
              <a:rPr lang="en" sz="9100" b="1"/>
              <a:t>THANK YOU</a:t>
            </a:r>
            <a:endParaRPr sz="9100" b="1"/>
          </a:p>
        </p:txBody>
      </p:sp>
    </p:spTree>
  </p:cSld>
  <p:clrMapOvr>
    <a:masterClrMapping/>
  </p:clrMapOvr>
</p:sld>
</file>

<file path=ppt/theme/theme1.xml><?xml version="1.0" encoding="utf-8"?>
<a:theme xmlns:a="http://schemas.openxmlformats.org/drawingml/2006/main"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1A237E"/>
      </a:accent5>
      <a:accent6>
        <a:srgbClr val="F4B400"/>
      </a:accent6>
      <a:hlink>
        <a:srgbClr val="1A237E"/>
      </a:hlink>
      <a:folHlink>
        <a:srgbClr val="1A23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3511</Words>
  <Application>Microsoft Office PowerPoint</Application>
  <PresentationFormat>On-screen Show (16:9)</PresentationFormat>
  <Paragraphs>109</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Times New Roman</vt:lpstr>
      <vt:lpstr>Arial</vt:lpstr>
      <vt:lpstr>Roboto</vt:lpstr>
      <vt:lpstr>Material</vt:lpstr>
      <vt:lpstr>PowerPoint Presentation</vt:lpstr>
      <vt:lpstr>Introduction</vt:lpstr>
      <vt:lpstr>Background of the Study &amp; Problem Statement</vt:lpstr>
      <vt:lpstr>Research Aim, Objectives and Research Questions</vt:lpstr>
      <vt:lpstr>Literature Review and Research Gap</vt:lpstr>
      <vt:lpstr>Research Methodology</vt:lpstr>
      <vt:lpstr>Proposed System Architecture and Design</vt:lpstr>
      <vt:lpstr>Development Tools and Technologies</vt:lpstr>
      <vt:lpstr>System Implementation</vt:lpstr>
      <vt:lpstr>Experimental Setup</vt:lpstr>
      <vt:lpstr>Complete System Architecture &amp; Investigation Workflow</vt:lpstr>
      <vt:lpstr>Results and Performance Evaluation</vt:lpstr>
      <vt:lpstr>Discussion of Findings and Recommendations</vt:lpstr>
      <vt:lpstr>Conclusion and Future Work</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Sameer Rajubhai Panchal (2516024)</cp:lastModifiedBy>
  <cp:revision>1</cp:revision>
  <dcterms:modified xsi:type="dcterms:W3CDTF">2026-09-23T23:01:18Z</dcterms:modified>
</cp:coreProperties>
</file>