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258" r:id="rId4"/>
    <p:sldId id="259" r:id="rId5"/>
    <p:sldId id="260" r:id="rId6"/>
    <p:sldId id="261" r:id="rId7"/>
    <p:sldId id="262" r:id="rId8"/>
    <p:sldId id="264" r:id="rId9"/>
    <p:sldId id="265" r:id="rId10"/>
    <p:sldId id="266" r:id="rId11"/>
    <p:sldId id="267" r:id="rId12"/>
    <p:sldId id="295" r:id="rId13"/>
    <p:sldId id="268" r:id="rId14"/>
    <p:sldId id="269" r:id="rId15"/>
    <p:sldId id="270" r:id="rId16"/>
    <p:sldId id="280" r:id="rId17"/>
    <p:sldId id="281" r:id="rId18"/>
    <p:sldId id="282" r:id="rId19"/>
    <p:sldId id="285" r:id="rId20"/>
    <p:sldId id="283" r:id="rId21"/>
    <p:sldId id="284" r:id="rId22"/>
    <p:sldId id="271" r:id="rId23"/>
    <p:sldId id="272" r:id="rId24"/>
    <p:sldId id="274" r:id="rId25"/>
    <p:sldId id="275" r:id="rId26"/>
    <p:sldId id="276" r:id="rId27"/>
    <p:sldId id="277" r:id="rId28"/>
    <p:sldId id="278" r:id="rId29"/>
    <p:sldId id="279" r:id="rId30"/>
    <p:sldId id="287" r:id="rId31"/>
    <p:sldId id="288" r:id="rId32"/>
    <p:sldId id="289" r:id="rId33"/>
    <p:sldId id="290" r:id="rId34"/>
    <p:sldId id="286" r:id="rId35"/>
    <p:sldId id="294"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A17AE-FB3B-47BB-B3E1-4F04B9DC67E9}" v="1" dt="2022-10-21T08:41:27.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87" autoAdjust="0"/>
    <p:restoredTop sz="37312" autoAdjust="0"/>
  </p:normalViewPr>
  <p:slideViewPr>
    <p:cSldViewPr snapToGrid="0">
      <p:cViewPr varScale="1">
        <p:scale>
          <a:sx n="32" d="100"/>
          <a:sy n="32" d="100"/>
        </p:scale>
        <p:origin x="2573" y="29"/>
      </p:cViewPr>
      <p:guideLst/>
    </p:cSldViewPr>
  </p:slideViewPr>
  <p:notesTextViewPr>
    <p:cViewPr>
      <p:scale>
        <a:sx n="1" d="1"/>
        <a:sy n="1" d="1"/>
      </p:scale>
      <p:origin x="0" y="0"/>
    </p:cViewPr>
  </p:notesTextViewPr>
  <p:sorterViewPr>
    <p:cViewPr>
      <p:scale>
        <a:sx n="100" d="100"/>
        <a:sy n="100" d="100"/>
      </p:scale>
      <p:origin x="0" y="-4389"/>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242A17AE-FB3B-47BB-B3E1-4F04B9DC67E9}"/>
    <pc:docChg chg="undo custSel addSld modSld">
      <pc:chgData name="Luke Roach" userId="3c173453-1e89-4ab7-a897-c035ad6940d7" providerId="ADAL" clId="{242A17AE-FB3B-47BB-B3E1-4F04B9DC67E9}" dt="2022-10-21T09:16:53.690" v="1033" actId="26606"/>
      <pc:docMkLst>
        <pc:docMk/>
      </pc:docMkLst>
      <pc:sldChg chg="addSp delSp modSp mod setBg">
        <pc:chgData name="Luke Roach" userId="3c173453-1e89-4ab7-a897-c035ad6940d7" providerId="ADAL" clId="{242A17AE-FB3B-47BB-B3E1-4F04B9DC67E9}" dt="2022-10-21T08:51:57.654" v="881" actId="20577"/>
        <pc:sldMkLst>
          <pc:docMk/>
          <pc:sldMk cId="2400731131" sldId="257"/>
        </pc:sldMkLst>
        <pc:spChg chg="mod">
          <ac:chgData name="Luke Roach" userId="3c173453-1e89-4ab7-a897-c035ad6940d7" providerId="ADAL" clId="{242A17AE-FB3B-47BB-B3E1-4F04B9DC67E9}" dt="2022-10-21T08:41:55.700" v="880" actId="26606"/>
          <ac:spMkLst>
            <pc:docMk/>
            <pc:sldMk cId="2400731131" sldId="257"/>
            <ac:spMk id="2" creationId="{A0BB87AD-5A1D-73C6-E4CC-FAC4A61FCE4C}"/>
          </ac:spMkLst>
        </pc:spChg>
        <pc:spChg chg="mod">
          <ac:chgData name="Luke Roach" userId="3c173453-1e89-4ab7-a897-c035ad6940d7" providerId="ADAL" clId="{242A17AE-FB3B-47BB-B3E1-4F04B9DC67E9}" dt="2022-10-21T08:51:57.654" v="881" actId="20577"/>
          <ac:spMkLst>
            <pc:docMk/>
            <pc:sldMk cId="2400731131" sldId="257"/>
            <ac:spMk id="3" creationId="{D2C1D209-9F23-25B2-0CBA-0D6AB0962698}"/>
          </ac:spMkLst>
        </pc:spChg>
        <pc:spChg chg="add del">
          <ac:chgData name="Luke Roach" userId="3c173453-1e89-4ab7-a897-c035ad6940d7" providerId="ADAL" clId="{242A17AE-FB3B-47BB-B3E1-4F04B9DC67E9}" dt="2022-10-21T08:41:55.683" v="879" actId="26606"/>
          <ac:spMkLst>
            <pc:docMk/>
            <pc:sldMk cId="2400731131" sldId="257"/>
            <ac:spMk id="8" creationId="{17718681-A12E-49D6-9925-DD7C68176D61}"/>
          </ac:spMkLst>
        </pc:spChg>
        <pc:spChg chg="add del">
          <ac:chgData name="Luke Roach" userId="3c173453-1e89-4ab7-a897-c035ad6940d7" providerId="ADAL" clId="{242A17AE-FB3B-47BB-B3E1-4F04B9DC67E9}" dt="2022-10-21T08:41:55.683" v="879" actId="26606"/>
          <ac:spMkLst>
            <pc:docMk/>
            <pc:sldMk cId="2400731131" sldId="257"/>
            <ac:spMk id="10" creationId="{FBD77573-9EF2-4C35-8285-A1CF6FBB0EA5}"/>
          </ac:spMkLst>
        </pc:spChg>
        <pc:spChg chg="add">
          <ac:chgData name="Luke Roach" userId="3c173453-1e89-4ab7-a897-c035ad6940d7" providerId="ADAL" clId="{242A17AE-FB3B-47BB-B3E1-4F04B9DC67E9}" dt="2022-10-21T08:41:55.700" v="880" actId="26606"/>
          <ac:spMkLst>
            <pc:docMk/>
            <pc:sldMk cId="2400731131" sldId="257"/>
            <ac:spMk id="13" creationId="{3AD318CC-E2A8-4E27-9548-A047A78999B1}"/>
          </ac:spMkLst>
        </pc:spChg>
        <pc:spChg chg="add">
          <ac:chgData name="Luke Roach" userId="3c173453-1e89-4ab7-a897-c035ad6940d7" providerId="ADAL" clId="{242A17AE-FB3B-47BB-B3E1-4F04B9DC67E9}" dt="2022-10-21T08:41:55.700" v="880" actId="26606"/>
          <ac:spMkLst>
            <pc:docMk/>
            <pc:sldMk cId="2400731131" sldId="257"/>
            <ac:spMk id="14" creationId="{2C1BBA94-3F40-40AA-8BB9-E69E25E537C1}"/>
          </ac:spMkLst>
        </pc:spChg>
        <pc:grpChg chg="add">
          <ac:chgData name="Luke Roach" userId="3c173453-1e89-4ab7-a897-c035ad6940d7" providerId="ADAL" clId="{242A17AE-FB3B-47BB-B3E1-4F04B9DC67E9}" dt="2022-10-21T08:41:55.700" v="880" actId="26606"/>
          <ac:grpSpMkLst>
            <pc:docMk/>
            <pc:sldMk cId="2400731131" sldId="257"/>
            <ac:grpSpMk id="15" creationId="{B14B560F-9DD7-4302-A60B-EBD3EF59B073}"/>
          </ac:grpSpMkLst>
        </pc:grpChg>
      </pc:sldChg>
      <pc:sldChg chg="addSp modSp mod setBg">
        <pc:chgData name="Luke Roach" userId="3c173453-1e89-4ab7-a897-c035ad6940d7" providerId="ADAL" clId="{242A17AE-FB3B-47BB-B3E1-4F04B9DC67E9}" dt="2022-10-21T09:07:19.259" v="882" actId="26606"/>
        <pc:sldMkLst>
          <pc:docMk/>
          <pc:sldMk cId="2213708728" sldId="259"/>
        </pc:sldMkLst>
        <pc:spChg chg="mod">
          <ac:chgData name="Luke Roach" userId="3c173453-1e89-4ab7-a897-c035ad6940d7" providerId="ADAL" clId="{242A17AE-FB3B-47BB-B3E1-4F04B9DC67E9}" dt="2022-10-21T09:07:19.259" v="882" actId="26606"/>
          <ac:spMkLst>
            <pc:docMk/>
            <pc:sldMk cId="2213708728" sldId="259"/>
            <ac:spMk id="2" creationId="{03FE0F89-2BDD-0D33-3209-AC916D38803A}"/>
          </ac:spMkLst>
        </pc:spChg>
        <pc:spChg chg="mod">
          <ac:chgData name="Luke Roach" userId="3c173453-1e89-4ab7-a897-c035ad6940d7" providerId="ADAL" clId="{242A17AE-FB3B-47BB-B3E1-4F04B9DC67E9}" dt="2022-10-21T09:07:19.259" v="882" actId="26606"/>
          <ac:spMkLst>
            <pc:docMk/>
            <pc:sldMk cId="2213708728" sldId="259"/>
            <ac:spMk id="3" creationId="{F9ED7CAC-BDC6-F7EB-4515-564A4B1F9858}"/>
          </ac:spMkLst>
        </pc:spChg>
        <pc:picChg chg="add">
          <ac:chgData name="Luke Roach" userId="3c173453-1e89-4ab7-a897-c035ad6940d7" providerId="ADAL" clId="{242A17AE-FB3B-47BB-B3E1-4F04B9DC67E9}" dt="2022-10-21T09:07:19.259" v="882" actId="26606"/>
          <ac:picMkLst>
            <pc:docMk/>
            <pc:sldMk cId="2213708728" sldId="259"/>
            <ac:picMk id="5" creationId="{3051162E-3B37-E8AB-A433-1819E62B0997}"/>
          </ac:picMkLst>
        </pc:picChg>
        <pc:cxnChg chg="add">
          <ac:chgData name="Luke Roach" userId="3c173453-1e89-4ab7-a897-c035ad6940d7" providerId="ADAL" clId="{242A17AE-FB3B-47BB-B3E1-4F04B9DC67E9}" dt="2022-10-21T09:07:19.259" v="882" actId="26606"/>
          <ac:cxnSpMkLst>
            <pc:docMk/>
            <pc:sldMk cId="2213708728" sldId="259"/>
            <ac:cxnSpMk id="9" creationId="{A7F400EE-A8A5-48AF-B4D6-291B52C6F0B0}"/>
          </ac:cxnSpMkLst>
        </pc:cxnChg>
      </pc:sldChg>
      <pc:sldChg chg="addSp delSp modSp mod setBg">
        <pc:chgData name="Luke Roach" userId="3c173453-1e89-4ab7-a897-c035ad6940d7" providerId="ADAL" clId="{242A17AE-FB3B-47BB-B3E1-4F04B9DC67E9}" dt="2022-10-21T09:07:36.603" v="883" actId="26606"/>
        <pc:sldMkLst>
          <pc:docMk/>
          <pc:sldMk cId="3182886035" sldId="267"/>
        </pc:sldMkLst>
        <pc:spChg chg="mod">
          <ac:chgData name="Luke Roach" userId="3c173453-1e89-4ab7-a897-c035ad6940d7" providerId="ADAL" clId="{242A17AE-FB3B-47BB-B3E1-4F04B9DC67E9}" dt="2022-10-21T09:07:36.603" v="883" actId="26606"/>
          <ac:spMkLst>
            <pc:docMk/>
            <pc:sldMk cId="3182886035" sldId="267"/>
            <ac:spMk id="2" creationId="{A3E1CB9C-DAF1-53F9-C35B-97BD3EEB139D}"/>
          </ac:spMkLst>
        </pc:spChg>
        <pc:spChg chg="del">
          <ac:chgData name="Luke Roach" userId="3c173453-1e89-4ab7-a897-c035ad6940d7" providerId="ADAL" clId="{242A17AE-FB3B-47BB-B3E1-4F04B9DC67E9}" dt="2022-10-21T09:07:36.603" v="883" actId="26606"/>
          <ac:spMkLst>
            <pc:docMk/>
            <pc:sldMk cId="3182886035" sldId="267"/>
            <ac:spMk id="3" creationId="{CCDA5ABF-F5C8-F650-7644-B52268157440}"/>
          </ac:spMkLst>
        </pc:spChg>
        <pc:graphicFrameChg chg="add">
          <ac:chgData name="Luke Roach" userId="3c173453-1e89-4ab7-a897-c035ad6940d7" providerId="ADAL" clId="{242A17AE-FB3B-47BB-B3E1-4F04B9DC67E9}" dt="2022-10-21T09:07:36.603" v="883" actId="26606"/>
          <ac:graphicFrameMkLst>
            <pc:docMk/>
            <pc:sldMk cId="3182886035" sldId="267"/>
            <ac:graphicFrameMk id="5" creationId="{EBB52041-9BFF-E425-F600-495B02634070}"/>
          </ac:graphicFrameMkLst>
        </pc:graphicFrameChg>
        <pc:picChg chg="add">
          <ac:chgData name="Luke Roach" userId="3c173453-1e89-4ab7-a897-c035ad6940d7" providerId="ADAL" clId="{242A17AE-FB3B-47BB-B3E1-4F04B9DC67E9}" dt="2022-10-21T09:07:36.603" v="883" actId="26606"/>
          <ac:picMkLst>
            <pc:docMk/>
            <pc:sldMk cId="3182886035" sldId="267"/>
            <ac:picMk id="6" creationId="{F6EACCD1-A4F2-8053-59B8-FA92371217FE}"/>
          </ac:picMkLst>
        </pc:picChg>
        <pc:cxnChg chg="add">
          <ac:chgData name="Luke Roach" userId="3c173453-1e89-4ab7-a897-c035ad6940d7" providerId="ADAL" clId="{242A17AE-FB3B-47BB-B3E1-4F04B9DC67E9}" dt="2022-10-21T09:07:36.603" v="883" actId="26606"/>
          <ac:cxnSpMkLst>
            <pc:docMk/>
            <pc:sldMk cId="3182886035" sldId="267"/>
            <ac:cxnSpMk id="10" creationId="{A7F400EE-A8A5-48AF-B4D6-291B52C6F0B0}"/>
          </ac:cxnSpMkLst>
        </pc:cxnChg>
      </pc:sldChg>
      <pc:sldChg chg="addSp modSp mod setBg">
        <pc:chgData name="Luke Roach" userId="3c173453-1e89-4ab7-a897-c035ad6940d7" providerId="ADAL" clId="{242A17AE-FB3B-47BB-B3E1-4F04B9DC67E9}" dt="2022-10-21T09:07:51.080" v="884" actId="26606"/>
        <pc:sldMkLst>
          <pc:docMk/>
          <pc:sldMk cId="2356414931" sldId="268"/>
        </pc:sldMkLst>
        <pc:spChg chg="mod">
          <ac:chgData name="Luke Roach" userId="3c173453-1e89-4ab7-a897-c035ad6940d7" providerId="ADAL" clId="{242A17AE-FB3B-47BB-B3E1-4F04B9DC67E9}" dt="2022-10-21T09:07:51.080" v="884" actId="26606"/>
          <ac:spMkLst>
            <pc:docMk/>
            <pc:sldMk cId="2356414931" sldId="268"/>
            <ac:spMk id="2" creationId="{4640FE43-0A10-0010-E440-C75B474EF699}"/>
          </ac:spMkLst>
        </pc:spChg>
        <pc:spChg chg="mod">
          <ac:chgData name="Luke Roach" userId="3c173453-1e89-4ab7-a897-c035ad6940d7" providerId="ADAL" clId="{242A17AE-FB3B-47BB-B3E1-4F04B9DC67E9}" dt="2022-10-21T09:07:51.080" v="884" actId="26606"/>
          <ac:spMkLst>
            <pc:docMk/>
            <pc:sldMk cId="2356414931" sldId="268"/>
            <ac:spMk id="3" creationId="{2FB5E315-3FD2-30F1-4C83-88CB0FDA82CE}"/>
          </ac:spMkLst>
        </pc:spChg>
        <pc:spChg chg="add">
          <ac:chgData name="Luke Roach" userId="3c173453-1e89-4ab7-a897-c035ad6940d7" providerId="ADAL" clId="{242A17AE-FB3B-47BB-B3E1-4F04B9DC67E9}" dt="2022-10-21T09:07:51.080" v="884" actId="26606"/>
          <ac:spMkLst>
            <pc:docMk/>
            <pc:sldMk cId="2356414931" sldId="268"/>
            <ac:spMk id="8" creationId="{1C799903-48D5-4A31-A1A2-541072D9771E}"/>
          </ac:spMkLst>
        </pc:spChg>
        <pc:spChg chg="add">
          <ac:chgData name="Luke Roach" userId="3c173453-1e89-4ab7-a897-c035ad6940d7" providerId="ADAL" clId="{242A17AE-FB3B-47BB-B3E1-4F04B9DC67E9}" dt="2022-10-21T09:07:51.080" v="884" actId="26606"/>
          <ac:spMkLst>
            <pc:docMk/>
            <pc:sldMk cId="2356414931" sldId="268"/>
            <ac:spMk id="10" creationId="{8EFFF109-FC58-4FD3-BE05-9775A1310F55}"/>
          </ac:spMkLst>
        </pc:spChg>
        <pc:spChg chg="add">
          <ac:chgData name="Luke Roach" userId="3c173453-1e89-4ab7-a897-c035ad6940d7" providerId="ADAL" clId="{242A17AE-FB3B-47BB-B3E1-4F04B9DC67E9}" dt="2022-10-21T09:07:51.080" v="884" actId="26606"/>
          <ac:spMkLst>
            <pc:docMk/>
            <pc:sldMk cId="2356414931" sldId="268"/>
            <ac:spMk id="12" creationId="{E1B96AD6-92A9-4273-A62B-96A1C3E0BA95}"/>
          </ac:spMkLst>
        </pc:spChg>
        <pc:spChg chg="add">
          <ac:chgData name="Luke Roach" userId="3c173453-1e89-4ab7-a897-c035ad6940d7" providerId="ADAL" clId="{242A17AE-FB3B-47BB-B3E1-4F04B9DC67E9}" dt="2022-10-21T09:07:51.080" v="884" actId="26606"/>
          <ac:spMkLst>
            <pc:docMk/>
            <pc:sldMk cId="2356414931" sldId="268"/>
            <ac:spMk id="14" creationId="{463EEC44-1BA3-44ED-81FC-A644B04B2A44}"/>
          </ac:spMkLst>
        </pc:spChg>
      </pc:sldChg>
      <pc:sldChg chg="addSp modSp mod setBg">
        <pc:chgData name="Luke Roach" userId="3c173453-1e89-4ab7-a897-c035ad6940d7" providerId="ADAL" clId="{242A17AE-FB3B-47BB-B3E1-4F04B9DC67E9}" dt="2022-10-21T09:08:30.789" v="889" actId="27636"/>
        <pc:sldMkLst>
          <pc:docMk/>
          <pc:sldMk cId="2219101816" sldId="269"/>
        </pc:sldMkLst>
        <pc:spChg chg="mod">
          <ac:chgData name="Luke Roach" userId="3c173453-1e89-4ab7-a897-c035ad6940d7" providerId="ADAL" clId="{242A17AE-FB3B-47BB-B3E1-4F04B9DC67E9}" dt="2022-10-21T09:08:22.315" v="885" actId="26606"/>
          <ac:spMkLst>
            <pc:docMk/>
            <pc:sldMk cId="2219101816" sldId="269"/>
            <ac:spMk id="2" creationId="{2EF7C6B6-1761-15FC-8CD6-0ECB4500BD4E}"/>
          </ac:spMkLst>
        </pc:spChg>
        <pc:spChg chg="mod">
          <ac:chgData name="Luke Roach" userId="3c173453-1e89-4ab7-a897-c035ad6940d7" providerId="ADAL" clId="{242A17AE-FB3B-47BB-B3E1-4F04B9DC67E9}" dt="2022-10-21T09:08:30.789" v="889" actId="27636"/>
          <ac:spMkLst>
            <pc:docMk/>
            <pc:sldMk cId="2219101816" sldId="269"/>
            <ac:spMk id="3" creationId="{6167B602-C069-2D08-2A49-01760F7FC253}"/>
          </ac:spMkLst>
        </pc:spChg>
        <pc:spChg chg="add">
          <ac:chgData name="Luke Roach" userId="3c173453-1e89-4ab7-a897-c035ad6940d7" providerId="ADAL" clId="{242A17AE-FB3B-47BB-B3E1-4F04B9DC67E9}" dt="2022-10-21T09:08:22.315" v="885" actId="26606"/>
          <ac:spMkLst>
            <pc:docMk/>
            <pc:sldMk cId="2219101816" sldId="269"/>
            <ac:spMk id="8" creationId="{8B9AA7C6-5E5A-498E-A6DF-A943376E09BC}"/>
          </ac:spMkLst>
        </pc:spChg>
        <pc:spChg chg="add">
          <ac:chgData name="Luke Roach" userId="3c173453-1e89-4ab7-a897-c035ad6940d7" providerId="ADAL" clId="{242A17AE-FB3B-47BB-B3E1-4F04B9DC67E9}" dt="2022-10-21T09:08:22.315" v="885" actId="26606"/>
          <ac:spMkLst>
            <pc:docMk/>
            <pc:sldMk cId="2219101816" sldId="269"/>
            <ac:spMk id="14" creationId="{81E140AE-0ABF-47C8-BF32-7D2F0CF2BA44}"/>
          </ac:spMkLst>
        </pc:spChg>
        <pc:spChg chg="add">
          <ac:chgData name="Luke Roach" userId="3c173453-1e89-4ab7-a897-c035ad6940d7" providerId="ADAL" clId="{242A17AE-FB3B-47BB-B3E1-4F04B9DC67E9}" dt="2022-10-21T09:08:22.315" v="885" actId="26606"/>
          <ac:spMkLst>
            <pc:docMk/>
            <pc:sldMk cId="2219101816" sldId="269"/>
            <ac:spMk id="16" creationId="{CBC4F608-B4B8-48C3-9572-C0F061B1CD99}"/>
          </ac:spMkLst>
        </pc:spChg>
        <pc:grpChg chg="add">
          <ac:chgData name="Luke Roach" userId="3c173453-1e89-4ab7-a897-c035ad6940d7" providerId="ADAL" clId="{242A17AE-FB3B-47BB-B3E1-4F04B9DC67E9}" dt="2022-10-21T09:08:22.315" v="885" actId="26606"/>
          <ac:grpSpMkLst>
            <pc:docMk/>
            <pc:sldMk cId="2219101816" sldId="269"/>
            <ac:grpSpMk id="10" creationId="{83EAB11A-76F7-48F4-9B4F-5BFDF4BF9670}"/>
          </ac:grpSpMkLst>
        </pc:grpChg>
      </pc:sldChg>
      <pc:sldChg chg="addSp modSp mod setBg">
        <pc:chgData name="Luke Roach" userId="3c173453-1e89-4ab7-a897-c035ad6940d7" providerId="ADAL" clId="{242A17AE-FB3B-47BB-B3E1-4F04B9DC67E9}" dt="2022-10-21T09:08:46.738" v="890" actId="26606"/>
        <pc:sldMkLst>
          <pc:docMk/>
          <pc:sldMk cId="1144764855" sldId="270"/>
        </pc:sldMkLst>
        <pc:spChg chg="mod">
          <ac:chgData name="Luke Roach" userId="3c173453-1e89-4ab7-a897-c035ad6940d7" providerId="ADAL" clId="{242A17AE-FB3B-47BB-B3E1-4F04B9DC67E9}" dt="2022-10-21T09:08:46.738" v="890" actId="26606"/>
          <ac:spMkLst>
            <pc:docMk/>
            <pc:sldMk cId="1144764855" sldId="270"/>
            <ac:spMk id="2" creationId="{E60498FD-86E4-B0F8-DCB5-6B213A3F0020}"/>
          </ac:spMkLst>
        </pc:spChg>
        <pc:spChg chg="mod">
          <ac:chgData name="Luke Roach" userId="3c173453-1e89-4ab7-a897-c035ad6940d7" providerId="ADAL" clId="{242A17AE-FB3B-47BB-B3E1-4F04B9DC67E9}" dt="2022-10-21T09:08:46.738" v="890" actId="26606"/>
          <ac:spMkLst>
            <pc:docMk/>
            <pc:sldMk cId="1144764855" sldId="270"/>
            <ac:spMk id="3" creationId="{6D9BABD2-015D-5B02-EA79-A7549BDE9FEF}"/>
          </ac:spMkLst>
        </pc:spChg>
        <pc:spChg chg="add">
          <ac:chgData name="Luke Roach" userId="3c173453-1e89-4ab7-a897-c035ad6940d7" providerId="ADAL" clId="{242A17AE-FB3B-47BB-B3E1-4F04B9DC67E9}" dt="2022-10-21T09:08:46.738" v="890" actId="26606"/>
          <ac:spMkLst>
            <pc:docMk/>
            <pc:sldMk cId="1144764855" sldId="270"/>
            <ac:spMk id="8" creationId="{081EA652-8C6A-4E69-BEB9-170809474553}"/>
          </ac:spMkLst>
        </pc:spChg>
        <pc:spChg chg="add">
          <ac:chgData name="Luke Roach" userId="3c173453-1e89-4ab7-a897-c035ad6940d7" providerId="ADAL" clId="{242A17AE-FB3B-47BB-B3E1-4F04B9DC67E9}" dt="2022-10-21T09:08:46.738" v="890" actId="26606"/>
          <ac:spMkLst>
            <pc:docMk/>
            <pc:sldMk cId="1144764855" sldId="270"/>
            <ac:spMk id="10" creationId="{A4026A73-1F7F-49F2-B319-8CA3B3D53269}"/>
          </ac:spMkLst>
        </pc:spChg>
        <pc:spChg chg="add">
          <ac:chgData name="Luke Roach" userId="3c173453-1e89-4ab7-a897-c035ad6940d7" providerId="ADAL" clId="{242A17AE-FB3B-47BB-B3E1-4F04B9DC67E9}" dt="2022-10-21T09:08:46.738" v="890" actId="26606"/>
          <ac:spMkLst>
            <pc:docMk/>
            <pc:sldMk cId="1144764855" sldId="270"/>
            <ac:spMk id="12" creationId="{5298780A-33B9-4EA2-8F67-DE68AD62841B}"/>
          </ac:spMkLst>
        </pc:spChg>
        <pc:spChg chg="add">
          <ac:chgData name="Luke Roach" userId="3c173453-1e89-4ab7-a897-c035ad6940d7" providerId="ADAL" clId="{242A17AE-FB3B-47BB-B3E1-4F04B9DC67E9}" dt="2022-10-21T09:08:46.738" v="890" actId="26606"/>
          <ac:spMkLst>
            <pc:docMk/>
            <pc:sldMk cId="1144764855" sldId="270"/>
            <ac:spMk id="14" creationId="{7F488E8B-4E1E-4402-8935-D4E6C02615C7}"/>
          </ac:spMkLst>
        </pc:spChg>
        <pc:cxnChg chg="add">
          <ac:chgData name="Luke Roach" userId="3c173453-1e89-4ab7-a897-c035ad6940d7" providerId="ADAL" clId="{242A17AE-FB3B-47BB-B3E1-4F04B9DC67E9}" dt="2022-10-21T09:08:46.738" v="890" actId="26606"/>
          <ac:cxnSpMkLst>
            <pc:docMk/>
            <pc:sldMk cId="1144764855" sldId="270"/>
            <ac:cxnSpMk id="16" creationId="{23AAC9B5-8015-485C-ACF9-A750390E9A56}"/>
          </ac:cxnSpMkLst>
        </pc:cxnChg>
      </pc:sldChg>
      <pc:sldChg chg="addSp modSp mod setBg">
        <pc:chgData name="Luke Roach" userId="3c173453-1e89-4ab7-a897-c035ad6940d7" providerId="ADAL" clId="{242A17AE-FB3B-47BB-B3E1-4F04B9DC67E9}" dt="2022-10-21T09:11:31.236" v="965" actId="26606"/>
        <pc:sldMkLst>
          <pc:docMk/>
          <pc:sldMk cId="1817442930" sldId="274"/>
        </pc:sldMkLst>
        <pc:spChg chg="mod">
          <ac:chgData name="Luke Roach" userId="3c173453-1e89-4ab7-a897-c035ad6940d7" providerId="ADAL" clId="{242A17AE-FB3B-47BB-B3E1-4F04B9DC67E9}" dt="2022-10-21T09:11:31.236" v="965" actId="26606"/>
          <ac:spMkLst>
            <pc:docMk/>
            <pc:sldMk cId="1817442930" sldId="274"/>
            <ac:spMk id="2" creationId="{78C4CB5C-9F0B-3C75-8663-7CDC5F71BE05}"/>
          </ac:spMkLst>
        </pc:spChg>
        <pc:spChg chg="mod">
          <ac:chgData name="Luke Roach" userId="3c173453-1e89-4ab7-a897-c035ad6940d7" providerId="ADAL" clId="{242A17AE-FB3B-47BB-B3E1-4F04B9DC67E9}" dt="2022-10-21T09:11:31.236" v="965" actId="26606"/>
          <ac:spMkLst>
            <pc:docMk/>
            <pc:sldMk cId="1817442930" sldId="274"/>
            <ac:spMk id="3" creationId="{87717C39-27FB-CD71-DF7C-07C4C6240A2F}"/>
          </ac:spMkLst>
        </pc:spChg>
        <pc:spChg chg="add">
          <ac:chgData name="Luke Roach" userId="3c173453-1e89-4ab7-a897-c035ad6940d7" providerId="ADAL" clId="{242A17AE-FB3B-47BB-B3E1-4F04B9DC67E9}" dt="2022-10-21T09:11:31.236" v="965" actId="26606"/>
          <ac:spMkLst>
            <pc:docMk/>
            <pc:sldMk cId="1817442930" sldId="274"/>
            <ac:spMk id="8" creationId="{081EA652-8C6A-4E69-BEB9-170809474553}"/>
          </ac:spMkLst>
        </pc:spChg>
        <pc:spChg chg="add">
          <ac:chgData name="Luke Roach" userId="3c173453-1e89-4ab7-a897-c035ad6940d7" providerId="ADAL" clId="{242A17AE-FB3B-47BB-B3E1-4F04B9DC67E9}" dt="2022-10-21T09:11:31.236" v="965" actId="26606"/>
          <ac:spMkLst>
            <pc:docMk/>
            <pc:sldMk cId="1817442930" sldId="274"/>
            <ac:spMk id="10" creationId="{A4026A73-1F7F-49F2-B319-8CA3B3D53269}"/>
          </ac:spMkLst>
        </pc:spChg>
        <pc:spChg chg="add">
          <ac:chgData name="Luke Roach" userId="3c173453-1e89-4ab7-a897-c035ad6940d7" providerId="ADAL" clId="{242A17AE-FB3B-47BB-B3E1-4F04B9DC67E9}" dt="2022-10-21T09:11:31.236" v="965" actId="26606"/>
          <ac:spMkLst>
            <pc:docMk/>
            <pc:sldMk cId="1817442930" sldId="274"/>
            <ac:spMk id="12" creationId="{5298780A-33B9-4EA2-8F67-DE68AD62841B}"/>
          </ac:spMkLst>
        </pc:spChg>
        <pc:spChg chg="add">
          <ac:chgData name="Luke Roach" userId="3c173453-1e89-4ab7-a897-c035ad6940d7" providerId="ADAL" clId="{242A17AE-FB3B-47BB-B3E1-4F04B9DC67E9}" dt="2022-10-21T09:11:31.236" v="965" actId="26606"/>
          <ac:spMkLst>
            <pc:docMk/>
            <pc:sldMk cId="1817442930" sldId="274"/>
            <ac:spMk id="14" creationId="{7F488E8B-4E1E-4402-8935-D4E6C02615C7}"/>
          </ac:spMkLst>
        </pc:spChg>
        <pc:cxnChg chg="add">
          <ac:chgData name="Luke Roach" userId="3c173453-1e89-4ab7-a897-c035ad6940d7" providerId="ADAL" clId="{242A17AE-FB3B-47BB-B3E1-4F04B9DC67E9}" dt="2022-10-21T09:11:31.236" v="965" actId="26606"/>
          <ac:cxnSpMkLst>
            <pc:docMk/>
            <pc:sldMk cId="1817442930" sldId="274"/>
            <ac:cxnSpMk id="16" creationId="{23AAC9B5-8015-485C-ACF9-A750390E9A56}"/>
          </ac:cxnSpMkLst>
        </pc:cxnChg>
      </pc:sldChg>
      <pc:sldChg chg="addSp modSp mod setBg">
        <pc:chgData name="Luke Roach" userId="3c173453-1e89-4ab7-a897-c035ad6940d7" providerId="ADAL" clId="{242A17AE-FB3B-47BB-B3E1-4F04B9DC67E9}" dt="2022-10-21T09:12:08.193" v="983" actId="27636"/>
        <pc:sldMkLst>
          <pc:docMk/>
          <pc:sldMk cId="106689382" sldId="275"/>
        </pc:sldMkLst>
        <pc:spChg chg="mod">
          <ac:chgData name="Luke Roach" userId="3c173453-1e89-4ab7-a897-c035ad6940d7" providerId="ADAL" clId="{242A17AE-FB3B-47BB-B3E1-4F04B9DC67E9}" dt="2022-10-21T09:11:35.824" v="966" actId="26606"/>
          <ac:spMkLst>
            <pc:docMk/>
            <pc:sldMk cId="106689382" sldId="275"/>
            <ac:spMk id="2" creationId="{7667F9EA-CE82-5293-32ED-1B56F6ED6A8F}"/>
          </ac:spMkLst>
        </pc:spChg>
        <pc:spChg chg="mod">
          <ac:chgData name="Luke Roach" userId="3c173453-1e89-4ab7-a897-c035ad6940d7" providerId="ADAL" clId="{242A17AE-FB3B-47BB-B3E1-4F04B9DC67E9}" dt="2022-10-21T09:12:08.193" v="983" actId="27636"/>
          <ac:spMkLst>
            <pc:docMk/>
            <pc:sldMk cId="106689382" sldId="275"/>
            <ac:spMk id="3" creationId="{7B0388A5-AD85-AC98-B1B2-C4A6B47680D9}"/>
          </ac:spMkLst>
        </pc:spChg>
        <pc:spChg chg="add">
          <ac:chgData name="Luke Roach" userId="3c173453-1e89-4ab7-a897-c035ad6940d7" providerId="ADAL" clId="{242A17AE-FB3B-47BB-B3E1-4F04B9DC67E9}" dt="2022-10-21T09:11:35.824" v="966" actId="26606"/>
          <ac:spMkLst>
            <pc:docMk/>
            <pc:sldMk cId="106689382" sldId="275"/>
            <ac:spMk id="8" creationId="{081EA652-8C6A-4E69-BEB9-170809474553}"/>
          </ac:spMkLst>
        </pc:spChg>
        <pc:spChg chg="add">
          <ac:chgData name="Luke Roach" userId="3c173453-1e89-4ab7-a897-c035ad6940d7" providerId="ADAL" clId="{242A17AE-FB3B-47BB-B3E1-4F04B9DC67E9}" dt="2022-10-21T09:11:35.824" v="966" actId="26606"/>
          <ac:spMkLst>
            <pc:docMk/>
            <pc:sldMk cId="106689382" sldId="275"/>
            <ac:spMk id="10" creationId="{A4026A73-1F7F-49F2-B319-8CA3B3D53269}"/>
          </ac:spMkLst>
        </pc:spChg>
        <pc:spChg chg="add">
          <ac:chgData name="Luke Roach" userId="3c173453-1e89-4ab7-a897-c035ad6940d7" providerId="ADAL" clId="{242A17AE-FB3B-47BB-B3E1-4F04B9DC67E9}" dt="2022-10-21T09:11:35.824" v="966" actId="26606"/>
          <ac:spMkLst>
            <pc:docMk/>
            <pc:sldMk cId="106689382" sldId="275"/>
            <ac:spMk id="12" creationId="{5298780A-33B9-4EA2-8F67-DE68AD62841B}"/>
          </ac:spMkLst>
        </pc:spChg>
        <pc:spChg chg="add">
          <ac:chgData name="Luke Roach" userId="3c173453-1e89-4ab7-a897-c035ad6940d7" providerId="ADAL" clId="{242A17AE-FB3B-47BB-B3E1-4F04B9DC67E9}" dt="2022-10-21T09:11:35.824" v="966" actId="26606"/>
          <ac:spMkLst>
            <pc:docMk/>
            <pc:sldMk cId="106689382" sldId="275"/>
            <ac:spMk id="14" creationId="{7F488E8B-4E1E-4402-8935-D4E6C02615C7}"/>
          </ac:spMkLst>
        </pc:spChg>
        <pc:cxnChg chg="add">
          <ac:chgData name="Luke Roach" userId="3c173453-1e89-4ab7-a897-c035ad6940d7" providerId="ADAL" clId="{242A17AE-FB3B-47BB-B3E1-4F04B9DC67E9}" dt="2022-10-21T09:11:35.824" v="966" actId="26606"/>
          <ac:cxnSpMkLst>
            <pc:docMk/>
            <pc:sldMk cId="106689382" sldId="275"/>
            <ac:cxnSpMk id="16" creationId="{23AAC9B5-8015-485C-ACF9-A750390E9A56}"/>
          </ac:cxnSpMkLst>
        </pc:cxnChg>
      </pc:sldChg>
      <pc:sldChg chg="addSp modSp mod setBg">
        <pc:chgData name="Luke Roach" userId="3c173453-1e89-4ab7-a897-c035ad6940d7" providerId="ADAL" clId="{242A17AE-FB3B-47BB-B3E1-4F04B9DC67E9}" dt="2022-10-21T09:12:22.590" v="984" actId="26606"/>
        <pc:sldMkLst>
          <pc:docMk/>
          <pc:sldMk cId="166799789" sldId="276"/>
        </pc:sldMkLst>
        <pc:spChg chg="mod">
          <ac:chgData name="Luke Roach" userId="3c173453-1e89-4ab7-a897-c035ad6940d7" providerId="ADAL" clId="{242A17AE-FB3B-47BB-B3E1-4F04B9DC67E9}" dt="2022-10-21T09:12:22.590" v="984" actId="26606"/>
          <ac:spMkLst>
            <pc:docMk/>
            <pc:sldMk cId="166799789" sldId="276"/>
            <ac:spMk id="2" creationId="{38C202B1-62DD-5014-7990-426D6E9EF197}"/>
          </ac:spMkLst>
        </pc:spChg>
        <pc:spChg chg="mod">
          <ac:chgData name="Luke Roach" userId="3c173453-1e89-4ab7-a897-c035ad6940d7" providerId="ADAL" clId="{242A17AE-FB3B-47BB-B3E1-4F04B9DC67E9}" dt="2022-10-21T09:12:22.590" v="984" actId="26606"/>
          <ac:spMkLst>
            <pc:docMk/>
            <pc:sldMk cId="166799789" sldId="276"/>
            <ac:spMk id="3" creationId="{22A1B2ED-13C9-305D-9381-D690835FD673}"/>
          </ac:spMkLst>
        </pc:spChg>
        <pc:spChg chg="add">
          <ac:chgData name="Luke Roach" userId="3c173453-1e89-4ab7-a897-c035ad6940d7" providerId="ADAL" clId="{242A17AE-FB3B-47BB-B3E1-4F04B9DC67E9}" dt="2022-10-21T09:12:22.590" v="984" actId="26606"/>
          <ac:spMkLst>
            <pc:docMk/>
            <pc:sldMk cId="166799789" sldId="276"/>
            <ac:spMk id="8" creationId="{081EA652-8C6A-4E69-BEB9-170809474553}"/>
          </ac:spMkLst>
        </pc:spChg>
        <pc:spChg chg="add">
          <ac:chgData name="Luke Roach" userId="3c173453-1e89-4ab7-a897-c035ad6940d7" providerId="ADAL" clId="{242A17AE-FB3B-47BB-B3E1-4F04B9DC67E9}" dt="2022-10-21T09:12:22.590" v="984" actId="26606"/>
          <ac:spMkLst>
            <pc:docMk/>
            <pc:sldMk cId="166799789" sldId="276"/>
            <ac:spMk id="10" creationId="{5298780A-33B9-4EA2-8F67-DE68AD62841B}"/>
          </ac:spMkLst>
        </pc:spChg>
        <pc:spChg chg="add">
          <ac:chgData name="Luke Roach" userId="3c173453-1e89-4ab7-a897-c035ad6940d7" providerId="ADAL" clId="{242A17AE-FB3B-47BB-B3E1-4F04B9DC67E9}" dt="2022-10-21T09:12:22.590" v="984" actId="26606"/>
          <ac:spMkLst>
            <pc:docMk/>
            <pc:sldMk cId="166799789" sldId="276"/>
            <ac:spMk id="12" creationId="{7F488E8B-4E1E-4402-8935-D4E6C02615C7}"/>
          </ac:spMkLst>
        </pc:spChg>
      </pc:sldChg>
      <pc:sldChg chg="addSp modSp mod setBg">
        <pc:chgData name="Luke Roach" userId="3c173453-1e89-4ab7-a897-c035ad6940d7" providerId="ADAL" clId="{242A17AE-FB3B-47BB-B3E1-4F04B9DC67E9}" dt="2022-10-21T09:12:31.861" v="985" actId="26606"/>
        <pc:sldMkLst>
          <pc:docMk/>
          <pc:sldMk cId="2909924111" sldId="277"/>
        </pc:sldMkLst>
        <pc:spChg chg="mod">
          <ac:chgData name="Luke Roach" userId="3c173453-1e89-4ab7-a897-c035ad6940d7" providerId="ADAL" clId="{242A17AE-FB3B-47BB-B3E1-4F04B9DC67E9}" dt="2022-10-21T09:12:31.861" v="985" actId="26606"/>
          <ac:spMkLst>
            <pc:docMk/>
            <pc:sldMk cId="2909924111" sldId="277"/>
            <ac:spMk id="2" creationId="{C4DAEF73-1C5A-3A9B-B304-A4796C5D2A77}"/>
          </ac:spMkLst>
        </pc:spChg>
        <pc:spChg chg="mod">
          <ac:chgData name="Luke Roach" userId="3c173453-1e89-4ab7-a897-c035ad6940d7" providerId="ADAL" clId="{242A17AE-FB3B-47BB-B3E1-4F04B9DC67E9}" dt="2022-10-21T09:12:31.861" v="985" actId="26606"/>
          <ac:spMkLst>
            <pc:docMk/>
            <pc:sldMk cId="2909924111" sldId="277"/>
            <ac:spMk id="3" creationId="{0745B55F-B585-8DA1-7A78-84F8D3C94062}"/>
          </ac:spMkLst>
        </pc:spChg>
        <pc:spChg chg="add">
          <ac:chgData name="Luke Roach" userId="3c173453-1e89-4ab7-a897-c035ad6940d7" providerId="ADAL" clId="{242A17AE-FB3B-47BB-B3E1-4F04B9DC67E9}" dt="2022-10-21T09:12:31.861" v="985" actId="26606"/>
          <ac:spMkLst>
            <pc:docMk/>
            <pc:sldMk cId="2909924111" sldId="277"/>
            <ac:spMk id="8" creationId="{081EA652-8C6A-4E69-BEB9-170809474553}"/>
          </ac:spMkLst>
        </pc:spChg>
        <pc:spChg chg="add">
          <ac:chgData name="Luke Roach" userId="3c173453-1e89-4ab7-a897-c035ad6940d7" providerId="ADAL" clId="{242A17AE-FB3B-47BB-B3E1-4F04B9DC67E9}" dt="2022-10-21T09:12:31.861" v="985" actId="26606"/>
          <ac:spMkLst>
            <pc:docMk/>
            <pc:sldMk cId="2909924111" sldId="277"/>
            <ac:spMk id="10" creationId="{A4026A73-1F7F-49F2-B319-8CA3B3D53269}"/>
          </ac:spMkLst>
        </pc:spChg>
        <pc:spChg chg="add">
          <ac:chgData name="Luke Roach" userId="3c173453-1e89-4ab7-a897-c035ad6940d7" providerId="ADAL" clId="{242A17AE-FB3B-47BB-B3E1-4F04B9DC67E9}" dt="2022-10-21T09:12:31.861" v="985" actId="26606"/>
          <ac:spMkLst>
            <pc:docMk/>
            <pc:sldMk cId="2909924111" sldId="277"/>
            <ac:spMk id="12" creationId="{5298780A-33B9-4EA2-8F67-DE68AD62841B}"/>
          </ac:spMkLst>
        </pc:spChg>
        <pc:spChg chg="add">
          <ac:chgData name="Luke Roach" userId="3c173453-1e89-4ab7-a897-c035ad6940d7" providerId="ADAL" clId="{242A17AE-FB3B-47BB-B3E1-4F04B9DC67E9}" dt="2022-10-21T09:12:31.861" v="985" actId="26606"/>
          <ac:spMkLst>
            <pc:docMk/>
            <pc:sldMk cId="2909924111" sldId="277"/>
            <ac:spMk id="14" creationId="{7F488E8B-4E1E-4402-8935-D4E6C02615C7}"/>
          </ac:spMkLst>
        </pc:spChg>
        <pc:cxnChg chg="add">
          <ac:chgData name="Luke Roach" userId="3c173453-1e89-4ab7-a897-c035ad6940d7" providerId="ADAL" clId="{242A17AE-FB3B-47BB-B3E1-4F04B9DC67E9}" dt="2022-10-21T09:12:31.861" v="985" actId="26606"/>
          <ac:cxnSpMkLst>
            <pc:docMk/>
            <pc:sldMk cId="2909924111" sldId="277"/>
            <ac:cxnSpMk id="16" creationId="{23AAC9B5-8015-485C-ACF9-A750390E9A56}"/>
          </ac:cxnSpMkLst>
        </pc:cxnChg>
      </pc:sldChg>
      <pc:sldChg chg="addSp modSp mod setBg">
        <pc:chgData name="Luke Roach" userId="3c173453-1e89-4ab7-a897-c035ad6940d7" providerId="ADAL" clId="{242A17AE-FB3B-47BB-B3E1-4F04B9DC67E9}" dt="2022-10-21T09:12:53.327" v="994" actId="403"/>
        <pc:sldMkLst>
          <pc:docMk/>
          <pc:sldMk cId="2216765699" sldId="278"/>
        </pc:sldMkLst>
        <pc:spChg chg="mod">
          <ac:chgData name="Luke Roach" userId="3c173453-1e89-4ab7-a897-c035ad6940d7" providerId="ADAL" clId="{242A17AE-FB3B-47BB-B3E1-4F04B9DC67E9}" dt="2022-10-21T09:12:40.356" v="986" actId="26606"/>
          <ac:spMkLst>
            <pc:docMk/>
            <pc:sldMk cId="2216765699" sldId="278"/>
            <ac:spMk id="2" creationId="{FC72F5D0-A50B-578F-DA4A-EE597B5D83FA}"/>
          </ac:spMkLst>
        </pc:spChg>
        <pc:spChg chg="mod">
          <ac:chgData name="Luke Roach" userId="3c173453-1e89-4ab7-a897-c035ad6940d7" providerId="ADAL" clId="{242A17AE-FB3B-47BB-B3E1-4F04B9DC67E9}" dt="2022-10-21T09:12:53.327" v="994" actId="403"/>
          <ac:spMkLst>
            <pc:docMk/>
            <pc:sldMk cId="2216765699" sldId="278"/>
            <ac:spMk id="3" creationId="{E9CC438D-5B3B-DFB2-0493-64D2341A7822}"/>
          </ac:spMkLst>
        </pc:spChg>
        <pc:spChg chg="add">
          <ac:chgData name="Luke Roach" userId="3c173453-1e89-4ab7-a897-c035ad6940d7" providerId="ADAL" clId="{242A17AE-FB3B-47BB-B3E1-4F04B9DC67E9}" dt="2022-10-21T09:12:40.356" v="986" actId="26606"/>
          <ac:spMkLst>
            <pc:docMk/>
            <pc:sldMk cId="2216765699" sldId="278"/>
            <ac:spMk id="8" creationId="{081EA652-8C6A-4E69-BEB9-170809474553}"/>
          </ac:spMkLst>
        </pc:spChg>
        <pc:spChg chg="add">
          <ac:chgData name="Luke Roach" userId="3c173453-1e89-4ab7-a897-c035ad6940d7" providerId="ADAL" clId="{242A17AE-FB3B-47BB-B3E1-4F04B9DC67E9}" dt="2022-10-21T09:12:40.356" v="986" actId="26606"/>
          <ac:spMkLst>
            <pc:docMk/>
            <pc:sldMk cId="2216765699" sldId="278"/>
            <ac:spMk id="10" creationId="{10B777DF-F6A2-4D53-B6F0-D9700609EE79}"/>
          </ac:spMkLst>
        </pc:spChg>
        <pc:spChg chg="add">
          <ac:chgData name="Luke Roach" userId="3c173453-1e89-4ab7-a897-c035ad6940d7" providerId="ADAL" clId="{242A17AE-FB3B-47BB-B3E1-4F04B9DC67E9}" dt="2022-10-21T09:12:40.356" v="986" actId="26606"/>
          <ac:spMkLst>
            <pc:docMk/>
            <pc:sldMk cId="2216765699" sldId="278"/>
            <ac:spMk id="12" creationId="{5298780A-33B9-4EA2-8F67-DE68AD62841B}"/>
          </ac:spMkLst>
        </pc:spChg>
        <pc:spChg chg="add">
          <ac:chgData name="Luke Roach" userId="3c173453-1e89-4ab7-a897-c035ad6940d7" providerId="ADAL" clId="{242A17AE-FB3B-47BB-B3E1-4F04B9DC67E9}" dt="2022-10-21T09:12:40.356" v="986" actId="26606"/>
          <ac:spMkLst>
            <pc:docMk/>
            <pc:sldMk cId="2216765699" sldId="278"/>
            <ac:spMk id="14" creationId="{7F488E8B-4E1E-4402-8935-D4E6C02615C7}"/>
          </ac:spMkLst>
        </pc:spChg>
      </pc:sldChg>
      <pc:sldChg chg="addSp modSp mod setBg">
        <pc:chgData name="Luke Roach" userId="3c173453-1e89-4ab7-a897-c035ad6940d7" providerId="ADAL" clId="{242A17AE-FB3B-47BB-B3E1-4F04B9DC67E9}" dt="2022-10-21T09:12:58.988" v="995" actId="26606"/>
        <pc:sldMkLst>
          <pc:docMk/>
          <pc:sldMk cId="4198249022" sldId="279"/>
        </pc:sldMkLst>
        <pc:spChg chg="mod">
          <ac:chgData name="Luke Roach" userId="3c173453-1e89-4ab7-a897-c035ad6940d7" providerId="ADAL" clId="{242A17AE-FB3B-47BB-B3E1-4F04B9DC67E9}" dt="2022-10-21T09:12:58.988" v="995" actId="26606"/>
          <ac:spMkLst>
            <pc:docMk/>
            <pc:sldMk cId="4198249022" sldId="279"/>
            <ac:spMk id="2" creationId="{D5D21855-579D-B3A9-EC39-57B3CE2E2239}"/>
          </ac:spMkLst>
        </pc:spChg>
        <pc:spChg chg="mod">
          <ac:chgData name="Luke Roach" userId="3c173453-1e89-4ab7-a897-c035ad6940d7" providerId="ADAL" clId="{242A17AE-FB3B-47BB-B3E1-4F04B9DC67E9}" dt="2022-10-21T09:12:58.988" v="995" actId="26606"/>
          <ac:spMkLst>
            <pc:docMk/>
            <pc:sldMk cId="4198249022" sldId="279"/>
            <ac:spMk id="3" creationId="{04C80C62-B4D2-14B4-B1F0-AE768F8A56A6}"/>
          </ac:spMkLst>
        </pc:spChg>
        <pc:spChg chg="add">
          <ac:chgData name="Luke Roach" userId="3c173453-1e89-4ab7-a897-c035ad6940d7" providerId="ADAL" clId="{242A17AE-FB3B-47BB-B3E1-4F04B9DC67E9}" dt="2022-10-21T09:12:58.988" v="995" actId="26606"/>
          <ac:spMkLst>
            <pc:docMk/>
            <pc:sldMk cId="4198249022" sldId="279"/>
            <ac:spMk id="8" creationId="{081EA652-8C6A-4E69-BEB9-170809474553}"/>
          </ac:spMkLst>
        </pc:spChg>
        <pc:spChg chg="add">
          <ac:chgData name="Luke Roach" userId="3c173453-1e89-4ab7-a897-c035ad6940d7" providerId="ADAL" clId="{242A17AE-FB3B-47BB-B3E1-4F04B9DC67E9}" dt="2022-10-21T09:12:58.988" v="995" actId="26606"/>
          <ac:spMkLst>
            <pc:docMk/>
            <pc:sldMk cId="4198249022" sldId="279"/>
            <ac:spMk id="10" creationId="{A4026A73-1F7F-49F2-B319-8CA3B3D53269}"/>
          </ac:spMkLst>
        </pc:spChg>
        <pc:spChg chg="add">
          <ac:chgData name="Luke Roach" userId="3c173453-1e89-4ab7-a897-c035ad6940d7" providerId="ADAL" clId="{242A17AE-FB3B-47BB-B3E1-4F04B9DC67E9}" dt="2022-10-21T09:12:58.988" v="995" actId="26606"/>
          <ac:spMkLst>
            <pc:docMk/>
            <pc:sldMk cId="4198249022" sldId="279"/>
            <ac:spMk id="12" creationId="{5298780A-33B9-4EA2-8F67-DE68AD62841B}"/>
          </ac:spMkLst>
        </pc:spChg>
        <pc:spChg chg="add">
          <ac:chgData name="Luke Roach" userId="3c173453-1e89-4ab7-a897-c035ad6940d7" providerId="ADAL" clId="{242A17AE-FB3B-47BB-B3E1-4F04B9DC67E9}" dt="2022-10-21T09:12:58.988" v="995" actId="26606"/>
          <ac:spMkLst>
            <pc:docMk/>
            <pc:sldMk cId="4198249022" sldId="279"/>
            <ac:spMk id="14" creationId="{7F488E8B-4E1E-4402-8935-D4E6C02615C7}"/>
          </ac:spMkLst>
        </pc:spChg>
        <pc:cxnChg chg="add">
          <ac:chgData name="Luke Roach" userId="3c173453-1e89-4ab7-a897-c035ad6940d7" providerId="ADAL" clId="{242A17AE-FB3B-47BB-B3E1-4F04B9DC67E9}" dt="2022-10-21T09:12:58.988" v="995" actId="26606"/>
          <ac:cxnSpMkLst>
            <pc:docMk/>
            <pc:sldMk cId="4198249022" sldId="279"/>
            <ac:cxnSpMk id="16" creationId="{23AAC9B5-8015-485C-ACF9-A750390E9A56}"/>
          </ac:cxnSpMkLst>
        </pc:cxnChg>
      </pc:sldChg>
      <pc:sldChg chg="addSp modSp mod setBg">
        <pc:chgData name="Luke Roach" userId="3c173453-1e89-4ab7-a897-c035ad6940d7" providerId="ADAL" clId="{242A17AE-FB3B-47BB-B3E1-4F04B9DC67E9}" dt="2022-10-21T09:09:06.714" v="899" actId="27636"/>
        <pc:sldMkLst>
          <pc:docMk/>
          <pc:sldMk cId="2504079626" sldId="280"/>
        </pc:sldMkLst>
        <pc:spChg chg="mod">
          <ac:chgData name="Luke Roach" userId="3c173453-1e89-4ab7-a897-c035ad6940d7" providerId="ADAL" clId="{242A17AE-FB3B-47BB-B3E1-4F04B9DC67E9}" dt="2022-10-21T09:08:53.912" v="891" actId="26606"/>
          <ac:spMkLst>
            <pc:docMk/>
            <pc:sldMk cId="2504079626" sldId="280"/>
            <ac:spMk id="2" creationId="{48AA8FCF-CB06-2DBC-F201-CBA531E375DB}"/>
          </ac:spMkLst>
        </pc:spChg>
        <pc:spChg chg="mod">
          <ac:chgData name="Luke Roach" userId="3c173453-1e89-4ab7-a897-c035ad6940d7" providerId="ADAL" clId="{242A17AE-FB3B-47BB-B3E1-4F04B9DC67E9}" dt="2022-10-21T09:09:06.714" v="899" actId="27636"/>
          <ac:spMkLst>
            <pc:docMk/>
            <pc:sldMk cId="2504079626" sldId="280"/>
            <ac:spMk id="3" creationId="{BA6CF8EC-6BB1-4AE4-CDD7-955866A5085B}"/>
          </ac:spMkLst>
        </pc:spChg>
        <pc:spChg chg="add">
          <ac:chgData name="Luke Roach" userId="3c173453-1e89-4ab7-a897-c035ad6940d7" providerId="ADAL" clId="{242A17AE-FB3B-47BB-B3E1-4F04B9DC67E9}" dt="2022-10-21T09:08:53.912" v="891" actId="26606"/>
          <ac:spMkLst>
            <pc:docMk/>
            <pc:sldMk cId="2504079626" sldId="280"/>
            <ac:spMk id="8" creationId="{081EA652-8C6A-4E69-BEB9-170809474553}"/>
          </ac:spMkLst>
        </pc:spChg>
        <pc:spChg chg="add">
          <ac:chgData name="Luke Roach" userId="3c173453-1e89-4ab7-a897-c035ad6940d7" providerId="ADAL" clId="{242A17AE-FB3B-47BB-B3E1-4F04B9DC67E9}" dt="2022-10-21T09:08:53.912" v="891" actId="26606"/>
          <ac:spMkLst>
            <pc:docMk/>
            <pc:sldMk cId="2504079626" sldId="280"/>
            <ac:spMk id="10" creationId="{A4026A73-1F7F-49F2-B319-8CA3B3D53269}"/>
          </ac:spMkLst>
        </pc:spChg>
        <pc:spChg chg="add">
          <ac:chgData name="Luke Roach" userId="3c173453-1e89-4ab7-a897-c035ad6940d7" providerId="ADAL" clId="{242A17AE-FB3B-47BB-B3E1-4F04B9DC67E9}" dt="2022-10-21T09:08:53.912" v="891" actId="26606"/>
          <ac:spMkLst>
            <pc:docMk/>
            <pc:sldMk cId="2504079626" sldId="280"/>
            <ac:spMk id="12" creationId="{5298780A-33B9-4EA2-8F67-DE68AD62841B}"/>
          </ac:spMkLst>
        </pc:spChg>
        <pc:spChg chg="add">
          <ac:chgData name="Luke Roach" userId="3c173453-1e89-4ab7-a897-c035ad6940d7" providerId="ADAL" clId="{242A17AE-FB3B-47BB-B3E1-4F04B9DC67E9}" dt="2022-10-21T09:08:53.912" v="891" actId="26606"/>
          <ac:spMkLst>
            <pc:docMk/>
            <pc:sldMk cId="2504079626" sldId="280"/>
            <ac:spMk id="14" creationId="{7F488E8B-4E1E-4402-8935-D4E6C02615C7}"/>
          </ac:spMkLst>
        </pc:spChg>
        <pc:cxnChg chg="add">
          <ac:chgData name="Luke Roach" userId="3c173453-1e89-4ab7-a897-c035ad6940d7" providerId="ADAL" clId="{242A17AE-FB3B-47BB-B3E1-4F04B9DC67E9}" dt="2022-10-21T09:08:53.912" v="891" actId="26606"/>
          <ac:cxnSpMkLst>
            <pc:docMk/>
            <pc:sldMk cId="2504079626" sldId="280"/>
            <ac:cxnSpMk id="16" creationId="{23AAC9B5-8015-485C-ACF9-A750390E9A56}"/>
          </ac:cxnSpMkLst>
        </pc:cxnChg>
      </pc:sldChg>
      <pc:sldChg chg="addSp modSp mod setBg">
        <pc:chgData name="Luke Roach" userId="3c173453-1e89-4ab7-a897-c035ad6940d7" providerId="ADAL" clId="{242A17AE-FB3B-47BB-B3E1-4F04B9DC67E9}" dt="2022-10-21T09:09:32.951" v="910" actId="27636"/>
        <pc:sldMkLst>
          <pc:docMk/>
          <pc:sldMk cId="327315789" sldId="281"/>
        </pc:sldMkLst>
        <pc:spChg chg="mod">
          <ac:chgData name="Luke Roach" userId="3c173453-1e89-4ab7-a897-c035ad6940d7" providerId="ADAL" clId="{242A17AE-FB3B-47BB-B3E1-4F04B9DC67E9}" dt="2022-10-21T09:09:16.422" v="900" actId="26606"/>
          <ac:spMkLst>
            <pc:docMk/>
            <pc:sldMk cId="327315789" sldId="281"/>
            <ac:spMk id="2" creationId="{45D1F3EC-5477-0A60-B702-1DFFABE16793}"/>
          </ac:spMkLst>
        </pc:spChg>
        <pc:spChg chg="mod">
          <ac:chgData name="Luke Roach" userId="3c173453-1e89-4ab7-a897-c035ad6940d7" providerId="ADAL" clId="{242A17AE-FB3B-47BB-B3E1-4F04B9DC67E9}" dt="2022-10-21T09:09:32.951" v="910" actId="27636"/>
          <ac:spMkLst>
            <pc:docMk/>
            <pc:sldMk cId="327315789" sldId="281"/>
            <ac:spMk id="3" creationId="{C0E14734-0D19-A0E7-7D31-56DFD6B0665F}"/>
          </ac:spMkLst>
        </pc:spChg>
        <pc:spChg chg="add">
          <ac:chgData name="Luke Roach" userId="3c173453-1e89-4ab7-a897-c035ad6940d7" providerId="ADAL" clId="{242A17AE-FB3B-47BB-B3E1-4F04B9DC67E9}" dt="2022-10-21T09:09:16.422" v="900" actId="26606"/>
          <ac:spMkLst>
            <pc:docMk/>
            <pc:sldMk cId="327315789" sldId="281"/>
            <ac:spMk id="8" creationId="{081EA652-8C6A-4E69-BEB9-170809474553}"/>
          </ac:spMkLst>
        </pc:spChg>
        <pc:spChg chg="add">
          <ac:chgData name="Luke Roach" userId="3c173453-1e89-4ab7-a897-c035ad6940d7" providerId="ADAL" clId="{242A17AE-FB3B-47BB-B3E1-4F04B9DC67E9}" dt="2022-10-21T09:09:16.422" v="900" actId="26606"/>
          <ac:spMkLst>
            <pc:docMk/>
            <pc:sldMk cId="327315789" sldId="281"/>
            <ac:spMk id="10" creationId="{5298780A-33B9-4EA2-8F67-DE68AD62841B}"/>
          </ac:spMkLst>
        </pc:spChg>
        <pc:spChg chg="add">
          <ac:chgData name="Luke Roach" userId="3c173453-1e89-4ab7-a897-c035ad6940d7" providerId="ADAL" clId="{242A17AE-FB3B-47BB-B3E1-4F04B9DC67E9}" dt="2022-10-21T09:09:16.422" v="900" actId="26606"/>
          <ac:spMkLst>
            <pc:docMk/>
            <pc:sldMk cId="327315789" sldId="281"/>
            <ac:spMk id="12" creationId="{7F488E8B-4E1E-4402-8935-D4E6C02615C7}"/>
          </ac:spMkLst>
        </pc:spChg>
      </pc:sldChg>
      <pc:sldChg chg="addSp modSp mod setBg">
        <pc:chgData name="Luke Roach" userId="3c173453-1e89-4ab7-a897-c035ad6940d7" providerId="ADAL" clId="{242A17AE-FB3B-47BB-B3E1-4F04B9DC67E9}" dt="2022-10-21T09:10:02.119" v="920" actId="313"/>
        <pc:sldMkLst>
          <pc:docMk/>
          <pc:sldMk cId="2167409416" sldId="282"/>
        </pc:sldMkLst>
        <pc:spChg chg="mod">
          <ac:chgData name="Luke Roach" userId="3c173453-1e89-4ab7-a897-c035ad6940d7" providerId="ADAL" clId="{242A17AE-FB3B-47BB-B3E1-4F04B9DC67E9}" dt="2022-10-21T09:09:39.166" v="911" actId="26606"/>
          <ac:spMkLst>
            <pc:docMk/>
            <pc:sldMk cId="2167409416" sldId="282"/>
            <ac:spMk id="2" creationId="{90A7C117-80D5-D053-2DC3-ECFD97DA0AFC}"/>
          </ac:spMkLst>
        </pc:spChg>
        <pc:spChg chg="mod">
          <ac:chgData name="Luke Roach" userId="3c173453-1e89-4ab7-a897-c035ad6940d7" providerId="ADAL" clId="{242A17AE-FB3B-47BB-B3E1-4F04B9DC67E9}" dt="2022-10-21T09:10:02.119" v="920" actId="313"/>
          <ac:spMkLst>
            <pc:docMk/>
            <pc:sldMk cId="2167409416" sldId="282"/>
            <ac:spMk id="3" creationId="{381C32FA-055D-D134-CFFE-C801E017A23A}"/>
          </ac:spMkLst>
        </pc:spChg>
        <pc:spChg chg="add">
          <ac:chgData name="Luke Roach" userId="3c173453-1e89-4ab7-a897-c035ad6940d7" providerId="ADAL" clId="{242A17AE-FB3B-47BB-B3E1-4F04B9DC67E9}" dt="2022-10-21T09:09:39.166" v="911" actId="26606"/>
          <ac:spMkLst>
            <pc:docMk/>
            <pc:sldMk cId="2167409416" sldId="282"/>
            <ac:spMk id="8" creationId="{081EA652-8C6A-4E69-BEB9-170809474553}"/>
          </ac:spMkLst>
        </pc:spChg>
        <pc:spChg chg="add">
          <ac:chgData name="Luke Roach" userId="3c173453-1e89-4ab7-a897-c035ad6940d7" providerId="ADAL" clId="{242A17AE-FB3B-47BB-B3E1-4F04B9DC67E9}" dt="2022-10-21T09:09:39.166" v="911" actId="26606"/>
          <ac:spMkLst>
            <pc:docMk/>
            <pc:sldMk cId="2167409416" sldId="282"/>
            <ac:spMk id="10" creationId="{5298780A-33B9-4EA2-8F67-DE68AD62841B}"/>
          </ac:spMkLst>
        </pc:spChg>
        <pc:spChg chg="add">
          <ac:chgData name="Luke Roach" userId="3c173453-1e89-4ab7-a897-c035ad6940d7" providerId="ADAL" clId="{242A17AE-FB3B-47BB-B3E1-4F04B9DC67E9}" dt="2022-10-21T09:09:39.166" v="911" actId="26606"/>
          <ac:spMkLst>
            <pc:docMk/>
            <pc:sldMk cId="2167409416" sldId="282"/>
            <ac:spMk id="12" creationId="{7F488E8B-4E1E-4402-8935-D4E6C02615C7}"/>
          </ac:spMkLst>
        </pc:spChg>
        <pc:cxnChg chg="add">
          <ac:chgData name="Luke Roach" userId="3c173453-1e89-4ab7-a897-c035ad6940d7" providerId="ADAL" clId="{242A17AE-FB3B-47BB-B3E1-4F04B9DC67E9}" dt="2022-10-21T09:09:39.166" v="911" actId="26606"/>
          <ac:cxnSpMkLst>
            <pc:docMk/>
            <pc:sldMk cId="2167409416" sldId="282"/>
            <ac:cxnSpMk id="14" creationId="{23AAC9B5-8015-485C-ACF9-A750390E9A56}"/>
          </ac:cxnSpMkLst>
        </pc:cxnChg>
      </pc:sldChg>
      <pc:sldChg chg="addSp modSp mod setBg">
        <pc:chgData name="Luke Roach" userId="3c173453-1e89-4ab7-a897-c035ad6940d7" providerId="ADAL" clId="{242A17AE-FB3B-47BB-B3E1-4F04B9DC67E9}" dt="2022-10-21T09:10:46.515" v="945" actId="313"/>
        <pc:sldMkLst>
          <pc:docMk/>
          <pc:sldMk cId="977311827" sldId="283"/>
        </pc:sldMkLst>
        <pc:spChg chg="mod">
          <ac:chgData name="Luke Roach" userId="3c173453-1e89-4ab7-a897-c035ad6940d7" providerId="ADAL" clId="{242A17AE-FB3B-47BB-B3E1-4F04B9DC67E9}" dt="2022-10-21T09:10:33.919" v="935" actId="26606"/>
          <ac:spMkLst>
            <pc:docMk/>
            <pc:sldMk cId="977311827" sldId="283"/>
            <ac:spMk id="2" creationId="{0E2229E4-370F-3BC7-EFAA-65E5AC40257E}"/>
          </ac:spMkLst>
        </pc:spChg>
        <pc:spChg chg="mod">
          <ac:chgData name="Luke Roach" userId="3c173453-1e89-4ab7-a897-c035ad6940d7" providerId="ADAL" clId="{242A17AE-FB3B-47BB-B3E1-4F04B9DC67E9}" dt="2022-10-21T09:10:46.515" v="945" actId="313"/>
          <ac:spMkLst>
            <pc:docMk/>
            <pc:sldMk cId="977311827" sldId="283"/>
            <ac:spMk id="3" creationId="{65038F7E-A371-6549-C7E7-A47F9C1B5C82}"/>
          </ac:spMkLst>
        </pc:spChg>
        <pc:spChg chg="add">
          <ac:chgData name="Luke Roach" userId="3c173453-1e89-4ab7-a897-c035ad6940d7" providerId="ADAL" clId="{242A17AE-FB3B-47BB-B3E1-4F04B9DC67E9}" dt="2022-10-21T09:10:33.919" v="935" actId="26606"/>
          <ac:spMkLst>
            <pc:docMk/>
            <pc:sldMk cId="977311827" sldId="283"/>
            <ac:spMk id="8" creationId="{081EA652-8C6A-4E69-BEB9-170809474553}"/>
          </ac:spMkLst>
        </pc:spChg>
        <pc:spChg chg="add">
          <ac:chgData name="Luke Roach" userId="3c173453-1e89-4ab7-a897-c035ad6940d7" providerId="ADAL" clId="{242A17AE-FB3B-47BB-B3E1-4F04B9DC67E9}" dt="2022-10-21T09:10:33.919" v="935" actId="26606"/>
          <ac:spMkLst>
            <pc:docMk/>
            <pc:sldMk cId="977311827" sldId="283"/>
            <ac:spMk id="10" creationId="{5298780A-33B9-4EA2-8F67-DE68AD62841B}"/>
          </ac:spMkLst>
        </pc:spChg>
        <pc:spChg chg="add">
          <ac:chgData name="Luke Roach" userId="3c173453-1e89-4ab7-a897-c035ad6940d7" providerId="ADAL" clId="{242A17AE-FB3B-47BB-B3E1-4F04B9DC67E9}" dt="2022-10-21T09:10:33.919" v="935" actId="26606"/>
          <ac:spMkLst>
            <pc:docMk/>
            <pc:sldMk cId="977311827" sldId="283"/>
            <ac:spMk id="12" creationId="{7F488E8B-4E1E-4402-8935-D4E6C02615C7}"/>
          </ac:spMkLst>
        </pc:spChg>
      </pc:sldChg>
      <pc:sldChg chg="addSp modSp mod setBg">
        <pc:chgData name="Luke Roach" userId="3c173453-1e89-4ab7-a897-c035ad6940d7" providerId="ADAL" clId="{242A17AE-FB3B-47BB-B3E1-4F04B9DC67E9}" dt="2022-10-21T09:11:18.081" v="964" actId="403"/>
        <pc:sldMkLst>
          <pc:docMk/>
          <pc:sldMk cId="479204075" sldId="284"/>
        </pc:sldMkLst>
        <pc:spChg chg="mod">
          <ac:chgData name="Luke Roach" userId="3c173453-1e89-4ab7-a897-c035ad6940d7" providerId="ADAL" clId="{242A17AE-FB3B-47BB-B3E1-4F04B9DC67E9}" dt="2022-10-21T09:11:10.480" v="958" actId="26606"/>
          <ac:spMkLst>
            <pc:docMk/>
            <pc:sldMk cId="479204075" sldId="284"/>
            <ac:spMk id="2" creationId="{DD5B73BA-EE08-0416-8980-83823349F07C}"/>
          </ac:spMkLst>
        </pc:spChg>
        <pc:spChg chg="mod">
          <ac:chgData name="Luke Roach" userId="3c173453-1e89-4ab7-a897-c035ad6940d7" providerId="ADAL" clId="{242A17AE-FB3B-47BB-B3E1-4F04B9DC67E9}" dt="2022-10-21T09:11:18.081" v="964" actId="403"/>
          <ac:spMkLst>
            <pc:docMk/>
            <pc:sldMk cId="479204075" sldId="284"/>
            <ac:spMk id="3" creationId="{6DFFD948-0720-06E1-2734-09726557AB76}"/>
          </ac:spMkLst>
        </pc:spChg>
        <pc:spChg chg="add">
          <ac:chgData name="Luke Roach" userId="3c173453-1e89-4ab7-a897-c035ad6940d7" providerId="ADAL" clId="{242A17AE-FB3B-47BB-B3E1-4F04B9DC67E9}" dt="2022-10-21T09:11:10.480" v="958" actId="26606"/>
          <ac:spMkLst>
            <pc:docMk/>
            <pc:sldMk cId="479204075" sldId="284"/>
            <ac:spMk id="8" creationId="{081EA652-8C6A-4E69-BEB9-170809474553}"/>
          </ac:spMkLst>
        </pc:spChg>
        <pc:spChg chg="add">
          <ac:chgData name="Luke Roach" userId="3c173453-1e89-4ab7-a897-c035ad6940d7" providerId="ADAL" clId="{242A17AE-FB3B-47BB-B3E1-4F04B9DC67E9}" dt="2022-10-21T09:11:10.480" v="958" actId="26606"/>
          <ac:spMkLst>
            <pc:docMk/>
            <pc:sldMk cId="479204075" sldId="284"/>
            <ac:spMk id="10" creationId="{5298780A-33B9-4EA2-8F67-DE68AD62841B}"/>
          </ac:spMkLst>
        </pc:spChg>
        <pc:spChg chg="add">
          <ac:chgData name="Luke Roach" userId="3c173453-1e89-4ab7-a897-c035ad6940d7" providerId="ADAL" clId="{242A17AE-FB3B-47BB-B3E1-4F04B9DC67E9}" dt="2022-10-21T09:11:10.480" v="958" actId="26606"/>
          <ac:spMkLst>
            <pc:docMk/>
            <pc:sldMk cId="479204075" sldId="284"/>
            <ac:spMk id="12" creationId="{7F488E8B-4E1E-4402-8935-D4E6C02615C7}"/>
          </ac:spMkLst>
        </pc:spChg>
      </pc:sldChg>
      <pc:sldChg chg="addSp modSp mod setBg">
        <pc:chgData name="Luke Roach" userId="3c173453-1e89-4ab7-a897-c035ad6940d7" providerId="ADAL" clId="{242A17AE-FB3B-47BB-B3E1-4F04B9DC67E9}" dt="2022-10-21T09:10:29.128" v="934" actId="27636"/>
        <pc:sldMkLst>
          <pc:docMk/>
          <pc:sldMk cId="3004994388" sldId="285"/>
        </pc:sldMkLst>
        <pc:spChg chg="mod">
          <ac:chgData name="Luke Roach" userId="3c173453-1e89-4ab7-a897-c035ad6940d7" providerId="ADAL" clId="{242A17AE-FB3B-47BB-B3E1-4F04B9DC67E9}" dt="2022-10-21T09:10:17.891" v="925" actId="26606"/>
          <ac:spMkLst>
            <pc:docMk/>
            <pc:sldMk cId="3004994388" sldId="285"/>
            <ac:spMk id="2" creationId="{1ADB663C-134E-E7C2-2C67-60489D0206DD}"/>
          </ac:spMkLst>
        </pc:spChg>
        <pc:spChg chg="mod">
          <ac:chgData name="Luke Roach" userId="3c173453-1e89-4ab7-a897-c035ad6940d7" providerId="ADAL" clId="{242A17AE-FB3B-47BB-B3E1-4F04B9DC67E9}" dt="2022-10-21T09:10:29.128" v="934" actId="27636"/>
          <ac:spMkLst>
            <pc:docMk/>
            <pc:sldMk cId="3004994388" sldId="285"/>
            <ac:spMk id="3" creationId="{B1528A1D-7617-EEAE-0379-42D76AD961E7}"/>
          </ac:spMkLst>
        </pc:spChg>
        <pc:spChg chg="add">
          <ac:chgData name="Luke Roach" userId="3c173453-1e89-4ab7-a897-c035ad6940d7" providerId="ADAL" clId="{242A17AE-FB3B-47BB-B3E1-4F04B9DC67E9}" dt="2022-10-21T09:10:17.891" v="925" actId="26606"/>
          <ac:spMkLst>
            <pc:docMk/>
            <pc:sldMk cId="3004994388" sldId="285"/>
            <ac:spMk id="8" creationId="{081EA652-8C6A-4E69-BEB9-170809474553}"/>
          </ac:spMkLst>
        </pc:spChg>
        <pc:spChg chg="add">
          <ac:chgData name="Luke Roach" userId="3c173453-1e89-4ab7-a897-c035ad6940d7" providerId="ADAL" clId="{242A17AE-FB3B-47BB-B3E1-4F04B9DC67E9}" dt="2022-10-21T09:10:17.891" v="925" actId="26606"/>
          <ac:spMkLst>
            <pc:docMk/>
            <pc:sldMk cId="3004994388" sldId="285"/>
            <ac:spMk id="10" creationId="{5298780A-33B9-4EA2-8F67-DE68AD62841B}"/>
          </ac:spMkLst>
        </pc:spChg>
        <pc:spChg chg="add">
          <ac:chgData name="Luke Roach" userId="3c173453-1e89-4ab7-a897-c035ad6940d7" providerId="ADAL" clId="{242A17AE-FB3B-47BB-B3E1-4F04B9DC67E9}" dt="2022-10-21T09:10:17.891" v="925" actId="26606"/>
          <ac:spMkLst>
            <pc:docMk/>
            <pc:sldMk cId="3004994388" sldId="285"/>
            <ac:spMk id="12" creationId="{7F488E8B-4E1E-4402-8935-D4E6C02615C7}"/>
          </ac:spMkLst>
        </pc:spChg>
        <pc:cxnChg chg="add">
          <ac:chgData name="Luke Roach" userId="3c173453-1e89-4ab7-a897-c035ad6940d7" providerId="ADAL" clId="{242A17AE-FB3B-47BB-B3E1-4F04B9DC67E9}" dt="2022-10-21T09:10:17.891" v="925" actId="26606"/>
          <ac:cxnSpMkLst>
            <pc:docMk/>
            <pc:sldMk cId="3004994388" sldId="285"/>
            <ac:cxnSpMk id="14" creationId="{23AAC9B5-8015-485C-ACF9-A750390E9A56}"/>
          </ac:cxnSpMkLst>
        </pc:cxnChg>
      </pc:sldChg>
      <pc:sldChg chg="addSp modSp new mod setBg">
        <pc:chgData name="Luke Roach" userId="3c173453-1e89-4ab7-a897-c035ad6940d7" providerId="ADAL" clId="{242A17AE-FB3B-47BB-B3E1-4F04B9DC67E9}" dt="2022-10-21T09:16:35.397" v="1030" actId="14100"/>
        <pc:sldMkLst>
          <pc:docMk/>
          <pc:sldMk cId="1233439423" sldId="286"/>
        </pc:sldMkLst>
        <pc:spChg chg="mod">
          <ac:chgData name="Luke Roach" userId="3c173453-1e89-4ab7-a897-c035ad6940d7" providerId="ADAL" clId="{242A17AE-FB3B-47BB-B3E1-4F04B9DC67E9}" dt="2022-10-21T09:16:31.084" v="1029" actId="26606"/>
          <ac:spMkLst>
            <pc:docMk/>
            <pc:sldMk cId="1233439423" sldId="286"/>
            <ac:spMk id="2" creationId="{7274B0AE-2F94-D981-203E-D5CACC061250}"/>
          </ac:spMkLst>
        </pc:spChg>
        <pc:spChg chg="mod">
          <ac:chgData name="Luke Roach" userId="3c173453-1e89-4ab7-a897-c035ad6940d7" providerId="ADAL" clId="{242A17AE-FB3B-47BB-B3E1-4F04B9DC67E9}" dt="2022-10-21T09:16:35.397" v="1030" actId="14100"/>
          <ac:spMkLst>
            <pc:docMk/>
            <pc:sldMk cId="1233439423" sldId="286"/>
            <ac:spMk id="3" creationId="{74FF662A-D0BF-62CE-A41C-717588646142}"/>
          </ac:spMkLst>
        </pc:spChg>
        <pc:spChg chg="add">
          <ac:chgData name="Luke Roach" userId="3c173453-1e89-4ab7-a897-c035ad6940d7" providerId="ADAL" clId="{242A17AE-FB3B-47BB-B3E1-4F04B9DC67E9}" dt="2022-10-21T09:16:31.084" v="1029" actId="26606"/>
          <ac:spMkLst>
            <pc:docMk/>
            <pc:sldMk cId="1233439423" sldId="286"/>
            <ac:spMk id="8" creationId="{081EA652-8C6A-4E69-BEB9-170809474553}"/>
          </ac:spMkLst>
        </pc:spChg>
        <pc:spChg chg="add">
          <ac:chgData name="Luke Roach" userId="3c173453-1e89-4ab7-a897-c035ad6940d7" providerId="ADAL" clId="{242A17AE-FB3B-47BB-B3E1-4F04B9DC67E9}" dt="2022-10-21T09:16:31.084" v="1029" actId="26606"/>
          <ac:spMkLst>
            <pc:docMk/>
            <pc:sldMk cId="1233439423" sldId="286"/>
            <ac:spMk id="10" creationId="{F474090D-CD95-4B41-BE3D-6596953D322D}"/>
          </ac:spMkLst>
        </pc:spChg>
        <pc:spChg chg="add">
          <ac:chgData name="Luke Roach" userId="3c173453-1e89-4ab7-a897-c035ad6940d7" providerId="ADAL" clId="{242A17AE-FB3B-47BB-B3E1-4F04B9DC67E9}" dt="2022-10-21T09:16:31.084" v="1029" actId="26606"/>
          <ac:spMkLst>
            <pc:docMk/>
            <pc:sldMk cId="1233439423" sldId="286"/>
            <ac:spMk id="12" creationId="{5298780A-33B9-4EA2-8F67-DE68AD62841B}"/>
          </ac:spMkLst>
        </pc:spChg>
        <pc:spChg chg="add">
          <ac:chgData name="Luke Roach" userId="3c173453-1e89-4ab7-a897-c035ad6940d7" providerId="ADAL" clId="{242A17AE-FB3B-47BB-B3E1-4F04B9DC67E9}" dt="2022-10-21T09:16:31.084" v="1029" actId="26606"/>
          <ac:spMkLst>
            <pc:docMk/>
            <pc:sldMk cId="1233439423" sldId="286"/>
            <ac:spMk id="14" creationId="{B8F3E811-B104-4DFF-951A-008C860FF1D2}"/>
          </ac:spMkLst>
        </pc:spChg>
      </pc:sldChg>
      <pc:sldChg chg="addSp modSp new mod setBg">
        <pc:chgData name="Luke Roach" userId="3c173453-1e89-4ab7-a897-c035ad6940d7" providerId="ADAL" clId="{242A17AE-FB3B-47BB-B3E1-4F04B9DC67E9}" dt="2022-10-21T09:13:04.586" v="996" actId="26606"/>
        <pc:sldMkLst>
          <pc:docMk/>
          <pc:sldMk cId="3423129822" sldId="287"/>
        </pc:sldMkLst>
        <pc:spChg chg="mod">
          <ac:chgData name="Luke Roach" userId="3c173453-1e89-4ab7-a897-c035ad6940d7" providerId="ADAL" clId="{242A17AE-FB3B-47BB-B3E1-4F04B9DC67E9}" dt="2022-10-21T09:13:04.586" v="996" actId="26606"/>
          <ac:spMkLst>
            <pc:docMk/>
            <pc:sldMk cId="3423129822" sldId="287"/>
            <ac:spMk id="2" creationId="{24CFA829-8371-8C8F-67E8-5DACE00A5C11}"/>
          </ac:spMkLst>
        </pc:spChg>
        <pc:spChg chg="mod">
          <ac:chgData name="Luke Roach" userId="3c173453-1e89-4ab7-a897-c035ad6940d7" providerId="ADAL" clId="{242A17AE-FB3B-47BB-B3E1-4F04B9DC67E9}" dt="2022-10-21T09:13:04.586" v="996" actId="26606"/>
          <ac:spMkLst>
            <pc:docMk/>
            <pc:sldMk cId="3423129822" sldId="287"/>
            <ac:spMk id="3" creationId="{04108425-1AEE-0A8B-F9CB-7391A266AB6C}"/>
          </ac:spMkLst>
        </pc:spChg>
        <pc:spChg chg="add">
          <ac:chgData name="Luke Roach" userId="3c173453-1e89-4ab7-a897-c035ad6940d7" providerId="ADAL" clId="{242A17AE-FB3B-47BB-B3E1-4F04B9DC67E9}" dt="2022-10-21T09:13:04.586" v="996" actId="26606"/>
          <ac:spMkLst>
            <pc:docMk/>
            <pc:sldMk cId="3423129822" sldId="287"/>
            <ac:spMk id="8" creationId="{081EA652-8C6A-4E69-BEB9-170809474553}"/>
          </ac:spMkLst>
        </pc:spChg>
        <pc:spChg chg="add">
          <ac:chgData name="Luke Roach" userId="3c173453-1e89-4ab7-a897-c035ad6940d7" providerId="ADAL" clId="{242A17AE-FB3B-47BB-B3E1-4F04B9DC67E9}" dt="2022-10-21T09:13:04.586" v="996" actId="26606"/>
          <ac:spMkLst>
            <pc:docMk/>
            <pc:sldMk cId="3423129822" sldId="287"/>
            <ac:spMk id="10" creationId="{A4026A73-1F7F-49F2-B319-8CA3B3D53269}"/>
          </ac:spMkLst>
        </pc:spChg>
        <pc:spChg chg="add">
          <ac:chgData name="Luke Roach" userId="3c173453-1e89-4ab7-a897-c035ad6940d7" providerId="ADAL" clId="{242A17AE-FB3B-47BB-B3E1-4F04B9DC67E9}" dt="2022-10-21T09:13:04.586" v="996" actId="26606"/>
          <ac:spMkLst>
            <pc:docMk/>
            <pc:sldMk cId="3423129822" sldId="287"/>
            <ac:spMk id="12" creationId="{5298780A-33B9-4EA2-8F67-DE68AD62841B}"/>
          </ac:spMkLst>
        </pc:spChg>
        <pc:spChg chg="add">
          <ac:chgData name="Luke Roach" userId="3c173453-1e89-4ab7-a897-c035ad6940d7" providerId="ADAL" clId="{242A17AE-FB3B-47BB-B3E1-4F04B9DC67E9}" dt="2022-10-21T09:13:04.586" v="996" actId="26606"/>
          <ac:spMkLst>
            <pc:docMk/>
            <pc:sldMk cId="3423129822" sldId="287"/>
            <ac:spMk id="14" creationId="{7F488E8B-4E1E-4402-8935-D4E6C02615C7}"/>
          </ac:spMkLst>
        </pc:spChg>
        <pc:cxnChg chg="add">
          <ac:chgData name="Luke Roach" userId="3c173453-1e89-4ab7-a897-c035ad6940d7" providerId="ADAL" clId="{242A17AE-FB3B-47BB-B3E1-4F04B9DC67E9}" dt="2022-10-21T09:13:04.586" v="996" actId="26606"/>
          <ac:cxnSpMkLst>
            <pc:docMk/>
            <pc:sldMk cId="3423129822" sldId="287"/>
            <ac:cxnSpMk id="16" creationId="{23AAC9B5-8015-485C-ACF9-A750390E9A56}"/>
          </ac:cxnSpMkLst>
        </pc:cxnChg>
      </pc:sldChg>
      <pc:sldChg chg="addSp modSp new mod setBg">
        <pc:chgData name="Luke Roach" userId="3c173453-1e89-4ab7-a897-c035ad6940d7" providerId="ADAL" clId="{242A17AE-FB3B-47BB-B3E1-4F04B9DC67E9}" dt="2022-10-21T09:13:24.429" v="1008" actId="403"/>
        <pc:sldMkLst>
          <pc:docMk/>
          <pc:sldMk cId="3695016327" sldId="288"/>
        </pc:sldMkLst>
        <pc:spChg chg="mod">
          <ac:chgData name="Luke Roach" userId="3c173453-1e89-4ab7-a897-c035ad6940d7" providerId="ADAL" clId="{242A17AE-FB3B-47BB-B3E1-4F04B9DC67E9}" dt="2022-10-21T09:13:09.217" v="997" actId="26606"/>
          <ac:spMkLst>
            <pc:docMk/>
            <pc:sldMk cId="3695016327" sldId="288"/>
            <ac:spMk id="2" creationId="{7D6E8869-4290-60C4-FECE-A5569B2E959C}"/>
          </ac:spMkLst>
        </pc:spChg>
        <pc:spChg chg="mod">
          <ac:chgData name="Luke Roach" userId="3c173453-1e89-4ab7-a897-c035ad6940d7" providerId="ADAL" clId="{242A17AE-FB3B-47BB-B3E1-4F04B9DC67E9}" dt="2022-10-21T09:13:24.429" v="1008" actId="403"/>
          <ac:spMkLst>
            <pc:docMk/>
            <pc:sldMk cId="3695016327" sldId="288"/>
            <ac:spMk id="3" creationId="{B965EDED-EA26-EFC3-5AEC-00B318B3741B}"/>
          </ac:spMkLst>
        </pc:spChg>
        <pc:spChg chg="add">
          <ac:chgData name="Luke Roach" userId="3c173453-1e89-4ab7-a897-c035ad6940d7" providerId="ADAL" clId="{242A17AE-FB3B-47BB-B3E1-4F04B9DC67E9}" dt="2022-10-21T09:13:09.217" v="997" actId="26606"/>
          <ac:spMkLst>
            <pc:docMk/>
            <pc:sldMk cId="3695016327" sldId="288"/>
            <ac:spMk id="8" creationId="{081EA652-8C6A-4E69-BEB9-170809474553}"/>
          </ac:spMkLst>
        </pc:spChg>
        <pc:spChg chg="add">
          <ac:chgData name="Luke Roach" userId="3c173453-1e89-4ab7-a897-c035ad6940d7" providerId="ADAL" clId="{242A17AE-FB3B-47BB-B3E1-4F04B9DC67E9}" dt="2022-10-21T09:13:09.217" v="997" actId="26606"/>
          <ac:spMkLst>
            <pc:docMk/>
            <pc:sldMk cId="3695016327" sldId="288"/>
            <ac:spMk id="10" creationId="{5298780A-33B9-4EA2-8F67-DE68AD62841B}"/>
          </ac:spMkLst>
        </pc:spChg>
        <pc:spChg chg="add">
          <ac:chgData name="Luke Roach" userId="3c173453-1e89-4ab7-a897-c035ad6940d7" providerId="ADAL" clId="{242A17AE-FB3B-47BB-B3E1-4F04B9DC67E9}" dt="2022-10-21T09:13:09.217" v="997" actId="26606"/>
          <ac:spMkLst>
            <pc:docMk/>
            <pc:sldMk cId="3695016327" sldId="288"/>
            <ac:spMk id="12" creationId="{7F488E8B-4E1E-4402-8935-D4E6C02615C7}"/>
          </ac:spMkLst>
        </pc:spChg>
        <pc:cxnChg chg="add">
          <ac:chgData name="Luke Roach" userId="3c173453-1e89-4ab7-a897-c035ad6940d7" providerId="ADAL" clId="{242A17AE-FB3B-47BB-B3E1-4F04B9DC67E9}" dt="2022-10-21T09:13:09.217" v="997" actId="26606"/>
          <ac:cxnSpMkLst>
            <pc:docMk/>
            <pc:sldMk cId="3695016327" sldId="288"/>
            <ac:cxnSpMk id="14" creationId="{23AAC9B5-8015-485C-ACF9-A750390E9A56}"/>
          </ac:cxnSpMkLst>
        </pc:cxnChg>
      </pc:sldChg>
      <pc:sldChg chg="addSp modSp new mod setBg">
        <pc:chgData name="Luke Roach" userId="3c173453-1e89-4ab7-a897-c035ad6940d7" providerId="ADAL" clId="{242A17AE-FB3B-47BB-B3E1-4F04B9DC67E9}" dt="2022-10-21T09:14:00.445" v="1027" actId="403"/>
        <pc:sldMkLst>
          <pc:docMk/>
          <pc:sldMk cId="4255047642" sldId="289"/>
        </pc:sldMkLst>
        <pc:spChg chg="mod">
          <ac:chgData name="Luke Roach" userId="3c173453-1e89-4ab7-a897-c035ad6940d7" providerId="ADAL" clId="{242A17AE-FB3B-47BB-B3E1-4F04B9DC67E9}" dt="2022-10-21T09:13:30.155" v="1009" actId="26606"/>
          <ac:spMkLst>
            <pc:docMk/>
            <pc:sldMk cId="4255047642" sldId="289"/>
            <ac:spMk id="2" creationId="{3311C764-E66E-2798-9177-4E1012817A46}"/>
          </ac:spMkLst>
        </pc:spChg>
        <pc:spChg chg="mod">
          <ac:chgData name="Luke Roach" userId="3c173453-1e89-4ab7-a897-c035ad6940d7" providerId="ADAL" clId="{242A17AE-FB3B-47BB-B3E1-4F04B9DC67E9}" dt="2022-10-21T09:14:00.445" v="1027" actId="403"/>
          <ac:spMkLst>
            <pc:docMk/>
            <pc:sldMk cId="4255047642" sldId="289"/>
            <ac:spMk id="3" creationId="{514A750E-062A-10AC-FC16-FBC9E5A502A4}"/>
          </ac:spMkLst>
        </pc:spChg>
        <pc:spChg chg="add">
          <ac:chgData name="Luke Roach" userId="3c173453-1e89-4ab7-a897-c035ad6940d7" providerId="ADAL" clId="{242A17AE-FB3B-47BB-B3E1-4F04B9DC67E9}" dt="2022-10-21T09:13:30.155" v="1009" actId="26606"/>
          <ac:spMkLst>
            <pc:docMk/>
            <pc:sldMk cId="4255047642" sldId="289"/>
            <ac:spMk id="8" creationId="{081EA652-8C6A-4E69-BEB9-170809474553}"/>
          </ac:spMkLst>
        </pc:spChg>
        <pc:spChg chg="add">
          <ac:chgData name="Luke Roach" userId="3c173453-1e89-4ab7-a897-c035ad6940d7" providerId="ADAL" clId="{242A17AE-FB3B-47BB-B3E1-4F04B9DC67E9}" dt="2022-10-21T09:13:30.155" v="1009" actId="26606"/>
          <ac:spMkLst>
            <pc:docMk/>
            <pc:sldMk cId="4255047642" sldId="289"/>
            <ac:spMk id="10" creationId="{A4026A73-1F7F-49F2-B319-8CA3B3D53269}"/>
          </ac:spMkLst>
        </pc:spChg>
        <pc:spChg chg="add">
          <ac:chgData name="Luke Roach" userId="3c173453-1e89-4ab7-a897-c035ad6940d7" providerId="ADAL" clId="{242A17AE-FB3B-47BB-B3E1-4F04B9DC67E9}" dt="2022-10-21T09:13:30.155" v="1009" actId="26606"/>
          <ac:spMkLst>
            <pc:docMk/>
            <pc:sldMk cId="4255047642" sldId="289"/>
            <ac:spMk id="12" creationId="{5298780A-33B9-4EA2-8F67-DE68AD62841B}"/>
          </ac:spMkLst>
        </pc:spChg>
        <pc:spChg chg="add">
          <ac:chgData name="Luke Roach" userId="3c173453-1e89-4ab7-a897-c035ad6940d7" providerId="ADAL" clId="{242A17AE-FB3B-47BB-B3E1-4F04B9DC67E9}" dt="2022-10-21T09:13:30.155" v="1009" actId="26606"/>
          <ac:spMkLst>
            <pc:docMk/>
            <pc:sldMk cId="4255047642" sldId="289"/>
            <ac:spMk id="14" creationId="{7F488E8B-4E1E-4402-8935-D4E6C02615C7}"/>
          </ac:spMkLst>
        </pc:spChg>
        <pc:cxnChg chg="add">
          <ac:chgData name="Luke Roach" userId="3c173453-1e89-4ab7-a897-c035ad6940d7" providerId="ADAL" clId="{242A17AE-FB3B-47BB-B3E1-4F04B9DC67E9}" dt="2022-10-21T09:13:30.155" v="1009" actId="26606"/>
          <ac:cxnSpMkLst>
            <pc:docMk/>
            <pc:sldMk cId="4255047642" sldId="289"/>
            <ac:cxnSpMk id="16" creationId="{23AAC9B5-8015-485C-ACF9-A750390E9A56}"/>
          </ac:cxnSpMkLst>
        </pc:cxnChg>
      </pc:sldChg>
      <pc:sldChg chg="addSp modSp new mod setBg">
        <pc:chgData name="Luke Roach" userId="3c173453-1e89-4ab7-a897-c035ad6940d7" providerId="ADAL" clId="{242A17AE-FB3B-47BB-B3E1-4F04B9DC67E9}" dt="2022-10-21T09:16:25.543" v="1028" actId="26606"/>
        <pc:sldMkLst>
          <pc:docMk/>
          <pc:sldMk cId="3189083901" sldId="290"/>
        </pc:sldMkLst>
        <pc:spChg chg="mod">
          <ac:chgData name="Luke Roach" userId="3c173453-1e89-4ab7-a897-c035ad6940d7" providerId="ADAL" clId="{242A17AE-FB3B-47BB-B3E1-4F04B9DC67E9}" dt="2022-10-21T09:16:25.543" v="1028" actId="26606"/>
          <ac:spMkLst>
            <pc:docMk/>
            <pc:sldMk cId="3189083901" sldId="290"/>
            <ac:spMk id="2" creationId="{60D5F1E6-5739-2839-FCF9-88AFDDDBA916}"/>
          </ac:spMkLst>
        </pc:spChg>
        <pc:spChg chg="mod">
          <ac:chgData name="Luke Roach" userId="3c173453-1e89-4ab7-a897-c035ad6940d7" providerId="ADAL" clId="{242A17AE-FB3B-47BB-B3E1-4F04B9DC67E9}" dt="2022-10-21T09:16:25.543" v="1028" actId="26606"/>
          <ac:spMkLst>
            <pc:docMk/>
            <pc:sldMk cId="3189083901" sldId="290"/>
            <ac:spMk id="3" creationId="{9766B0AB-9558-2B27-F0EC-E338EE9BC0E2}"/>
          </ac:spMkLst>
        </pc:spChg>
        <pc:spChg chg="add">
          <ac:chgData name="Luke Roach" userId="3c173453-1e89-4ab7-a897-c035ad6940d7" providerId="ADAL" clId="{242A17AE-FB3B-47BB-B3E1-4F04B9DC67E9}" dt="2022-10-21T09:16:25.543" v="1028" actId="26606"/>
          <ac:spMkLst>
            <pc:docMk/>
            <pc:sldMk cId="3189083901" sldId="290"/>
            <ac:spMk id="8" creationId="{081EA652-8C6A-4E69-BEB9-170809474553}"/>
          </ac:spMkLst>
        </pc:spChg>
        <pc:spChg chg="add">
          <ac:chgData name="Luke Roach" userId="3c173453-1e89-4ab7-a897-c035ad6940d7" providerId="ADAL" clId="{242A17AE-FB3B-47BB-B3E1-4F04B9DC67E9}" dt="2022-10-21T09:16:25.543" v="1028" actId="26606"/>
          <ac:spMkLst>
            <pc:docMk/>
            <pc:sldMk cId="3189083901" sldId="290"/>
            <ac:spMk id="10" creationId="{A4026A73-1F7F-49F2-B319-8CA3B3D53269}"/>
          </ac:spMkLst>
        </pc:spChg>
        <pc:spChg chg="add">
          <ac:chgData name="Luke Roach" userId="3c173453-1e89-4ab7-a897-c035ad6940d7" providerId="ADAL" clId="{242A17AE-FB3B-47BB-B3E1-4F04B9DC67E9}" dt="2022-10-21T09:16:25.543" v="1028" actId="26606"/>
          <ac:spMkLst>
            <pc:docMk/>
            <pc:sldMk cId="3189083901" sldId="290"/>
            <ac:spMk id="12" creationId="{5298780A-33B9-4EA2-8F67-DE68AD62841B}"/>
          </ac:spMkLst>
        </pc:spChg>
        <pc:spChg chg="add">
          <ac:chgData name="Luke Roach" userId="3c173453-1e89-4ab7-a897-c035ad6940d7" providerId="ADAL" clId="{242A17AE-FB3B-47BB-B3E1-4F04B9DC67E9}" dt="2022-10-21T09:16:25.543" v="1028" actId="26606"/>
          <ac:spMkLst>
            <pc:docMk/>
            <pc:sldMk cId="3189083901" sldId="290"/>
            <ac:spMk id="14" creationId="{7F488E8B-4E1E-4402-8935-D4E6C02615C7}"/>
          </ac:spMkLst>
        </pc:spChg>
        <pc:cxnChg chg="add">
          <ac:chgData name="Luke Roach" userId="3c173453-1e89-4ab7-a897-c035ad6940d7" providerId="ADAL" clId="{242A17AE-FB3B-47BB-B3E1-4F04B9DC67E9}" dt="2022-10-21T09:16:25.543" v="1028" actId="26606"/>
          <ac:cxnSpMkLst>
            <pc:docMk/>
            <pc:sldMk cId="3189083901" sldId="290"/>
            <ac:cxnSpMk id="16" creationId="{23AAC9B5-8015-485C-ACF9-A750390E9A56}"/>
          </ac:cxnSpMkLst>
        </pc:cxnChg>
      </pc:sldChg>
      <pc:sldChg chg="addSp modSp new mod setBg">
        <pc:chgData name="Luke Roach" userId="3c173453-1e89-4ab7-a897-c035ad6940d7" providerId="ADAL" clId="{242A17AE-FB3B-47BB-B3E1-4F04B9DC67E9}" dt="2022-10-21T09:16:50.143" v="1032" actId="26606"/>
        <pc:sldMkLst>
          <pc:docMk/>
          <pc:sldMk cId="3007384824" sldId="291"/>
        </pc:sldMkLst>
        <pc:spChg chg="mod">
          <ac:chgData name="Luke Roach" userId="3c173453-1e89-4ab7-a897-c035ad6940d7" providerId="ADAL" clId="{242A17AE-FB3B-47BB-B3E1-4F04B9DC67E9}" dt="2022-10-21T09:16:50.143" v="1032" actId="26606"/>
          <ac:spMkLst>
            <pc:docMk/>
            <pc:sldMk cId="3007384824" sldId="291"/>
            <ac:spMk id="2" creationId="{E73AA3BE-223B-41DF-C244-F7E4DDD9FAD0}"/>
          </ac:spMkLst>
        </pc:spChg>
        <pc:spChg chg="mod">
          <ac:chgData name="Luke Roach" userId="3c173453-1e89-4ab7-a897-c035ad6940d7" providerId="ADAL" clId="{242A17AE-FB3B-47BB-B3E1-4F04B9DC67E9}" dt="2022-10-21T09:16:50.143" v="1032" actId="26606"/>
          <ac:spMkLst>
            <pc:docMk/>
            <pc:sldMk cId="3007384824" sldId="291"/>
            <ac:spMk id="3" creationId="{6B3D2832-2BDB-3B79-E25B-D93F5699D847}"/>
          </ac:spMkLst>
        </pc:spChg>
        <pc:spChg chg="add">
          <ac:chgData name="Luke Roach" userId="3c173453-1e89-4ab7-a897-c035ad6940d7" providerId="ADAL" clId="{242A17AE-FB3B-47BB-B3E1-4F04B9DC67E9}" dt="2022-10-21T09:16:50.143" v="1032" actId="26606"/>
          <ac:spMkLst>
            <pc:docMk/>
            <pc:sldMk cId="3007384824" sldId="291"/>
            <ac:spMk id="8" creationId="{081EA652-8C6A-4E69-BEB9-170809474553}"/>
          </ac:spMkLst>
        </pc:spChg>
        <pc:spChg chg="add">
          <ac:chgData name="Luke Roach" userId="3c173453-1e89-4ab7-a897-c035ad6940d7" providerId="ADAL" clId="{242A17AE-FB3B-47BB-B3E1-4F04B9DC67E9}" dt="2022-10-21T09:16:50.143" v="1032" actId="26606"/>
          <ac:spMkLst>
            <pc:docMk/>
            <pc:sldMk cId="3007384824" sldId="291"/>
            <ac:spMk id="10" creationId="{A4026A73-1F7F-49F2-B319-8CA3B3D53269}"/>
          </ac:spMkLst>
        </pc:spChg>
        <pc:spChg chg="add">
          <ac:chgData name="Luke Roach" userId="3c173453-1e89-4ab7-a897-c035ad6940d7" providerId="ADAL" clId="{242A17AE-FB3B-47BB-B3E1-4F04B9DC67E9}" dt="2022-10-21T09:16:50.143" v="1032" actId="26606"/>
          <ac:spMkLst>
            <pc:docMk/>
            <pc:sldMk cId="3007384824" sldId="291"/>
            <ac:spMk id="12" creationId="{5298780A-33B9-4EA2-8F67-DE68AD62841B}"/>
          </ac:spMkLst>
        </pc:spChg>
        <pc:spChg chg="add">
          <ac:chgData name="Luke Roach" userId="3c173453-1e89-4ab7-a897-c035ad6940d7" providerId="ADAL" clId="{242A17AE-FB3B-47BB-B3E1-4F04B9DC67E9}" dt="2022-10-21T09:16:50.143" v="1032" actId="26606"/>
          <ac:spMkLst>
            <pc:docMk/>
            <pc:sldMk cId="3007384824" sldId="291"/>
            <ac:spMk id="14" creationId="{7F488E8B-4E1E-4402-8935-D4E6C02615C7}"/>
          </ac:spMkLst>
        </pc:spChg>
        <pc:cxnChg chg="add">
          <ac:chgData name="Luke Roach" userId="3c173453-1e89-4ab7-a897-c035ad6940d7" providerId="ADAL" clId="{242A17AE-FB3B-47BB-B3E1-4F04B9DC67E9}" dt="2022-10-21T09:16:50.143" v="1032" actId="26606"/>
          <ac:cxnSpMkLst>
            <pc:docMk/>
            <pc:sldMk cId="3007384824" sldId="291"/>
            <ac:cxnSpMk id="16" creationId="{23AAC9B5-8015-485C-ACF9-A750390E9A56}"/>
          </ac:cxnSpMkLst>
        </pc:cxnChg>
      </pc:sldChg>
      <pc:sldChg chg="addSp modSp new mod setBg">
        <pc:chgData name="Luke Roach" userId="3c173453-1e89-4ab7-a897-c035ad6940d7" providerId="ADAL" clId="{242A17AE-FB3B-47BB-B3E1-4F04B9DC67E9}" dt="2022-10-21T09:16:53.690" v="1033" actId="26606"/>
        <pc:sldMkLst>
          <pc:docMk/>
          <pc:sldMk cId="321059200" sldId="292"/>
        </pc:sldMkLst>
        <pc:spChg chg="mod">
          <ac:chgData name="Luke Roach" userId="3c173453-1e89-4ab7-a897-c035ad6940d7" providerId="ADAL" clId="{242A17AE-FB3B-47BB-B3E1-4F04B9DC67E9}" dt="2022-10-21T09:16:53.690" v="1033" actId="26606"/>
          <ac:spMkLst>
            <pc:docMk/>
            <pc:sldMk cId="321059200" sldId="292"/>
            <ac:spMk id="2" creationId="{DFD35061-6220-C69D-9F0F-142BE68280EB}"/>
          </ac:spMkLst>
        </pc:spChg>
        <pc:spChg chg="mod">
          <ac:chgData name="Luke Roach" userId="3c173453-1e89-4ab7-a897-c035ad6940d7" providerId="ADAL" clId="{242A17AE-FB3B-47BB-B3E1-4F04B9DC67E9}" dt="2022-10-21T09:16:53.690" v="1033" actId="26606"/>
          <ac:spMkLst>
            <pc:docMk/>
            <pc:sldMk cId="321059200" sldId="292"/>
            <ac:spMk id="3" creationId="{F070F420-3383-9332-1C1D-85B2D066DCD4}"/>
          </ac:spMkLst>
        </pc:spChg>
        <pc:spChg chg="add">
          <ac:chgData name="Luke Roach" userId="3c173453-1e89-4ab7-a897-c035ad6940d7" providerId="ADAL" clId="{242A17AE-FB3B-47BB-B3E1-4F04B9DC67E9}" dt="2022-10-21T09:16:53.690" v="1033" actId="26606"/>
          <ac:spMkLst>
            <pc:docMk/>
            <pc:sldMk cId="321059200" sldId="292"/>
            <ac:spMk id="8" creationId="{081EA652-8C6A-4E69-BEB9-170809474553}"/>
          </ac:spMkLst>
        </pc:spChg>
        <pc:spChg chg="add">
          <ac:chgData name="Luke Roach" userId="3c173453-1e89-4ab7-a897-c035ad6940d7" providerId="ADAL" clId="{242A17AE-FB3B-47BB-B3E1-4F04B9DC67E9}" dt="2022-10-21T09:16:53.690" v="1033" actId="26606"/>
          <ac:spMkLst>
            <pc:docMk/>
            <pc:sldMk cId="321059200" sldId="292"/>
            <ac:spMk id="10" creationId="{A4026A73-1F7F-49F2-B319-8CA3B3D53269}"/>
          </ac:spMkLst>
        </pc:spChg>
        <pc:spChg chg="add">
          <ac:chgData name="Luke Roach" userId="3c173453-1e89-4ab7-a897-c035ad6940d7" providerId="ADAL" clId="{242A17AE-FB3B-47BB-B3E1-4F04B9DC67E9}" dt="2022-10-21T09:16:53.690" v="1033" actId="26606"/>
          <ac:spMkLst>
            <pc:docMk/>
            <pc:sldMk cId="321059200" sldId="292"/>
            <ac:spMk id="12" creationId="{5298780A-33B9-4EA2-8F67-DE68AD62841B}"/>
          </ac:spMkLst>
        </pc:spChg>
        <pc:spChg chg="add">
          <ac:chgData name="Luke Roach" userId="3c173453-1e89-4ab7-a897-c035ad6940d7" providerId="ADAL" clId="{242A17AE-FB3B-47BB-B3E1-4F04B9DC67E9}" dt="2022-10-21T09:16:53.690" v="1033" actId="26606"/>
          <ac:spMkLst>
            <pc:docMk/>
            <pc:sldMk cId="321059200" sldId="292"/>
            <ac:spMk id="14" creationId="{7F488E8B-4E1E-4402-8935-D4E6C02615C7}"/>
          </ac:spMkLst>
        </pc:spChg>
        <pc:cxnChg chg="add">
          <ac:chgData name="Luke Roach" userId="3c173453-1e89-4ab7-a897-c035ad6940d7" providerId="ADAL" clId="{242A17AE-FB3B-47BB-B3E1-4F04B9DC67E9}" dt="2022-10-21T09:16:53.690" v="1033" actId="26606"/>
          <ac:cxnSpMkLst>
            <pc:docMk/>
            <pc:sldMk cId="321059200" sldId="292"/>
            <ac:cxnSpMk id="16" creationId="{23AAC9B5-8015-485C-ACF9-A750390E9A56}"/>
          </ac:cxnSpMkLst>
        </pc:cxnChg>
      </pc:sldChg>
      <pc:sldChg chg="addSp modSp new mod setBg">
        <pc:chgData name="Luke Roach" userId="3c173453-1e89-4ab7-a897-c035ad6940d7" providerId="ADAL" clId="{242A17AE-FB3B-47BB-B3E1-4F04B9DC67E9}" dt="2022-10-21T08:41:34.250" v="877" actId="26606"/>
        <pc:sldMkLst>
          <pc:docMk/>
          <pc:sldMk cId="4063845378" sldId="293"/>
        </pc:sldMkLst>
        <pc:spChg chg="mod">
          <ac:chgData name="Luke Roach" userId="3c173453-1e89-4ab7-a897-c035ad6940d7" providerId="ADAL" clId="{242A17AE-FB3B-47BB-B3E1-4F04B9DC67E9}" dt="2022-10-21T08:41:34.250" v="877" actId="26606"/>
          <ac:spMkLst>
            <pc:docMk/>
            <pc:sldMk cId="4063845378" sldId="293"/>
            <ac:spMk id="2" creationId="{0B74AEC3-02FB-92AC-83E2-B9FFBFBD29C4}"/>
          </ac:spMkLst>
        </pc:spChg>
        <pc:spChg chg="mod">
          <ac:chgData name="Luke Roach" userId="3c173453-1e89-4ab7-a897-c035ad6940d7" providerId="ADAL" clId="{242A17AE-FB3B-47BB-B3E1-4F04B9DC67E9}" dt="2022-10-21T08:41:34.250" v="877" actId="26606"/>
          <ac:spMkLst>
            <pc:docMk/>
            <pc:sldMk cId="4063845378" sldId="293"/>
            <ac:spMk id="3" creationId="{83AAE394-4F6B-404C-AB14-3120FA1099F0}"/>
          </ac:spMkLst>
        </pc:spChg>
        <pc:spChg chg="add">
          <ac:chgData name="Luke Roach" userId="3c173453-1e89-4ab7-a897-c035ad6940d7" providerId="ADAL" clId="{242A17AE-FB3B-47BB-B3E1-4F04B9DC67E9}" dt="2022-10-21T08:41:34.250" v="877" actId="26606"/>
          <ac:spMkLst>
            <pc:docMk/>
            <pc:sldMk cId="4063845378" sldId="293"/>
            <ac:spMk id="3079" creationId="{0288C6B4-AFC3-407F-A595-EFFD38D4CCAF}"/>
          </ac:spMkLst>
        </pc:spChg>
        <pc:spChg chg="add">
          <ac:chgData name="Luke Roach" userId="3c173453-1e89-4ab7-a897-c035ad6940d7" providerId="ADAL" clId="{242A17AE-FB3B-47BB-B3E1-4F04B9DC67E9}" dt="2022-10-21T08:41:34.250" v="877" actId="26606"/>
          <ac:spMkLst>
            <pc:docMk/>
            <pc:sldMk cId="4063845378" sldId="293"/>
            <ac:spMk id="3081" creationId="{CF236821-17FE-429B-8D2C-08E13A64EA40}"/>
          </ac:spMkLst>
        </pc:spChg>
        <pc:spChg chg="add">
          <ac:chgData name="Luke Roach" userId="3c173453-1e89-4ab7-a897-c035ad6940d7" providerId="ADAL" clId="{242A17AE-FB3B-47BB-B3E1-4F04B9DC67E9}" dt="2022-10-21T08:41:34.250" v="877" actId="26606"/>
          <ac:spMkLst>
            <pc:docMk/>
            <pc:sldMk cId="4063845378" sldId="293"/>
            <ac:spMk id="3083" creationId="{C0BDBCD2-E081-43AB-9119-C55465E59757}"/>
          </ac:spMkLst>
        </pc:spChg>
        <pc:spChg chg="add">
          <ac:chgData name="Luke Roach" userId="3c173453-1e89-4ab7-a897-c035ad6940d7" providerId="ADAL" clId="{242A17AE-FB3B-47BB-B3E1-4F04B9DC67E9}" dt="2022-10-21T08:41:34.250" v="877" actId="26606"/>
          <ac:spMkLst>
            <pc:docMk/>
            <pc:sldMk cId="4063845378" sldId="293"/>
            <ac:spMk id="3085" creationId="{98E79BE4-34FE-485A-98A5-92CE8F7C4743}"/>
          </ac:spMkLst>
        </pc:spChg>
        <pc:spChg chg="add">
          <ac:chgData name="Luke Roach" userId="3c173453-1e89-4ab7-a897-c035ad6940d7" providerId="ADAL" clId="{242A17AE-FB3B-47BB-B3E1-4F04B9DC67E9}" dt="2022-10-21T08:41:34.250" v="877" actId="26606"/>
          <ac:spMkLst>
            <pc:docMk/>
            <pc:sldMk cId="4063845378" sldId="293"/>
            <ac:spMk id="3087" creationId="{7A5F0580-5EE9-419F-96EE-B6529EF6E7D0}"/>
          </ac:spMkLst>
        </pc:spChg>
        <pc:picChg chg="add mod">
          <ac:chgData name="Luke Roach" userId="3c173453-1e89-4ab7-a897-c035ad6940d7" providerId="ADAL" clId="{242A17AE-FB3B-47BB-B3E1-4F04B9DC67E9}" dt="2022-10-21T08:41:34.250" v="877" actId="26606"/>
          <ac:picMkLst>
            <pc:docMk/>
            <pc:sldMk cId="4063845378" sldId="293"/>
            <ac:picMk id="3074" creationId="{27ADBE8E-4164-D936-ED54-1ECA3B01CB3D}"/>
          </ac:picMkLst>
        </pc:picChg>
      </pc:sldChg>
      <pc:sldChg chg="addSp modSp new mod setBg">
        <pc:chgData name="Luke Roach" userId="3c173453-1e89-4ab7-a897-c035ad6940d7" providerId="ADAL" clId="{242A17AE-FB3B-47BB-B3E1-4F04B9DC67E9}" dt="2022-10-21T09:16:40.959" v="1031" actId="26606"/>
        <pc:sldMkLst>
          <pc:docMk/>
          <pc:sldMk cId="3819642139" sldId="294"/>
        </pc:sldMkLst>
        <pc:spChg chg="mod">
          <ac:chgData name="Luke Roach" userId="3c173453-1e89-4ab7-a897-c035ad6940d7" providerId="ADAL" clId="{242A17AE-FB3B-47BB-B3E1-4F04B9DC67E9}" dt="2022-10-21T09:16:40.959" v="1031" actId="26606"/>
          <ac:spMkLst>
            <pc:docMk/>
            <pc:sldMk cId="3819642139" sldId="294"/>
            <ac:spMk id="2" creationId="{523830A3-3DA7-30D7-04A4-F0D409376921}"/>
          </ac:spMkLst>
        </pc:spChg>
        <pc:spChg chg="mod">
          <ac:chgData name="Luke Roach" userId="3c173453-1e89-4ab7-a897-c035ad6940d7" providerId="ADAL" clId="{242A17AE-FB3B-47BB-B3E1-4F04B9DC67E9}" dt="2022-10-21T09:16:40.959" v="1031" actId="26606"/>
          <ac:spMkLst>
            <pc:docMk/>
            <pc:sldMk cId="3819642139" sldId="294"/>
            <ac:spMk id="3" creationId="{575E4B10-345F-2B1A-732D-D9F339963B79}"/>
          </ac:spMkLst>
        </pc:spChg>
        <pc:spChg chg="add">
          <ac:chgData name="Luke Roach" userId="3c173453-1e89-4ab7-a897-c035ad6940d7" providerId="ADAL" clId="{242A17AE-FB3B-47BB-B3E1-4F04B9DC67E9}" dt="2022-10-21T09:16:40.959" v="1031" actId="26606"/>
          <ac:spMkLst>
            <pc:docMk/>
            <pc:sldMk cId="3819642139" sldId="294"/>
            <ac:spMk id="8" creationId="{081EA652-8C6A-4E69-BEB9-170809474553}"/>
          </ac:spMkLst>
        </pc:spChg>
        <pc:spChg chg="add">
          <ac:chgData name="Luke Roach" userId="3c173453-1e89-4ab7-a897-c035ad6940d7" providerId="ADAL" clId="{242A17AE-FB3B-47BB-B3E1-4F04B9DC67E9}" dt="2022-10-21T09:16:40.959" v="1031" actId="26606"/>
          <ac:spMkLst>
            <pc:docMk/>
            <pc:sldMk cId="3819642139" sldId="294"/>
            <ac:spMk id="10" creationId="{A4026A73-1F7F-49F2-B319-8CA3B3D53269}"/>
          </ac:spMkLst>
        </pc:spChg>
        <pc:spChg chg="add">
          <ac:chgData name="Luke Roach" userId="3c173453-1e89-4ab7-a897-c035ad6940d7" providerId="ADAL" clId="{242A17AE-FB3B-47BB-B3E1-4F04B9DC67E9}" dt="2022-10-21T09:16:40.959" v="1031" actId="26606"/>
          <ac:spMkLst>
            <pc:docMk/>
            <pc:sldMk cId="3819642139" sldId="294"/>
            <ac:spMk id="12" creationId="{5298780A-33B9-4EA2-8F67-DE68AD62841B}"/>
          </ac:spMkLst>
        </pc:spChg>
        <pc:spChg chg="add">
          <ac:chgData name="Luke Roach" userId="3c173453-1e89-4ab7-a897-c035ad6940d7" providerId="ADAL" clId="{242A17AE-FB3B-47BB-B3E1-4F04B9DC67E9}" dt="2022-10-21T09:16:40.959" v="1031" actId="26606"/>
          <ac:spMkLst>
            <pc:docMk/>
            <pc:sldMk cId="3819642139" sldId="294"/>
            <ac:spMk id="14" creationId="{7F488E8B-4E1E-4402-8935-D4E6C02615C7}"/>
          </ac:spMkLst>
        </pc:spChg>
        <pc:cxnChg chg="add">
          <ac:chgData name="Luke Roach" userId="3c173453-1e89-4ab7-a897-c035ad6940d7" providerId="ADAL" clId="{242A17AE-FB3B-47BB-B3E1-4F04B9DC67E9}" dt="2022-10-21T09:16:40.959" v="1031" actId="26606"/>
          <ac:cxnSpMkLst>
            <pc:docMk/>
            <pc:sldMk cId="3819642139" sldId="294"/>
            <ac:cxnSpMk id="16" creationId="{23AAC9B5-8015-485C-ACF9-A750390E9A56}"/>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E511BF-B077-457E-8C7A-49EC383619C9}" type="doc">
      <dgm:prSet loTypeId="urn:microsoft.com/office/officeart/2008/layout/LinedList" loCatId="list" qsTypeId="urn:microsoft.com/office/officeart/2005/8/quickstyle/simple5" qsCatId="simple" csTypeId="urn:microsoft.com/office/officeart/2005/8/colors/accent4_2" csCatId="accent4" phldr="1"/>
      <dgm:spPr/>
      <dgm:t>
        <a:bodyPr/>
        <a:lstStyle/>
        <a:p>
          <a:endParaRPr lang="en-US"/>
        </a:p>
      </dgm:t>
    </dgm:pt>
    <dgm:pt modelId="{64825F12-1996-4529-878B-7EACEF4C39F2}">
      <dgm:prSet/>
      <dgm:spPr/>
      <dgm:t>
        <a:bodyPr/>
        <a:lstStyle/>
        <a:p>
          <a:r>
            <a:rPr lang="en-GB" dirty="0"/>
            <a:t>How does the media and terrorism have a symbiotic relationship?</a:t>
          </a:r>
          <a:endParaRPr lang="en-US" dirty="0"/>
        </a:p>
      </dgm:t>
    </dgm:pt>
    <dgm:pt modelId="{4DEF0D4A-768D-46F9-97EB-1C6C53AA7CE7}" type="parTrans" cxnId="{652EE144-2A7E-4433-BCF8-C0488E6DD76F}">
      <dgm:prSet/>
      <dgm:spPr/>
      <dgm:t>
        <a:bodyPr/>
        <a:lstStyle/>
        <a:p>
          <a:endParaRPr lang="en-US"/>
        </a:p>
      </dgm:t>
    </dgm:pt>
    <dgm:pt modelId="{C2C57CE2-1D71-427D-AD75-2619BE24D563}" type="sibTrans" cxnId="{652EE144-2A7E-4433-BCF8-C0488E6DD76F}">
      <dgm:prSet/>
      <dgm:spPr/>
      <dgm:t>
        <a:bodyPr/>
        <a:lstStyle/>
        <a:p>
          <a:endParaRPr lang="en-US"/>
        </a:p>
      </dgm:t>
    </dgm:pt>
    <dgm:pt modelId="{870B8229-A6AD-4DD2-AF4E-B1F6D9C65AE0}">
      <dgm:prSet/>
      <dgm:spPr/>
      <dgm:t>
        <a:bodyPr/>
        <a:lstStyle/>
        <a:p>
          <a:r>
            <a:rPr lang="en-GB" dirty="0"/>
            <a:t>How is the media a platform for terrorist communication?</a:t>
          </a:r>
          <a:endParaRPr lang="en-US" dirty="0"/>
        </a:p>
      </dgm:t>
    </dgm:pt>
    <dgm:pt modelId="{6E5B2212-EE5D-49BE-8CE3-93D1D421A139}" type="parTrans" cxnId="{E1BF98BA-7469-45A7-8956-D23BB99B1DF2}">
      <dgm:prSet/>
      <dgm:spPr/>
      <dgm:t>
        <a:bodyPr/>
        <a:lstStyle/>
        <a:p>
          <a:endParaRPr lang="en-US"/>
        </a:p>
      </dgm:t>
    </dgm:pt>
    <dgm:pt modelId="{02396F5C-7410-4693-A263-880822EB1DF0}" type="sibTrans" cxnId="{E1BF98BA-7469-45A7-8956-D23BB99B1DF2}">
      <dgm:prSet/>
      <dgm:spPr/>
      <dgm:t>
        <a:bodyPr/>
        <a:lstStyle/>
        <a:p>
          <a:endParaRPr lang="en-US"/>
        </a:p>
      </dgm:t>
    </dgm:pt>
    <dgm:pt modelId="{5ADBDCD0-457B-496C-B5D2-F9BC38E61702}">
      <dgm:prSet/>
      <dgm:spPr/>
      <dgm:t>
        <a:bodyPr/>
        <a:lstStyle/>
        <a:p>
          <a:r>
            <a:rPr lang="en-GB" dirty="0"/>
            <a:t>How does the media distort the threat of terrorism?</a:t>
          </a:r>
          <a:endParaRPr lang="en-US" dirty="0"/>
        </a:p>
      </dgm:t>
    </dgm:pt>
    <dgm:pt modelId="{12FAD994-A1CF-4831-A7FF-E8DDBDED4C2A}" type="parTrans" cxnId="{FB703E8E-E81C-41E8-9D78-43E0A0A22140}">
      <dgm:prSet/>
      <dgm:spPr/>
      <dgm:t>
        <a:bodyPr/>
        <a:lstStyle/>
        <a:p>
          <a:endParaRPr lang="en-US"/>
        </a:p>
      </dgm:t>
    </dgm:pt>
    <dgm:pt modelId="{A95130C6-B7DC-41BD-B515-AF314F49B1CE}" type="sibTrans" cxnId="{FB703E8E-E81C-41E8-9D78-43E0A0A22140}">
      <dgm:prSet/>
      <dgm:spPr/>
      <dgm:t>
        <a:bodyPr/>
        <a:lstStyle/>
        <a:p>
          <a:endParaRPr lang="en-US"/>
        </a:p>
      </dgm:t>
    </dgm:pt>
    <dgm:pt modelId="{868DA0C4-C082-4BC1-9A3F-EF87C25AC1B0}" type="pres">
      <dgm:prSet presAssocID="{3BE511BF-B077-457E-8C7A-49EC383619C9}" presName="vert0" presStyleCnt="0">
        <dgm:presLayoutVars>
          <dgm:dir/>
          <dgm:animOne val="branch"/>
          <dgm:animLvl val="lvl"/>
        </dgm:presLayoutVars>
      </dgm:prSet>
      <dgm:spPr/>
    </dgm:pt>
    <dgm:pt modelId="{3466B3C7-71AC-4CC2-9F37-01954410632F}" type="pres">
      <dgm:prSet presAssocID="{64825F12-1996-4529-878B-7EACEF4C39F2}" presName="thickLine" presStyleLbl="alignNode1" presStyleIdx="0" presStyleCnt="3"/>
      <dgm:spPr/>
    </dgm:pt>
    <dgm:pt modelId="{7D5262A6-DA26-43A0-8772-57C572247545}" type="pres">
      <dgm:prSet presAssocID="{64825F12-1996-4529-878B-7EACEF4C39F2}" presName="horz1" presStyleCnt="0"/>
      <dgm:spPr/>
    </dgm:pt>
    <dgm:pt modelId="{FC70F4C2-267B-4B6D-AF89-A44066252750}" type="pres">
      <dgm:prSet presAssocID="{64825F12-1996-4529-878B-7EACEF4C39F2}" presName="tx1" presStyleLbl="revTx" presStyleIdx="0" presStyleCnt="3"/>
      <dgm:spPr/>
    </dgm:pt>
    <dgm:pt modelId="{E50F407D-8EEF-414B-95B5-3149D989158E}" type="pres">
      <dgm:prSet presAssocID="{64825F12-1996-4529-878B-7EACEF4C39F2}" presName="vert1" presStyleCnt="0"/>
      <dgm:spPr/>
    </dgm:pt>
    <dgm:pt modelId="{ABABA52E-F8F1-43FE-B1F3-2016E2BA8CC4}" type="pres">
      <dgm:prSet presAssocID="{870B8229-A6AD-4DD2-AF4E-B1F6D9C65AE0}" presName="thickLine" presStyleLbl="alignNode1" presStyleIdx="1" presStyleCnt="3"/>
      <dgm:spPr/>
    </dgm:pt>
    <dgm:pt modelId="{62DE41E1-9EA3-4988-8782-97EE1B9644B6}" type="pres">
      <dgm:prSet presAssocID="{870B8229-A6AD-4DD2-AF4E-B1F6D9C65AE0}" presName="horz1" presStyleCnt="0"/>
      <dgm:spPr/>
    </dgm:pt>
    <dgm:pt modelId="{D49845B4-8883-4D89-B905-6A72CAB4A55A}" type="pres">
      <dgm:prSet presAssocID="{870B8229-A6AD-4DD2-AF4E-B1F6D9C65AE0}" presName="tx1" presStyleLbl="revTx" presStyleIdx="1" presStyleCnt="3"/>
      <dgm:spPr/>
    </dgm:pt>
    <dgm:pt modelId="{95B9C6BE-7C59-44F1-B38A-9ED106EE73E7}" type="pres">
      <dgm:prSet presAssocID="{870B8229-A6AD-4DD2-AF4E-B1F6D9C65AE0}" presName="vert1" presStyleCnt="0"/>
      <dgm:spPr/>
    </dgm:pt>
    <dgm:pt modelId="{8C1B267D-93DA-4A44-852F-E1A972FA410B}" type="pres">
      <dgm:prSet presAssocID="{5ADBDCD0-457B-496C-B5D2-F9BC38E61702}" presName="thickLine" presStyleLbl="alignNode1" presStyleIdx="2" presStyleCnt="3"/>
      <dgm:spPr/>
    </dgm:pt>
    <dgm:pt modelId="{321361A3-45DA-497D-80FB-71D0EEEBF7E5}" type="pres">
      <dgm:prSet presAssocID="{5ADBDCD0-457B-496C-B5D2-F9BC38E61702}" presName="horz1" presStyleCnt="0"/>
      <dgm:spPr/>
    </dgm:pt>
    <dgm:pt modelId="{A2EDECB4-CEC1-4A13-9EA9-F2A735AEFA0A}" type="pres">
      <dgm:prSet presAssocID="{5ADBDCD0-457B-496C-B5D2-F9BC38E61702}" presName="tx1" presStyleLbl="revTx" presStyleIdx="2" presStyleCnt="3"/>
      <dgm:spPr/>
    </dgm:pt>
    <dgm:pt modelId="{9023B6C7-1C42-4879-A1C3-1667376A3D78}" type="pres">
      <dgm:prSet presAssocID="{5ADBDCD0-457B-496C-B5D2-F9BC38E61702}" presName="vert1" presStyleCnt="0"/>
      <dgm:spPr/>
    </dgm:pt>
  </dgm:ptLst>
  <dgm:cxnLst>
    <dgm:cxn modelId="{5406BE01-1448-4B3E-B8C9-0FF37D296EF1}" type="presOf" srcId="{5ADBDCD0-457B-496C-B5D2-F9BC38E61702}" destId="{A2EDECB4-CEC1-4A13-9EA9-F2A735AEFA0A}" srcOrd="0" destOrd="0" presId="urn:microsoft.com/office/officeart/2008/layout/LinedList"/>
    <dgm:cxn modelId="{B168C632-EDDF-4D85-9F23-8433CCAEEBF5}" type="presOf" srcId="{870B8229-A6AD-4DD2-AF4E-B1F6D9C65AE0}" destId="{D49845B4-8883-4D89-B905-6A72CAB4A55A}" srcOrd="0" destOrd="0" presId="urn:microsoft.com/office/officeart/2008/layout/LinedList"/>
    <dgm:cxn modelId="{652EE144-2A7E-4433-BCF8-C0488E6DD76F}" srcId="{3BE511BF-B077-457E-8C7A-49EC383619C9}" destId="{64825F12-1996-4529-878B-7EACEF4C39F2}" srcOrd="0" destOrd="0" parTransId="{4DEF0D4A-768D-46F9-97EB-1C6C53AA7CE7}" sibTransId="{C2C57CE2-1D71-427D-AD75-2619BE24D563}"/>
    <dgm:cxn modelId="{02CCE78A-DF75-4667-81D9-52DC04D155F2}" type="presOf" srcId="{64825F12-1996-4529-878B-7EACEF4C39F2}" destId="{FC70F4C2-267B-4B6D-AF89-A44066252750}" srcOrd="0" destOrd="0" presId="urn:microsoft.com/office/officeart/2008/layout/LinedList"/>
    <dgm:cxn modelId="{6B04508D-E8BC-4332-A1A9-E85C39694D74}" type="presOf" srcId="{3BE511BF-B077-457E-8C7A-49EC383619C9}" destId="{868DA0C4-C082-4BC1-9A3F-EF87C25AC1B0}" srcOrd="0" destOrd="0" presId="urn:microsoft.com/office/officeart/2008/layout/LinedList"/>
    <dgm:cxn modelId="{FB703E8E-E81C-41E8-9D78-43E0A0A22140}" srcId="{3BE511BF-B077-457E-8C7A-49EC383619C9}" destId="{5ADBDCD0-457B-496C-B5D2-F9BC38E61702}" srcOrd="2" destOrd="0" parTransId="{12FAD994-A1CF-4831-A7FF-E8DDBDED4C2A}" sibTransId="{A95130C6-B7DC-41BD-B515-AF314F49B1CE}"/>
    <dgm:cxn modelId="{E1BF98BA-7469-45A7-8956-D23BB99B1DF2}" srcId="{3BE511BF-B077-457E-8C7A-49EC383619C9}" destId="{870B8229-A6AD-4DD2-AF4E-B1F6D9C65AE0}" srcOrd="1" destOrd="0" parTransId="{6E5B2212-EE5D-49BE-8CE3-93D1D421A139}" sibTransId="{02396F5C-7410-4693-A263-880822EB1DF0}"/>
    <dgm:cxn modelId="{525B0573-3BD8-4247-9959-CC83D27A44BC}" type="presParOf" srcId="{868DA0C4-C082-4BC1-9A3F-EF87C25AC1B0}" destId="{3466B3C7-71AC-4CC2-9F37-01954410632F}" srcOrd="0" destOrd="0" presId="urn:microsoft.com/office/officeart/2008/layout/LinedList"/>
    <dgm:cxn modelId="{21206E8A-CCA0-482A-AB0D-51973F29DC7A}" type="presParOf" srcId="{868DA0C4-C082-4BC1-9A3F-EF87C25AC1B0}" destId="{7D5262A6-DA26-43A0-8772-57C572247545}" srcOrd="1" destOrd="0" presId="urn:microsoft.com/office/officeart/2008/layout/LinedList"/>
    <dgm:cxn modelId="{7A74EA42-F905-4807-A92E-03F884CD9C08}" type="presParOf" srcId="{7D5262A6-DA26-43A0-8772-57C572247545}" destId="{FC70F4C2-267B-4B6D-AF89-A44066252750}" srcOrd="0" destOrd="0" presId="urn:microsoft.com/office/officeart/2008/layout/LinedList"/>
    <dgm:cxn modelId="{A745A4A2-778A-4EBE-AAEF-0059D5E4329C}" type="presParOf" srcId="{7D5262A6-DA26-43A0-8772-57C572247545}" destId="{E50F407D-8EEF-414B-95B5-3149D989158E}" srcOrd="1" destOrd="0" presId="urn:microsoft.com/office/officeart/2008/layout/LinedList"/>
    <dgm:cxn modelId="{AF655F91-CEA5-4317-BE2E-98812B208D36}" type="presParOf" srcId="{868DA0C4-C082-4BC1-9A3F-EF87C25AC1B0}" destId="{ABABA52E-F8F1-43FE-B1F3-2016E2BA8CC4}" srcOrd="2" destOrd="0" presId="urn:microsoft.com/office/officeart/2008/layout/LinedList"/>
    <dgm:cxn modelId="{82D649DA-F8F5-4DD8-B720-458BBB36B2F7}" type="presParOf" srcId="{868DA0C4-C082-4BC1-9A3F-EF87C25AC1B0}" destId="{62DE41E1-9EA3-4988-8782-97EE1B9644B6}" srcOrd="3" destOrd="0" presId="urn:microsoft.com/office/officeart/2008/layout/LinedList"/>
    <dgm:cxn modelId="{C1898F88-68C6-4691-99EA-4BDE279299D1}" type="presParOf" srcId="{62DE41E1-9EA3-4988-8782-97EE1B9644B6}" destId="{D49845B4-8883-4D89-B905-6A72CAB4A55A}" srcOrd="0" destOrd="0" presId="urn:microsoft.com/office/officeart/2008/layout/LinedList"/>
    <dgm:cxn modelId="{EB408394-1FB8-4449-B2E1-5DE0B66A62FC}" type="presParOf" srcId="{62DE41E1-9EA3-4988-8782-97EE1B9644B6}" destId="{95B9C6BE-7C59-44F1-B38A-9ED106EE73E7}" srcOrd="1" destOrd="0" presId="urn:microsoft.com/office/officeart/2008/layout/LinedList"/>
    <dgm:cxn modelId="{F7329C99-54E5-40DB-BE24-6DA6EBF36AB3}" type="presParOf" srcId="{868DA0C4-C082-4BC1-9A3F-EF87C25AC1B0}" destId="{8C1B267D-93DA-4A44-852F-E1A972FA410B}" srcOrd="4" destOrd="0" presId="urn:microsoft.com/office/officeart/2008/layout/LinedList"/>
    <dgm:cxn modelId="{7B9209DB-FF2C-4965-8E8E-6BF5531FDBE9}" type="presParOf" srcId="{868DA0C4-C082-4BC1-9A3F-EF87C25AC1B0}" destId="{321361A3-45DA-497D-80FB-71D0EEEBF7E5}" srcOrd="5" destOrd="0" presId="urn:microsoft.com/office/officeart/2008/layout/LinedList"/>
    <dgm:cxn modelId="{150AA120-6327-4EB5-9CD3-E64DA54AAE60}" type="presParOf" srcId="{321361A3-45DA-497D-80FB-71D0EEEBF7E5}" destId="{A2EDECB4-CEC1-4A13-9EA9-F2A735AEFA0A}" srcOrd="0" destOrd="0" presId="urn:microsoft.com/office/officeart/2008/layout/LinedList"/>
    <dgm:cxn modelId="{65E89CA6-80FA-44AF-917E-9AF53231E5E6}" type="presParOf" srcId="{321361A3-45DA-497D-80FB-71D0EEEBF7E5}" destId="{9023B6C7-1C42-4879-A1C3-1667376A3D7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E511BF-B077-457E-8C7A-49EC383619C9}" type="doc">
      <dgm:prSet loTypeId="urn:microsoft.com/office/officeart/2008/layout/LinedList" loCatId="list" qsTypeId="urn:microsoft.com/office/officeart/2005/8/quickstyle/simple5" qsCatId="simple" csTypeId="urn:microsoft.com/office/officeart/2005/8/colors/accent4_2" csCatId="accent4" phldr="1"/>
      <dgm:spPr/>
      <dgm:t>
        <a:bodyPr/>
        <a:lstStyle/>
        <a:p>
          <a:endParaRPr lang="en-US"/>
        </a:p>
      </dgm:t>
    </dgm:pt>
    <dgm:pt modelId="{64825F12-1996-4529-878B-7EACEF4C39F2}">
      <dgm:prSet/>
      <dgm:spPr/>
      <dgm:t>
        <a:bodyPr/>
        <a:lstStyle/>
        <a:p>
          <a:endParaRPr lang="en-US" dirty="0"/>
        </a:p>
      </dgm:t>
    </dgm:pt>
    <dgm:pt modelId="{4DEF0D4A-768D-46F9-97EB-1C6C53AA7CE7}" type="parTrans" cxnId="{652EE144-2A7E-4433-BCF8-C0488E6DD76F}">
      <dgm:prSet/>
      <dgm:spPr/>
      <dgm:t>
        <a:bodyPr/>
        <a:lstStyle/>
        <a:p>
          <a:endParaRPr lang="en-US"/>
        </a:p>
      </dgm:t>
    </dgm:pt>
    <dgm:pt modelId="{C2C57CE2-1D71-427D-AD75-2619BE24D563}" type="sibTrans" cxnId="{652EE144-2A7E-4433-BCF8-C0488E6DD76F}">
      <dgm:prSet/>
      <dgm:spPr/>
      <dgm:t>
        <a:bodyPr/>
        <a:lstStyle/>
        <a:p>
          <a:endParaRPr lang="en-US"/>
        </a:p>
      </dgm:t>
    </dgm:pt>
    <dgm:pt modelId="{120A6423-825B-4AF2-A77E-37737EC97110}">
      <dgm:prSet/>
      <dgm:spPr/>
      <dgm:t>
        <a:bodyPr/>
        <a:lstStyle/>
        <a:p>
          <a:r>
            <a:rPr lang="en-GB" dirty="0"/>
            <a:t>Does media coverage inspire copycat terrorism?</a:t>
          </a:r>
          <a:endParaRPr lang="en-US" dirty="0"/>
        </a:p>
      </dgm:t>
    </dgm:pt>
    <dgm:pt modelId="{D559AE11-AB20-4A87-A397-A0C05D0709A9}" type="parTrans" cxnId="{8739C425-4905-45CA-9B0E-0718A303DCA0}">
      <dgm:prSet/>
      <dgm:spPr/>
      <dgm:t>
        <a:bodyPr/>
        <a:lstStyle/>
        <a:p>
          <a:endParaRPr lang="en-US"/>
        </a:p>
      </dgm:t>
    </dgm:pt>
    <dgm:pt modelId="{33FA034D-F9C6-4C0B-9148-E276B8D8CF58}" type="sibTrans" cxnId="{8739C425-4905-45CA-9B0E-0718A303DCA0}">
      <dgm:prSet/>
      <dgm:spPr/>
      <dgm:t>
        <a:bodyPr/>
        <a:lstStyle/>
        <a:p>
          <a:endParaRPr lang="en-US"/>
        </a:p>
      </dgm:t>
    </dgm:pt>
    <dgm:pt modelId="{CC53A6D7-BF75-4444-AEAE-E8C5B61E5035}">
      <dgm:prSet/>
      <dgm:spPr/>
      <dgm:t>
        <a:bodyPr/>
        <a:lstStyle/>
        <a:p>
          <a:r>
            <a:rPr lang="en-GB" dirty="0"/>
            <a:t>Do you think the media should stop covering terrorism?</a:t>
          </a:r>
          <a:endParaRPr lang="en-US" dirty="0"/>
        </a:p>
      </dgm:t>
    </dgm:pt>
    <dgm:pt modelId="{A0895C24-BCF3-44A2-92BF-3785938AD301}" type="parTrans" cxnId="{C958C64C-094A-48D2-B493-32C0863DCD7D}">
      <dgm:prSet/>
      <dgm:spPr/>
      <dgm:t>
        <a:bodyPr/>
        <a:lstStyle/>
        <a:p>
          <a:endParaRPr lang="en-US"/>
        </a:p>
      </dgm:t>
    </dgm:pt>
    <dgm:pt modelId="{F452AD73-440F-44AA-8765-8FDC5C0CE718}" type="sibTrans" cxnId="{C958C64C-094A-48D2-B493-32C0863DCD7D}">
      <dgm:prSet/>
      <dgm:spPr/>
      <dgm:t>
        <a:bodyPr/>
        <a:lstStyle/>
        <a:p>
          <a:endParaRPr lang="en-US"/>
        </a:p>
      </dgm:t>
    </dgm:pt>
    <dgm:pt modelId="{868DA0C4-C082-4BC1-9A3F-EF87C25AC1B0}" type="pres">
      <dgm:prSet presAssocID="{3BE511BF-B077-457E-8C7A-49EC383619C9}" presName="vert0" presStyleCnt="0">
        <dgm:presLayoutVars>
          <dgm:dir/>
          <dgm:animOne val="branch"/>
          <dgm:animLvl val="lvl"/>
        </dgm:presLayoutVars>
      </dgm:prSet>
      <dgm:spPr/>
    </dgm:pt>
    <dgm:pt modelId="{3466B3C7-71AC-4CC2-9F37-01954410632F}" type="pres">
      <dgm:prSet presAssocID="{64825F12-1996-4529-878B-7EACEF4C39F2}" presName="thickLine" presStyleLbl="alignNode1" presStyleIdx="0" presStyleCnt="3"/>
      <dgm:spPr/>
    </dgm:pt>
    <dgm:pt modelId="{7D5262A6-DA26-43A0-8772-57C572247545}" type="pres">
      <dgm:prSet presAssocID="{64825F12-1996-4529-878B-7EACEF4C39F2}" presName="horz1" presStyleCnt="0"/>
      <dgm:spPr/>
    </dgm:pt>
    <dgm:pt modelId="{FC70F4C2-267B-4B6D-AF89-A44066252750}" type="pres">
      <dgm:prSet presAssocID="{64825F12-1996-4529-878B-7EACEF4C39F2}" presName="tx1" presStyleLbl="revTx" presStyleIdx="0" presStyleCnt="3"/>
      <dgm:spPr/>
    </dgm:pt>
    <dgm:pt modelId="{E50F407D-8EEF-414B-95B5-3149D989158E}" type="pres">
      <dgm:prSet presAssocID="{64825F12-1996-4529-878B-7EACEF4C39F2}" presName="vert1" presStyleCnt="0"/>
      <dgm:spPr/>
    </dgm:pt>
    <dgm:pt modelId="{ECF45A5E-8FB8-4554-8E31-17C928A6AFD4}" type="pres">
      <dgm:prSet presAssocID="{120A6423-825B-4AF2-A77E-37737EC97110}" presName="thickLine" presStyleLbl="alignNode1" presStyleIdx="1" presStyleCnt="3"/>
      <dgm:spPr/>
    </dgm:pt>
    <dgm:pt modelId="{00D60D12-5BED-4E68-9D7B-19B6665F8628}" type="pres">
      <dgm:prSet presAssocID="{120A6423-825B-4AF2-A77E-37737EC97110}" presName="horz1" presStyleCnt="0"/>
      <dgm:spPr/>
    </dgm:pt>
    <dgm:pt modelId="{CEEF23C9-2F4D-4662-9165-AB3EC892FBB6}" type="pres">
      <dgm:prSet presAssocID="{120A6423-825B-4AF2-A77E-37737EC97110}" presName="tx1" presStyleLbl="revTx" presStyleIdx="1" presStyleCnt="3"/>
      <dgm:spPr/>
    </dgm:pt>
    <dgm:pt modelId="{3F77ABF9-3830-422F-A7E5-9C24FD0FDB02}" type="pres">
      <dgm:prSet presAssocID="{120A6423-825B-4AF2-A77E-37737EC97110}" presName="vert1" presStyleCnt="0"/>
      <dgm:spPr/>
    </dgm:pt>
    <dgm:pt modelId="{8A6783D0-E29F-4FC3-A98D-3E735772955C}" type="pres">
      <dgm:prSet presAssocID="{CC53A6D7-BF75-4444-AEAE-E8C5B61E5035}" presName="thickLine" presStyleLbl="alignNode1" presStyleIdx="2" presStyleCnt="3"/>
      <dgm:spPr/>
    </dgm:pt>
    <dgm:pt modelId="{50C9C035-9F85-4827-8D8A-EC2981B7929A}" type="pres">
      <dgm:prSet presAssocID="{CC53A6D7-BF75-4444-AEAE-E8C5B61E5035}" presName="horz1" presStyleCnt="0"/>
      <dgm:spPr/>
    </dgm:pt>
    <dgm:pt modelId="{391359E6-B862-44A6-8B18-C335A98D5B1E}" type="pres">
      <dgm:prSet presAssocID="{CC53A6D7-BF75-4444-AEAE-E8C5B61E5035}" presName="tx1" presStyleLbl="revTx" presStyleIdx="2" presStyleCnt="3"/>
      <dgm:spPr/>
    </dgm:pt>
    <dgm:pt modelId="{E99AD1FC-0B15-45C7-8928-824E1EC50C88}" type="pres">
      <dgm:prSet presAssocID="{CC53A6D7-BF75-4444-AEAE-E8C5B61E5035}" presName="vert1" presStyleCnt="0"/>
      <dgm:spPr/>
    </dgm:pt>
  </dgm:ptLst>
  <dgm:cxnLst>
    <dgm:cxn modelId="{8739C425-4905-45CA-9B0E-0718A303DCA0}" srcId="{3BE511BF-B077-457E-8C7A-49EC383619C9}" destId="{120A6423-825B-4AF2-A77E-37737EC97110}" srcOrd="1" destOrd="0" parTransId="{D559AE11-AB20-4A87-A397-A0C05D0709A9}" sibTransId="{33FA034D-F9C6-4C0B-9148-E276B8D8CF58}"/>
    <dgm:cxn modelId="{652EE144-2A7E-4433-BCF8-C0488E6DD76F}" srcId="{3BE511BF-B077-457E-8C7A-49EC383619C9}" destId="{64825F12-1996-4529-878B-7EACEF4C39F2}" srcOrd="0" destOrd="0" parTransId="{4DEF0D4A-768D-46F9-97EB-1C6C53AA7CE7}" sibTransId="{C2C57CE2-1D71-427D-AD75-2619BE24D563}"/>
    <dgm:cxn modelId="{C958C64C-094A-48D2-B493-32C0863DCD7D}" srcId="{3BE511BF-B077-457E-8C7A-49EC383619C9}" destId="{CC53A6D7-BF75-4444-AEAE-E8C5B61E5035}" srcOrd="2" destOrd="0" parTransId="{A0895C24-BCF3-44A2-92BF-3785938AD301}" sibTransId="{F452AD73-440F-44AA-8765-8FDC5C0CE718}"/>
    <dgm:cxn modelId="{85567D89-4F6D-4D6D-B9A7-7DEB04FD2894}" type="presOf" srcId="{CC53A6D7-BF75-4444-AEAE-E8C5B61E5035}" destId="{391359E6-B862-44A6-8B18-C335A98D5B1E}" srcOrd="0" destOrd="0" presId="urn:microsoft.com/office/officeart/2008/layout/LinedList"/>
    <dgm:cxn modelId="{02CCE78A-DF75-4667-81D9-52DC04D155F2}" type="presOf" srcId="{64825F12-1996-4529-878B-7EACEF4C39F2}" destId="{FC70F4C2-267B-4B6D-AF89-A44066252750}" srcOrd="0" destOrd="0" presId="urn:microsoft.com/office/officeart/2008/layout/LinedList"/>
    <dgm:cxn modelId="{6B04508D-E8BC-4332-A1A9-E85C39694D74}" type="presOf" srcId="{3BE511BF-B077-457E-8C7A-49EC383619C9}" destId="{868DA0C4-C082-4BC1-9A3F-EF87C25AC1B0}" srcOrd="0" destOrd="0" presId="urn:microsoft.com/office/officeart/2008/layout/LinedList"/>
    <dgm:cxn modelId="{91A432FE-8C44-4005-92BA-C47C8E1873F7}" type="presOf" srcId="{120A6423-825B-4AF2-A77E-37737EC97110}" destId="{CEEF23C9-2F4D-4662-9165-AB3EC892FBB6}" srcOrd="0" destOrd="0" presId="urn:microsoft.com/office/officeart/2008/layout/LinedList"/>
    <dgm:cxn modelId="{525B0573-3BD8-4247-9959-CC83D27A44BC}" type="presParOf" srcId="{868DA0C4-C082-4BC1-9A3F-EF87C25AC1B0}" destId="{3466B3C7-71AC-4CC2-9F37-01954410632F}" srcOrd="0" destOrd="0" presId="urn:microsoft.com/office/officeart/2008/layout/LinedList"/>
    <dgm:cxn modelId="{21206E8A-CCA0-482A-AB0D-51973F29DC7A}" type="presParOf" srcId="{868DA0C4-C082-4BC1-9A3F-EF87C25AC1B0}" destId="{7D5262A6-DA26-43A0-8772-57C572247545}" srcOrd="1" destOrd="0" presId="urn:microsoft.com/office/officeart/2008/layout/LinedList"/>
    <dgm:cxn modelId="{7A74EA42-F905-4807-A92E-03F884CD9C08}" type="presParOf" srcId="{7D5262A6-DA26-43A0-8772-57C572247545}" destId="{FC70F4C2-267B-4B6D-AF89-A44066252750}" srcOrd="0" destOrd="0" presId="urn:microsoft.com/office/officeart/2008/layout/LinedList"/>
    <dgm:cxn modelId="{A745A4A2-778A-4EBE-AAEF-0059D5E4329C}" type="presParOf" srcId="{7D5262A6-DA26-43A0-8772-57C572247545}" destId="{E50F407D-8EEF-414B-95B5-3149D989158E}" srcOrd="1" destOrd="0" presId="urn:microsoft.com/office/officeart/2008/layout/LinedList"/>
    <dgm:cxn modelId="{F7EEA19C-D4DC-41CB-B959-43082AB45594}" type="presParOf" srcId="{868DA0C4-C082-4BC1-9A3F-EF87C25AC1B0}" destId="{ECF45A5E-8FB8-4554-8E31-17C928A6AFD4}" srcOrd="2" destOrd="0" presId="urn:microsoft.com/office/officeart/2008/layout/LinedList"/>
    <dgm:cxn modelId="{29B3F970-1EA6-4838-9D0C-B8960186E82A}" type="presParOf" srcId="{868DA0C4-C082-4BC1-9A3F-EF87C25AC1B0}" destId="{00D60D12-5BED-4E68-9D7B-19B6665F8628}" srcOrd="3" destOrd="0" presId="urn:microsoft.com/office/officeart/2008/layout/LinedList"/>
    <dgm:cxn modelId="{67A2FC61-389B-467C-87C3-0157E509E8FA}" type="presParOf" srcId="{00D60D12-5BED-4E68-9D7B-19B6665F8628}" destId="{CEEF23C9-2F4D-4662-9165-AB3EC892FBB6}" srcOrd="0" destOrd="0" presId="urn:microsoft.com/office/officeart/2008/layout/LinedList"/>
    <dgm:cxn modelId="{7F8C4297-4CA3-4518-BEA5-6D69BBBCA6B3}" type="presParOf" srcId="{00D60D12-5BED-4E68-9D7B-19B6665F8628}" destId="{3F77ABF9-3830-422F-A7E5-9C24FD0FDB02}" srcOrd="1" destOrd="0" presId="urn:microsoft.com/office/officeart/2008/layout/LinedList"/>
    <dgm:cxn modelId="{4DAA14B7-4128-4D22-85AB-CB9B6948525A}" type="presParOf" srcId="{868DA0C4-C082-4BC1-9A3F-EF87C25AC1B0}" destId="{8A6783D0-E29F-4FC3-A98D-3E735772955C}" srcOrd="4" destOrd="0" presId="urn:microsoft.com/office/officeart/2008/layout/LinedList"/>
    <dgm:cxn modelId="{E5EEE4AB-D352-458A-87E6-A755F4A3065C}" type="presParOf" srcId="{868DA0C4-C082-4BC1-9A3F-EF87C25AC1B0}" destId="{50C9C035-9F85-4827-8D8A-EC2981B7929A}" srcOrd="5" destOrd="0" presId="urn:microsoft.com/office/officeart/2008/layout/LinedList"/>
    <dgm:cxn modelId="{70FCB221-50A7-4A82-A2A1-1ECDC7480674}" type="presParOf" srcId="{50C9C035-9F85-4827-8D8A-EC2981B7929A}" destId="{391359E6-B862-44A6-8B18-C335A98D5B1E}" srcOrd="0" destOrd="0" presId="urn:microsoft.com/office/officeart/2008/layout/LinedList"/>
    <dgm:cxn modelId="{655DB090-A577-4F69-A233-298D0EB2187B}" type="presParOf" srcId="{50C9C035-9F85-4827-8D8A-EC2981B7929A}" destId="{E99AD1FC-0B15-45C7-8928-824E1EC50C8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B25579-5C4D-4C1E-986E-B6AE732A3A4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D320AB8-A3E2-415C-889B-81A05CECE275}">
      <dgm:prSet/>
      <dgm:spPr/>
      <dgm:t>
        <a:bodyPr/>
        <a:lstStyle/>
        <a:p>
          <a:r>
            <a:rPr lang="en-GB"/>
            <a:t>In a study conducted by Schmidt 18 of 20 participants agreed that Terrorism carries a high news value,</a:t>
          </a:r>
          <a:endParaRPr lang="en-US"/>
        </a:p>
      </dgm:t>
    </dgm:pt>
    <dgm:pt modelId="{B9DD4BEB-50FE-4766-A617-E8437237FFBB}" type="parTrans" cxnId="{85FF2DB9-DF91-458B-BC79-251E5BD91BE2}">
      <dgm:prSet/>
      <dgm:spPr/>
      <dgm:t>
        <a:bodyPr/>
        <a:lstStyle/>
        <a:p>
          <a:endParaRPr lang="en-US"/>
        </a:p>
      </dgm:t>
    </dgm:pt>
    <dgm:pt modelId="{17BB7C0D-EF91-42C3-B0A7-EF3F36962821}" type="sibTrans" cxnId="{85FF2DB9-DF91-458B-BC79-251E5BD91BE2}">
      <dgm:prSet/>
      <dgm:spPr/>
      <dgm:t>
        <a:bodyPr/>
        <a:lstStyle/>
        <a:p>
          <a:endParaRPr lang="en-US"/>
        </a:p>
      </dgm:t>
    </dgm:pt>
    <dgm:pt modelId="{6DDFB947-DA99-4D2C-8964-F67A3C82F494}">
      <dgm:prSet/>
      <dgm:spPr/>
      <dgm:t>
        <a:bodyPr/>
        <a:lstStyle/>
        <a:p>
          <a:r>
            <a:rPr lang="en-GB"/>
            <a:t>Four described Terrorism as ‘drama’ and three as ‘sensational’,</a:t>
          </a:r>
          <a:endParaRPr lang="en-US"/>
        </a:p>
      </dgm:t>
    </dgm:pt>
    <dgm:pt modelId="{74968EFE-1724-4DD5-998D-F22CA35FE57A}" type="parTrans" cxnId="{1C2FD9C2-30A5-4B57-A2F1-8BB9B1F86F3A}">
      <dgm:prSet/>
      <dgm:spPr/>
      <dgm:t>
        <a:bodyPr/>
        <a:lstStyle/>
        <a:p>
          <a:endParaRPr lang="en-US"/>
        </a:p>
      </dgm:t>
    </dgm:pt>
    <dgm:pt modelId="{3B87CA38-A101-4C1C-83D5-E072E89B6604}" type="sibTrans" cxnId="{1C2FD9C2-30A5-4B57-A2F1-8BB9B1F86F3A}">
      <dgm:prSet/>
      <dgm:spPr/>
      <dgm:t>
        <a:bodyPr/>
        <a:lstStyle/>
        <a:p>
          <a:endParaRPr lang="en-US"/>
        </a:p>
      </dgm:t>
    </dgm:pt>
    <dgm:pt modelId="{81A75EC3-E7EA-4277-B147-D5026AE0CC97}">
      <dgm:prSet/>
      <dgm:spPr/>
      <dgm:t>
        <a:bodyPr/>
        <a:lstStyle/>
        <a:p>
          <a:r>
            <a:rPr lang="en-GB"/>
            <a:t>In response to the question “Do you accept the suggestion that terrorists manufacture violent events to gain media access and thereby status?” 18 agreed whilst 15 of the 20 believed that the media had a role to play in Combating Terrorism. </a:t>
          </a:r>
          <a:endParaRPr lang="en-US"/>
        </a:p>
      </dgm:t>
    </dgm:pt>
    <dgm:pt modelId="{DA77F424-3858-4147-A2F0-34E76DD86630}" type="parTrans" cxnId="{785EB689-DBF1-4B0D-9122-9B576BF3F8A4}">
      <dgm:prSet/>
      <dgm:spPr/>
      <dgm:t>
        <a:bodyPr/>
        <a:lstStyle/>
        <a:p>
          <a:endParaRPr lang="en-US"/>
        </a:p>
      </dgm:t>
    </dgm:pt>
    <dgm:pt modelId="{F0CABB97-D798-4F7B-A381-C3E9A8A93D78}" type="sibTrans" cxnId="{785EB689-DBF1-4B0D-9122-9B576BF3F8A4}">
      <dgm:prSet/>
      <dgm:spPr/>
      <dgm:t>
        <a:bodyPr/>
        <a:lstStyle/>
        <a:p>
          <a:endParaRPr lang="en-US"/>
        </a:p>
      </dgm:t>
    </dgm:pt>
    <dgm:pt modelId="{4AD99675-64DC-2748-A350-0D6A8D9EEFE5}" type="pres">
      <dgm:prSet presAssocID="{C4B25579-5C4D-4C1E-986E-B6AE732A3A4B}" presName="linear" presStyleCnt="0">
        <dgm:presLayoutVars>
          <dgm:animLvl val="lvl"/>
          <dgm:resizeHandles val="exact"/>
        </dgm:presLayoutVars>
      </dgm:prSet>
      <dgm:spPr/>
    </dgm:pt>
    <dgm:pt modelId="{7A8292F6-F365-4749-94EE-BED140504E36}" type="pres">
      <dgm:prSet presAssocID="{CD320AB8-A3E2-415C-889B-81A05CECE275}" presName="parentText" presStyleLbl="node1" presStyleIdx="0" presStyleCnt="3">
        <dgm:presLayoutVars>
          <dgm:chMax val="0"/>
          <dgm:bulletEnabled val="1"/>
        </dgm:presLayoutVars>
      </dgm:prSet>
      <dgm:spPr/>
    </dgm:pt>
    <dgm:pt modelId="{A10E0ED8-7091-E341-B941-1D1CE253CE2C}" type="pres">
      <dgm:prSet presAssocID="{17BB7C0D-EF91-42C3-B0A7-EF3F36962821}" presName="spacer" presStyleCnt="0"/>
      <dgm:spPr/>
    </dgm:pt>
    <dgm:pt modelId="{CCEFC8C6-7879-F546-B83F-882FDEF26FD5}" type="pres">
      <dgm:prSet presAssocID="{6DDFB947-DA99-4D2C-8964-F67A3C82F494}" presName="parentText" presStyleLbl="node1" presStyleIdx="1" presStyleCnt="3">
        <dgm:presLayoutVars>
          <dgm:chMax val="0"/>
          <dgm:bulletEnabled val="1"/>
        </dgm:presLayoutVars>
      </dgm:prSet>
      <dgm:spPr/>
    </dgm:pt>
    <dgm:pt modelId="{0F10F568-C330-F74D-9E06-19E17C775164}" type="pres">
      <dgm:prSet presAssocID="{3B87CA38-A101-4C1C-83D5-E072E89B6604}" presName="spacer" presStyleCnt="0"/>
      <dgm:spPr/>
    </dgm:pt>
    <dgm:pt modelId="{E54B66B4-6366-E24D-821E-96F2AFCCE09F}" type="pres">
      <dgm:prSet presAssocID="{81A75EC3-E7EA-4277-B147-D5026AE0CC97}" presName="parentText" presStyleLbl="node1" presStyleIdx="2" presStyleCnt="3">
        <dgm:presLayoutVars>
          <dgm:chMax val="0"/>
          <dgm:bulletEnabled val="1"/>
        </dgm:presLayoutVars>
      </dgm:prSet>
      <dgm:spPr/>
    </dgm:pt>
  </dgm:ptLst>
  <dgm:cxnLst>
    <dgm:cxn modelId="{8DD92201-F11F-D040-95DD-AA2ACE2D7A58}" type="presOf" srcId="{CD320AB8-A3E2-415C-889B-81A05CECE275}" destId="{7A8292F6-F365-4749-94EE-BED140504E36}" srcOrd="0" destOrd="0" presId="urn:microsoft.com/office/officeart/2005/8/layout/vList2"/>
    <dgm:cxn modelId="{0BB53036-3285-2842-9354-0CC0BF4A4DD5}" type="presOf" srcId="{6DDFB947-DA99-4D2C-8964-F67A3C82F494}" destId="{CCEFC8C6-7879-F546-B83F-882FDEF26FD5}" srcOrd="0" destOrd="0" presId="urn:microsoft.com/office/officeart/2005/8/layout/vList2"/>
    <dgm:cxn modelId="{F137B83C-D5F3-984B-B948-DD538AEF70B8}" type="presOf" srcId="{C4B25579-5C4D-4C1E-986E-B6AE732A3A4B}" destId="{4AD99675-64DC-2748-A350-0D6A8D9EEFE5}" srcOrd="0" destOrd="0" presId="urn:microsoft.com/office/officeart/2005/8/layout/vList2"/>
    <dgm:cxn modelId="{0F258457-5187-1044-BA10-94EF58E4CCF5}" type="presOf" srcId="{81A75EC3-E7EA-4277-B147-D5026AE0CC97}" destId="{E54B66B4-6366-E24D-821E-96F2AFCCE09F}" srcOrd="0" destOrd="0" presId="urn:microsoft.com/office/officeart/2005/8/layout/vList2"/>
    <dgm:cxn modelId="{785EB689-DBF1-4B0D-9122-9B576BF3F8A4}" srcId="{C4B25579-5C4D-4C1E-986E-B6AE732A3A4B}" destId="{81A75EC3-E7EA-4277-B147-D5026AE0CC97}" srcOrd="2" destOrd="0" parTransId="{DA77F424-3858-4147-A2F0-34E76DD86630}" sibTransId="{F0CABB97-D798-4F7B-A381-C3E9A8A93D78}"/>
    <dgm:cxn modelId="{85FF2DB9-DF91-458B-BC79-251E5BD91BE2}" srcId="{C4B25579-5C4D-4C1E-986E-B6AE732A3A4B}" destId="{CD320AB8-A3E2-415C-889B-81A05CECE275}" srcOrd="0" destOrd="0" parTransId="{B9DD4BEB-50FE-4766-A617-E8437237FFBB}" sibTransId="{17BB7C0D-EF91-42C3-B0A7-EF3F36962821}"/>
    <dgm:cxn modelId="{1C2FD9C2-30A5-4B57-A2F1-8BB9B1F86F3A}" srcId="{C4B25579-5C4D-4C1E-986E-B6AE732A3A4B}" destId="{6DDFB947-DA99-4D2C-8964-F67A3C82F494}" srcOrd="1" destOrd="0" parTransId="{74968EFE-1724-4DD5-998D-F22CA35FE57A}" sibTransId="{3B87CA38-A101-4C1C-83D5-E072E89B6604}"/>
    <dgm:cxn modelId="{CF077A1C-4A07-3847-9218-B1C4F3D01A22}" type="presParOf" srcId="{4AD99675-64DC-2748-A350-0D6A8D9EEFE5}" destId="{7A8292F6-F365-4749-94EE-BED140504E36}" srcOrd="0" destOrd="0" presId="urn:microsoft.com/office/officeart/2005/8/layout/vList2"/>
    <dgm:cxn modelId="{E237CB94-6A85-A140-9991-38DB8C67E08D}" type="presParOf" srcId="{4AD99675-64DC-2748-A350-0D6A8D9EEFE5}" destId="{A10E0ED8-7091-E341-B941-1D1CE253CE2C}" srcOrd="1" destOrd="0" presId="urn:microsoft.com/office/officeart/2005/8/layout/vList2"/>
    <dgm:cxn modelId="{67E7B935-5862-224E-9E82-3082955B7F97}" type="presParOf" srcId="{4AD99675-64DC-2748-A350-0D6A8D9EEFE5}" destId="{CCEFC8C6-7879-F546-B83F-882FDEF26FD5}" srcOrd="2" destOrd="0" presId="urn:microsoft.com/office/officeart/2005/8/layout/vList2"/>
    <dgm:cxn modelId="{11BC265C-66B6-3749-B3B9-10EA76A0D3A4}" type="presParOf" srcId="{4AD99675-64DC-2748-A350-0D6A8D9EEFE5}" destId="{0F10F568-C330-F74D-9E06-19E17C775164}" srcOrd="3" destOrd="0" presId="urn:microsoft.com/office/officeart/2005/8/layout/vList2"/>
    <dgm:cxn modelId="{2E237A0F-9C69-CA44-AC06-033A18E284C7}" type="presParOf" srcId="{4AD99675-64DC-2748-A350-0D6A8D9EEFE5}" destId="{E54B66B4-6366-E24D-821E-96F2AFCCE09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6B3C7-71AC-4CC2-9F37-01954410632F}">
      <dsp:nvSpPr>
        <dsp:cNvPr id="0" name=""/>
        <dsp:cNvSpPr/>
      </dsp:nvSpPr>
      <dsp:spPr>
        <a:xfrm>
          <a:off x="0" y="1848"/>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C70F4C2-267B-4B6D-AF89-A44066252750}">
      <dsp:nvSpPr>
        <dsp:cNvPr id="0" name=""/>
        <dsp:cNvSpPr/>
      </dsp:nvSpPr>
      <dsp:spPr>
        <a:xfrm>
          <a:off x="0" y="1848"/>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How does the media and terrorism have a symbiotic relationship?</a:t>
          </a:r>
          <a:endParaRPr lang="en-US" sz="3500" kern="1200" dirty="0"/>
        </a:p>
      </dsp:txBody>
      <dsp:txXfrm>
        <a:off x="0" y="1848"/>
        <a:ext cx="6586489" cy="1260574"/>
      </dsp:txXfrm>
    </dsp:sp>
    <dsp:sp modelId="{ABABA52E-F8F1-43FE-B1F3-2016E2BA8CC4}">
      <dsp:nvSpPr>
        <dsp:cNvPr id="0" name=""/>
        <dsp:cNvSpPr/>
      </dsp:nvSpPr>
      <dsp:spPr>
        <a:xfrm>
          <a:off x="0" y="1262422"/>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49845B4-8883-4D89-B905-6A72CAB4A55A}">
      <dsp:nvSpPr>
        <dsp:cNvPr id="0" name=""/>
        <dsp:cNvSpPr/>
      </dsp:nvSpPr>
      <dsp:spPr>
        <a:xfrm>
          <a:off x="0" y="1262422"/>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How is the media a platform for terrorist communication?</a:t>
          </a:r>
          <a:endParaRPr lang="en-US" sz="3500" kern="1200" dirty="0"/>
        </a:p>
      </dsp:txBody>
      <dsp:txXfrm>
        <a:off x="0" y="1262422"/>
        <a:ext cx="6586489" cy="1260574"/>
      </dsp:txXfrm>
    </dsp:sp>
    <dsp:sp modelId="{8C1B267D-93DA-4A44-852F-E1A972FA410B}">
      <dsp:nvSpPr>
        <dsp:cNvPr id="0" name=""/>
        <dsp:cNvSpPr/>
      </dsp:nvSpPr>
      <dsp:spPr>
        <a:xfrm>
          <a:off x="0" y="2522996"/>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2EDECB4-CEC1-4A13-9EA9-F2A735AEFA0A}">
      <dsp:nvSpPr>
        <dsp:cNvPr id="0" name=""/>
        <dsp:cNvSpPr/>
      </dsp:nvSpPr>
      <dsp:spPr>
        <a:xfrm>
          <a:off x="0" y="2522996"/>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How does the media distort the threat of terrorism?</a:t>
          </a:r>
          <a:endParaRPr lang="en-US" sz="3500" kern="1200" dirty="0"/>
        </a:p>
      </dsp:txBody>
      <dsp:txXfrm>
        <a:off x="0" y="2522996"/>
        <a:ext cx="6586489" cy="1260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6B3C7-71AC-4CC2-9F37-01954410632F}">
      <dsp:nvSpPr>
        <dsp:cNvPr id="0" name=""/>
        <dsp:cNvSpPr/>
      </dsp:nvSpPr>
      <dsp:spPr>
        <a:xfrm>
          <a:off x="0" y="1848"/>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C70F4C2-267B-4B6D-AF89-A44066252750}">
      <dsp:nvSpPr>
        <dsp:cNvPr id="0" name=""/>
        <dsp:cNvSpPr/>
      </dsp:nvSpPr>
      <dsp:spPr>
        <a:xfrm>
          <a:off x="0" y="1848"/>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endParaRPr lang="en-US" sz="3500" kern="1200" dirty="0"/>
        </a:p>
      </dsp:txBody>
      <dsp:txXfrm>
        <a:off x="0" y="1848"/>
        <a:ext cx="6586489" cy="1260574"/>
      </dsp:txXfrm>
    </dsp:sp>
    <dsp:sp modelId="{ECF45A5E-8FB8-4554-8E31-17C928A6AFD4}">
      <dsp:nvSpPr>
        <dsp:cNvPr id="0" name=""/>
        <dsp:cNvSpPr/>
      </dsp:nvSpPr>
      <dsp:spPr>
        <a:xfrm>
          <a:off x="0" y="1262422"/>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EEF23C9-2F4D-4662-9165-AB3EC892FBB6}">
      <dsp:nvSpPr>
        <dsp:cNvPr id="0" name=""/>
        <dsp:cNvSpPr/>
      </dsp:nvSpPr>
      <dsp:spPr>
        <a:xfrm>
          <a:off x="0" y="1262422"/>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Does media coverage inspire copycat terrorism?</a:t>
          </a:r>
          <a:endParaRPr lang="en-US" sz="3500" kern="1200" dirty="0"/>
        </a:p>
      </dsp:txBody>
      <dsp:txXfrm>
        <a:off x="0" y="1262422"/>
        <a:ext cx="6586489" cy="1260574"/>
      </dsp:txXfrm>
    </dsp:sp>
    <dsp:sp modelId="{8A6783D0-E29F-4FC3-A98D-3E735772955C}">
      <dsp:nvSpPr>
        <dsp:cNvPr id="0" name=""/>
        <dsp:cNvSpPr/>
      </dsp:nvSpPr>
      <dsp:spPr>
        <a:xfrm>
          <a:off x="0" y="2522996"/>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91359E6-B862-44A6-8B18-C335A98D5B1E}">
      <dsp:nvSpPr>
        <dsp:cNvPr id="0" name=""/>
        <dsp:cNvSpPr/>
      </dsp:nvSpPr>
      <dsp:spPr>
        <a:xfrm>
          <a:off x="0" y="2522996"/>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t>Do you think the media should stop covering terrorism?</a:t>
          </a:r>
          <a:endParaRPr lang="en-US" sz="3500" kern="1200" dirty="0"/>
        </a:p>
      </dsp:txBody>
      <dsp:txXfrm>
        <a:off x="0" y="2522996"/>
        <a:ext cx="6586489" cy="1260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292F6-F365-4749-94EE-BED140504E36}">
      <dsp:nvSpPr>
        <dsp:cNvPr id="0" name=""/>
        <dsp:cNvSpPr/>
      </dsp:nvSpPr>
      <dsp:spPr>
        <a:xfrm>
          <a:off x="0" y="58797"/>
          <a:ext cx="6666833" cy="174037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a study conducted by Schmidt 18 of 20 participants agreed that Terrorism carries a high news value,</a:t>
          </a:r>
          <a:endParaRPr lang="en-US" sz="2000" kern="1200"/>
        </a:p>
      </dsp:txBody>
      <dsp:txXfrm>
        <a:off x="84958" y="143755"/>
        <a:ext cx="6496917" cy="1570459"/>
      </dsp:txXfrm>
    </dsp:sp>
    <dsp:sp modelId="{CCEFC8C6-7879-F546-B83F-882FDEF26FD5}">
      <dsp:nvSpPr>
        <dsp:cNvPr id="0" name=""/>
        <dsp:cNvSpPr/>
      </dsp:nvSpPr>
      <dsp:spPr>
        <a:xfrm>
          <a:off x="0" y="1856772"/>
          <a:ext cx="6666833" cy="174037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Four described Terrorism as ‘drama’ and three as ‘sensational’,</a:t>
          </a:r>
          <a:endParaRPr lang="en-US" sz="2000" kern="1200"/>
        </a:p>
      </dsp:txBody>
      <dsp:txXfrm>
        <a:off x="84958" y="1941730"/>
        <a:ext cx="6496917" cy="1570459"/>
      </dsp:txXfrm>
    </dsp:sp>
    <dsp:sp modelId="{E54B66B4-6366-E24D-821E-96F2AFCCE09F}">
      <dsp:nvSpPr>
        <dsp:cNvPr id="0" name=""/>
        <dsp:cNvSpPr/>
      </dsp:nvSpPr>
      <dsp:spPr>
        <a:xfrm>
          <a:off x="0" y="3654747"/>
          <a:ext cx="6666833" cy="174037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response to the question “Do you accept the suggestion that terrorists manufacture violent events to gain media access and thereby status?” 18 agreed whilst 15 of the 20 believed that the media had a role to play in Combating Terrorism. </a:t>
          </a:r>
          <a:endParaRPr lang="en-US" sz="2000" kern="1200"/>
        </a:p>
      </dsp:txBody>
      <dsp:txXfrm>
        <a:off x="84958" y="3739705"/>
        <a:ext cx="6496917" cy="15704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9247FE-127B-8349-9D88-605F7BE7DEF6}" type="datetimeFigureOut">
              <a:rPr lang="en-US" smtClean="0"/>
              <a:t>10/19/2023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D1D9E8-14BF-3048-B4D9-AC5D125B598D}" type="slidenum">
              <a:rPr lang="en-US" smtClean="0"/>
              <a:t>‹#›</a:t>
            </a:fld>
            <a:endParaRPr lang="en-US"/>
          </a:p>
        </p:txBody>
      </p:sp>
    </p:spTree>
    <p:extLst>
      <p:ext uri="{BB962C8B-B14F-4D97-AF65-F5344CB8AC3E}">
        <p14:creationId xmlns:p14="http://schemas.microsoft.com/office/powerpoint/2010/main" val="3345534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a:t>
            </a:fld>
            <a:endParaRPr lang="en-US"/>
          </a:p>
        </p:txBody>
      </p:sp>
    </p:spTree>
    <p:extLst>
      <p:ext uri="{BB962C8B-B14F-4D97-AF65-F5344CB8AC3E}">
        <p14:creationId xmlns:p14="http://schemas.microsoft.com/office/powerpoint/2010/main" val="2289158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a:t>
            </a:fld>
            <a:endParaRPr lang="en-US"/>
          </a:p>
        </p:txBody>
      </p:sp>
    </p:spTree>
    <p:extLst>
      <p:ext uri="{BB962C8B-B14F-4D97-AF65-F5344CB8AC3E}">
        <p14:creationId xmlns:p14="http://schemas.microsoft.com/office/powerpoint/2010/main" val="1859302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term "media" refers to the various means of communication and information dissemination used to reach and influence a broad audience. Media encompasses a wide range of platforms, both traditional and digital, through which news, entertainment, and content are created, delivered, and shared. These platforms include newspapers, television, radio, magazines, websites, social media, and more. Media plays a pivotal role in shaping public opinion, disseminating information, and facilitating communication in our modern, interconnected world.</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Quotes:</a:t>
            </a:r>
            <a:endParaRPr lang="en-GB" b="0" i="0" u="none" strike="noStrike" dirty="0">
              <a:solidFill>
                <a:srgbClr val="374151"/>
              </a:solidFill>
              <a:effectLst/>
              <a:latin typeface="+mn-lt"/>
            </a:endParaRPr>
          </a:p>
          <a:p>
            <a:pPr algn="l">
              <a:buFont typeface="+mj-lt"/>
              <a:buAutoNum type="arabicPeriod"/>
            </a:pPr>
            <a:r>
              <a:rPr lang="en-GB" b="0" i="0" u="none" strike="noStrike" dirty="0">
                <a:solidFill>
                  <a:srgbClr val="374151"/>
                </a:solidFill>
                <a:effectLst/>
                <a:latin typeface="+mn-lt"/>
              </a:rPr>
              <a:t>"The media's the most powerful entity on earth. They have the power to make the innocent guilty and to make the guilty innocent, and that's power. Because they control the minds of the masses." — Malcolm X</a:t>
            </a:r>
          </a:p>
          <a:p>
            <a:pPr algn="l">
              <a:buFont typeface="+mj-lt"/>
              <a:buAutoNum type="arabicPeriod"/>
            </a:pPr>
            <a:r>
              <a:rPr lang="en-GB" b="0" i="0" u="none" strike="noStrike" dirty="0">
                <a:solidFill>
                  <a:srgbClr val="374151"/>
                </a:solidFill>
                <a:effectLst/>
                <a:latin typeface="+mn-lt"/>
              </a:rPr>
              <a:t>"The media's the most important entity in the world, and we are just tools utilized by the media." — Richard Sherman</a:t>
            </a:r>
          </a:p>
          <a:p>
            <a:pPr algn="l">
              <a:buFont typeface="+mj-lt"/>
              <a:buAutoNum type="arabicPeriod"/>
            </a:pPr>
            <a:r>
              <a:rPr lang="en-GB" b="0" i="0" u="none" strike="noStrike" dirty="0">
                <a:solidFill>
                  <a:srgbClr val="374151"/>
                </a:solidFill>
                <a:effectLst/>
                <a:latin typeface="+mn-lt"/>
              </a:rPr>
              <a:t>"The media is the message, and the message is the media." — Marshall McLuhan</a:t>
            </a:r>
          </a:p>
          <a:p>
            <a:pPr algn="l">
              <a:buFont typeface="+mj-lt"/>
              <a:buAutoNum type="arabicPeriod"/>
            </a:pPr>
            <a:r>
              <a:rPr lang="en-GB" b="0" i="0" u="none" strike="noStrike" dirty="0">
                <a:solidFill>
                  <a:srgbClr val="374151"/>
                </a:solidFill>
                <a:effectLst/>
                <a:latin typeface="+mn-lt"/>
              </a:rPr>
              <a:t>"The new electronic independence re-creates the world in the image of a global village." — Marshall McLuhan</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These quotes capture the influence and significance of the media in our society. It serves as a powerful tool for communication, shaping perceptions, and influencing public discourse.</a:t>
            </a:r>
          </a:p>
          <a:p>
            <a:br>
              <a:rPr lang="en-GB" dirty="0"/>
            </a:br>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3</a:t>
            </a:fld>
            <a:endParaRPr lang="en-US"/>
          </a:p>
        </p:txBody>
      </p:sp>
    </p:spTree>
    <p:extLst>
      <p:ext uri="{BB962C8B-B14F-4D97-AF65-F5344CB8AC3E}">
        <p14:creationId xmlns:p14="http://schemas.microsoft.com/office/powerpoint/2010/main" val="2348993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In the context of terrorism and the media, "media" refers to various means of mass communication that are used to disseminate information, news, and entertainment to a wide audience. It includes different forms of communication channels and technologies through which information is transmitted, such as newspapers, television, radio, the internet, social media, and more.</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Reference:</a:t>
            </a:r>
            <a:r>
              <a:rPr lang="en-GB" b="0" i="0" u="none" strike="noStrike" dirty="0">
                <a:solidFill>
                  <a:srgbClr val="374151"/>
                </a:solidFill>
                <a:effectLst/>
                <a:latin typeface="+mn-lt"/>
              </a:rPr>
              <a:t> Title: "Media" Author: Campbell, R., Martin, C. R., &amp; </a:t>
            </a:r>
            <a:r>
              <a:rPr lang="en-GB" b="0" i="0" u="none" strike="noStrike" dirty="0" err="1">
                <a:solidFill>
                  <a:srgbClr val="374151"/>
                </a:solidFill>
                <a:effectLst/>
                <a:latin typeface="+mn-lt"/>
              </a:rPr>
              <a:t>Fabos</a:t>
            </a:r>
            <a:r>
              <a:rPr lang="en-GB" b="0" i="0" u="none" strike="noStrike" dirty="0">
                <a:solidFill>
                  <a:srgbClr val="374151"/>
                </a:solidFill>
                <a:effectLst/>
                <a:latin typeface="+mn-lt"/>
              </a:rPr>
              <a:t>, B. Book: "Media &amp; Culture: Mass Communication in a Digital Age" Publisher: Bedford/St. Martin's Publication Year: 2018 ISBN-13: 978-1319058517</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In this book, the authors provide a detailed explanation of various media forms and their role in mass communication. It covers the historical development of media, the impact of digital technology on media, and the way media shapes culture and society.</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4</a:t>
            </a:fld>
            <a:endParaRPr lang="en-US"/>
          </a:p>
        </p:txBody>
      </p:sp>
    </p:spTree>
    <p:extLst>
      <p:ext uri="{BB962C8B-B14F-4D97-AF65-F5344CB8AC3E}">
        <p14:creationId xmlns:p14="http://schemas.microsoft.com/office/powerpoint/2010/main" val="2005981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terms "old media" and "new media" refer to different eras and technologies in the field of mass communication. These terms are often used to distinguish traditional forms of media from more recent digital and interactive media platforms. Here are the key differences between old media and new media:</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Old Media:</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One-Way Communication:</a:t>
            </a:r>
            <a:r>
              <a:rPr lang="en-GB" b="0" i="0" u="none" strike="noStrike" dirty="0">
                <a:solidFill>
                  <a:srgbClr val="374151"/>
                </a:solidFill>
                <a:effectLst/>
                <a:latin typeface="+mn-lt"/>
              </a:rPr>
              <a:t> Old media primarily involve one-way communication, where information flows from the source (e.g., newspapers, television, radio) to the audience. The audience has limited or no interaction with the content.</a:t>
            </a:r>
          </a:p>
          <a:p>
            <a:pPr algn="l">
              <a:buFont typeface="+mj-lt"/>
              <a:buAutoNum type="arabicPeriod"/>
            </a:pPr>
            <a:r>
              <a:rPr lang="en-GB" b="1" i="0" u="none" strike="noStrike" dirty="0">
                <a:solidFill>
                  <a:srgbClr val="374151"/>
                </a:solidFill>
                <a:effectLst/>
                <a:latin typeface="+mn-lt"/>
              </a:rPr>
              <a:t>Limited Accessibility:</a:t>
            </a:r>
            <a:r>
              <a:rPr lang="en-GB" b="0" i="0" u="none" strike="noStrike" dirty="0">
                <a:solidFill>
                  <a:srgbClr val="374151"/>
                </a:solidFill>
                <a:effectLst/>
                <a:latin typeface="+mn-lt"/>
              </a:rPr>
              <a:t> Traditional media sources, such as print newspapers or broadcast television, have a limited audience reach and may be geographically constrained. Distribution relies on physical copies or airwaves.</a:t>
            </a:r>
          </a:p>
          <a:p>
            <a:pPr algn="l">
              <a:buFont typeface="+mj-lt"/>
              <a:buAutoNum type="arabicPeriod"/>
            </a:pPr>
            <a:r>
              <a:rPr lang="en-GB" b="1" i="0" u="none" strike="noStrike" dirty="0">
                <a:solidFill>
                  <a:srgbClr val="374151"/>
                </a:solidFill>
                <a:effectLst/>
                <a:latin typeface="+mn-lt"/>
              </a:rPr>
              <a:t>Gatekeeping:</a:t>
            </a:r>
            <a:r>
              <a:rPr lang="en-GB" b="0" i="0" u="none" strike="noStrike" dirty="0">
                <a:solidFill>
                  <a:srgbClr val="374151"/>
                </a:solidFill>
                <a:effectLst/>
                <a:latin typeface="+mn-lt"/>
              </a:rPr>
              <a:t> Old media typically involve gatekeepers (editors, producers) who decide what content is published or broadcast. They have control over the selection and framing of news and information.</a:t>
            </a:r>
          </a:p>
          <a:p>
            <a:pPr algn="l">
              <a:buFont typeface="+mj-lt"/>
              <a:buAutoNum type="arabicPeriod"/>
            </a:pPr>
            <a:r>
              <a:rPr lang="en-GB" b="1" i="0" u="none" strike="noStrike" dirty="0">
                <a:solidFill>
                  <a:srgbClr val="374151"/>
                </a:solidFill>
                <a:effectLst/>
                <a:latin typeface="+mn-lt"/>
              </a:rPr>
              <a:t>Scheduled Content:</a:t>
            </a:r>
            <a:r>
              <a:rPr lang="en-GB" b="0" i="0" u="none" strike="noStrike" dirty="0">
                <a:solidFill>
                  <a:srgbClr val="374151"/>
                </a:solidFill>
                <a:effectLst/>
                <a:latin typeface="+mn-lt"/>
              </a:rPr>
              <a:t> Old media outlets follow fixed schedules for content delivery. For example, newspapers are published daily or weekly, and television programs air at specific times.</a:t>
            </a:r>
          </a:p>
          <a:p>
            <a:pPr algn="l">
              <a:buFont typeface="+mj-lt"/>
              <a:buAutoNum type="arabicPeriod"/>
            </a:pPr>
            <a:r>
              <a:rPr lang="en-GB" b="1" i="0" u="none" strike="noStrike" dirty="0">
                <a:solidFill>
                  <a:srgbClr val="374151"/>
                </a:solidFill>
                <a:effectLst/>
                <a:latin typeface="+mn-lt"/>
              </a:rPr>
              <a:t>Static Content:</a:t>
            </a:r>
            <a:r>
              <a:rPr lang="en-GB" b="0" i="0" u="none" strike="noStrike" dirty="0">
                <a:solidFill>
                  <a:srgbClr val="374151"/>
                </a:solidFill>
                <a:effectLst/>
                <a:latin typeface="+mn-lt"/>
              </a:rPr>
              <a:t> Content in old media is static and unchanging once published. Corrections or updates are limited, and audience feedback is generally slow.</a:t>
            </a:r>
          </a:p>
          <a:p>
            <a:pPr algn="l">
              <a:buFont typeface="+mj-lt"/>
              <a:buAutoNum type="arabicPeriod"/>
            </a:pPr>
            <a:r>
              <a:rPr lang="en-GB" b="1" i="0" u="none" strike="noStrike" dirty="0">
                <a:solidFill>
                  <a:srgbClr val="374151"/>
                </a:solidFill>
                <a:effectLst/>
                <a:latin typeface="+mn-lt"/>
              </a:rPr>
              <a:t>Passive Audience:</a:t>
            </a:r>
            <a:r>
              <a:rPr lang="en-GB" b="0" i="0" u="none" strike="noStrike" dirty="0">
                <a:solidFill>
                  <a:srgbClr val="374151"/>
                </a:solidFill>
                <a:effectLst/>
                <a:latin typeface="+mn-lt"/>
              </a:rPr>
              <a:t> Audiences for old media are often passive consumers of content, with limited opportunities for feedback or participation.</a:t>
            </a:r>
          </a:p>
          <a:p>
            <a:pPr algn="l">
              <a:buFont typeface="+mj-lt"/>
              <a:buAutoNum type="arabicPeriod"/>
            </a:pPr>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New Media:</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Interactive and Two-Way Communication:</a:t>
            </a:r>
            <a:r>
              <a:rPr lang="en-GB" b="0" i="0" u="none" strike="noStrike" dirty="0">
                <a:solidFill>
                  <a:srgbClr val="374151"/>
                </a:solidFill>
                <a:effectLst/>
                <a:latin typeface="+mn-lt"/>
              </a:rPr>
              <a:t> New media, facilitated by digital technology and the internet, enable interactive and two-way communication. Audiences can engage with content and provide feedback, creating a dialogue.</a:t>
            </a:r>
          </a:p>
          <a:p>
            <a:pPr algn="l">
              <a:buFont typeface="+mj-lt"/>
              <a:buAutoNum type="arabicPeriod"/>
            </a:pPr>
            <a:r>
              <a:rPr lang="en-GB" b="1" i="0" u="none" strike="noStrike" dirty="0">
                <a:solidFill>
                  <a:srgbClr val="374151"/>
                </a:solidFill>
                <a:effectLst/>
                <a:latin typeface="+mn-lt"/>
              </a:rPr>
              <a:t>Global Accessibility:</a:t>
            </a:r>
            <a:r>
              <a:rPr lang="en-GB" b="0" i="0" u="none" strike="noStrike" dirty="0">
                <a:solidFill>
                  <a:srgbClr val="374151"/>
                </a:solidFill>
                <a:effectLst/>
                <a:latin typeface="+mn-lt"/>
              </a:rPr>
              <a:t> New media have a global reach, allowing people from around the world to access content online. Geographic constraints are largely eliminated.</a:t>
            </a:r>
          </a:p>
          <a:p>
            <a:pPr algn="l">
              <a:buFont typeface="+mj-lt"/>
              <a:buAutoNum type="arabicPeriod"/>
            </a:pPr>
            <a:r>
              <a:rPr lang="en-GB" b="1" i="0" u="none" strike="noStrike" dirty="0">
                <a:solidFill>
                  <a:srgbClr val="374151"/>
                </a:solidFill>
                <a:effectLst/>
                <a:latin typeface="+mn-lt"/>
              </a:rPr>
              <a:t>Decentralized Publishing:</a:t>
            </a:r>
            <a:r>
              <a:rPr lang="en-GB" b="0" i="0" u="none" strike="noStrike" dirty="0">
                <a:solidFill>
                  <a:srgbClr val="374151"/>
                </a:solidFill>
                <a:effectLst/>
                <a:latin typeface="+mn-lt"/>
              </a:rPr>
              <a:t> In new media, publishing is decentralized. Anyone with internet access can create and share content on websites, blogs, social media, and more.</a:t>
            </a:r>
          </a:p>
          <a:p>
            <a:pPr algn="l">
              <a:buFont typeface="+mj-lt"/>
              <a:buAutoNum type="arabicPeriod"/>
            </a:pPr>
            <a:r>
              <a:rPr lang="en-GB" b="1" i="0" u="none" strike="noStrike" dirty="0">
                <a:solidFill>
                  <a:srgbClr val="374151"/>
                </a:solidFill>
                <a:effectLst/>
                <a:latin typeface="+mn-lt"/>
              </a:rPr>
              <a:t>User-Generated Content:</a:t>
            </a:r>
            <a:r>
              <a:rPr lang="en-GB" b="0" i="0" u="none" strike="noStrike" dirty="0">
                <a:solidFill>
                  <a:srgbClr val="374151"/>
                </a:solidFill>
                <a:effectLst/>
                <a:latin typeface="+mn-lt"/>
              </a:rPr>
              <a:t> New media platforms encourage user-generated content, where individuals can contribute to the content creation process. This includes social media posts, comments, blogs, and videos.</a:t>
            </a:r>
          </a:p>
          <a:p>
            <a:pPr algn="l">
              <a:buFont typeface="+mj-lt"/>
              <a:buAutoNum type="arabicPeriod"/>
            </a:pPr>
            <a:r>
              <a:rPr lang="en-GB" b="1" i="0" u="none" strike="noStrike" dirty="0">
                <a:solidFill>
                  <a:srgbClr val="374151"/>
                </a:solidFill>
                <a:effectLst/>
                <a:latin typeface="+mn-lt"/>
              </a:rPr>
              <a:t>On-Demand and Personalized Content:</a:t>
            </a:r>
            <a:r>
              <a:rPr lang="en-GB" b="0" i="0" u="none" strike="noStrike" dirty="0">
                <a:solidFill>
                  <a:srgbClr val="374151"/>
                </a:solidFill>
                <a:effectLst/>
                <a:latin typeface="+mn-lt"/>
              </a:rPr>
              <a:t> New media platforms offer on-demand access to content, and users can personalize their experiences by choosing what, when, and how they consume content.</a:t>
            </a:r>
          </a:p>
          <a:p>
            <a:pPr algn="l">
              <a:buFont typeface="+mj-lt"/>
              <a:buAutoNum type="arabicPeriod"/>
            </a:pPr>
            <a:r>
              <a:rPr lang="en-GB" b="1" i="0" u="none" strike="noStrike" dirty="0">
                <a:solidFill>
                  <a:srgbClr val="374151"/>
                </a:solidFill>
                <a:effectLst/>
                <a:latin typeface="+mn-lt"/>
              </a:rPr>
              <a:t>Dynamic and Updatable:</a:t>
            </a:r>
            <a:r>
              <a:rPr lang="en-GB" b="0" i="0" u="none" strike="noStrike" dirty="0">
                <a:solidFill>
                  <a:srgbClr val="374151"/>
                </a:solidFill>
                <a:effectLst/>
                <a:latin typeface="+mn-lt"/>
              </a:rPr>
              <a:t> Content in new media is dynamic and can be updated in real time. Corrections and updates can be made instantly, and content can evolve based on audience feedback.</a:t>
            </a:r>
          </a:p>
          <a:p>
            <a:pPr algn="l">
              <a:buFont typeface="+mj-lt"/>
              <a:buAutoNum type="arabicPeriod"/>
            </a:pPr>
            <a:r>
              <a:rPr lang="en-GB" b="1" i="0" u="none" strike="noStrike" dirty="0">
                <a:solidFill>
                  <a:srgbClr val="374151"/>
                </a:solidFill>
                <a:effectLst/>
                <a:latin typeface="+mn-lt"/>
              </a:rPr>
              <a:t>Active Audience:</a:t>
            </a:r>
            <a:r>
              <a:rPr lang="en-GB" b="0" i="0" u="none" strike="noStrike" dirty="0">
                <a:solidFill>
                  <a:srgbClr val="374151"/>
                </a:solidFill>
                <a:effectLst/>
                <a:latin typeface="+mn-lt"/>
              </a:rPr>
              <a:t> Audiences in new media are active participants who can comment, share, create content, and engage in discussions. User-generated content and social interactions are central.</a:t>
            </a:r>
          </a:p>
          <a:p>
            <a:pPr algn="l">
              <a:buFont typeface="+mj-lt"/>
              <a:buAutoNum type="arabicPeriod"/>
            </a:pPr>
            <a:r>
              <a:rPr lang="en-GB" b="1" i="0" u="none" strike="noStrike" dirty="0">
                <a:solidFill>
                  <a:srgbClr val="374151"/>
                </a:solidFill>
                <a:effectLst/>
                <a:latin typeface="+mn-lt"/>
              </a:rPr>
              <a:t>Metrics and Data:</a:t>
            </a:r>
            <a:r>
              <a:rPr lang="en-GB" b="0" i="0" u="none" strike="noStrike" dirty="0">
                <a:solidFill>
                  <a:srgbClr val="374151"/>
                </a:solidFill>
                <a:effectLst/>
                <a:latin typeface="+mn-lt"/>
              </a:rPr>
              <a:t> New media platforms provide metrics and data analytics that allow content creators to track engagement, audience demographics, and other insights.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important to note that the distinction between old and new media is not always rigid, as traditional media outlets have adapted to the digital age by establishing online presences and interactive features. Additionally, many contemporary media environments are a blend of both old and new media, offering a variety of communication and engagement options for audiences.</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5</a:t>
            </a:fld>
            <a:endParaRPr lang="en-US"/>
          </a:p>
        </p:txBody>
      </p:sp>
    </p:spTree>
    <p:extLst>
      <p:ext uri="{BB962C8B-B14F-4D97-AF65-F5344CB8AC3E}">
        <p14:creationId xmlns:p14="http://schemas.microsoft.com/office/powerpoint/2010/main" val="2766562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media has a significant influence on individuals, society, and culture in various ways. Its impact is broad and multifaceted, encompassing both positive and negative aspects. Here are some key ways in which the media influences us: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Shaping Public Opinion:</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The media plays a crucial role in shaping public opinion on various issues, from politics and social justice to consumer trends and cultural values.</a:t>
            </a:r>
          </a:p>
          <a:p>
            <a:pPr marL="742950" lvl="1" indent="-285750" algn="l">
              <a:buFont typeface="+mj-lt"/>
              <a:buAutoNum type="arabicPeriod"/>
            </a:pPr>
            <a:r>
              <a:rPr lang="en-GB" b="0" i="0" u="none" strike="noStrike" dirty="0">
                <a:solidFill>
                  <a:srgbClr val="374151"/>
                </a:solidFill>
                <a:effectLst/>
                <a:latin typeface="Söhne"/>
              </a:rPr>
              <a:t>It can influence how people perceive and interpret events, shaping their attitudes and beliefs.</a:t>
            </a:r>
          </a:p>
          <a:p>
            <a:pPr algn="l">
              <a:buFont typeface="+mj-lt"/>
              <a:buAutoNum type="arabicPeriod"/>
            </a:pPr>
            <a:r>
              <a:rPr lang="en-GB" b="1" i="0" u="none" strike="noStrike" dirty="0">
                <a:solidFill>
                  <a:srgbClr val="374151"/>
                </a:solidFill>
                <a:effectLst/>
                <a:latin typeface="Söhne"/>
              </a:rPr>
              <a:t>Informing and Educating:</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Traditional news media provide essential information and serve as a primary source of news and current events.</a:t>
            </a:r>
          </a:p>
          <a:p>
            <a:pPr marL="742950" lvl="1" indent="-285750" algn="l">
              <a:buFont typeface="+mj-lt"/>
              <a:buAutoNum type="arabicPeriod"/>
            </a:pPr>
            <a:r>
              <a:rPr lang="en-GB" b="0" i="0" u="none" strike="noStrike" dirty="0">
                <a:solidFill>
                  <a:srgbClr val="374151"/>
                </a:solidFill>
                <a:effectLst/>
                <a:latin typeface="Söhne"/>
              </a:rPr>
              <a:t>Educational programs and documentaries on television and online platforms offer opportunities for learning and awareness.</a:t>
            </a:r>
          </a:p>
          <a:p>
            <a:pPr algn="l">
              <a:buFont typeface="+mj-lt"/>
              <a:buAutoNum type="arabicPeriod"/>
            </a:pPr>
            <a:r>
              <a:rPr lang="en-GB" b="1" i="0" u="none" strike="noStrike" dirty="0">
                <a:solidFill>
                  <a:srgbClr val="374151"/>
                </a:solidFill>
                <a:effectLst/>
                <a:latin typeface="Söhne"/>
              </a:rPr>
              <a:t>Setting Agendas:</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The media can influence which topics and issues receive attention and priority in society.</a:t>
            </a:r>
          </a:p>
          <a:p>
            <a:pPr marL="742950" lvl="1" indent="-285750" algn="l">
              <a:buFont typeface="+mj-lt"/>
              <a:buAutoNum type="arabicPeriod"/>
            </a:pPr>
            <a:r>
              <a:rPr lang="en-GB" b="0" i="0" u="none" strike="noStrike" dirty="0">
                <a:solidFill>
                  <a:srgbClr val="374151"/>
                </a:solidFill>
                <a:effectLst/>
                <a:latin typeface="Söhne"/>
              </a:rPr>
              <a:t>News outlets and influential figures can set the public agenda by highlighting certain stories or discussions.</a:t>
            </a:r>
          </a:p>
          <a:p>
            <a:pPr algn="l">
              <a:buFont typeface="+mj-lt"/>
              <a:buAutoNum type="arabicPeriod"/>
            </a:pPr>
            <a:r>
              <a:rPr lang="en-GB" b="1" i="0" u="none" strike="noStrike" dirty="0">
                <a:solidFill>
                  <a:srgbClr val="374151"/>
                </a:solidFill>
                <a:effectLst/>
                <a:latin typeface="Söhne"/>
              </a:rPr>
              <a:t>Framing and Perspective:</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Media outlets frame stories in particular ways, influencing how audiences interpret events.</a:t>
            </a:r>
          </a:p>
          <a:p>
            <a:pPr marL="742950" lvl="1" indent="-285750" algn="l">
              <a:buFont typeface="+mj-lt"/>
              <a:buAutoNum type="arabicPeriod"/>
            </a:pPr>
            <a:r>
              <a:rPr lang="en-GB" b="0" i="0" u="none" strike="noStrike" dirty="0">
                <a:solidFill>
                  <a:srgbClr val="374151"/>
                </a:solidFill>
                <a:effectLst/>
                <a:latin typeface="Söhne"/>
              </a:rPr>
              <a:t>The choice of language, imagery, and narrative structure can impact the perception of a story.</a:t>
            </a:r>
          </a:p>
          <a:p>
            <a:pPr algn="l">
              <a:buFont typeface="+mj-lt"/>
              <a:buAutoNum type="arabicPeriod"/>
            </a:pPr>
            <a:r>
              <a:rPr lang="en-GB" b="1" i="0" u="none" strike="noStrike" dirty="0">
                <a:solidFill>
                  <a:srgbClr val="374151"/>
                </a:solidFill>
                <a:effectLst/>
                <a:latin typeface="Söhne"/>
              </a:rPr>
              <a:t>Shaping Cultural Norms:</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Popular media, including movies, television shows, and music, contribute to the shaping of cultural norms, values, and trends.</a:t>
            </a:r>
          </a:p>
          <a:p>
            <a:pPr marL="742950" lvl="1" indent="-285750" algn="l">
              <a:buFont typeface="+mj-lt"/>
              <a:buAutoNum type="arabicPeriod"/>
            </a:pPr>
            <a:r>
              <a:rPr lang="en-GB" b="0" i="0" u="none" strike="noStrike" dirty="0">
                <a:solidFill>
                  <a:srgbClr val="374151"/>
                </a:solidFill>
                <a:effectLst/>
                <a:latin typeface="Söhne"/>
              </a:rPr>
              <a:t>Media can reflect and reinforce societal attitudes and </a:t>
            </a:r>
            <a:r>
              <a:rPr lang="en-GB" b="0" i="0" u="none" strike="noStrike" dirty="0" err="1">
                <a:solidFill>
                  <a:srgbClr val="374151"/>
                </a:solidFill>
                <a:effectLst/>
                <a:latin typeface="Söhne"/>
              </a:rPr>
              <a:t>behaviors</a:t>
            </a:r>
            <a:r>
              <a:rPr lang="en-GB" b="0" i="0" u="none" strike="noStrike" dirty="0">
                <a:solidFill>
                  <a:srgbClr val="374151"/>
                </a:solidFill>
                <a:effectLst/>
                <a:latin typeface="Söhne"/>
              </a:rPr>
              <a:t>.</a:t>
            </a:r>
          </a:p>
          <a:p>
            <a:pPr algn="l">
              <a:buFont typeface="+mj-lt"/>
              <a:buAutoNum type="arabicPeriod"/>
            </a:pPr>
            <a:r>
              <a:rPr lang="en-GB" b="1" i="0" u="none" strike="noStrike" dirty="0">
                <a:solidFill>
                  <a:srgbClr val="374151"/>
                </a:solidFill>
                <a:effectLst/>
                <a:latin typeface="Söhne"/>
              </a:rPr>
              <a:t>Promoting Social Change:</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The media can be a powerful tool for advocating social change, such as movements for civil rights, gender equality, and environmental awareness.</a:t>
            </a:r>
          </a:p>
          <a:p>
            <a:pPr marL="742950" lvl="1" indent="-285750" algn="l">
              <a:buFont typeface="+mj-lt"/>
              <a:buAutoNum type="arabicPeriod"/>
            </a:pPr>
            <a:r>
              <a:rPr lang="en-GB" b="0" i="0" u="none" strike="noStrike" dirty="0">
                <a:solidFill>
                  <a:srgbClr val="374151"/>
                </a:solidFill>
                <a:effectLst/>
                <a:latin typeface="Söhne"/>
              </a:rPr>
              <a:t>It can bring attention to social injustices and inspire action.</a:t>
            </a:r>
          </a:p>
          <a:p>
            <a:pPr algn="l">
              <a:buFont typeface="+mj-lt"/>
              <a:buAutoNum type="arabicPeriod"/>
            </a:pPr>
            <a:r>
              <a:rPr lang="en-GB" b="1" i="0" u="none" strike="noStrike" dirty="0">
                <a:solidFill>
                  <a:srgbClr val="374151"/>
                </a:solidFill>
                <a:effectLst/>
                <a:latin typeface="Söhne"/>
              </a:rPr>
              <a:t>Entertainment and Escapism:</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Media, including films, television, and video games, offer entertainment and escapism, providing a break from daily life.</a:t>
            </a:r>
          </a:p>
          <a:p>
            <a:pPr marL="742950" lvl="1" indent="-285750" algn="l">
              <a:buFont typeface="+mj-lt"/>
              <a:buAutoNum type="arabicPeriod"/>
            </a:pPr>
            <a:r>
              <a:rPr lang="en-GB" b="0" i="0" u="none" strike="noStrike" dirty="0">
                <a:solidFill>
                  <a:srgbClr val="374151"/>
                </a:solidFill>
                <a:effectLst/>
                <a:latin typeface="Söhne"/>
              </a:rPr>
              <a:t>These forms of media can influence leisure activities and preferences.</a:t>
            </a:r>
          </a:p>
          <a:p>
            <a:pPr algn="l">
              <a:buFont typeface="+mj-lt"/>
              <a:buAutoNum type="arabicPeriod"/>
            </a:pPr>
            <a:r>
              <a:rPr lang="en-GB" b="1" i="0" u="none" strike="noStrike" dirty="0">
                <a:solidFill>
                  <a:srgbClr val="374151"/>
                </a:solidFill>
                <a:effectLst/>
                <a:latin typeface="Söhne"/>
              </a:rPr>
              <a:t>Influencing Consumer </a:t>
            </a:r>
            <a:r>
              <a:rPr lang="en-GB" b="1" i="0" u="none" strike="noStrike" dirty="0" err="1">
                <a:solidFill>
                  <a:srgbClr val="374151"/>
                </a:solidFill>
                <a:effectLst/>
                <a:latin typeface="Söhne"/>
              </a:rPr>
              <a:t>Behavior</a:t>
            </a:r>
            <a:r>
              <a:rPr lang="en-GB" b="1" i="0" u="none" strike="noStrike" dirty="0">
                <a:solidFill>
                  <a:srgbClr val="374151"/>
                </a:solidFill>
                <a:effectLst/>
                <a:latin typeface="Söhne"/>
              </a:rPr>
              <a:t>:</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Advertising in the media has a significant impact on consumer choices and purchasing </a:t>
            </a:r>
            <a:r>
              <a:rPr lang="en-GB" b="0" i="0" u="none" strike="noStrike" dirty="0" err="1">
                <a:solidFill>
                  <a:srgbClr val="374151"/>
                </a:solidFill>
                <a:effectLst/>
                <a:latin typeface="Söhne"/>
              </a:rPr>
              <a:t>behavior</a:t>
            </a:r>
            <a:r>
              <a:rPr lang="en-GB" b="0" i="0" u="none" strike="noStrike" dirty="0">
                <a:solidFill>
                  <a:srgbClr val="374151"/>
                </a:solidFill>
                <a:effectLst/>
                <a:latin typeface="Söhne"/>
              </a:rPr>
              <a:t>.</a:t>
            </a:r>
          </a:p>
          <a:p>
            <a:pPr marL="742950" lvl="1" indent="-285750" algn="l">
              <a:buFont typeface="+mj-lt"/>
              <a:buAutoNum type="arabicPeriod"/>
            </a:pPr>
            <a:r>
              <a:rPr lang="en-GB" b="0" i="0" u="none" strike="noStrike" dirty="0">
                <a:solidFill>
                  <a:srgbClr val="374151"/>
                </a:solidFill>
                <a:effectLst/>
                <a:latin typeface="Söhne"/>
              </a:rPr>
              <a:t>It can create desires for products and shape consumer preferences.</a:t>
            </a:r>
          </a:p>
          <a:p>
            <a:pPr algn="l">
              <a:buFont typeface="+mj-lt"/>
              <a:buAutoNum type="arabicPeriod"/>
            </a:pPr>
            <a:r>
              <a:rPr lang="en-GB" b="1" i="0" u="none" strike="noStrike" dirty="0">
                <a:solidFill>
                  <a:srgbClr val="374151"/>
                </a:solidFill>
                <a:effectLst/>
                <a:latin typeface="Söhne"/>
              </a:rPr>
              <a:t>Fostering Discussion and Debate:</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The media provides platforms for public discourse, debates, and discussions on important issues.</a:t>
            </a:r>
          </a:p>
          <a:p>
            <a:pPr marL="742950" lvl="1" indent="-285750" algn="l">
              <a:buFont typeface="+mj-lt"/>
              <a:buAutoNum type="arabicPeriod"/>
            </a:pPr>
            <a:r>
              <a:rPr lang="en-GB" b="0" i="0" u="none" strike="noStrike" dirty="0">
                <a:solidFill>
                  <a:srgbClr val="374151"/>
                </a:solidFill>
                <a:effectLst/>
                <a:latin typeface="Söhne"/>
              </a:rPr>
              <a:t>It allows for a diversity of voices and opinions to be heard.</a:t>
            </a:r>
          </a:p>
          <a:p>
            <a:pPr algn="l">
              <a:buFont typeface="+mj-lt"/>
              <a:buAutoNum type="arabicPeriod"/>
            </a:pPr>
            <a:r>
              <a:rPr lang="en-GB" b="1" i="0" u="none" strike="noStrike" dirty="0">
                <a:solidFill>
                  <a:srgbClr val="374151"/>
                </a:solidFill>
                <a:effectLst/>
                <a:latin typeface="Söhne"/>
              </a:rPr>
              <a:t>Exposure to Diversity:</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Media can expose individuals to diverse perspectives, cultures, and experiences from around the world.</a:t>
            </a:r>
          </a:p>
          <a:p>
            <a:pPr marL="742950" lvl="1" indent="-285750" algn="l">
              <a:buFont typeface="+mj-lt"/>
              <a:buAutoNum type="arabicPeriod"/>
            </a:pPr>
            <a:r>
              <a:rPr lang="en-GB" b="0" i="0" u="none" strike="noStrike" dirty="0">
                <a:solidFill>
                  <a:srgbClr val="374151"/>
                </a:solidFill>
                <a:effectLst/>
                <a:latin typeface="Söhne"/>
              </a:rPr>
              <a:t>This exposure can promote tolerance, empathy, and understanding.</a:t>
            </a:r>
          </a:p>
          <a:p>
            <a:pPr algn="l">
              <a:buFont typeface="+mj-lt"/>
              <a:buAutoNum type="arabicPeriod"/>
            </a:pPr>
            <a:r>
              <a:rPr lang="en-GB" b="1" i="0" u="none" strike="noStrike" dirty="0">
                <a:solidFill>
                  <a:srgbClr val="374151"/>
                </a:solidFill>
                <a:effectLst/>
                <a:latin typeface="Söhne"/>
              </a:rPr>
              <a:t>Framing Perceptions of Groups:</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The media can influence stereotypes and perceptions of different social and demographic groups.</a:t>
            </a:r>
          </a:p>
          <a:p>
            <a:pPr marL="742950" lvl="1" indent="-285750" algn="l">
              <a:buFont typeface="+mj-lt"/>
              <a:buAutoNum type="arabicPeriod"/>
            </a:pPr>
            <a:r>
              <a:rPr lang="en-GB" b="0" i="0" u="none" strike="noStrike" dirty="0">
                <a:solidFill>
                  <a:srgbClr val="374151"/>
                </a:solidFill>
                <a:effectLst/>
                <a:latin typeface="Söhne"/>
              </a:rPr>
              <a:t>Representation and portrayal of individuals and communities in media can reinforce or challenge stereotypes.</a:t>
            </a:r>
          </a:p>
          <a:p>
            <a:pPr algn="l">
              <a:buFont typeface="+mj-lt"/>
              <a:buAutoNum type="arabicPeriod"/>
            </a:pPr>
            <a:r>
              <a:rPr lang="en-GB" b="1" i="0" u="none" strike="noStrike" dirty="0">
                <a:solidFill>
                  <a:srgbClr val="374151"/>
                </a:solidFill>
                <a:effectLst/>
                <a:latin typeface="Söhne"/>
              </a:rPr>
              <a:t>Impact on Mental Health:</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Media consumption, especially social media, can impact mental health by contributing to issues like anxiety, depression, and body image concerns.</a:t>
            </a:r>
          </a:p>
          <a:p>
            <a:pPr marL="742950" lvl="1" indent="-285750" algn="l">
              <a:buFont typeface="+mj-lt"/>
              <a:buAutoNum type="arabicPeriod"/>
            </a:pPr>
            <a:r>
              <a:rPr lang="en-GB" b="0" i="0" u="none" strike="noStrike" dirty="0">
                <a:solidFill>
                  <a:srgbClr val="374151"/>
                </a:solidFill>
                <a:effectLst/>
                <a:latin typeface="Söhne"/>
              </a:rPr>
              <a:t>It can also facilitate social comparison and cyberbullying.</a:t>
            </a:r>
          </a:p>
          <a:p>
            <a:pPr algn="l">
              <a:buFont typeface="+mj-lt"/>
              <a:buAutoNum type="arabicPeriod"/>
            </a:pPr>
            <a:r>
              <a:rPr lang="en-GB" b="1" i="0" u="none" strike="noStrike" dirty="0">
                <a:solidFill>
                  <a:srgbClr val="374151"/>
                </a:solidFill>
                <a:effectLst/>
                <a:latin typeface="Söhne"/>
              </a:rPr>
              <a:t>Promoting Political Engagement:</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Media outlets can encourage political participation by informing citizens about elections, policies, and civic responsibilities.</a:t>
            </a:r>
          </a:p>
          <a:p>
            <a:pPr marL="742950" lvl="1" indent="-285750" algn="l">
              <a:buFont typeface="+mj-lt"/>
              <a:buAutoNum type="arabicPeriod"/>
            </a:pPr>
            <a:r>
              <a:rPr lang="en-GB" b="0" i="0" u="none" strike="noStrike" dirty="0">
                <a:solidFill>
                  <a:srgbClr val="374151"/>
                </a:solidFill>
                <a:effectLst/>
                <a:latin typeface="Söhne"/>
              </a:rPr>
              <a:t>It can mobilize people to vote or engage in advocacy.</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recognize that the media's influence is not uniform, and its impact can vary depending on individual characteristics, critical thinking skills, and media literacy. Additionally, media outlets and content creators have ethical responsibilities in how they present information and shape public discourse. Media literacy education is essential for individuals to critically evaluate and navigate the media landscape.</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6</a:t>
            </a:fld>
            <a:endParaRPr lang="en-US"/>
          </a:p>
        </p:txBody>
      </p:sp>
    </p:spTree>
    <p:extLst>
      <p:ext uri="{BB962C8B-B14F-4D97-AF65-F5344CB8AC3E}">
        <p14:creationId xmlns:p14="http://schemas.microsoft.com/office/powerpoint/2010/main" val="2663307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concept of newsworthiness generally refers to the criteria that journalists and news organizations use to determine which stories or events are considered "newsworthy" and deserving of coverage. These criteria can vary across different newsrooms and contexts, but common factors that contribute to newsworthiness include: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Timeliness:</a:t>
            </a:r>
            <a:r>
              <a:rPr lang="en-GB" b="0" i="0" u="none" strike="noStrike" dirty="0">
                <a:solidFill>
                  <a:srgbClr val="374151"/>
                </a:solidFill>
                <a:effectLst/>
                <a:latin typeface="+mn-lt"/>
              </a:rPr>
              <a:t> News is often defined by its relevance to current events. Stories that are happening now or have just occurred are typically considered more newsworthy.</a:t>
            </a:r>
          </a:p>
          <a:p>
            <a:pPr algn="l">
              <a:buFont typeface="+mj-lt"/>
              <a:buAutoNum type="arabicPeriod"/>
            </a:pPr>
            <a:r>
              <a:rPr lang="en-GB" b="1" i="0" u="none" strike="noStrike" dirty="0">
                <a:solidFill>
                  <a:srgbClr val="374151"/>
                </a:solidFill>
                <a:effectLst/>
                <a:latin typeface="+mn-lt"/>
              </a:rPr>
              <a:t>Impact:</a:t>
            </a:r>
            <a:r>
              <a:rPr lang="en-GB" b="0" i="0" u="none" strike="noStrike" dirty="0">
                <a:solidFill>
                  <a:srgbClr val="374151"/>
                </a:solidFill>
                <a:effectLst/>
                <a:latin typeface="+mn-lt"/>
              </a:rPr>
              <a:t> Stories that have a significant impact on individuals, communities, or society as a whole are often given priority.</a:t>
            </a:r>
          </a:p>
          <a:p>
            <a:pPr algn="l">
              <a:buFont typeface="+mj-lt"/>
              <a:buAutoNum type="arabicPeriod"/>
            </a:pPr>
            <a:r>
              <a:rPr lang="en-GB" b="1" i="0" u="none" strike="noStrike" dirty="0">
                <a:solidFill>
                  <a:srgbClr val="374151"/>
                </a:solidFill>
                <a:effectLst/>
                <a:latin typeface="+mn-lt"/>
              </a:rPr>
              <a:t>Prominence:</a:t>
            </a:r>
            <a:r>
              <a:rPr lang="en-GB" b="0" i="0" u="none" strike="noStrike" dirty="0">
                <a:solidFill>
                  <a:srgbClr val="374151"/>
                </a:solidFill>
                <a:effectLst/>
                <a:latin typeface="+mn-lt"/>
              </a:rPr>
              <a:t> Events involving well-known individuals, organizations, or public figures tend to receive more attention.</a:t>
            </a:r>
          </a:p>
          <a:p>
            <a:pPr algn="l">
              <a:buFont typeface="+mj-lt"/>
              <a:buAutoNum type="arabicPeriod"/>
            </a:pPr>
            <a:r>
              <a:rPr lang="en-GB" b="1" i="0" u="none" strike="noStrike" dirty="0">
                <a:solidFill>
                  <a:srgbClr val="374151"/>
                </a:solidFill>
                <a:effectLst/>
                <a:latin typeface="+mn-lt"/>
              </a:rPr>
              <a:t>Proximity:</a:t>
            </a:r>
            <a:r>
              <a:rPr lang="en-GB" b="0" i="0" u="none" strike="noStrike" dirty="0">
                <a:solidFill>
                  <a:srgbClr val="374151"/>
                </a:solidFill>
                <a:effectLst/>
                <a:latin typeface="+mn-lt"/>
              </a:rPr>
              <a:t> News that is geographically close to the audience is often prioritized.</a:t>
            </a:r>
          </a:p>
          <a:p>
            <a:pPr algn="l">
              <a:buFont typeface="+mj-lt"/>
              <a:buAutoNum type="arabicPeriod"/>
            </a:pPr>
            <a:r>
              <a:rPr lang="en-GB" b="1" i="0" u="none" strike="noStrike" dirty="0">
                <a:solidFill>
                  <a:srgbClr val="374151"/>
                </a:solidFill>
                <a:effectLst/>
                <a:latin typeface="+mn-lt"/>
              </a:rPr>
              <a:t>Conflict:</a:t>
            </a:r>
            <a:r>
              <a:rPr lang="en-GB" b="0" i="0" u="none" strike="noStrike" dirty="0">
                <a:solidFill>
                  <a:srgbClr val="374151"/>
                </a:solidFill>
                <a:effectLst/>
                <a:latin typeface="+mn-lt"/>
              </a:rPr>
              <a:t> Stories involving conflict, controversy, or contrasting viewpoints tend to be newsworthy because they generate interest.</a:t>
            </a:r>
          </a:p>
          <a:p>
            <a:pPr algn="l">
              <a:buFont typeface="+mj-lt"/>
              <a:buAutoNum type="arabicPeriod"/>
            </a:pPr>
            <a:r>
              <a:rPr lang="en-GB" b="1" i="0" u="none" strike="noStrike" dirty="0">
                <a:solidFill>
                  <a:srgbClr val="374151"/>
                </a:solidFill>
                <a:effectLst/>
                <a:latin typeface="+mn-lt"/>
              </a:rPr>
              <a:t>Human Interest:</a:t>
            </a:r>
            <a:r>
              <a:rPr lang="en-GB" b="0" i="0" u="none" strike="noStrike" dirty="0">
                <a:solidFill>
                  <a:srgbClr val="374151"/>
                </a:solidFill>
                <a:effectLst/>
                <a:latin typeface="+mn-lt"/>
              </a:rPr>
              <a:t> Stories that evoke strong emotions, empathy, or curiosity among the audience can be newsworthy.</a:t>
            </a:r>
          </a:p>
          <a:p>
            <a:pPr algn="l">
              <a:buFont typeface="+mj-lt"/>
              <a:buAutoNum type="arabicPeriod"/>
            </a:pPr>
            <a:r>
              <a:rPr lang="en-GB" b="1" i="0" u="none" strike="noStrike" dirty="0">
                <a:solidFill>
                  <a:srgbClr val="374151"/>
                </a:solidFill>
                <a:effectLst/>
                <a:latin typeface="+mn-lt"/>
              </a:rPr>
              <a:t>Unusualness:</a:t>
            </a:r>
            <a:r>
              <a:rPr lang="en-GB" b="0" i="0" u="none" strike="noStrike" dirty="0">
                <a:solidFill>
                  <a:srgbClr val="374151"/>
                </a:solidFill>
                <a:effectLst/>
                <a:latin typeface="+mn-lt"/>
              </a:rPr>
              <a:t> Events that are unusual, rare, or unexpected are often deemed newsworthy because they capture attention.</a:t>
            </a:r>
          </a:p>
          <a:p>
            <a:pPr algn="l">
              <a:buFont typeface="+mj-lt"/>
              <a:buAutoNum type="arabicPeriod"/>
            </a:pPr>
            <a:r>
              <a:rPr lang="en-GB" b="1" i="0" u="none" strike="noStrike" dirty="0">
                <a:solidFill>
                  <a:srgbClr val="374151"/>
                </a:solidFill>
                <a:effectLst/>
                <a:latin typeface="+mn-lt"/>
              </a:rPr>
              <a:t>Relevance:</a:t>
            </a:r>
            <a:r>
              <a:rPr lang="en-GB" b="0" i="0" u="none" strike="noStrike" dirty="0">
                <a:solidFill>
                  <a:srgbClr val="374151"/>
                </a:solidFill>
                <a:effectLst/>
                <a:latin typeface="+mn-lt"/>
              </a:rPr>
              <a:t> News that is relevant to the audience's interests, needs, or concerns is more likely to be considered newsworthy.</a:t>
            </a:r>
          </a:p>
          <a:p>
            <a:pPr algn="l">
              <a:buFont typeface="+mj-lt"/>
              <a:buAutoNum type="arabicPeriod"/>
            </a:pPr>
            <a:r>
              <a:rPr lang="en-GB" b="1" i="0" u="none" strike="noStrike" dirty="0">
                <a:solidFill>
                  <a:srgbClr val="374151"/>
                </a:solidFill>
                <a:effectLst/>
                <a:latin typeface="+mn-lt"/>
              </a:rPr>
              <a:t>Currency:</a:t>
            </a:r>
            <a:r>
              <a:rPr lang="en-GB" b="0" i="0" u="none" strike="noStrike" dirty="0">
                <a:solidFill>
                  <a:srgbClr val="374151"/>
                </a:solidFill>
                <a:effectLst/>
                <a:latin typeface="+mn-lt"/>
              </a:rPr>
              <a:t> Information that is up-to-date and provides the latest developments on a topic is valued in news reporting.</a:t>
            </a:r>
          </a:p>
          <a:p>
            <a:endParaRPr lang="en-US" dirty="0">
              <a:latin typeface="+mn-lt"/>
            </a:endParaRPr>
          </a:p>
          <a:p>
            <a:r>
              <a:rPr lang="en-GB" b="0" i="0" u="none" strike="noStrike" dirty="0">
                <a:solidFill>
                  <a:srgbClr val="374151"/>
                </a:solidFill>
                <a:effectLst/>
                <a:latin typeface="+mn-lt"/>
              </a:rPr>
              <a:t>It's important to note that not all factors need to be present in a news story for it to be considered newsworthy. Journalists typically consider a combination of these factors, and their relative importance can vary depending on the type of media outlet and its target audience. These theories of newsworthiness provide a framework for making editorial decisions in the media industry.</a:t>
            </a:r>
            <a:endParaRPr lang="en-US" dirty="0">
              <a:latin typeface="+mn-lt"/>
            </a:endParaRPr>
          </a:p>
        </p:txBody>
      </p:sp>
      <p:sp>
        <p:nvSpPr>
          <p:cNvPr id="4" name="Slide Number Placeholder 3"/>
          <p:cNvSpPr>
            <a:spLocks noGrp="1"/>
          </p:cNvSpPr>
          <p:nvPr>
            <p:ph type="sldNum" sz="quarter" idx="5"/>
          </p:nvPr>
        </p:nvSpPr>
        <p:spPr/>
        <p:txBody>
          <a:bodyPr/>
          <a:lstStyle/>
          <a:p>
            <a:fld id="{18D1D9E8-14BF-3048-B4D9-AC5D125B598D}" type="slidenum">
              <a:rPr lang="en-US" smtClean="0"/>
              <a:t>7</a:t>
            </a:fld>
            <a:endParaRPr lang="en-US"/>
          </a:p>
        </p:txBody>
      </p:sp>
    </p:spTree>
    <p:extLst>
      <p:ext uri="{BB962C8B-B14F-4D97-AF65-F5344CB8AC3E}">
        <p14:creationId xmlns:p14="http://schemas.microsoft.com/office/powerpoint/2010/main" val="680887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Mass media can contribute to the phenomenon of "moral panic" and "amplification" in society. </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Moral Panic:</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Definition:</a:t>
            </a:r>
            <a:r>
              <a:rPr lang="en-GB" b="0" i="0" u="none" strike="noStrike" dirty="0">
                <a:solidFill>
                  <a:srgbClr val="374151"/>
                </a:solidFill>
                <a:effectLst/>
                <a:latin typeface="+mn-lt"/>
              </a:rPr>
              <a:t> Moral panic refers to a collective and exaggerated reaction to a perceived social issue or threat that is often driven by the mass media.</a:t>
            </a:r>
          </a:p>
          <a:p>
            <a:pPr algn="l">
              <a:buFont typeface="+mj-lt"/>
              <a:buAutoNum type="arabicPeriod"/>
            </a:pPr>
            <a:r>
              <a:rPr lang="en-GB" b="1" i="0" u="none" strike="noStrike" dirty="0">
                <a:solidFill>
                  <a:srgbClr val="374151"/>
                </a:solidFill>
                <a:effectLst/>
                <a:latin typeface="+mn-lt"/>
              </a:rPr>
              <a:t>Media Sensationalism:</a:t>
            </a:r>
            <a:r>
              <a:rPr lang="en-GB" b="0" i="0" u="none" strike="noStrike" dirty="0">
                <a:solidFill>
                  <a:srgbClr val="374151"/>
                </a:solidFill>
                <a:effectLst/>
                <a:latin typeface="+mn-lt"/>
              </a:rPr>
              <a:t> Mass media can sensationalize certain events or issues, particularly crimes, social behaviours, or incidents that are deemed deviant or unusual. This sensationalism can lead to the distortion of the true extent or nature of the issue.</a:t>
            </a:r>
          </a:p>
          <a:p>
            <a:pPr algn="l">
              <a:buFont typeface="+mj-lt"/>
              <a:buAutoNum type="arabicPeriod"/>
            </a:pPr>
            <a:r>
              <a:rPr lang="en-GB" b="1" i="0" u="none" strike="noStrike" dirty="0">
                <a:solidFill>
                  <a:srgbClr val="374151"/>
                </a:solidFill>
                <a:effectLst/>
                <a:latin typeface="+mn-lt"/>
              </a:rPr>
              <a:t>Reinforcing Stereotypes:</a:t>
            </a:r>
            <a:r>
              <a:rPr lang="en-GB" b="0" i="0" u="none" strike="noStrike" dirty="0">
                <a:solidFill>
                  <a:srgbClr val="374151"/>
                </a:solidFill>
                <a:effectLst/>
                <a:latin typeface="+mn-lt"/>
              </a:rPr>
              <a:t> The media's focus on specific incidents or groups can reinforce existing stereotypes or stigmas associated with those issues or groups. This, in turn, can lead to heightened public anxiety or fear.</a:t>
            </a:r>
          </a:p>
          <a:p>
            <a:pPr algn="l">
              <a:buFont typeface="+mj-lt"/>
              <a:buAutoNum type="arabicPeriod"/>
            </a:pPr>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Amplification:</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Definition:</a:t>
            </a:r>
            <a:r>
              <a:rPr lang="en-GB" b="0" i="0" u="none" strike="noStrike" dirty="0">
                <a:solidFill>
                  <a:srgbClr val="374151"/>
                </a:solidFill>
                <a:effectLst/>
                <a:latin typeface="+mn-lt"/>
              </a:rPr>
              <a:t> Amplification, in the context of moral panic, is the process by which the media magnifies the significance of an issue, making it appear more severe or widespread than it actually is.</a:t>
            </a:r>
          </a:p>
          <a:p>
            <a:pPr algn="l">
              <a:buFont typeface="+mj-lt"/>
              <a:buAutoNum type="arabicPeriod"/>
            </a:pPr>
            <a:r>
              <a:rPr lang="en-GB" b="1" i="0" u="none" strike="noStrike" dirty="0">
                <a:solidFill>
                  <a:srgbClr val="374151"/>
                </a:solidFill>
                <a:effectLst/>
                <a:latin typeface="+mn-lt"/>
              </a:rPr>
              <a:t>Media Coverage:</a:t>
            </a:r>
            <a:r>
              <a:rPr lang="en-GB" b="0" i="0" u="none" strike="noStrike" dirty="0">
                <a:solidFill>
                  <a:srgbClr val="374151"/>
                </a:solidFill>
                <a:effectLst/>
                <a:latin typeface="+mn-lt"/>
              </a:rPr>
              <a:t> When the media heavily covers a particular event, behaviour, or group, it can give the impression that the issue is far more prevalent or dangerous than it is in reality.</a:t>
            </a:r>
          </a:p>
          <a:p>
            <a:pPr algn="l">
              <a:buFont typeface="+mj-lt"/>
              <a:buAutoNum type="arabicPeriod"/>
            </a:pPr>
            <a:r>
              <a:rPr lang="en-GB" b="1" i="0" u="none" strike="noStrike" dirty="0">
                <a:solidFill>
                  <a:srgbClr val="374151"/>
                </a:solidFill>
                <a:effectLst/>
                <a:latin typeface="+mn-lt"/>
              </a:rPr>
              <a:t>Crisis Amplification:</a:t>
            </a:r>
            <a:r>
              <a:rPr lang="en-GB" b="0" i="0" u="none" strike="noStrike" dirty="0">
                <a:solidFill>
                  <a:srgbClr val="374151"/>
                </a:solidFill>
                <a:effectLst/>
                <a:latin typeface="+mn-lt"/>
              </a:rPr>
              <a:t> The constant reporting and discussion of an issue can create a sense of crisis, leading to calls for action, intervention, or policy changes, even if the issue itself may not warrant such a response.</a:t>
            </a:r>
          </a:p>
          <a:p>
            <a:pPr algn="l">
              <a:buFont typeface="+mj-lt"/>
              <a:buAutoNum type="arabicPeriod"/>
            </a:pPr>
            <a:r>
              <a:rPr lang="en-GB" b="1" i="0" u="none" strike="noStrike" dirty="0">
                <a:solidFill>
                  <a:srgbClr val="374151"/>
                </a:solidFill>
                <a:effectLst/>
                <a:latin typeface="+mn-lt"/>
              </a:rPr>
              <a:t>Public Reaction:</a:t>
            </a:r>
            <a:r>
              <a:rPr lang="en-GB" b="0" i="0" u="none" strike="noStrike" dirty="0">
                <a:solidFill>
                  <a:srgbClr val="374151"/>
                </a:solidFill>
                <a:effectLst/>
                <a:latin typeface="+mn-lt"/>
              </a:rPr>
              <a:t> Amplified media coverage can lead to heightened public concern, anxiety, or fear regarding the issue, further contributing to moral panic.</a:t>
            </a:r>
          </a:p>
          <a:p>
            <a:pPr algn="l">
              <a:buFont typeface="+mj-lt"/>
              <a:buAutoNum type="arabicPeriod"/>
            </a:pPr>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How Mass Media Causes Moral Panic and Amplification:</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Selectivity:</a:t>
            </a:r>
            <a:r>
              <a:rPr lang="en-GB" b="0" i="0" u="none" strike="noStrike" dirty="0">
                <a:solidFill>
                  <a:srgbClr val="374151"/>
                </a:solidFill>
                <a:effectLst/>
                <a:latin typeface="+mn-lt"/>
              </a:rPr>
              <a:t> Media outlets often select stories that are sensational, shocking, or fit into established narratives, as these tend to attract more viewers or readers. By highlighting these stories, the media can create an environment conducive to moral panic.</a:t>
            </a:r>
          </a:p>
          <a:p>
            <a:pPr algn="l">
              <a:buFont typeface="+mj-lt"/>
              <a:buAutoNum type="arabicPeriod"/>
            </a:pPr>
            <a:r>
              <a:rPr lang="en-GB" b="1" i="0" u="none" strike="noStrike" dirty="0">
                <a:solidFill>
                  <a:srgbClr val="374151"/>
                </a:solidFill>
                <a:effectLst/>
                <a:latin typeface="+mn-lt"/>
              </a:rPr>
              <a:t>Repetition:</a:t>
            </a:r>
            <a:r>
              <a:rPr lang="en-GB" b="0" i="0" u="none" strike="noStrike" dirty="0">
                <a:solidFill>
                  <a:srgbClr val="374151"/>
                </a:solidFill>
                <a:effectLst/>
                <a:latin typeface="+mn-lt"/>
              </a:rPr>
              <a:t> The continuous reporting of an issue, along with frequent updates and discussions, can amplify its significance in the public's mind, even if the issue is relatively isolated or uncommon.</a:t>
            </a:r>
          </a:p>
          <a:p>
            <a:pPr algn="l">
              <a:buFont typeface="+mj-lt"/>
              <a:buAutoNum type="arabicPeriod"/>
            </a:pPr>
            <a:r>
              <a:rPr lang="en-GB" b="1" i="0" u="none" strike="noStrike" dirty="0">
                <a:solidFill>
                  <a:srgbClr val="374151"/>
                </a:solidFill>
                <a:effectLst/>
                <a:latin typeface="+mn-lt"/>
              </a:rPr>
              <a:t>Expert Opinions:</a:t>
            </a:r>
            <a:r>
              <a:rPr lang="en-GB" b="0" i="0" u="none" strike="noStrike" dirty="0">
                <a:solidFill>
                  <a:srgbClr val="374151"/>
                </a:solidFill>
                <a:effectLst/>
                <a:latin typeface="+mn-lt"/>
              </a:rPr>
              <a:t> Media frequently invites experts or authorities to provide analysis and commentary on an issue. Their input can lend credibility to the perceived severity of the problem.</a:t>
            </a:r>
          </a:p>
          <a:p>
            <a:pPr algn="l">
              <a:buFont typeface="+mj-lt"/>
              <a:buAutoNum type="arabicPeriod"/>
            </a:pPr>
            <a:r>
              <a:rPr lang="en-GB" b="1" i="0" u="none" strike="noStrike" dirty="0">
                <a:solidFill>
                  <a:srgbClr val="374151"/>
                </a:solidFill>
                <a:effectLst/>
                <a:latin typeface="+mn-lt"/>
              </a:rPr>
              <a:t>Emotional Appeals:</a:t>
            </a:r>
            <a:r>
              <a:rPr lang="en-GB" b="0" i="0" u="none" strike="noStrike" dirty="0">
                <a:solidFill>
                  <a:srgbClr val="374151"/>
                </a:solidFill>
                <a:effectLst/>
                <a:latin typeface="+mn-lt"/>
              </a:rPr>
              <a:t> Media often use emotional storytelling and imagery to engage the audience, evoking fear, outrage, or sympathy. This emotional appeal can intensify public reactions and lead to moral panic.</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Mass media can contribute to moral panic and amplification by selectively focusing on sensational or deviant events, repetitively reporting on them, and using emotional and expert-driven narratives to engage the public. The consequences of moral panic can include hasty policy decisions, societal fear, and the stigmatization of specific groups or </a:t>
            </a:r>
            <a:r>
              <a:rPr lang="en-GB" b="0" i="0" u="none" strike="noStrike" dirty="0" err="1">
                <a:solidFill>
                  <a:srgbClr val="374151"/>
                </a:solidFill>
                <a:effectLst/>
                <a:latin typeface="+mn-lt"/>
              </a:rPr>
              <a:t>behaviors</a:t>
            </a:r>
            <a:r>
              <a:rPr lang="en-GB" b="0" i="0" u="none" strike="noStrike" dirty="0">
                <a:solidFill>
                  <a:srgbClr val="374151"/>
                </a:solidFill>
                <a:effectLst/>
                <a:latin typeface="+mn-lt"/>
              </a:rPr>
              <a:t>, which may not always be justified by the actual extent of the issue.</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9</a:t>
            </a:fld>
            <a:endParaRPr lang="en-US"/>
          </a:p>
        </p:txBody>
      </p:sp>
    </p:spTree>
    <p:extLst>
      <p:ext uri="{BB962C8B-B14F-4D97-AF65-F5344CB8AC3E}">
        <p14:creationId xmlns:p14="http://schemas.microsoft.com/office/powerpoint/2010/main" val="4159044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n-lt"/>
              </a:rPr>
              <a:t>How does the media and terrorism have a symbiotic relationship?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endParaRPr>
          </a:p>
          <a:p>
            <a:pPr algn="l"/>
            <a:r>
              <a:rPr lang="en-GB" b="0" i="0" u="none" strike="noStrike" dirty="0">
                <a:solidFill>
                  <a:srgbClr val="374151"/>
                </a:solidFill>
                <a:effectLst/>
                <a:latin typeface="+mn-lt"/>
              </a:rPr>
              <a:t>The relationship between the media and terrorism is often described as symbiotic, meaning that both entities benefit from and depend on each other in various ways. This complex relationship can have both positive and negative consequences, and it has evolved with the advent of new media technologies. Here's how the media and terrorism have a symbiotic relationship:</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1. Publicity and Propaganda:</a:t>
            </a:r>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Terrorist groups seek to spread their message, recruit followers, and generate fear and attention. They often use violence and sensational acts to gain media coverage.</a:t>
            </a:r>
          </a:p>
          <a:p>
            <a:pPr algn="l">
              <a:buFont typeface="Arial" panose="020B0604020202020204" pitchFamily="34" charset="0"/>
              <a:buChar char="•"/>
            </a:pPr>
            <a:r>
              <a:rPr lang="en-GB" b="0" i="0" u="none" strike="noStrike" dirty="0">
                <a:solidFill>
                  <a:srgbClr val="374151"/>
                </a:solidFill>
                <a:effectLst/>
                <a:latin typeface="+mn-lt"/>
              </a:rPr>
              <a:t>The media, in turn, is attracted to sensational and high-impact stories. Terrorist incidents make headlines and capture public attention, providing media outlets with compelling content.</a:t>
            </a:r>
          </a:p>
          <a:p>
            <a:pPr algn="l"/>
            <a:r>
              <a:rPr lang="en-GB" b="1" i="0" u="none" strike="noStrike" dirty="0">
                <a:solidFill>
                  <a:srgbClr val="374151"/>
                </a:solidFill>
                <a:effectLst/>
                <a:latin typeface="+mn-lt"/>
              </a:rPr>
              <a:t>2. Amplification of Messages:</a:t>
            </a:r>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Terrorist groups can reach a global audience through media coverage, allowing them to communicate their ideology, demands, and grievances.</a:t>
            </a:r>
          </a:p>
          <a:p>
            <a:pPr algn="l">
              <a:buFont typeface="Arial" panose="020B0604020202020204" pitchFamily="34" charset="0"/>
              <a:buChar char="•"/>
            </a:pPr>
            <a:r>
              <a:rPr lang="en-GB" b="0" i="0" u="none" strike="noStrike" dirty="0">
                <a:solidFill>
                  <a:srgbClr val="374151"/>
                </a:solidFill>
                <a:effectLst/>
                <a:latin typeface="+mn-lt"/>
              </a:rPr>
              <a:t>The media amplifies these messages by broadcasting or publishing them, potentially increasing the impact of the terrorists' communication.</a:t>
            </a:r>
          </a:p>
          <a:p>
            <a:pPr algn="l"/>
            <a:r>
              <a:rPr lang="en-GB" b="1" i="0" u="none" strike="noStrike" dirty="0">
                <a:solidFill>
                  <a:srgbClr val="374151"/>
                </a:solidFill>
                <a:effectLst/>
                <a:latin typeface="+mn-lt"/>
              </a:rPr>
              <a:t>3. Recruitment and Radicalization:</a:t>
            </a:r>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Terrorist organizations use the media, including social media platforms, to recruit and radicalize individuals. They create and disseminate propaganda videos, messages, and online content to attract sympathizers and supporters.</a:t>
            </a:r>
          </a:p>
          <a:p>
            <a:pPr algn="l">
              <a:buFont typeface="Arial" panose="020B0604020202020204" pitchFamily="34" charset="0"/>
              <a:buChar char="•"/>
            </a:pPr>
            <a:r>
              <a:rPr lang="en-GB" b="0" i="0" u="none" strike="noStrike" dirty="0">
                <a:solidFill>
                  <a:srgbClr val="374151"/>
                </a:solidFill>
                <a:effectLst/>
                <a:latin typeface="+mn-lt"/>
              </a:rPr>
              <a:t>Media exposure can serve as a recruitment tool, as individuals inspired by news coverage may be drawn to extremist ideologies.</a:t>
            </a:r>
          </a:p>
          <a:p>
            <a:pPr algn="l"/>
            <a:r>
              <a:rPr lang="en-GB" b="1" i="0" u="none" strike="noStrike" dirty="0">
                <a:solidFill>
                  <a:srgbClr val="374151"/>
                </a:solidFill>
                <a:effectLst/>
                <a:latin typeface="+mn-lt"/>
              </a:rPr>
              <a:t>4. Public Fear and Anxiety:</a:t>
            </a:r>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Media coverage of terrorist attacks can create a climate of fear and anxiety among the public. High-profile incidents receive extensive news coverage, leading to heightened concerns about personal safety.</a:t>
            </a:r>
          </a:p>
          <a:p>
            <a:pPr algn="l">
              <a:buFont typeface="Arial" panose="020B0604020202020204" pitchFamily="34" charset="0"/>
              <a:buChar char="•"/>
            </a:pPr>
            <a:r>
              <a:rPr lang="en-GB" b="0" i="0" u="none" strike="noStrike" dirty="0">
                <a:solidFill>
                  <a:srgbClr val="374151"/>
                </a:solidFill>
                <a:effectLst/>
                <a:latin typeface="+mn-lt"/>
              </a:rPr>
              <a:t>Fear-driven news consumption can contribute to audience ratings and revenue for media outlets.</a:t>
            </a:r>
          </a:p>
          <a:p>
            <a:pPr algn="l"/>
            <a:r>
              <a:rPr lang="en-GB" b="1" i="0" u="none" strike="noStrike" dirty="0">
                <a:solidFill>
                  <a:srgbClr val="374151"/>
                </a:solidFill>
                <a:effectLst/>
                <a:latin typeface="+mn-lt"/>
              </a:rPr>
              <a:t>5. Government Response and Policy:</a:t>
            </a:r>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Governments and security agencies use media coverage to communicate with the public during and after terrorist incidents. They provide updates, safety instructions, and reassurances.</a:t>
            </a:r>
          </a:p>
          <a:p>
            <a:pPr algn="l">
              <a:buFont typeface="Arial" panose="020B0604020202020204" pitchFamily="34" charset="0"/>
              <a:buChar char="•"/>
            </a:pPr>
            <a:r>
              <a:rPr lang="en-GB" b="0" i="0" u="none" strike="noStrike" dirty="0">
                <a:solidFill>
                  <a:srgbClr val="374151"/>
                </a:solidFill>
                <a:effectLst/>
                <a:latin typeface="+mn-lt"/>
              </a:rPr>
              <a:t>Media reporting can influence public perception of government responses and policies related to counterterrorism efforts.</a:t>
            </a:r>
          </a:p>
          <a:p>
            <a:pPr algn="l"/>
            <a:r>
              <a:rPr lang="en-GB" b="1" i="0" u="none" strike="noStrike" dirty="0">
                <a:solidFill>
                  <a:srgbClr val="374151"/>
                </a:solidFill>
                <a:effectLst/>
                <a:latin typeface="+mn-lt"/>
              </a:rPr>
              <a:t>6. Information Flow:</a:t>
            </a:r>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The media serves as a primary source of information during terrorist incidents. It provides updates, eyewitness accounts, and expert analysis, helping the public understand unfolding events.</a:t>
            </a:r>
          </a:p>
          <a:p>
            <a:pPr algn="l">
              <a:buFont typeface="Arial" panose="020B0604020202020204" pitchFamily="34" charset="0"/>
              <a:buChar char="•"/>
            </a:pPr>
            <a:r>
              <a:rPr lang="en-GB" b="0" i="0" u="none" strike="noStrike" dirty="0">
                <a:solidFill>
                  <a:srgbClr val="374151"/>
                </a:solidFill>
                <a:effectLst/>
                <a:latin typeface="+mn-lt"/>
              </a:rPr>
              <a:t>Media coverage can be instrumental in disseminating crucial information during crises.</a:t>
            </a:r>
          </a:p>
          <a:p>
            <a:pPr algn="l"/>
            <a:r>
              <a:rPr lang="en-GB" b="1" i="0" u="none" strike="noStrike" dirty="0">
                <a:solidFill>
                  <a:srgbClr val="374151"/>
                </a:solidFill>
                <a:effectLst/>
                <a:latin typeface="+mn-lt"/>
              </a:rPr>
              <a:t>7. Ethical Dilemmas:</a:t>
            </a:r>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The media faces ethical dilemmas in covering terrorism, including the balance between the public's right to know and national security concerns.</a:t>
            </a:r>
          </a:p>
          <a:p>
            <a:pPr algn="l">
              <a:buFont typeface="Arial" panose="020B0604020202020204" pitchFamily="34" charset="0"/>
              <a:buChar char="•"/>
            </a:pPr>
            <a:r>
              <a:rPr lang="en-GB" b="0" i="0" u="none" strike="noStrike" dirty="0">
                <a:solidFill>
                  <a:srgbClr val="374151"/>
                </a:solidFill>
                <a:effectLst/>
                <a:latin typeface="+mn-lt"/>
              </a:rPr>
              <a:t>Decisions about what to cover, how to cover it, and whether to air or publish graphic content are central ethical considerations.</a:t>
            </a:r>
          </a:p>
          <a:p>
            <a:pPr algn="l"/>
            <a:r>
              <a:rPr lang="en-GB" b="1" i="0" u="none" strike="noStrike" dirty="0">
                <a:solidFill>
                  <a:srgbClr val="374151"/>
                </a:solidFill>
                <a:effectLst/>
                <a:latin typeface="+mn-lt"/>
              </a:rPr>
              <a:t>8. Media's Role in Shaping Perceptions:</a:t>
            </a:r>
            <a:endParaRPr lang="en-GB" b="0" i="0" u="none" strike="noStrike" dirty="0">
              <a:solidFill>
                <a:srgbClr val="374151"/>
              </a:solidFill>
              <a:effectLst/>
              <a:latin typeface="+mn-lt"/>
            </a:endParaRPr>
          </a:p>
          <a:p>
            <a:pPr algn="l">
              <a:buFont typeface="Arial" panose="020B0604020202020204" pitchFamily="34" charset="0"/>
              <a:buChar char="•"/>
            </a:pPr>
            <a:r>
              <a:rPr lang="en-GB" b="0" i="0" u="none" strike="noStrike" dirty="0">
                <a:solidFill>
                  <a:srgbClr val="374151"/>
                </a:solidFill>
                <a:effectLst/>
                <a:latin typeface="+mn-lt"/>
              </a:rPr>
              <a:t>Media coverage can shape public perceptions of terrorism, influencing how individuals perceive the threat, the motives of terrorists, and the appropriate responses.</a:t>
            </a:r>
          </a:p>
          <a:p>
            <a:pPr algn="l">
              <a:buFont typeface="Arial" panose="020B0604020202020204" pitchFamily="34" charset="0"/>
              <a:buChar char="•"/>
            </a:pPr>
            <a:r>
              <a:rPr lang="en-GB" b="0" i="0" u="none" strike="noStrike" dirty="0">
                <a:solidFill>
                  <a:srgbClr val="374151"/>
                </a:solidFill>
                <a:effectLst/>
                <a:latin typeface="+mn-lt"/>
              </a:rPr>
              <a:t>Framing and narrative choices by the media can affect public opinion and policy discussions.</a:t>
            </a:r>
          </a:p>
          <a:p>
            <a:pPr algn="l"/>
            <a:r>
              <a:rPr lang="en-GB" b="0" i="0" u="none" strike="noStrike" dirty="0">
                <a:solidFill>
                  <a:srgbClr val="374151"/>
                </a:solidFill>
                <a:effectLst/>
                <a:latin typeface="+mn-lt"/>
              </a:rPr>
              <a:t>It's important to recognize that the symbiotic relationship between the media and terrorism is a complex issue with both advantages and disadvantages. While media coverage can expose and condemn acts of terrorism, it can also inadvertently contribute to the goals of terrorist groups by amplifying their messages and creating fear. Balancing the need for responsible reporting with the public's right to information is an ongoing challenge for media organizations and society as a whole.</a:t>
            </a:r>
          </a:p>
          <a:p>
            <a:pPr algn="l"/>
            <a:endParaRPr lang="en-GB" b="0" i="0" u="none" strike="noStrike" dirty="0">
              <a:solidFill>
                <a:srgbClr val="37415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n-lt"/>
              </a:rPr>
              <a:t>How is the media a platform for terrorist communication?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endParaRPr>
          </a:p>
          <a:p>
            <a:pPr algn="l"/>
            <a:r>
              <a:rPr lang="en-GB" b="0" i="0" u="none" strike="noStrike" dirty="0">
                <a:solidFill>
                  <a:srgbClr val="374151"/>
                </a:solidFill>
                <a:effectLst/>
                <a:latin typeface="+mn-lt"/>
              </a:rPr>
              <a:t>The media, including both traditional and digital platforms, can serve as a means of communication and propaganda for terrorist groups. Here's how the media functions as a platform for terrorist communication:</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Broadcasting Messages:</a:t>
            </a:r>
            <a:r>
              <a:rPr lang="en-GB" b="0" i="0" u="none" strike="noStrike" dirty="0">
                <a:solidFill>
                  <a:srgbClr val="374151"/>
                </a:solidFill>
                <a:effectLst/>
                <a:latin typeface="+mn-lt"/>
              </a:rPr>
              <a:t> Terrorist groups use media outlets, including websites, social media platforms, and video-sharing sites, to disseminate their messages. They can post videos, audio recordings, written statements, and images to reach a global audience.</a:t>
            </a:r>
          </a:p>
          <a:p>
            <a:pPr algn="l">
              <a:buFont typeface="+mj-lt"/>
              <a:buAutoNum type="arabicPeriod"/>
            </a:pPr>
            <a:r>
              <a:rPr lang="en-GB" b="1" i="0" u="none" strike="noStrike" dirty="0">
                <a:solidFill>
                  <a:srgbClr val="374151"/>
                </a:solidFill>
                <a:effectLst/>
                <a:latin typeface="+mn-lt"/>
              </a:rPr>
              <a:t>Spreading Propaganda:</a:t>
            </a:r>
            <a:r>
              <a:rPr lang="en-GB" b="0" i="0" u="none" strike="noStrike" dirty="0">
                <a:solidFill>
                  <a:srgbClr val="374151"/>
                </a:solidFill>
                <a:effectLst/>
                <a:latin typeface="+mn-lt"/>
              </a:rPr>
              <a:t> Terrorists create and distribute propaganda materials to promote their ideologies, recruit sympathizers, and justify acts of violence. These materials often include videos, articles, posters, and social media posts.</a:t>
            </a:r>
          </a:p>
          <a:p>
            <a:pPr algn="l">
              <a:buFont typeface="+mj-lt"/>
              <a:buAutoNum type="arabicPeriod"/>
            </a:pPr>
            <a:r>
              <a:rPr lang="en-GB" b="1" i="0" u="none" strike="noStrike" dirty="0">
                <a:solidFill>
                  <a:srgbClr val="374151"/>
                </a:solidFill>
                <a:effectLst/>
                <a:latin typeface="+mn-lt"/>
              </a:rPr>
              <a:t>Recruitment Efforts:</a:t>
            </a:r>
            <a:r>
              <a:rPr lang="en-GB" b="0" i="0" u="none" strike="noStrike" dirty="0">
                <a:solidFill>
                  <a:srgbClr val="374151"/>
                </a:solidFill>
                <a:effectLst/>
                <a:latin typeface="+mn-lt"/>
              </a:rPr>
              <a:t> Online platforms provide terrorist organizations with a way to recruit new members and supporters. They use persuasive messaging and content to attract individuals who may be sympathetic to their cause.</a:t>
            </a:r>
          </a:p>
          <a:p>
            <a:pPr algn="l">
              <a:buFont typeface="+mj-lt"/>
              <a:buAutoNum type="arabicPeriod"/>
            </a:pPr>
            <a:r>
              <a:rPr lang="en-GB" b="1" i="0" u="none" strike="noStrike" dirty="0">
                <a:solidFill>
                  <a:srgbClr val="374151"/>
                </a:solidFill>
                <a:effectLst/>
                <a:latin typeface="+mn-lt"/>
              </a:rPr>
              <a:t>Disseminating Instructions:</a:t>
            </a:r>
            <a:r>
              <a:rPr lang="en-GB" b="0" i="0" u="none" strike="noStrike" dirty="0">
                <a:solidFill>
                  <a:srgbClr val="374151"/>
                </a:solidFill>
                <a:effectLst/>
                <a:latin typeface="+mn-lt"/>
              </a:rPr>
              <a:t> Terrorist groups may use media platforms to provide instructions and guidance to their followers. This can include instructions on carrying out attacks, making explosives, or engaging in other illegal activities.</a:t>
            </a:r>
          </a:p>
          <a:p>
            <a:pPr algn="l">
              <a:buFont typeface="+mj-lt"/>
              <a:buAutoNum type="arabicPeriod"/>
            </a:pPr>
            <a:r>
              <a:rPr lang="en-GB" b="1" i="0" u="none" strike="noStrike" dirty="0">
                <a:solidFill>
                  <a:srgbClr val="374151"/>
                </a:solidFill>
                <a:effectLst/>
                <a:latin typeface="+mn-lt"/>
              </a:rPr>
              <a:t>Claiming Responsibility:</a:t>
            </a:r>
            <a:r>
              <a:rPr lang="en-GB" b="0" i="0" u="none" strike="noStrike" dirty="0">
                <a:solidFill>
                  <a:srgbClr val="374151"/>
                </a:solidFill>
                <a:effectLst/>
                <a:latin typeface="+mn-lt"/>
              </a:rPr>
              <a:t> After committing acts of terrorism, groups often use media outlets to claim responsibility for the attacks. They may issue statements or release videos as part of their propaganda efforts.</a:t>
            </a:r>
          </a:p>
          <a:p>
            <a:pPr algn="l">
              <a:buFont typeface="+mj-lt"/>
              <a:buAutoNum type="arabicPeriod"/>
            </a:pPr>
            <a:r>
              <a:rPr lang="en-GB" b="1" i="0" u="none" strike="noStrike" dirty="0">
                <a:solidFill>
                  <a:srgbClr val="374151"/>
                </a:solidFill>
                <a:effectLst/>
                <a:latin typeface="+mn-lt"/>
              </a:rPr>
              <a:t>Inspiring Lone Wolf Attacks:</a:t>
            </a:r>
            <a:r>
              <a:rPr lang="en-GB" b="0" i="0" u="none" strike="noStrike" dirty="0">
                <a:solidFill>
                  <a:srgbClr val="374151"/>
                </a:solidFill>
                <a:effectLst/>
                <a:latin typeface="+mn-lt"/>
              </a:rPr>
              <a:t> Media content can inspire "lone wolf" terrorists or individuals who carry out attacks independently. These individuals may be radicalized or motivated by online propaganda.</a:t>
            </a:r>
          </a:p>
          <a:p>
            <a:pPr algn="l">
              <a:buFont typeface="+mj-lt"/>
              <a:buAutoNum type="arabicPeriod"/>
            </a:pPr>
            <a:r>
              <a:rPr lang="en-GB" b="1" i="0" u="none" strike="noStrike" dirty="0">
                <a:solidFill>
                  <a:srgbClr val="374151"/>
                </a:solidFill>
                <a:effectLst/>
                <a:latin typeface="+mn-lt"/>
              </a:rPr>
              <a:t>Engaging in Psychological Warfare:</a:t>
            </a:r>
            <a:r>
              <a:rPr lang="en-GB" b="0" i="0" u="none" strike="noStrike" dirty="0">
                <a:solidFill>
                  <a:srgbClr val="374151"/>
                </a:solidFill>
                <a:effectLst/>
                <a:latin typeface="+mn-lt"/>
              </a:rPr>
              <a:t> Terrorist organizations engage in psychological warfare by using the media to spread fear and intimidate their enemies. They may threaten further attacks or make demands through media channels.</a:t>
            </a:r>
          </a:p>
          <a:p>
            <a:pPr algn="l">
              <a:buFont typeface="+mj-lt"/>
              <a:buAutoNum type="arabicPeriod"/>
            </a:pPr>
            <a:r>
              <a:rPr lang="en-GB" b="1" i="0" u="none" strike="noStrike" dirty="0">
                <a:solidFill>
                  <a:srgbClr val="374151"/>
                </a:solidFill>
                <a:effectLst/>
                <a:latin typeface="+mn-lt"/>
              </a:rPr>
              <a:t>Online Communities:</a:t>
            </a:r>
            <a:r>
              <a:rPr lang="en-GB" b="0" i="0" u="none" strike="noStrike" dirty="0">
                <a:solidFill>
                  <a:srgbClr val="374151"/>
                </a:solidFill>
                <a:effectLst/>
                <a:latin typeface="+mn-lt"/>
              </a:rPr>
              <a:t> Terrorist groups create online communities and forums where supporters can interact, share information, and discuss extremist ideologies. These platforms facilitate communication and radicalization.</a:t>
            </a:r>
          </a:p>
          <a:p>
            <a:pPr algn="l">
              <a:buFont typeface="+mj-lt"/>
              <a:buAutoNum type="arabicPeriod"/>
            </a:pPr>
            <a:r>
              <a:rPr lang="en-GB" b="1" i="0" u="none" strike="noStrike" dirty="0">
                <a:solidFill>
                  <a:srgbClr val="374151"/>
                </a:solidFill>
                <a:effectLst/>
                <a:latin typeface="+mn-lt"/>
              </a:rPr>
              <a:t>Amplification by Mainstream Media:</a:t>
            </a:r>
            <a:r>
              <a:rPr lang="en-GB" b="0" i="0" u="none" strike="noStrike" dirty="0">
                <a:solidFill>
                  <a:srgbClr val="374151"/>
                </a:solidFill>
                <a:effectLst/>
                <a:latin typeface="+mn-lt"/>
              </a:rPr>
              <a:t> Occasionally, mainstream media outlets may inadvertently amplify terrorist messages by covering their statements or using their propaganda materials. This can provide terrorists with additional visibility.</a:t>
            </a:r>
          </a:p>
          <a:p>
            <a:pPr algn="l">
              <a:buFont typeface="+mj-lt"/>
              <a:buAutoNum type="arabicPeriod"/>
            </a:pPr>
            <a:r>
              <a:rPr lang="en-GB" b="1" i="0" u="none" strike="noStrike" dirty="0">
                <a:solidFill>
                  <a:srgbClr val="374151"/>
                </a:solidFill>
                <a:effectLst/>
                <a:latin typeface="+mn-lt"/>
              </a:rPr>
              <a:t>Challenges in Content Removal:</a:t>
            </a:r>
            <a:r>
              <a:rPr lang="en-GB" b="0" i="0" u="none" strike="noStrike" dirty="0">
                <a:solidFill>
                  <a:srgbClr val="374151"/>
                </a:solidFill>
                <a:effectLst/>
                <a:latin typeface="+mn-lt"/>
              </a:rPr>
              <a:t> Removing terrorist content from digital platforms can be challenging due to the sheer volume of content and the use of encryption and anonymity by some groups. Tech companies often work to identify and remove such content, but it remains a persistent issue.</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important to note that media platforms have taken steps to combat the dissemination of terrorist content, including policies against hate speech and terrorism-related materials. However, the ease of creating and sharing digital content online makes it difficult to completely eradicate such content.</a:t>
            </a:r>
          </a:p>
          <a:p>
            <a:pPr algn="l"/>
            <a:r>
              <a:rPr lang="en-GB" b="0" i="0" u="none" strike="noStrike" dirty="0">
                <a:solidFill>
                  <a:srgbClr val="374151"/>
                </a:solidFill>
                <a:effectLst/>
                <a:latin typeface="+mn-lt"/>
              </a:rPr>
              <a:t>Efforts to counter online terrorism often involve cooperation between tech companies, governments, law enforcement agencies, and organizations focused on countering extremism. These efforts aim to strike a balance between protecting freedom of expression and preventing the misuse of online platforms for promoting violence and terrorism.</a:t>
            </a:r>
          </a:p>
          <a:p>
            <a:pPr algn="l"/>
            <a:endParaRPr lang="en-GB" b="0" i="0" u="none" strike="noStrike" dirty="0">
              <a:solidFill>
                <a:srgbClr val="37415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mn-lt"/>
              </a:rPr>
              <a:t>How does the media distort the threat of terrorism?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mn-lt"/>
            </a:endParaRPr>
          </a:p>
          <a:p>
            <a:pPr algn="l"/>
            <a:r>
              <a:rPr lang="en-GB" b="0" i="0" u="none" strike="noStrike" dirty="0">
                <a:solidFill>
                  <a:srgbClr val="374151"/>
                </a:solidFill>
                <a:effectLst/>
                <a:latin typeface="+mn-lt"/>
              </a:rPr>
              <a:t>The media can sometimes distort the threat of terrorism in several ways, often unintentionally, due to factors such as the pursuit of ratings, sensationalism, and limited resources for in-depth reporting. These distortions can lead to a misperception of the actual threat posed by terrorism. Here are some common ways in which the media may contribute to this distortion:</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Overemphasis on High-Impact Incidents:</a:t>
            </a:r>
            <a:r>
              <a:rPr lang="en-GB" b="0" i="0" u="none" strike="noStrike" dirty="0">
                <a:solidFill>
                  <a:srgbClr val="374151"/>
                </a:solidFill>
                <a:effectLst/>
                <a:latin typeface="+mn-lt"/>
              </a:rPr>
              <a:t> Media outlets tend to give extensive coverage to high-profile and sensational terrorist attacks, particularly those with significant casualties. While these incidents are newsworthy, they can create the impression that terrorism is a constant and imminent threat, even when it is relatively rare.</a:t>
            </a:r>
          </a:p>
          <a:p>
            <a:pPr algn="l">
              <a:buFont typeface="+mj-lt"/>
              <a:buAutoNum type="arabicPeriod"/>
            </a:pPr>
            <a:r>
              <a:rPr lang="en-GB" b="1" i="0" u="none" strike="noStrike" dirty="0">
                <a:solidFill>
                  <a:srgbClr val="374151"/>
                </a:solidFill>
                <a:effectLst/>
                <a:latin typeface="+mn-lt"/>
              </a:rPr>
              <a:t>Selective Reporting:</a:t>
            </a:r>
            <a:r>
              <a:rPr lang="en-GB" b="0" i="0" u="none" strike="noStrike" dirty="0">
                <a:solidFill>
                  <a:srgbClr val="374151"/>
                </a:solidFill>
                <a:effectLst/>
                <a:latin typeface="+mn-lt"/>
              </a:rPr>
              <a:t> The media may selectively report on certain types of terrorism while ignoring others. For example, attacks by extremist groups with certain ideologies may receive more attention than those committed by other groups, leading to a skewed perception of the threat landscape.</a:t>
            </a:r>
          </a:p>
          <a:p>
            <a:pPr algn="l">
              <a:buFont typeface="+mj-lt"/>
              <a:buAutoNum type="arabicPeriod"/>
            </a:pPr>
            <a:r>
              <a:rPr lang="en-GB" b="1" i="0" u="none" strike="noStrike" dirty="0">
                <a:solidFill>
                  <a:srgbClr val="374151"/>
                </a:solidFill>
                <a:effectLst/>
                <a:latin typeface="+mn-lt"/>
              </a:rPr>
              <a:t>Sensationalism:</a:t>
            </a:r>
            <a:r>
              <a:rPr lang="en-GB" b="0" i="0" u="none" strike="noStrike" dirty="0">
                <a:solidFill>
                  <a:srgbClr val="374151"/>
                </a:solidFill>
                <a:effectLst/>
                <a:latin typeface="+mn-lt"/>
              </a:rPr>
              <a:t> Sensationalized reporting, including dramatic headlines and graphic images, can heighten public fear and anxiety. Emphasis on the most dramatic aspects of an incident can distort the overall context and impact of terrorism.</a:t>
            </a:r>
          </a:p>
          <a:p>
            <a:pPr algn="l">
              <a:buFont typeface="+mj-lt"/>
              <a:buAutoNum type="arabicPeriod"/>
            </a:pPr>
            <a:r>
              <a:rPr lang="en-GB" b="1" i="0" u="none" strike="noStrike" dirty="0">
                <a:solidFill>
                  <a:srgbClr val="374151"/>
                </a:solidFill>
                <a:effectLst/>
                <a:latin typeface="+mn-lt"/>
              </a:rPr>
              <a:t>Framing and Language Choices:</a:t>
            </a:r>
            <a:r>
              <a:rPr lang="en-GB" b="0" i="0" u="none" strike="noStrike" dirty="0">
                <a:solidFill>
                  <a:srgbClr val="374151"/>
                </a:solidFill>
                <a:effectLst/>
                <a:latin typeface="+mn-lt"/>
              </a:rPr>
              <a:t> The media's framing of terrorism stories can influence public perceptions. Language choices, such as </a:t>
            </a:r>
            <a:r>
              <a:rPr lang="en-GB" b="0" i="0" u="none" strike="noStrike" dirty="0" err="1">
                <a:solidFill>
                  <a:srgbClr val="374151"/>
                </a:solidFill>
                <a:effectLst/>
                <a:latin typeface="+mn-lt"/>
              </a:rPr>
              <a:t>labeling</a:t>
            </a:r>
            <a:r>
              <a:rPr lang="en-GB" b="0" i="0" u="none" strike="noStrike" dirty="0">
                <a:solidFill>
                  <a:srgbClr val="374151"/>
                </a:solidFill>
                <a:effectLst/>
                <a:latin typeface="+mn-lt"/>
              </a:rPr>
              <a:t> incidents as "terrorist attacks" or "acts of terror," can have different connotations and implications.</a:t>
            </a:r>
          </a:p>
          <a:p>
            <a:pPr algn="l">
              <a:buFont typeface="+mj-lt"/>
              <a:buAutoNum type="arabicPeriod"/>
            </a:pPr>
            <a:r>
              <a:rPr lang="en-GB" b="1" i="0" u="none" strike="noStrike" dirty="0">
                <a:solidFill>
                  <a:srgbClr val="374151"/>
                </a:solidFill>
                <a:effectLst/>
                <a:latin typeface="+mn-lt"/>
              </a:rPr>
              <a:t>Amplifying Fear:</a:t>
            </a:r>
            <a:r>
              <a:rPr lang="en-GB" b="0" i="0" u="none" strike="noStrike" dirty="0">
                <a:solidFill>
                  <a:srgbClr val="374151"/>
                </a:solidFill>
                <a:effectLst/>
                <a:latin typeface="+mn-lt"/>
              </a:rPr>
              <a:t> Continuous news coverage and analysis of terrorism can amplify public fear and concern, making it appear as though terrorism is more prevalent than it actually is.</a:t>
            </a:r>
          </a:p>
          <a:p>
            <a:pPr algn="l">
              <a:buFont typeface="+mj-lt"/>
              <a:buAutoNum type="arabicPeriod"/>
            </a:pPr>
            <a:r>
              <a:rPr lang="en-GB" b="1" i="0" u="none" strike="noStrike" dirty="0">
                <a:solidFill>
                  <a:srgbClr val="374151"/>
                </a:solidFill>
                <a:effectLst/>
                <a:latin typeface="+mn-lt"/>
              </a:rPr>
              <a:t>Neglecting Other Risks:</a:t>
            </a:r>
            <a:r>
              <a:rPr lang="en-GB" b="0" i="0" u="none" strike="noStrike" dirty="0">
                <a:solidFill>
                  <a:srgbClr val="374151"/>
                </a:solidFill>
                <a:effectLst/>
                <a:latin typeface="+mn-lt"/>
              </a:rPr>
              <a:t> Excessive focus on terrorism can divert attention and resources away from addressing other risks and issues that may pose a greater threat to public safety or well-being.</a:t>
            </a:r>
          </a:p>
          <a:p>
            <a:pPr algn="l">
              <a:buFont typeface="+mj-lt"/>
              <a:buAutoNum type="arabicPeriod"/>
            </a:pPr>
            <a:r>
              <a:rPr lang="en-GB" b="1" i="0" u="none" strike="noStrike" dirty="0">
                <a:solidFill>
                  <a:srgbClr val="374151"/>
                </a:solidFill>
                <a:effectLst/>
                <a:latin typeface="+mn-lt"/>
              </a:rPr>
              <a:t>Overgeneralization:</a:t>
            </a:r>
            <a:r>
              <a:rPr lang="en-GB" b="0" i="0" u="none" strike="noStrike" dirty="0">
                <a:solidFill>
                  <a:srgbClr val="374151"/>
                </a:solidFill>
                <a:effectLst/>
                <a:latin typeface="+mn-lt"/>
              </a:rPr>
              <a:t> The media may overgeneralize or stereotype certain groups, potentially contributing to the stigmatization of entire communities based on the actions of a few individuals.</a:t>
            </a:r>
          </a:p>
          <a:p>
            <a:pPr algn="l">
              <a:buFont typeface="+mj-lt"/>
              <a:buAutoNum type="arabicPeriod"/>
            </a:pPr>
            <a:r>
              <a:rPr lang="en-GB" b="1" i="0" u="none" strike="noStrike" dirty="0">
                <a:solidFill>
                  <a:srgbClr val="374151"/>
                </a:solidFill>
                <a:effectLst/>
                <a:latin typeface="+mn-lt"/>
              </a:rPr>
              <a:t>Lack of Context:</a:t>
            </a:r>
            <a:r>
              <a:rPr lang="en-GB" b="0" i="0" u="none" strike="noStrike" dirty="0">
                <a:solidFill>
                  <a:srgbClr val="374151"/>
                </a:solidFill>
                <a:effectLst/>
                <a:latin typeface="+mn-lt"/>
              </a:rPr>
              <a:t> In-depth reporting on the root causes and motivations of terrorism may be limited in </a:t>
            </a:r>
            <a:r>
              <a:rPr lang="en-GB" b="0" i="0" u="none" strike="noStrike" dirty="0" err="1">
                <a:solidFill>
                  <a:srgbClr val="374151"/>
                </a:solidFill>
                <a:effectLst/>
                <a:latin typeface="+mn-lt"/>
              </a:rPr>
              <a:t>favor</a:t>
            </a:r>
            <a:r>
              <a:rPr lang="en-GB" b="0" i="0" u="none" strike="noStrike" dirty="0">
                <a:solidFill>
                  <a:srgbClr val="374151"/>
                </a:solidFill>
                <a:effectLst/>
                <a:latin typeface="+mn-lt"/>
              </a:rPr>
              <a:t> of quick and sensational coverage. This can lead to a lack of understanding of the underlying factors driving extremism.</a:t>
            </a:r>
          </a:p>
          <a:p>
            <a:pPr algn="l">
              <a:buFont typeface="+mj-lt"/>
              <a:buAutoNum type="arabicPeriod"/>
            </a:pPr>
            <a:r>
              <a:rPr lang="en-GB" b="1" i="0" u="none" strike="noStrike" dirty="0">
                <a:solidFill>
                  <a:srgbClr val="374151"/>
                </a:solidFill>
                <a:effectLst/>
                <a:latin typeface="+mn-lt"/>
              </a:rPr>
              <a:t>Failure to Highlight Successful Counterterrorism Efforts:</a:t>
            </a:r>
            <a:r>
              <a:rPr lang="en-GB" b="0" i="0" u="none" strike="noStrike" dirty="0">
                <a:solidFill>
                  <a:srgbClr val="374151"/>
                </a:solidFill>
                <a:effectLst/>
                <a:latin typeface="+mn-lt"/>
              </a:rPr>
              <a:t> The media may not adequately highlight successful counterterrorism efforts, which can lead to a perception that governments and security agencies are ineffective.</a:t>
            </a:r>
          </a:p>
          <a:p>
            <a:pPr algn="l">
              <a:buFont typeface="+mj-lt"/>
              <a:buAutoNum type="arabicPeriod"/>
            </a:pPr>
            <a:r>
              <a:rPr lang="en-GB" b="1" i="0" u="none" strike="noStrike" dirty="0">
                <a:solidFill>
                  <a:srgbClr val="374151"/>
                </a:solidFill>
                <a:effectLst/>
                <a:latin typeface="+mn-lt"/>
              </a:rPr>
              <a:t>Confirmation Bias:</a:t>
            </a:r>
            <a:r>
              <a:rPr lang="en-GB" b="0" i="0" u="none" strike="noStrike" dirty="0">
                <a:solidFill>
                  <a:srgbClr val="374151"/>
                </a:solidFill>
                <a:effectLst/>
                <a:latin typeface="+mn-lt"/>
              </a:rPr>
              <a:t> Media consumers may be more exposed to information that confirms their existing beliefs and fears, reinforcing their perceptions of the terrorism threat.</a:t>
            </a:r>
          </a:p>
          <a:p>
            <a:pPr algn="l">
              <a:buFont typeface="+mj-lt"/>
              <a:buAutoNum type="arabicPeriod"/>
            </a:pPr>
            <a:r>
              <a:rPr lang="en-GB" b="1" i="0" u="none" strike="noStrike" dirty="0">
                <a:solidFill>
                  <a:srgbClr val="374151"/>
                </a:solidFill>
                <a:effectLst/>
                <a:latin typeface="+mn-lt"/>
              </a:rPr>
              <a:t>Global Perspective:</a:t>
            </a:r>
            <a:r>
              <a:rPr lang="en-GB" b="0" i="0" u="none" strike="noStrike" dirty="0">
                <a:solidFill>
                  <a:srgbClr val="374151"/>
                </a:solidFill>
                <a:effectLst/>
                <a:latin typeface="+mn-lt"/>
              </a:rPr>
              <a:t> Some media may focus disproportionately on terrorism in certain regions, while neglecting or underreporting incidents in other parts of the world.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important to recognize that responsible journalism strives to provide accurate, balanced, and contextualized reporting on terrorism. Journalists face challenges in navigating the tension between informing the public and avoiding sensationalism. Media literacy, critical thinking, and a diverse range of news sources can help individuals better understand the complexities of the terrorism threat and its actual impact</a:t>
            </a:r>
            <a:r>
              <a:rPr lang="en-GB" b="0" i="0" u="none" strike="noStrike" dirty="0">
                <a:solidFill>
                  <a:srgbClr val="374151"/>
                </a:solidFill>
                <a:effectLst/>
                <a:latin typeface="Söhne"/>
              </a:rPr>
              <a:t>.</a:t>
            </a:r>
          </a:p>
          <a:p>
            <a:pPr algn="l"/>
            <a:endParaRPr lang="en-GB" b="0" i="0" u="none" strike="noStrike" dirty="0">
              <a:solidFill>
                <a:srgbClr val="374151"/>
              </a:solidFill>
              <a:effectLst/>
              <a:latin typeface="Söhne"/>
            </a:endParaRPr>
          </a:p>
          <a:p>
            <a:pPr algn="l"/>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11</a:t>
            </a:fld>
            <a:endParaRPr lang="en-US"/>
          </a:p>
        </p:txBody>
      </p:sp>
    </p:spTree>
    <p:extLst>
      <p:ext uri="{BB962C8B-B14F-4D97-AF65-F5344CB8AC3E}">
        <p14:creationId xmlns:p14="http://schemas.microsoft.com/office/powerpoint/2010/main" val="3500261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Does media coverage inspire copycat terrorism?</a:t>
            </a:r>
            <a:endParaRPr lang="en-US"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Media coverage of terrorist acts can, in some cases, inspire copycat terrorism or "contagion" effects, although the relationship between media coverage and copycat incidents is complex and not always straightforward. Several factors contribute to this phenomenon: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Sensationalism:</a:t>
            </a:r>
            <a:r>
              <a:rPr lang="en-GB" b="0" i="0" u="none" strike="noStrike" dirty="0">
                <a:solidFill>
                  <a:srgbClr val="374151"/>
                </a:solidFill>
                <a:effectLst/>
                <a:latin typeface="Calibri" panose="020F0502020204030204" pitchFamily="34" charset="0"/>
                <a:cs typeface="Calibri" panose="020F0502020204030204" pitchFamily="34" charset="0"/>
              </a:rPr>
              <a:t> Extensive media coverage of terrorist attacks can provide perpetrators with a sense of notoriety and fame, which may serve as an incentive for individuals seeking attention.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Identification with Perpetrators:</a:t>
            </a:r>
            <a:r>
              <a:rPr lang="en-GB" b="0" i="0" u="none" strike="noStrike" dirty="0">
                <a:solidFill>
                  <a:srgbClr val="374151"/>
                </a:solidFill>
                <a:effectLst/>
                <a:latin typeface="Calibri" panose="020F0502020204030204" pitchFamily="34" charset="0"/>
                <a:cs typeface="Calibri" panose="020F0502020204030204" pitchFamily="34" charset="0"/>
              </a:rPr>
              <a:t> Some individuals who sympathize with the motives or ideology of terrorists may identify with the perpetrators, viewing them as heroes or martyrs. Media coverage can reinforce this identification.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Inspiration from Previous Attacks:</a:t>
            </a:r>
            <a:r>
              <a:rPr lang="en-GB" b="0" i="0" u="none" strike="noStrike" dirty="0">
                <a:solidFill>
                  <a:srgbClr val="374151"/>
                </a:solidFill>
                <a:effectLst/>
                <a:latin typeface="Calibri" panose="020F0502020204030204" pitchFamily="34" charset="0"/>
                <a:cs typeface="Calibri" panose="020F0502020204030204" pitchFamily="34" charset="0"/>
              </a:rPr>
              <a:t> High-profile attacks may inspire others who share similar grievances or ideologies to carry out similar acts in an attempt to achieve the same level of impact and notoriety.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Detailed Coverage:</a:t>
            </a:r>
            <a:r>
              <a:rPr lang="en-GB" b="0" i="0" u="none" strike="noStrike" dirty="0">
                <a:solidFill>
                  <a:srgbClr val="374151"/>
                </a:solidFill>
                <a:effectLst/>
                <a:latin typeface="Calibri" panose="020F0502020204030204" pitchFamily="34" charset="0"/>
                <a:cs typeface="Calibri" panose="020F0502020204030204" pitchFamily="34" charset="0"/>
              </a:rPr>
              <a:t> In-depth media coverage that provides extensive details about the tactics and methods used in attacks can potentially serve as a manual for individuals contemplating copycat actions.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Media Amplification:</a:t>
            </a:r>
            <a:r>
              <a:rPr lang="en-GB" b="0" i="0" u="none" strike="noStrike" dirty="0">
                <a:solidFill>
                  <a:srgbClr val="374151"/>
                </a:solidFill>
                <a:effectLst/>
                <a:latin typeface="Calibri" panose="020F0502020204030204" pitchFamily="34" charset="0"/>
                <a:cs typeface="Calibri" panose="020F0502020204030204" pitchFamily="34" charset="0"/>
              </a:rPr>
              <a:t> Social media platforms can further amplify media coverage and discussions surrounding terrorist acts, increasing the potential for inspiration and contagion.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Visibility and Recognition:</a:t>
            </a:r>
            <a:r>
              <a:rPr lang="en-GB" b="0" i="0" u="none" strike="noStrike" dirty="0">
                <a:solidFill>
                  <a:srgbClr val="374151"/>
                </a:solidFill>
                <a:effectLst/>
                <a:latin typeface="Calibri" panose="020F0502020204030204" pitchFamily="34" charset="0"/>
                <a:cs typeface="Calibri" panose="020F0502020204030204" pitchFamily="34" charset="0"/>
              </a:rPr>
              <a:t> Perpetrators may seek to gain recognition and validation for their actions through media coverage, making them more likely to emulate the tactics of previous attackers.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Anniversaries and Commemorations:</a:t>
            </a:r>
            <a:r>
              <a:rPr lang="en-GB" b="0" i="0" u="none" strike="noStrike" dirty="0">
                <a:solidFill>
                  <a:srgbClr val="374151"/>
                </a:solidFill>
                <a:effectLst/>
                <a:latin typeface="Calibri" panose="020F0502020204030204" pitchFamily="34" charset="0"/>
                <a:cs typeface="Calibri" panose="020F0502020204030204" pitchFamily="34" charset="0"/>
              </a:rPr>
              <a:t> Media coverage of anniversaries or commemorations of past terrorist attacks can rekindle memories and emotions, potentially motivating individuals to carry out copycat acts.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not everyone exposed to media coverage of terrorism will be motivated to engage in copycat acts. The factors leading to copycat terrorism are often complex and influenced by individual vulnerabilities, personal circumstances, and pre-existing radicalization or extremist beliefs.</a:t>
            </a:r>
          </a:p>
          <a:p>
            <a:pPr algn="l"/>
            <a:r>
              <a:rPr lang="en-GB" b="0" i="0" u="none" strike="noStrike" dirty="0">
                <a:solidFill>
                  <a:srgbClr val="374151"/>
                </a:solidFill>
                <a:effectLst/>
                <a:latin typeface="Calibri" panose="020F0502020204030204" pitchFamily="34" charset="0"/>
                <a:cs typeface="Calibri" panose="020F0502020204030204" pitchFamily="34" charset="0"/>
              </a:rPr>
              <a:t>Media organizations and responsible journalists are aware of the potential influence of their coverage on individuals who may be susceptible to copycat </a:t>
            </a:r>
            <a:r>
              <a:rPr lang="en-GB" b="0" i="0" u="none" strike="noStrike" dirty="0" err="1">
                <a:solidFill>
                  <a:srgbClr val="374151"/>
                </a:solidFill>
                <a:effectLst/>
                <a:latin typeface="Calibri" panose="020F0502020204030204" pitchFamily="34" charset="0"/>
                <a:cs typeface="Calibri" panose="020F0502020204030204" pitchFamily="34" charset="0"/>
              </a:rPr>
              <a:t>behavior</a:t>
            </a:r>
            <a:r>
              <a:rPr lang="en-GB" b="0" i="0" u="none" strike="noStrike" dirty="0">
                <a:solidFill>
                  <a:srgbClr val="374151"/>
                </a:solidFill>
                <a:effectLst/>
                <a:latin typeface="Calibri" panose="020F0502020204030204" pitchFamily="34" charset="0"/>
                <a:cs typeface="Calibri" panose="020F0502020204030204" pitchFamily="34" charset="0"/>
              </a:rPr>
              <a:t>. Ethical reporting practices may include limiting the use of perpetrator names and images, avoiding sensationalism, providing context and analysis, and focusing on the impact of terrorism on victims and communities rather than glorifying perpetrators.</a:t>
            </a:r>
          </a:p>
          <a:p>
            <a:pPr algn="l"/>
            <a:r>
              <a:rPr lang="en-GB" b="0" i="0" u="none" strike="noStrike" dirty="0">
                <a:solidFill>
                  <a:srgbClr val="374151"/>
                </a:solidFill>
                <a:effectLst/>
                <a:latin typeface="Calibri" panose="020F0502020204030204" pitchFamily="34" charset="0"/>
                <a:cs typeface="Calibri" panose="020F0502020204030204" pitchFamily="34" charset="0"/>
              </a:rPr>
              <a:t>Counterterrorism efforts also address the online and offline radicalization pathways that can lead to copycat terrorism, emphasizing the importance of early intervention, community engagement, and deradicalization programs.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Do you think the media should stop covering terrorism?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No, the media should not stop covering terrorism. Terrorism is a significant global issue with real and far-reaching consequences, and responsible journalism plays a crucial role in informing the public, holding governments and organizations accountable, and fostering dialogue on counterterrorism strategies. However, the way the media covers terrorism should be approached with responsibility and ethical considerations in mind. Here's why the media should continue covering terrorism, but with care: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Informing the Public:</a:t>
            </a:r>
            <a:r>
              <a:rPr lang="en-GB" b="0" i="0" u="none" strike="noStrike" dirty="0">
                <a:solidFill>
                  <a:srgbClr val="374151"/>
                </a:solidFill>
                <a:effectLst/>
                <a:latin typeface="Calibri" panose="020F0502020204030204" pitchFamily="34" charset="0"/>
                <a:cs typeface="Calibri" panose="020F0502020204030204" pitchFamily="34" charset="0"/>
              </a:rPr>
              <a:t> Terrorism impacts society, and people have a right to be informed about threats, incidents, and their consequences. Media coverage can help individuals make informed decisions and understand the implications of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Accountability:</a:t>
            </a:r>
            <a:r>
              <a:rPr lang="en-GB" b="0" i="0" u="none" strike="noStrike" dirty="0">
                <a:solidFill>
                  <a:srgbClr val="374151"/>
                </a:solidFill>
                <a:effectLst/>
                <a:latin typeface="Calibri" panose="020F0502020204030204" pitchFamily="34" charset="0"/>
                <a:cs typeface="Calibri" panose="020F0502020204030204" pitchFamily="34" charset="0"/>
              </a:rPr>
              <a:t> Media reporting can hold governments, security agencies, and organizations accountable for their actions and responses to terrorism. It plays a vital role in ensuring transparency and oversight.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Public Safety:</a:t>
            </a:r>
            <a:r>
              <a:rPr lang="en-GB" b="0" i="0" u="none" strike="noStrike" dirty="0">
                <a:solidFill>
                  <a:srgbClr val="374151"/>
                </a:solidFill>
                <a:effectLst/>
                <a:latin typeface="Calibri" panose="020F0502020204030204" pitchFamily="34" charset="0"/>
                <a:cs typeface="Calibri" panose="020F0502020204030204" pitchFamily="34" charset="0"/>
              </a:rPr>
              <a:t> Timely and accurate information provided by the media during a terrorist incident can help the public take necessary precautions and stay safe.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Fostering Dialogue:</a:t>
            </a:r>
            <a:r>
              <a:rPr lang="en-GB" b="0" i="0" u="none" strike="noStrike" dirty="0">
                <a:solidFill>
                  <a:srgbClr val="374151"/>
                </a:solidFill>
                <a:effectLst/>
                <a:latin typeface="Calibri" panose="020F0502020204030204" pitchFamily="34" charset="0"/>
                <a:cs typeface="Calibri" panose="020F0502020204030204" pitchFamily="34" charset="0"/>
              </a:rPr>
              <a:t> Media coverage can stimulate public discourse and discussions on counterterrorism policies, strategies, and solutions. It encourages society to engage in debates about addressing root causes and prevention.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Highlighting Victim Perspectives:</a:t>
            </a:r>
            <a:r>
              <a:rPr lang="en-GB" b="0" i="0" u="none" strike="noStrike" dirty="0">
                <a:solidFill>
                  <a:srgbClr val="374151"/>
                </a:solidFill>
                <a:effectLst/>
                <a:latin typeface="Calibri" panose="020F0502020204030204" pitchFamily="34" charset="0"/>
                <a:cs typeface="Calibri" panose="020F0502020204030204" pitchFamily="34" charset="0"/>
              </a:rPr>
              <a:t> Responsible journalism can give a voice to victims of terrorism and their experiences. It humanizes the impact of these acts and fosters empathy and solidarity.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Exposing Extremist Ideologies:</a:t>
            </a:r>
            <a:r>
              <a:rPr lang="en-GB" b="0" i="0" u="none" strike="noStrike" dirty="0">
                <a:solidFill>
                  <a:srgbClr val="374151"/>
                </a:solidFill>
                <a:effectLst/>
                <a:latin typeface="Calibri" panose="020F0502020204030204" pitchFamily="34" charset="0"/>
                <a:cs typeface="Calibri" panose="020F0502020204030204" pitchFamily="34" charset="0"/>
              </a:rPr>
              <a:t> Media reporting can expose extremist ideologies and the tactics used by terrorist groups, which can help counter extremist narratives and recruitment efforts.</a:t>
            </a:r>
          </a:p>
          <a:p>
            <a:pPr algn="l"/>
            <a:r>
              <a:rPr lang="en-GB" b="0" i="0" u="none" strike="noStrike" dirty="0">
                <a:solidFill>
                  <a:srgbClr val="374151"/>
                </a:solidFill>
                <a:effectLst/>
                <a:latin typeface="Calibri" panose="020F0502020204030204" pitchFamily="34" charset="0"/>
                <a:cs typeface="Calibri" panose="020F0502020204030204" pitchFamily="34" charset="0"/>
              </a:rPr>
              <a:t>However, it's essential for the media to cover terrorism responsibly and ethically: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Avoiding Sensationalism:</a:t>
            </a:r>
            <a:r>
              <a:rPr lang="en-GB" b="0" i="0" u="none" strike="noStrike" dirty="0">
                <a:solidFill>
                  <a:srgbClr val="374151"/>
                </a:solidFill>
                <a:effectLst/>
                <a:latin typeface="Calibri" panose="020F0502020204030204" pitchFamily="34" charset="0"/>
                <a:cs typeface="Calibri" panose="020F0502020204030204" pitchFamily="34" charset="0"/>
              </a:rPr>
              <a:t> Media outlets should refrain from sensationalizing terrorism incidents or glorifying perpetrators. Responsible reporting should focus on the impact on victims and communities.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Balancing Coverage:</a:t>
            </a:r>
            <a:r>
              <a:rPr lang="en-GB" b="0" i="0" u="none" strike="noStrike" dirty="0">
                <a:solidFill>
                  <a:srgbClr val="374151"/>
                </a:solidFill>
                <a:effectLst/>
                <a:latin typeface="Calibri" panose="020F0502020204030204" pitchFamily="34" charset="0"/>
                <a:cs typeface="Calibri" panose="020F0502020204030204" pitchFamily="34" charset="0"/>
              </a:rPr>
              <a:t> The media should provide a balanced perspective that includes expert analysis, context, and diverse viewpoints. It should not disproportionately focus on certain types of terrorism or groups.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Minimizing Harm:</a:t>
            </a:r>
            <a:r>
              <a:rPr lang="en-GB" b="0" i="0" u="none" strike="noStrike" dirty="0">
                <a:solidFill>
                  <a:srgbClr val="374151"/>
                </a:solidFill>
                <a:effectLst/>
                <a:latin typeface="Calibri" panose="020F0502020204030204" pitchFamily="34" charset="0"/>
                <a:cs typeface="Calibri" panose="020F0502020204030204" pitchFamily="34" charset="0"/>
              </a:rPr>
              <a:t> Care should be taken to avoid causing undue harm or distress to victims and their families, especially when reporting on sensitive and traumatic events.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Respecting Privacy:</a:t>
            </a:r>
            <a:r>
              <a:rPr lang="en-GB" b="0" i="0" u="none" strike="noStrike" dirty="0">
                <a:solidFill>
                  <a:srgbClr val="374151"/>
                </a:solidFill>
                <a:effectLst/>
                <a:latin typeface="Calibri" panose="020F0502020204030204" pitchFamily="34" charset="0"/>
                <a:cs typeface="Calibri" panose="020F0502020204030204" pitchFamily="34" charset="0"/>
              </a:rPr>
              <a:t> The media should respect the privacy and dignity of victims and their families, avoiding intrusive reporting practices.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Minimizing Harmful Effects:</a:t>
            </a:r>
            <a:r>
              <a:rPr lang="en-GB" b="0" i="0" u="none" strike="noStrike" dirty="0">
                <a:solidFill>
                  <a:srgbClr val="374151"/>
                </a:solidFill>
                <a:effectLst/>
                <a:latin typeface="Calibri" panose="020F0502020204030204" pitchFamily="34" charset="0"/>
                <a:cs typeface="Calibri" panose="020F0502020204030204" pitchFamily="34" charset="0"/>
              </a:rPr>
              <a:t> Media organizations should be aware of the potential for their coverage to inspire copycat terrorism or contribute to fear and anxiety. Ethical reporting practices can help mitigate these risks.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media should continue to cover terrorism as part of its role in informing the public and fostering accountability and dialogue. However, responsible and ethical reporting practices are essential to ensure that coverage serves the public interest while minimizing potential harm and distortions.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12</a:t>
            </a:fld>
            <a:endParaRPr lang="en-US"/>
          </a:p>
        </p:txBody>
      </p:sp>
    </p:spTree>
    <p:extLst>
      <p:ext uri="{BB962C8B-B14F-4D97-AF65-F5344CB8AC3E}">
        <p14:creationId xmlns:p14="http://schemas.microsoft.com/office/powerpoint/2010/main" val="2714123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A media-oriented strategy is an approach or plan that is centred on effectively using various forms of media to achieve specific goals or objectives. It is often employed in the fields of marketing, public relations, communications, and advertising. The primary aim of a media-oriented strategy is to leverage media channels to reach and engage with target audiences, convey messages, and achieve desired outcomes.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elements of a media-oriented strategy:</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Audience Targeting:</a:t>
            </a:r>
            <a:r>
              <a:rPr lang="en-GB" b="0" i="0" u="none" strike="noStrike" dirty="0">
                <a:solidFill>
                  <a:srgbClr val="374151"/>
                </a:solidFill>
                <a:effectLst/>
                <a:latin typeface="+mn-lt"/>
              </a:rPr>
              <a:t> Identifying and understanding the specific audience or demographic that the strategy intends to reach. This involves profiling the target audience's characteristics, preferences, behaviours, and media consumption habits.</a:t>
            </a:r>
          </a:p>
          <a:p>
            <a:pPr algn="l">
              <a:buFont typeface="+mj-lt"/>
              <a:buAutoNum type="arabicPeriod"/>
            </a:pPr>
            <a:r>
              <a:rPr lang="en-GB" b="1" i="0" u="none" strike="noStrike" dirty="0">
                <a:solidFill>
                  <a:srgbClr val="374151"/>
                </a:solidFill>
                <a:effectLst/>
                <a:latin typeface="+mn-lt"/>
              </a:rPr>
              <a:t>Media Selection:</a:t>
            </a:r>
            <a:r>
              <a:rPr lang="en-GB" b="0" i="0" u="none" strike="noStrike" dirty="0">
                <a:solidFill>
                  <a:srgbClr val="374151"/>
                </a:solidFill>
                <a:effectLst/>
                <a:latin typeface="+mn-lt"/>
              </a:rPr>
              <a:t> Choosing the most appropriate and effective media channels to communicate with the target audience. This can include traditional media like television, radio, print, and outdoor advertising, as well as digital media such as social media, websites, email marketing, and online advertising.</a:t>
            </a:r>
          </a:p>
          <a:p>
            <a:pPr algn="l">
              <a:buFont typeface="+mj-lt"/>
              <a:buAutoNum type="arabicPeriod"/>
            </a:pPr>
            <a:r>
              <a:rPr lang="en-GB" b="1" i="0" u="none" strike="noStrike" dirty="0">
                <a:solidFill>
                  <a:srgbClr val="374151"/>
                </a:solidFill>
                <a:effectLst/>
                <a:latin typeface="+mn-lt"/>
              </a:rPr>
              <a:t>Message Development:</a:t>
            </a:r>
            <a:r>
              <a:rPr lang="en-GB" b="0" i="0" u="none" strike="noStrike" dirty="0">
                <a:solidFill>
                  <a:srgbClr val="374151"/>
                </a:solidFill>
                <a:effectLst/>
                <a:latin typeface="+mn-lt"/>
              </a:rPr>
              <a:t> Crafting messages or content that are tailored to the chosen media channels and resonate with the target audience. Messages should be clear, compelling, and aligned with the strategy's goals.</a:t>
            </a:r>
          </a:p>
          <a:p>
            <a:pPr algn="l">
              <a:buFont typeface="+mj-lt"/>
              <a:buAutoNum type="arabicPeriod"/>
            </a:pPr>
            <a:r>
              <a:rPr lang="en-GB" b="1" i="0" u="none" strike="noStrike" dirty="0">
                <a:solidFill>
                  <a:srgbClr val="374151"/>
                </a:solidFill>
                <a:effectLst/>
                <a:latin typeface="+mn-lt"/>
              </a:rPr>
              <a:t>Content Creation:</a:t>
            </a:r>
            <a:r>
              <a:rPr lang="en-GB" b="0" i="0" u="none" strike="noStrike" dirty="0">
                <a:solidFill>
                  <a:srgbClr val="374151"/>
                </a:solidFill>
                <a:effectLst/>
                <a:latin typeface="+mn-lt"/>
              </a:rPr>
              <a:t> Producing media content, such as advertisements, articles, videos, or social media posts, that can be distributed through the selected media channels.</a:t>
            </a:r>
          </a:p>
          <a:p>
            <a:pPr algn="l">
              <a:buFont typeface="+mj-lt"/>
              <a:buAutoNum type="arabicPeriod"/>
            </a:pPr>
            <a:r>
              <a:rPr lang="en-GB" b="1" i="0" u="none" strike="noStrike" dirty="0">
                <a:solidFill>
                  <a:srgbClr val="374151"/>
                </a:solidFill>
                <a:effectLst/>
                <a:latin typeface="+mn-lt"/>
              </a:rPr>
              <a:t>Media Planning and Buying:</a:t>
            </a:r>
            <a:r>
              <a:rPr lang="en-GB" b="0" i="0" u="none" strike="noStrike" dirty="0">
                <a:solidFill>
                  <a:srgbClr val="374151"/>
                </a:solidFill>
                <a:effectLst/>
                <a:latin typeface="+mn-lt"/>
              </a:rPr>
              <a:t> Determining when and where to place media content to maximize reach and impact. This involves media planning (scheduling and placement) and media buying (negotiating and purchasing ad space).</a:t>
            </a:r>
          </a:p>
          <a:p>
            <a:pPr algn="l">
              <a:buFont typeface="+mj-lt"/>
              <a:buAutoNum type="arabicPeriod"/>
            </a:pPr>
            <a:r>
              <a:rPr lang="en-GB" b="1" i="0" u="none" strike="noStrike" dirty="0">
                <a:solidFill>
                  <a:srgbClr val="374151"/>
                </a:solidFill>
                <a:effectLst/>
                <a:latin typeface="+mn-lt"/>
              </a:rPr>
              <a:t>Integration:</a:t>
            </a:r>
            <a:r>
              <a:rPr lang="en-GB" b="0" i="0" u="none" strike="noStrike" dirty="0">
                <a:solidFill>
                  <a:srgbClr val="374151"/>
                </a:solidFill>
                <a:effectLst/>
                <a:latin typeface="+mn-lt"/>
              </a:rPr>
              <a:t> Ensuring a consistent message and branding across all selected media channels. Integration enhances the strategy's effectiveness and reinforces the message in the audience's mind.</a:t>
            </a:r>
          </a:p>
          <a:p>
            <a:pPr algn="l">
              <a:buFont typeface="+mj-lt"/>
              <a:buAutoNum type="arabicPeriod"/>
            </a:pPr>
            <a:r>
              <a:rPr lang="en-GB" b="1" i="0" u="none" strike="noStrike" dirty="0">
                <a:solidFill>
                  <a:srgbClr val="374151"/>
                </a:solidFill>
                <a:effectLst/>
                <a:latin typeface="+mn-lt"/>
              </a:rPr>
              <a:t>Measurement and Evaluation:</a:t>
            </a:r>
            <a:r>
              <a:rPr lang="en-GB" b="0" i="0" u="none" strike="noStrike" dirty="0">
                <a:solidFill>
                  <a:srgbClr val="374151"/>
                </a:solidFill>
                <a:effectLst/>
                <a:latin typeface="+mn-lt"/>
              </a:rPr>
              <a:t> Implementing mechanisms to measure the strategy's success and effectiveness. This includes tracking metrics like audience reach, engagement, conversions, and return on investment (ROI).</a:t>
            </a:r>
          </a:p>
          <a:p>
            <a:pPr algn="l">
              <a:buFont typeface="+mj-lt"/>
              <a:buAutoNum type="arabicPeriod"/>
            </a:pPr>
            <a:r>
              <a:rPr lang="en-GB" b="1" i="0" u="none" strike="noStrike" dirty="0">
                <a:solidFill>
                  <a:srgbClr val="374151"/>
                </a:solidFill>
                <a:effectLst/>
                <a:latin typeface="+mn-lt"/>
              </a:rPr>
              <a:t>Adaptation:</a:t>
            </a:r>
            <a:r>
              <a:rPr lang="en-GB" b="0" i="0" u="none" strike="noStrike" dirty="0">
                <a:solidFill>
                  <a:srgbClr val="374151"/>
                </a:solidFill>
                <a:effectLst/>
                <a:latin typeface="+mn-lt"/>
              </a:rPr>
              <a:t> Continuously monitoring the strategy's performance and making adjustments based on the data and insights gathered. Strategies may need to be adapted to changing market conditions, audience behaviours, or emerging media trends.</a:t>
            </a:r>
          </a:p>
          <a:p>
            <a:pPr algn="l">
              <a:buFont typeface="+mj-lt"/>
              <a:buAutoNum type="arabicPeriod"/>
            </a:pPr>
            <a:r>
              <a:rPr lang="en-GB" b="1" i="0" u="none" strike="noStrike" dirty="0">
                <a:solidFill>
                  <a:srgbClr val="374151"/>
                </a:solidFill>
                <a:effectLst/>
                <a:latin typeface="+mn-lt"/>
              </a:rPr>
              <a:t>Budget Management:</a:t>
            </a:r>
            <a:r>
              <a:rPr lang="en-GB" b="0" i="0" u="none" strike="noStrike" dirty="0">
                <a:solidFill>
                  <a:srgbClr val="374151"/>
                </a:solidFill>
                <a:effectLst/>
                <a:latin typeface="+mn-lt"/>
              </a:rPr>
              <a:t> Allocating and managing the budget for media activities. This includes cost analysis, budget allocation, and ensuring that resources are used efficiently.</a:t>
            </a:r>
          </a:p>
          <a:p>
            <a:pPr algn="l">
              <a:buFont typeface="+mj-lt"/>
              <a:buAutoNum type="arabicPeriod"/>
            </a:pPr>
            <a:r>
              <a:rPr lang="en-GB" b="1" i="0" u="none" strike="noStrike" dirty="0">
                <a:solidFill>
                  <a:srgbClr val="374151"/>
                </a:solidFill>
                <a:effectLst/>
                <a:latin typeface="+mn-lt"/>
              </a:rPr>
              <a:t>Compliance and Ethics:</a:t>
            </a:r>
            <a:r>
              <a:rPr lang="en-GB" b="0" i="0" u="none" strike="noStrike" dirty="0">
                <a:solidFill>
                  <a:srgbClr val="374151"/>
                </a:solidFill>
                <a:effectLst/>
                <a:latin typeface="+mn-lt"/>
              </a:rPr>
              <a:t> Ensuring that all media activities adhere to legal and ethical standards, such as advertising regulations, data privacy laws, and industry codes of conduct.</a:t>
            </a:r>
          </a:p>
          <a:p>
            <a:pPr algn="l">
              <a:buFont typeface="+mj-lt"/>
              <a:buAutoNum type="arabicPeriod"/>
            </a:pPr>
            <a:r>
              <a:rPr lang="en-GB" b="1" i="0" u="none" strike="noStrike" dirty="0">
                <a:solidFill>
                  <a:srgbClr val="374151"/>
                </a:solidFill>
                <a:effectLst/>
                <a:latin typeface="+mn-lt"/>
              </a:rPr>
              <a:t>Crisis and Issue Management:</a:t>
            </a:r>
            <a:r>
              <a:rPr lang="en-GB" b="0" i="0" u="none" strike="noStrike" dirty="0">
                <a:solidFill>
                  <a:srgbClr val="374151"/>
                </a:solidFill>
                <a:effectLst/>
                <a:latin typeface="+mn-lt"/>
              </a:rPr>
              <a:t> Preparing for potential crises or issues that may arise in the media and having strategies in place to manage and mitigate negative publicity.</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A media-oriented strategy is essential for organizations seeking to promote products or services, raise awareness, engage with the public, or convey important messages. It enables them to leverage the power of various media channels to effectively reach and influence their target audience.</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13</a:t>
            </a:fld>
            <a:endParaRPr lang="en-US"/>
          </a:p>
        </p:txBody>
      </p:sp>
    </p:spTree>
    <p:extLst>
      <p:ext uri="{BB962C8B-B14F-4D97-AF65-F5344CB8AC3E}">
        <p14:creationId xmlns:p14="http://schemas.microsoft.com/office/powerpoint/2010/main" val="2503733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relationship between terrorism and the media is complex and multifaceted. It has evolved significantly with advancements in technology and media platforms.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aspects of this relationship:</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Media Coverage of Terrorism:</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Media plays a critical role in disseminating information about terrorist acts. News organizations often report on terrorist incidents, their perpetrators, and their consequences.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way media covers terrorism can influence public perception and understanding of the issue.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Sensationalism and Fear:</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Sensationalist reporting can contribute to public fear and anxiety. Graphic or sensational coverage of terrorist incidents can heighten public concern.</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Terrorism is often covered extensively, making it a prominent topic in the media.</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Terrorist Propaganda and Recruitment: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Terrorist groups have used media, especially social media and online platforms, to disseminate their propaganda, recruit members, and spread their ideologies.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internet has allowed terrorists to reach a global audience and radicalize individuals.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Counterterrorism Efforts: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Governments and counterterrorism agencies use the media to communicate security measures, disseminate warnings, and seek public cooperation in countering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Framing and Agenda-Setting: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Media can frame terrorism in various ways, influencing public opinion and government policies. The media's choice of language and framing can shape how people perceive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Crisis Communication: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Media serves as a primary means of communication during and after terrorist attacks. Governments, law enforcement, and emergency services use media to provide updates and guidance.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Public Awareness and Education: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Media coverage of terrorism can raise public awareness of security issues and encourage citizens to be vigilant.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Dilemmas: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Media outlets face ethical dilemmas when deciding how much coverage to give to terrorist incidents. Balancing the public's right to know with responsible reporting can be challenging.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Media and Negotiation: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Terrorists sometimes use media exposure as a bargaining tool, demanding attention and responses from governments.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Media and Online Extremism:</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The internet and social media platforms have enabled terrorists to recruit, radicalize, and coordinate activities. This poses a significant challenge for online platforms and authorities.</a:t>
            </a:r>
          </a:p>
          <a:p>
            <a:pPr algn="l">
              <a:buFont typeface="+mj-lt"/>
              <a:buAutoNum type="arabicPeriod" startAt="11"/>
            </a:pPr>
            <a:r>
              <a:rPr lang="en-GB" b="1" i="0" u="none" strike="noStrike" dirty="0">
                <a:solidFill>
                  <a:srgbClr val="374151"/>
                </a:solidFill>
                <a:effectLst/>
                <a:latin typeface="Calibri" panose="020F0502020204030204" pitchFamily="34" charset="0"/>
                <a:cs typeface="Calibri" panose="020F0502020204030204" pitchFamily="34" charset="0"/>
              </a:rPr>
              <a:t>Legislation and Regulation: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Governments have passed laws and regulations to combat the spread of terrorist content online. Internet companies have also taken steps to remove extremist content.</a:t>
            </a:r>
          </a:p>
          <a:p>
            <a:pPr algn="l">
              <a:buFont typeface="+mj-lt"/>
              <a:buAutoNum type="arabicPeriod" startAt="12"/>
            </a:pPr>
            <a:r>
              <a:rPr lang="en-GB" b="1" i="0" u="none" strike="noStrike" dirty="0">
                <a:solidFill>
                  <a:srgbClr val="374151"/>
                </a:solidFill>
                <a:effectLst/>
                <a:latin typeface="Calibri" panose="020F0502020204030204" pitchFamily="34" charset="0"/>
                <a:cs typeface="Calibri" panose="020F0502020204030204" pitchFamily="34" charset="0"/>
              </a:rPr>
              <a:t>Research and Analysis: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Researchers and analysts use media sources to study terrorism, understand its patterns, and develop strategies for countering it.</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relationship between terrorism and the media is a delicate one, with both positive and negative consequences. While the media plays a crucial role in informing the public and holding governments accountable, it can also inadvertently amplify the effects of terrorism and contribute to public fear. Balancing the need for transparency and responsible reporting with national security concerns is an ongoing challenge.</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14</a:t>
            </a:fld>
            <a:endParaRPr lang="en-US"/>
          </a:p>
        </p:txBody>
      </p:sp>
    </p:spTree>
    <p:extLst>
      <p:ext uri="{BB962C8B-B14F-4D97-AF65-F5344CB8AC3E}">
        <p14:creationId xmlns:p14="http://schemas.microsoft.com/office/powerpoint/2010/main" val="1342609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Reporting on terrorist attacks has both advantages and disadvantages, and media outlets must carefully consider these factors when deciding how to cover such events.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Advantages of Reporting Terrorist Attacks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Informing the Public:</a:t>
            </a:r>
            <a:r>
              <a:rPr lang="en-GB" b="0" i="0" u="none" strike="noStrike" dirty="0">
                <a:solidFill>
                  <a:srgbClr val="374151"/>
                </a:solidFill>
                <a:effectLst/>
                <a:latin typeface="Calibri" panose="020F0502020204030204" pitchFamily="34" charset="0"/>
                <a:cs typeface="Calibri" panose="020F0502020204030204" pitchFamily="34" charset="0"/>
              </a:rPr>
              <a:t> Reporting on terrorist attacks provides the public with vital information about what has occurred. This information can be essential for personal safety and awareness.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Accountability:</a:t>
            </a:r>
            <a:r>
              <a:rPr lang="en-GB" b="0" i="0" u="none" strike="noStrike" dirty="0">
                <a:solidFill>
                  <a:srgbClr val="374151"/>
                </a:solidFill>
                <a:effectLst/>
                <a:latin typeface="Calibri" panose="020F0502020204030204" pitchFamily="34" charset="0"/>
                <a:cs typeface="Calibri" panose="020F0502020204030204" pitchFamily="34" charset="0"/>
              </a:rPr>
              <a:t> The media can serve as a check on government and law enforcement agencies by reporting on their responses to terrorist incidents. This accountability helps ensure that appropriate measures are taken to protect the public.</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Building Resilience:</a:t>
            </a:r>
            <a:r>
              <a:rPr lang="en-GB" b="0" i="0" u="none" strike="noStrike" dirty="0">
                <a:solidFill>
                  <a:srgbClr val="374151"/>
                </a:solidFill>
                <a:effectLst/>
                <a:latin typeface="Calibri" panose="020F0502020204030204" pitchFamily="34" charset="0"/>
                <a:cs typeface="Calibri" panose="020F0502020204030204" pitchFamily="34" charset="0"/>
              </a:rPr>
              <a:t> Responsible reporting can help communities and nations build resilience to terrorist threats. It educates the public about security measures and emergency response protocols.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Raising Awareness:</a:t>
            </a:r>
            <a:r>
              <a:rPr lang="en-GB" b="0" i="0" u="none" strike="noStrike" dirty="0">
                <a:solidFill>
                  <a:srgbClr val="374151"/>
                </a:solidFill>
                <a:effectLst/>
                <a:latin typeface="Calibri" panose="020F0502020204030204" pitchFamily="34" charset="0"/>
                <a:cs typeface="Calibri" panose="020F0502020204030204" pitchFamily="34" charset="0"/>
              </a:rPr>
              <a:t> Media coverage can raise awareness of the broader issues related to terrorism, such as radicalization, global security challenges, and the impact on affected communities.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Support for Victims:</a:t>
            </a:r>
            <a:r>
              <a:rPr lang="en-GB" b="0" i="0" u="none" strike="noStrike" dirty="0">
                <a:solidFill>
                  <a:srgbClr val="374151"/>
                </a:solidFill>
                <a:effectLst/>
                <a:latin typeface="Calibri" panose="020F0502020204030204" pitchFamily="34" charset="0"/>
                <a:cs typeface="Calibri" panose="020F0502020204030204" pitchFamily="34" charset="0"/>
              </a:rPr>
              <a:t> Reporting can also shed light on the experiences of victims and their families, fostering empathy and support for those affected by terrorism.</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Disadvantages of Reporting Terrorist Attacks: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Fear and Panic:</a:t>
            </a:r>
            <a:r>
              <a:rPr lang="en-GB" b="0" i="0" u="none" strike="noStrike" dirty="0">
                <a:solidFill>
                  <a:srgbClr val="374151"/>
                </a:solidFill>
                <a:effectLst/>
                <a:latin typeface="Calibri" panose="020F0502020204030204" pitchFamily="34" charset="0"/>
                <a:cs typeface="Calibri" panose="020F0502020204030204" pitchFamily="34" charset="0"/>
              </a:rPr>
              <a:t> Extensive media coverage can contribute to fear and panic among the public. Overly sensational or graphic reporting can amplify these emotions.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Copycat Attacks:</a:t>
            </a:r>
            <a:r>
              <a:rPr lang="en-GB" b="0" i="0" u="none" strike="noStrike" dirty="0">
                <a:solidFill>
                  <a:srgbClr val="374151"/>
                </a:solidFill>
                <a:effectLst/>
                <a:latin typeface="Calibri" panose="020F0502020204030204" pitchFamily="34" charset="0"/>
                <a:cs typeface="Calibri" panose="020F0502020204030204" pitchFamily="34" charset="0"/>
              </a:rPr>
              <a:t> Publicizing terrorist incidents may inspire individuals or groups to carry out copycat attacks, seeking similar notoriety.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False Information:</a:t>
            </a:r>
            <a:r>
              <a:rPr lang="en-GB" b="0" i="0" u="none" strike="noStrike" dirty="0">
                <a:solidFill>
                  <a:srgbClr val="374151"/>
                </a:solidFill>
                <a:effectLst/>
                <a:latin typeface="Calibri" panose="020F0502020204030204" pitchFamily="34" charset="0"/>
                <a:cs typeface="Calibri" panose="020F0502020204030204" pitchFamily="34" charset="0"/>
              </a:rPr>
              <a:t> In the chaos following an attack, initial reports can be inaccurate. Misinformation can spread rapidly and cause confusion or panic.</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Glorifying Perpetrators:</a:t>
            </a:r>
            <a:r>
              <a:rPr lang="en-GB" b="0" i="0" u="none" strike="noStrike" dirty="0">
                <a:solidFill>
                  <a:srgbClr val="374151"/>
                </a:solidFill>
                <a:effectLst/>
                <a:latin typeface="Calibri" panose="020F0502020204030204" pitchFamily="34" charset="0"/>
                <a:cs typeface="Calibri" panose="020F0502020204030204" pitchFamily="34" charset="0"/>
              </a:rPr>
              <a:t> Excessive media focus on the attackers can inadvertently glorify their actions and motives, potentially attracting sympathizers.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Reinforcing Stereotypes:</a:t>
            </a:r>
            <a:r>
              <a:rPr lang="en-GB" b="0" i="0" u="none" strike="noStrike" dirty="0">
                <a:solidFill>
                  <a:srgbClr val="374151"/>
                </a:solidFill>
                <a:effectLst/>
                <a:latin typeface="Calibri" panose="020F0502020204030204" pitchFamily="34" charset="0"/>
                <a:cs typeface="Calibri" panose="020F0502020204030204" pitchFamily="34" charset="0"/>
              </a:rPr>
              <a:t> Media coverage can reinforce stereotypes and stigmas about certain groups or communities, leading to prejudice and discrimination.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Trauma and Desensitization:</a:t>
            </a:r>
            <a:r>
              <a:rPr lang="en-GB" b="0" i="0" u="none" strike="noStrike" dirty="0">
                <a:solidFill>
                  <a:srgbClr val="374151"/>
                </a:solidFill>
                <a:effectLst/>
                <a:latin typeface="Calibri" panose="020F0502020204030204" pitchFamily="34" charset="0"/>
                <a:cs typeface="Calibri" panose="020F0502020204030204" pitchFamily="34" charset="0"/>
              </a:rPr>
              <a:t> Repeated exposure to graphic or traumatic images and stories can cause emotional distress and desensitize the public to the suffering of others.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Security Concerns:</a:t>
            </a:r>
            <a:r>
              <a:rPr lang="en-GB" b="0" i="0" u="none" strike="noStrike" dirty="0">
                <a:solidFill>
                  <a:srgbClr val="374151"/>
                </a:solidFill>
                <a:effectLst/>
                <a:latin typeface="Calibri" panose="020F0502020204030204" pitchFamily="34" charset="0"/>
                <a:cs typeface="Calibri" panose="020F0502020204030204" pitchFamily="34" charset="0"/>
              </a:rPr>
              <a:t> Extensive reporting can compromise ongoing security operations or investigations, potentially hindering law enforcement efforts.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Misdirected Attention:</a:t>
            </a:r>
            <a:r>
              <a:rPr lang="en-GB" b="0" i="0" u="none" strike="noStrike" dirty="0">
                <a:solidFill>
                  <a:srgbClr val="374151"/>
                </a:solidFill>
                <a:effectLst/>
                <a:latin typeface="Calibri" panose="020F0502020204030204" pitchFamily="34" charset="0"/>
                <a:cs typeface="Calibri" panose="020F0502020204030204" pitchFamily="34" charset="0"/>
              </a:rPr>
              <a:t> Extensive media focus on a single attack can lead to a disproportionate allocation of resources and attention to the detriment of other important issues.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Balancing the advantages and disadvantages of reporting terrorist attacks is a challenge for media organizations. Responsible reporting involves providing accurate information while minimizing harm to the public and avoiding undue glorification of perpetrators. Additionally, ethical and editorial decisions must consider the potential consequences of extensive coverage.</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15</a:t>
            </a:fld>
            <a:endParaRPr lang="en-US"/>
          </a:p>
        </p:txBody>
      </p:sp>
    </p:spTree>
    <p:extLst>
      <p:ext uri="{BB962C8B-B14F-4D97-AF65-F5344CB8AC3E}">
        <p14:creationId xmlns:p14="http://schemas.microsoft.com/office/powerpoint/2010/main" val="2855776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symbiotic relationship between the media and terrorism refers to the mutually beneficial interaction between these two entities, where each side derives certain advantages or benefits from the other. This complex relationship has evolved with the advent of modern media technologies.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How the symbiosis between the media and terrorism works: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Media Exposure and Coverage: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Terrorist groups seek media exposure and coverage for their acts and messages. They understand that media attention can help them achieve their objectives, such as spreading fear, promoting their ideology, and gaining notoriety.</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media, in turn, is attracted to sensational and high-impact stories, which terrorist acts often provide. These stories capture public attention, boost ratings, and generate revenue for media outlets.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Message Amplification: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Terrorism relies on the dissemination of messages to achieve its goals. Terrorist organizations create propaganda materials, videos, statements, and social media content to spread their messages.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media amplifies these messages by reporting on them, potentially increasing their impact and reach to a wider audience.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Recruitment and Radicalization: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Terrorist groups use media platforms to recruit new members and radicalize individuals. They create and disseminate propaganda content aimed at attracting sympathizers and supporters.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Media exposure can serve as a recruitment tool, as individuals inspired by news coverage may be drawn to extremist ideologies and actions.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Public Fear and Anxiety: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Media coverage of terrorist attacks can create a climate of fear and anxiety among the public. High-profile incidents receive extensive news coverage, leading to heightened concerns about personal safety.</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Fear-driven news consumption can contribute to audience ratings and revenue for media outlets.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Influence on Policy and Public Opinion: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media can shape public opinion and influence government policies related to counterterrorism efforts. Media reporting can affect how the public perceives the effectiveness of security measures and government responses.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Governments may use media channels to communicate with the public during and after terrorist incidents.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Ethical Dilemmas and Responsibilities: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media faces ethical dilemmas in covering terrorism, including the balance between the public's right to know and national security concerns.</a:t>
            </a: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Decisions about what to cover, how to cover it, and whether to air or publish graphic content are central ethical considerations.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Public Engagement and Discussions: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The media provides platforms for public discourse, debates, and discussions on important issues related to terrorism. It allows for a diversity of voices and opinions to be heard.</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the symbiotic relationship between the media and terrorism has both advantages and disadvantages. While media coverage can expose and condemn acts of terrorism, it can also inadvertently contribute to the goals of terrorist groups by amplifying their messages and creating fear. Balancing the need for responsible reporting with the public's right to information is an ongoing challenge for media organizations and society as a whole.</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16</a:t>
            </a:fld>
            <a:endParaRPr lang="en-US"/>
          </a:p>
        </p:txBody>
      </p:sp>
    </p:spTree>
    <p:extLst>
      <p:ext uri="{BB962C8B-B14F-4D97-AF65-F5344CB8AC3E}">
        <p14:creationId xmlns:p14="http://schemas.microsoft.com/office/powerpoint/2010/main" val="1496079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excerpt aligns with the concept of "media framing," specifically within the context of how the media shapes public perception and understanding of certain issues, in this case, terrorism and the portrayal of Arabs and Muslims. While it doesn't explicitly reference a specific theory, it is in line with framing theory, which is a prominent approach in media studies and communication theory.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Framing theory suggests that media outlets select certain aspects of an issue and emphasize them while downplaying or omitting other aspects. This selective presentation influences how audiences perceive and understand the issue. In the context of the excerpt, the media's framing of Arabs and Muslims before and after 9/11 represents a shift in how these groups were portrayed.</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Before 9/11, Arabs were often framed in the media as suppliers of oil, which may have been influenced by economic or geopolitical interests. This frame focused on economic and resource-related aspects.</a:t>
            </a:r>
          </a:p>
          <a:p>
            <a:pPr algn="l"/>
            <a:r>
              <a:rPr lang="en-GB" b="0" i="0" u="none" strike="noStrike" dirty="0">
                <a:solidFill>
                  <a:srgbClr val="374151"/>
                </a:solidFill>
                <a:effectLst/>
                <a:latin typeface="Calibri" panose="020F0502020204030204" pitchFamily="34" charset="0"/>
                <a:cs typeface="Calibri" panose="020F0502020204030204" pitchFamily="34" charset="0"/>
              </a:rPr>
              <a:t>However, after the 9/11 attacks, there was a significant shift in media framing, as Arabs and Muslims were often framed as potential terrorists or perpetrators of terrorism. This shift was driven by the traumatic events of 9/11, which had a profound impact on how terrorism and national security were perceived.</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excerpt also mentions "episodic news frames," which refers to specific news stories or events that are framed in a certain way. These frames can include labels, common themes, and rhetorical associations. In the post-9/11 context, the media frequently used labels and associations that portrayed terrorism as an international threat organized by Muslims or Arabs.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Overall, framing theory helps explain how media representations can shape public opinion and attitudes by emphasizing particular aspects of an issue, and it is particularly relevant when examining shifts in media coverage and portrayal over time.</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17</a:t>
            </a:fld>
            <a:endParaRPr lang="en-US"/>
          </a:p>
        </p:txBody>
      </p:sp>
    </p:spTree>
    <p:extLst>
      <p:ext uri="{BB962C8B-B14F-4D97-AF65-F5344CB8AC3E}">
        <p14:creationId xmlns:p14="http://schemas.microsoft.com/office/powerpoint/2010/main" val="15141828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formation of a news frames for reporting on terrorist attacks is explained by Iqbal (2005)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Three Themes in the News Frame:</a:t>
            </a:r>
            <a:r>
              <a:rPr lang="en-GB" b="0" i="0" u="none" strike="noStrike" dirty="0">
                <a:solidFill>
                  <a:srgbClr val="374151"/>
                </a:solidFill>
                <a:effectLst/>
                <a:latin typeface="Calibri" panose="020F0502020204030204" pitchFamily="34" charset="0"/>
                <a:cs typeface="Calibri" panose="020F0502020204030204" pitchFamily="34" charset="0"/>
              </a:rPr>
              <a:t> It identifies three central themes or aspects that are emphasized in the news coverage of a terrorist event: responsibility for the attacks, expressions of defiance, solidarity, and anger, and the efficiency of the emergency response.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Responsibility for the Attacks:</a:t>
            </a:r>
            <a:r>
              <a:rPr lang="en-GB" b="0" i="0" u="none" strike="noStrike" dirty="0">
                <a:solidFill>
                  <a:srgbClr val="374151"/>
                </a:solidFill>
                <a:effectLst/>
                <a:latin typeface="Calibri" panose="020F0502020204030204" pitchFamily="34" charset="0"/>
                <a:cs typeface="Calibri" panose="020F0502020204030204" pitchFamily="34" charset="0"/>
              </a:rPr>
              <a:t> This theme relates to the initial confusion and uncertainty surrounding who is responsible for the terrorist attacks. In the immediate aftermath of such events, there is often limited information available about the attackers. Journalists typically rely on official sources (such as government or law enforcement statements) for initial information and explanations.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Right to Question Authorities:</a:t>
            </a:r>
            <a:r>
              <a:rPr lang="en-GB" b="0" i="0" u="none" strike="noStrike" dirty="0">
                <a:solidFill>
                  <a:srgbClr val="374151"/>
                </a:solidFill>
                <a:effectLst/>
                <a:latin typeface="Calibri" panose="020F0502020204030204" pitchFamily="34" charset="0"/>
                <a:cs typeface="Calibri" panose="020F0502020204030204" pitchFamily="34" charset="0"/>
              </a:rPr>
              <a:t> Journalists have the established right and responsibility to question what official authorities are saying about the attacks. This includes critically examining the statements and information provided by government agencies and law enforcement. Journalists play a crucial role in verifying and reporting on the accuracy and credibility of official narratives.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Examining Other Versions:</a:t>
            </a:r>
            <a:r>
              <a:rPr lang="en-GB" b="0" i="0" u="none" strike="noStrike" dirty="0">
                <a:solidFill>
                  <a:srgbClr val="374151"/>
                </a:solidFill>
                <a:effectLst/>
                <a:latin typeface="Calibri" panose="020F0502020204030204" pitchFamily="34" charset="0"/>
                <a:cs typeface="Calibri" panose="020F0502020204030204" pitchFamily="34" charset="0"/>
              </a:rPr>
              <a:t> In addition to relying on official sources, journalists also have the responsibility to explore and consider alternative explanations or versions of events. This can involve seeking information from various sources, conducting independent investigations, and critically analysing the available information to provide a more comprehensive understanding of the situation.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Iqbal (2005) highlights how news coverage of terrorist attacks is structured around specific themes, including understanding who is responsible for the attacks, the public's emotional responses, and the effectiveness of the emergency response. It emphasizes the role of journalists in initially relying on official sources for information while also exercising their right to question and critically examine these sources and explore alternative perspectives. This approach helps provide a more balanced and comprehensive understanding of the events and their implications.</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18</a:t>
            </a:fld>
            <a:endParaRPr lang="en-US"/>
          </a:p>
        </p:txBody>
      </p:sp>
    </p:spTree>
    <p:extLst>
      <p:ext uri="{BB962C8B-B14F-4D97-AF65-F5344CB8AC3E}">
        <p14:creationId xmlns:p14="http://schemas.microsoft.com/office/powerpoint/2010/main" val="25620034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view of Iqbal (2015) discusses the theme of "solidarity, defiance, and anger" in the context of media coverage of a terrorist attack, specifically one in the United Kingdom.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Solidarity, Defiance, and Anger Theme:</a:t>
            </a:r>
            <a:r>
              <a:rPr lang="en-GB" b="0" i="0" u="none" strike="noStrike" dirty="0">
                <a:solidFill>
                  <a:srgbClr val="374151"/>
                </a:solidFill>
                <a:effectLst/>
                <a:latin typeface="Calibri" panose="020F0502020204030204" pitchFamily="34" charset="0"/>
                <a:cs typeface="Calibri" panose="020F0502020204030204" pitchFamily="34" charset="0"/>
              </a:rPr>
              <a:t> This theme refers to the collective response of the British people, as portrayed in the media, in the face of a terrorist attack. It is characterized by their determination not to succumb to fear or be intimidated by the scale of the attack's horror and destruction.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Showcasing Resilience:</a:t>
            </a:r>
            <a:r>
              <a:rPr lang="en-GB" b="0" i="0" u="none" strike="noStrike" dirty="0">
                <a:solidFill>
                  <a:srgbClr val="374151"/>
                </a:solidFill>
                <a:effectLst/>
                <a:latin typeface="Calibri" panose="020F0502020204030204" pitchFamily="34" charset="0"/>
                <a:cs typeface="Calibri" panose="020F0502020204030204" pitchFamily="34" charset="0"/>
              </a:rPr>
              <a:t> The media coverage aimed to highlight the resilience and strength of the British people, emphasizing their refusal to be cowed by the terrorists. This resilience was exemplified through the appearances and statements of government officials, particularly Prime Minister Tony Blair.</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Prime Minister Tony Blair as an Icon of Defiance:</a:t>
            </a:r>
            <a:r>
              <a:rPr lang="en-GB" b="0" i="0" u="none" strike="noStrike" dirty="0">
                <a:solidFill>
                  <a:srgbClr val="374151"/>
                </a:solidFill>
                <a:effectLst/>
                <a:latin typeface="Calibri" panose="020F0502020204030204" pitchFamily="34" charset="0"/>
                <a:cs typeface="Calibri" panose="020F0502020204030204" pitchFamily="34" charset="0"/>
              </a:rPr>
              <a:t> Prime Minister Tony Blair was depicted as an iconic figure of defiance and anger against the terrorists. He represented the government's unwavering resolve to respond to the attack with resolve and determination.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Comparison with the London Blitz:</a:t>
            </a:r>
            <a:r>
              <a:rPr lang="en-GB" b="0" i="0" u="none" strike="noStrike" dirty="0">
                <a:solidFill>
                  <a:srgbClr val="374151"/>
                </a:solidFill>
                <a:effectLst/>
                <a:latin typeface="Calibri" panose="020F0502020204030204" pitchFamily="34" charset="0"/>
                <a:cs typeface="Calibri" panose="020F0502020204030204" pitchFamily="34" charset="0"/>
              </a:rPr>
              <a:t> There is a mention of a comparison between the contemporary terrorist attack and the historical experience of the "London Blitz" during the Second World War. The "London Blitz" refers to the sustained bombing of London by Nazi Germany during World War II. While this comparison might seem like an exaggeration, it serves a specific purpose.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Promoting Unity and Integrity:</a:t>
            </a:r>
            <a:r>
              <a:rPr lang="en-GB" b="0" i="0" u="none" strike="noStrike" dirty="0">
                <a:solidFill>
                  <a:srgbClr val="374151"/>
                </a:solidFill>
                <a:effectLst/>
                <a:latin typeface="Calibri" panose="020F0502020204030204" pitchFamily="34" charset="0"/>
                <a:cs typeface="Calibri" panose="020F0502020204030204" pitchFamily="34" charset="0"/>
              </a:rPr>
              <a:t> The passage suggests that such a comparison may be seen as an exaggeration, but it can be desirable in the context of promoting a sense of unity and integrity among the population. Drawing parallels with a historical event in which the British people displayed resilience and determination can be a way to encourage people not to panic and to stand together in the face of adversity.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 describes how the media coverage of a terrorist attack in the UK aimed to convey the message that the British people, under the leadership of Prime Minister Tony Blair, were resolute and unwavering in the face of the attack. While comparisons to historical events might be seen as exaggerations, they were used strategically to foster a sense of unity and discourage panic among the population.</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19</a:t>
            </a:fld>
            <a:endParaRPr lang="en-US"/>
          </a:p>
        </p:txBody>
      </p:sp>
    </p:spTree>
    <p:extLst>
      <p:ext uri="{BB962C8B-B14F-4D97-AF65-F5344CB8AC3E}">
        <p14:creationId xmlns:p14="http://schemas.microsoft.com/office/powerpoint/2010/main" val="37187096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Iqbal (2015) discusses the perception and portrayal of the British Muslim community in the aftermath of a terrorist attack.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Euphoria and National Unity:</a:t>
            </a:r>
            <a:r>
              <a:rPr lang="en-GB" b="0" i="0" u="none" strike="noStrike" dirty="0">
                <a:solidFill>
                  <a:srgbClr val="374151"/>
                </a:solidFill>
                <a:effectLst/>
                <a:latin typeface="Calibri" panose="020F0502020204030204" pitchFamily="34" charset="0"/>
                <a:cs typeface="Calibri" panose="020F0502020204030204" pitchFamily="34" charset="0"/>
              </a:rPr>
              <a:t> The passage begins by describing a sense of euphoria or heightened national spirit and unity among the British people in response to the terrorist attack. There was a collective feeling of standing tall and resilient in the face of adversity.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 the DNA" of the British People:</a:t>
            </a:r>
            <a:r>
              <a:rPr lang="en-GB" b="0" i="0" u="none" strike="noStrike" dirty="0">
                <a:solidFill>
                  <a:srgbClr val="374151"/>
                </a:solidFill>
                <a:effectLst/>
                <a:latin typeface="Calibri" panose="020F0502020204030204" pitchFamily="34" charset="0"/>
                <a:cs typeface="Calibri" panose="020F0502020204030204" pitchFamily="34" charset="0"/>
              </a:rPr>
              <a:t> The expression "in the DNA of the British people" suggests that this resilience and determination were considered inherent or deeply ingrained characteristics of the British population.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Exclusion of British Muslims:</a:t>
            </a:r>
            <a:r>
              <a:rPr lang="en-GB" b="0" i="0" u="none" strike="noStrike" dirty="0">
                <a:solidFill>
                  <a:srgbClr val="374151"/>
                </a:solidFill>
                <a:effectLst/>
                <a:latin typeface="Calibri" panose="020F0502020204030204" pitchFamily="34" charset="0"/>
                <a:cs typeface="Calibri" panose="020F0502020204030204" pitchFamily="34" charset="0"/>
              </a:rPr>
              <a:t> Despite the general perception of national unity, the passage highlights that the British Muslim community was not perceived as sharing in this sense of unity and resilience. They were portrayed as distinct from the broader British population.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Different Treatment of British Muslims:</a:t>
            </a:r>
            <a:r>
              <a:rPr lang="en-GB" b="0" i="0" u="none" strike="noStrike" dirty="0">
                <a:solidFill>
                  <a:srgbClr val="374151"/>
                </a:solidFill>
                <a:effectLst/>
                <a:latin typeface="Calibri" panose="020F0502020204030204" pitchFamily="34" charset="0"/>
                <a:cs typeface="Calibri" panose="020F0502020204030204" pitchFamily="34" charset="0"/>
              </a:rPr>
              <a:t> The passage points out that media coverage singled out British Muslims in a particular way. Instead of being portrayed as part of the larger British community displaying resolve, they were often shown in two specific roles: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Defensive Stance:</a:t>
            </a:r>
            <a:r>
              <a:rPr lang="en-GB" b="0" i="0" u="none" strike="noStrike" dirty="0">
                <a:solidFill>
                  <a:srgbClr val="374151"/>
                </a:solidFill>
                <a:effectLst/>
                <a:latin typeface="Calibri" panose="020F0502020204030204" pitchFamily="34" charset="0"/>
                <a:cs typeface="Calibri" panose="020F0502020204030204" pitchFamily="34" charset="0"/>
              </a:rPr>
              <a:t> British Muslims were depicted as having to defend themselves in an apologetic manner. This suggests that they felt compelled to explain or justify their identity or beliefs in the wake of the attack.</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Targets of Hate Attacks:</a:t>
            </a:r>
            <a:r>
              <a:rPr lang="en-GB" b="0" i="0" u="none" strike="noStrike" dirty="0">
                <a:solidFill>
                  <a:srgbClr val="374151"/>
                </a:solidFill>
                <a:effectLst/>
                <a:latin typeface="Calibri" panose="020F0502020204030204" pitchFamily="34" charset="0"/>
                <a:cs typeface="Calibri" panose="020F0502020204030204" pitchFamily="34" charset="0"/>
              </a:rPr>
              <a:t> British Muslims were also shown as targets of hate attacks, which indicates that some individuals within the wider community directed hostility or discrimination toward them.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Exclusion from the Larger Community:</a:t>
            </a:r>
            <a:r>
              <a:rPr lang="en-GB" b="0" i="0" u="none" strike="noStrike" dirty="0">
                <a:solidFill>
                  <a:srgbClr val="374151"/>
                </a:solidFill>
                <a:effectLst/>
                <a:latin typeface="Calibri" panose="020F0502020204030204" pitchFamily="34" charset="0"/>
                <a:cs typeface="Calibri" panose="020F0502020204030204" pitchFamily="34" charset="0"/>
              </a:rPr>
              <a:t> The passage concludes by noting that British Muslims were not depicted as an integral part of the larger British community. They were portrayed as distinct and, at times, as outsiders within their own country.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Iqbal (2015) underscores the differential treatment and perception of the British Muslim community following a terrorist attack. While the broader population was seen as standing united and resilient, British Muslims were often portrayed as having to defend themselves and were sometimes targeted with hate attacks. This portrayal led to a sense of exclusion from the larger British community, despite being an integral part of the nation.</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20</a:t>
            </a:fld>
            <a:endParaRPr lang="en-US"/>
          </a:p>
        </p:txBody>
      </p:sp>
    </p:spTree>
    <p:extLst>
      <p:ext uri="{BB962C8B-B14F-4D97-AF65-F5344CB8AC3E}">
        <p14:creationId xmlns:p14="http://schemas.microsoft.com/office/powerpoint/2010/main" val="34457890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Iqbal (2015) discusses the presentation of the theme related to the efficient emergency response in the media's coverage of a specific event, likely a terrorist attack.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Efficient Emergency Response Theme:</a:t>
            </a:r>
            <a:r>
              <a:rPr lang="en-GB" b="0" i="0" u="none" strike="noStrike" dirty="0">
                <a:solidFill>
                  <a:srgbClr val="374151"/>
                </a:solidFill>
                <a:effectLst/>
                <a:latin typeface="Calibri" panose="020F0502020204030204" pitchFamily="34" charset="0"/>
                <a:cs typeface="Calibri" panose="020F0502020204030204" pitchFamily="34" charset="0"/>
              </a:rPr>
              <a:t> The passage refers to the theme or aspect of the media coverage that focuses on the efficiency and effectiveness of the emergency response by various teams, such as first responders, law enforcement, and medical personnel.</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Overemphasis on Efficiency:</a:t>
            </a:r>
            <a:r>
              <a:rPr lang="en-GB" b="0" i="0" u="none" strike="noStrike" dirty="0">
                <a:solidFill>
                  <a:srgbClr val="374151"/>
                </a:solidFill>
                <a:effectLst/>
                <a:latin typeface="Calibri" panose="020F0502020204030204" pitchFamily="34" charset="0"/>
                <a:cs typeface="Calibri" panose="020F0502020204030204" pitchFamily="34" charset="0"/>
              </a:rPr>
              <a:t> It states that the media placed significant emphasis on portraying the emergency response teams as highly efficient and effective in their actions. In other words, the media highlighted the positive aspects of their response.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Negligence and Lack of Efficiency:</a:t>
            </a:r>
            <a:r>
              <a:rPr lang="en-GB" b="0" i="0" u="none" strike="noStrike" dirty="0">
                <a:solidFill>
                  <a:srgbClr val="374151"/>
                </a:solidFill>
                <a:effectLst/>
                <a:latin typeface="Calibri" panose="020F0502020204030204" pitchFamily="34" charset="0"/>
                <a:cs typeface="Calibri" panose="020F0502020204030204" pitchFamily="34" charset="0"/>
              </a:rPr>
              <a:t> However, the passage goes on to mention that, during the proceedings of an inquiry commission, it became evident that there were aspects of negligence and inefficiency in the response efforts. These shortcomings were not initially emphasized in the media coverage.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Media's Role in Reporting:</a:t>
            </a:r>
            <a:r>
              <a:rPr lang="en-GB" b="0" i="0" u="none" strike="noStrike" dirty="0">
                <a:solidFill>
                  <a:srgbClr val="374151"/>
                </a:solidFill>
                <a:effectLst/>
                <a:latin typeface="Calibri" panose="020F0502020204030204" pitchFamily="34" charset="0"/>
                <a:cs typeface="Calibri" panose="020F0502020204030204" pitchFamily="34" charset="0"/>
              </a:rPr>
              <a:t> The passage highlights that the media initially presented a more positive and efficient image of the emergency response teams but later, during the inquiry, reported on the issues of negligence and inefficiency that were uncovered.</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Call for a Balanced Focus:</a:t>
            </a:r>
            <a:r>
              <a:rPr lang="en-GB" b="0" i="0" u="none" strike="noStrike" dirty="0">
                <a:solidFill>
                  <a:srgbClr val="374151"/>
                </a:solidFill>
                <a:effectLst/>
                <a:latin typeface="Calibri" panose="020F0502020204030204" pitchFamily="34" charset="0"/>
                <a:cs typeface="Calibri" panose="020F0502020204030204" pitchFamily="34" charset="0"/>
              </a:rPr>
              <a:t> The passage concludes by referencing Spencer, who has advocated for a more balanced approach in conflict reporting. This balanced approach would involve not only focusing on dramatic or sensational aspects but also giving attention to socially desirable aspects, such as the performance of emergency teams, especially when examining the aftermath of a conflict or crisis.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Iqbal suggests that the media initially emphasized the efficiency and effectiveness of emergency response teams but later reported on instances of negligence and lack of efficiency during the inquiry. This highlights the importance of balanced and socially responsible reporting, which encompasses both positive and negative aspects of such situations.</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21</a:t>
            </a:fld>
            <a:endParaRPr lang="en-US"/>
          </a:p>
        </p:txBody>
      </p:sp>
    </p:spTree>
    <p:extLst>
      <p:ext uri="{BB962C8B-B14F-4D97-AF65-F5344CB8AC3E}">
        <p14:creationId xmlns:p14="http://schemas.microsoft.com/office/powerpoint/2010/main" val="30180969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events of September 11, 2001, profoundly changed the landscape of terrorism reporting in several significant ways: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Heightened Sensitivity and Awareness:</a:t>
            </a:r>
            <a:r>
              <a:rPr lang="en-GB" b="0" i="0" u="none" strike="noStrike" dirty="0">
                <a:solidFill>
                  <a:srgbClr val="374151"/>
                </a:solidFill>
                <a:effectLst/>
                <a:latin typeface="Söhne"/>
              </a:rPr>
              <a:t> The 9/11 attacks represented a shocking and unprecedented act of terrorism on U.S. soil, resulting in the deaths of nearly 3,000 people. This event significantly heightened public sensitivity and awareness to the threat of terrorism, both domestically and internationally.</a:t>
            </a:r>
          </a:p>
          <a:p>
            <a:pPr algn="l">
              <a:buFont typeface="+mj-lt"/>
              <a:buAutoNum type="arabicPeriod"/>
            </a:pPr>
            <a:r>
              <a:rPr lang="en-GB" b="1" i="0" u="none" strike="noStrike" dirty="0">
                <a:solidFill>
                  <a:srgbClr val="374151"/>
                </a:solidFill>
                <a:effectLst/>
                <a:latin typeface="Söhne"/>
              </a:rPr>
              <a:t>Shift in Priorities:</a:t>
            </a:r>
            <a:r>
              <a:rPr lang="en-GB" b="0" i="0" u="none" strike="noStrike" dirty="0">
                <a:solidFill>
                  <a:srgbClr val="374151"/>
                </a:solidFill>
                <a:effectLst/>
                <a:latin typeface="Söhne"/>
              </a:rPr>
              <a:t> The attacks prompted a shift in priorities for media organizations, governments, and the public. Terrorism reporting became a top priority for news outlets, leading to increased coverage of counterterrorism efforts, security measures, and global terrorism incidents.</a:t>
            </a:r>
          </a:p>
          <a:p>
            <a:pPr algn="l">
              <a:buFont typeface="+mj-lt"/>
              <a:buAutoNum type="arabicPeriod"/>
            </a:pPr>
            <a:r>
              <a:rPr lang="en-GB" b="1" i="0" u="none" strike="noStrike" dirty="0">
                <a:solidFill>
                  <a:srgbClr val="374151"/>
                </a:solidFill>
                <a:effectLst/>
                <a:latin typeface="Söhne"/>
              </a:rPr>
              <a:t>Focus on National Security:</a:t>
            </a:r>
            <a:r>
              <a:rPr lang="en-GB" b="0" i="0" u="none" strike="noStrike" dirty="0">
                <a:solidFill>
                  <a:srgbClr val="374151"/>
                </a:solidFill>
                <a:effectLst/>
                <a:latin typeface="Söhne"/>
              </a:rPr>
              <a:t> The U.S. and many other countries experienced a heightened focus on national security and counterterrorism policies. Media reporting played a role in informing the public about these policies, their implications, and their effectiveness.</a:t>
            </a:r>
          </a:p>
          <a:p>
            <a:pPr algn="l">
              <a:buFont typeface="+mj-lt"/>
              <a:buAutoNum type="arabicPeriod"/>
            </a:pPr>
            <a:r>
              <a:rPr lang="en-GB" b="1" i="0" u="none" strike="noStrike" dirty="0">
                <a:solidFill>
                  <a:srgbClr val="374151"/>
                </a:solidFill>
                <a:effectLst/>
                <a:latin typeface="Söhne"/>
              </a:rPr>
              <a:t>Emphasis on International Terrorism:</a:t>
            </a:r>
            <a:r>
              <a:rPr lang="en-GB" b="0" i="0" u="none" strike="noStrike" dirty="0">
                <a:solidFill>
                  <a:srgbClr val="374151"/>
                </a:solidFill>
                <a:effectLst/>
                <a:latin typeface="Söhne"/>
              </a:rPr>
              <a:t> Before 9/11, terrorism reporting often focused on localized or regional conflicts. Afterward, there was a greater emphasis on international terrorism networks, particularly Al-Qaeda and its affiliates. This broader perspective contributed to a more globalized approach to terrorism reporting.</a:t>
            </a:r>
          </a:p>
          <a:p>
            <a:pPr algn="l">
              <a:buFont typeface="+mj-lt"/>
              <a:buAutoNum type="arabicPeriod"/>
            </a:pPr>
            <a:r>
              <a:rPr lang="en-GB" b="1" i="0" u="none" strike="noStrike" dirty="0">
                <a:solidFill>
                  <a:srgbClr val="374151"/>
                </a:solidFill>
                <a:effectLst/>
                <a:latin typeface="Söhne"/>
              </a:rPr>
              <a:t>Increased Government Secrecy:</a:t>
            </a:r>
            <a:r>
              <a:rPr lang="en-GB" b="0" i="0" u="none" strike="noStrike" dirty="0">
                <a:solidFill>
                  <a:srgbClr val="374151"/>
                </a:solidFill>
                <a:effectLst/>
                <a:latin typeface="Söhne"/>
              </a:rPr>
              <a:t> In response to the heightened security concerns, governments often became more secretive about intelligence and counterterrorism operations. This posed challenges for investigative journalism and access to information.</a:t>
            </a:r>
          </a:p>
          <a:p>
            <a:pPr algn="l">
              <a:buFont typeface="+mj-lt"/>
              <a:buAutoNum type="arabicPeriod"/>
            </a:pPr>
            <a:r>
              <a:rPr lang="en-GB" b="1" i="0" u="none" strike="noStrike" dirty="0">
                <a:solidFill>
                  <a:srgbClr val="374151"/>
                </a:solidFill>
                <a:effectLst/>
                <a:latin typeface="Söhne"/>
              </a:rPr>
              <a:t>Coverage of Anti-Terrorism Measures:</a:t>
            </a:r>
            <a:r>
              <a:rPr lang="en-GB" b="0" i="0" u="none" strike="noStrike" dirty="0">
                <a:solidFill>
                  <a:srgbClr val="374151"/>
                </a:solidFill>
                <a:effectLst/>
                <a:latin typeface="Söhne"/>
              </a:rPr>
              <a:t> Media outlets extensively covered anti-terrorism measures, including the USA PATRIOT Act and increased surveillance efforts. These measures raised concerns about civil liberties and privacy, which were covered in the media.</a:t>
            </a:r>
          </a:p>
          <a:p>
            <a:pPr algn="l">
              <a:buFont typeface="+mj-lt"/>
              <a:buAutoNum type="arabicPeriod"/>
            </a:pPr>
            <a:r>
              <a:rPr lang="en-GB" b="1" i="0" u="none" strike="noStrike" dirty="0">
                <a:solidFill>
                  <a:srgbClr val="374151"/>
                </a:solidFill>
                <a:effectLst/>
                <a:latin typeface="Söhne"/>
              </a:rPr>
              <a:t>Profiling and Stereotyping:</a:t>
            </a:r>
            <a:r>
              <a:rPr lang="en-GB" b="0" i="0" u="none" strike="noStrike" dirty="0">
                <a:solidFill>
                  <a:srgbClr val="374151"/>
                </a:solidFill>
                <a:effectLst/>
                <a:latin typeface="Söhne"/>
              </a:rPr>
              <a:t> The post-9/11 era saw increased scrutiny of individuals from certain ethnic or religious backgrounds. There were concerns about racial profiling and discrimination, which were topics of media reporting and public debate.</a:t>
            </a:r>
          </a:p>
          <a:p>
            <a:pPr algn="l">
              <a:buFont typeface="+mj-lt"/>
              <a:buAutoNum type="arabicPeriod"/>
            </a:pPr>
            <a:r>
              <a:rPr lang="en-GB" b="1" i="0" u="none" strike="noStrike" dirty="0">
                <a:solidFill>
                  <a:srgbClr val="374151"/>
                </a:solidFill>
                <a:effectLst/>
                <a:latin typeface="Söhne"/>
              </a:rPr>
              <a:t>Terrorism Expertise:</a:t>
            </a:r>
            <a:r>
              <a:rPr lang="en-GB" b="0" i="0" u="none" strike="noStrike" dirty="0">
                <a:solidFill>
                  <a:srgbClr val="374151"/>
                </a:solidFill>
                <a:effectLst/>
                <a:latin typeface="Söhne"/>
              </a:rPr>
              <a:t> Terrorism reporting required journalists to develop expertise in understanding terrorist organizations, tactics, and ideologies. This led to the emergence of terrorism experts and analysts who provided commentary and analysis in the media.</a:t>
            </a:r>
          </a:p>
          <a:p>
            <a:pPr algn="l">
              <a:buFont typeface="+mj-lt"/>
              <a:buAutoNum type="arabicPeriod"/>
            </a:pPr>
            <a:r>
              <a:rPr lang="en-GB" b="1" i="0" u="none" strike="noStrike" dirty="0">
                <a:solidFill>
                  <a:srgbClr val="374151"/>
                </a:solidFill>
                <a:effectLst/>
                <a:latin typeface="Söhne"/>
              </a:rPr>
              <a:t>Internet and Social Media:</a:t>
            </a:r>
            <a:r>
              <a:rPr lang="en-GB" b="0" i="0" u="none" strike="noStrike" dirty="0">
                <a:solidFill>
                  <a:srgbClr val="374151"/>
                </a:solidFill>
                <a:effectLst/>
                <a:latin typeface="Söhne"/>
              </a:rPr>
              <a:t> The rise of the internet and social media platforms provided new channels for terrorist groups to disseminate propaganda and recruit supporters. Terrorism reporting expanded to include online activities and radicalization efforts.</a:t>
            </a:r>
          </a:p>
          <a:p>
            <a:pPr algn="l">
              <a:buFont typeface="+mj-lt"/>
              <a:buAutoNum type="arabicPeriod"/>
            </a:pPr>
            <a:r>
              <a:rPr lang="en-GB" b="1" i="0" u="none" strike="noStrike" dirty="0">
                <a:solidFill>
                  <a:srgbClr val="374151"/>
                </a:solidFill>
                <a:effectLst/>
                <a:latin typeface="Söhne"/>
              </a:rPr>
              <a:t>Complexity of the Threat:</a:t>
            </a:r>
            <a:r>
              <a:rPr lang="en-GB" b="0" i="0" u="none" strike="noStrike" dirty="0">
                <a:solidFill>
                  <a:srgbClr val="374151"/>
                </a:solidFill>
                <a:effectLst/>
                <a:latin typeface="Söhne"/>
              </a:rPr>
              <a:t> The evolving nature of terrorism, including the emergence of lone-wolf attackers and the growth of online extremism, added complexity to terrorism reporting. Media organizations had to adapt to cover these evolving threats.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the events of 9/11 had a profound and lasting impact on terrorism reporting, leading to increased attention, greater awareness, and the need for responsible and informed journalism in an era of heightened security concerns. Media outlets continue to grapple with the challenges of reporting on terrorism while balancing the public's right to information and national security interests.</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22</a:t>
            </a:fld>
            <a:endParaRPr lang="en-US"/>
          </a:p>
        </p:txBody>
      </p:sp>
    </p:spTree>
    <p:extLst>
      <p:ext uri="{BB962C8B-B14F-4D97-AF65-F5344CB8AC3E}">
        <p14:creationId xmlns:p14="http://schemas.microsoft.com/office/powerpoint/2010/main" val="32943354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present how worried, if at all, are you personally about a terrorist attack happening in Britain?</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23</a:t>
            </a:fld>
            <a:endParaRPr lang="en-US"/>
          </a:p>
        </p:txBody>
      </p:sp>
    </p:spTree>
    <p:extLst>
      <p:ext uri="{BB962C8B-B14F-4D97-AF65-F5344CB8AC3E}">
        <p14:creationId xmlns:p14="http://schemas.microsoft.com/office/powerpoint/2010/main" val="6030483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Media reporting on Islamist terrorism and far-right terrorism can exhibit differences in focus, framing, and public perception. These differences are influenced by various factors, including the nature of the threat, historical context, and societal dynamics. Here are some key distinctions in media reporting on these two forms of terrorism:</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Terminology and Framing:</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Islamist Terrorism:</a:t>
            </a:r>
            <a:r>
              <a:rPr lang="en-GB" b="0" i="0" u="none" strike="noStrike" dirty="0">
                <a:solidFill>
                  <a:srgbClr val="374151"/>
                </a:solidFill>
                <a:effectLst/>
                <a:latin typeface="Söhne"/>
              </a:rPr>
              <a:t> Media reporting on Islamist terrorism often includes terms such as "jihadist," "Islamist extremist," or "Islamic terrorism." These terms link the acts of violence to an extremist interpretation of Islam.</a:t>
            </a:r>
          </a:p>
          <a:p>
            <a:pPr algn="l">
              <a:buFont typeface="Arial" panose="020B0604020202020204" pitchFamily="34" charset="0"/>
              <a:buChar char="•"/>
            </a:pPr>
            <a:r>
              <a:rPr lang="en-GB" b="1" i="0" u="none" strike="noStrike" dirty="0">
                <a:solidFill>
                  <a:srgbClr val="374151"/>
                </a:solidFill>
                <a:effectLst/>
                <a:latin typeface="Söhne"/>
              </a:rPr>
              <a:t>Far-Right Terrorism:</a:t>
            </a:r>
            <a:r>
              <a:rPr lang="en-GB" b="0" i="0" u="none" strike="noStrike" dirty="0">
                <a:solidFill>
                  <a:srgbClr val="374151"/>
                </a:solidFill>
                <a:effectLst/>
                <a:latin typeface="Söhne"/>
              </a:rPr>
              <a:t> Reporting on far-right terrorism may use terms like "white supremacist," "far-right extremist," or "right-wing extremist." These terms emphasize the ideological and political motivations behind the violence.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Coverage Balance:</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Islamist Terrorism:</a:t>
            </a:r>
            <a:r>
              <a:rPr lang="en-GB" b="0" i="0" u="none" strike="noStrike" dirty="0">
                <a:solidFill>
                  <a:srgbClr val="374151"/>
                </a:solidFill>
                <a:effectLst/>
                <a:latin typeface="Söhne"/>
              </a:rPr>
              <a:t> Due to the global reach and scale of some Islamist extremist groups, media coverage of Islamist terrorism can be extensive and international in scope. High-profile attacks by groups like Al-Qaeda and ISIS receive significant attention.</a:t>
            </a:r>
          </a:p>
          <a:p>
            <a:pPr algn="l">
              <a:buFont typeface="Arial" panose="020B0604020202020204" pitchFamily="34" charset="0"/>
              <a:buChar char="•"/>
            </a:pPr>
            <a:r>
              <a:rPr lang="en-GB" b="1" i="0" u="none" strike="noStrike" dirty="0">
                <a:solidFill>
                  <a:srgbClr val="374151"/>
                </a:solidFill>
                <a:effectLst/>
                <a:latin typeface="Söhne"/>
              </a:rPr>
              <a:t>Far-Right Terrorism:</a:t>
            </a:r>
            <a:r>
              <a:rPr lang="en-GB" b="0" i="0" u="none" strike="noStrike" dirty="0">
                <a:solidFill>
                  <a:srgbClr val="374151"/>
                </a:solidFill>
                <a:effectLst/>
                <a:latin typeface="Söhne"/>
              </a:rPr>
              <a:t> Reporting on far-right terrorism may vary by region, with more attention given to incidents that have a wider impact. The coverage of far-right terrorism may not always be as extensive as that of Islamist terrorism, especially in regions where it is less prevalent.</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Stereotyping and Bias: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Islamist Terrorism:</a:t>
            </a:r>
            <a:r>
              <a:rPr lang="en-GB" b="0" i="0" u="none" strike="noStrike" dirty="0">
                <a:solidFill>
                  <a:srgbClr val="374151"/>
                </a:solidFill>
                <a:effectLst/>
                <a:latin typeface="Söhne"/>
              </a:rPr>
              <a:t> Reporting on Islamist terrorism has faced criticism for reinforcing negative stereotypes about Muslims and Islam. There is an ongoing debate about the potential for bias and stigmatization.</a:t>
            </a:r>
          </a:p>
          <a:p>
            <a:pPr algn="l">
              <a:buFont typeface="Arial" panose="020B0604020202020204" pitchFamily="34" charset="0"/>
              <a:buChar char="•"/>
            </a:pPr>
            <a:r>
              <a:rPr lang="en-GB" b="1" i="0" u="none" strike="noStrike" dirty="0">
                <a:solidFill>
                  <a:srgbClr val="374151"/>
                </a:solidFill>
                <a:effectLst/>
                <a:latin typeface="Söhne"/>
              </a:rPr>
              <a:t>Far-Right Terrorism:</a:t>
            </a:r>
            <a:r>
              <a:rPr lang="en-GB" b="0" i="0" u="none" strike="noStrike" dirty="0">
                <a:solidFill>
                  <a:srgbClr val="374151"/>
                </a:solidFill>
                <a:effectLst/>
                <a:latin typeface="Söhne"/>
              </a:rPr>
              <a:t> Reporting on far-right terrorism may raise concerns about political biases and the portrayal of certain political movements. Critics argue that media coverage can sometimes downplay the significance of far-right extremism.</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Foreign vs. Domestic Focus: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Islamist Terrorism:</a:t>
            </a:r>
            <a:r>
              <a:rPr lang="en-GB" b="0" i="0" u="none" strike="noStrike" dirty="0">
                <a:solidFill>
                  <a:srgbClr val="374151"/>
                </a:solidFill>
                <a:effectLst/>
                <a:latin typeface="Söhne"/>
              </a:rPr>
              <a:t> Much of the media reporting on Islamist terrorism tends to focus on international incidents and networks. Coverage often includes analysis of global counterterrorism efforts.</a:t>
            </a:r>
          </a:p>
          <a:p>
            <a:pPr algn="l">
              <a:buFont typeface="Arial" panose="020B0604020202020204" pitchFamily="34" charset="0"/>
              <a:buChar char="•"/>
            </a:pPr>
            <a:r>
              <a:rPr lang="en-GB" b="1" i="0" u="none" strike="noStrike" dirty="0">
                <a:solidFill>
                  <a:srgbClr val="374151"/>
                </a:solidFill>
                <a:effectLst/>
                <a:latin typeface="Söhne"/>
              </a:rPr>
              <a:t>Far-Right Terrorism:</a:t>
            </a:r>
            <a:r>
              <a:rPr lang="en-GB" b="0" i="0" u="none" strike="noStrike" dirty="0">
                <a:solidFill>
                  <a:srgbClr val="374151"/>
                </a:solidFill>
                <a:effectLst/>
                <a:latin typeface="Söhne"/>
              </a:rPr>
              <a:t> Media reporting on far-right terrorism may have a stronger domestic focus in some countries, particularly if there is a significant domestic threat from far-right extremists.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Public Reaction and Policy Implications:</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Islamist Terrorism:</a:t>
            </a:r>
            <a:r>
              <a:rPr lang="en-GB" b="0" i="0" u="none" strike="noStrike" dirty="0">
                <a:solidFill>
                  <a:srgbClr val="374151"/>
                </a:solidFill>
                <a:effectLst/>
                <a:latin typeface="Söhne"/>
              </a:rPr>
              <a:t> High-profile attacks by Islamist extremist groups can lead to heightened public concern, changes in security policies, and international diplomatic responses.</a:t>
            </a:r>
          </a:p>
          <a:p>
            <a:pPr algn="l">
              <a:buFont typeface="Arial" panose="020B0604020202020204" pitchFamily="34" charset="0"/>
              <a:buChar char="•"/>
            </a:pPr>
            <a:r>
              <a:rPr lang="en-GB" b="1" i="0" u="none" strike="noStrike" dirty="0">
                <a:solidFill>
                  <a:srgbClr val="374151"/>
                </a:solidFill>
                <a:effectLst/>
                <a:latin typeface="Söhne"/>
              </a:rPr>
              <a:t>Far-Right Terrorism:</a:t>
            </a:r>
            <a:r>
              <a:rPr lang="en-GB" b="0" i="0" u="none" strike="noStrike" dirty="0">
                <a:solidFill>
                  <a:srgbClr val="374151"/>
                </a:solidFill>
                <a:effectLst/>
                <a:latin typeface="Söhne"/>
              </a:rPr>
              <a:t> Responses to far-right terrorism can vary, with some incidents leading to debates about hate crime legislation, the regulation of extremist content online, and domestic security measures.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Online and Social Media Presence:</a:t>
            </a:r>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Both:</a:t>
            </a:r>
            <a:r>
              <a:rPr lang="en-GB" b="0" i="0" u="none" strike="noStrike" dirty="0">
                <a:solidFill>
                  <a:srgbClr val="374151"/>
                </a:solidFill>
                <a:effectLst/>
                <a:latin typeface="Söhne"/>
              </a:rPr>
              <a:t> Reporting on terrorism, regardless of the ideological motivation, now includes a significant focus on online activities. Terrorist groups and individuals from various ideological backgrounds use social media and the internet to disseminate propaganda, radicalize individuals, and plan attacks.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media reporting on terrorism should strive for accuracy, balance, and responsible journalism, regardless of the ideological motivation behind the attacks. Balanced and informed reporting can help the public understand the complexities of these threats and their impact on society. Additionally, media organizations should be mindful of potential biases and stereotypes in their reporting and seek to mitigate them.</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24</a:t>
            </a:fld>
            <a:endParaRPr lang="en-US"/>
          </a:p>
        </p:txBody>
      </p:sp>
    </p:spTree>
    <p:extLst>
      <p:ext uri="{BB962C8B-B14F-4D97-AF65-F5344CB8AC3E}">
        <p14:creationId xmlns:p14="http://schemas.microsoft.com/office/powerpoint/2010/main" val="41642986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25</a:t>
            </a:fld>
            <a:endParaRPr lang="en-US"/>
          </a:p>
        </p:txBody>
      </p:sp>
    </p:spTree>
    <p:extLst>
      <p:ext uri="{BB962C8B-B14F-4D97-AF65-F5344CB8AC3E}">
        <p14:creationId xmlns:p14="http://schemas.microsoft.com/office/powerpoint/2010/main" val="18526366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It is widely accepted within the fields of terrorism studies and media studies that some terrorist groups and individuals deliberately engage in acts of violence with the intention of gaining media attention and thereby enhancing their status and influence. This strategy is often referred to as "media terrorism" or "mediatized terrorism."</a:t>
            </a:r>
          </a:p>
          <a:p>
            <a:pPr algn="l"/>
            <a:r>
              <a:rPr lang="en-GB" b="0" i="0" u="none" strike="noStrike" dirty="0">
                <a:solidFill>
                  <a:srgbClr val="374151"/>
                </a:solidFill>
                <a:effectLst/>
                <a:latin typeface="Söhne"/>
              </a:rPr>
              <a:t>The motivations behind this tactic are multifaceted:</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Amplification of Message:</a:t>
            </a:r>
            <a:r>
              <a:rPr lang="en-GB" b="0" i="0" u="none" strike="noStrike" dirty="0">
                <a:solidFill>
                  <a:srgbClr val="374151"/>
                </a:solidFill>
                <a:effectLst/>
                <a:latin typeface="Söhne"/>
              </a:rPr>
              <a:t> Terrorists seek to amplify their ideological or political message by ensuring that it reaches a wide audience. They recognize that media coverage provides a platform to convey their beliefs and objectives.</a:t>
            </a:r>
          </a:p>
          <a:p>
            <a:pPr algn="l">
              <a:buFont typeface="+mj-lt"/>
              <a:buAutoNum type="arabicPeriod"/>
            </a:pPr>
            <a:r>
              <a:rPr lang="en-GB" b="1" i="0" u="none" strike="noStrike" dirty="0">
                <a:solidFill>
                  <a:srgbClr val="374151"/>
                </a:solidFill>
                <a:effectLst/>
                <a:latin typeface="Söhne"/>
              </a:rPr>
              <a:t>Recruitment and Radicalization:</a:t>
            </a:r>
            <a:r>
              <a:rPr lang="en-GB" b="0" i="0" u="none" strike="noStrike" dirty="0">
                <a:solidFill>
                  <a:srgbClr val="374151"/>
                </a:solidFill>
                <a:effectLst/>
                <a:latin typeface="Söhne"/>
              </a:rPr>
              <a:t> Media exposure can attract sympathizers and potential recruits. Individuals who are exposed to terrorist propaganda through media coverage may become radicalized or inspired to join extremist causes.</a:t>
            </a:r>
          </a:p>
          <a:p>
            <a:pPr algn="l">
              <a:buFont typeface="+mj-lt"/>
              <a:buAutoNum type="arabicPeriod"/>
            </a:pPr>
            <a:r>
              <a:rPr lang="en-GB" b="1" i="0" u="none" strike="noStrike" dirty="0">
                <a:solidFill>
                  <a:srgbClr val="374151"/>
                </a:solidFill>
                <a:effectLst/>
                <a:latin typeface="Söhne"/>
              </a:rPr>
              <a:t>Generating Fear:</a:t>
            </a:r>
            <a:r>
              <a:rPr lang="en-GB" b="0" i="0" u="none" strike="noStrike" dirty="0">
                <a:solidFill>
                  <a:srgbClr val="374151"/>
                </a:solidFill>
                <a:effectLst/>
                <a:latin typeface="Söhne"/>
              </a:rPr>
              <a:t> Acts of violence covered by the media can </a:t>
            </a:r>
            <a:r>
              <a:rPr lang="en-GB" b="0" i="0" u="none" strike="noStrike" dirty="0" err="1">
                <a:solidFill>
                  <a:srgbClr val="374151"/>
                </a:solidFill>
                <a:effectLst/>
                <a:latin typeface="Söhne"/>
              </a:rPr>
              <a:t>instill</a:t>
            </a:r>
            <a:r>
              <a:rPr lang="en-GB" b="0" i="0" u="none" strike="noStrike" dirty="0">
                <a:solidFill>
                  <a:srgbClr val="374151"/>
                </a:solidFill>
                <a:effectLst/>
                <a:latin typeface="Söhne"/>
              </a:rPr>
              <a:t> fear and uncertainty in the public. Terrorists aim to create a sense of insecurity and vulnerability, forcing governments and societies to respond to their demands.</a:t>
            </a:r>
          </a:p>
          <a:p>
            <a:pPr algn="l">
              <a:buFont typeface="+mj-lt"/>
              <a:buAutoNum type="arabicPeriod"/>
            </a:pPr>
            <a:r>
              <a:rPr lang="en-GB" b="1" i="0" u="none" strike="noStrike" dirty="0">
                <a:solidFill>
                  <a:srgbClr val="374151"/>
                </a:solidFill>
                <a:effectLst/>
                <a:latin typeface="Söhne"/>
              </a:rPr>
              <a:t>Elevating Status:</a:t>
            </a:r>
            <a:r>
              <a:rPr lang="en-GB" b="0" i="0" u="none" strike="noStrike" dirty="0">
                <a:solidFill>
                  <a:srgbClr val="374151"/>
                </a:solidFill>
                <a:effectLst/>
                <a:latin typeface="Söhne"/>
              </a:rPr>
              <a:t> Media attention can elevate the status of terrorist groups and their leaders, transforming them into prominent figures on the global stage. This can boost their credibility and influence.</a:t>
            </a:r>
          </a:p>
          <a:p>
            <a:pPr algn="l">
              <a:buFont typeface="+mj-lt"/>
              <a:buAutoNum type="arabicPeriod"/>
            </a:pPr>
            <a:r>
              <a:rPr lang="en-GB" b="1" i="0" u="none" strike="noStrike" dirty="0">
                <a:solidFill>
                  <a:srgbClr val="374151"/>
                </a:solidFill>
                <a:effectLst/>
                <a:latin typeface="Söhne"/>
              </a:rPr>
              <a:t>Forcing Policy Changes:</a:t>
            </a:r>
            <a:r>
              <a:rPr lang="en-GB" b="0" i="0" u="none" strike="noStrike" dirty="0">
                <a:solidFill>
                  <a:srgbClr val="374151"/>
                </a:solidFill>
                <a:effectLst/>
                <a:latin typeface="Söhne"/>
              </a:rPr>
              <a:t> Terrorists may use violence and media coverage as a means to pressure governments into making policy concessions or changes that align with their objectives.</a:t>
            </a:r>
          </a:p>
          <a:p>
            <a:pPr algn="l">
              <a:buFont typeface="+mj-lt"/>
              <a:buAutoNum type="arabicPeriod"/>
            </a:pPr>
            <a:r>
              <a:rPr lang="en-GB" b="1" i="0" u="none" strike="noStrike" dirty="0">
                <a:solidFill>
                  <a:srgbClr val="374151"/>
                </a:solidFill>
                <a:effectLst/>
                <a:latin typeface="Söhne"/>
              </a:rPr>
              <a:t>Competing for Attention:</a:t>
            </a:r>
            <a:r>
              <a:rPr lang="en-GB" b="0" i="0" u="none" strike="noStrike" dirty="0">
                <a:solidFill>
                  <a:srgbClr val="374151"/>
                </a:solidFill>
                <a:effectLst/>
                <a:latin typeface="Söhne"/>
              </a:rPr>
              <a:t> In an era of information saturation, terrorists compete for media attention not only with governments but also with other extremist groups. Engaging in spectacular or high-profile acts of violence can help them stand out.</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not all acts of terrorism are driven solely by a desire for media attention, and motivations can vary widely among different groups and individuals. Additionally, responsible media organizations and journalists are aware of these dynamics and must balance their duty to inform the public with ethical considerations, such as avoiding the glorification of terrorists and minimizing the risk of copycat attacks.</a:t>
            </a:r>
          </a:p>
          <a:p>
            <a:pPr algn="l"/>
            <a:r>
              <a:rPr lang="en-GB" b="0" i="0" u="none" strike="noStrike" dirty="0">
                <a:solidFill>
                  <a:srgbClr val="374151"/>
                </a:solidFill>
                <a:effectLst/>
                <a:latin typeface="Söhne"/>
              </a:rPr>
              <a:t>Efforts to counter terrorism often involve strategies to mitigate the impact of media terrorism, including responsible reporting practices, counternarratives, and efforts to disrupt online extremist content dissemination.</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26</a:t>
            </a:fld>
            <a:endParaRPr lang="en-US"/>
          </a:p>
        </p:txBody>
      </p:sp>
    </p:spTree>
    <p:extLst>
      <p:ext uri="{BB962C8B-B14F-4D97-AF65-F5344CB8AC3E}">
        <p14:creationId xmlns:p14="http://schemas.microsoft.com/office/powerpoint/2010/main" val="17470669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While social media platforms like Facebook, Twitter, Reddit, and Instagram have policies in place to prevent the spread of terrorist propaganda, individuals and groups have occasionally used these platforms to disseminate extremist content.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features of each platform that can potentially be employed to spread terrorist propaganda:</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Facebook:</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Groups and Pages:</a:t>
            </a:r>
            <a:r>
              <a:rPr lang="en-GB" b="0" i="0" u="none" strike="noStrike" dirty="0">
                <a:solidFill>
                  <a:srgbClr val="374151"/>
                </a:solidFill>
                <a:effectLst/>
                <a:latin typeface="Calibri" panose="020F0502020204030204" pitchFamily="34" charset="0"/>
                <a:cs typeface="Calibri" panose="020F0502020204030204" pitchFamily="34" charset="0"/>
              </a:rPr>
              <a:t> Extremists may create closed or private groups and pages to share content with like-minded individuals.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Messenger:</a:t>
            </a:r>
            <a:r>
              <a:rPr lang="en-GB" b="0" i="0" u="none" strike="noStrike" dirty="0">
                <a:solidFill>
                  <a:srgbClr val="374151"/>
                </a:solidFill>
                <a:effectLst/>
                <a:latin typeface="Calibri" panose="020F0502020204030204" pitchFamily="34" charset="0"/>
                <a:cs typeface="Calibri" panose="020F0502020204030204" pitchFamily="34" charset="0"/>
              </a:rPr>
              <a:t> Private messaging allows for discreet communication and sharing of extremist materials.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Live Streaming:</a:t>
            </a:r>
            <a:r>
              <a:rPr lang="en-GB" b="0" i="0" u="none" strike="noStrike" dirty="0">
                <a:solidFill>
                  <a:srgbClr val="374151"/>
                </a:solidFill>
                <a:effectLst/>
                <a:latin typeface="Calibri" panose="020F0502020204030204" pitchFamily="34" charset="0"/>
                <a:cs typeface="Calibri" panose="020F0502020204030204" pitchFamily="34" charset="0"/>
              </a:rPr>
              <a:t> Extremists can live-stream content, such as speeches or attacks, to reach a wider audience.</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Twitter:</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Tweets and Hashtags:</a:t>
            </a:r>
            <a:r>
              <a:rPr lang="en-GB" b="0" i="0" u="none" strike="noStrike" dirty="0">
                <a:solidFill>
                  <a:srgbClr val="374151"/>
                </a:solidFill>
                <a:effectLst/>
                <a:latin typeface="Calibri" panose="020F0502020204030204" pitchFamily="34" charset="0"/>
                <a:cs typeface="Calibri" panose="020F0502020204030204" pitchFamily="34" charset="0"/>
              </a:rPr>
              <a:t> Extremists use tweets and hashtags to rapidly share content and reach a global audience.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Retweets:</a:t>
            </a:r>
            <a:r>
              <a:rPr lang="en-GB" b="0" i="0" u="none" strike="noStrike" dirty="0">
                <a:solidFill>
                  <a:srgbClr val="374151"/>
                </a:solidFill>
                <a:effectLst/>
                <a:latin typeface="Calibri" panose="020F0502020204030204" pitchFamily="34" charset="0"/>
                <a:cs typeface="Calibri" panose="020F0502020204030204" pitchFamily="34" charset="0"/>
              </a:rPr>
              <a:t> The retweet feature allows for the quick dissemination of content to a broader network.</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Anonymous Accounts:</a:t>
            </a:r>
            <a:r>
              <a:rPr lang="en-GB" b="0" i="0" u="none" strike="noStrike" dirty="0">
                <a:solidFill>
                  <a:srgbClr val="374151"/>
                </a:solidFill>
                <a:effectLst/>
                <a:latin typeface="Calibri" panose="020F0502020204030204" pitchFamily="34" charset="0"/>
                <a:cs typeface="Calibri" panose="020F0502020204030204" pitchFamily="34" charset="0"/>
              </a:rPr>
              <a:t> Extremists may use anonymous accounts to avoid detection.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Reddit: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Subreddits:</a:t>
            </a:r>
            <a:r>
              <a:rPr lang="en-GB" b="0" i="0" u="none" strike="noStrike" dirty="0">
                <a:solidFill>
                  <a:srgbClr val="374151"/>
                </a:solidFill>
                <a:effectLst/>
                <a:latin typeface="Calibri" panose="020F0502020204030204" pitchFamily="34" charset="0"/>
                <a:cs typeface="Calibri" panose="020F0502020204030204" pitchFamily="34" charset="0"/>
              </a:rPr>
              <a:t> Extremists have used dedicated subreddits to share propaganda and discuss extremist ideologies.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Upvotes and Downvotes:</a:t>
            </a:r>
            <a:r>
              <a:rPr lang="en-GB" b="0" i="0" u="none" strike="noStrike" dirty="0">
                <a:solidFill>
                  <a:srgbClr val="374151"/>
                </a:solidFill>
                <a:effectLst/>
                <a:latin typeface="Calibri" panose="020F0502020204030204" pitchFamily="34" charset="0"/>
                <a:cs typeface="Calibri" panose="020F0502020204030204" pitchFamily="34" charset="0"/>
              </a:rPr>
              <a:t> Users can upvote or downvote content, affecting its visibility.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Anonymity:</a:t>
            </a:r>
            <a:r>
              <a:rPr lang="en-GB" b="0" i="0" u="none" strike="noStrike" dirty="0">
                <a:solidFill>
                  <a:srgbClr val="374151"/>
                </a:solidFill>
                <a:effectLst/>
                <a:latin typeface="Calibri" panose="020F0502020204030204" pitchFamily="34" charset="0"/>
                <a:cs typeface="Calibri" panose="020F0502020204030204" pitchFamily="34" charset="0"/>
              </a:rPr>
              <a:t> Reddit users can be relatively anonymous, making it appealing to some extremists.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Instagram:</a:t>
            </a: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Visual Content:</a:t>
            </a:r>
            <a:r>
              <a:rPr lang="en-GB" b="0" i="0" u="none" strike="noStrike" dirty="0">
                <a:solidFill>
                  <a:srgbClr val="374151"/>
                </a:solidFill>
                <a:effectLst/>
                <a:latin typeface="Calibri" panose="020F0502020204030204" pitchFamily="34" charset="0"/>
                <a:cs typeface="Calibri" panose="020F0502020204030204" pitchFamily="34" charset="0"/>
              </a:rPr>
              <a:t> Extremists share images, videos, and stories to convey their message.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Hashtags:</a:t>
            </a:r>
            <a:r>
              <a:rPr lang="en-GB" b="0" i="0" u="none" strike="noStrike" dirty="0">
                <a:solidFill>
                  <a:srgbClr val="374151"/>
                </a:solidFill>
                <a:effectLst/>
                <a:latin typeface="Calibri" panose="020F0502020204030204" pitchFamily="34" charset="0"/>
                <a:cs typeface="Calibri" panose="020F0502020204030204" pitchFamily="34" charset="0"/>
              </a:rPr>
              <a:t> The use of hashtags can connect users to extremist content.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Direct Messaging:</a:t>
            </a:r>
            <a:r>
              <a:rPr lang="en-GB" b="0" i="0" u="none" strike="noStrike" dirty="0">
                <a:solidFill>
                  <a:srgbClr val="374151"/>
                </a:solidFill>
                <a:effectLst/>
                <a:latin typeface="Calibri" panose="020F0502020204030204" pitchFamily="34" charset="0"/>
                <a:cs typeface="Calibri" panose="020F0502020204030204" pitchFamily="34" charset="0"/>
              </a:rPr>
              <a:t> Extremists can use direct messages to share content privately.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essential to note that these platforms have policies against the dissemination of terrorist propaganda, and they work to detect and remove such content. Social media companies employ algorithms and human moderators to identify and remove extremist content. Users are encouraged to report any suspicious or extremist content they encounter. Counterterrorism efforts also involve collaboration between governments and social media companies to combat online extremism.</a:t>
            </a:r>
          </a:p>
          <a:p>
            <a:pPr algn="l"/>
            <a:r>
              <a:rPr lang="en-GB" b="0" i="0" u="none" strike="noStrike" dirty="0">
                <a:solidFill>
                  <a:srgbClr val="374151"/>
                </a:solidFill>
                <a:effectLst/>
                <a:latin typeface="Calibri" panose="020F0502020204030204" pitchFamily="34" charset="0"/>
                <a:cs typeface="Calibri" panose="020F0502020204030204" pitchFamily="34" charset="0"/>
              </a:rPr>
              <a:t>The spread of terrorist propaganda on social media remains a concern, and efforts to combat it are ongoing. Platforms are continuously refining their policies and enforcement mechanisms to address this issue.</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28</a:t>
            </a:fld>
            <a:endParaRPr lang="en-US"/>
          </a:p>
        </p:txBody>
      </p:sp>
    </p:spTree>
    <p:extLst>
      <p:ext uri="{BB962C8B-B14F-4D97-AF65-F5344CB8AC3E}">
        <p14:creationId xmlns:p14="http://schemas.microsoft.com/office/powerpoint/2010/main" val="41514059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Terrorists and extremist groups have been known to utilize social media platforms to create and disseminate their own narratives. Social media provides these groups with a powerful and easily accessible means to shape their messages, recruit followers, and spread propaganda. Here are some ways in which terrorists can use social media to create their own narrative: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Propaganda and Recruitment:</a:t>
            </a:r>
            <a:r>
              <a:rPr lang="en-GB" b="0" i="0" u="none" strike="noStrike" dirty="0">
                <a:solidFill>
                  <a:srgbClr val="374151"/>
                </a:solidFill>
                <a:effectLst/>
                <a:latin typeface="Calibri" panose="020F0502020204030204" pitchFamily="34" charset="0"/>
                <a:cs typeface="Calibri" panose="020F0502020204030204" pitchFamily="34" charset="0"/>
              </a:rPr>
              <a:t> Terrorist organizations can share propaganda videos, images, and messages on social media platforms to recruit new members and sympathizers. These materials often highlight their ideologies, actions, and goals.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Radicalization:</a:t>
            </a:r>
            <a:r>
              <a:rPr lang="en-GB" b="0" i="0" u="none" strike="noStrike" dirty="0">
                <a:solidFill>
                  <a:srgbClr val="374151"/>
                </a:solidFill>
                <a:effectLst/>
                <a:latin typeface="Calibri" panose="020F0502020204030204" pitchFamily="34" charset="0"/>
                <a:cs typeface="Calibri" panose="020F0502020204030204" pitchFamily="34" charset="0"/>
              </a:rPr>
              <a:t> Social media can be used as a tool for radicalization. Extremists may engage with vulnerable individuals online, gradually exposing them to extremist ideas and encouraging them to take more radical positions.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Justification of Violence:</a:t>
            </a:r>
            <a:r>
              <a:rPr lang="en-GB" b="0" i="0" u="none" strike="noStrike" dirty="0">
                <a:solidFill>
                  <a:srgbClr val="374151"/>
                </a:solidFill>
                <a:effectLst/>
                <a:latin typeface="Calibri" panose="020F0502020204030204" pitchFamily="34" charset="0"/>
                <a:cs typeface="Calibri" panose="020F0502020204030204" pitchFamily="34" charset="0"/>
              </a:rPr>
              <a:t> Terrorists use social media to justify acts of violence, portraying themselves as freedom fighters, revolutionaries, or defenders of a particular cause. They may provide justifications for attacks and frame them as responses to perceived injustices.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Communities:</a:t>
            </a:r>
            <a:r>
              <a:rPr lang="en-GB" b="0" i="0" u="none" strike="noStrike" dirty="0">
                <a:solidFill>
                  <a:srgbClr val="374151"/>
                </a:solidFill>
                <a:effectLst/>
                <a:latin typeface="Calibri" panose="020F0502020204030204" pitchFamily="34" charset="0"/>
                <a:cs typeface="Calibri" panose="020F0502020204030204" pitchFamily="34" charset="0"/>
              </a:rPr>
              <a:t> Extremist groups create and maintain online communities on social media platforms where like-minded individuals can connect, share information, and coordinate activities. These online spaces can serve as echo chambers, reinforcing extremist beliefs.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Dissemination of Propaganda Materials:</a:t>
            </a:r>
            <a:r>
              <a:rPr lang="en-GB" b="0" i="0" u="none" strike="noStrike" dirty="0">
                <a:solidFill>
                  <a:srgbClr val="374151"/>
                </a:solidFill>
                <a:effectLst/>
                <a:latin typeface="Calibri" panose="020F0502020204030204" pitchFamily="34" charset="0"/>
                <a:cs typeface="Calibri" panose="020F0502020204030204" pitchFamily="34" charset="0"/>
              </a:rPr>
              <a:t> Terrorists use social media to disseminate their propaganda materials, including magazines, videos, and written statements. These materials are often designed to attract attention and spread their narratives.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Deception and Manipulation:</a:t>
            </a:r>
            <a:r>
              <a:rPr lang="en-GB" b="0" i="0" u="none" strike="noStrike" dirty="0">
                <a:solidFill>
                  <a:srgbClr val="374151"/>
                </a:solidFill>
                <a:effectLst/>
                <a:latin typeface="Calibri" panose="020F0502020204030204" pitchFamily="34" charset="0"/>
                <a:cs typeface="Calibri" panose="020F0502020204030204" pitchFamily="34" charset="0"/>
              </a:rPr>
              <a:t> Some terrorists employ tactics of deception and manipulation on social media, using fake accounts or impersonating other individuals or organizations to further their narratives and objectives.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Crisis Communication:</a:t>
            </a:r>
            <a:r>
              <a:rPr lang="en-GB" b="0" i="0" u="none" strike="noStrike" dirty="0">
                <a:solidFill>
                  <a:srgbClr val="374151"/>
                </a:solidFill>
                <a:effectLst/>
                <a:latin typeface="Calibri" panose="020F0502020204030204" pitchFamily="34" charset="0"/>
                <a:cs typeface="Calibri" panose="020F0502020204030204" pitchFamily="34" charset="0"/>
              </a:rPr>
              <a:t> In the aftermath of a terrorist attack, individuals or groups may use social media to claim responsibility, communicate their motivations, or issue threats, all of which can help shape the narrative surrounding the incident.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Fundraising:</a:t>
            </a:r>
            <a:r>
              <a:rPr lang="en-GB" b="0" i="0" u="none" strike="noStrike" dirty="0">
                <a:solidFill>
                  <a:srgbClr val="374151"/>
                </a:solidFill>
                <a:effectLst/>
                <a:latin typeface="Calibri" panose="020F0502020204030204" pitchFamily="34" charset="0"/>
                <a:cs typeface="Calibri" panose="020F0502020204030204" pitchFamily="34" charset="0"/>
              </a:rPr>
              <a:t> Social media platforms can be used to solicit donations and funding for terrorist activities. This can include crowdfunding campaigns, Bitcoin donations, or requests for financial support.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Counterfeit Accounts:</a:t>
            </a:r>
            <a:r>
              <a:rPr lang="en-GB" b="0" i="0" u="none" strike="noStrike" dirty="0">
                <a:solidFill>
                  <a:srgbClr val="374151"/>
                </a:solidFill>
                <a:effectLst/>
                <a:latin typeface="Calibri" panose="020F0502020204030204" pitchFamily="34" charset="0"/>
                <a:cs typeface="Calibri" panose="020F0502020204030204" pitchFamily="34" charset="0"/>
              </a:rPr>
              <a:t> Terrorists sometimes create counterfeit social media accounts mimicking legitimate organizations or individuals to spread disinformation and advance their narratives.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Social media platforms have taken steps to counter the spread of terrorist propaganda and extremist content. They employ algorithms, content moderation, and reporting mechanisms to identify and remove such content. Governments and international organizations also work to combat online extremism through various means, including legislation and international cooperation.</a:t>
            </a:r>
          </a:p>
          <a:p>
            <a:pPr algn="l"/>
            <a:r>
              <a:rPr lang="en-GB" b="0" i="0" u="none" strike="noStrike" dirty="0">
                <a:solidFill>
                  <a:srgbClr val="374151"/>
                </a:solidFill>
                <a:effectLst/>
                <a:latin typeface="Calibri" panose="020F0502020204030204" pitchFamily="34" charset="0"/>
                <a:cs typeface="Calibri" panose="020F0502020204030204" pitchFamily="34" charset="0"/>
              </a:rPr>
              <a:t>Despite these efforts, the dynamic nature of social media and the adaptability of extremist groups pose ongoing challenges in preventing the spread of terrorist narratives online. Counterterrorism efforts continue to evolve to address these challenges effectively.</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29</a:t>
            </a:fld>
            <a:endParaRPr lang="en-US"/>
          </a:p>
        </p:txBody>
      </p:sp>
    </p:spTree>
    <p:extLst>
      <p:ext uri="{BB962C8B-B14F-4D97-AF65-F5344CB8AC3E}">
        <p14:creationId xmlns:p14="http://schemas.microsoft.com/office/powerpoint/2010/main" val="9431473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30</a:t>
            </a:fld>
            <a:endParaRPr lang="en-US"/>
          </a:p>
        </p:txBody>
      </p:sp>
    </p:spTree>
    <p:extLst>
      <p:ext uri="{BB962C8B-B14F-4D97-AF65-F5344CB8AC3E}">
        <p14:creationId xmlns:p14="http://schemas.microsoft.com/office/powerpoint/2010/main" val="17285217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Global Coalition Against Daesh, also known as ISIS or ISIL, was a coalition of countries formed in 2014 to combat the threat posed by the Islamic State of Iraq and Syria (Daesh). The coalition was established in response to the rapid rise of ISIS and its control over significant territory in Iraq and Syria. The primary goal of the coalition was to degrade and defeat ISIS and to counter its global reach and influence. Member countries of the coalition contributed in various ways, including military, financial, and humanitarian support. </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Some of the key members and contributors to the coalition included:</a:t>
            </a:r>
          </a:p>
          <a:p>
            <a:pPr algn="l">
              <a:buFont typeface="+mj-lt"/>
              <a:buAutoNum type="arabicPeriod"/>
            </a:pPr>
            <a:r>
              <a:rPr lang="en-GB" b="1" i="0" u="none" strike="noStrike" dirty="0">
                <a:solidFill>
                  <a:srgbClr val="374151"/>
                </a:solidFill>
                <a:effectLst/>
                <a:latin typeface="Söhne"/>
              </a:rPr>
              <a:t>United States:</a:t>
            </a:r>
            <a:r>
              <a:rPr lang="en-GB" b="0" i="0" u="none" strike="noStrike" dirty="0">
                <a:solidFill>
                  <a:srgbClr val="374151"/>
                </a:solidFill>
                <a:effectLst/>
                <a:latin typeface="Söhne"/>
              </a:rPr>
              <a:t> The United States played a leading role in the coalition, conducting airstrikes against ISIS targets and providing military training and support to local forces.</a:t>
            </a:r>
          </a:p>
          <a:p>
            <a:pPr algn="l">
              <a:buFont typeface="+mj-lt"/>
              <a:buAutoNum type="arabicPeriod"/>
            </a:pPr>
            <a:r>
              <a:rPr lang="en-GB" b="1" i="0" u="none" strike="noStrike" dirty="0">
                <a:solidFill>
                  <a:srgbClr val="374151"/>
                </a:solidFill>
                <a:effectLst/>
                <a:latin typeface="Söhne"/>
              </a:rPr>
              <a:t>United Kingdom:</a:t>
            </a:r>
            <a:r>
              <a:rPr lang="en-GB" b="0" i="0" u="none" strike="noStrike" dirty="0">
                <a:solidFill>
                  <a:srgbClr val="374151"/>
                </a:solidFill>
                <a:effectLst/>
                <a:latin typeface="Söhne"/>
              </a:rPr>
              <a:t> The UK was one of the coalition members and contributed military assets to the effort.</a:t>
            </a:r>
          </a:p>
          <a:p>
            <a:pPr algn="l">
              <a:buFont typeface="+mj-lt"/>
              <a:buAutoNum type="arabicPeriod"/>
            </a:pPr>
            <a:r>
              <a:rPr lang="en-GB" b="1" i="0" u="none" strike="noStrike" dirty="0">
                <a:solidFill>
                  <a:srgbClr val="374151"/>
                </a:solidFill>
                <a:effectLst/>
                <a:latin typeface="Söhne"/>
              </a:rPr>
              <a:t>France:</a:t>
            </a:r>
            <a:r>
              <a:rPr lang="en-GB" b="0" i="0" u="none" strike="noStrike" dirty="0">
                <a:solidFill>
                  <a:srgbClr val="374151"/>
                </a:solidFill>
                <a:effectLst/>
                <a:latin typeface="Söhne"/>
              </a:rPr>
              <a:t> France was another major contributor to the coalition, conducting airstrikes and providing support to local forces.</a:t>
            </a:r>
          </a:p>
          <a:p>
            <a:pPr algn="l">
              <a:buFont typeface="+mj-lt"/>
              <a:buAutoNum type="arabicPeriod"/>
            </a:pPr>
            <a:r>
              <a:rPr lang="en-GB" b="1" i="0" u="none" strike="noStrike" dirty="0">
                <a:solidFill>
                  <a:srgbClr val="374151"/>
                </a:solidFill>
                <a:effectLst/>
                <a:latin typeface="Söhne"/>
              </a:rPr>
              <a:t>Germany:</a:t>
            </a:r>
            <a:r>
              <a:rPr lang="en-GB" b="0" i="0" u="none" strike="noStrike" dirty="0">
                <a:solidFill>
                  <a:srgbClr val="374151"/>
                </a:solidFill>
                <a:effectLst/>
                <a:latin typeface="Söhne"/>
              </a:rPr>
              <a:t> Germany provided training and support to Iraqi and Kurdish forces.</a:t>
            </a:r>
          </a:p>
          <a:p>
            <a:pPr algn="l">
              <a:buFont typeface="+mj-lt"/>
              <a:buAutoNum type="arabicPeriod"/>
            </a:pPr>
            <a:r>
              <a:rPr lang="en-GB" b="1" i="0" u="none" strike="noStrike" dirty="0">
                <a:solidFill>
                  <a:srgbClr val="374151"/>
                </a:solidFill>
                <a:effectLst/>
                <a:latin typeface="Söhne"/>
              </a:rPr>
              <a:t>Canada:</a:t>
            </a:r>
            <a:r>
              <a:rPr lang="en-GB" b="0" i="0" u="none" strike="noStrike" dirty="0">
                <a:solidFill>
                  <a:srgbClr val="374151"/>
                </a:solidFill>
                <a:effectLst/>
                <a:latin typeface="Söhne"/>
              </a:rPr>
              <a:t> Canada contributed military assets, including aircraft, and conducted airstrikes against ISIS.</a:t>
            </a:r>
          </a:p>
          <a:p>
            <a:pPr algn="l">
              <a:buFont typeface="+mj-lt"/>
              <a:buAutoNum type="arabicPeriod"/>
            </a:pPr>
            <a:r>
              <a:rPr lang="en-GB" b="1" i="0" u="none" strike="noStrike" dirty="0">
                <a:solidFill>
                  <a:srgbClr val="374151"/>
                </a:solidFill>
                <a:effectLst/>
                <a:latin typeface="Söhne"/>
              </a:rPr>
              <a:t>Australia:</a:t>
            </a:r>
            <a:r>
              <a:rPr lang="en-GB" b="0" i="0" u="none" strike="noStrike" dirty="0">
                <a:solidFill>
                  <a:srgbClr val="374151"/>
                </a:solidFill>
                <a:effectLst/>
                <a:latin typeface="Söhne"/>
              </a:rPr>
              <a:t> Australia participated in the coalition and conducted airstrikes against ISIS targets.</a:t>
            </a:r>
          </a:p>
          <a:p>
            <a:pPr algn="l">
              <a:buFont typeface="+mj-lt"/>
              <a:buAutoNum type="arabicPeriod"/>
            </a:pPr>
            <a:r>
              <a:rPr lang="en-GB" b="1" i="0" u="none" strike="noStrike" dirty="0">
                <a:solidFill>
                  <a:srgbClr val="374151"/>
                </a:solidFill>
                <a:effectLst/>
                <a:latin typeface="Söhne"/>
              </a:rPr>
              <a:t>Arab States:</a:t>
            </a:r>
            <a:r>
              <a:rPr lang="en-GB" b="0" i="0" u="none" strike="noStrike" dirty="0">
                <a:solidFill>
                  <a:srgbClr val="374151"/>
                </a:solidFill>
                <a:effectLst/>
                <a:latin typeface="Söhne"/>
              </a:rPr>
              <a:t> Several Arab states, including Jordan, Saudi Arabia, and the United Arab Emirates, were part of the coalition and played important roles in the region.</a:t>
            </a:r>
          </a:p>
          <a:p>
            <a:pPr algn="l">
              <a:buFont typeface="+mj-lt"/>
              <a:buAutoNum type="arabicPeriod"/>
            </a:pPr>
            <a:r>
              <a:rPr lang="en-GB" b="1" i="0" u="none" strike="noStrike" dirty="0">
                <a:solidFill>
                  <a:srgbClr val="374151"/>
                </a:solidFill>
                <a:effectLst/>
                <a:latin typeface="Söhne"/>
              </a:rPr>
              <a:t>Other Western and Regional Partners:</a:t>
            </a:r>
            <a:r>
              <a:rPr lang="en-GB" b="0" i="0" u="none" strike="noStrike" dirty="0">
                <a:solidFill>
                  <a:srgbClr val="374151"/>
                </a:solidFill>
                <a:effectLst/>
                <a:latin typeface="Söhne"/>
              </a:rPr>
              <a:t> Many other countries joined the coalition, providing various forms of support, intelligence sharing, and financial assistance.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coalition's efforts, along with the actions of local and regional forces, successfully rolled back much of ISIS's territorial gains in Iraq and Syria. However, it's important to note that the situation evolved over time, and the status of ISIS and the composition of the coalition may have changed since 2014. The fight against ISIS continues to involve various regional and international actors.</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31</a:t>
            </a:fld>
            <a:endParaRPr lang="en-US"/>
          </a:p>
        </p:txBody>
      </p:sp>
    </p:spTree>
    <p:extLst>
      <p:ext uri="{BB962C8B-B14F-4D97-AF65-F5344CB8AC3E}">
        <p14:creationId xmlns:p14="http://schemas.microsoft.com/office/powerpoint/2010/main" val="25700127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Tech Against Terrorism is an initiative and platform aimed at countering online terrorist content and extremist propaganda. It was established to address the growing concern of terrorists and extremist groups using the internet and social media platforms to disseminate their ideologies, recruit members, and plan and promote acts of violence. Tech Against Terrorism works to disrupt and remove this content to reduce its online presence and impact.</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features and objectives of Tech Against Terrorism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Collaboration:</a:t>
            </a:r>
            <a:r>
              <a:rPr lang="en-GB" b="0" i="0" u="none" strike="noStrike" dirty="0">
                <a:solidFill>
                  <a:srgbClr val="374151"/>
                </a:solidFill>
                <a:effectLst/>
                <a:latin typeface="Calibri" panose="020F0502020204030204" pitchFamily="34" charset="0"/>
                <a:cs typeface="Calibri" panose="020F0502020204030204" pitchFamily="34" charset="0"/>
              </a:rPr>
              <a:t> Tech Against Terrorism facilitates collaboration and cooperation between technology companies, governments, and civil society organizations to counter terrorist and extremist content online.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Capacity Building:</a:t>
            </a:r>
            <a:r>
              <a:rPr lang="en-GB" b="0" i="0" u="none" strike="noStrike" dirty="0">
                <a:solidFill>
                  <a:srgbClr val="374151"/>
                </a:solidFill>
                <a:effectLst/>
                <a:latin typeface="Calibri" panose="020F0502020204030204" pitchFamily="34" charset="0"/>
                <a:cs typeface="Calibri" panose="020F0502020204030204" pitchFamily="34" charset="0"/>
              </a:rPr>
              <a:t> The initiative offers support and resources to smaller tech companies and </a:t>
            </a:r>
            <a:r>
              <a:rPr lang="en-GB" b="0" i="0" u="none" strike="noStrike" dirty="0" err="1">
                <a:solidFill>
                  <a:srgbClr val="374151"/>
                </a:solidFill>
                <a:effectLst/>
                <a:latin typeface="Calibri" panose="020F0502020204030204" pitchFamily="34" charset="0"/>
                <a:cs typeface="Calibri" panose="020F0502020204030204" pitchFamily="34" charset="0"/>
              </a:rPr>
              <a:t>startups</a:t>
            </a:r>
            <a:r>
              <a:rPr lang="en-GB" b="0" i="0" u="none" strike="noStrike" dirty="0">
                <a:solidFill>
                  <a:srgbClr val="374151"/>
                </a:solidFill>
                <a:effectLst/>
                <a:latin typeface="Calibri" panose="020F0502020204030204" pitchFamily="34" charset="0"/>
                <a:cs typeface="Calibri" panose="020F0502020204030204" pitchFamily="34" charset="0"/>
              </a:rPr>
              <a:t>, helping them develop and implement policies, technologies, and practices to prevent the spread of extremist content on their platforms.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Best Practices:</a:t>
            </a:r>
            <a:r>
              <a:rPr lang="en-GB" b="0" i="0" u="none" strike="noStrike" dirty="0">
                <a:solidFill>
                  <a:srgbClr val="374151"/>
                </a:solidFill>
                <a:effectLst/>
                <a:latin typeface="Calibri" panose="020F0502020204030204" pitchFamily="34" charset="0"/>
                <a:cs typeface="Calibri" panose="020F0502020204030204" pitchFamily="34" charset="0"/>
              </a:rPr>
              <a:t> Tech Against Terrorism provides guidance and best practices for online platforms to identify and remove terrorist content while respecting freedom of expression and privacy.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Research and Analysis:</a:t>
            </a:r>
            <a:r>
              <a:rPr lang="en-GB" b="0" i="0" u="none" strike="noStrike" dirty="0">
                <a:solidFill>
                  <a:srgbClr val="374151"/>
                </a:solidFill>
                <a:effectLst/>
                <a:latin typeface="Calibri" panose="020F0502020204030204" pitchFamily="34" charset="0"/>
                <a:cs typeface="Calibri" panose="020F0502020204030204" pitchFamily="34" charset="0"/>
              </a:rPr>
              <a:t> The initiative conducts research and analysis on trends in online extremism, helping to inform the development of effective strategies and policies.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Training and Workshops:</a:t>
            </a:r>
            <a:r>
              <a:rPr lang="en-GB" b="0" i="0" u="none" strike="noStrike" dirty="0">
                <a:solidFill>
                  <a:srgbClr val="374151"/>
                </a:solidFill>
                <a:effectLst/>
                <a:latin typeface="Calibri" panose="020F0502020204030204" pitchFamily="34" charset="0"/>
                <a:cs typeface="Calibri" panose="020F0502020204030204" pitchFamily="34" charset="0"/>
              </a:rPr>
              <a:t> Tech Against Terrorism organizes training sessions and workshops for tech companies and other stakeholders to enhance their understanding of the issues and improve their efforts to counter online extremism.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Information Sharing:</a:t>
            </a:r>
            <a:r>
              <a:rPr lang="en-GB" b="0" i="0" u="none" strike="noStrike" dirty="0">
                <a:solidFill>
                  <a:srgbClr val="374151"/>
                </a:solidFill>
                <a:effectLst/>
                <a:latin typeface="Calibri" panose="020F0502020204030204" pitchFamily="34" charset="0"/>
                <a:cs typeface="Calibri" panose="020F0502020204030204" pitchFamily="34" charset="0"/>
              </a:rPr>
              <a:t> The initiative encourages the sharing of information and expertise among stakeholders to create a coordinated and collaborative approach.</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goal of Tech Against Terrorism is to minimize the online presence of terrorist and extremist content, disrupt the ability of extremist groups to exploit digital platforms, and prevent online radicalization and recruitment. It operates in line with principles of respecting privacy, freedom of expression, and human rights, while ensuring the security and safety of online spaces. Tech Against Terrorism serves as a valuable resource in the global effort to counter online extremism and terrorism.</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32</a:t>
            </a:fld>
            <a:endParaRPr lang="en-US"/>
          </a:p>
        </p:txBody>
      </p:sp>
    </p:spTree>
    <p:extLst>
      <p:ext uri="{BB962C8B-B14F-4D97-AF65-F5344CB8AC3E}">
        <p14:creationId xmlns:p14="http://schemas.microsoft.com/office/powerpoint/2010/main" val="12732847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Social media can empower individuals and communities to take active roles in countering terrorism and extremism in various ways: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Awareness and Education:</a:t>
            </a:r>
            <a:r>
              <a:rPr lang="en-GB" b="0" i="0" u="none" strike="noStrike" dirty="0">
                <a:solidFill>
                  <a:srgbClr val="374151"/>
                </a:solidFill>
                <a:effectLst/>
                <a:latin typeface="Calibri" panose="020F0502020204030204" pitchFamily="34" charset="0"/>
                <a:cs typeface="Calibri" panose="020F0502020204030204" pitchFamily="34" charset="0"/>
              </a:rPr>
              <a:t> Social media platforms provide spaces to share educational content, news, and resources about terrorism and extremism. Individuals and organizations can raise awareness about the risks, warning signs, and consequences of radicalization.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Community Engagement:</a:t>
            </a:r>
            <a:r>
              <a:rPr lang="en-GB" b="0" i="0" u="none" strike="noStrike" dirty="0">
                <a:solidFill>
                  <a:srgbClr val="374151"/>
                </a:solidFill>
                <a:effectLst/>
                <a:latin typeface="Calibri" panose="020F0502020204030204" pitchFamily="34" charset="0"/>
                <a:cs typeface="Calibri" panose="020F0502020204030204" pitchFamily="34" charset="0"/>
              </a:rPr>
              <a:t> Social media enables communities to come together and discuss issues related to terrorism and extremism. These online communities can provide support, share information, and develop strategies to address local challenges.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Reporting Suspicious Activity:</a:t>
            </a:r>
            <a:r>
              <a:rPr lang="en-GB" b="0" i="0" u="none" strike="noStrike" dirty="0">
                <a:solidFill>
                  <a:srgbClr val="374151"/>
                </a:solidFill>
                <a:effectLst/>
                <a:latin typeface="Calibri" panose="020F0502020204030204" pitchFamily="34" charset="0"/>
                <a:cs typeface="Calibri" panose="020F0502020204030204" pitchFamily="34" charset="0"/>
              </a:rPr>
              <a:t> Many social media platforms have reporting mechanisms that allow users to flag and report suspicious or extremist content. Users can contribute to the removal of such content by reporting it to platform administrators.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Counter-Narratives:</a:t>
            </a:r>
            <a:r>
              <a:rPr lang="en-GB" b="0" i="0" u="none" strike="noStrike" dirty="0">
                <a:solidFill>
                  <a:srgbClr val="374151"/>
                </a:solidFill>
                <a:effectLst/>
                <a:latin typeface="Calibri" panose="020F0502020204030204" pitchFamily="34" charset="0"/>
                <a:cs typeface="Calibri" panose="020F0502020204030204" pitchFamily="34" charset="0"/>
              </a:rPr>
              <a:t> Individuals and organizations can use social media to promote counter-narratives that challenge extremist ideologies and propaganda. These narratives aim to provide alternative perspectives and narratives that counter the appeal of extremist messages.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Vigilance:</a:t>
            </a:r>
            <a:r>
              <a:rPr lang="en-GB" b="0" i="0" u="none" strike="noStrike" dirty="0">
                <a:solidFill>
                  <a:srgbClr val="374151"/>
                </a:solidFill>
                <a:effectLst/>
                <a:latin typeface="Calibri" panose="020F0502020204030204" pitchFamily="34" charset="0"/>
                <a:cs typeface="Calibri" panose="020F0502020204030204" pitchFamily="34" charset="0"/>
              </a:rPr>
              <a:t> Social media users can engage in online vigilance by monitoring and reporting extremist accounts and activities. This proactive approach can help identify and disrupt extremist networks.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Support for Vulnerable Individuals:</a:t>
            </a:r>
            <a:r>
              <a:rPr lang="en-GB" b="0" i="0" u="none" strike="noStrike" dirty="0">
                <a:solidFill>
                  <a:srgbClr val="374151"/>
                </a:solidFill>
                <a:effectLst/>
                <a:latin typeface="Calibri" panose="020F0502020204030204" pitchFamily="34" charset="0"/>
                <a:cs typeface="Calibri" panose="020F0502020204030204" pitchFamily="34" charset="0"/>
              </a:rPr>
              <a:t> Social media can be used to reach out to individuals who may be vulnerable to radicalization. Support networks can offer assistance, </a:t>
            </a:r>
            <a:r>
              <a:rPr lang="en-GB" b="0" i="0" u="none" strike="noStrike" dirty="0" err="1">
                <a:solidFill>
                  <a:srgbClr val="374151"/>
                </a:solidFill>
                <a:effectLst/>
                <a:latin typeface="Calibri" panose="020F0502020204030204" pitchFamily="34" charset="0"/>
                <a:cs typeface="Calibri" panose="020F0502020204030204" pitchFamily="34" charset="0"/>
              </a:rPr>
              <a:t>counseling</a:t>
            </a:r>
            <a:r>
              <a:rPr lang="en-GB" b="0" i="0" u="none" strike="noStrike" dirty="0">
                <a:solidFill>
                  <a:srgbClr val="374151"/>
                </a:solidFill>
                <a:effectLst/>
                <a:latin typeface="Calibri" panose="020F0502020204030204" pitchFamily="34" charset="0"/>
                <a:cs typeface="Calibri" panose="020F0502020204030204" pitchFamily="34" charset="0"/>
              </a:rPr>
              <a:t>, and resources to help these individuals make positive choices.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Community-Based Initiatives:</a:t>
            </a:r>
            <a:r>
              <a:rPr lang="en-GB" b="0" i="0" u="none" strike="noStrike" dirty="0">
                <a:solidFill>
                  <a:srgbClr val="374151"/>
                </a:solidFill>
                <a:effectLst/>
                <a:latin typeface="Calibri" panose="020F0502020204030204" pitchFamily="34" charset="0"/>
                <a:cs typeface="Calibri" panose="020F0502020204030204" pitchFamily="34" charset="0"/>
              </a:rPr>
              <a:t> Local communities can use social media to organize and promote community-based initiatives and programs aimed at preventing radicalization and fostering social cohesion.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Online Debates and Discussions:</a:t>
            </a:r>
            <a:r>
              <a:rPr lang="en-GB" b="0" i="0" u="none" strike="noStrike" dirty="0">
                <a:solidFill>
                  <a:srgbClr val="374151"/>
                </a:solidFill>
                <a:effectLst/>
                <a:latin typeface="Calibri" panose="020F0502020204030204" pitchFamily="34" charset="0"/>
                <a:cs typeface="Calibri" panose="020F0502020204030204" pitchFamily="34" charset="0"/>
              </a:rPr>
              <a:t> Social media platforms host debates and discussions on various topics, including terrorism and extremism. Engaging in constructive conversations can help challenge extremist viewpoints and promote understanding.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Promotion of Tolerance and Inclusivity:</a:t>
            </a:r>
            <a:r>
              <a:rPr lang="en-GB" b="0" i="0" u="none" strike="noStrike" dirty="0">
                <a:solidFill>
                  <a:srgbClr val="374151"/>
                </a:solidFill>
                <a:effectLst/>
                <a:latin typeface="Calibri" panose="020F0502020204030204" pitchFamily="34" charset="0"/>
                <a:cs typeface="Calibri" panose="020F0502020204030204" pitchFamily="34" charset="0"/>
              </a:rPr>
              <a:t> Social media allows individuals and organizations to promote messages of tolerance, diversity, and inclusivity, which can counter extremist narratives that thrive on division and hatred.</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Advocacy and Support for Policy Changes:</a:t>
            </a:r>
            <a:r>
              <a:rPr lang="en-GB" b="0" i="0" u="none" strike="noStrike" dirty="0">
                <a:solidFill>
                  <a:srgbClr val="374151"/>
                </a:solidFill>
                <a:effectLst/>
                <a:latin typeface="Calibri" panose="020F0502020204030204" pitchFamily="34" charset="0"/>
                <a:cs typeface="Calibri" panose="020F0502020204030204" pitchFamily="34" charset="0"/>
              </a:rPr>
              <a:t> Social media provides a platform for individuals and organizations to advocate for policy changes related to countering terrorism and extremism. Public support and pressure can influence government responses and strategies.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important to note that while social media can be a valuable tool for countering terrorism, it also comes with challenges and risks. Disinformation, online harassment, and the spread of extremist content are ongoing concerns. Therefore, it is essential for individuals and communities to use social media responsibly and ethically when engaging in counterterrorism efforts.</a:t>
            </a:r>
          </a:p>
          <a:p>
            <a:pPr algn="l"/>
            <a:r>
              <a:rPr lang="en-GB" b="0" i="0" u="none" strike="noStrike" dirty="0">
                <a:solidFill>
                  <a:srgbClr val="374151"/>
                </a:solidFill>
                <a:effectLst/>
                <a:latin typeface="Calibri" panose="020F0502020204030204" pitchFamily="34" charset="0"/>
                <a:cs typeface="Calibri" panose="020F0502020204030204" pitchFamily="34" charset="0"/>
              </a:rPr>
              <a:t>Efforts to counter terrorism on social media often work best when they involve collaboration between individuals, communities, governments, law enforcement agencies, and social media platforms themselves. Public-private partnerships and international cooperation are critical in addressing the evolving threat of online extremism.</a:t>
            </a:r>
          </a:p>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33</a:t>
            </a:fld>
            <a:endParaRPr lang="en-US"/>
          </a:p>
        </p:txBody>
      </p:sp>
    </p:spTree>
    <p:extLst>
      <p:ext uri="{BB962C8B-B14F-4D97-AF65-F5344CB8AC3E}">
        <p14:creationId xmlns:p14="http://schemas.microsoft.com/office/powerpoint/2010/main" val="14812946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34</a:t>
            </a:fld>
            <a:endParaRPr lang="en-US"/>
          </a:p>
        </p:txBody>
      </p:sp>
    </p:spTree>
    <p:extLst>
      <p:ext uri="{BB962C8B-B14F-4D97-AF65-F5344CB8AC3E}">
        <p14:creationId xmlns:p14="http://schemas.microsoft.com/office/powerpoint/2010/main" val="2656118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8D1D9E8-14BF-3048-B4D9-AC5D125B598D}" type="slidenum">
              <a:rPr lang="en-US" smtClean="0"/>
              <a:t>35</a:t>
            </a:fld>
            <a:endParaRPr lang="en-US"/>
          </a:p>
        </p:txBody>
      </p:sp>
    </p:spTree>
    <p:extLst>
      <p:ext uri="{BB962C8B-B14F-4D97-AF65-F5344CB8AC3E}">
        <p14:creationId xmlns:p14="http://schemas.microsoft.com/office/powerpoint/2010/main" val="11549139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8D1D9E8-14BF-3048-B4D9-AC5D125B598D}" type="slidenum">
              <a:rPr lang="en-US" smtClean="0"/>
              <a:t>36</a:t>
            </a:fld>
            <a:endParaRPr lang="en-US"/>
          </a:p>
        </p:txBody>
      </p:sp>
    </p:spTree>
    <p:extLst>
      <p:ext uri="{BB962C8B-B14F-4D97-AF65-F5344CB8AC3E}">
        <p14:creationId xmlns:p14="http://schemas.microsoft.com/office/powerpoint/2010/main" val="1415637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A5E48-87A1-6970-98A0-6335DE481B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B5DEDC-FCD7-FEFB-A18C-5C5556BF61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1E242F-9F70-FF48-EDC0-EEB490E24CCA}"/>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5" name="Footer Placeholder 4">
            <a:extLst>
              <a:ext uri="{FF2B5EF4-FFF2-40B4-BE49-F238E27FC236}">
                <a16:creationId xmlns:a16="http://schemas.microsoft.com/office/drawing/2014/main" id="{331B1D1F-4CD3-DC21-6D74-DAE749DFF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75671F-DC64-3280-5B9A-73D094B92942}"/>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1638011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09B6F-25B0-8643-7408-88C538930A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3A951A-C9BC-01A7-3C8F-359B13AB80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0C023B-17B8-6664-931B-E92625F185E9}"/>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5" name="Footer Placeholder 4">
            <a:extLst>
              <a:ext uri="{FF2B5EF4-FFF2-40B4-BE49-F238E27FC236}">
                <a16:creationId xmlns:a16="http://schemas.microsoft.com/office/drawing/2014/main" id="{EFFA26DA-EB86-E6EB-7146-46BE9AECCC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2D186F-42B4-813F-8317-AE882F32B1C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64121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DAE7C-4FF0-DB5C-D280-64F3EC8CC3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B7BA40-E8E5-46D7-7A2B-2CE3F6FE705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FE69F3-9A0F-2925-1786-5519172794D2}"/>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5" name="Footer Placeholder 4">
            <a:extLst>
              <a:ext uri="{FF2B5EF4-FFF2-40B4-BE49-F238E27FC236}">
                <a16:creationId xmlns:a16="http://schemas.microsoft.com/office/drawing/2014/main" id="{F8F393CB-8281-090B-C0B7-B1E36FD454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591B42-B024-FD18-77D1-2E766BEA1F7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1767862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5B795-F6FD-5822-B43F-17CB295B99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EEC6C4-4B8E-058C-0EDC-28972A6381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CF0EEB-FB4C-83B0-1374-C9BFBC9B16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85CDA2-CDB9-CE88-FFA4-78985CD6D12F}"/>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6" name="Footer Placeholder 5">
            <a:extLst>
              <a:ext uri="{FF2B5EF4-FFF2-40B4-BE49-F238E27FC236}">
                <a16:creationId xmlns:a16="http://schemas.microsoft.com/office/drawing/2014/main" id="{4873CF85-6FE4-6F7D-478C-2F62B425B8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1BBF19-FB6B-FAFE-E107-ED2481BFC69B}"/>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437813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8215-F871-01A7-0225-B141895867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40C190-B9C3-89AC-D158-760A7FFB29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16FD07-893C-A3B1-D37A-27ACECB217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E3763F-43FC-8904-B592-C7BFB9311A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965093C-EDC7-66E1-F01A-64EE22DE5B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84982F-5520-4118-88AF-7A867FB13535}"/>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8" name="Footer Placeholder 7">
            <a:extLst>
              <a:ext uri="{FF2B5EF4-FFF2-40B4-BE49-F238E27FC236}">
                <a16:creationId xmlns:a16="http://schemas.microsoft.com/office/drawing/2014/main" id="{C87337BE-5AE6-7E5A-CD16-F643B66F1A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1DC5F5-CEFD-F3BD-138F-6DC0812B0B2C}"/>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2540092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E3E06-7523-0598-8455-763489A76D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1C5513-B75D-26DC-E267-CF08F289B400}"/>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4" name="Footer Placeholder 3">
            <a:extLst>
              <a:ext uri="{FF2B5EF4-FFF2-40B4-BE49-F238E27FC236}">
                <a16:creationId xmlns:a16="http://schemas.microsoft.com/office/drawing/2014/main" id="{689C1C33-4A0A-9880-56C7-F99FEA4272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828FE8-935D-0EDB-E3ED-E4F255853EBD}"/>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2325300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C56244-3349-258F-EC5B-345E04C1AB28}"/>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3" name="Footer Placeholder 2">
            <a:extLst>
              <a:ext uri="{FF2B5EF4-FFF2-40B4-BE49-F238E27FC236}">
                <a16:creationId xmlns:a16="http://schemas.microsoft.com/office/drawing/2014/main" id="{892233C5-EC43-16AE-6BC3-90352CFE99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5E00FA-BEBA-06ED-5546-425AF1BEA937}"/>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4048611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119E1-5DE8-BB27-C024-DDA6C9AD1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F2D4E8-F7A8-170E-009C-D9A62275CE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80E0F5-BD4A-8C61-62F4-778013ADFD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83A2FD-D49D-AEC9-5003-2629458BD024}"/>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6" name="Footer Placeholder 5">
            <a:extLst>
              <a:ext uri="{FF2B5EF4-FFF2-40B4-BE49-F238E27FC236}">
                <a16:creationId xmlns:a16="http://schemas.microsoft.com/office/drawing/2014/main" id="{F5EE372E-2816-4C31-B5BD-682D63A1E0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2261AD-D621-75F4-A253-E334A52B1B88}"/>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933592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F426C-6012-C84B-FBEA-DA69AD5440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EFBFF3-0B01-0369-AA60-D4F2323C3C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D8958E-DD41-E99B-4BE6-7317925EB5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E8CE72-6DFD-D658-B914-464D6E769DE9}"/>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6" name="Footer Placeholder 5">
            <a:extLst>
              <a:ext uri="{FF2B5EF4-FFF2-40B4-BE49-F238E27FC236}">
                <a16:creationId xmlns:a16="http://schemas.microsoft.com/office/drawing/2014/main" id="{ABB0A66B-D64A-5243-E90A-FCD46446F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292AE3-3DF7-7C5B-FFB6-6855E3F1F55D}"/>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3319034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D5196-0249-915D-59DA-165D2B5812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1FB96C-654C-9EFB-DD56-E33CB6D657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669707-9F63-0967-C5EA-677565FA24C2}"/>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5" name="Footer Placeholder 4">
            <a:extLst>
              <a:ext uri="{FF2B5EF4-FFF2-40B4-BE49-F238E27FC236}">
                <a16:creationId xmlns:a16="http://schemas.microsoft.com/office/drawing/2014/main" id="{DF413A70-39F0-A1F2-B8B8-7DDE7BD8C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AE029-D32C-FBA0-1DEA-D598ACC50355}"/>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1789661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A62E44-B6EE-5238-EBFB-F8E55E05AA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249DE-7CF8-867E-DCD5-B4C4028794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8A964-178F-4C62-CEBE-03B87540E802}"/>
              </a:ext>
            </a:extLst>
          </p:cNvPr>
          <p:cNvSpPr>
            <a:spLocks noGrp="1"/>
          </p:cNvSpPr>
          <p:nvPr>
            <p:ph type="dt" sz="half" idx="10"/>
          </p:nvPr>
        </p:nvSpPr>
        <p:spPr/>
        <p:txBody>
          <a:bodyPr/>
          <a:lstStyle/>
          <a:p>
            <a:fld id="{E9B96A52-BD2D-4A89-91E0-2F17F96DC26A}" type="datetimeFigureOut">
              <a:rPr lang="en-GB" smtClean="0"/>
              <a:t>19/10/2023</a:t>
            </a:fld>
            <a:endParaRPr lang="en-GB"/>
          </a:p>
        </p:txBody>
      </p:sp>
      <p:sp>
        <p:nvSpPr>
          <p:cNvPr id="5" name="Footer Placeholder 4">
            <a:extLst>
              <a:ext uri="{FF2B5EF4-FFF2-40B4-BE49-F238E27FC236}">
                <a16:creationId xmlns:a16="http://schemas.microsoft.com/office/drawing/2014/main" id="{AB0C2E03-D225-1428-EC43-AF53441BF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8ED28-A5BD-915D-6B92-7F393ACB4523}"/>
              </a:ext>
            </a:extLst>
          </p:cNvPr>
          <p:cNvSpPr>
            <a:spLocks noGrp="1"/>
          </p:cNvSpPr>
          <p:nvPr>
            <p:ph type="sldNum" sz="quarter" idx="12"/>
          </p:nvPr>
        </p:nvSpPr>
        <p:spPr/>
        <p:txBody>
          <a:bodyPr/>
          <a:lstStyle/>
          <a:p>
            <a:fld id="{FB5D23EB-823D-41D6-8B01-F4D56C26F064}" type="slidenum">
              <a:rPr lang="en-GB" smtClean="0"/>
              <a:t>‹#›</a:t>
            </a:fld>
            <a:endParaRPr lang="en-GB"/>
          </a:p>
        </p:txBody>
      </p:sp>
    </p:spTree>
    <p:extLst>
      <p:ext uri="{BB962C8B-B14F-4D97-AF65-F5344CB8AC3E}">
        <p14:creationId xmlns:p14="http://schemas.microsoft.com/office/powerpoint/2010/main" val="4268224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08FB9-BE00-2B7E-0575-21D98AAC06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A212F-EBA7-276A-4D85-89463D708A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A47AF5-03F1-EF75-CA3A-41C141E304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96A52-BD2D-4A89-91E0-2F17F96DC26A}" type="datetimeFigureOut">
              <a:rPr lang="en-GB" smtClean="0"/>
              <a:t>19/10/2023</a:t>
            </a:fld>
            <a:endParaRPr lang="en-GB"/>
          </a:p>
        </p:txBody>
      </p:sp>
      <p:sp>
        <p:nvSpPr>
          <p:cNvPr id="5" name="Footer Placeholder 4">
            <a:extLst>
              <a:ext uri="{FF2B5EF4-FFF2-40B4-BE49-F238E27FC236}">
                <a16:creationId xmlns:a16="http://schemas.microsoft.com/office/drawing/2014/main" id="{CFAED0D8-621F-D3CA-9CE5-66FBF98A41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9CA604-C862-2D17-9345-BF9EDF373C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5D23EB-823D-41D6-8B01-F4D56C26F064}" type="slidenum">
              <a:rPr lang="en-GB" smtClean="0"/>
              <a:t>‹#›</a:t>
            </a:fld>
            <a:endParaRPr lang="en-GB"/>
          </a:p>
        </p:txBody>
      </p:sp>
    </p:spTree>
    <p:extLst>
      <p:ext uri="{BB962C8B-B14F-4D97-AF65-F5344CB8AC3E}">
        <p14:creationId xmlns:p14="http://schemas.microsoft.com/office/powerpoint/2010/main" val="42198647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7ZohjYKGZJM?feature=oembed" TargetMode="Externa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e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media.africaportal.org/documents/Thinking_about_symbiotic_relationship.pdf" TargetMode="External"/><Relationship Id="rId3" Type="http://schemas.openxmlformats.org/officeDocument/2006/relationships/hyperlink" Target="https://www.statista.com/statistics/488048/worry-about-terror-attacks-in-britain-uk/" TargetMode="External"/><Relationship Id="rId7" Type="http://schemas.openxmlformats.org/officeDocument/2006/relationships/hyperlink" Target="https://theglobalcoalition.org/en/does-media-attention-encourage-terrorism-and-facilitate-recruitment/"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researchbriefings.files.parliament.uk/documents/CBP-7613/CBP-7613.pdf" TargetMode="External"/><Relationship Id="rId5" Type="http://schemas.openxmlformats.org/officeDocument/2006/relationships/hyperlink" Target="https://icct.nl/project/mitigating-the-impact-of-media-reporting-of-terrorism/" TargetMode="External"/><Relationship Id="rId4" Type="http://schemas.openxmlformats.org/officeDocument/2006/relationships/hyperlink" Target="https://www.e-ir.info/pdf/24311" TargetMode="External"/></Relationships>
</file>

<file path=ppt/slides/_rels/slide37.xml.rels><?xml version="1.0" encoding="UTF-8" standalone="yes"?>
<Relationships xmlns="http://schemas.openxmlformats.org/package/2006/relationships"><Relationship Id="rId2" Type="http://schemas.openxmlformats.org/officeDocument/2006/relationships/hyperlink" Target="http://www.bbc.co.uk/guidelines/editorialguidelines/advi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8" name="Rectangle 108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92240-D841-2F4C-4AA0-608F79EF3053}"/>
              </a:ext>
            </a:extLst>
          </p:cNvPr>
          <p:cNvSpPr>
            <a:spLocks noGrp="1"/>
          </p:cNvSpPr>
          <p:nvPr>
            <p:ph type="ctrTitle"/>
          </p:nvPr>
        </p:nvSpPr>
        <p:spPr>
          <a:xfrm>
            <a:off x="890338" y="640080"/>
            <a:ext cx="3734014" cy="3566160"/>
          </a:xfrm>
        </p:spPr>
        <p:txBody>
          <a:bodyPr anchor="b">
            <a:normAutofit/>
          </a:bodyPr>
          <a:lstStyle/>
          <a:p>
            <a:pPr algn="l"/>
            <a:r>
              <a:rPr lang="en-GB" sz="5400"/>
              <a:t>Terrorism and the Media </a:t>
            </a:r>
          </a:p>
        </p:txBody>
      </p:sp>
      <p:sp>
        <p:nvSpPr>
          <p:cNvPr id="108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What is the relationship between terrorism and mass media? RUSI Fellow  Jessica White explores their interactions in her recent literature review -  The Global Coalition Against Daesh">
            <a:extLst>
              <a:ext uri="{FF2B5EF4-FFF2-40B4-BE49-F238E27FC236}">
                <a16:creationId xmlns:a16="http://schemas.microsoft.com/office/drawing/2014/main" id="{CD9DEE16-B310-2EFF-FC30-2C5732B270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524" r="33072"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304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BB87AD-5A1D-73C6-E4CC-FAC4A61FCE4C}"/>
              </a:ext>
            </a:extLst>
          </p:cNvPr>
          <p:cNvSpPr>
            <a:spLocks noGrp="1"/>
          </p:cNvSpPr>
          <p:nvPr>
            <p:ph type="title"/>
          </p:nvPr>
        </p:nvSpPr>
        <p:spPr>
          <a:xfrm>
            <a:off x="645065" y="1463040"/>
            <a:ext cx="3796306" cy="2690949"/>
          </a:xfrm>
        </p:spPr>
        <p:txBody>
          <a:bodyPr anchor="t">
            <a:normAutofit/>
          </a:bodyPr>
          <a:lstStyle/>
          <a:p>
            <a:r>
              <a:rPr lang="en-GB" sz="4800"/>
              <a:t>Objectives</a:t>
            </a:r>
          </a:p>
        </p:txBody>
      </p:sp>
      <p:grpSp>
        <p:nvGrpSpPr>
          <p:cNvPr id="15"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C1D209-9F23-25B2-0CBA-0D6AB0962698}"/>
              </a:ext>
            </a:extLst>
          </p:cNvPr>
          <p:cNvSpPr>
            <a:spLocks noGrp="1"/>
          </p:cNvSpPr>
          <p:nvPr>
            <p:ph idx="1"/>
          </p:nvPr>
        </p:nvSpPr>
        <p:spPr>
          <a:xfrm>
            <a:off x="5656218" y="1463039"/>
            <a:ext cx="5542387" cy="4300447"/>
          </a:xfrm>
        </p:spPr>
        <p:txBody>
          <a:bodyPr anchor="t">
            <a:normAutofit/>
          </a:bodyPr>
          <a:lstStyle/>
          <a:p>
            <a:r>
              <a:rPr lang="en-US" sz="2400" dirty="0"/>
              <a:t>Establish</a:t>
            </a:r>
            <a:r>
              <a:rPr lang="en-GB" sz="2400" dirty="0"/>
              <a:t>: </a:t>
            </a:r>
            <a:r>
              <a:rPr lang="en-US" sz="2400" dirty="0"/>
              <a:t>What is meant by the ‘media’.</a:t>
            </a:r>
          </a:p>
          <a:p>
            <a:r>
              <a:rPr lang="en-US" sz="2400" dirty="0"/>
              <a:t>Distinguish: How media influence the public.</a:t>
            </a:r>
          </a:p>
          <a:p>
            <a:r>
              <a:rPr lang="en-US" sz="2400" dirty="0"/>
              <a:t>Explore: Theories that draw on how the media influences the public.</a:t>
            </a:r>
          </a:p>
          <a:p>
            <a:r>
              <a:rPr lang="en-US" sz="2400" dirty="0"/>
              <a:t>Enquire: Into how the media reports on terrorism and how this can result in public fear.</a:t>
            </a:r>
          </a:p>
          <a:p>
            <a:r>
              <a:rPr lang="en-US" sz="2400" dirty="0"/>
              <a:t>Outline: Terrorism and social media</a:t>
            </a:r>
          </a:p>
        </p:txBody>
      </p:sp>
    </p:spTree>
    <p:extLst>
      <p:ext uri="{BB962C8B-B14F-4D97-AF65-F5344CB8AC3E}">
        <p14:creationId xmlns:p14="http://schemas.microsoft.com/office/powerpoint/2010/main" val="2400731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CE9C310-5108-3FAF-65E1-9EA4667B04D4}"/>
              </a:ext>
            </a:extLst>
          </p:cNvPr>
          <p:cNvSpPr>
            <a:spLocks noGrp="1"/>
          </p:cNvSpPr>
          <p:nvPr>
            <p:ph type="title"/>
          </p:nvPr>
        </p:nvSpPr>
        <p:spPr>
          <a:xfrm>
            <a:off x="838200" y="713312"/>
            <a:ext cx="4038600" cy="5431376"/>
          </a:xfrm>
        </p:spPr>
        <p:txBody>
          <a:bodyPr>
            <a:normAutofit/>
          </a:bodyPr>
          <a:lstStyle/>
          <a:p>
            <a:pPr algn="ctr"/>
            <a:r>
              <a:rPr lang="en-GB" b="1" dirty="0"/>
              <a:t>What is </a:t>
            </a:r>
            <a:br>
              <a:rPr lang="en-GB" b="1" dirty="0"/>
            </a:br>
            <a:r>
              <a:rPr lang="en-GB" b="1" dirty="0"/>
              <a:t>“the media”?</a:t>
            </a:r>
          </a:p>
        </p:txBody>
      </p:sp>
      <p:sp>
        <p:nvSpPr>
          <p:cNvPr id="3" name="Content Placeholder 2">
            <a:extLst>
              <a:ext uri="{FF2B5EF4-FFF2-40B4-BE49-F238E27FC236}">
                <a16:creationId xmlns:a16="http://schemas.microsoft.com/office/drawing/2014/main" id="{7ECB902E-5ED5-ADF8-3FFA-F5B335B73FDD}"/>
              </a:ext>
            </a:extLst>
          </p:cNvPr>
          <p:cNvSpPr>
            <a:spLocks noGrp="1"/>
          </p:cNvSpPr>
          <p:nvPr>
            <p:ph idx="1"/>
          </p:nvPr>
        </p:nvSpPr>
        <p:spPr>
          <a:xfrm>
            <a:off x="5714999" y="402770"/>
            <a:ext cx="6148755" cy="6150429"/>
          </a:xfrm>
        </p:spPr>
        <p:txBody>
          <a:bodyPr anchor="ctr">
            <a:normAutofit fontScale="70000" lnSpcReduction="20000"/>
          </a:bodyPr>
          <a:lstStyle/>
          <a:p>
            <a:pPr marL="0" indent="0">
              <a:lnSpc>
                <a:spcPct val="120000"/>
              </a:lnSpc>
              <a:buNone/>
            </a:pPr>
            <a:r>
              <a:rPr lang="en-GB" dirty="0"/>
              <a:t>‘’Media are the vehicles or channels which are used to convey information, entertainment, news… includes every broadcasting and narrowcasting medium such as television, newspapers, billboards, mails, telephone, fax, internet etc’’</a:t>
            </a:r>
            <a:br>
              <a:rPr lang="en-GB" dirty="0"/>
            </a:br>
            <a:endParaRPr lang="en-GB" dirty="0"/>
          </a:p>
          <a:p>
            <a:pPr marL="0" indent="0">
              <a:lnSpc>
                <a:spcPct val="120000"/>
              </a:lnSpc>
              <a:buNone/>
            </a:pPr>
            <a:r>
              <a:rPr lang="en-GB" dirty="0" err="1"/>
              <a:t>Mehraj</a:t>
            </a:r>
            <a:r>
              <a:rPr lang="en-GB" dirty="0"/>
              <a:t>, Bhat and </a:t>
            </a:r>
            <a:r>
              <a:rPr lang="en-GB" dirty="0" err="1"/>
              <a:t>Mehraj</a:t>
            </a:r>
            <a:r>
              <a:rPr lang="en-GB" dirty="0"/>
              <a:t>, (2014).</a:t>
            </a:r>
          </a:p>
          <a:p>
            <a:pPr>
              <a:lnSpc>
                <a:spcPct val="120000"/>
              </a:lnSpc>
            </a:pPr>
            <a:endParaRPr lang="en-GB" dirty="0"/>
          </a:p>
          <a:p>
            <a:pPr eaLnBrk="1" hangingPunct="1">
              <a:lnSpc>
                <a:spcPct val="120000"/>
              </a:lnSpc>
            </a:pPr>
            <a:endParaRPr lang="en-GB" altLang="en-US" dirty="0"/>
          </a:p>
          <a:p>
            <a:pPr marL="0" indent="0" eaLnBrk="1" hangingPunct="1">
              <a:lnSpc>
                <a:spcPct val="120000"/>
              </a:lnSpc>
              <a:buNone/>
            </a:pPr>
            <a:r>
              <a:rPr lang="en-GB" altLang="en-US" dirty="0"/>
              <a:t>“</a:t>
            </a:r>
            <a:r>
              <a:rPr lang="en-GB" altLang="en-US" i="1" dirty="0"/>
              <a:t>For most of the people of the world, for most of the events of the world, what the news system does not transmit did not happen. To that extent, the world and its inhabitants are what the news media say they are”. </a:t>
            </a:r>
          </a:p>
          <a:p>
            <a:pPr marL="0" indent="0" eaLnBrk="1" hangingPunct="1">
              <a:lnSpc>
                <a:spcPct val="120000"/>
              </a:lnSpc>
              <a:buNone/>
            </a:pPr>
            <a:endParaRPr lang="en-GB" altLang="en-US" i="1" dirty="0"/>
          </a:p>
          <a:p>
            <a:pPr eaLnBrk="1" hangingPunct="1">
              <a:lnSpc>
                <a:spcPct val="120000"/>
              </a:lnSpc>
              <a:buFont typeface="Wingdings 2" panose="05020102010507070707" pitchFamily="18" charset="2"/>
              <a:buNone/>
            </a:pPr>
            <a:r>
              <a:rPr lang="en-GB" altLang="en-US" dirty="0"/>
              <a:t> Bagdikian (1971).</a:t>
            </a:r>
          </a:p>
        </p:txBody>
      </p:sp>
    </p:spTree>
    <p:extLst>
      <p:ext uri="{BB962C8B-B14F-4D97-AF65-F5344CB8AC3E}">
        <p14:creationId xmlns:p14="http://schemas.microsoft.com/office/powerpoint/2010/main" val="3596995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0F89-2BDD-0D33-3209-AC916D38803A}"/>
              </a:ext>
            </a:extLst>
          </p:cNvPr>
          <p:cNvSpPr>
            <a:spLocks noGrp="1"/>
          </p:cNvSpPr>
          <p:nvPr>
            <p:ph type="title"/>
          </p:nvPr>
        </p:nvSpPr>
        <p:spPr>
          <a:xfrm>
            <a:off x="4965430" y="629268"/>
            <a:ext cx="6586491" cy="1286160"/>
          </a:xfrm>
        </p:spPr>
        <p:txBody>
          <a:bodyPr anchor="b">
            <a:normAutofit/>
          </a:bodyPr>
          <a:lstStyle/>
          <a:p>
            <a:r>
              <a:rPr lang="en-GB" dirty="0"/>
              <a:t>What is “the media”?</a:t>
            </a:r>
          </a:p>
        </p:txBody>
      </p:sp>
      <p:sp>
        <p:nvSpPr>
          <p:cNvPr id="3" name="Content Placeholder 2">
            <a:extLst>
              <a:ext uri="{FF2B5EF4-FFF2-40B4-BE49-F238E27FC236}">
                <a16:creationId xmlns:a16="http://schemas.microsoft.com/office/drawing/2014/main" id="{F9ED7CAC-BDC6-F7EB-4515-564A4B1F9858}"/>
              </a:ext>
            </a:extLst>
          </p:cNvPr>
          <p:cNvSpPr>
            <a:spLocks noGrp="1"/>
          </p:cNvSpPr>
          <p:nvPr>
            <p:ph idx="1"/>
          </p:nvPr>
        </p:nvSpPr>
        <p:spPr>
          <a:xfrm>
            <a:off x="4965431" y="2438400"/>
            <a:ext cx="6586489" cy="3785419"/>
          </a:xfrm>
        </p:spPr>
        <p:txBody>
          <a:bodyPr>
            <a:normAutofit/>
          </a:bodyPr>
          <a:lstStyle/>
          <a:p>
            <a:pPr marL="365125" indent="-282575">
              <a:buFont typeface="Wingdings 2" panose="05020102010507070707" pitchFamily="18" charset="2"/>
              <a:buChar char=""/>
            </a:pPr>
            <a:r>
              <a:rPr lang="en-GB" altLang="en-US" sz="2000" dirty="0"/>
              <a:t>A generic term meaning all methods or channels of information and entertainment, </a:t>
            </a:r>
          </a:p>
          <a:p>
            <a:pPr marL="365125" indent="-282575">
              <a:buFont typeface="Wingdings 2" panose="05020102010507070707" pitchFamily="18" charset="2"/>
              <a:buChar char=""/>
            </a:pPr>
            <a:endParaRPr lang="en-GB" altLang="en-US" sz="2000" dirty="0"/>
          </a:p>
          <a:p>
            <a:pPr marL="365125" indent="-282575" algn="ctr">
              <a:buNone/>
            </a:pPr>
            <a:r>
              <a:rPr lang="en-GB" altLang="en-US" sz="3600" b="1" dirty="0"/>
              <a:t>    ‘Mass media’</a:t>
            </a:r>
          </a:p>
          <a:p>
            <a:pPr marL="365125" indent="-282575">
              <a:buNone/>
            </a:pPr>
            <a:endParaRPr lang="en-GB" altLang="en-US" sz="2000" dirty="0"/>
          </a:p>
          <a:p>
            <a:pPr marL="365125" indent="-282575">
              <a:buFont typeface="Wingdings 2" panose="05020102010507070707" pitchFamily="18" charset="2"/>
              <a:buChar char=""/>
            </a:pPr>
            <a:r>
              <a:rPr lang="en-GB" altLang="en-US" sz="2000" dirty="0"/>
              <a:t>Includes all forms of communication such as newspapers, books, television, films, social media and ‘gossip’.</a:t>
            </a:r>
          </a:p>
        </p:txBody>
      </p:sp>
      <p:pic>
        <p:nvPicPr>
          <p:cNvPr id="5" name="Picture 4" descr="A stack of newspaper">
            <a:extLst>
              <a:ext uri="{FF2B5EF4-FFF2-40B4-BE49-F238E27FC236}">
                <a16:creationId xmlns:a16="http://schemas.microsoft.com/office/drawing/2014/main" id="{3051162E-3B37-E8AB-A433-1819E62B0997}"/>
              </a:ext>
            </a:extLst>
          </p:cNvPr>
          <p:cNvPicPr>
            <a:picLocks noChangeAspect="1"/>
          </p:cNvPicPr>
          <p:nvPr/>
        </p:nvPicPr>
        <p:blipFill rotWithShape="1">
          <a:blip r:embed="rId3"/>
          <a:srcRect l="41497" r="10174"/>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3708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D9D8AC5-5AC7-4751-6ABF-652C42F934F6}"/>
              </a:ext>
            </a:extLst>
          </p:cNvPr>
          <p:cNvSpPr>
            <a:spLocks noGrp="1"/>
          </p:cNvSpPr>
          <p:nvPr>
            <p:ph type="title"/>
          </p:nvPr>
        </p:nvSpPr>
        <p:spPr>
          <a:xfrm>
            <a:off x="838200" y="713312"/>
            <a:ext cx="4038600" cy="2291145"/>
          </a:xfrm>
        </p:spPr>
        <p:txBody>
          <a:bodyPr>
            <a:normAutofit/>
          </a:bodyPr>
          <a:lstStyle/>
          <a:p>
            <a:r>
              <a:rPr lang="en-GB" dirty="0"/>
              <a:t>Old Vs. New</a:t>
            </a:r>
          </a:p>
        </p:txBody>
      </p:sp>
      <p:sp>
        <p:nvSpPr>
          <p:cNvPr id="3" name="Content Placeholder 2">
            <a:extLst>
              <a:ext uri="{FF2B5EF4-FFF2-40B4-BE49-F238E27FC236}">
                <a16:creationId xmlns:a16="http://schemas.microsoft.com/office/drawing/2014/main" id="{B97E4811-E0C9-5EC9-CA40-E27D80DF84D4}"/>
              </a:ext>
            </a:extLst>
          </p:cNvPr>
          <p:cNvSpPr>
            <a:spLocks noGrp="1"/>
          </p:cNvSpPr>
          <p:nvPr>
            <p:ph idx="1"/>
          </p:nvPr>
        </p:nvSpPr>
        <p:spPr>
          <a:xfrm>
            <a:off x="6095999" y="713313"/>
            <a:ext cx="5257801" cy="5589516"/>
          </a:xfrm>
        </p:spPr>
        <p:txBody>
          <a:bodyPr anchor="ctr">
            <a:normAutofit fontScale="92500" lnSpcReduction="20000"/>
          </a:bodyPr>
          <a:lstStyle/>
          <a:p>
            <a:pPr marL="0" indent="0" algn="ctr">
              <a:buNone/>
            </a:pPr>
            <a:r>
              <a:rPr lang="en-GB" sz="3200" b="1" dirty="0"/>
              <a:t>Old media</a:t>
            </a:r>
          </a:p>
          <a:p>
            <a:pPr marL="0" indent="0" algn="ctr">
              <a:buNone/>
            </a:pPr>
            <a:r>
              <a:rPr lang="en-GB" sz="3200" dirty="0"/>
              <a:t>‘’mainstream media’’ </a:t>
            </a:r>
          </a:p>
          <a:p>
            <a:pPr marL="0" indent="0" algn="ctr">
              <a:buNone/>
            </a:pPr>
            <a:r>
              <a:rPr lang="en-GB" sz="3200" dirty="0"/>
              <a:t>radio, television, newspapers, magazines</a:t>
            </a:r>
          </a:p>
          <a:p>
            <a:pPr marL="0" indent="0" algn="ctr">
              <a:buNone/>
            </a:pPr>
            <a:r>
              <a:rPr lang="en-GB" sz="3200" b="1" dirty="0"/>
              <a:t>New media</a:t>
            </a:r>
          </a:p>
          <a:p>
            <a:pPr marL="0" indent="0" algn="ctr">
              <a:buNone/>
            </a:pPr>
            <a:r>
              <a:rPr lang="en-GB" sz="3200" dirty="0"/>
              <a:t>“catch all term”</a:t>
            </a:r>
          </a:p>
          <a:p>
            <a:pPr marL="0" indent="0" algn="ctr">
              <a:buNone/>
            </a:pPr>
            <a:r>
              <a:rPr lang="en-GB" sz="3200" dirty="0"/>
              <a:t>social media, blogs, email, networking, forums</a:t>
            </a:r>
          </a:p>
          <a:p>
            <a:pPr marL="0" indent="0">
              <a:buNone/>
            </a:pPr>
            <a:endParaRPr lang="en-GB" sz="3200" dirty="0"/>
          </a:p>
          <a:p>
            <a:pPr marL="0" indent="0" algn="ctr">
              <a:buNone/>
            </a:pPr>
            <a:r>
              <a:rPr lang="en-GB" sz="3200" u="sng" dirty="0"/>
              <a:t>Key Differences</a:t>
            </a:r>
          </a:p>
          <a:p>
            <a:pPr marL="0" indent="0" algn="ctr">
              <a:buNone/>
            </a:pPr>
            <a:r>
              <a:rPr lang="en-GB" sz="3200" dirty="0"/>
              <a:t>Old media – non-interactive</a:t>
            </a:r>
          </a:p>
          <a:p>
            <a:pPr marL="0" indent="0" algn="ctr">
              <a:buNone/>
            </a:pPr>
            <a:r>
              <a:rPr lang="en-GB" sz="3200" dirty="0"/>
              <a:t>New media – interactive</a:t>
            </a:r>
          </a:p>
        </p:txBody>
      </p:sp>
      <p:pic>
        <p:nvPicPr>
          <p:cNvPr id="2052" name="Picture 4" descr="The Future Is Now GIFs | Tenor">
            <a:extLst>
              <a:ext uri="{FF2B5EF4-FFF2-40B4-BE49-F238E27FC236}">
                <a16:creationId xmlns:a16="http://schemas.microsoft.com/office/drawing/2014/main" id="{F31654DD-F698-97EB-CC76-C8247A0591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783" y="3429000"/>
            <a:ext cx="3984450" cy="2490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7200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732D-AD63-0B4D-64AC-10AAAC643627}"/>
              </a:ext>
            </a:extLst>
          </p:cNvPr>
          <p:cNvSpPr>
            <a:spLocks noGrp="1"/>
          </p:cNvSpPr>
          <p:nvPr>
            <p:ph type="title"/>
          </p:nvPr>
        </p:nvSpPr>
        <p:spPr>
          <a:xfrm>
            <a:off x="649347" y="642148"/>
            <a:ext cx="3505495" cy="1026360"/>
          </a:xfrm>
        </p:spPr>
        <p:txBody>
          <a:bodyPr>
            <a:normAutofit/>
          </a:bodyPr>
          <a:lstStyle/>
          <a:p>
            <a:pPr algn="ctr"/>
            <a:r>
              <a:rPr lang="en-GB" sz="2800" b="1" dirty="0">
                <a:latin typeface="+mn-lt"/>
              </a:rPr>
              <a:t>How does the media influence us?</a:t>
            </a:r>
          </a:p>
        </p:txBody>
      </p:sp>
      <p:sp>
        <p:nvSpPr>
          <p:cNvPr id="3" name="Content Placeholder 2">
            <a:extLst>
              <a:ext uri="{FF2B5EF4-FFF2-40B4-BE49-F238E27FC236}">
                <a16:creationId xmlns:a16="http://schemas.microsoft.com/office/drawing/2014/main" id="{95E13D1F-2029-4594-7EA9-60D3BE3AEBD8}"/>
              </a:ext>
            </a:extLst>
          </p:cNvPr>
          <p:cNvSpPr>
            <a:spLocks noGrp="1"/>
          </p:cNvSpPr>
          <p:nvPr>
            <p:ph idx="1"/>
          </p:nvPr>
        </p:nvSpPr>
        <p:spPr>
          <a:xfrm>
            <a:off x="358678" y="1684028"/>
            <a:ext cx="4086832" cy="4385696"/>
          </a:xfrm>
        </p:spPr>
        <p:txBody>
          <a:bodyPr anchor="ctr">
            <a:normAutofit/>
          </a:bodyPr>
          <a:lstStyle/>
          <a:p>
            <a:pPr marL="0" indent="0" algn="ctr">
              <a:buNone/>
            </a:pPr>
            <a:r>
              <a:rPr lang="en-GB" sz="2400" dirty="0"/>
              <a:t>Provides affirmations on distinguished beliefs and opinions</a:t>
            </a:r>
          </a:p>
          <a:p>
            <a:pPr marL="0" indent="0" algn="ctr">
              <a:buNone/>
            </a:pPr>
            <a:r>
              <a:rPr lang="en-GB" sz="2400" dirty="0"/>
              <a:t>Creates fear</a:t>
            </a:r>
          </a:p>
          <a:p>
            <a:pPr marL="0" indent="0" algn="ctr">
              <a:buNone/>
            </a:pPr>
            <a:r>
              <a:rPr lang="en-GB" sz="2400" dirty="0"/>
              <a:t>Creation of negative attitudes</a:t>
            </a:r>
          </a:p>
          <a:p>
            <a:pPr marL="0" indent="0" algn="ctr">
              <a:buNone/>
            </a:pPr>
            <a:r>
              <a:rPr lang="en-GB" sz="2400" dirty="0"/>
              <a:t>Creation of bias and prejudices</a:t>
            </a:r>
          </a:p>
          <a:p>
            <a:pPr marL="0" indent="0" algn="ctr">
              <a:buNone/>
            </a:pPr>
            <a:r>
              <a:rPr lang="en-GB" sz="2400" dirty="0"/>
              <a:t>Influence and change perception of reality</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The Media - suffering in romania">
            <a:extLst>
              <a:ext uri="{FF2B5EF4-FFF2-40B4-BE49-F238E27FC236}">
                <a16:creationId xmlns:a16="http://schemas.microsoft.com/office/drawing/2014/main" id="{4D10F5ED-4401-034C-EF5B-6AFEB776E45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403377"/>
            <a:ext cx="6019331" cy="404800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142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ADE8494-A081-34D7-1078-5FB8509A9BC9}"/>
              </a:ext>
            </a:extLst>
          </p:cNvPr>
          <p:cNvSpPr>
            <a:spLocks noGrp="1"/>
          </p:cNvSpPr>
          <p:nvPr>
            <p:ph type="title"/>
          </p:nvPr>
        </p:nvSpPr>
        <p:spPr>
          <a:xfrm>
            <a:off x="838200" y="713312"/>
            <a:ext cx="4038600" cy="5431376"/>
          </a:xfrm>
        </p:spPr>
        <p:txBody>
          <a:bodyPr>
            <a:normAutofit/>
          </a:bodyPr>
          <a:lstStyle/>
          <a:p>
            <a:pPr algn="ctr"/>
            <a:r>
              <a:rPr lang="en-GB" b="1" dirty="0">
                <a:latin typeface="+mn-lt"/>
              </a:rPr>
              <a:t>Theories of Newsworthiness</a:t>
            </a:r>
          </a:p>
        </p:txBody>
      </p:sp>
      <p:sp>
        <p:nvSpPr>
          <p:cNvPr id="3" name="Content Placeholder 2">
            <a:extLst>
              <a:ext uri="{FF2B5EF4-FFF2-40B4-BE49-F238E27FC236}">
                <a16:creationId xmlns:a16="http://schemas.microsoft.com/office/drawing/2014/main" id="{F8A4ED5E-B557-A319-49ED-A397CCD09058}"/>
              </a:ext>
            </a:extLst>
          </p:cNvPr>
          <p:cNvSpPr>
            <a:spLocks noGrp="1"/>
          </p:cNvSpPr>
          <p:nvPr>
            <p:ph idx="1"/>
          </p:nvPr>
        </p:nvSpPr>
        <p:spPr>
          <a:xfrm>
            <a:off x="7138245" y="713312"/>
            <a:ext cx="4408713" cy="5581162"/>
          </a:xfrm>
        </p:spPr>
        <p:txBody>
          <a:bodyPr numCol="2" anchor="t">
            <a:normAutofit/>
          </a:bodyPr>
          <a:lstStyle/>
          <a:p>
            <a:pPr marL="0" indent="0" algn="ctr">
              <a:buNone/>
            </a:pPr>
            <a:r>
              <a:rPr lang="en-GB" b="1" i="0" u="none" strike="noStrike" dirty="0">
                <a:solidFill>
                  <a:srgbClr val="374151"/>
                </a:solidFill>
                <a:effectLst/>
              </a:rPr>
              <a:t>Timeliness</a:t>
            </a:r>
            <a:endParaRPr lang="en-GB" b="0" i="0" u="none" strike="noStrike" dirty="0">
              <a:solidFill>
                <a:srgbClr val="374151"/>
              </a:solidFill>
              <a:effectLst/>
            </a:endParaRPr>
          </a:p>
          <a:p>
            <a:pPr marL="0" indent="0" algn="ctr">
              <a:buNone/>
            </a:pPr>
            <a:r>
              <a:rPr lang="en-GB" b="1" i="0" u="none" strike="noStrike" dirty="0">
                <a:solidFill>
                  <a:srgbClr val="374151"/>
                </a:solidFill>
                <a:effectLst/>
              </a:rPr>
              <a:t>Impact</a:t>
            </a:r>
          </a:p>
          <a:p>
            <a:pPr marL="0" indent="0" algn="ctr">
              <a:buNone/>
            </a:pPr>
            <a:r>
              <a:rPr lang="en-GB" b="1" i="0" u="none" strike="noStrike" dirty="0">
                <a:solidFill>
                  <a:srgbClr val="374151"/>
                </a:solidFill>
                <a:effectLst/>
              </a:rPr>
              <a:t>Prominence</a:t>
            </a:r>
          </a:p>
          <a:p>
            <a:pPr marL="0" indent="0" algn="ctr">
              <a:buNone/>
            </a:pPr>
            <a:r>
              <a:rPr lang="en-GB" b="1" i="0" u="none" strike="noStrike" dirty="0">
                <a:solidFill>
                  <a:srgbClr val="374151"/>
                </a:solidFill>
                <a:effectLst/>
              </a:rPr>
              <a:t>Proximity</a:t>
            </a:r>
          </a:p>
          <a:p>
            <a:pPr marL="0" indent="0" algn="ctr">
              <a:buNone/>
            </a:pPr>
            <a:r>
              <a:rPr lang="en-GB" b="1" i="0" u="none" strike="noStrike" dirty="0">
                <a:solidFill>
                  <a:srgbClr val="374151"/>
                </a:solidFill>
                <a:effectLst/>
              </a:rPr>
              <a:t>Conflict</a:t>
            </a:r>
          </a:p>
          <a:p>
            <a:pPr marL="0" indent="0" algn="ctr">
              <a:buNone/>
            </a:pPr>
            <a:r>
              <a:rPr lang="en-GB" b="1" i="0" u="none" strike="noStrike" dirty="0">
                <a:solidFill>
                  <a:srgbClr val="374151"/>
                </a:solidFill>
                <a:effectLst/>
              </a:rPr>
              <a:t>Human Interest</a:t>
            </a:r>
          </a:p>
          <a:p>
            <a:pPr marL="0" indent="0" algn="ctr">
              <a:buNone/>
            </a:pPr>
            <a:r>
              <a:rPr lang="en-GB" b="1" i="0" u="none" strike="noStrike" dirty="0">
                <a:solidFill>
                  <a:srgbClr val="374151"/>
                </a:solidFill>
                <a:effectLst/>
              </a:rPr>
              <a:t>Unusualness</a:t>
            </a:r>
          </a:p>
          <a:p>
            <a:pPr marL="0" indent="0" algn="ctr">
              <a:buNone/>
            </a:pPr>
            <a:r>
              <a:rPr lang="en-GB" b="1" i="0" u="none" strike="noStrike" dirty="0">
                <a:solidFill>
                  <a:srgbClr val="374151"/>
                </a:solidFill>
                <a:effectLst/>
              </a:rPr>
              <a:t>Relevance</a:t>
            </a:r>
          </a:p>
          <a:p>
            <a:pPr marL="0" indent="0" algn="ctr">
              <a:buNone/>
            </a:pPr>
            <a:r>
              <a:rPr lang="en-GB" b="1" i="0" u="none" strike="noStrike" dirty="0">
                <a:solidFill>
                  <a:srgbClr val="374151"/>
                </a:solidFill>
                <a:effectLst/>
              </a:rPr>
              <a:t>Currency</a:t>
            </a:r>
            <a:endParaRPr lang="en-GB" dirty="0"/>
          </a:p>
        </p:txBody>
      </p:sp>
    </p:spTree>
    <p:extLst>
      <p:ext uri="{BB962C8B-B14F-4D97-AF65-F5344CB8AC3E}">
        <p14:creationId xmlns:p14="http://schemas.microsoft.com/office/powerpoint/2010/main" val="4000483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C49BE-B6B5-4305-0BF0-B5E381BF0550}"/>
              </a:ext>
            </a:extLst>
          </p:cNvPr>
          <p:cNvSpPr>
            <a:spLocks noGrp="1"/>
          </p:cNvSpPr>
          <p:nvPr>
            <p:ph type="title"/>
          </p:nvPr>
        </p:nvSpPr>
        <p:spPr>
          <a:xfrm>
            <a:off x="589560" y="856180"/>
            <a:ext cx="4560584" cy="1128068"/>
          </a:xfrm>
        </p:spPr>
        <p:txBody>
          <a:bodyPr anchor="ctr">
            <a:normAutofit/>
          </a:bodyPr>
          <a:lstStyle/>
          <a:p>
            <a:r>
              <a:rPr lang="en-GB" sz="3700"/>
              <a:t>Framing and Agenda Setting</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B6AB3C-C2B0-1022-EF52-8F68E79627D6}"/>
              </a:ext>
            </a:extLst>
          </p:cNvPr>
          <p:cNvSpPr>
            <a:spLocks noGrp="1"/>
          </p:cNvSpPr>
          <p:nvPr>
            <p:ph idx="1"/>
          </p:nvPr>
        </p:nvSpPr>
        <p:spPr>
          <a:xfrm>
            <a:off x="590719" y="2330505"/>
            <a:ext cx="4559425" cy="3979585"/>
          </a:xfrm>
        </p:spPr>
        <p:txBody>
          <a:bodyPr anchor="ctr">
            <a:normAutofit/>
          </a:bodyPr>
          <a:lstStyle/>
          <a:p>
            <a:pPr marL="0" indent="0">
              <a:buNone/>
            </a:pPr>
            <a:r>
              <a:rPr lang="en-GB" sz="1400" dirty="0"/>
              <a:t>‘’To frame is to select some aspects of a perceived reality and make them more salient in a communicating text, in such a way as to promote a particular problem definition, causal interpretation, moral evaluation, and/or treatment recommendation for the item described.’’</a:t>
            </a:r>
          </a:p>
          <a:p>
            <a:pPr marL="0" indent="0">
              <a:buNone/>
            </a:pPr>
            <a:r>
              <a:rPr lang="en-GB" sz="1400" b="1" dirty="0"/>
              <a:t>(</a:t>
            </a:r>
            <a:r>
              <a:rPr lang="en-GB" sz="1400" b="1" dirty="0" err="1"/>
              <a:t>Entman</a:t>
            </a:r>
            <a:r>
              <a:rPr lang="en-GB" sz="1400" b="1" dirty="0"/>
              <a:t>, 1993, p. 52).</a:t>
            </a:r>
            <a:br>
              <a:rPr lang="en-GB" sz="1400" dirty="0"/>
            </a:br>
            <a:endParaRPr lang="en-GB" sz="1400" dirty="0"/>
          </a:p>
          <a:p>
            <a:pPr marL="0" indent="0">
              <a:buNone/>
            </a:pPr>
            <a:r>
              <a:rPr lang="en-GB" sz="1400" dirty="0"/>
              <a:t>‘’The public uses… salience cues from the media to organize their own agendas and decide which issues are most important. Over time, the issues emphasized in news reports become the issues regarded as most important among the public. The agenda of the news media becomes, to a considerable degree, the agenda of the public.’’</a:t>
            </a:r>
          </a:p>
          <a:p>
            <a:pPr marL="0" indent="0">
              <a:buNone/>
            </a:pPr>
            <a:r>
              <a:rPr lang="en-GB" sz="1400" b="1" dirty="0"/>
              <a:t>(McCombs, 2014, p. 2).</a:t>
            </a:r>
          </a:p>
          <a:p>
            <a:endParaRPr lang="en-GB" sz="14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genda-Setting Theory Model | Download Scientific Diagram">
            <a:extLst>
              <a:ext uri="{FF2B5EF4-FFF2-40B4-BE49-F238E27FC236}">
                <a16:creationId xmlns:a16="http://schemas.microsoft.com/office/drawing/2014/main" id="{0949589D-3B81-887F-6D00-94F0DB544A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3059"/>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920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140CE6-787E-5299-8AA5-42BFE782CED7}"/>
              </a:ext>
            </a:extLst>
          </p:cNvPr>
          <p:cNvSpPr>
            <a:spLocks noGrp="1"/>
          </p:cNvSpPr>
          <p:nvPr>
            <p:ph type="title"/>
          </p:nvPr>
        </p:nvSpPr>
        <p:spPr>
          <a:xfrm>
            <a:off x="793662" y="386930"/>
            <a:ext cx="10066122" cy="1298448"/>
          </a:xfrm>
        </p:spPr>
        <p:txBody>
          <a:bodyPr anchor="b">
            <a:normAutofit/>
          </a:bodyPr>
          <a:lstStyle/>
          <a:p>
            <a:r>
              <a:rPr lang="en-GB" sz="4800"/>
              <a:t>Moral Panics &amp; Amplification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1F7F69-A817-5DEE-54FE-B45FD21997DA}"/>
              </a:ext>
            </a:extLst>
          </p:cNvPr>
          <p:cNvSpPr>
            <a:spLocks noGrp="1"/>
          </p:cNvSpPr>
          <p:nvPr>
            <p:ph idx="1"/>
          </p:nvPr>
        </p:nvSpPr>
        <p:spPr>
          <a:xfrm>
            <a:off x="793661" y="2599509"/>
            <a:ext cx="4530898" cy="3639450"/>
          </a:xfrm>
        </p:spPr>
        <p:txBody>
          <a:bodyPr anchor="ctr">
            <a:normAutofit/>
          </a:bodyPr>
          <a:lstStyle/>
          <a:p>
            <a:r>
              <a:rPr lang="en-GB" sz="1600"/>
              <a:t>Stan Cohen (1972)</a:t>
            </a:r>
          </a:p>
          <a:p>
            <a:pPr lvl="1"/>
            <a:r>
              <a:rPr lang="en-GB" sz="1600"/>
              <a:t>“societies appear to be subject… to periods of moral panics. A condition, episode, person or group of persons emerge to become defined as a threat… its nature is presented in a stylised and stereotypical fashion by the mass media.”</a:t>
            </a:r>
          </a:p>
          <a:p>
            <a:pPr lvl="1"/>
            <a:endParaRPr lang="en-GB" sz="1600"/>
          </a:p>
          <a:p>
            <a:r>
              <a:rPr lang="en-GB" sz="1600"/>
              <a:t>“In these situations, the perceptions of danger can be influenced and amplified by the presence of the mass media, which, voluntarily (or not), contribute to the moral panic process… widespread climate concern and social alarm is linked to the presence of certain groups…”  </a:t>
            </a:r>
            <a:r>
              <a:rPr lang="en-GB" sz="1600" b="1"/>
              <a:t>(Pece, 2018, p. 88).</a:t>
            </a:r>
          </a:p>
          <a:p>
            <a:endParaRPr lang="en-GB" sz="1600"/>
          </a:p>
        </p:txBody>
      </p:sp>
      <p:pic>
        <p:nvPicPr>
          <p:cNvPr id="4" name="Picture 2" descr="Media Culture : Moral Panics">
            <a:extLst>
              <a:ext uri="{FF2B5EF4-FFF2-40B4-BE49-F238E27FC236}">
                <a16:creationId xmlns:a16="http://schemas.microsoft.com/office/drawing/2014/main" id="{A6C49FA5-17C0-0DCF-DB61-A961F8CFFD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506591"/>
            <a:ext cx="5150277" cy="3669572"/>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0262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This is your brain on terrorism">
            <a:hlinkClick r:id="" action="ppaction://media"/>
            <a:extLst>
              <a:ext uri="{FF2B5EF4-FFF2-40B4-BE49-F238E27FC236}">
                <a16:creationId xmlns:a16="http://schemas.microsoft.com/office/drawing/2014/main" id="{E00FBE99-02E9-3F20-E59F-20CF3ABC3EBE}"/>
              </a:ext>
            </a:extLst>
          </p:cNvPr>
          <p:cNvPicPr>
            <a:picLocks noGrp="1" noRot="1" noChangeAspect="1"/>
          </p:cNvPicPr>
          <p:nvPr>
            <p:ph idx="1"/>
            <a:videoFile r:link="rId1"/>
          </p:nvPr>
        </p:nvPicPr>
        <p:blipFill>
          <a:blip r:embed="rId3"/>
          <a:stretch>
            <a:fillRect/>
          </a:stretch>
        </p:blipFill>
        <p:spPr>
          <a:xfrm>
            <a:off x="2183731" y="1218568"/>
            <a:ext cx="7824537" cy="4420864"/>
          </a:xfrm>
          <a:prstGeom prst="rect">
            <a:avLst/>
          </a:prstGeom>
        </p:spPr>
      </p:pic>
    </p:spTree>
    <p:extLst>
      <p:ext uri="{BB962C8B-B14F-4D97-AF65-F5344CB8AC3E}">
        <p14:creationId xmlns:p14="http://schemas.microsoft.com/office/powerpoint/2010/main" val="466266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1CB9C-DAF1-53F9-C35B-97BD3EEB139D}"/>
              </a:ext>
            </a:extLst>
          </p:cNvPr>
          <p:cNvSpPr>
            <a:spLocks noGrp="1"/>
          </p:cNvSpPr>
          <p:nvPr>
            <p:ph type="title"/>
          </p:nvPr>
        </p:nvSpPr>
        <p:spPr>
          <a:xfrm>
            <a:off x="4965430" y="629268"/>
            <a:ext cx="6586491" cy="1286160"/>
          </a:xfrm>
        </p:spPr>
        <p:txBody>
          <a:bodyPr anchor="b">
            <a:normAutofit/>
          </a:bodyPr>
          <a:lstStyle/>
          <a:p>
            <a:r>
              <a:rPr lang="en-GB" dirty="0"/>
              <a:t>Discussion Task</a:t>
            </a:r>
          </a:p>
        </p:txBody>
      </p:sp>
      <p:pic>
        <p:nvPicPr>
          <p:cNvPr id="6" name="Picture 5">
            <a:extLst>
              <a:ext uri="{FF2B5EF4-FFF2-40B4-BE49-F238E27FC236}">
                <a16:creationId xmlns:a16="http://schemas.microsoft.com/office/drawing/2014/main" id="{F6EACCD1-A4F2-8053-59B8-FA92371217FE}"/>
              </a:ext>
            </a:extLst>
          </p:cNvPr>
          <p:cNvPicPr>
            <a:picLocks noChangeAspect="1"/>
          </p:cNvPicPr>
          <p:nvPr/>
        </p:nvPicPr>
        <p:blipFill rotWithShape="1">
          <a:blip r:embed="rId3"/>
          <a:srcRect l="8744" r="46136"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7DDC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BB52041-9BFF-E425-F600-495B02634070}"/>
              </a:ext>
            </a:extLst>
          </p:cNvPr>
          <p:cNvGraphicFramePr>
            <a:graphicFrameLocks noGrp="1"/>
          </p:cNvGraphicFramePr>
          <p:nvPr>
            <p:ph idx="1"/>
            <p:extLst>
              <p:ext uri="{D42A27DB-BD31-4B8C-83A1-F6EECF244321}">
                <p14:modId xmlns:p14="http://schemas.microsoft.com/office/powerpoint/2010/main" val="3086896233"/>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82886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1CB9C-DAF1-53F9-C35B-97BD3EEB139D}"/>
              </a:ext>
            </a:extLst>
          </p:cNvPr>
          <p:cNvSpPr>
            <a:spLocks noGrp="1"/>
          </p:cNvSpPr>
          <p:nvPr>
            <p:ph type="title"/>
          </p:nvPr>
        </p:nvSpPr>
        <p:spPr>
          <a:xfrm>
            <a:off x="4965430" y="629268"/>
            <a:ext cx="6586491" cy="1286160"/>
          </a:xfrm>
        </p:spPr>
        <p:txBody>
          <a:bodyPr anchor="b">
            <a:normAutofit/>
          </a:bodyPr>
          <a:lstStyle/>
          <a:p>
            <a:r>
              <a:rPr lang="en-GB" dirty="0"/>
              <a:t>Discussion Task</a:t>
            </a:r>
          </a:p>
        </p:txBody>
      </p:sp>
      <p:pic>
        <p:nvPicPr>
          <p:cNvPr id="6" name="Picture 5">
            <a:extLst>
              <a:ext uri="{FF2B5EF4-FFF2-40B4-BE49-F238E27FC236}">
                <a16:creationId xmlns:a16="http://schemas.microsoft.com/office/drawing/2014/main" id="{F6EACCD1-A4F2-8053-59B8-FA92371217FE}"/>
              </a:ext>
            </a:extLst>
          </p:cNvPr>
          <p:cNvPicPr>
            <a:picLocks noChangeAspect="1"/>
          </p:cNvPicPr>
          <p:nvPr/>
        </p:nvPicPr>
        <p:blipFill rotWithShape="1">
          <a:blip r:embed="rId3"/>
          <a:srcRect l="8744" r="46136"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7DDC3"/>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BB52041-9BFF-E425-F600-495B02634070}"/>
              </a:ext>
            </a:extLst>
          </p:cNvPr>
          <p:cNvGraphicFramePr>
            <a:graphicFrameLocks noGrp="1"/>
          </p:cNvGraphicFramePr>
          <p:nvPr>
            <p:ph idx="1"/>
            <p:extLst>
              <p:ext uri="{D42A27DB-BD31-4B8C-83A1-F6EECF244321}">
                <p14:modId xmlns:p14="http://schemas.microsoft.com/office/powerpoint/2010/main" val="2166387466"/>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1042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40FE43-0A10-0010-E440-C75B474EF699}"/>
              </a:ext>
            </a:extLst>
          </p:cNvPr>
          <p:cNvSpPr>
            <a:spLocks noGrp="1"/>
          </p:cNvSpPr>
          <p:nvPr>
            <p:ph type="title"/>
          </p:nvPr>
        </p:nvSpPr>
        <p:spPr>
          <a:xfrm>
            <a:off x="621792" y="1161288"/>
            <a:ext cx="3602736" cy="4526280"/>
          </a:xfrm>
        </p:spPr>
        <p:txBody>
          <a:bodyPr>
            <a:normAutofit/>
          </a:bodyPr>
          <a:lstStyle/>
          <a:p>
            <a:r>
              <a:rPr lang="en-GB" sz="4000"/>
              <a:t>‘Media Oriented Strategy’</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FB5E315-3FD2-30F1-4C83-88CB0FDA82CE}"/>
              </a:ext>
            </a:extLst>
          </p:cNvPr>
          <p:cNvSpPr>
            <a:spLocks noGrp="1"/>
          </p:cNvSpPr>
          <p:nvPr>
            <p:ph idx="1"/>
          </p:nvPr>
        </p:nvSpPr>
        <p:spPr>
          <a:xfrm>
            <a:off x="5434149" y="932688"/>
            <a:ext cx="5916603" cy="4992624"/>
          </a:xfrm>
        </p:spPr>
        <p:txBody>
          <a:bodyPr anchor="ctr">
            <a:normAutofit/>
          </a:bodyPr>
          <a:lstStyle/>
          <a:p>
            <a:pPr eaLnBrk="1" hangingPunct="1"/>
            <a:r>
              <a:rPr lang="en-GB" altLang="en-US" sz="2000"/>
              <a:t>Jenkins (1975) : Terrorist attacks are choreographed to attract the attention of the media.</a:t>
            </a:r>
          </a:p>
          <a:p>
            <a:pPr eaLnBrk="1" hangingPunct="1">
              <a:buFont typeface="Wingdings 2" panose="05020102010507070707" pitchFamily="18" charset="2"/>
              <a:buNone/>
            </a:pPr>
            <a:endParaRPr lang="en-GB" altLang="en-US" sz="2000"/>
          </a:p>
          <a:p>
            <a:pPr eaLnBrk="1" hangingPunct="1"/>
            <a:r>
              <a:rPr lang="en-GB" altLang="en-US" sz="2000"/>
              <a:t>Wilkinson (2006) an instrumental relationship with the media designed to gain publicity through which to communicate the ‘message of the terrorist’.</a:t>
            </a:r>
          </a:p>
        </p:txBody>
      </p:sp>
    </p:spTree>
    <p:extLst>
      <p:ext uri="{BB962C8B-B14F-4D97-AF65-F5344CB8AC3E}">
        <p14:creationId xmlns:p14="http://schemas.microsoft.com/office/powerpoint/2010/main" val="2356414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7C6B6-1761-15FC-8CD6-0ECB4500BD4E}"/>
              </a:ext>
            </a:extLst>
          </p:cNvPr>
          <p:cNvSpPr>
            <a:spLocks noGrp="1"/>
          </p:cNvSpPr>
          <p:nvPr>
            <p:ph type="title"/>
          </p:nvPr>
        </p:nvSpPr>
        <p:spPr>
          <a:xfrm>
            <a:off x="1153618" y="1239927"/>
            <a:ext cx="4008586" cy="4680583"/>
          </a:xfrm>
        </p:spPr>
        <p:txBody>
          <a:bodyPr anchor="ctr">
            <a:normAutofit/>
          </a:bodyPr>
          <a:lstStyle/>
          <a:p>
            <a:pPr algn="ctr"/>
            <a:r>
              <a:rPr lang="en-GB" sz="4000" b="1" dirty="0"/>
              <a:t>Relationship between Terrorism and the Media</a:t>
            </a:r>
          </a:p>
        </p:txBody>
      </p:sp>
      <p:sp>
        <p:nvSpPr>
          <p:cNvPr id="3" name="Content Placeholder 2">
            <a:extLst>
              <a:ext uri="{FF2B5EF4-FFF2-40B4-BE49-F238E27FC236}">
                <a16:creationId xmlns:a16="http://schemas.microsoft.com/office/drawing/2014/main" id="{6167B602-C069-2D08-2A49-01760F7FC253}"/>
              </a:ext>
            </a:extLst>
          </p:cNvPr>
          <p:cNvSpPr>
            <a:spLocks noGrp="1"/>
          </p:cNvSpPr>
          <p:nvPr>
            <p:ph idx="1"/>
          </p:nvPr>
        </p:nvSpPr>
        <p:spPr>
          <a:xfrm>
            <a:off x="5402119" y="996287"/>
            <a:ext cx="5861628" cy="4924223"/>
          </a:xfrm>
        </p:spPr>
        <p:txBody>
          <a:bodyPr anchor="ctr">
            <a:normAutofit/>
          </a:bodyPr>
          <a:lstStyle/>
          <a:p>
            <a:pPr marL="0" indent="0" algn="ctr">
              <a:buNone/>
            </a:pPr>
            <a:r>
              <a:rPr lang="en-GB" sz="2400" dirty="0"/>
              <a:t>Hoffman (2008) argues ‘’without the media’s coverage, the acts impact is arguably wasted, remaining narrowly confined to immediate victim(s) of the attack, rather than reaching the wider ‘target audience’ to whom the terrorists’ violence is actually aimed’’.</a:t>
            </a:r>
            <a:endParaRPr lang="en-US" sz="2400" dirty="0"/>
          </a:p>
        </p:txBody>
      </p:sp>
    </p:spTree>
    <p:extLst>
      <p:ext uri="{BB962C8B-B14F-4D97-AF65-F5344CB8AC3E}">
        <p14:creationId xmlns:p14="http://schemas.microsoft.com/office/powerpoint/2010/main" val="2219101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498FD-86E4-B0F8-DCB5-6B213A3F0020}"/>
              </a:ext>
            </a:extLst>
          </p:cNvPr>
          <p:cNvSpPr>
            <a:spLocks noGrp="1"/>
          </p:cNvSpPr>
          <p:nvPr>
            <p:ph type="title"/>
          </p:nvPr>
        </p:nvSpPr>
        <p:spPr>
          <a:xfrm>
            <a:off x="1006900" y="1188637"/>
            <a:ext cx="3141430" cy="4480726"/>
          </a:xfrm>
        </p:spPr>
        <p:txBody>
          <a:bodyPr>
            <a:normAutofit/>
          </a:bodyPr>
          <a:lstStyle/>
          <a:p>
            <a:pPr algn="r"/>
            <a:r>
              <a:rPr lang="en-GB" sz="6100"/>
              <a:t>Terrorist Coverage</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9BABD2-015D-5B02-EA79-A7549BDE9FEF}"/>
              </a:ext>
            </a:extLst>
          </p:cNvPr>
          <p:cNvSpPr>
            <a:spLocks noGrp="1"/>
          </p:cNvSpPr>
          <p:nvPr>
            <p:ph idx="1"/>
          </p:nvPr>
        </p:nvSpPr>
        <p:spPr>
          <a:xfrm>
            <a:off x="5138928" y="1338729"/>
            <a:ext cx="4795584" cy="4180542"/>
          </a:xfrm>
        </p:spPr>
        <p:txBody>
          <a:bodyPr anchor="ctr">
            <a:normAutofit/>
          </a:bodyPr>
          <a:lstStyle/>
          <a:p>
            <a:r>
              <a:rPr lang="en-GB" sz="2400"/>
              <a:t>“</a:t>
            </a:r>
            <a:r>
              <a:rPr lang="en-GB" sz="2400" baseline="0"/>
              <a:t>Media coverage of terrorism amplifies its effects.” (White, 2021).</a:t>
            </a:r>
            <a:endParaRPr lang="en-US" sz="2400"/>
          </a:p>
          <a:p>
            <a:r>
              <a:rPr lang="en-GB" sz="2400" baseline="0"/>
              <a:t>Media reporting on terrorist attacks make view rating surge. </a:t>
            </a:r>
            <a:endParaRPr lang="en-US" sz="2400"/>
          </a:p>
          <a:p>
            <a:r>
              <a:rPr lang="en-GB" sz="2400" baseline="0"/>
              <a:t>Intensifies public anxiety and fear.</a:t>
            </a:r>
            <a:endParaRPr lang="en-US" sz="2400"/>
          </a:p>
          <a:p>
            <a:r>
              <a:rPr lang="en-GB" sz="2400" baseline="0"/>
              <a:t>Coverage is often undifferentiated.</a:t>
            </a:r>
            <a:endParaRPr lang="en-US" sz="2400"/>
          </a:p>
          <a:p>
            <a:r>
              <a:rPr lang="en-GB" sz="2400" baseline="0"/>
              <a:t>Can result in copycat/follow up attacks</a:t>
            </a:r>
            <a:endParaRPr lang="en-US" sz="2400"/>
          </a:p>
        </p:txBody>
      </p:sp>
    </p:spTree>
    <p:extLst>
      <p:ext uri="{BB962C8B-B14F-4D97-AF65-F5344CB8AC3E}">
        <p14:creationId xmlns:p14="http://schemas.microsoft.com/office/powerpoint/2010/main" val="11447648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A8FCF-CB06-2DBC-F201-CBA531E375DB}"/>
              </a:ext>
            </a:extLst>
          </p:cNvPr>
          <p:cNvSpPr>
            <a:spLocks noGrp="1"/>
          </p:cNvSpPr>
          <p:nvPr>
            <p:ph type="title"/>
          </p:nvPr>
        </p:nvSpPr>
        <p:spPr>
          <a:xfrm>
            <a:off x="1006900" y="1188637"/>
            <a:ext cx="3141430" cy="4480726"/>
          </a:xfrm>
        </p:spPr>
        <p:txBody>
          <a:bodyPr>
            <a:normAutofit/>
          </a:bodyPr>
          <a:lstStyle/>
          <a:p>
            <a:pPr algn="r"/>
            <a:r>
              <a:rPr lang="en-GB" sz="4000" b="1" dirty="0"/>
              <a:t>Symbiosis between the media and terror</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6CF8EC-6BB1-4AE4-CDD7-955866A5085B}"/>
              </a:ext>
            </a:extLst>
          </p:cNvPr>
          <p:cNvSpPr>
            <a:spLocks noGrp="1"/>
          </p:cNvSpPr>
          <p:nvPr>
            <p:ph idx="1"/>
          </p:nvPr>
        </p:nvSpPr>
        <p:spPr>
          <a:xfrm>
            <a:off x="5138927" y="1038545"/>
            <a:ext cx="6046169" cy="4829992"/>
          </a:xfrm>
        </p:spPr>
        <p:txBody>
          <a:bodyPr anchor="ctr">
            <a:normAutofit fontScale="77500" lnSpcReduction="20000"/>
          </a:bodyPr>
          <a:lstStyle/>
          <a:p>
            <a:pPr>
              <a:lnSpc>
                <a:spcPct val="120000"/>
              </a:lnSpc>
            </a:pPr>
            <a:r>
              <a:rPr lang="en-GB" sz="2400" b="0" i="0" u="none" strike="noStrike" baseline="0" dirty="0"/>
              <a:t>“the media are “naturally drawn to stories that suggest conflict and the potential for what is shocking and sensational,” with an inherent quest for increased audiences. For Lewis and Green, “violence is a central and defining quality in contemporary television culture and is critical to the semiotic and financial momentum of contemporary media organisations.” On the other hand, terrorists achieve mass proliferation of their messages through extensive and prolonged media coverage, as “terrorism has to be [mass] communicated to have effect.”  By implication, it means that whenever there is a terrorist event, the media will provide it robust coverage for longer hours.”</a:t>
            </a:r>
          </a:p>
          <a:p>
            <a:endParaRPr lang="en-GB" sz="1500" dirty="0">
              <a:latin typeface="Times New Roman" panose="02020603050405020304" pitchFamily="18" charset="0"/>
            </a:endParaRPr>
          </a:p>
          <a:p>
            <a:endParaRPr lang="en-GB" sz="1500" dirty="0">
              <a:latin typeface="Times New Roman" panose="02020603050405020304" pitchFamily="18" charset="0"/>
            </a:endParaRPr>
          </a:p>
          <a:p>
            <a:r>
              <a:rPr lang="en-GB" sz="1800" dirty="0"/>
              <a:t>M, Iqbal. (2015) 'The TV-Terrorism Relationship: Investigating the Symbiosis Notion', Strategic Studies, 35(2), pp. 89-112.</a:t>
            </a:r>
          </a:p>
        </p:txBody>
      </p:sp>
    </p:spTree>
    <p:extLst>
      <p:ext uri="{BB962C8B-B14F-4D97-AF65-F5344CB8AC3E}">
        <p14:creationId xmlns:p14="http://schemas.microsoft.com/office/powerpoint/2010/main" val="2504079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1F3EC-5477-0A60-B702-1DFFABE16793}"/>
              </a:ext>
            </a:extLst>
          </p:cNvPr>
          <p:cNvSpPr>
            <a:spLocks noGrp="1"/>
          </p:cNvSpPr>
          <p:nvPr>
            <p:ph type="title"/>
          </p:nvPr>
        </p:nvSpPr>
        <p:spPr>
          <a:xfrm>
            <a:off x="843806" y="858689"/>
            <a:ext cx="10586194" cy="954345"/>
          </a:xfrm>
        </p:spPr>
        <p:txBody>
          <a:bodyPr anchor="ctr">
            <a:normAutofit/>
          </a:bodyPr>
          <a:lstStyle/>
          <a:p>
            <a:pPr algn="ctr"/>
            <a:r>
              <a:rPr lang="en-GB" sz="4000" b="1" dirty="0"/>
              <a:t>Symbiosis between the media and terror</a:t>
            </a:r>
          </a:p>
        </p:txBody>
      </p:sp>
      <p:sp>
        <p:nvSpPr>
          <p:cNvPr id="3" name="Content Placeholder 2">
            <a:extLst>
              <a:ext uri="{FF2B5EF4-FFF2-40B4-BE49-F238E27FC236}">
                <a16:creationId xmlns:a16="http://schemas.microsoft.com/office/drawing/2014/main" id="{C0E14734-0D19-A0E7-7D31-56DFD6B0665F}"/>
              </a:ext>
            </a:extLst>
          </p:cNvPr>
          <p:cNvSpPr>
            <a:spLocks noGrp="1"/>
          </p:cNvSpPr>
          <p:nvPr>
            <p:ph idx="1"/>
          </p:nvPr>
        </p:nvSpPr>
        <p:spPr>
          <a:xfrm>
            <a:off x="1159116" y="1928957"/>
            <a:ext cx="9466843" cy="4186277"/>
          </a:xfrm>
        </p:spPr>
        <p:txBody>
          <a:bodyPr anchor="t">
            <a:normAutofit lnSpcReduction="10000"/>
          </a:bodyPr>
          <a:lstStyle/>
          <a:p>
            <a:pPr marL="0" indent="0" algn="ctr">
              <a:lnSpc>
                <a:spcPct val="110000"/>
              </a:lnSpc>
              <a:buNone/>
            </a:pPr>
            <a:r>
              <a:rPr lang="en-GB" sz="2200" b="0" i="0" u="none" strike="noStrike" baseline="0" dirty="0"/>
              <a:t>“A close illustration of media framing can be seen in the pre-9/11 presentation of Arabs as the suppliers of oil. However, in the post 9/11 scenario, they are generally dubbed as either potential (sometimes actual) terrorists and/or perpetrators of terrorism. Powell puts it this way: An analysis of episodic news frames of terrorist events since 9/11 demonstrates how thematic coverage of terrorism has developed through frames composed of labels, common themes, and rhetorical associations, which portrayed terrorism as an international threat organized by Muslims /Arabs / Islam.”</a:t>
            </a:r>
          </a:p>
          <a:p>
            <a:pPr marL="0" indent="0" algn="ctr">
              <a:buNone/>
            </a:pPr>
            <a:endParaRPr lang="en-GB" sz="1300" dirty="0">
              <a:latin typeface="Times New Roman" panose="02020603050405020304" pitchFamily="18" charset="0"/>
            </a:endParaRPr>
          </a:p>
          <a:p>
            <a:pPr marL="0" indent="0" algn="ctr">
              <a:buNone/>
            </a:pPr>
            <a:r>
              <a:rPr lang="en-GB" sz="1300" dirty="0"/>
              <a:t>M, Iqbal. (2015) 'The TV-Terrorism Relationship: Investigating the Symbiosis Notion', Strategic Studies, 35(2), pp. 89-112.</a:t>
            </a:r>
          </a:p>
          <a:p>
            <a:pPr marL="0" indent="0" algn="ctr">
              <a:buNone/>
            </a:pPr>
            <a:endParaRPr lang="en-GB" sz="1300" dirty="0"/>
          </a:p>
          <a:p>
            <a:pPr marL="0" indent="0" algn="ctr">
              <a:buNone/>
            </a:pPr>
            <a:r>
              <a:rPr lang="en-GB" sz="2000" b="1" dirty="0"/>
              <a:t>What theory does this align to? </a:t>
            </a:r>
          </a:p>
        </p:txBody>
      </p:sp>
    </p:spTree>
    <p:extLst>
      <p:ext uri="{BB962C8B-B14F-4D97-AF65-F5344CB8AC3E}">
        <p14:creationId xmlns:p14="http://schemas.microsoft.com/office/powerpoint/2010/main" val="327315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7C117-80D5-D053-2DC3-ECFD97DA0AFC}"/>
              </a:ext>
            </a:extLst>
          </p:cNvPr>
          <p:cNvSpPr>
            <a:spLocks noGrp="1"/>
          </p:cNvSpPr>
          <p:nvPr>
            <p:ph type="title"/>
          </p:nvPr>
        </p:nvSpPr>
        <p:spPr>
          <a:xfrm>
            <a:off x="1075767" y="1188637"/>
            <a:ext cx="2988234" cy="4480726"/>
          </a:xfrm>
        </p:spPr>
        <p:txBody>
          <a:bodyPr>
            <a:normAutofit/>
          </a:bodyPr>
          <a:lstStyle/>
          <a:p>
            <a:pPr algn="r"/>
            <a:r>
              <a:rPr lang="en-GB" sz="4000" b="1" dirty="0"/>
              <a:t>Symbiosis between the media and terror</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1C32FA-055D-D134-CFFE-C801E017A23A}"/>
              </a:ext>
            </a:extLst>
          </p:cNvPr>
          <p:cNvSpPr>
            <a:spLocks noGrp="1"/>
          </p:cNvSpPr>
          <p:nvPr>
            <p:ph idx="1"/>
          </p:nvPr>
        </p:nvSpPr>
        <p:spPr>
          <a:xfrm>
            <a:off x="5255259" y="1188637"/>
            <a:ext cx="5860957" cy="4480725"/>
          </a:xfrm>
        </p:spPr>
        <p:txBody>
          <a:bodyPr anchor="ctr">
            <a:normAutofit/>
          </a:bodyPr>
          <a:lstStyle/>
          <a:p>
            <a:pPr marL="0" indent="0">
              <a:lnSpc>
                <a:spcPct val="100000"/>
              </a:lnSpc>
              <a:buNone/>
            </a:pPr>
            <a:r>
              <a:rPr lang="en-GB" sz="2000" b="0" i="0" u="none" strike="noStrike" baseline="0" dirty="0"/>
              <a:t>“three themes formed the news frame: responsibility for the attacks; defiance, solidarity and anger; and efficient emergency response. With reference to the responsibility for the attacks, as established above, in the immediate aftermath of a terrorist event, there are limited explanations available about the possible attackers. And in most cases, journalists rely on what the official sources are saying. It is also their established right to question what the authorities are saying and to examine other versions….”</a:t>
            </a:r>
          </a:p>
          <a:p>
            <a:endParaRPr lang="en-GB" sz="1500" dirty="0"/>
          </a:p>
          <a:p>
            <a:pPr marL="0" indent="0" algn="ctr">
              <a:buNone/>
            </a:pPr>
            <a:r>
              <a:rPr lang="en-GB" sz="1500" dirty="0"/>
              <a:t>M, Iqbal. (2015) 'The TV-Terrorism Relationship: Investigating the Symbiosis Notion', Strategic Studies, 35(2), pp. 89-112.</a:t>
            </a:r>
          </a:p>
        </p:txBody>
      </p:sp>
    </p:spTree>
    <p:extLst>
      <p:ext uri="{BB962C8B-B14F-4D97-AF65-F5344CB8AC3E}">
        <p14:creationId xmlns:p14="http://schemas.microsoft.com/office/powerpoint/2010/main" val="2167409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B663C-134E-E7C2-2C67-60489D0206DD}"/>
              </a:ext>
            </a:extLst>
          </p:cNvPr>
          <p:cNvSpPr>
            <a:spLocks noGrp="1"/>
          </p:cNvSpPr>
          <p:nvPr>
            <p:ph type="title"/>
          </p:nvPr>
        </p:nvSpPr>
        <p:spPr>
          <a:xfrm>
            <a:off x="1075767" y="1188637"/>
            <a:ext cx="2988234" cy="4480726"/>
          </a:xfrm>
        </p:spPr>
        <p:txBody>
          <a:bodyPr>
            <a:normAutofit/>
          </a:bodyPr>
          <a:lstStyle/>
          <a:p>
            <a:pPr algn="r"/>
            <a:r>
              <a:rPr lang="en-GB" sz="4000" b="1" dirty="0"/>
              <a:t>Symbiosis between the media and terror</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528A1D-7617-EEAE-0379-42D76AD961E7}"/>
              </a:ext>
            </a:extLst>
          </p:cNvPr>
          <p:cNvSpPr>
            <a:spLocks noGrp="1"/>
          </p:cNvSpPr>
          <p:nvPr>
            <p:ph idx="1"/>
          </p:nvPr>
        </p:nvSpPr>
        <p:spPr>
          <a:xfrm>
            <a:off x="5244592" y="1188637"/>
            <a:ext cx="5860969" cy="4833791"/>
          </a:xfrm>
        </p:spPr>
        <p:txBody>
          <a:bodyPr anchor="ctr">
            <a:normAutofit fontScale="85000" lnSpcReduction="20000"/>
          </a:bodyPr>
          <a:lstStyle/>
          <a:p>
            <a:pPr marL="0" indent="0">
              <a:lnSpc>
                <a:spcPct val="110000"/>
              </a:lnSpc>
              <a:buNone/>
            </a:pPr>
            <a:r>
              <a:rPr lang="en-GB" sz="2400" b="0" i="0" u="none" strike="noStrike" baseline="0" dirty="0"/>
              <a:t>“Regarding the solidarity, defiance and anger theme, it may be stated that it was an effort to feature the determination of the British people not to be scared by the sheer scale of horror and destruction. This resilience was mainly showcased by the appearances and statements given by the government officials, particularly Prime Minister Tony Blair. He appeared to be an iconic figure of defiance and anger against the terrorists. In this apparent vein of nationalism the comparison of these attacks with London Blitz during the Second World War sounded like an exaggeration. However, this type of treatment may arguably be desirable to promote the sense of unity and integrity and to discourage panic…”</a:t>
            </a:r>
          </a:p>
          <a:p>
            <a:endParaRPr lang="en-GB" sz="1300" dirty="0"/>
          </a:p>
          <a:p>
            <a:pPr marL="0" indent="0" algn="ctr">
              <a:lnSpc>
                <a:spcPct val="120000"/>
              </a:lnSpc>
              <a:buNone/>
            </a:pPr>
            <a:r>
              <a:rPr lang="en-GB" sz="1600" dirty="0"/>
              <a:t>M, Iqbal. (2015) 'The TV-Terrorism Relationship: Investigating the Symbiosis Notion', Strategic Studies, 35(2), pp. 89-112.</a:t>
            </a:r>
          </a:p>
          <a:p>
            <a:pPr marL="0" indent="0">
              <a:buNone/>
            </a:pPr>
            <a:endParaRPr lang="en-GB" sz="1300" b="0" i="0" u="none" strike="noStrike" baseline="0" dirty="0"/>
          </a:p>
          <a:p>
            <a:endParaRPr lang="en-GB" sz="1300" dirty="0"/>
          </a:p>
        </p:txBody>
      </p:sp>
    </p:spTree>
    <p:extLst>
      <p:ext uri="{BB962C8B-B14F-4D97-AF65-F5344CB8AC3E}">
        <p14:creationId xmlns:p14="http://schemas.microsoft.com/office/powerpoint/2010/main" val="3004994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229E4-370F-3BC7-EFAA-65E5AC40257E}"/>
              </a:ext>
            </a:extLst>
          </p:cNvPr>
          <p:cNvSpPr>
            <a:spLocks noGrp="1"/>
          </p:cNvSpPr>
          <p:nvPr>
            <p:ph type="title"/>
          </p:nvPr>
        </p:nvSpPr>
        <p:spPr>
          <a:xfrm>
            <a:off x="1285240" y="1050595"/>
            <a:ext cx="8074815" cy="1618489"/>
          </a:xfrm>
        </p:spPr>
        <p:txBody>
          <a:bodyPr anchor="ctr">
            <a:normAutofit/>
          </a:bodyPr>
          <a:lstStyle/>
          <a:p>
            <a:pPr algn="ctr"/>
            <a:r>
              <a:rPr lang="en-GB" sz="4000" b="1" dirty="0"/>
              <a:t>Symbiosis between the media and terror</a:t>
            </a:r>
          </a:p>
        </p:txBody>
      </p:sp>
      <p:sp>
        <p:nvSpPr>
          <p:cNvPr id="3" name="Content Placeholder 2">
            <a:extLst>
              <a:ext uri="{FF2B5EF4-FFF2-40B4-BE49-F238E27FC236}">
                <a16:creationId xmlns:a16="http://schemas.microsoft.com/office/drawing/2014/main" id="{65038F7E-A371-6549-C7E7-A47F9C1B5C82}"/>
              </a:ext>
            </a:extLst>
          </p:cNvPr>
          <p:cNvSpPr>
            <a:spLocks noGrp="1"/>
          </p:cNvSpPr>
          <p:nvPr>
            <p:ph idx="1"/>
          </p:nvPr>
        </p:nvSpPr>
        <p:spPr>
          <a:xfrm>
            <a:off x="1080288" y="2788719"/>
            <a:ext cx="9701208" cy="2800395"/>
          </a:xfrm>
        </p:spPr>
        <p:txBody>
          <a:bodyPr anchor="t">
            <a:normAutofit fontScale="85000" lnSpcReduction="20000"/>
          </a:bodyPr>
          <a:lstStyle/>
          <a:p>
            <a:pPr marL="0" indent="0" algn="ctr">
              <a:lnSpc>
                <a:spcPct val="120000"/>
              </a:lnSpc>
              <a:buNone/>
            </a:pPr>
            <a:r>
              <a:rPr lang="en-GB" sz="2400" b="0" i="0" u="none" strike="noStrike" baseline="0" dirty="0"/>
              <a:t>“In the apparent euphoria it was reported that it was in the DNA of the British people to stand tall and resilient against all odds. The British Muslim community, however, was not seen to be part of this DNA. The British Muslims were singled out as seemingly not sharing the sense of unity with their other countrymen. Apparently, when it was reported that the whole British nation was showing resolve against the terrorists, Muslims were only shown to be either defending themselves in an apologetic manner or as the targets of hate attacks. They were not shown as a part of larger British community…”</a:t>
            </a:r>
            <a:endParaRPr lang="en-GB" sz="2400" dirty="0"/>
          </a:p>
          <a:p>
            <a:pPr algn="ctr"/>
            <a:endParaRPr lang="en-GB" sz="1500" dirty="0"/>
          </a:p>
          <a:p>
            <a:pPr algn="ctr"/>
            <a:r>
              <a:rPr lang="en-GB" sz="1500" dirty="0"/>
              <a:t>M, Iqbal. (2015) 'The TV-Terrorism Relationship: Investigating the Symbiosis Notion', Strategic Studies, 35(2), pp. 89-112.</a:t>
            </a:r>
          </a:p>
        </p:txBody>
      </p:sp>
    </p:spTree>
    <p:extLst>
      <p:ext uri="{BB962C8B-B14F-4D97-AF65-F5344CB8AC3E}">
        <p14:creationId xmlns:p14="http://schemas.microsoft.com/office/powerpoint/2010/main" val="977311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B73BA-EE08-0416-8980-83823349F07C}"/>
              </a:ext>
            </a:extLst>
          </p:cNvPr>
          <p:cNvSpPr>
            <a:spLocks noGrp="1"/>
          </p:cNvSpPr>
          <p:nvPr>
            <p:ph type="title"/>
          </p:nvPr>
        </p:nvSpPr>
        <p:spPr>
          <a:xfrm>
            <a:off x="1285240" y="1050595"/>
            <a:ext cx="9880065" cy="1066963"/>
          </a:xfrm>
        </p:spPr>
        <p:txBody>
          <a:bodyPr anchor="ctr">
            <a:normAutofit/>
          </a:bodyPr>
          <a:lstStyle/>
          <a:p>
            <a:pPr algn="ctr"/>
            <a:r>
              <a:rPr lang="en-GB" sz="4000" b="1" dirty="0"/>
              <a:t>Symbiosis between the media and terror</a:t>
            </a:r>
          </a:p>
        </p:txBody>
      </p:sp>
      <p:sp>
        <p:nvSpPr>
          <p:cNvPr id="3" name="Content Placeholder 2">
            <a:extLst>
              <a:ext uri="{FF2B5EF4-FFF2-40B4-BE49-F238E27FC236}">
                <a16:creationId xmlns:a16="http://schemas.microsoft.com/office/drawing/2014/main" id="{6DFFD948-0720-06E1-2734-09726557AB76}"/>
              </a:ext>
            </a:extLst>
          </p:cNvPr>
          <p:cNvSpPr>
            <a:spLocks noGrp="1"/>
          </p:cNvSpPr>
          <p:nvPr>
            <p:ph idx="1"/>
          </p:nvPr>
        </p:nvSpPr>
        <p:spPr>
          <a:xfrm>
            <a:off x="1361020" y="2559138"/>
            <a:ext cx="9728503" cy="2800395"/>
          </a:xfrm>
        </p:spPr>
        <p:txBody>
          <a:bodyPr anchor="t">
            <a:normAutofit fontScale="85000" lnSpcReduction="20000"/>
          </a:bodyPr>
          <a:lstStyle/>
          <a:p>
            <a:pPr marL="0" indent="0" algn="ctr">
              <a:lnSpc>
                <a:spcPct val="120000"/>
              </a:lnSpc>
              <a:buNone/>
            </a:pPr>
            <a:r>
              <a:rPr lang="en-GB" sz="2600" b="0" i="0" u="none" strike="noStrike" baseline="0" dirty="0"/>
              <a:t>“As far as the presentation of efficient emergency response theme is concerned, the efficiency of the work of emergency teams was overemphasised. Many aspects of their negligence and lack of efficiency were unearthed and reported by the media during the proceedings of the inquiry commission constituted to examine preparedness and emergency response. Spencer 23 has called for more focus on non-dramatic but socially more desirable aspects during conflict reporting.”</a:t>
            </a:r>
          </a:p>
          <a:p>
            <a:pPr algn="ctr"/>
            <a:endParaRPr lang="en-GB" sz="1700" dirty="0"/>
          </a:p>
          <a:p>
            <a:pPr marL="0" indent="0" algn="ctr">
              <a:buNone/>
            </a:pPr>
            <a:r>
              <a:rPr lang="en-GB" sz="1700" dirty="0"/>
              <a:t>M, Iqbal. (2015) 'The TV-Terrorism Relationship: Investigating the Symbiosis Notion', Strategic Studies, 35(2), pp. 89-112.</a:t>
            </a:r>
          </a:p>
        </p:txBody>
      </p:sp>
    </p:spTree>
    <p:extLst>
      <p:ext uri="{BB962C8B-B14F-4D97-AF65-F5344CB8AC3E}">
        <p14:creationId xmlns:p14="http://schemas.microsoft.com/office/powerpoint/2010/main" val="4792040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9A3E9-960F-B7FE-6BC1-7AD77BA9F21B}"/>
              </a:ext>
            </a:extLst>
          </p:cNvPr>
          <p:cNvSpPr>
            <a:spLocks noGrp="1"/>
          </p:cNvSpPr>
          <p:nvPr>
            <p:ph type="title"/>
          </p:nvPr>
        </p:nvSpPr>
        <p:spPr>
          <a:xfrm>
            <a:off x="6486524" y="275548"/>
            <a:ext cx="5053203" cy="1076704"/>
          </a:xfrm>
        </p:spPr>
        <p:txBody>
          <a:bodyPr>
            <a:normAutofit/>
          </a:bodyPr>
          <a:lstStyle/>
          <a:p>
            <a:r>
              <a:rPr lang="en-GB" dirty="0"/>
              <a:t>9/11 Media</a:t>
            </a:r>
          </a:p>
        </p:txBody>
      </p:sp>
      <p:sp>
        <p:nvSpPr>
          <p:cNvPr id="12" name="Rectangle 11">
            <a:extLst>
              <a:ext uri="{FF2B5EF4-FFF2-40B4-BE49-F238E27FC236}">
                <a16:creationId xmlns:a16="http://schemas.microsoft.com/office/drawing/2014/main" id="{0CFBA2BA-8E71-4F5B-8D9F-B69EE92F36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A034A1A2-571C-4D7C-97E5-1210DBA3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512559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September 11: Newspaper Headlines From the Day After 9/11 Attacks">
            <a:extLst>
              <a:ext uri="{FF2B5EF4-FFF2-40B4-BE49-F238E27FC236}">
                <a16:creationId xmlns:a16="http://schemas.microsoft.com/office/drawing/2014/main" id="{D09BEF45-4FA1-46BD-0CCA-B2C5F6B439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32310"/>
          <a:stretch/>
        </p:blipFill>
        <p:spPr bwMode="auto">
          <a:xfrm>
            <a:off x="822568" y="803049"/>
            <a:ext cx="2144426" cy="247068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ere&amp;#39;s How TV News Is Commemorating the 20th Anniversary of 9/11">
            <a:extLst>
              <a:ext uri="{FF2B5EF4-FFF2-40B4-BE49-F238E27FC236}">
                <a16:creationId xmlns:a16="http://schemas.microsoft.com/office/drawing/2014/main" id="{9BD3AA9E-5107-E010-5DE1-2682EB29C66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48" r="30939" b="-1"/>
          <a:stretch/>
        </p:blipFill>
        <p:spPr bwMode="auto">
          <a:xfrm>
            <a:off x="3127860" y="813900"/>
            <a:ext cx="2174175" cy="245983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8" descr="Newspaper Front Pages Covering 9/11 — 9/11 Newspaper Front Pages Headlines  and Photos">
            <a:extLst>
              <a:ext uri="{FF2B5EF4-FFF2-40B4-BE49-F238E27FC236}">
                <a16:creationId xmlns:a16="http://schemas.microsoft.com/office/drawing/2014/main" id="{9298F67E-8255-580D-DE92-A6B45799949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488" r="5" b="30604"/>
          <a:stretch/>
        </p:blipFill>
        <p:spPr bwMode="auto">
          <a:xfrm>
            <a:off x="819190" y="3434659"/>
            <a:ext cx="2130130" cy="24691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MSNBC should end its annual tradition of replaying hours of unedited 9/11  footage.">
            <a:extLst>
              <a:ext uri="{FF2B5EF4-FFF2-40B4-BE49-F238E27FC236}">
                <a16:creationId xmlns:a16="http://schemas.microsoft.com/office/drawing/2014/main" id="{94AAEB20-5003-9BF8-C4B8-C71E8A7B277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7467" r="19797" b="5"/>
          <a:stretch/>
        </p:blipFill>
        <p:spPr bwMode="auto">
          <a:xfrm>
            <a:off x="3127860" y="3434658"/>
            <a:ext cx="2174176" cy="246912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B5BBAC9-31EA-BC4E-32DD-F847802CA1AC}"/>
              </a:ext>
            </a:extLst>
          </p:cNvPr>
          <p:cNvSpPr>
            <a:spLocks noGrp="1"/>
          </p:cNvSpPr>
          <p:nvPr>
            <p:ph idx="1"/>
          </p:nvPr>
        </p:nvSpPr>
        <p:spPr>
          <a:xfrm>
            <a:off x="6486524" y="1501695"/>
            <a:ext cx="5414324" cy="4722124"/>
          </a:xfrm>
        </p:spPr>
        <p:txBody>
          <a:bodyPr>
            <a:normAutofit/>
          </a:bodyPr>
          <a:lstStyle/>
          <a:p>
            <a:r>
              <a:rPr lang="en-GB" sz="1800" dirty="0"/>
              <a:t>These are some examples of media coverage following the events of 9/11.</a:t>
            </a:r>
          </a:p>
          <a:p>
            <a:r>
              <a:rPr lang="en-GB" sz="1800" dirty="0"/>
              <a:t>The events of 9/11 unfolded in a city that was one of the most media-saturated in the world and they instantaneously played out the deadly drama on live television. </a:t>
            </a:r>
          </a:p>
          <a:p>
            <a:r>
              <a:rPr lang="en-GB" sz="1800" dirty="0"/>
              <a:t>The images of the planes hitting the world trade centre towers were broadcasted repeatedly and are still broadcast every year on the anniversary of 9/11. </a:t>
            </a:r>
          </a:p>
          <a:p>
            <a:r>
              <a:rPr lang="en-GB" sz="1800" dirty="0" err="1"/>
              <a:t>Nacos</a:t>
            </a:r>
            <a:r>
              <a:rPr lang="en-GB" sz="1800" dirty="0"/>
              <a:t> (2016) states that the events of 9/11 inspired copycat attacks – ‘’While suicide terrorism spread inside and outside the Middle East well before 9/11, it became an even more popular weapon since 9/11’’.</a:t>
            </a:r>
          </a:p>
          <a:p>
            <a:endParaRPr lang="en-GB" sz="1800" dirty="0"/>
          </a:p>
          <a:p>
            <a:pPr marL="0" indent="0" algn="ctr">
              <a:buNone/>
            </a:pPr>
            <a:r>
              <a:rPr lang="en-GB" sz="1800" b="1" i="1" dirty="0"/>
              <a:t>How do you think the events of 9/11 changed the landscape of terrorism reporting?</a:t>
            </a:r>
          </a:p>
        </p:txBody>
      </p:sp>
    </p:spTree>
    <p:extLst>
      <p:ext uri="{BB962C8B-B14F-4D97-AF65-F5344CB8AC3E}">
        <p14:creationId xmlns:p14="http://schemas.microsoft.com/office/powerpoint/2010/main" val="4007433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AF24C-16DD-DF0A-0CD3-B5CF4E3BA7B4}"/>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4000" b="1" kern="1200" dirty="0">
                <a:solidFill>
                  <a:schemeClr val="tx1"/>
                </a:solidFill>
                <a:latin typeface="+mj-lt"/>
                <a:ea typeface="+mj-ea"/>
                <a:cs typeface="+mj-cs"/>
              </a:rPr>
              <a:t>Media Representation of Terror </a:t>
            </a:r>
          </a:p>
        </p:txBody>
      </p:sp>
      <p:pic>
        <p:nvPicPr>
          <p:cNvPr id="4" name="Content Placeholder 4" descr="Chart, histogram&#10;&#10;Description automatically generated">
            <a:extLst>
              <a:ext uri="{FF2B5EF4-FFF2-40B4-BE49-F238E27FC236}">
                <a16:creationId xmlns:a16="http://schemas.microsoft.com/office/drawing/2014/main" id="{CFBD8107-1423-C868-2284-610F121A9A79}"/>
              </a:ext>
            </a:extLst>
          </p:cNvPr>
          <p:cNvPicPr>
            <a:picLocks noGrp="1" noChangeAspect="1"/>
          </p:cNvPicPr>
          <p:nvPr>
            <p:ph idx="1"/>
          </p:nvPr>
        </p:nvPicPr>
        <p:blipFill rotWithShape="1">
          <a:blip r:embed="rId3"/>
          <a:srcRect t="2384" r="1320" b="2285"/>
          <a:stretch/>
        </p:blipFill>
        <p:spPr>
          <a:xfrm>
            <a:off x="1307718" y="1623169"/>
            <a:ext cx="9576559" cy="4440746"/>
          </a:xfrm>
          <a:prstGeom prst="rect">
            <a:avLst/>
          </a:prstGeom>
        </p:spPr>
      </p:pic>
    </p:spTree>
    <p:extLst>
      <p:ext uri="{BB962C8B-B14F-4D97-AF65-F5344CB8AC3E}">
        <p14:creationId xmlns:p14="http://schemas.microsoft.com/office/powerpoint/2010/main" val="38329833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4CB5C-9F0B-3C75-8663-7CDC5F71BE05}"/>
              </a:ext>
            </a:extLst>
          </p:cNvPr>
          <p:cNvSpPr>
            <a:spLocks noGrp="1"/>
          </p:cNvSpPr>
          <p:nvPr>
            <p:ph type="title"/>
          </p:nvPr>
        </p:nvSpPr>
        <p:spPr>
          <a:xfrm>
            <a:off x="762000" y="1138036"/>
            <a:ext cx="4085665" cy="1402470"/>
          </a:xfrm>
        </p:spPr>
        <p:txBody>
          <a:bodyPr anchor="t">
            <a:normAutofit/>
          </a:bodyPr>
          <a:lstStyle/>
          <a:p>
            <a:r>
              <a:rPr lang="en-GB" sz="3000"/>
              <a:t>Media reporting on Islamist terrorism compared to far right.</a:t>
            </a:r>
          </a:p>
        </p:txBody>
      </p:sp>
      <p:cxnSp>
        <p:nvCxnSpPr>
          <p:cNvPr id="22" name="Straight Connector 2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717C39-27FB-CD71-DF7C-07C4C6240A2F}"/>
              </a:ext>
            </a:extLst>
          </p:cNvPr>
          <p:cNvSpPr>
            <a:spLocks noGrp="1"/>
          </p:cNvSpPr>
          <p:nvPr>
            <p:ph idx="1"/>
          </p:nvPr>
        </p:nvSpPr>
        <p:spPr>
          <a:xfrm>
            <a:off x="762000" y="2551176"/>
            <a:ext cx="4085665" cy="3591207"/>
          </a:xfrm>
        </p:spPr>
        <p:txBody>
          <a:bodyPr>
            <a:normAutofit/>
          </a:bodyPr>
          <a:lstStyle/>
          <a:p>
            <a:r>
              <a:rPr lang="en-GB" sz="1600" baseline="0"/>
              <a:t>Undifferentiated coverage of Islamist acts of terrorism activates negative stereotypes.</a:t>
            </a:r>
            <a:endParaRPr lang="en-US" sz="1600"/>
          </a:p>
          <a:p>
            <a:r>
              <a:rPr lang="en-GB" sz="1600" baseline="0"/>
              <a:t>Can result in a rise in Islamophobic and hostile attitudes towards Islam and Muslims.</a:t>
            </a:r>
            <a:endParaRPr lang="en-US" sz="1600"/>
          </a:p>
          <a:p>
            <a:r>
              <a:rPr lang="en-GB" sz="1600" baseline="0"/>
              <a:t>Media draw upon links to terrorist organisations, previous offences and early release from prison when reporting on Islamist terrorists.</a:t>
            </a:r>
            <a:endParaRPr lang="en-US" sz="1600"/>
          </a:p>
          <a:p>
            <a:r>
              <a:rPr lang="en-GB" sz="1600" baseline="0"/>
              <a:t>Compared to drawing upon poor mental health, concerns of immigration and the socio-economic background of far-right terrorists.</a:t>
            </a:r>
            <a:endParaRPr lang="en-US" sz="1600"/>
          </a:p>
        </p:txBody>
      </p:sp>
      <p:pic>
        <p:nvPicPr>
          <p:cNvPr id="18" name="Picture 17" descr="Graph on document with pen">
            <a:extLst>
              <a:ext uri="{FF2B5EF4-FFF2-40B4-BE49-F238E27FC236}">
                <a16:creationId xmlns:a16="http://schemas.microsoft.com/office/drawing/2014/main" id="{D87A91B2-8C62-4F0A-BEBD-1CD88ADB9F22}"/>
              </a:ext>
            </a:extLst>
          </p:cNvPr>
          <p:cNvPicPr>
            <a:picLocks noChangeAspect="1"/>
          </p:cNvPicPr>
          <p:nvPr/>
        </p:nvPicPr>
        <p:blipFill rotWithShape="1">
          <a:blip r:embed="rId3"/>
          <a:srcRect l="25028" r="11306" b="-1"/>
          <a:stretch/>
        </p:blipFill>
        <p:spPr>
          <a:xfrm>
            <a:off x="5650992" y="10"/>
            <a:ext cx="6541008" cy="6857990"/>
          </a:xfrm>
          <a:prstGeom prst="rect">
            <a:avLst/>
          </a:prstGeom>
        </p:spPr>
      </p:pic>
    </p:spTree>
    <p:extLst>
      <p:ext uri="{BB962C8B-B14F-4D97-AF65-F5344CB8AC3E}">
        <p14:creationId xmlns:p14="http://schemas.microsoft.com/office/powerpoint/2010/main" val="1817442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67F9EA-CE82-5293-32ED-1B56F6ED6A8F}"/>
              </a:ext>
            </a:extLst>
          </p:cNvPr>
          <p:cNvSpPr>
            <a:spLocks noGrp="1"/>
          </p:cNvSpPr>
          <p:nvPr>
            <p:ph type="title"/>
          </p:nvPr>
        </p:nvSpPr>
        <p:spPr>
          <a:xfrm>
            <a:off x="173421" y="251013"/>
            <a:ext cx="7941880" cy="871252"/>
          </a:xfrm>
        </p:spPr>
        <p:txBody>
          <a:bodyPr anchor="b">
            <a:normAutofit/>
          </a:bodyPr>
          <a:lstStyle/>
          <a:p>
            <a:pPr algn="ctr"/>
            <a:r>
              <a:rPr lang="en-GB" sz="2800" b="1" dirty="0"/>
              <a:t>Media reporting on Islamist terrorism compared to far right</a:t>
            </a:r>
          </a:p>
        </p:txBody>
      </p:sp>
      <p:sp>
        <p:nvSpPr>
          <p:cNvPr id="3" name="Content Placeholder 2">
            <a:extLst>
              <a:ext uri="{FF2B5EF4-FFF2-40B4-BE49-F238E27FC236}">
                <a16:creationId xmlns:a16="http://schemas.microsoft.com/office/drawing/2014/main" id="{7B0388A5-AD85-AC98-B1B2-C4A6B47680D9}"/>
              </a:ext>
            </a:extLst>
          </p:cNvPr>
          <p:cNvSpPr>
            <a:spLocks noGrp="1"/>
          </p:cNvSpPr>
          <p:nvPr>
            <p:ph idx="1"/>
          </p:nvPr>
        </p:nvSpPr>
        <p:spPr>
          <a:xfrm>
            <a:off x="173421" y="1354463"/>
            <a:ext cx="7941879" cy="4819453"/>
          </a:xfrm>
        </p:spPr>
        <p:txBody>
          <a:bodyPr>
            <a:noAutofit/>
          </a:bodyPr>
          <a:lstStyle/>
          <a:p>
            <a:r>
              <a:rPr lang="en-GB" sz="1800" dirty="0" err="1"/>
              <a:t>Mitnik</a:t>
            </a:r>
            <a:r>
              <a:rPr lang="en-GB" sz="1800" dirty="0"/>
              <a:t> et al (2018) illustrate in their research that news coverage tends to pay more attention to Islamist terrorism than far right extremism as 66.7% of coverage related to Islamist incidents compared to only 40.7% for far right incidents. </a:t>
            </a:r>
          </a:p>
          <a:p>
            <a:endParaRPr lang="en-GB" sz="1800" dirty="0"/>
          </a:p>
          <a:p>
            <a:r>
              <a:rPr lang="en-GB" sz="1800" dirty="0"/>
              <a:t>Sultan (2016) indicates how a ‘’current obsession in mainstream media and academic research pertains Islam/Muslims, terrorism and the West’’. It is suggested by </a:t>
            </a:r>
            <a:r>
              <a:rPr lang="en-GB" sz="1800" dirty="0" err="1"/>
              <a:t>Mitnik</a:t>
            </a:r>
            <a:r>
              <a:rPr lang="en-GB" sz="1800" dirty="0"/>
              <a:t> et al that the media prioritises incidents relating to Islamist terrorism and this over reporting of Islamist terrorism can result in public fear and anxieties being increased. Woods 2011 illustrates that the radical Islamist frame produces the greatest influence on public perceptions of a terrorists threat. </a:t>
            </a:r>
          </a:p>
          <a:p>
            <a:endParaRPr lang="en-GB" sz="1800" dirty="0"/>
          </a:p>
          <a:p>
            <a:r>
              <a:rPr lang="en-GB" sz="1800" dirty="0"/>
              <a:t>Moreover, Von Sikorski et al 2018 found that undifferentiated versus differentiated news coverage on Islamic State’s acts of terrorism activated negative stereotypes and results in a rise in Islamophobic and hostile attitudes towards Muslims as a whole.</a:t>
            </a:r>
          </a:p>
        </p:txBody>
      </p:sp>
      <p:pic>
        <p:nvPicPr>
          <p:cNvPr id="18" name="Picture 17" descr="Exclamation mark on a yellow background">
            <a:extLst>
              <a:ext uri="{FF2B5EF4-FFF2-40B4-BE49-F238E27FC236}">
                <a16:creationId xmlns:a16="http://schemas.microsoft.com/office/drawing/2014/main" id="{1F8B160D-825F-E8CC-A122-C1674E3BE196}"/>
              </a:ext>
            </a:extLst>
          </p:cNvPr>
          <p:cNvPicPr>
            <a:picLocks noChangeAspect="1"/>
          </p:cNvPicPr>
          <p:nvPr/>
        </p:nvPicPr>
        <p:blipFill rotWithShape="1">
          <a:blip r:embed="rId3"/>
          <a:srcRect l="32642" r="19722" b="-2"/>
          <a:stretch/>
        </p:blipFill>
        <p:spPr>
          <a:xfrm>
            <a:off x="8115300" y="-12515"/>
            <a:ext cx="4076700" cy="6418631"/>
          </a:xfrm>
          <a:prstGeom prst="rect">
            <a:avLst/>
          </a:prstGeom>
        </p:spPr>
      </p:pic>
      <p:sp>
        <p:nvSpPr>
          <p:cNvPr id="24" name="Rectangle 23">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6893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202B1-62DD-5014-7990-426D6E9EF197}"/>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Entertainment or News?</a:t>
            </a:r>
          </a:p>
        </p:txBody>
      </p:sp>
      <p:graphicFrame>
        <p:nvGraphicFramePr>
          <p:cNvPr id="14" name="Content Placeholder 2">
            <a:extLst>
              <a:ext uri="{FF2B5EF4-FFF2-40B4-BE49-F238E27FC236}">
                <a16:creationId xmlns:a16="http://schemas.microsoft.com/office/drawing/2014/main" id="{08B26435-E5CD-8B2C-6337-EC8BBE053C9A}"/>
              </a:ext>
            </a:extLst>
          </p:cNvPr>
          <p:cNvGraphicFramePr>
            <a:graphicFrameLocks noGrp="1"/>
          </p:cNvGraphicFramePr>
          <p:nvPr>
            <p:ph idx="1"/>
            <p:extLst>
              <p:ext uri="{D42A27DB-BD31-4B8C-83A1-F6EECF244321}">
                <p14:modId xmlns:p14="http://schemas.microsoft.com/office/powerpoint/2010/main" val="27733114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799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AEF73-1C5A-3A9B-B304-A4796C5D2A77}"/>
              </a:ext>
            </a:extLst>
          </p:cNvPr>
          <p:cNvSpPr>
            <a:spLocks noGrp="1"/>
          </p:cNvSpPr>
          <p:nvPr>
            <p:ph type="title"/>
          </p:nvPr>
        </p:nvSpPr>
        <p:spPr>
          <a:xfrm>
            <a:off x="762000" y="1138036"/>
            <a:ext cx="4085665" cy="1402470"/>
          </a:xfrm>
        </p:spPr>
        <p:txBody>
          <a:bodyPr anchor="t">
            <a:normAutofit/>
          </a:bodyPr>
          <a:lstStyle/>
          <a:p>
            <a:r>
              <a:rPr lang="en-GB" sz="3200"/>
              <a:t>Social Media and Terrorism</a:t>
            </a:r>
          </a:p>
        </p:txBody>
      </p:sp>
      <p:cxnSp>
        <p:nvCxnSpPr>
          <p:cNvPr id="22" name="Straight Connector 2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45B55F-B585-8DA1-7A78-84F8D3C94062}"/>
              </a:ext>
            </a:extLst>
          </p:cNvPr>
          <p:cNvSpPr>
            <a:spLocks noGrp="1"/>
          </p:cNvSpPr>
          <p:nvPr>
            <p:ph idx="1"/>
          </p:nvPr>
        </p:nvSpPr>
        <p:spPr>
          <a:xfrm>
            <a:off x="762000" y="2551176"/>
            <a:ext cx="4085665" cy="3591207"/>
          </a:xfrm>
        </p:spPr>
        <p:txBody>
          <a:bodyPr>
            <a:normAutofit/>
          </a:bodyPr>
          <a:lstStyle/>
          <a:p>
            <a:r>
              <a:rPr lang="en-GB" sz="1900" baseline="0"/>
              <a:t>Ever since contemporary terrorism emerged in the 19</a:t>
            </a:r>
            <a:r>
              <a:rPr lang="en-GB" sz="1900" baseline="30000"/>
              <a:t>th</a:t>
            </a:r>
            <a:r>
              <a:rPr lang="en-GB" sz="1900" baseline="0"/>
              <a:t> Century – there has always been some form of coverage of it.</a:t>
            </a:r>
            <a:endParaRPr lang="en-US" sz="1900"/>
          </a:p>
          <a:p>
            <a:r>
              <a:rPr lang="en-GB" sz="1900" baseline="0"/>
              <a:t>Journalists often face criticism for providing an ‘’oxygen of publicity’’.</a:t>
            </a:r>
            <a:endParaRPr lang="en-US" sz="1900"/>
          </a:p>
          <a:p>
            <a:r>
              <a:rPr lang="en-GB" sz="1900" baseline="0"/>
              <a:t>However, since the emergence of social media it is evident terrorists no longer need journalists and news media in the same way.</a:t>
            </a:r>
            <a:endParaRPr lang="en-US" sz="1900"/>
          </a:p>
          <a:p>
            <a:r>
              <a:rPr lang="en-GB" sz="1900" baseline="0"/>
              <a:t>Modern terrorism = media terrorism</a:t>
            </a:r>
            <a:endParaRPr lang="en-US" sz="1900"/>
          </a:p>
        </p:txBody>
      </p:sp>
      <p:pic>
        <p:nvPicPr>
          <p:cNvPr id="18" name="Picture 17" descr="Sound wave pattern on pixilated monitor">
            <a:extLst>
              <a:ext uri="{FF2B5EF4-FFF2-40B4-BE49-F238E27FC236}">
                <a16:creationId xmlns:a16="http://schemas.microsoft.com/office/drawing/2014/main" id="{DAB928B1-0061-3CA8-B11B-A571C51459FF}"/>
              </a:ext>
            </a:extLst>
          </p:cNvPr>
          <p:cNvPicPr>
            <a:picLocks noChangeAspect="1"/>
          </p:cNvPicPr>
          <p:nvPr/>
        </p:nvPicPr>
        <p:blipFill rotWithShape="1">
          <a:blip r:embed="rId2"/>
          <a:srcRect l="13615" r="22719" b="-1"/>
          <a:stretch/>
        </p:blipFill>
        <p:spPr>
          <a:xfrm>
            <a:off x="5650992" y="10"/>
            <a:ext cx="6541008" cy="6857990"/>
          </a:xfrm>
          <a:prstGeom prst="rect">
            <a:avLst/>
          </a:prstGeom>
        </p:spPr>
      </p:pic>
    </p:spTree>
    <p:extLst>
      <p:ext uri="{BB962C8B-B14F-4D97-AF65-F5344CB8AC3E}">
        <p14:creationId xmlns:p14="http://schemas.microsoft.com/office/powerpoint/2010/main" val="29099241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bstract background of green mesh and nodes">
            <a:extLst>
              <a:ext uri="{FF2B5EF4-FFF2-40B4-BE49-F238E27FC236}">
                <a16:creationId xmlns:a16="http://schemas.microsoft.com/office/drawing/2014/main" id="{F9E12636-C8C3-41E3-F083-5C85F95E4664}"/>
              </a:ext>
            </a:extLst>
          </p:cNvPr>
          <p:cNvPicPr>
            <a:picLocks noChangeAspect="1"/>
          </p:cNvPicPr>
          <p:nvPr/>
        </p:nvPicPr>
        <p:blipFill rotWithShape="1">
          <a:blip r:embed="rId3"/>
          <a:srcRect l="1297" r="39437" b="-1"/>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2F5D0-A50B-578F-DA4A-EE597B5D83FA}"/>
              </a:ext>
            </a:extLst>
          </p:cNvPr>
          <p:cNvSpPr>
            <a:spLocks noGrp="1"/>
          </p:cNvSpPr>
          <p:nvPr>
            <p:ph type="title"/>
          </p:nvPr>
        </p:nvSpPr>
        <p:spPr>
          <a:xfrm>
            <a:off x="761801" y="328512"/>
            <a:ext cx="4778387" cy="1628970"/>
          </a:xfrm>
        </p:spPr>
        <p:txBody>
          <a:bodyPr anchor="ctr">
            <a:normAutofit/>
          </a:bodyPr>
          <a:lstStyle/>
          <a:p>
            <a:r>
              <a:rPr lang="en-GB" sz="4000"/>
              <a:t>Web 2.0 and Terrorism</a:t>
            </a:r>
          </a:p>
        </p:txBody>
      </p:sp>
      <p:sp>
        <p:nvSpPr>
          <p:cNvPr id="3" name="Content Placeholder 2">
            <a:extLst>
              <a:ext uri="{FF2B5EF4-FFF2-40B4-BE49-F238E27FC236}">
                <a16:creationId xmlns:a16="http://schemas.microsoft.com/office/drawing/2014/main" id="{E9CC438D-5B3B-DFB2-0493-64D2341A7822}"/>
              </a:ext>
            </a:extLst>
          </p:cNvPr>
          <p:cNvSpPr>
            <a:spLocks noGrp="1"/>
          </p:cNvSpPr>
          <p:nvPr>
            <p:ph idx="1"/>
          </p:nvPr>
        </p:nvSpPr>
        <p:spPr>
          <a:xfrm>
            <a:off x="761801" y="2884929"/>
            <a:ext cx="4659756" cy="3374137"/>
          </a:xfrm>
        </p:spPr>
        <p:txBody>
          <a:bodyPr anchor="ctr">
            <a:normAutofit/>
          </a:bodyPr>
          <a:lstStyle/>
          <a:p>
            <a:r>
              <a:rPr lang="en-GB" sz="1900" dirty="0"/>
              <a:t>Discussion Point:</a:t>
            </a:r>
          </a:p>
          <a:p>
            <a:endParaRPr lang="en-GB" sz="1900" dirty="0"/>
          </a:p>
          <a:p>
            <a:pPr lvl="1"/>
            <a:r>
              <a:rPr lang="en-GB" sz="1900" dirty="0"/>
              <a:t>Facebook</a:t>
            </a:r>
          </a:p>
          <a:p>
            <a:pPr lvl="1"/>
            <a:r>
              <a:rPr lang="en-GB" sz="1900" dirty="0"/>
              <a:t>Twitter</a:t>
            </a:r>
          </a:p>
          <a:p>
            <a:pPr lvl="1"/>
            <a:r>
              <a:rPr lang="en-GB" sz="1900" dirty="0"/>
              <a:t>Reddit</a:t>
            </a:r>
          </a:p>
          <a:p>
            <a:pPr lvl="1"/>
            <a:r>
              <a:rPr lang="en-GB" sz="1900" dirty="0"/>
              <a:t>Instagram</a:t>
            </a:r>
          </a:p>
          <a:p>
            <a:pPr lvl="1"/>
            <a:endParaRPr lang="en-GB" sz="1900" dirty="0"/>
          </a:p>
          <a:p>
            <a:r>
              <a:rPr lang="en-GB" sz="1900" dirty="0"/>
              <a:t>What are the key features of each of these social media platforms which can be employed to spread terrorist propaganda?</a:t>
            </a:r>
          </a:p>
        </p:txBody>
      </p:sp>
    </p:spTree>
    <p:extLst>
      <p:ext uri="{BB962C8B-B14F-4D97-AF65-F5344CB8AC3E}">
        <p14:creationId xmlns:p14="http://schemas.microsoft.com/office/powerpoint/2010/main" val="22167656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1855-579D-B3A9-EC39-57B3CE2E2239}"/>
              </a:ext>
            </a:extLst>
          </p:cNvPr>
          <p:cNvSpPr>
            <a:spLocks noGrp="1"/>
          </p:cNvSpPr>
          <p:nvPr>
            <p:ph type="title"/>
          </p:nvPr>
        </p:nvSpPr>
        <p:spPr>
          <a:xfrm>
            <a:off x="5868557" y="1138036"/>
            <a:ext cx="5444382" cy="1402470"/>
          </a:xfrm>
        </p:spPr>
        <p:txBody>
          <a:bodyPr anchor="t">
            <a:normAutofit/>
          </a:bodyPr>
          <a:lstStyle/>
          <a:p>
            <a:r>
              <a:rPr lang="en-GB" sz="3200"/>
              <a:t>Social Media and Terrorism</a:t>
            </a:r>
          </a:p>
        </p:txBody>
      </p:sp>
      <p:pic>
        <p:nvPicPr>
          <p:cNvPr id="18" name="Picture 17" descr="Camera lens">
            <a:extLst>
              <a:ext uri="{FF2B5EF4-FFF2-40B4-BE49-F238E27FC236}">
                <a16:creationId xmlns:a16="http://schemas.microsoft.com/office/drawing/2014/main" id="{09A7DA36-4834-AB48-4B7F-057A270C5C52}"/>
              </a:ext>
            </a:extLst>
          </p:cNvPr>
          <p:cNvPicPr>
            <a:picLocks noChangeAspect="1"/>
          </p:cNvPicPr>
          <p:nvPr/>
        </p:nvPicPr>
        <p:blipFill rotWithShape="1">
          <a:blip r:embed="rId3"/>
          <a:srcRect l="12376" r="37486" b="-1"/>
          <a:stretch/>
        </p:blipFill>
        <p:spPr>
          <a:xfrm>
            <a:off x="-1" y="10"/>
            <a:ext cx="5151179" cy="6857990"/>
          </a:xfrm>
          <a:prstGeom prst="rect">
            <a:avLst/>
          </a:prstGeom>
        </p:spPr>
      </p:pic>
      <p:cxnSp>
        <p:nvCxnSpPr>
          <p:cNvPr id="22" name="Straight Connector 2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C80C62-B4D2-14B4-B1F0-AE768F8A56A6}"/>
              </a:ext>
            </a:extLst>
          </p:cNvPr>
          <p:cNvSpPr>
            <a:spLocks noGrp="1"/>
          </p:cNvSpPr>
          <p:nvPr>
            <p:ph idx="1"/>
          </p:nvPr>
        </p:nvSpPr>
        <p:spPr>
          <a:xfrm>
            <a:off x="5868557" y="2551176"/>
            <a:ext cx="5444382" cy="3591207"/>
          </a:xfrm>
        </p:spPr>
        <p:txBody>
          <a:bodyPr>
            <a:normAutofit/>
          </a:bodyPr>
          <a:lstStyle/>
          <a:p>
            <a:r>
              <a:rPr lang="en-GB" sz="2000" baseline="0"/>
              <a:t>Traditionally, terrorist organisations relied on media outlets to portray their narrative.</a:t>
            </a:r>
            <a:endParaRPr lang="en-US" sz="2000"/>
          </a:p>
          <a:p>
            <a:r>
              <a:rPr lang="en-GB" sz="2000" baseline="0"/>
              <a:t>News media try to turn that narrative on its head and use it against them.</a:t>
            </a:r>
            <a:endParaRPr lang="en-US" sz="2000"/>
          </a:p>
          <a:p>
            <a:r>
              <a:rPr lang="en-GB" sz="2000" baseline="0"/>
              <a:t>Terrorists can utilise social media to create their own narrative.</a:t>
            </a:r>
            <a:endParaRPr lang="en-US" sz="2000"/>
          </a:p>
          <a:p>
            <a:r>
              <a:rPr lang="en-GB" sz="2000" baseline="0"/>
              <a:t>Dissemination of propaganda.</a:t>
            </a:r>
            <a:endParaRPr lang="en-US" sz="2000"/>
          </a:p>
          <a:p>
            <a:endParaRPr lang="en-GB" sz="2000"/>
          </a:p>
        </p:txBody>
      </p:sp>
    </p:spTree>
    <p:extLst>
      <p:ext uri="{BB962C8B-B14F-4D97-AF65-F5344CB8AC3E}">
        <p14:creationId xmlns:p14="http://schemas.microsoft.com/office/powerpoint/2010/main" val="41982490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FA829-8371-8C8F-67E8-5DACE00A5C11}"/>
              </a:ext>
            </a:extLst>
          </p:cNvPr>
          <p:cNvSpPr>
            <a:spLocks noGrp="1"/>
          </p:cNvSpPr>
          <p:nvPr>
            <p:ph type="title"/>
          </p:nvPr>
        </p:nvSpPr>
        <p:spPr>
          <a:xfrm>
            <a:off x="589560" y="856180"/>
            <a:ext cx="4560584" cy="1128068"/>
          </a:xfrm>
        </p:spPr>
        <p:txBody>
          <a:bodyPr anchor="ctr">
            <a:normAutofit/>
          </a:bodyPr>
          <a:lstStyle/>
          <a:p>
            <a:r>
              <a:rPr lang="en-GB" sz="3700"/>
              <a:t>Using the ‘Media’ to Counter Terrorism</a:t>
            </a:r>
          </a:p>
        </p:txBody>
      </p:sp>
      <p:grpSp>
        <p:nvGrpSpPr>
          <p:cNvPr id="1038" name="Group 103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108425-1AEE-0A8B-F9CB-7391A266AB6C}"/>
              </a:ext>
            </a:extLst>
          </p:cNvPr>
          <p:cNvSpPr>
            <a:spLocks noGrp="1"/>
          </p:cNvSpPr>
          <p:nvPr>
            <p:ph idx="1"/>
          </p:nvPr>
        </p:nvSpPr>
        <p:spPr>
          <a:xfrm>
            <a:off x="590719" y="2330505"/>
            <a:ext cx="4559425" cy="3979585"/>
          </a:xfrm>
        </p:spPr>
        <p:txBody>
          <a:bodyPr anchor="ctr">
            <a:normAutofit/>
          </a:bodyPr>
          <a:lstStyle/>
          <a:p>
            <a:r>
              <a:rPr lang="en-GB" sz="2000"/>
              <a:t>The Counter Terrorism Internet Referral Unit (CTIRU) removes terrorist and extremist material from the Internet,</a:t>
            </a:r>
          </a:p>
          <a:p>
            <a:r>
              <a:rPr lang="en-GB" sz="2000">
                <a:latin typeface="nta"/>
              </a:rPr>
              <a:t>The unit works closely with the Home Office and with the help of 1,300 referrals from the public this year, has assisted with 400 counter-terrorism investigations across the UK (2018).</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ithdrawn] Report online material promoting terrorism or extremism - GOV.UK">
            <a:extLst>
              <a:ext uri="{FF2B5EF4-FFF2-40B4-BE49-F238E27FC236}">
                <a16:creationId xmlns:a16="http://schemas.microsoft.com/office/drawing/2014/main" id="{117E8C45-8E69-3AC5-E3BF-15B952C066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03" r="1574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31298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E8869-4290-60C4-FECE-A5569B2E959C}"/>
              </a:ext>
            </a:extLst>
          </p:cNvPr>
          <p:cNvSpPr>
            <a:spLocks noGrp="1"/>
          </p:cNvSpPr>
          <p:nvPr>
            <p:ph type="title"/>
          </p:nvPr>
        </p:nvSpPr>
        <p:spPr>
          <a:xfrm>
            <a:off x="1137033" y="670559"/>
            <a:ext cx="4683321" cy="2148841"/>
          </a:xfrm>
        </p:spPr>
        <p:txBody>
          <a:bodyPr anchor="t">
            <a:normAutofit/>
          </a:bodyPr>
          <a:lstStyle/>
          <a:p>
            <a:r>
              <a:rPr lang="en-GB"/>
              <a:t>Using the ‘Media’ to Counter Terrorism</a:t>
            </a:r>
          </a:p>
        </p:txBody>
      </p:sp>
      <p:pic>
        <p:nvPicPr>
          <p:cNvPr id="2050" name="Picture 2" descr="Together for Iraq - The Global Coalition Against Daesh">
            <a:extLst>
              <a:ext uri="{FF2B5EF4-FFF2-40B4-BE49-F238E27FC236}">
                <a16:creationId xmlns:a16="http://schemas.microsoft.com/office/drawing/2014/main" id="{EA25E2FD-BD8E-4DA2-F8E1-8CC43B8526A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345"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965EDED-EA26-EFC3-5AEC-00B318B3741B}"/>
              </a:ext>
            </a:extLst>
          </p:cNvPr>
          <p:cNvSpPr>
            <a:spLocks noGrp="1"/>
          </p:cNvSpPr>
          <p:nvPr>
            <p:ph idx="1"/>
          </p:nvPr>
        </p:nvSpPr>
        <p:spPr>
          <a:xfrm>
            <a:off x="6797004" y="670559"/>
            <a:ext cx="4555782" cy="5445076"/>
          </a:xfrm>
        </p:spPr>
        <p:txBody>
          <a:bodyPr anchor="t">
            <a:normAutofit/>
          </a:bodyPr>
          <a:lstStyle/>
          <a:p>
            <a:pPr marL="0" indent="0" algn="ctr">
              <a:buNone/>
            </a:pPr>
            <a:r>
              <a:rPr lang="en-GB" sz="2000" b="1" dirty="0"/>
              <a:t>Global Coalition Against Daesh (2014)</a:t>
            </a:r>
          </a:p>
          <a:p>
            <a:endParaRPr lang="en-GB" sz="1700" dirty="0"/>
          </a:p>
          <a:p>
            <a:pPr marL="0" indent="0">
              <a:buNone/>
            </a:pPr>
            <a:r>
              <a:rPr lang="en-GB" sz="1700" dirty="0"/>
              <a:t>Committed to</a:t>
            </a:r>
          </a:p>
          <a:p>
            <a:pPr marL="914400" lvl="1" indent="-457200">
              <a:buFont typeface="+mj-lt"/>
              <a:buAutoNum type="arabicPeriod"/>
            </a:pPr>
            <a:r>
              <a:rPr lang="en-GB" sz="1700" dirty="0"/>
              <a:t>Tackling the threat posed by foreign fighters travelling to join Daesh or travelling from former Daesh held territories to other countries.</a:t>
            </a:r>
          </a:p>
          <a:p>
            <a:pPr marL="914400" lvl="1" indent="-457200">
              <a:buFont typeface="+mj-lt"/>
              <a:buAutoNum type="arabicPeriod"/>
            </a:pPr>
            <a:r>
              <a:rPr lang="en-GB" sz="1700" dirty="0"/>
              <a:t>Assisting the Iraqi government as it stabilises areas liberated from Daesh’s control – providing governance, security and essential services to people in need.</a:t>
            </a:r>
          </a:p>
          <a:p>
            <a:pPr marL="914400" lvl="1" indent="-457200">
              <a:buFont typeface="+mj-lt"/>
              <a:buAutoNum type="arabicPeriod"/>
            </a:pPr>
            <a:r>
              <a:rPr lang="en-GB" sz="1700" dirty="0"/>
              <a:t>Tackling Daesh’s propaganda, and its destructive and hateful messages.</a:t>
            </a:r>
          </a:p>
          <a:p>
            <a:pPr marL="914400" lvl="1" indent="-457200">
              <a:buFont typeface="+mj-lt"/>
              <a:buAutoNum type="arabicPeriod"/>
            </a:pPr>
            <a:r>
              <a:rPr lang="en-GB" sz="1700" dirty="0"/>
              <a:t>Military processes to defeat and destroy Daesh.</a:t>
            </a:r>
          </a:p>
          <a:p>
            <a:pPr marL="914400" lvl="1" indent="-457200">
              <a:buFont typeface="+mj-lt"/>
              <a:buAutoNum type="arabicPeriod"/>
            </a:pPr>
            <a:r>
              <a:rPr lang="en-GB" sz="1700" dirty="0"/>
              <a:t>Disrupting and preventing Daesh from raising, moving and using funds.</a:t>
            </a:r>
          </a:p>
        </p:txBody>
      </p:sp>
    </p:spTree>
    <p:extLst>
      <p:ext uri="{BB962C8B-B14F-4D97-AF65-F5344CB8AC3E}">
        <p14:creationId xmlns:p14="http://schemas.microsoft.com/office/powerpoint/2010/main" val="36950163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4" name="Rectangle 309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1C764-E66E-2798-9177-4E1012817A46}"/>
              </a:ext>
            </a:extLst>
          </p:cNvPr>
          <p:cNvSpPr>
            <a:spLocks noGrp="1"/>
          </p:cNvSpPr>
          <p:nvPr>
            <p:ph type="title"/>
          </p:nvPr>
        </p:nvSpPr>
        <p:spPr>
          <a:xfrm>
            <a:off x="572493" y="238539"/>
            <a:ext cx="11018520" cy="1434415"/>
          </a:xfrm>
        </p:spPr>
        <p:txBody>
          <a:bodyPr anchor="b">
            <a:normAutofit/>
          </a:bodyPr>
          <a:lstStyle/>
          <a:p>
            <a:r>
              <a:rPr lang="en-GB" sz="5400"/>
              <a:t>Using the ‘Media’ to Counter Terrorism</a:t>
            </a:r>
          </a:p>
        </p:txBody>
      </p:sp>
      <p:sp>
        <p:nvSpPr>
          <p:cNvPr id="309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4A750E-062A-10AC-FC16-FBC9E5A502A4}"/>
              </a:ext>
            </a:extLst>
          </p:cNvPr>
          <p:cNvSpPr>
            <a:spLocks noGrp="1"/>
          </p:cNvSpPr>
          <p:nvPr>
            <p:ph idx="1"/>
          </p:nvPr>
        </p:nvSpPr>
        <p:spPr>
          <a:xfrm>
            <a:off x="585216" y="2376116"/>
            <a:ext cx="11018520" cy="4119172"/>
          </a:xfrm>
        </p:spPr>
        <p:txBody>
          <a:bodyPr anchor="t">
            <a:noAutofit/>
          </a:bodyPr>
          <a:lstStyle/>
          <a:p>
            <a:r>
              <a:rPr lang="en-GB" sz="1800" dirty="0"/>
              <a:t>Tech Against Terrorism launched in 2017 – core aim is to support the tech industry in building capacity to tackle the use of the internet for terrorist purposes whilst respecting human rights. They part take in content regulation and removal but its not part of the whole solution – they moderate harmful content through redirection, down—prioritisation and positive counter-narrative messaging and online education.</a:t>
            </a:r>
          </a:p>
          <a:p>
            <a:r>
              <a:rPr lang="en-GB" sz="1800" dirty="0"/>
              <a:t>Increasing counternarratives and alternative narratives to terrorist propaganda online is essential – a lot of terrorist narratives focus on victimhood, religious reward, identify crisis’s, belonging, wider purpose and adventure.  Therefore, instead of simply removing videos, filtering words so that they are hidden from searches and hiding materials governments should increase counter messaging activities. </a:t>
            </a:r>
          </a:p>
          <a:p>
            <a:r>
              <a:rPr lang="en-GB" sz="1800" dirty="0"/>
              <a:t>Counternarratives – directly deconstruct, discredit and demystify extremist and terrorist messages by challenging ideological narratives through logic, fact and humour.</a:t>
            </a:r>
          </a:p>
          <a:p>
            <a:r>
              <a:rPr lang="en-GB" sz="1800" dirty="0"/>
              <a:t>Alternative narratives – undercut ideological narratives by focussing on what we are for rather than focusing on what we are against through positive stories about social values, tolerance, openness, freedom and democracy. </a:t>
            </a:r>
          </a:p>
        </p:txBody>
      </p:sp>
    </p:spTree>
    <p:extLst>
      <p:ext uri="{BB962C8B-B14F-4D97-AF65-F5344CB8AC3E}">
        <p14:creationId xmlns:p14="http://schemas.microsoft.com/office/powerpoint/2010/main" val="42550476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5F1E6-5739-2839-FCF9-88AFDDDBA916}"/>
              </a:ext>
            </a:extLst>
          </p:cNvPr>
          <p:cNvSpPr>
            <a:spLocks noGrp="1"/>
          </p:cNvSpPr>
          <p:nvPr>
            <p:ph type="title"/>
          </p:nvPr>
        </p:nvSpPr>
        <p:spPr>
          <a:xfrm>
            <a:off x="572493" y="238539"/>
            <a:ext cx="11018520" cy="1434415"/>
          </a:xfrm>
        </p:spPr>
        <p:txBody>
          <a:bodyPr anchor="b">
            <a:normAutofit/>
          </a:bodyPr>
          <a:lstStyle/>
          <a:p>
            <a:r>
              <a:rPr lang="en-GB" sz="5400"/>
              <a:t>Using the ‘Media’ to Counter Terrorism</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66B0AB-9558-2B27-F0EC-E338EE9BC0E2}"/>
              </a:ext>
            </a:extLst>
          </p:cNvPr>
          <p:cNvSpPr>
            <a:spLocks noGrp="1"/>
          </p:cNvSpPr>
          <p:nvPr>
            <p:ph idx="1"/>
          </p:nvPr>
        </p:nvSpPr>
        <p:spPr>
          <a:xfrm>
            <a:off x="572493" y="2575393"/>
            <a:ext cx="6713552" cy="2995412"/>
          </a:xfrm>
        </p:spPr>
        <p:txBody>
          <a:bodyPr anchor="t">
            <a:normAutofit/>
          </a:bodyPr>
          <a:lstStyle/>
          <a:p>
            <a:pPr marL="0" indent="0" algn="ctr">
              <a:buNone/>
            </a:pPr>
            <a:r>
              <a:rPr lang="en-GB" sz="2200" dirty="0"/>
              <a:t>Social media allows communities to help defeat terrorism, allowing the police to maintain a strong relationship between the public and police.</a:t>
            </a:r>
          </a:p>
          <a:p>
            <a:pPr algn="ctr"/>
            <a:endParaRPr lang="en-GB" sz="2200" dirty="0"/>
          </a:p>
          <a:p>
            <a:pPr marL="0" indent="0" algn="ctr">
              <a:buNone/>
            </a:pPr>
            <a:endParaRPr lang="en-GB" sz="2200" dirty="0"/>
          </a:p>
          <a:p>
            <a:pPr marL="0" indent="0" algn="ctr">
              <a:buNone/>
            </a:pPr>
            <a:r>
              <a:rPr lang="en-GB" sz="2200" dirty="0"/>
              <a:t>How does social media allow us to take counter terrorism into our own hands?</a:t>
            </a:r>
          </a:p>
        </p:txBody>
      </p:sp>
      <p:pic>
        <p:nvPicPr>
          <p:cNvPr id="4098" name="Picture 2" descr="Four ways social media platforms could stop the spread of hateful content  in aftermath of terror attacks">
            <a:extLst>
              <a:ext uri="{FF2B5EF4-FFF2-40B4-BE49-F238E27FC236}">
                <a16:creationId xmlns:a16="http://schemas.microsoft.com/office/drawing/2014/main" id="{450DB95C-6316-0218-005F-9428BEF4C3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039" r="255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90839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4B0AE-2F94-D981-203E-D5CACC061250}"/>
              </a:ext>
            </a:extLst>
          </p:cNvPr>
          <p:cNvSpPr>
            <a:spLocks noGrp="1"/>
          </p:cNvSpPr>
          <p:nvPr>
            <p:ph type="title"/>
          </p:nvPr>
        </p:nvSpPr>
        <p:spPr>
          <a:xfrm>
            <a:off x="793662" y="386930"/>
            <a:ext cx="10066122" cy="1298448"/>
          </a:xfrm>
        </p:spPr>
        <p:txBody>
          <a:bodyPr anchor="b">
            <a:normAutofit/>
          </a:bodyPr>
          <a:lstStyle/>
          <a:p>
            <a:r>
              <a:rPr lang="en-GB" sz="4800"/>
              <a:t>Conclusion</a:t>
            </a:r>
          </a:p>
        </p:txBody>
      </p:sp>
      <p:sp>
        <p:nvSpPr>
          <p:cNvPr id="5129" name="Rectangle 51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FF662A-D0BF-62CE-A41C-717588646142}"/>
              </a:ext>
            </a:extLst>
          </p:cNvPr>
          <p:cNvSpPr>
            <a:spLocks noGrp="1"/>
          </p:cNvSpPr>
          <p:nvPr>
            <p:ph idx="1"/>
          </p:nvPr>
        </p:nvSpPr>
        <p:spPr>
          <a:xfrm>
            <a:off x="336884" y="2599509"/>
            <a:ext cx="6201841" cy="3639450"/>
          </a:xfrm>
        </p:spPr>
        <p:txBody>
          <a:bodyPr anchor="ctr">
            <a:noAutofit/>
          </a:bodyPr>
          <a:lstStyle/>
          <a:p>
            <a:r>
              <a:rPr lang="en-GB" sz="2000" dirty="0"/>
              <a:t>The media, and social media, are a huge factor in the effectiveness and reach of terrorism.</a:t>
            </a:r>
          </a:p>
          <a:p>
            <a:endParaRPr lang="en-GB" sz="2000" dirty="0"/>
          </a:p>
          <a:p>
            <a:r>
              <a:rPr lang="en-GB" sz="2000" dirty="0"/>
              <a:t>It is not only a means of enacting terrorism, but (arguably more importantly) is key in the spread of its propaganda, ideology and visibility.</a:t>
            </a:r>
          </a:p>
          <a:p>
            <a:endParaRPr lang="en-GB" sz="2000" dirty="0"/>
          </a:p>
          <a:p>
            <a:r>
              <a:rPr lang="en-GB" sz="2000" dirty="0"/>
              <a:t>Radicalisation through the media, particularly social media, is paramount to their continued success, and as such is an important avenue through which counter-terrorism must be conducted.</a:t>
            </a:r>
          </a:p>
        </p:txBody>
      </p:sp>
      <p:pic>
        <p:nvPicPr>
          <p:cNvPr id="5122" name="Picture 2" descr="Withdrawn] National STOP terrorists' campaign - GOV.UK">
            <a:extLst>
              <a:ext uri="{FF2B5EF4-FFF2-40B4-BE49-F238E27FC236}">
                <a16:creationId xmlns:a16="http://schemas.microsoft.com/office/drawing/2014/main" id="{7C6F8730-8547-4AFA-7C10-A9426C55083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47960" y="3019315"/>
            <a:ext cx="4026166" cy="2687465"/>
          </a:xfrm>
          <a:prstGeom prst="rect">
            <a:avLst/>
          </a:prstGeom>
          <a:noFill/>
          <a:extLst>
            <a:ext uri="{909E8E84-426E-40DD-AFC4-6F175D3DCCD1}">
              <a14:hiddenFill xmlns:a14="http://schemas.microsoft.com/office/drawing/2010/main">
                <a:solidFill>
                  <a:srgbClr val="FFFFFF"/>
                </a:solidFill>
              </a14:hiddenFill>
            </a:ext>
          </a:extLst>
        </p:spPr>
      </p:pic>
      <p:sp>
        <p:nvSpPr>
          <p:cNvPr id="5133" name="Rectangle 51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34394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830A3-3DA7-30D7-04A4-F0D409376921}"/>
              </a:ext>
            </a:extLst>
          </p:cNvPr>
          <p:cNvSpPr>
            <a:spLocks noGrp="1"/>
          </p:cNvSpPr>
          <p:nvPr>
            <p:ph type="title"/>
          </p:nvPr>
        </p:nvSpPr>
        <p:spPr>
          <a:xfrm>
            <a:off x="643468" y="643467"/>
            <a:ext cx="4620584" cy="4567137"/>
          </a:xfrm>
        </p:spPr>
        <p:txBody>
          <a:bodyPr vert="horz" lIns="91440" tIns="45720" rIns="91440" bIns="45720" rtlCol="0" anchor="ctr">
            <a:normAutofit/>
          </a:bodyPr>
          <a:lstStyle/>
          <a:p>
            <a:pPr algn="ctr"/>
            <a:r>
              <a:rPr lang="en-US" b="1" dirty="0"/>
              <a:t>Any Questions?</a:t>
            </a:r>
          </a:p>
        </p:txBody>
      </p:sp>
      <p:pic>
        <p:nvPicPr>
          <p:cNvPr id="18" name="Picture 17" descr="Yellow question mark">
            <a:extLst>
              <a:ext uri="{FF2B5EF4-FFF2-40B4-BE49-F238E27FC236}">
                <a16:creationId xmlns:a16="http://schemas.microsoft.com/office/drawing/2014/main" id="{98717DCC-733F-43C1-D340-7BAC89AF7C59}"/>
              </a:ext>
            </a:extLst>
          </p:cNvPr>
          <p:cNvPicPr>
            <a:picLocks noChangeAspect="1"/>
          </p:cNvPicPr>
          <p:nvPr/>
        </p:nvPicPr>
        <p:blipFill rotWithShape="1">
          <a:blip r:embed="rId3"/>
          <a:srcRect l="41391" r="644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196421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AA3BE-223B-41DF-C244-F7E4DDD9FAD0}"/>
              </a:ext>
            </a:extLst>
          </p:cNvPr>
          <p:cNvSpPr>
            <a:spLocks noGrp="1"/>
          </p:cNvSpPr>
          <p:nvPr>
            <p:ph type="title"/>
          </p:nvPr>
        </p:nvSpPr>
        <p:spPr>
          <a:xfrm>
            <a:off x="1006900" y="1188637"/>
            <a:ext cx="3141430" cy="4480726"/>
          </a:xfrm>
        </p:spPr>
        <p:txBody>
          <a:bodyPr>
            <a:normAutofit/>
          </a:bodyPr>
          <a:lstStyle/>
          <a:p>
            <a:pPr algn="r"/>
            <a:r>
              <a:rPr lang="en-GB" sz="5100"/>
              <a:t>References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3D2832-2BDB-3B79-E25B-D93F5699D847}"/>
              </a:ext>
            </a:extLst>
          </p:cNvPr>
          <p:cNvSpPr>
            <a:spLocks noGrp="1"/>
          </p:cNvSpPr>
          <p:nvPr>
            <p:ph idx="1"/>
          </p:nvPr>
        </p:nvSpPr>
        <p:spPr>
          <a:xfrm>
            <a:off x="5138928" y="1338729"/>
            <a:ext cx="4795584" cy="4180542"/>
          </a:xfrm>
        </p:spPr>
        <p:txBody>
          <a:bodyPr anchor="ctr">
            <a:normAutofit/>
          </a:bodyPr>
          <a:lstStyle/>
          <a:p>
            <a:r>
              <a:rPr lang="en-GB" sz="1000"/>
              <a:t>Mehraj, H.K., Bhat, A.N., &amp; Mehraj, H.R. (2014). Impacts OF Media on Society: A Sociological Perspective. </a:t>
            </a:r>
            <a:r>
              <a:rPr lang="en-GB" sz="1000" i="1"/>
              <a:t>International Journal of Humanities and Social Science Invention, </a:t>
            </a:r>
            <a:r>
              <a:rPr lang="en-GB" sz="1000"/>
              <a:t>3(6), 56-64. </a:t>
            </a:r>
          </a:p>
          <a:p>
            <a:r>
              <a:rPr lang="en-GB" sz="1000"/>
              <a:t>Pece, E. (2018). The Representation of Terror and Moral Panics: The Media Frames of the European press. </a:t>
            </a:r>
            <a:r>
              <a:rPr lang="en-GB" sz="1000" i="1"/>
              <a:t>Journal of Mediterranean Knowledge, 3(1), </a:t>
            </a:r>
            <a:r>
              <a:rPr lang="en-GB" sz="1000"/>
              <a:t>87-99. Doi: 10.26409/2018JMK3.1.06</a:t>
            </a:r>
          </a:p>
          <a:p>
            <a:r>
              <a:rPr lang="en-GB" sz="1000"/>
              <a:t>McCombs, M. (Eds.). (2014). </a:t>
            </a:r>
            <a:r>
              <a:rPr lang="en-GB" sz="1000" i="1"/>
              <a:t>Setting the Agenda. </a:t>
            </a:r>
            <a:r>
              <a:rPr lang="en-GB" sz="1000"/>
              <a:t>(2</a:t>
            </a:r>
            <a:r>
              <a:rPr lang="en-GB" sz="1000" baseline="30000"/>
              <a:t>nd</a:t>
            </a:r>
            <a:r>
              <a:rPr lang="en-GB" sz="1000"/>
              <a:t> ed.). Cambridge: Polity Press.</a:t>
            </a:r>
          </a:p>
          <a:p>
            <a:r>
              <a:rPr lang="en-GB" sz="1000"/>
              <a:t>Entman, R.M. (1993). Framing: Toward Clarification of a Fractured Paradigm. </a:t>
            </a:r>
            <a:r>
              <a:rPr lang="en-GB" sz="1000" i="1"/>
              <a:t>Journal of Communication, 43(4), </a:t>
            </a:r>
            <a:r>
              <a:rPr lang="en-GB" sz="1000"/>
              <a:t>51-58.</a:t>
            </a:r>
          </a:p>
          <a:p>
            <a:r>
              <a:rPr lang="en-GB" sz="1000">
                <a:hlinkClick r:id="rId3"/>
              </a:rPr>
              <a:t>https://www.statista.com/statistics/488048/worry-about-terror-attacks-in-britain-uk/</a:t>
            </a:r>
            <a:endParaRPr lang="en-GB" sz="1000"/>
          </a:p>
          <a:p>
            <a:r>
              <a:rPr lang="en-GB" sz="1000">
                <a:hlinkClick r:id="rId4"/>
              </a:rPr>
              <a:t>https://www.e-ir.info/pdf/24311</a:t>
            </a:r>
            <a:endParaRPr lang="en-GB" sz="1000"/>
          </a:p>
          <a:p>
            <a:r>
              <a:rPr lang="en-GB" sz="1000">
                <a:hlinkClick r:id="rId5"/>
              </a:rPr>
              <a:t>https://icct.nl/project/mitigating-the-impact-of-media-reporting-of-terrorism/</a:t>
            </a:r>
            <a:endParaRPr lang="en-GB" sz="1000"/>
          </a:p>
          <a:p>
            <a:r>
              <a:rPr lang="en-GB" sz="1000">
                <a:hlinkClick r:id="rId6"/>
              </a:rPr>
              <a:t>https://researchbriefings.files.parliament.uk/documents/CBP-7613/CBP-7613.pdf</a:t>
            </a:r>
            <a:endParaRPr lang="en-GB" sz="1000"/>
          </a:p>
          <a:p>
            <a:r>
              <a:rPr lang="en-GB" sz="1000">
                <a:hlinkClick r:id="rId7"/>
              </a:rPr>
              <a:t>https://theglobalcoalition.org/en/does-media-attention-encourage-terrorism-and-facilitate-recruitment/</a:t>
            </a:r>
            <a:endParaRPr lang="en-GB" sz="1000"/>
          </a:p>
          <a:p>
            <a:r>
              <a:rPr lang="en-GB" sz="1000">
                <a:hlinkClick r:id="rId8"/>
              </a:rPr>
              <a:t>https://media.africaportal.org/documents/Thinking_about_symbiotic_relationship.pdf</a:t>
            </a:r>
            <a:endParaRPr lang="en-GB" sz="1000"/>
          </a:p>
          <a:p>
            <a:endParaRPr lang="en-GB" sz="1000"/>
          </a:p>
        </p:txBody>
      </p:sp>
    </p:spTree>
    <p:extLst>
      <p:ext uri="{BB962C8B-B14F-4D97-AF65-F5344CB8AC3E}">
        <p14:creationId xmlns:p14="http://schemas.microsoft.com/office/powerpoint/2010/main" val="30073848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35061-6220-C69D-9F0F-142BE68280EB}"/>
              </a:ext>
            </a:extLst>
          </p:cNvPr>
          <p:cNvSpPr>
            <a:spLocks noGrp="1"/>
          </p:cNvSpPr>
          <p:nvPr>
            <p:ph type="title"/>
          </p:nvPr>
        </p:nvSpPr>
        <p:spPr>
          <a:xfrm>
            <a:off x="1006900" y="1188637"/>
            <a:ext cx="3141430" cy="4480726"/>
          </a:xfrm>
        </p:spPr>
        <p:txBody>
          <a:bodyPr>
            <a:normAutofit/>
          </a:bodyPr>
          <a:lstStyle/>
          <a:p>
            <a:pPr algn="r"/>
            <a:r>
              <a:rPr lang="en-GB" sz="5100"/>
              <a:t>References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070F420-3383-9332-1C1D-85B2D066DCD4}"/>
              </a:ext>
            </a:extLst>
          </p:cNvPr>
          <p:cNvSpPr>
            <a:spLocks noGrp="1"/>
          </p:cNvSpPr>
          <p:nvPr>
            <p:ph idx="1"/>
          </p:nvPr>
        </p:nvSpPr>
        <p:spPr>
          <a:xfrm>
            <a:off x="5138928" y="1338729"/>
            <a:ext cx="4795584" cy="4180542"/>
          </a:xfrm>
        </p:spPr>
        <p:txBody>
          <a:bodyPr anchor="ctr">
            <a:normAutofit/>
          </a:bodyPr>
          <a:lstStyle/>
          <a:p>
            <a:pPr marL="365760" indent="-283210">
              <a:buFont typeface="Wingdings 2"/>
              <a:buChar char=""/>
              <a:defRPr/>
            </a:pPr>
            <a:r>
              <a:rPr lang="en-GB" sz="1100"/>
              <a:t>BBC (2005)  Editorial Policy Guidance Note </a:t>
            </a:r>
            <a:r>
              <a:rPr lang="en-GB" sz="1100" i="1"/>
              <a:t>‘The Use of language when reporting terrorism’ </a:t>
            </a:r>
            <a:r>
              <a:rPr lang="en-GB" sz="1100" i="1" u="sng">
                <a:hlinkClick r:id="rId2"/>
              </a:rPr>
              <a:t>www.bbc.co.uk/guidelines/editorialguidelines/advice/</a:t>
            </a:r>
            <a:r>
              <a:rPr lang="en-GB" sz="1100" i="1"/>
              <a:t>.</a:t>
            </a:r>
            <a:endParaRPr lang="en-GB" sz="1100">
              <a:cs typeface="Calibri" panose="020F0502020204030204"/>
            </a:endParaRPr>
          </a:p>
          <a:p>
            <a:pPr marL="365760" indent="-283210">
              <a:buFont typeface="Wingdings 2"/>
              <a:buChar char=""/>
              <a:defRPr/>
            </a:pPr>
            <a:r>
              <a:rPr lang="en-GB" sz="1100">
                <a:cs typeface="Calibri" panose="020F0502020204030204"/>
              </a:rPr>
              <a:t>Chorev H. (2017) Palestine Social media and Lone Wolf Attacks: Subculture, Legitimization, and Epedemic. </a:t>
            </a:r>
            <a:r>
              <a:rPr lang="en-GB" sz="1100" i="1">
                <a:cs typeface="Calibri"/>
              </a:rPr>
              <a:t>Terrorism and Political Violence.</a:t>
            </a:r>
            <a:r>
              <a:rPr lang="en-GB" sz="1100">
                <a:cs typeface="Calibri"/>
              </a:rPr>
              <a:t> (31.6, 1284 – 1306).</a:t>
            </a:r>
          </a:p>
          <a:p>
            <a:pPr marL="365760" indent="-283464">
              <a:buFont typeface="Wingdings 2"/>
              <a:buChar char=""/>
              <a:defRPr/>
            </a:pPr>
            <a:r>
              <a:rPr lang="en-GB" sz="1100"/>
              <a:t>Hoffman B (2006) </a:t>
            </a:r>
            <a:r>
              <a:rPr lang="en-GB" sz="1100" i="1"/>
              <a:t>Inside Terrorism</a:t>
            </a:r>
            <a:r>
              <a:rPr lang="en-GB" sz="1100"/>
              <a:t>. New York: Columbia University Press.</a:t>
            </a:r>
          </a:p>
          <a:p>
            <a:pPr marL="365760" indent="-283210">
              <a:buFont typeface="Wingdings 2"/>
              <a:buChar char=""/>
              <a:defRPr/>
            </a:pPr>
            <a:r>
              <a:rPr lang="en-GB" sz="1100"/>
              <a:t>Nacos B. (2002) Mass-Mediated Terrorism The central role of the media in terrorism and counter terrorism.</a:t>
            </a:r>
            <a:r>
              <a:rPr lang="en-GB" sz="1100" i="1"/>
              <a:t> </a:t>
            </a:r>
            <a:r>
              <a:rPr lang="en-GB" sz="1100"/>
              <a:t>Maryland,  Rowman and Littlewood Publishers, Inc. </a:t>
            </a:r>
            <a:endParaRPr lang="en-GB" sz="1100">
              <a:cs typeface="Calibri"/>
            </a:endParaRPr>
          </a:p>
          <a:p>
            <a:pPr marL="365760" indent="-283210">
              <a:buFont typeface="Wingdings 2"/>
              <a:buChar char=""/>
              <a:defRPr/>
            </a:pPr>
            <a:r>
              <a:rPr lang="en-GB" sz="1100"/>
              <a:t>Richardson L. (2006) What Terrorists Want Understanding the Terrorist Threat. London, John Murray Publishers.</a:t>
            </a:r>
            <a:endParaRPr lang="en-GB" sz="1100">
              <a:cs typeface="Calibri" panose="020F0502020204030204"/>
            </a:endParaRPr>
          </a:p>
          <a:p>
            <a:pPr marL="365760" indent="-283210">
              <a:buFont typeface="Wingdings 2"/>
              <a:buChar char=""/>
              <a:defRPr/>
            </a:pPr>
            <a:r>
              <a:rPr lang="en-GB" sz="1100"/>
              <a:t>Wieviorka M. (1993) (Translated by White DG) </a:t>
            </a:r>
            <a:r>
              <a:rPr lang="en-GB" sz="1100" i="1"/>
              <a:t>T</a:t>
            </a:r>
            <a:r>
              <a:rPr lang="en-GB" sz="1100"/>
              <a:t>he Making of Terrorism. Chicago, The University of Chicago Press Ltd.</a:t>
            </a:r>
            <a:endParaRPr lang="en-GB" sz="1100">
              <a:cs typeface="Calibri"/>
            </a:endParaRPr>
          </a:p>
          <a:p>
            <a:pPr marL="365760" indent="-283210">
              <a:buFont typeface="Wingdings 2"/>
              <a:buChar char=""/>
              <a:defRPr/>
            </a:pPr>
            <a:r>
              <a:rPr lang="en-GB" sz="1100"/>
              <a:t>Wilkinson P. (1997) The media and Terrorism: a reassessment </a:t>
            </a:r>
            <a:r>
              <a:rPr lang="en-GB" sz="1100" i="1"/>
              <a:t>Terrorism and Political Violence (9.2,51 – 64).</a:t>
            </a:r>
            <a:endParaRPr lang="en-GB" sz="1100" i="1">
              <a:cs typeface="Calibri"/>
            </a:endParaRPr>
          </a:p>
          <a:p>
            <a:pPr marL="365760" indent="-283210">
              <a:buFont typeface="Wingdings 2"/>
              <a:buChar char=""/>
              <a:defRPr/>
            </a:pPr>
            <a:r>
              <a:rPr lang="en-GB" sz="1100">
                <a:cs typeface="Calibri" panose="020F0502020204030204"/>
              </a:rPr>
              <a:t>Wilkinson P. (2006) Terrorism versus democracy. The Liberal state response. London. Routledge.</a:t>
            </a:r>
          </a:p>
        </p:txBody>
      </p:sp>
    </p:spTree>
    <p:extLst>
      <p:ext uri="{BB962C8B-B14F-4D97-AF65-F5344CB8AC3E}">
        <p14:creationId xmlns:p14="http://schemas.microsoft.com/office/powerpoint/2010/main" val="3210592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544</TotalTime>
  <Words>15153</Words>
  <Application>Microsoft Office PowerPoint</Application>
  <PresentationFormat>Widescreen</PresentationFormat>
  <Paragraphs>734</Paragraphs>
  <Slides>37</Slides>
  <Notes>33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Calibri Light</vt:lpstr>
      <vt:lpstr>nta</vt:lpstr>
      <vt:lpstr>Söhne</vt:lpstr>
      <vt:lpstr>Times New Roman</vt:lpstr>
      <vt:lpstr>Wingdings 2</vt:lpstr>
      <vt:lpstr>Office Theme</vt:lpstr>
      <vt:lpstr>Terrorism and the Media </vt:lpstr>
      <vt:lpstr>Objectives</vt:lpstr>
      <vt:lpstr>What is  “the media”?</vt:lpstr>
      <vt:lpstr>What is “the media”?</vt:lpstr>
      <vt:lpstr>Old Vs. New</vt:lpstr>
      <vt:lpstr>How does the media influence us?</vt:lpstr>
      <vt:lpstr>Theories of Newsworthiness</vt:lpstr>
      <vt:lpstr>Framing and Agenda Setting</vt:lpstr>
      <vt:lpstr>Moral Panics &amp; Amplification</vt:lpstr>
      <vt:lpstr>PowerPoint Presentation</vt:lpstr>
      <vt:lpstr>Discussion Task</vt:lpstr>
      <vt:lpstr>Discussion Task</vt:lpstr>
      <vt:lpstr>‘Media Oriented Strategy’</vt:lpstr>
      <vt:lpstr>Relationship between Terrorism and the Media</vt:lpstr>
      <vt:lpstr>Terrorist Coverage</vt:lpstr>
      <vt:lpstr>Symbiosis between the media and terror</vt:lpstr>
      <vt:lpstr>Symbiosis between the media and terror</vt:lpstr>
      <vt:lpstr>Symbiosis between the media and terror</vt:lpstr>
      <vt:lpstr>Symbiosis between the media and terror</vt:lpstr>
      <vt:lpstr>Symbiosis between the media and terror</vt:lpstr>
      <vt:lpstr>Symbiosis between the media and terror</vt:lpstr>
      <vt:lpstr>9/11 Media</vt:lpstr>
      <vt:lpstr>Media Representation of Terror </vt:lpstr>
      <vt:lpstr>Media reporting on Islamist terrorism compared to far right.</vt:lpstr>
      <vt:lpstr>Media reporting on Islamist terrorism compared to far right</vt:lpstr>
      <vt:lpstr>Entertainment or News?</vt:lpstr>
      <vt:lpstr>Social Media and Terrorism</vt:lpstr>
      <vt:lpstr>Web 2.0 and Terrorism</vt:lpstr>
      <vt:lpstr>Social Media and Terrorism</vt:lpstr>
      <vt:lpstr>Using the ‘Media’ to Counter Terrorism</vt:lpstr>
      <vt:lpstr>Using the ‘Media’ to Counter Terrorism</vt:lpstr>
      <vt:lpstr>Using the ‘Media’ to Counter Terrorism</vt:lpstr>
      <vt:lpstr>Using the ‘Media’ to Counter Terrorism</vt:lpstr>
      <vt:lpstr>Conclusion</vt:lpstr>
      <vt:lpstr>Any Questions?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 Crime</dc:title>
  <dc:creator>Luke Roach</dc:creator>
  <cp:lastModifiedBy>Sarah Jones (IMH)</cp:lastModifiedBy>
  <cp:revision>35</cp:revision>
  <dcterms:created xsi:type="dcterms:W3CDTF">2022-10-20T14:00:15Z</dcterms:created>
  <dcterms:modified xsi:type="dcterms:W3CDTF">2023-10-19T18:55:11Z</dcterms:modified>
</cp:coreProperties>
</file>