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7" r:id="rId1"/>
  </p:sldMasterIdLst>
  <p:notesMasterIdLst>
    <p:notesMasterId r:id="rId12"/>
  </p:notesMasterIdLst>
  <p:sldIdLst>
    <p:sldId id="256" r:id="rId2"/>
    <p:sldId id="265" r:id="rId3"/>
    <p:sldId id="258" r:id="rId4"/>
    <p:sldId id="262" r:id="rId5"/>
    <p:sldId id="264" r:id="rId6"/>
    <p:sldId id="266" r:id="rId7"/>
    <p:sldId id="260" r:id="rId8"/>
    <p:sldId id="263" r:id="rId9"/>
    <p:sldId id="267" r:id="rId10"/>
    <p:sldId id="268"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0267" autoAdjust="0"/>
  </p:normalViewPr>
  <p:slideViewPr>
    <p:cSldViewPr snapToGrid="0">
      <p:cViewPr varScale="1">
        <p:scale>
          <a:sx n="77" d="100"/>
          <a:sy n="77" d="100"/>
        </p:scale>
        <p:origin x="426"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DF0A7A3-3567-4AF0-825A-22BAD2DB4FBA}" type="datetimeFigureOut">
              <a:rPr lang="en-GB" smtClean="0"/>
              <a:t>02/05/2025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66E75BB-BD37-4339-986B-7FBD4F3FBFCA}" type="slidenum">
              <a:rPr lang="en-GB" smtClean="0"/>
              <a:t>‹#›</a:t>
            </a:fld>
            <a:endParaRPr lang="en-GB"/>
          </a:p>
        </p:txBody>
      </p:sp>
    </p:spTree>
    <p:extLst>
      <p:ext uri="{BB962C8B-B14F-4D97-AF65-F5344CB8AC3E}">
        <p14:creationId xmlns:p14="http://schemas.microsoft.com/office/powerpoint/2010/main" val="3862547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the script, the .csv files for each run were imported into MATLAB, and a series of variables plotted. The specific runs to be compared on each variable can be changed at the top of the live script.</a:t>
            </a:r>
          </a:p>
          <a:p>
            <a:r>
              <a:rPr lang="en-US" dirty="0"/>
              <a:t>Plotted data:</a:t>
            </a:r>
          </a:p>
          <a:p>
            <a:pPr marL="171450" indent="-171450">
              <a:buFont typeface="Arial" panose="020B0604020202020204" pitchFamily="34" charset="0"/>
              <a:buChar char="•"/>
            </a:pPr>
            <a:r>
              <a:rPr lang="en-US" dirty="0"/>
              <a:t>Timing – a table of all runs and the </a:t>
            </a:r>
            <a:r>
              <a:rPr lang="en-US" dirty="0" err="1"/>
              <a:t>laptime</a:t>
            </a:r>
            <a:r>
              <a:rPr lang="en-US" dirty="0"/>
              <a:t> was created as an output</a:t>
            </a:r>
          </a:p>
          <a:p>
            <a:pPr marL="171450" indent="-171450">
              <a:buFont typeface="Arial" panose="020B0604020202020204" pitchFamily="34" charset="0"/>
              <a:buChar char="•"/>
            </a:pPr>
            <a:r>
              <a:rPr lang="en-US" dirty="0"/>
              <a:t>Driver demands (throttle, brake, gear position, steering)</a:t>
            </a:r>
          </a:p>
          <a:p>
            <a:pPr marL="171450" indent="-171450">
              <a:buFont typeface="Arial" panose="020B0604020202020204" pitchFamily="34" charset="0"/>
              <a:buChar char="•"/>
            </a:pPr>
            <a:r>
              <a:rPr lang="en-US" dirty="0" err="1"/>
              <a:t>Tyre</a:t>
            </a:r>
            <a:r>
              <a:rPr lang="en-US" dirty="0"/>
              <a:t> forces (normal, </a:t>
            </a:r>
            <a:r>
              <a:rPr lang="en-US" dirty="0" err="1"/>
              <a:t>lat</a:t>
            </a:r>
            <a:r>
              <a:rPr lang="en-US" dirty="0"/>
              <a:t>, long)</a:t>
            </a:r>
          </a:p>
          <a:p>
            <a:pPr marL="171450" indent="-171450">
              <a:buFont typeface="Arial" panose="020B0604020202020204" pitchFamily="34" charset="0"/>
              <a:buChar char="•"/>
            </a:pPr>
            <a:r>
              <a:rPr lang="en-US" dirty="0"/>
              <a:t>G-G</a:t>
            </a:r>
            <a:r>
              <a:rPr lang="en-GB" dirty="0"/>
              <a:t> plots </a:t>
            </a:r>
            <a:r>
              <a:rPr lang="en-GB"/>
              <a:t>(chassis, tyre)</a:t>
            </a:r>
            <a:endParaRPr lang="en-GB" dirty="0"/>
          </a:p>
          <a:p>
            <a:pPr marL="171450" indent="-171450">
              <a:buFont typeface="Arial" panose="020B0604020202020204" pitchFamily="34" charset="0"/>
              <a:buChar char="•"/>
            </a:pPr>
            <a:r>
              <a:rPr lang="en-GB" dirty="0"/>
              <a:t>Data relating to gear selection (live engine power output, engine rpm, and vehicle speed)</a:t>
            </a:r>
          </a:p>
          <a:p>
            <a:pPr marL="171450" indent="-171450">
              <a:buFont typeface="Arial" panose="020B0604020202020204" pitchFamily="34" charset="0"/>
              <a:buChar char="•"/>
            </a:pPr>
            <a:r>
              <a:rPr lang="en-GB" dirty="0"/>
              <a:t>Lateral slip angle was also measured to assess for oversteer response</a:t>
            </a:r>
            <a:endParaRPr lang="en-US" dirty="0"/>
          </a:p>
        </p:txBody>
      </p:sp>
      <p:sp>
        <p:nvSpPr>
          <p:cNvPr id="4" name="Slide Number Placeholder 3"/>
          <p:cNvSpPr>
            <a:spLocks noGrp="1"/>
          </p:cNvSpPr>
          <p:nvPr>
            <p:ph type="sldNum" sz="quarter" idx="5"/>
          </p:nvPr>
        </p:nvSpPr>
        <p:spPr/>
        <p:txBody>
          <a:bodyPr/>
          <a:lstStyle/>
          <a:p>
            <a:fld id="{866E75BB-BD37-4339-986B-7FBD4F3FBFCA}" type="slidenum">
              <a:rPr lang="en-GB" smtClean="0"/>
              <a:t>2</a:t>
            </a:fld>
            <a:endParaRPr lang="en-GB"/>
          </a:p>
        </p:txBody>
      </p:sp>
    </p:spTree>
    <p:extLst>
      <p:ext uri="{BB962C8B-B14F-4D97-AF65-F5344CB8AC3E}">
        <p14:creationId xmlns:p14="http://schemas.microsoft.com/office/powerpoint/2010/main" val="36451869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Default factors – fast run time, but 54.2s </a:t>
            </a:r>
            <a:r>
              <a:rPr lang="en-US" dirty="0" err="1"/>
              <a:t>laptime</a:t>
            </a:r>
            <a:endParaRPr lang="en-US" dirty="0"/>
          </a:p>
          <a:p>
            <a:r>
              <a:rPr lang="en-US" dirty="0"/>
              <a:t>At 1.4 multiplier – save 2 seconds on driving alone (52.3), but very time inefficient. Efficiency 9x worse. Clock time 12x worse.</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solidFill>
                  <a:schemeClr val="tx1"/>
                </a:solidFill>
              </a:rPr>
              <a:t>Zero iterations – time to be gained from performance factors as driver is not deviating from racing line</a:t>
            </a:r>
          </a:p>
          <a:p>
            <a:endParaRPr lang="en-US" dirty="0"/>
          </a:p>
          <a:p>
            <a:r>
              <a:rPr lang="en-US" dirty="0"/>
              <a:t>High iterations on the 2 slowest corners on the track, these are pain points for the simulation in terms of deviating from the allowed distance. A lateral performance plot should be added to allow for these but still keep value high elsewhere, this is on next slide.</a:t>
            </a:r>
          </a:p>
          <a:p>
            <a:endParaRPr lang="en-US" dirty="0"/>
          </a:p>
          <a:p>
            <a:endParaRPr lang="en-GB" dirty="0"/>
          </a:p>
        </p:txBody>
      </p:sp>
      <p:sp>
        <p:nvSpPr>
          <p:cNvPr id="4" name="Slide Number Placeholder 3"/>
          <p:cNvSpPr>
            <a:spLocks noGrp="1"/>
          </p:cNvSpPr>
          <p:nvPr>
            <p:ph type="sldNum" sz="quarter" idx="5"/>
          </p:nvPr>
        </p:nvSpPr>
        <p:spPr/>
        <p:txBody>
          <a:bodyPr/>
          <a:lstStyle/>
          <a:p>
            <a:fld id="{866E75BB-BD37-4339-986B-7FBD4F3FBFCA}" type="slidenum">
              <a:rPr lang="en-GB" smtClean="0"/>
              <a:t>3</a:t>
            </a:fld>
            <a:endParaRPr lang="en-GB"/>
          </a:p>
        </p:txBody>
      </p:sp>
    </p:spTree>
    <p:extLst>
      <p:ext uri="{BB962C8B-B14F-4D97-AF65-F5344CB8AC3E}">
        <p14:creationId xmlns:p14="http://schemas.microsoft.com/office/powerpoint/2010/main" val="33983833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4E54B7-A5E1-66E0-EE03-0DAC11A3185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068AAC7-24F1-E675-9911-E8688E177B2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4A0CE58-AF14-9B8B-C80A-4ECB8BFEE2E8}"/>
              </a:ext>
            </a:extLst>
          </p:cNvPr>
          <p:cNvSpPr>
            <a:spLocks noGrp="1"/>
          </p:cNvSpPr>
          <p:nvPr>
            <p:ph type="body" idx="1"/>
          </p:nvPr>
        </p:nvSpPr>
        <p:spPr/>
        <p:txBody>
          <a:bodyPr/>
          <a:lstStyle/>
          <a:p>
            <a:r>
              <a:rPr lang="en-US" dirty="0"/>
              <a:t>1.6/1.4/1.2 - 52.5s</a:t>
            </a:r>
          </a:p>
          <a:p>
            <a:r>
              <a:rPr lang="en-US" dirty="0"/>
              <a:t>1.6/1.4/table – 51.9s</a:t>
            </a:r>
          </a:p>
          <a:p>
            <a:r>
              <a:rPr lang="en-US" dirty="0"/>
              <a:t>1.8/1.8/table – 51.8s</a:t>
            </a:r>
          </a:p>
          <a:p>
            <a:endParaRPr lang="en-US" dirty="0"/>
          </a:p>
          <a:p>
            <a:r>
              <a:rPr lang="en-GB" dirty="0"/>
              <a:t>The driver aggression was increased, while avoiding a high iteration count. Thus the vehicle’s suspension setup can be assessed while the car is being driven close to the limit of grip, allowing the vehicle setup’s effectiveness to be properly assessed.</a:t>
            </a:r>
          </a:p>
        </p:txBody>
      </p:sp>
      <p:sp>
        <p:nvSpPr>
          <p:cNvPr id="4" name="Slide Number Placeholder 3">
            <a:extLst>
              <a:ext uri="{FF2B5EF4-FFF2-40B4-BE49-F238E27FC236}">
                <a16:creationId xmlns:a16="http://schemas.microsoft.com/office/drawing/2014/main" id="{C9EE3C29-EF07-0625-5F14-1C4A950F3DFE}"/>
              </a:ext>
            </a:extLst>
          </p:cNvPr>
          <p:cNvSpPr>
            <a:spLocks noGrp="1"/>
          </p:cNvSpPr>
          <p:nvPr>
            <p:ph type="sldNum" sz="quarter" idx="5"/>
          </p:nvPr>
        </p:nvSpPr>
        <p:spPr/>
        <p:txBody>
          <a:bodyPr/>
          <a:lstStyle/>
          <a:p>
            <a:fld id="{866E75BB-BD37-4339-986B-7FBD4F3FBFCA}" type="slidenum">
              <a:rPr lang="en-GB" smtClean="0"/>
              <a:t>4</a:t>
            </a:fld>
            <a:endParaRPr lang="en-GB"/>
          </a:p>
        </p:txBody>
      </p:sp>
    </p:spTree>
    <p:extLst>
      <p:ext uri="{BB962C8B-B14F-4D97-AF65-F5344CB8AC3E}">
        <p14:creationId xmlns:p14="http://schemas.microsoft.com/office/powerpoint/2010/main" val="19020740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t>Firstly, I pulled the power trace and the torque curve for the engine. It showed a redline of 9200rpm, and the peak torque around 7k with a fairly sharp </a:t>
            </a:r>
            <a:r>
              <a:rPr lang="en-US" dirty="0" err="1"/>
              <a:t>dropoff</a:t>
            </a:r>
            <a:r>
              <a:rPr lang="en-US" dirty="0"/>
              <a:t> low down at around 4500.</a:t>
            </a:r>
          </a:p>
          <a:p>
            <a:pPr marL="171450" indent="-171450">
              <a:buFont typeface="Arial" panose="020B0604020202020204" pitchFamily="34" charset="0"/>
              <a:buChar char="•"/>
            </a:pPr>
            <a:r>
              <a:rPr lang="en-US" dirty="0"/>
              <a:t>The power trace showed that the car was running down even to the 350hp range, far short of the maximum of 600hp even when at full throttle.</a:t>
            </a:r>
          </a:p>
          <a:p>
            <a:pPr marL="171450" indent="-171450">
              <a:buFont typeface="Arial" panose="020B0604020202020204" pitchFamily="34" charset="0"/>
              <a:buChar char="•"/>
            </a:pPr>
            <a:r>
              <a:rPr lang="en-US" dirty="0"/>
              <a:t>Thus it was clear significant time could be gained here by running more aggressive gear shifts, maximizing RPM and available power.</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866E75BB-BD37-4339-986B-7FBD4F3FBFCA}" type="slidenum">
              <a:rPr lang="en-GB" smtClean="0"/>
              <a:t>5</a:t>
            </a:fld>
            <a:endParaRPr lang="en-GB"/>
          </a:p>
        </p:txBody>
      </p:sp>
    </p:spTree>
    <p:extLst>
      <p:ext uri="{BB962C8B-B14F-4D97-AF65-F5344CB8AC3E}">
        <p14:creationId xmlns:p14="http://schemas.microsoft.com/office/powerpoint/2010/main" val="9096829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ED3908-ACED-880C-BB31-DE168543C7E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456A744-4172-10BF-A2C2-49F603F7E97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6CD5A28-E774-8B75-90FB-E52625A4E83C}"/>
              </a:ext>
            </a:extLst>
          </p:cNvPr>
          <p:cNvSpPr>
            <a:spLocks noGrp="1"/>
          </p:cNvSpPr>
          <p:nvPr>
            <p:ph type="body" idx="1"/>
          </p:nvPr>
        </p:nvSpPr>
        <p:spPr/>
        <p:txBody>
          <a:bodyPr/>
          <a:lstStyle/>
          <a:p>
            <a:pPr marL="171450" indent="-171450">
              <a:buFont typeface="Arial" panose="020B0604020202020204" pitchFamily="34" charset="0"/>
              <a:buChar char="•"/>
            </a:pPr>
            <a:r>
              <a:rPr lang="en-GB" dirty="0"/>
              <a:t>The shift timings were adjusted to be more aggressive, downshifting at 6k instead of 4.5k and upshifting at 9k (redline) instead of 7.5k, which can be seen to keep the car at optimum power more often.</a:t>
            </a:r>
          </a:p>
          <a:p>
            <a:pPr marL="628650" lvl="1" indent="-171450">
              <a:buFont typeface="Arial" panose="020B0604020202020204" pitchFamily="34" charset="0"/>
              <a:buChar char="•"/>
            </a:pPr>
            <a:r>
              <a:rPr lang="en-GB" dirty="0"/>
              <a:t>Instead of a minimum of 360hp on max throttle, the minimum is 500hp at max throttle, close the middle of the lap. It is here that the simulation downshifts to 2</a:t>
            </a:r>
            <a:r>
              <a:rPr lang="en-GB" baseline="30000" dirty="0"/>
              <a:t>nd</a:t>
            </a:r>
            <a:r>
              <a:rPr lang="en-GB" dirty="0"/>
              <a:t> gear with the modification, instead of only to 4</a:t>
            </a:r>
            <a:r>
              <a:rPr lang="en-GB" baseline="30000" dirty="0"/>
              <a:t>th</a:t>
            </a:r>
            <a:r>
              <a:rPr lang="en-GB" dirty="0"/>
              <a:t>. </a:t>
            </a:r>
          </a:p>
          <a:p>
            <a:pPr marL="628650" lvl="1" indent="-171450">
              <a:buFont typeface="Arial" panose="020B0604020202020204" pitchFamily="34" charset="0"/>
              <a:buChar char="•"/>
            </a:pPr>
            <a:r>
              <a:rPr lang="en-GB" dirty="0"/>
              <a:t>This happens again out of the final corner, where instead of a drop to 370hp it drops only to 520hp, a difference of changing down to 4</a:t>
            </a:r>
            <a:r>
              <a:rPr lang="en-GB" baseline="30000" dirty="0"/>
              <a:t>th</a:t>
            </a:r>
            <a:r>
              <a:rPr lang="en-GB" dirty="0"/>
              <a:t> or sticking it out in 6</a:t>
            </a:r>
            <a:r>
              <a:rPr lang="en-GB" baseline="30000" dirty="0"/>
              <a:t>th</a:t>
            </a:r>
            <a:r>
              <a:rPr lang="en-GB" dirty="0"/>
              <a:t> </a:t>
            </a:r>
            <a:r>
              <a:rPr lang="en-GB" dirty="0" err="1"/>
              <a:t>gear.s</a:t>
            </a:r>
            <a:endParaRPr lang="en-GB" dirty="0"/>
          </a:p>
          <a:p>
            <a:pPr marL="171450" indent="-171450">
              <a:buFont typeface="Arial" panose="020B0604020202020204" pitchFamily="34" charset="0"/>
              <a:buChar char="•"/>
            </a:pPr>
            <a:r>
              <a:rPr lang="en-GB" dirty="0"/>
              <a:t>This results in more gearshifts, but this vehicle has a dual clutch transmission little time is lost on shifting. Thus significant time gain.</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Visibly greater acceleration, evident in sharper gradient in speed graph, due to higher power output at higher RPM.</a:t>
            </a:r>
          </a:p>
          <a:p>
            <a:pPr marL="171450" indent="-171450">
              <a:buFont typeface="Arial" panose="020B0604020202020204" pitchFamily="34" charset="0"/>
              <a:buChar char="•"/>
            </a:pPr>
            <a:r>
              <a:rPr lang="en-GB" dirty="0"/>
              <a:t>Higher minimum speed at corner apex due to a lower gear and higher rpm.</a:t>
            </a:r>
          </a:p>
          <a:p>
            <a:pPr marL="171450" indent="-171450">
              <a:buFont typeface="Arial" panose="020B0604020202020204" pitchFamily="34" charset="0"/>
              <a:buChar char="•"/>
            </a:pPr>
            <a:r>
              <a:rPr lang="en-GB" dirty="0"/>
              <a:t>Given this is a one lap flying lap simulation, a constantly high rpm is affordable in terms of reliability. A race pace analysis may require more conservative shift timings, depending on gearbox and engine reliability. </a:t>
            </a:r>
          </a:p>
          <a:p>
            <a:pPr marL="171450" indent="-171450">
              <a:buFont typeface="Arial" panose="020B0604020202020204" pitchFamily="34" charset="0"/>
              <a:buChar char="•"/>
            </a:pPr>
            <a:endParaRPr lang="en-GB" dirty="0"/>
          </a:p>
        </p:txBody>
      </p:sp>
      <p:sp>
        <p:nvSpPr>
          <p:cNvPr id="4" name="Slide Number Placeholder 3">
            <a:extLst>
              <a:ext uri="{FF2B5EF4-FFF2-40B4-BE49-F238E27FC236}">
                <a16:creationId xmlns:a16="http://schemas.microsoft.com/office/drawing/2014/main" id="{B3CE1344-E342-DA36-59A0-92F9FB79C477}"/>
              </a:ext>
            </a:extLst>
          </p:cNvPr>
          <p:cNvSpPr>
            <a:spLocks noGrp="1"/>
          </p:cNvSpPr>
          <p:nvPr>
            <p:ph type="sldNum" sz="quarter" idx="5"/>
          </p:nvPr>
        </p:nvSpPr>
        <p:spPr/>
        <p:txBody>
          <a:bodyPr/>
          <a:lstStyle/>
          <a:p>
            <a:fld id="{866E75BB-BD37-4339-986B-7FBD4F3FBFCA}" type="slidenum">
              <a:rPr lang="en-GB" smtClean="0"/>
              <a:t>6</a:t>
            </a:fld>
            <a:endParaRPr lang="en-GB"/>
          </a:p>
        </p:txBody>
      </p:sp>
    </p:spTree>
    <p:extLst>
      <p:ext uri="{BB962C8B-B14F-4D97-AF65-F5344CB8AC3E}">
        <p14:creationId xmlns:p14="http://schemas.microsoft.com/office/powerpoint/2010/main" val="2915975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rear spring stiffness should be further explored to minimize lap time, it is likely from this study that a higher stiffness than 1.2 should be used.</a:t>
            </a:r>
          </a:p>
          <a:p>
            <a:endParaRPr lang="en-US" dirty="0"/>
          </a:p>
          <a:p>
            <a:r>
              <a:rPr lang="en-US" dirty="0"/>
              <a:t>The fact that all other settings were used in various combinations in the fastest tenth of lap time does not show a clear path to faster laps via the other settings. More specific analysis will be required.</a:t>
            </a:r>
          </a:p>
          <a:p>
            <a:endParaRPr lang="en-GB" dirty="0"/>
          </a:p>
        </p:txBody>
      </p:sp>
      <p:sp>
        <p:nvSpPr>
          <p:cNvPr id="4" name="Slide Number Placeholder 3"/>
          <p:cNvSpPr>
            <a:spLocks noGrp="1"/>
          </p:cNvSpPr>
          <p:nvPr>
            <p:ph type="sldNum" sz="quarter" idx="5"/>
          </p:nvPr>
        </p:nvSpPr>
        <p:spPr/>
        <p:txBody>
          <a:bodyPr/>
          <a:lstStyle/>
          <a:p>
            <a:fld id="{866E75BB-BD37-4339-986B-7FBD4F3FBFCA}" type="slidenum">
              <a:rPr lang="en-GB" smtClean="0"/>
              <a:t>7</a:t>
            </a:fld>
            <a:endParaRPr lang="en-GB"/>
          </a:p>
        </p:txBody>
      </p:sp>
    </p:spTree>
    <p:extLst>
      <p:ext uri="{BB962C8B-B14F-4D97-AF65-F5344CB8AC3E}">
        <p14:creationId xmlns:p14="http://schemas.microsoft.com/office/powerpoint/2010/main" val="7280702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t>With the rear suspension stiffened, a huge time gain is seen. </a:t>
            </a:r>
          </a:p>
          <a:p>
            <a:pPr marL="171450" indent="-171450">
              <a:buFont typeface="Arial" panose="020B0604020202020204" pitchFamily="34" charset="0"/>
              <a:buChar char="•"/>
            </a:pPr>
            <a:r>
              <a:rPr lang="en-US" dirty="0"/>
              <a:t>When looking at lateral slip angle, in the bottom right graph, we can see the car oversteers at several points throughout the lap while on throttle.</a:t>
            </a:r>
          </a:p>
          <a:p>
            <a:pPr marL="171450" indent="-171450">
              <a:buFont typeface="Arial" panose="020B0604020202020204" pitchFamily="34" charset="0"/>
              <a:buChar char="•"/>
            </a:pPr>
            <a:r>
              <a:rPr lang="en-US" dirty="0"/>
              <a:t>This can be mitigated by managing the weight transfer mid corner, via damping, ARB settings, camber, etc. These were all explored.</a:t>
            </a:r>
          </a:p>
        </p:txBody>
      </p:sp>
      <p:sp>
        <p:nvSpPr>
          <p:cNvPr id="4" name="Slide Number Placeholder 3"/>
          <p:cNvSpPr>
            <a:spLocks noGrp="1"/>
          </p:cNvSpPr>
          <p:nvPr>
            <p:ph type="sldNum" sz="quarter" idx="5"/>
          </p:nvPr>
        </p:nvSpPr>
        <p:spPr/>
        <p:txBody>
          <a:bodyPr/>
          <a:lstStyle/>
          <a:p>
            <a:fld id="{866E75BB-BD37-4339-986B-7FBD4F3FBFCA}" type="slidenum">
              <a:rPr lang="en-GB" smtClean="0"/>
              <a:t>8</a:t>
            </a:fld>
            <a:endParaRPr lang="en-GB"/>
          </a:p>
        </p:txBody>
      </p:sp>
    </p:spTree>
    <p:extLst>
      <p:ext uri="{BB962C8B-B14F-4D97-AF65-F5344CB8AC3E}">
        <p14:creationId xmlns:p14="http://schemas.microsoft.com/office/powerpoint/2010/main" val="368825198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118FA4-370F-08AB-F9AF-D309F3829D4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AE31EB0-5060-4B44-3C6F-84A6739909B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DD64BAE-8DC1-AF08-A7EE-192065882C08}"/>
              </a:ext>
            </a:extLst>
          </p:cNvPr>
          <p:cNvSpPr>
            <a:spLocks noGrp="1"/>
          </p:cNvSpPr>
          <p:nvPr>
            <p:ph type="body" idx="1"/>
          </p:nvPr>
        </p:nvSpPr>
        <p:spPr/>
        <p:txBody>
          <a:bodyPr/>
          <a:lstStyle/>
          <a:p>
            <a:r>
              <a:rPr lang="en-US" dirty="0"/>
              <a:t>The anti-roll bars were explored with the goal of mitigating mid corner instability, thus improving corner exit speed</a:t>
            </a:r>
          </a:p>
          <a:p>
            <a:r>
              <a:rPr lang="en-US" dirty="0"/>
              <a:t>The result of this study was to slightly soften both ARBs, in tandem with the stiffened rear suspension.  </a:t>
            </a:r>
          </a:p>
          <a:p>
            <a:r>
              <a:rPr lang="en-US" dirty="0"/>
              <a:t>This resulted in a smaller amount of oversteer particularly early in the lap, where the previous run has a larger moment out of the first corner, and here it is made less so. This gave a better exit speed for this corner, and gained the half a tenth.</a:t>
            </a:r>
          </a:p>
          <a:p>
            <a:endParaRPr lang="en-US" dirty="0"/>
          </a:p>
          <a:p>
            <a:endParaRPr lang="en-US" dirty="0"/>
          </a:p>
          <a:p>
            <a:endParaRPr lang="en-GB" dirty="0"/>
          </a:p>
        </p:txBody>
      </p:sp>
      <p:sp>
        <p:nvSpPr>
          <p:cNvPr id="4" name="Slide Number Placeholder 3">
            <a:extLst>
              <a:ext uri="{FF2B5EF4-FFF2-40B4-BE49-F238E27FC236}">
                <a16:creationId xmlns:a16="http://schemas.microsoft.com/office/drawing/2014/main" id="{BD5CD07B-6FF5-3582-1BB4-7C6C5334F20E}"/>
              </a:ext>
            </a:extLst>
          </p:cNvPr>
          <p:cNvSpPr>
            <a:spLocks noGrp="1"/>
          </p:cNvSpPr>
          <p:nvPr>
            <p:ph type="sldNum" sz="quarter" idx="5"/>
          </p:nvPr>
        </p:nvSpPr>
        <p:spPr/>
        <p:txBody>
          <a:bodyPr/>
          <a:lstStyle/>
          <a:p>
            <a:fld id="{866E75BB-BD37-4339-986B-7FBD4F3FBFCA}" type="slidenum">
              <a:rPr lang="en-GB" smtClean="0"/>
              <a:t>9</a:t>
            </a:fld>
            <a:endParaRPr lang="en-GB"/>
          </a:p>
        </p:txBody>
      </p:sp>
    </p:spTree>
    <p:extLst>
      <p:ext uri="{BB962C8B-B14F-4D97-AF65-F5344CB8AC3E}">
        <p14:creationId xmlns:p14="http://schemas.microsoft.com/office/powerpoint/2010/main" val="99386793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ECB649-6B1E-8376-EEBE-00E9F799D1C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8C882AF-8771-9D47-3EC5-E8B2B6DAF7D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EC7E369-20EC-64D3-6F8D-9AB3012EBF2F}"/>
              </a:ext>
            </a:extLst>
          </p:cNvPr>
          <p:cNvSpPr>
            <a:spLocks noGrp="1"/>
          </p:cNvSpPr>
          <p:nvPr>
            <p:ph type="body" idx="1"/>
          </p:nvPr>
        </p:nvSpPr>
        <p:spPr/>
        <p:txBody>
          <a:bodyPr/>
          <a:lstStyle/>
          <a:p>
            <a:r>
              <a:rPr lang="en-US" dirty="0"/>
              <a:t>Each major change kept here resulted in a significant time gain – driver performance, gearchanges, and stiffened rear springs</a:t>
            </a:r>
          </a:p>
          <a:p>
            <a:r>
              <a:rPr lang="en-US" dirty="0"/>
              <a:t>These changes also each increased the amount of oversteer observed throughout the lap</a:t>
            </a:r>
          </a:p>
          <a:p>
            <a:r>
              <a:rPr lang="en-US" dirty="0"/>
              <a:t>In finding these settings further changes were also tested with tweaks to damping rates, toe, and camber, in an effort to increase rear traction mid-corner and slow the transfer of weight towards the front axle under braking.</a:t>
            </a:r>
          </a:p>
          <a:p>
            <a:endParaRPr lang="en-US" dirty="0"/>
          </a:p>
          <a:p>
            <a:r>
              <a:rPr lang="en-US" dirty="0"/>
              <a:t>The anti-roll bar changes did overall reduce the amount of oversteer however, despite a small time gain. </a:t>
            </a:r>
          </a:p>
          <a:p>
            <a:r>
              <a:rPr lang="en-US" dirty="0"/>
              <a:t>Further changes could be made in this vein to fine tune damping rates with the goal of controlling weight transfer, making the car more predictable to drive.</a:t>
            </a:r>
          </a:p>
          <a:p>
            <a:endParaRPr lang="en-US" dirty="0"/>
          </a:p>
          <a:p>
            <a:r>
              <a:rPr lang="en-US" dirty="0"/>
              <a:t>It may also be beneficial to more finely tune the acceleration driver performance for each corner, to ensure a more careful application of the throttle on exit and reduce oversteer. This is an area that could be investigated if further work were to be carried out. </a:t>
            </a:r>
          </a:p>
          <a:p>
            <a:r>
              <a:rPr lang="en-US" dirty="0"/>
              <a:t>The use of a computerized driver caused difficulty in the natural cycle of setup optimization that one would normally see in a motorsport team environment, where a driver can feedback to engineers where the car feels slow and the exact </a:t>
            </a:r>
            <a:r>
              <a:rPr lang="en-US" dirty="0" err="1"/>
              <a:t>behaviour</a:t>
            </a:r>
            <a:r>
              <a:rPr lang="en-US" dirty="0"/>
              <a:t>, and then the engineer can identify this in the data and make steps to mitigate it. Using this method, the driver can also adapt to the characteristics of the car and the setup in order to </a:t>
            </a:r>
            <a:r>
              <a:rPr lang="en-US" dirty="0" err="1"/>
              <a:t>maximise</a:t>
            </a:r>
            <a:r>
              <a:rPr lang="en-US" dirty="0"/>
              <a:t> the package. It is thus clear why motorsports teams use test drivers and sim drivers so extensively.</a:t>
            </a:r>
          </a:p>
          <a:p>
            <a:endParaRPr lang="en-GB" dirty="0"/>
          </a:p>
        </p:txBody>
      </p:sp>
      <p:sp>
        <p:nvSpPr>
          <p:cNvPr id="4" name="Slide Number Placeholder 3">
            <a:extLst>
              <a:ext uri="{FF2B5EF4-FFF2-40B4-BE49-F238E27FC236}">
                <a16:creationId xmlns:a16="http://schemas.microsoft.com/office/drawing/2014/main" id="{BB2D707A-1947-C86B-A53A-AF79428F497B}"/>
              </a:ext>
            </a:extLst>
          </p:cNvPr>
          <p:cNvSpPr>
            <a:spLocks noGrp="1"/>
          </p:cNvSpPr>
          <p:nvPr>
            <p:ph type="sldNum" sz="quarter" idx="5"/>
          </p:nvPr>
        </p:nvSpPr>
        <p:spPr/>
        <p:txBody>
          <a:bodyPr/>
          <a:lstStyle/>
          <a:p>
            <a:fld id="{866E75BB-BD37-4339-986B-7FBD4F3FBFCA}" type="slidenum">
              <a:rPr lang="en-GB" smtClean="0"/>
              <a:t>10</a:t>
            </a:fld>
            <a:endParaRPr lang="en-GB"/>
          </a:p>
        </p:txBody>
      </p:sp>
    </p:spTree>
    <p:extLst>
      <p:ext uri="{BB962C8B-B14F-4D97-AF65-F5344CB8AC3E}">
        <p14:creationId xmlns:p14="http://schemas.microsoft.com/office/powerpoint/2010/main" val="9283270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8021EE8-6BDD-4304-B4C0-32D38DF8BD3C}" type="datetimeFigureOut">
              <a:rPr lang="en-GB" smtClean="0"/>
              <a:t>02/05/2025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E37834-0F85-4A4D-B1E7-1DDB885FCBA6}" type="slidenum">
              <a:rPr lang="en-GB" smtClean="0"/>
              <a:t>‹#›</a:t>
            </a:fld>
            <a:endParaRPr lang="en-GB"/>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636543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8021EE8-6BDD-4304-B4C0-32D38DF8BD3C}" type="datetimeFigureOut">
              <a:rPr lang="en-GB" smtClean="0"/>
              <a:t>02/05/2025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E37834-0F85-4A4D-B1E7-1DDB885FCBA6}" type="slidenum">
              <a:rPr lang="en-GB" smtClean="0"/>
              <a:t>‹#›</a:t>
            </a:fld>
            <a:endParaRPr lang="en-GB"/>
          </a:p>
        </p:txBody>
      </p:sp>
    </p:spTree>
    <p:extLst>
      <p:ext uri="{BB962C8B-B14F-4D97-AF65-F5344CB8AC3E}">
        <p14:creationId xmlns:p14="http://schemas.microsoft.com/office/powerpoint/2010/main" val="41145982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8021EE8-6BDD-4304-B4C0-32D38DF8BD3C}" type="datetimeFigureOut">
              <a:rPr lang="en-GB" smtClean="0"/>
              <a:t>02/05/2025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E37834-0F85-4A4D-B1E7-1DDB885FCBA6}" type="slidenum">
              <a:rPr lang="en-GB" smtClean="0"/>
              <a:t>‹#›</a:t>
            </a:fld>
            <a:endParaRPr lang="en-GB"/>
          </a:p>
        </p:txBody>
      </p:sp>
    </p:spTree>
    <p:extLst>
      <p:ext uri="{BB962C8B-B14F-4D97-AF65-F5344CB8AC3E}">
        <p14:creationId xmlns:p14="http://schemas.microsoft.com/office/powerpoint/2010/main" val="38537786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8021EE8-6BDD-4304-B4C0-32D38DF8BD3C}" type="datetimeFigureOut">
              <a:rPr lang="en-GB" smtClean="0"/>
              <a:t>02/05/2025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AE37834-0F85-4A4D-B1E7-1DDB885FCBA6}" type="slidenum">
              <a:rPr lang="en-GB" smtClean="0"/>
              <a:t>‹#›</a:t>
            </a:fld>
            <a:endParaRPr lang="en-GB"/>
          </a:p>
        </p:txBody>
      </p:sp>
    </p:spTree>
    <p:extLst>
      <p:ext uri="{BB962C8B-B14F-4D97-AF65-F5344CB8AC3E}">
        <p14:creationId xmlns:p14="http://schemas.microsoft.com/office/powerpoint/2010/main" val="36151282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8021EE8-6BDD-4304-B4C0-32D38DF8BD3C}" type="datetimeFigureOut">
              <a:rPr lang="en-GB" smtClean="0"/>
              <a:t>02/05/2025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AE37834-0F85-4A4D-B1E7-1DDB885FCBA6}" type="slidenum">
              <a:rPr lang="en-GB" smtClean="0"/>
              <a:t>‹#›</a:t>
            </a:fld>
            <a:endParaRPr lang="en-GB"/>
          </a:p>
        </p:txBody>
      </p:sp>
    </p:spTree>
    <p:extLst>
      <p:ext uri="{BB962C8B-B14F-4D97-AF65-F5344CB8AC3E}">
        <p14:creationId xmlns:p14="http://schemas.microsoft.com/office/powerpoint/2010/main" val="22351618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8021EE8-6BDD-4304-B4C0-32D38DF8BD3C}" type="datetimeFigureOut">
              <a:rPr lang="en-GB" smtClean="0"/>
              <a:t>02/05/2025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AE37834-0F85-4A4D-B1E7-1DDB885FCBA6}" type="slidenum">
              <a:rPr lang="en-GB" smtClean="0"/>
              <a:t>‹#›</a:t>
            </a:fld>
            <a:endParaRPr lang="en-GB"/>
          </a:p>
        </p:txBody>
      </p:sp>
    </p:spTree>
    <p:extLst>
      <p:ext uri="{BB962C8B-B14F-4D97-AF65-F5344CB8AC3E}">
        <p14:creationId xmlns:p14="http://schemas.microsoft.com/office/powerpoint/2010/main" val="31858643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8021EE8-6BDD-4304-B4C0-32D38DF8BD3C}" type="datetimeFigureOut">
              <a:rPr lang="en-GB" smtClean="0"/>
              <a:t>02/05/2025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AE37834-0F85-4A4D-B1E7-1DDB885FCBA6}" type="slidenum">
              <a:rPr lang="en-GB" smtClean="0"/>
              <a:t>‹#›</a:t>
            </a:fld>
            <a:endParaRPr lang="en-GB"/>
          </a:p>
        </p:txBody>
      </p:sp>
    </p:spTree>
    <p:extLst>
      <p:ext uri="{BB962C8B-B14F-4D97-AF65-F5344CB8AC3E}">
        <p14:creationId xmlns:p14="http://schemas.microsoft.com/office/powerpoint/2010/main" val="22787311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8021EE8-6BDD-4304-B4C0-32D38DF8BD3C}" type="datetimeFigureOut">
              <a:rPr lang="en-GB" smtClean="0"/>
              <a:t>02/05/2025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AE37834-0F85-4A4D-B1E7-1DDB885FCBA6}" type="slidenum">
              <a:rPr lang="en-GB" smtClean="0"/>
              <a:t>‹#›</a:t>
            </a:fld>
            <a:endParaRPr lang="en-GB"/>
          </a:p>
        </p:txBody>
      </p:sp>
    </p:spTree>
    <p:extLst>
      <p:ext uri="{BB962C8B-B14F-4D97-AF65-F5344CB8AC3E}">
        <p14:creationId xmlns:p14="http://schemas.microsoft.com/office/powerpoint/2010/main" val="13620814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8021EE8-6BDD-4304-B4C0-32D38DF8BD3C}" type="datetimeFigureOut">
              <a:rPr lang="en-GB" smtClean="0"/>
              <a:t>02/05/2025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AE37834-0F85-4A4D-B1E7-1DDB885FCBA6}" type="slidenum">
              <a:rPr lang="en-GB" smtClean="0"/>
              <a:t>‹#›</a:t>
            </a:fld>
            <a:endParaRPr lang="en-GB"/>
          </a:p>
        </p:txBody>
      </p:sp>
    </p:spTree>
    <p:extLst>
      <p:ext uri="{BB962C8B-B14F-4D97-AF65-F5344CB8AC3E}">
        <p14:creationId xmlns:p14="http://schemas.microsoft.com/office/powerpoint/2010/main" val="33534835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68021EE8-6BDD-4304-B4C0-32D38DF8BD3C}" type="datetimeFigureOut">
              <a:rPr lang="en-GB" smtClean="0"/>
              <a:t>02/05/2025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AE37834-0F85-4A4D-B1E7-1DDB885FCBA6}" type="slidenum">
              <a:rPr lang="en-GB" smtClean="0"/>
              <a:t>‹#›</a:t>
            </a:fld>
            <a:endParaRPr lang="en-GB"/>
          </a:p>
        </p:txBody>
      </p:sp>
    </p:spTree>
    <p:extLst>
      <p:ext uri="{BB962C8B-B14F-4D97-AF65-F5344CB8AC3E}">
        <p14:creationId xmlns:p14="http://schemas.microsoft.com/office/powerpoint/2010/main" val="12394334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8021EE8-6BDD-4304-B4C0-32D38DF8BD3C}" type="datetimeFigureOut">
              <a:rPr lang="en-GB" smtClean="0"/>
              <a:t>02/05/2025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E37834-0F85-4A4D-B1E7-1DDB885FCBA6}" type="slidenum">
              <a:rPr lang="en-GB" smtClean="0"/>
              <a:t>‹#›</a:t>
            </a:fld>
            <a:endParaRPr lang="en-GB"/>
          </a:p>
        </p:txBody>
      </p:sp>
    </p:spTree>
    <p:extLst>
      <p:ext uri="{BB962C8B-B14F-4D97-AF65-F5344CB8AC3E}">
        <p14:creationId xmlns:p14="http://schemas.microsoft.com/office/powerpoint/2010/main" val="24746815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8021EE8-6BDD-4304-B4C0-32D38DF8BD3C}" type="datetimeFigureOut">
              <a:rPr lang="en-GB" smtClean="0"/>
              <a:t>02/05/2025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E37834-0F85-4A4D-B1E7-1DDB885FCBA6}" type="slidenum">
              <a:rPr lang="en-GB" smtClean="0"/>
              <a:t>‹#›</a:t>
            </a:fld>
            <a:endParaRPr lang="en-GB"/>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420405790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8021EE8-6BDD-4304-B4C0-32D38DF8BD3C}" type="datetimeFigureOut">
              <a:rPr lang="en-GB" smtClean="0"/>
              <a:t>02/05/2025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E37834-0F85-4A4D-B1E7-1DDB885FCBA6}" type="slidenum">
              <a:rPr lang="en-GB" smtClean="0"/>
              <a:t>‹#›</a:t>
            </a:fld>
            <a:endParaRPr lang="en-GB"/>
          </a:p>
        </p:txBody>
      </p:sp>
    </p:spTree>
    <p:extLst>
      <p:ext uri="{BB962C8B-B14F-4D97-AF65-F5344CB8AC3E}">
        <p14:creationId xmlns:p14="http://schemas.microsoft.com/office/powerpoint/2010/main" val="181546107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8021EE8-6BDD-4304-B4C0-32D38DF8BD3C}" type="datetimeFigureOut">
              <a:rPr lang="en-GB" smtClean="0"/>
              <a:t>02/05/2025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E37834-0F85-4A4D-B1E7-1DDB885FCBA6}" type="slidenum">
              <a:rPr lang="en-GB" smtClean="0"/>
              <a:t>‹#›</a:t>
            </a:fld>
            <a:endParaRPr lang="en-GB"/>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376127634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8021EE8-6BDD-4304-B4C0-32D38DF8BD3C}" type="datetimeFigureOut">
              <a:rPr lang="en-GB" smtClean="0"/>
              <a:t>02/05/2025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E37834-0F85-4A4D-B1E7-1DDB885FCBA6}" type="slidenum">
              <a:rPr lang="en-GB" smtClean="0"/>
              <a:t>‹#›</a:t>
            </a:fld>
            <a:endParaRPr lang="en-GB"/>
          </a:p>
        </p:txBody>
      </p:sp>
    </p:spTree>
    <p:extLst>
      <p:ext uri="{BB962C8B-B14F-4D97-AF65-F5344CB8AC3E}">
        <p14:creationId xmlns:p14="http://schemas.microsoft.com/office/powerpoint/2010/main" val="92983273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8021EE8-6BDD-4304-B4C0-32D38DF8BD3C}" type="datetimeFigureOut">
              <a:rPr lang="en-GB" smtClean="0"/>
              <a:t>02/05/2025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E37834-0F85-4A4D-B1E7-1DDB885FCBA6}" type="slidenum">
              <a:rPr lang="en-GB" smtClean="0"/>
              <a:t>‹#›</a:t>
            </a:fld>
            <a:endParaRPr lang="en-GB"/>
          </a:p>
        </p:txBody>
      </p:sp>
    </p:spTree>
    <p:extLst>
      <p:ext uri="{BB962C8B-B14F-4D97-AF65-F5344CB8AC3E}">
        <p14:creationId xmlns:p14="http://schemas.microsoft.com/office/powerpoint/2010/main" val="167908302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8021EE8-6BDD-4304-B4C0-32D38DF8BD3C}" type="datetimeFigureOut">
              <a:rPr lang="en-GB" smtClean="0"/>
              <a:t>02/05/2025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E37834-0F85-4A4D-B1E7-1DDB885FCBA6}" type="slidenum">
              <a:rPr lang="en-GB" smtClean="0"/>
              <a:t>‹#›</a:t>
            </a:fld>
            <a:endParaRPr lang="en-GB"/>
          </a:p>
        </p:txBody>
      </p:sp>
    </p:spTree>
    <p:extLst>
      <p:ext uri="{BB962C8B-B14F-4D97-AF65-F5344CB8AC3E}">
        <p14:creationId xmlns:p14="http://schemas.microsoft.com/office/powerpoint/2010/main" val="9247771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68021EE8-6BDD-4304-B4C0-32D38DF8BD3C}" type="datetimeFigureOut">
              <a:rPr lang="en-GB" smtClean="0"/>
              <a:t>02/05/2025</a:t>
            </a:fld>
            <a:endParaRPr lang="en-GB"/>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GB"/>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3AE37834-0F85-4A4D-B1E7-1DDB885FCBA6}" type="slidenum">
              <a:rPr lang="en-GB" smtClean="0"/>
              <a:t>‹#›</a:t>
            </a:fld>
            <a:endParaRPr lang="en-GB"/>
          </a:p>
        </p:txBody>
      </p:sp>
    </p:spTree>
    <p:extLst>
      <p:ext uri="{BB962C8B-B14F-4D97-AF65-F5344CB8AC3E}">
        <p14:creationId xmlns:p14="http://schemas.microsoft.com/office/powerpoint/2010/main" val="82784172"/>
      </p:ext>
    </p:extLst>
  </p:cSld>
  <p:clrMap bg1="dk1" tx1="lt1" bg2="dk2" tx2="lt2" accent1="accent1" accent2="accent2" accent3="accent3" accent4="accent4" accent5="accent5" accent6="accent6" hlink="hlink" folHlink="folHlink"/>
  <p:sldLayoutIdLst>
    <p:sldLayoutId id="2147483768" r:id="rId1"/>
    <p:sldLayoutId id="2147483769" r:id="rId2"/>
    <p:sldLayoutId id="2147483770" r:id="rId3"/>
    <p:sldLayoutId id="2147483771" r:id="rId4"/>
    <p:sldLayoutId id="2147483772" r:id="rId5"/>
    <p:sldLayoutId id="2147483773" r:id="rId6"/>
    <p:sldLayoutId id="2147483774" r:id="rId7"/>
    <p:sldLayoutId id="2147483775" r:id="rId8"/>
    <p:sldLayoutId id="2147483776" r:id="rId9"/>
    <p:sldLayoutId id="2147483777" r:id="rId10"/>
    <p:sldLayoutId id="2147483778" r:id="rId11"/>
    <p:sldLayoutId id="2147483779" r:id="rId12"/>
    <p:sldLayoutId id="2147483780" r:id="rId13"/>
    <p:sldLayoutId id="2147483781" r:id="rId14"/>
    <p:sldLayoutId id="2147483782" r:id="rId15"/>
    <p:sldLayoutId id="2147483783" r:id="rId16"/>
    <p:sldLayoutId id="2147483784"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2.jpg"/></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6.jpg"/><Relationship Id="rId5" Type="http://schemas.openxmlformats.org/officeDocument/2006/relationships/image" Target="../media/image5.jpg"/><Relationship Id="rId4" Type="http://schemas.openxmlformats.org/officeDocument/2006/relationships/image" Target="../media/image4.jp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13BE87B-D7FD-4BF3-A7BC-511F522528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35A481B-C639-4892-B0EF-4D8373A9B0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639734" cy="6858000"/>
          </a:xfrm>
          <a:prstGeom prst="rect">
            <a:avLst/>
          </a:prstGeom>
          <a:solidFill>
            <a:schemeClr val="accent1">
              <a:lumMod val="75000"/>
            </a:schemeClr>
          </a:solidFill>
          <a:ln>
            <a:noFill/>
          </a:ln>
          <a:effectLst/>
        </p:spPr>
        <p:style>
          <a:lnRef idx="2">
            <a:schemeClr val="accent1">
              <a:shade val="50000"/>
            </a:schemeClr>
          </a:lnRef>
          <a:fillRef idx="1001">
            <a:schemeClr val="dk2"/>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52BD58B-6284-459E-9FF4-A97F3A5690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438656" cy="6858000"/>
          </a:xfrm>
          <a:prstGeom prst="rect">
            <a:avLst/>
          </a:prstGeom>
          <a:solidFill>
            <a:schemeClr val="accent1">
              <a:lumMod val="50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grpSp>
        <p:nvGrpSpPr>
          <p:cNvPr id="14" name="Group 13">
            <a:extLst>
              <a:ext uri="{FF2B5EF4-FFF2-40B4-BE49-F238E27FC236}">
                <a16:creationId xmlns:a16="http://schemas.microsoft.com/office/drawing/2014/main" id="{AE589C21-CEDE-4D90-AC85-6E43B68D13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3449715"/>
            <a:ext cx="2981858" cy="3208867"/>
            <a:chOff x="9206969" y="2963333"/>
            <a:chExt cx="2981858" cy="3208867"/>
          </a:xfrm>
        </p:grpSpPr>
        <p:cxnSp>
          <p:nvCxnSpPr>
            <p:cNvPr id="15" name="Straight Connector 14">
              <a:extLst>
                <a:ext uri="{FF2B5EF4-FFF2-40B4-BE49-F238E27FC236}">
                  <a16:creationId xmlns:a16="http://schemas.microsoft.com/office/drawing/2014/main" id="{1F4121EC-0ADD-45C0-85F0-D49F67A3ED8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422F012F-0680-4AEC-9884-BA712ED2B9E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FA5CEDFE-9EC8-436B-AE10-F85A847783A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8" name="Straight Connector 17">
              <a:extLst>
                <a:ext uri="{FF2B5EF4-FFF2-40B4-BE49-F238E27FC236}">
                  <a16:creationId xmlns:a16="http://schemas.microsoft.com/office/drawing/2014/main" id="{29C70031-55D8-483B-8452-A6B809D0AC8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E24F1E16-B0BE-4400-9A10-95BB1D52CCD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rgbClr val="FFFFFF"/>
              </a:solidFill>
            </a:ln>
          </p:spPr>
          <p:style>
            <a:lnRef idx="2">
              <a:schemeClr val="accent1"/>
            </a:lnRef>
            <a:fillRef idx="0">
              <a:schemeClr val="accent1"/>
            </a:fillRef>
            <a:effectRef idx="1">
              <a:schemeClr val="accent1"/>
            </a:effectRef>
            <a:fontRef idx="minor">
              <a:schemeClr val="tx1"/>
            </a:fontRef>
          </p:style>
        </p:cxnSp>
      </p:grpSp>
      <p:sp>
        <p:nvSpPr>
          <p:cNvPr id="2" name="Title 1">
            <a:extLst>
              <a:ext uri="{FF2B5EF4-FFF2-40B4-BE49-F238E27FC236}">
                <a16:creationId xmlns:a16="http://schemas.microsoft.com/office/drawing/2014/main" id="{E960C777-F37A-91AD-CFF9-1A87E55F5506}"/>
              </a:ext>
            </a:extLst>
          </p:cNvPr>
          <p:cNvSpPr>
            <a:spLocks noGrp="1"/>
          </p:cNvSpPr>
          <p:nvPr>
            <p:ph type="ctrTitle"/>
          </p:nvPr>
        </p:nvSpPr>
        <p:spPr>
          <a:xfrm>
            <a:off x="5116738" y="685798"/>
            <a:ext cx="6159273" cy="4495801"/>
          </a:xfrm>
        </p:spPr>
        <p:txBody>
          <a:bodyPr anchor="ctr">
            <a:normAutofit/>
          </a:bodyPr>
          <a:lstStyle/>
          <a:p>
            <a:r>
              <a:rPr lang="en-US" sz="5400">
                <a:solidFill>
                  <a:srgbClr val="FFFFFF"/>
                </a:solidFill>
              </a:rPr>
              <a:t>VI GRADE RACECAR SIM</a:t>
            </a:r>
            <a:endParaRPr lang="en-GB" sz="5400">
              <a:solidFill>
                <a:srgbClr val="FFFFFF"/>
              </a:solidFill>
            </a:endParaRPr>
          </a:p>
        </p:txBody>
      </p:sp>
      <p:sp>
        <p:nvSpPr>
          <p:cNvPr id="3" name="Subtitle 2">
            <a:extLst>
              <a:ext uri="{FF2B5EF4-FFF2-40B4-BE49-F238E27FC236}">
                <a16:creationId xmlns:a16="http://schemas.microsoft.com/office/drawing/2014/main" id="{1DE4EBE2-3117-64DF-B3A0-3CFEC54D404D}"/>
              </a:ext>
            </a:extLst>
          </p:cNvPr>
          <p:cNvSpPr>
            <a:spLocks noGrp="1"/>
          </p:cNvSpPr>
          <p:nvPr>
            <p:ph type="subTitle" idx="1"/>
          </p:nvPr>
        </p:nvSpPr>
        <p:spPr>
          <a:xfrm>
            <a:off x="1698171" y="685798"/>
            <a:ext cx="2502578" cy="4495801"/>
          </a:xfrm>
        </p:spPr>
        <p:txBody>
          <a:bodyPr anchor="ctr">
            <a:normAutofit/>
          </a:bodyPr>
          <a:lstStyle/>
          <a:p>
            <a:pPr algn="r"/>
            <a:endParaRPr lang="en-GB">
              <a:solidFill>
                <a:srgbClr val="FFFFFF"/>
              </a:solidFill>
            </a:endParaRPr>
          </a:p>
        </p:txBody>
      </p:sp>
    </p:spTree>
    <p:extLst>
      <p:ext uri="{BB962C8B-B14F-4D97-AF65-F5344CB8AC3E}">
        <p14:creationId xmlns:p14="http://schemas.microsoft.com/office/powerpoint/2010/main" val="32240358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6CDDBB-7464-B0A6-6FAB-7A3A3A3FAD6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A60FC5A-3C2D-F2E2-08A4-69BD74EA4928}"/>
              </a:ext>
            </a:extLst>
          </p:cNvPr>
          <p:cNvSpPr>
            <a:spLocks noGrp="1"/>
          </p:cNvSpPr>
          <p:nvPr>
            <p:ph type="title"/>
          </p:nvPr>
        </p:nvSpPr>
        <p:spPr>
          <a:xfrm>
            <a:off x="684212" y="296332"/>
            <a:ext cx="5411788" cy="1507067"/>
          </a:xfrm>
        </p:spPr>
        <p:txBody>
          <a:bodyPr/>
          <a:lstStyle/>
          <a:p>
            <a:r>
              <a:rPr lang="en-US" dirty="0"/>
              <a:t>Data Analysis method</a:t>
            </a:r>
            <a:endParaRPr lang="en-GB" dirty="0"/>
          </a:p>
        </p:txBody>
      </p:sp>
      <p:sp>
        <p:nvSpPr>
          <p:cNvPr id="3" name="Content Placeholder 2">
            <a:extLst>
              <a:ext uri="{FF2B5EF4-FFF2-40B4-BE49-F238E27FC236}">
                <a16:creationId xmlns:a16="http://schemas.microsoft.com/office/drawing/2014/main" id="{AB4F27D9-6E2B-F050-8D91-227889D8285F}"/>
              </a:ext>
            </a:extLst>
          </p:cNvPr>
          <p:cNvSpPr>
            <a:spLocks noGrp="1"/>
          </p:cNvSpPr>
          <p:nvPr>
            <p:ph idx="1"/>
          </p:nvPr>
        </p:nvSpPr>
        <p:spPr>
          <a:xfrm>
            <a:off x="684212" y="1803399"/>
            <a:ext cx="6899212" cy="3251203"/>
          </a:xfrm>
        </p:spPr>
        <p:txBody>
          <a:bodyPr anchor="t">
            <a:normAutofit/>
          </a:bodyPr>
          <a:lstStyle/>
          <a:p>
            <a:pPr>
              <a:buClr>
                <a:schemeClr val="accent2"/>
              </a:buClr>
            </a:pPr>
            <a:r>
              <a:rPr lang="en-GB" sz="1600" noProof="0" dirty="0">
                <a:solidFill>
                  <a:schemeClr val="tx1"/>
                </a:solidFill>
              </a:rPr>
              <a:t>In order to analyse the VI </a:t>
            </a:r>
            <a:r>
              <a:rPr lang="en-GB" sz="1600" noProof="0" dirty="0" err="1">
                <a:solidFill>
                  <a:schemeClr val="tx1"/>
                </a:solidFill>
              </a:rPr>
              <a:t>CarRealTime</a:t>
            </a:r>
            <a:r>
              <a:rPr lang="en-GB" sz="1600" noProof="0" dirty="0">
                <a:solidFill>
                  <a:schemeClr val="tx1"/>
                </a:solidFill>
              </a:rPr>
              <a:t> data, a mix of the inbuilt investigation mode was used along with extracting and analysing data from the postprocessing program VI Animator.</a:t>
            </a:r>
          </a:p>
          <a:p>
            <a:pPr>
              <a:buClr>
                <a:schemeClr val="accent2"/>
              </a:buClr>
            </a:pPr>
            <a:r>
              <a:rPr lang="en-GB" sz="1600" noProof="0" dirty="0">
                <a:solidFill>
                  <a:schemeClr val="tx1"/>
                </a:solidFill>
              </a:rPr>
              <a:t>The animation was used </a:t>
            </a:r>
            <a:r>
              <a:rPr lang="en-GB" sz="1600" dirty="0">
                <a:solidFill>
                  <a:schemeClr val="tx1"/>
                </a:solidFill>
              </a:rPr>
              <a:t>as a visual aid </a:t>
            </a:r>
            <a:r>
              <a:rPr lang="en-GB" sz="1600" noProof="0" dirty="0">
                <a:solidFill>
                  <a:schemeClr val="tx1"/>
                </a:solidFill>
              </a:rPr>
              <a:t>for dynamic vehicle behaviour</a:t>
            </a:r>
          </a:p>
          <a:p>
            <a:pPr>
              <a:buClr>
                <a:schemeClr val="accent2"/>
              </a:buClr>
            </a:pPr>
            <a:r>
              <a:rPr lang="en-GB" sz="1600" noProof="0" dirty="0">
                <a:solidFill>
                  <a:schemeClr val="tx1"/>
                </a:solidFill>
              </a:rPr>
              <a:t>Runs were exported into MATLAB and a script was created to better analyse the data</a:t>
            </a:r>
          </a:p>
        </p:txBody>
      </p:sp>
    </p:spTree>
    <p:extLst>
      <p:ext uri="{BB962C8B-B14F-4D97-AF65-F5344CB8AC3E}">
        <p14:creationId xmlns:p14="http://schemas.microsoft.com/office/powerpoint/2010/main" val="26219201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2D4F35E9-A455-0C00-2373-F5352EAEAB39}"/>
              </a:ext>
            </a:extLst>
          </p:cNvPr>
          <p:cNvSpPr/>
          <p:nvPr/>
        </p:nvSpPr>
        <p:spPr>
          <a:xfrm>
            <a:off x="4116296" y="2852694"/>
            <a:ext cx="3430551" cy="3910202"/>
          </a:xfrm>
          <a:prstGeom prst="rect">
            <a:avLst/>
          </a:prstGeom>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2"/>
              </a:solidFill>
            </a:endParaRPr>
          </a:p>
        </p:txBody>
      </p:sp>
      <p:sp>
        <p:nvSpPr>
          <p:cNvPr id="9" name="TextBox 8">
            <a:extLst>
              <a:ext uri="{FF2B5EF4-FFF2-40B4-BE49-F238E27FC236}">
                <a16:creationId xmlns:a16="http://schemas.microsoft.com/office/drawing/2014/main" id="{B82DE34D-55A3-6F0E-5123-91181A57CB72}"/>
              </a:ext>
            </a:extLst>
          </p:cNvPr>
          <p:cNvSpPr txBox="1"/>
          <p:nvPr/>
        </p:nvSpPr>
        <p:spPr>
          <a:xfrm flipH="1">
            <a:off x="4090881" y="2956181"/>
            <a:ext cx="3446163" cy="369332"/>
          </a:xfrm>
          <a:prstGeom prst="rect">
            <a:avLst/>
          </a:prstGeom>
          <a:noFill/>
        </p:spPr>
        <p:txBody>
          <a:bodyPr wrap="square" rtlCol="0">
            <a:spAutoFit/>
          </a:bodyPr>
          <a:lstStyle/>
          <a:p>
            <a:pPr algn="ctr"/>
            <a:r>
              <a:rPr lang="en-US" dirty="0"/>
              <a:t>1.4 - Faster</a:t>
            </a:r>
            <a:endParaRPr lang="en-GB" dirty="0"/>
          </a:p>
        </p:txBody>
      </p:sp>
      <p:sp>
        <p:nvSpPr>
          <p:cNvPr id="2" name="Rectangle 1">
            <a:extLst>
              <a:ext uri="{FF2B5EF4-FFF2-40B4-BE49-F238E27FC236}">
                <a16:creationId xmlns:a16="http://schemas.microsoft.com/office/drawing/2014/main" id="{949E8A2A-4637-0E1D-508F-2C9C3363B2C9}"/>
              </a:ext>
            </a:extLst>
          </p:cNvPr>
          <p:cNvSpPr/>
          <p:nvPr/>
        </p:nvSpPr>
        <p:spPr>
          <a:xfrm>
            <a:off x="792480" y="2852694"/>
            <a:ext cx="3206496" cy="3910202"/>
          </a:xfrm>
          <a:prstGeom prst="rect">
            <a:avLst/>
          </a:prstGeom>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2"/>
              </a:solidFill>
            </a:endParaRPr>
          </a:p>
        </p:txBody>
      </p:sp>
      <p:sp>
        <p:nvSpPr>
          <p:cNvPr id="3" name="Content Placeholder 2">
            <a:extLst>
              <a:ext uri="{FF2B5EF4-FFF2-40B4-BE49-F238E27FC236}">
                <a16:creationId xmlns:a16="http://schemas.microsoft.com/office/drawing/2014/main" id="{0795CDC0-ACAB-4BCB-2006-8F63BF0E7825}"/>
              </a:ext>
            </a:extLst>
          </p:cNvPr>
          <p:cNvSpPr>
            <a:spLocks noGrp="1"/>
          </p:cNvSpPr>
          <p:nvPr>
            <p:ph idx="1"/>
          </p:nvPr>
        </p:nvSpPr>
        <p:spPr>
          <a:xfrm>
            <a:off x="670134" y="1325563"/>
            <a:ext cx="8717706" cy="1547155"/>
          </a:xfrm>
        </p:spPr>
        <p:txBody>
          <a:bodyPr anchor="t">
            <a:normAutofit/>
          </a:bodyPr>
          <a:lstStyle/>
          <a:p>
            <a:pPr>
              <a:buClr>
                <a:schemeClr val="accent2"/>
              </a:buClr>
            </a:pPr>
            <a:r>
              <a:rPr lang="en-US" sz="1600" dirty="0">
                <a:solidFill>
                  <a:schemeClr val="tx1"/>
                </a:solidFill>
              </a:rPr>
              <a:t>The aggressiveness of the driver simulation can be tweaked with the driver performance factors</a:t>
            </a:r>
          </a:p>
          <a:p>
            <a:pPr>
              <a:buClr>
                <a:schemeClr val="accent2"/>
              </a:buClr>
            </a:pPr>
            <a:r>
              <a:rPr lang="en-US" sz="1600" dirty="0">
                <a:solidFill>
                  <a:schemeClr val="tx1"/>
                </a:solidFill>
              </a:rPr>
              <a:t>Goal of creating a setup baseline with the car driven close to the limit</a:t>
            </a:r>
          </a:p>
          <a:p>
            <a:pPr>
              <a:buClr>
                <a:schemeClr val="accent2"/>
              </a:buClr>
            </a:pPr>
            <a:r>
              <a:rPr lang="en-US" sz="1600" dirty="0">
                <a:solidFill>
                  <a:schemeClr val="tx1"/>
                </a:solidFill>
              </a:rPr>
              <a:t>Ideally </a:t>
            </a:r>
            <a:r>
              <a:rPr lang="en-US" sz="1600" dirty="0" err="1">
                <a:solidFill>
                  <a:schemeClr val="tx1"/>
                </a:solidFill>
              </a:rPr>
              <a:t>laptime</a:t>
            </a:r>
            <a:r>
              <a:rPr lang="en-US" sz="1600" dirty="0">
                <a:solidFill>
                  <a:schemeClr val="tx1"/>
                </a:solidFill>
              </a:rPr>
              <a:t> is low with a small cost to clock time and computational efficiency</a:t>
            </a:r>
            <a:endParaRPr lang="en-GB" sz="1600" dirty="0">
              <a:solidFill>
                <a:schemeClr val="tx1"/>
              </a:solidFill>
            </a:endParaRPr>
          </a:p>
        </p:txBody>
      </p:sp>
      <p:pic>
        <p:nvPicPr>
          <p:cNvPr id="5" name="Picture 4" descr="A screenshot of a computer program&#10;&#10;AI-generated content may be incorrect.">
            <a:extLst>
              <a:ext uri="{FF2B5EF4-FFF2-40B4-BE49-F238E27FC236}">
                <a16:creationId xmlns:a16="http://schemas.microsoft.com/office/drawing/2014/main" id="{160FDA9D-51A7-B9F4-E4F7-53167E5E816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82203" y="3429000"/>
            <a:ext cx="3022024" cy="3250433"/>
          </a:xfrm>
          <a:prstGeom prst="rect">
            <a:avLst/>
          </a:prstGeom>
        </p:spPr>
      </p:pic>
      <p:pic>
        <p:nvPicPr>
          <p:cNvPr id="7" name="Picture 6" descr="A screenshot of a computer&#10;&#10;AI-generated content may be incorrect.">
            <a:extLst>
              <a:ext uri="{FF2B5EF4-FFF2-40B4-BE49-F238E27FC236}">
                <a16:creationId xmlns:a16="http://schemas.microsoft.com/office/drawing/2014/main" id="{71A1675F-37CF-1340-2E4F-557003E217C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205421" y="3429000"/>
            <a:ext cx="3252300" cy="3223771"/>
          </a:xfrm>
          <a:prstGeom prst="rect">
            <a:avLst/>
          </a:prstGeom>
        </p:spPr>
      </p:pic>
      <p:sp>
        <p:nvSpPr>
          <p:cNvPr id="8" name="Title 1">
            <a:extLst>
              <a:ext uri="{FF2B5EF4-FFF2-40B4-BE49-F238E27FC236}">
                <a16:creationId xmlns:a16="http://schemas.microsoft.com/office/drawing/2014/main" id="{01AF641F-706D-05F7-D1F3-D8C81BD78939}"/>
              </a:ext>
            </a:extLst>
          </p:cNvPr>
          <p:cNvSpPr txBox="1">
            <a:spLocks/>
          </p:cNvSpPr>
          <p:nvPr/>
        </p:nvSpPr>
        <p:spPr>
          <a:xfrm>
            <a:off x="670135" y="0"/>
            <a:ext cx="5592417" cy="1325563"/>
          </a:xfrm>
          <a:prstGeom prst="rect">
            <a:avLst/>
          </a:prstGeom>
          <a:effectLst/>
        </p:spPr>
        <p:txBody>
          <a:bodyPr vert="horz" lIns="91440" tIns="45720" rIns="91440" bIns="45720" rtlCol="0" anchor="ctr">
            <a:normAutofit/>
          </a:bodyPr>
          <a:lst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a:t>DRIVER OPTIMISATION</a:t>
            </a:r>
            <a:endParaRPr lang="en-GB" dirty="0"/>
          </a:p>
        </p:txBody>
      </p:sp>
      <p:sp>
        <p:nvSpPr>
          <p:cNvPr id="4" name="TextBox 3">
            <a:extLst>
              <a:ext uri="{FF2B5EF4-FFF2-40B4-BE49-F238E27FC236}">
                <a16:creationId xmlns:a16="http://schemas.microsoft.com/office/drawing/2014/main" id="{0F2F7D22-C235-E915-FA35-82BBC21664DB}"/>
              </a:ext>
            </a:extLst>
          </p:cNvPr>
          <p:cNvSpPr txBox="1"/>
          <p:nvPr/>
        </p:nvSpPr>
        <p:spPr>
          <a:xfrm flipH="1">
            <a:off x="670133" y="2956181"/>
            <a:ext cx="3446163" cy="369332"/>
          </a:xfrm>
          <a:prstGeom prst="rect">
            <a:avLst/>
          </a:prstGeom>
          <a:noFill/>
        </p:spPr>
        <p:txBody>
          <a:bodyPr wrap="square" rtlCol="0">
            <a:spAutoFit/>
          </a:bodyPr>
          <a:lstStyle/>
          <a:p>
            <a:pPr algn="ctr"/>
            <a:r>
              <a:rPr lang="en-US" dirty="0"/>
              <a:t>1.0 - Default</a:t>
            </a:r>
            <a:endParaRPr lang="en-GB" dirty="0"/>
          </a:p>
        </p:txBody>
      </p:sp>
    </p:spTree>
    <p:extLst>
      <p:ext uri="{BB962C8B-B14F-4D97-AF65-F5344CB8AC3E}">
        <p14:creationId xmlns:p14="http://schemas.microsoft.com/office/powerpoint/2010/main" val="3317209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222382-E40D-16C8-17B5-53FF35EDF8C4}"/>
            </a:ext>
          </a:extLst>
        </p:cNvPr>
        <p:cNvGrpSpPr/>
        <p:nvPr/>
      </p:nvGrpSpPr>
      <p:grpSpPr>
        <a:xfrm>
          <a:off x="0" y="0"/>
          <a:ext cx="0" cy="0"/>
          <a:chOff x="0" y="0"/>
          <a:chExt cx="0" cy="0"/>
        </a:xfrm>
      </p:grpSpPr>
      <p:sp>
        <p:nvSpPr>
          <p:cNvPr id="22" name="Rectangle 21">
            <a:extLst>
              <a:ext uri="{FF2B5EF4-FFF2-40B4-BE49-F238E27FC236}">
                <a16:creationId xmlns:a16="http://schemas.microsoft.com/office/drawing/2014/main" id="{C0B45A71-C55D-4370-017C-4734C8A910CE}"/>
              </a:ext>
            </a:extLst>
          </p:cNvPr>
          <p:cNvSpPr/>
          <p:nvPr/>
        </p:nvSpPr>
        <p:spPr>
          <a:xfrm>
            <a:off x="4321529" y="2852694"/>
            <a:ext cx="3677385" cy="3910202"/>
          </a:xfrm>
          <a:prstGeom prst="rect">
            <a:avLst/>
          </a:prstGeom>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Rectangle 22">
            <a:extLst>
              <a:ext uri="{FF2B5EF4-FFF2-40B4-BE49-F238E27FC236}">
                <a16:creationId xmlns:a16="http://schemas.microsoft.com/office/drawing/2014/main" id="{6DBE2591-039F-48F4-21A8-3C381E0E78E8}"/>
              </a:ext>
            </a:extLst>
          </p:cNvPr>
          <p:cNvSpPr/>
          <p:nvPr/>
        </p:nvSpPr>
        <p:spPr>
          <a:xfrm>
            <a:off x="8088535" y="2852694"/>
            <a:ext cx="3677385" cy="3910202"/>
          </a:xfrm>
          <a:prstGeom prst="rect">
            <a:avLst/>
          </a:prstGeom>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20">
            <a:extLst>
              <a:ext uri="{FF2B5EF4-FFF2-40B4-BE49-F238E27FC236}">
                <a16:creationId xmlns:a16="http://schemas.microsoft.com/office/drawing/2014/main" id="{F8CAAB96-7CEF-3488-A754-F22DA95AE34A}"/>
              </a:ext>
            </a:extLst>
          </p:cNvPr>
          <p:cNvSpPr/>
          <p:nvPr/>
        </p:nvSpPr>
        <p:spPr>
          <a:xfrm>
            <a:off x="554523" y="2852694"/>
            <a:ext cx="3677385" cy="3910202"/>
          </a:xfrm>
          <a:prstGeom prst="rect">
            <a:avLst/>
          </a:prstGeom>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2"/>
              </a:solidFill>
            </a:endParaRPr>
          </a:p>
        </p:txBody>
      </p:sp>
      <p:sp>
        <p:nvSpPr>
          <p:cNvPr id="2" name="Title 1">
            <a:extLst>
              <a:ext uri="{FF2B5EF4-FFF2-40B4-BE49-F238E27FC236}">
                <a16:creationId xmlns:a16="http://schemas.microsoft.com/office/drawing/2014/main" id="{117686BA-0434-99CD-758E-566666561A2E}"/>
              </a:ext>
            </a:extLst>
          </p:cNvPr>
          <p:cNvSpPr>
            <a:spLocks noGrp="1"/>
          </p:cNvSpPr>
          <p:nvPr>
            <p:ph type="title"/>
          </p:nvPr>
        </p:nvSpPr>
        <p:spPr>
          <a:xfrm>
            <a:off x="670135" y="0"/>
            <a:ext cx="5592417" cy="1325563"/>
          </a:xfrm>
        </p:spPr>
        <p:txBody>
          <a:bodyPr/>
          <a:lstStyle/>
          <a:p>
            <a:r>
              <a:rPr lang="en-US" dirty="0"/>
              <a:t>DRIVER OPTIMISATION</a:t>
            </a:r>
            <a:endParaRPr lang="en-GB" dirty="0"/>
          </a:p>
        </p:txBody>
      </p:sp>
      <p:pic>
        <p:nvPicPr>
          <p:cNvPr id="6" name="Content Placeholder 5" descr="A screenshot of a computer&#10;&#10;AI-generated content may be incorrect.">
            <a:extLst>
              <a:ext uri="{FF2B5EF4-FFF2-40B4-BE49-F238E27FC236}">
                <a16:creationId xmlns:a16="http://schemas.microsoft.com/office/drawing/2014/main" id="{0F04AB56-4596-4FBD-29A0-8D93F5481305}"/>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670135" y="3257654"/>
            <a:ext cx="3446162" cy="3401407"/>
          </a:xfrm>
        </p:spPr>
      </p:pic>
      <p:pic>
        <p:nvPicPr>
          <p:cNvPr id="9" name="Picture 8" descr="A screenshot of a computer&#10;&#10;AI-generated content may be incorrect.">
            <a:extLst>
              <a:ext uri="{FF2B5EF4-FFF2-40B4-BE49-F238E27FC236}">
                <a16:creationId xmlns:a16="http://schemas.microsoft.com/office/drawing/2014/main" id="{9E8405F4-4B8A-C475-EBE4-BCDF561AC31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437140" y="3266727"/>
            <a:ext cx="3446162" cy="3430980"/>
          </a:xfrm>
          <a:prstGeom prst="rect">
            <a:avLst/>
          </a:prstGeom>
        </p:spPr>
      </p:pic>
      <p:pic>
        <p:nvPicPr>
          <p:cNvPr id="11" name="Picture 10" descr="A screen shot of a graph&#10;&#10;AI-generated content may be incorrect.">
            <a:extLst>
              <a:ext uri="{FF2B5EF4-FFF2-40B4-BE49-F238E27FC236}">
                <a16:creationId xmlns:a16="http://schemas.microsoft.com/office/drawing/2014/main" id="{5E46A3E6-6640-A029-C569-2313EDDFAC3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649623" y="95104"/>
            <a:ext cx="4400775" cy="2660250"/>
          </a:xfrm>
          <a:prstGeom prst="rect">
            <a:avLst/>
          </a:prstGeom>
        </p:spPr>
      </p:pic>
      <p:pic>
        <p:nvPicPr>
          <p:cNvPr id="15" name="Picture 14" descr="A screenshot of a computer&#10;&#10;AI-generated content may be incorrect.">
            <a:extLst>
              <a:ext uri="{FF2B5EF4-FFF2-40B4-BE49-F238E27FC236}">
                <a16:creationId xmlns:a16="http://schemas.microsoft.com/office/drawing/2014/main" id="{A3780D99-FCEE-C263-38A5-62DE335C63EA}"/>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175106" y="3336893"/>
            <a:ext cx="3521948" cy="3360813"/>
          </a:xfrm>
          <a:prstGeom prst="rect">
            <a:avLst/>
          </a:prstGeom>
        </p:spPr>
      </p:pic>
      <p:sp>
        <p:nvSpPr>
          <p:cNvPr id="16" name="TextBox 15">
            <a:extLst>
              <a:ext uri="{FF2B5EF4-FFF2-40B4-BE49-F238E27FC236}">
                <a16:creationId xmlns:a16="http://schemas.microsoft.com/office/drawing/2014/main" id="{F3E4910B-7092-E03F-2DA2-690EFF14B077}"/>
              </a:ext>
            </a:extLst>
          </p:cNvPr>
          <p:cNvSpPr txBox="1"/>
          <p:nvPr/>
        </p:nvSpPr>
        <p:spPr>
          <a:xfrm flipH="1">
            <a:off x="670135" y="2897395"/>
            <a:ext cx="3446163" cy="369332"/>
          </a:xfrm>
          <a:prstGeom prst="rect">
            <a:avLst/>
          </a:prstGeom>
          <a:noFill/>
        </p:spPr>
        <p:txBody>
          <a:bodyPr wrap="square" rtlCol="0">
            <a:spAutoFit/>
          </a:bodyPr>
          <a:lstStyle/>
          <a:p>
            <a:pPr algn="ctr"/>
            <a:r>
              <a:rPr lang="en-US" dirty="0"/>
              <a:t>1.6 / 1.4 / 1.2</a:t>
            </a:r>
            <a:endParaRPr lang="en-GB" dirty="0"/>
          </a:p>
        </p:txBody>
      </p:sp>
      <p:sp>
        <p:nvSpPr>
          <p:cNvPr id="19" name="TextBox 18">
            <a:extLst>
              <a:ext uri="{FF2B5EF4-FFF2-40B4-BE49-F238E27FC236}">
                <a16:creationId xmlns:a16="http://schemas.microsoft.com/office/drawing/2014/main" id="{52581624-D75A-A616-AAEC-A4D5527CAAD5}"/>
              </a:ext>
            </a:extLst>
          </p:cNvPr>
          <p:cNvSpPr txBox="1"/>
          <p:nvPr/>
        </p:nvSpPr>
        <p:spPr>
          <a:xfrm flipH="1">
            <a:off x="4437140" y="2888322"/>
            <a:ext cx="3446160" cy="369332"/>
          </a:xfrm>
          <a:prstGeom prst="rect">
            <a:avLst/>
          </a:prstGeom>
          <a:noFill/>
        </p:spPr>
        <p:txBody>
          <a:bodyPr wrap="square" rtlCol="0">
            <a:spAutoFit/>
          </a:bodyPr>
          <a:lstStyle/>
          <a:p>
            <a:pPr algn="ctr"/>
            <a:r>
              <a:rPr lang="en-US" dirty="0"/>
              <a:t>1.6 / 1.4 / table</a:t>
            </a:r>
            <a:endParaRPr lang="en-GB" dirty="0"/>
          </a:p>
        </p:txBody>
      </p:sp>
      <p:sp>
        <p:nvSpPr>
          <p:cNvPr id="20" name="TextBox 19">
            <a:extLst>
              <a:ext uri="{FF2B5EF4-FFF2-40B4-BE49-F238E27FC236}">
                <a16:creationId xmlns:a16="http://schemas.microsoft.com/office/drawing/2014/main" id="{E04B2E11-59E8-EDA2-B20D-F2C7847D816E}"/>
              </a:ext>
            </a:extLst>
          </p:cNvPr>
          <p:cNvSpPr txBox="1"/>
          <p:nvPr/>
        </p:nvSpPr>
        <p:spPr>
          <a:xfrm flipH="1">
            <a:off x="8129485" y="2923861"/>
            <a:ext cx="3595484" cy="369332"/>
          </a:xfrm>
          <a:prstGeom prst="rect">
            <a:avLst/>
          </a:prstGeom>
          <a:noFill/>
        </p:spPr>
        <p:txBody>
          <a:bodyPr wrap="square" rtlCol="0">
            <a:spAutoFit/>
          </a:bodyPr>
          <a:lstStyle/>
          <a:p>
            <a:pPr algn="ctr"/>
            <a:r>
              <a:rPr lang="en-US" dirty="0"/>
              <a:t>1.8 / 1.8 / table</a:t>
            </a:r>
            <a:endParaRPr lang="en-GB" dirty="0"/>
          </a:p>
        </p:txBody>
      </p:sp>
      <p:sp>
        <p:nvSpPr>
          <p:cNvPr id="3" name="Content Placeholder 2">
            <a:extLst>
              <a:ext uri="{FF2B5EF4-FFF2-40B4-BE49-F238E27FC236}">
                <a16:creationId xmlns:a16="http://schemas.microsoft.com/office/drawing/2014/main" id="{3F88A473-4066-9D7B-8B67-B22426F6C484}"/>
              </a:ext>
            </a:extLst>
          </p:cNvPr>
          <p:cNvSpPr txBox="1">
            <a:spLocks/>
          </p:cNvSpPr>
          <p:nvPr/>
        </p:nvSpPr>
        <p:spPr>
          <a:xfrm>
            <a:off x="513573" y="1249269"/>
            <a:ext cx="7136050" cy="1423296"/>
          </a:xfrm>
          <a:prstGeom prst="rect">
            <a:avLst/>
          </a:prstGeom>
        </p:spPr>
        <p:txBody>
          <a:bodyPr vert="horz" lIns="91440" tIns="45720" rIns="91440" bIns="45720" rtlCol="0" anchor="t">
            <a:normAutofit/>
          </a:bodyPr>
          <a:lst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a:lstStyle>
          <a:p>
            <a:pPr>
              <a:buClr>
                <a:schemeClr val="accent2"/>
              </a:buClr>
            </a:pPr>
            <a:r>
              <a:rPr lang="en-US" sz="1600" dirty="0">
                <a:solidFill>
                  <a:schemeClr val="tx1"/>
                </a:solidFill>
              </a:rPr>
              <a:t>Values were changed individually to further </a:t>
            </a:r>
            <a:r>
              <a:rPr lang="en-US" sz="1600" dirty="0" err="1">
                <a:solidFill>
                  <a:schemeClr val="tx1"/>
                </a:solidFill>
              </a:rPr>
              <a:t>optimise</a:t>
            </a:r>
            <a:r>
              <a:rPr lang="en-US" sz="1600" dirty="0">
                <a:solidFill>
                  <a:schemeClr val="tx1"/>
                </a:solidFill>
              </a:rPr>
              <a:t> </a:t>
            </a:r>
            <a:r>
              <a:rPr lang="en-US" sz="1600" dirty="0" err="1">
                <a:solidFill>
                  <a:schemeClr val="tx1"/>
                </a:solidFill>
              </a:rPr>
              <a:t>laptime</a:t>
            </a:r>
            <a:r>
              <a:rPr lang="en-US" sz="1600" dirty="0">
                <a:solidFill>
                  <a:schemeClr val="tx1"/>
                </a:solidFill>
              </a:rPr>
              <a:t> and computation time</a:t>
            </a:r>
          </a:p>
          <a:p>
            <a:pPr>
              <a:buClr>
                <a:schemeClr val="accent2"/>
              </a:buClr>
            </a:pPr>
            <a:r>
              <a:rPr lang="en-US" sz="1600" dirty="0">
                <a:solidFill>
                  <a:schemeClr val="tx1"/>
                </a:solidFill>
              </a:rPr>
              <a:t>A lateral performance table was used to lower the factor for sections of the lap where necessary</a:t>
            </a:r>
          </a:p>
        </p:txBody>
      </p:sp>
    </p:spTree>
    <p:extLst>
      <p:ext uri="{BB962C8B-B14F-4D97-AF65-F5344CB8AC3E}">
        <p14:creationId xmlns:p14="http://schemas.microsoft.com/office/powerpoint/2010/main" val="9444171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EAFD5B-BECF-6196-61A8-853824AD3AE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F4FED9D-441D-269C-85D4-9797996D1E37}"/>
              </a:ext>
            </a:extLst>
          </p:cNvPr>
          <p:cNvSpPr>
            <a:spLocks noGrp="1"/>
          </p:cNvSpPr>
          <p:nvPr>
            <p:ph type="title"/>
          </p:nvPr>
        </p:nvSpPr>
        <p:spPr>
          <a:xfrm>
            <a:off x="715616" y="365125"/>
            <a:ext cx="5380383" cy="1325563"/>
          </a:xfrm>
        </p:spPr>
        <p:txBody>
          <a:bodyPr/>
          <a:lstStyle/>
          <a:p>
            <a:r>
              <a:rPr lang="en-US" dirty="0"/>
              <a:t>SHIFTING</a:t>
            </a:r>
            <a:endParaRPr lang="en-GB" dirty="0"/>
          </a:p>
        </p:txBody>
      </p:sp>
      <p:pic>
        <p:nvPicPr>
          <p:cNvPr id="5" name="Content Placeholder 4">
            <a:extLst>
              <a:ext uri="{FF2B5EF4-FFF2-40B4-BE49-F238E27FC236}">
                <a16:creationId xmlns:a16="http://schemas.microsoft.com/office/drawing/2014/main" id="{A150B2AD-C92B-A916-B189-3EC9E92F7390}"/>
              </a:ext>
            </a:extLst>
          </p:cNvPr>
          <p:cNvPicPr>
            <a:picLocks noGrp="1" noChangeAspect="1"/>
          </p:cNvPicPr>
          <p:nvPr>
            <p:ph idx="1"/>
          </p:nvPr>
        </p:nvPicPr>
        <p:blipFill>
          <a:blip r:embed="rId3"/>
          <a:srcRect t="6056"/>
          <a:stretch/>
        </p:blipFill>
        <p:spPr>
          <a:xfrm>
            <a:off x="7832035" y="3442004"/>
            <a:ext cx="4213921" cy="3222808"/>
          </a:xfrm>
        </p:spPr>
      </p:pic>
      <p:pic>
        <p:nvPicPr>
          <p:cNvPr id="3" name="Picture 2">
            <a:extLst>
              <a:ext uri="{FF2B5EF4-FFF2-40B4-BE49-F238E27FC236}">
                <a16:creationId xmlns:a16="http://schemas.microsoft.com/office/drawing/2014/main" id="{D29EE744-7DA7-5871-EC5D-FD3FB99D780C}"/>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7832035" y="123614"/>
            <a:ext cx="4213921" cy="3160440"/>
          </a:xfrm>
          <a:prstGeom prst="rect">
            <a:avLst/>
          </a:prstGeom>
        </p:spPr>
      </p:pic>
      <p:sp>
        <p:nvSpPr>
          <p:cNvPr id="12" name="Content Placeholder 5">
            <a:extLst>
              <a:ext uri="{FF2B5EF4-FFF2-40B4-BE49-F238E27FC236}">
                <a16:creationId xmlns:a16="http://schemas.microsoft.com/office/drawing/2014/main" id="{B7CA2882-1BFF-3935-9A62-65D15552EDE2}"/>
              </a:ext>
            </a:extLst>
          </p:cNvPr>
          <p:cNvSpPr txBox="1">
            <a:spLocks/>
          </p:cNvSpPr>
          <p:nvPr/>
        </p:nvSpPr>
        <p:spPr>
          <a:xfrm>
            <a:off x="684212" y="1690688"/>
            <a:ext cx="6889405" cy="2523503"/>
          </a:xfrm>
          <a:prstGeom prst="rect">
            <a:avLst/>
          </a:prstGeom>
        </p:spPr>
        <p:txBody>
          <a:bodyPr vert="horz" lIns="91440" tIns="45720" rIns="91440" bIns="45720" rtlCol="0" anchor="t">
            <a:normAutofit/>
          </a:bodyPr>
          <a:lst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a:lstStyle>
          <a:p>
            <a:pPr>
              <a:buClr>
                <a:schemeClr val="accent2"/>
              </a:buClr>
            </a:pPr>
            <a:r>
              <a:rPr lang="en-US" sz="1600" dirty="0">
                <a:solidFill>
                  <a:schemeClr val="tx1"/>
                </a:solidFill>
              </a:rPr>
              <a:t>The power and torque curves were </a:t>
            </a:r>
            <a:r>
              <a:rPr lang="en-US" sz="1600" dirty="0" err="1">
                <a:solidFill>
                  <a:schemeClr val="tx1"/>
                </a:solidFill>
              </a:rPr>
              <a:t>analysed</a:t>
            </a:r>
            <a:r>
              <a:rPr lang="en-US" sz="1600" dirty="0">
                <a:solidFill>
                  <a:schemeClr val="tx1"/>
                </a:solidFill>
              </a:rPr>
              <a:t> </a:t>
            </a:r>
          </a:p>
          <a:p>
            <a:pPr lvl="1">
              <a:buClr>
                <a:schemeClr val="accent2"/>
              </a:buClr>
            </a:pPr>
            <a:r>
              <a:rPr lang="en-US" sz="1400" dirty="0">
                <a:solidFill>
                  <a:schemeClr val="tx1"/>
                </a:solidFill>
              </a:rPr>
              <a:t>The transmission is set to downshift at 4500rpm and upshift at 7500rpm</a:t>
            </a:r>
          </a:p>
          <a:p>
            <a:pPr lvl="1">
              <a:buClr>
                <a:schemeClr val="accent2"/>
              </a:buClr>
            </a:pPr>
            <a:r>
              <a:rPr lang="en-US" sz="1400" dirty="0">
                <a:solidFill>
                  <a:schemeClr val="tx1"/>
                </a:solidFill>
              </a:rPr>
              <a:t>Minimum power at full throttle is around 350hp, from an engine capable of just shy of 586hp.</a:t>
            </a:r>
          </a:p>
          <a:p>
            <a:pPr lvl="1">
              <a:buClr>
                <a:schemeClr val="accent2"/>
              </a:buClr>
            </a:pPr>
            <a:r>
              <a:rPr lang="en-US" sz="1400" dirty="0">
                <a:solidFill>
                  <a:schemeClr val="tx1"/>
                </a:solidFill>
              </a:rPr>
              <a:t>A lower gear in this scenario would allow greater power output and acceleration, as well as revving the engine closer to it’s 9000rpm redline.</a:t>
            </a:r>
          </a:p>
          <a:p>
            <a:pPr lvl="1">
              <a:buClr>
                <a:schemeClr val="accent2"/>
              </a:buClr>
            </a:pPr>
            <a:endParaRPr lang="en-US" sz="1400" dirty="0">
              <a:solidFill>
                <a:schemeClr val="tx1"/>
              </a:solidFill>
            </a:endParaRPr>
          </a:p>
        </p:txBody>
      </p:sp>
    </p:spTree>
    <p:extLst>
      <p:ext uri="{BB962C8B-B14F-4D97-AF65-F5344CB8AC3E}">
        <p14:creationId xmlns:p14="http://schemas.microsoft.com/office/powerpoint/2010/main" val="20520540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4EE68C-DA0F-A537-103B-38DC1A01F4E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A3E81F5-2E09-8C88-4223-19648B20EA7F}"/>
              </a:ext>
            </a:extLst>
          </p:cNvPr>
          <p:cNvSpPr>
            <a:spLocks noGrp="1"/>
          </p:cNvSpPr>
          <p:nvPr>
            <p:ph type="title"/>
          </p:nvPr>
        </p:nvSpPr>
        <p:spPr>
          <a:xfrm>
            <a:off x="715616" y="365125"/>
            <a:ext cx="5380383" cy="1325563"/>
          </a:xfrm>
        </p:spPr>
        <p:txBody>
          <a:bodyPr/>
          <a:lstStyle/>
          <a:p>
            <a:r>
              <a:rPr lang="en-US" dirty="0"/>
              <a:t>SHIFTING</a:t>
            </a:r>
            <a:endParaRPr lang="en-GB" dirty="0"/>
          </a:p>
        </p:txBody>
      </p:sp>
      <p:pic>
        <p:nvPicPr>
          <p:cNvPr id="7" name="Picture 6">
            <a:extLst>
              <a:ext uri="{FF2B5EF4-FFF2-40B4-BE49-F238E27FC236}">
                <a16:creationId xmlns:a16="http://schemas.microsoft.com/office/drawing/2014/main" id="{B379C4A5-1EAC-BE29-7A16-AB3A0B1C7A43}"/>
              </a:ext>
            </a:extLst>
          </p:cNvPr>
          <p:cNvPicPr>
            <a:picLocks noChangeAspect="1"/>
          </p:cNvPicPr>
          <p:nvPr/>
        </p:nvPicPr>
        <p:blipFill>
          <a:blip r:embed="rId3"/>
          <a:srcRect l="2325" t="2574" r="4988"/>
          <a:stretch/>
        </p:blipFill>
        <p:spPr>
          <a:xfrm>
            <a:off x="8054726" y="3429000"/>
            <a:ext cx="4066742" cy="3205995"/>
          </a:xfrm>
          <a:prstGeom prst="rect">
            <a:avLst/>
          </a:prstGeom>
        </p:spPr>
      </p:pic>
      <p:graphicFrame>
        <p:nvGraphicFramePr>
          <p:cNvPr id="10" name="Table 9">
            <a:extLst>
              <a:ext uri="{FF2B5EF4-FFF2-40B4-BE49-F238E27FC236}">
                <a16:creationId xmlns:a16="http://schemas.microsoft.com/office/drawing/2014/main" id="{17A25375-6073-8871-63F8-F35DDF3DBF00}"/>
              </a:ext>
            </a:extLst>
          </p:cNvPr>
          <p:cNvGraphicFramePr>
            <a:graphicFrameLocks noGrp="1"/>
          </p:cNvGraphicFramePr>
          <p:nvPr>
            <p:extLst>
              <p:ext uri="{D42A27DB-BD31-4B8C-83A1-F6EECF244321}">
                <p14:modId xmlns:p14="http://schemas.microsoft.com/office/powerpoint/2010/main" val="2576616820"/>
              </p:ext>
            </p:extLst>
          </p:nvPr>
        </p:nvGraphicFramePr>
        <p:xfrm>
          <a:off x="4963138" y="2872162"/>
          <a:ext cx="2934126" cy="1489416"/>
        </p:xfrm>
        <a:graphic>
          <a:graphicData uri="http://schemas.openxmlformats.org/drawingml/2006/table">
            <a:tbl>
              <a:tblPr firstRow="1" firstCol="1" bandRow="1">
                <a:tableStyleId>{5C22544A-7EE6-4342-B048-85BDC9FD1C3A}</a:tableStyleId>
              </a:tblPr>
              <a:tblGrid>
                <a:gridCol w="1272977">
                  <a:extLst>
                    <a:ext uri="{9D8B030D-6E8A-4147-A177-3AD203B41FA5}">
                      <a16:colId xmlns:a16="http://schemas.microsoft.com/office/drawing/2014/main" val="1312574813"/>
                    </a:ext>
                  </a:extLst>
                </a:gridCol>
                <a:gridCol w="816323">
                  <a:extLst>
                    <a:ext uri="{9D8B030D-6E8A-4147-A177-3AD203B41FA5}">
                      <a16:colId xmlns:a16="http://schemas.microsoft.com/office/drawing/2014/main" val="3642487818"/>
                    </a:ext>
                  </a:extLst>
                </a:gridCol>
                <a:gridCol w="844826">
                  <a:extLst>
                    <a:ext uri="{9D8B030D-6E8A-4147-A177-3AD203B41FA5}">
                      <a16:colId xmlns:a16="http://schemas.microsoft.com/office/drawing/2014/main" val="2730195397"/>
                    </a:ext>
                  </a:extLst>
                </a:gridCol>
              </a:tblGrid>
              <a:tr h="292506">
                <a:tc>
                  <a:txBody>
                    <a:bodyPr/>
                    <a:lstStyle/>
                    <a:p>
                      <a:r>
                        <a:rPr lang="en-US" sz="1600" dirty="0"/>
                        <a:t>Shifts</a:t>
                      </a:r>
                      <a:endParaRPr lang="en-GB" sz="1600" dirty="0"/>
                    </a:p>
                  </a:txBody>
                  <a:tcPr/>
                </a:tc>
                <a:tc>
                  <a:txBody>
                    <a:bodyPr/>
                    <a:lstStyle/>
                    <a:p>
                      <a:r>
                        <a:rPr lang="en-US" sz="1600" dirty="0"/>
                        <a:t>Time</a:t>
                      </a:r>
                      <a:endParaRPr lang="en-GB" sz="1600" dirty="0"/>
                    </a:p>
                  </a:txBody>
                  <a:tcPr/>
                </a:tc>
                <a:tc>
                  <a:txBody>
                    <a:bodyPr/>
                    <a:lstStyle/>
                    <a:p>
                      <a:r>
                        <a:rPr lang="en-US" sz="1600" dirty="0"/>
                        <a:t>Delta</a:t>
                      </a:r>
                      <a:endParaRPr lang="en-GB" sz="1600" dirty="0"/>
                    </a:p>
                  </a:txBody>
                  <a:tcPr/>
                </a:tc>
                <a:extLst>
                  <a:ext uri="{0D108BD9-81ED-4DB2-BD59-A6C34878D82A}">
                    <a16:rowId xmlns:a16="http://schemas.microsoft.com/office/drawing/2014/main" val="1600295395"/>
                  </a:ext>
                </a:extLst>
              </a:tr>
              <a:tr h="384712">
                <a:tc>
                  <a:txBody>
                    <a:bodyPr/>
                    <a:lstStyle/>
                    <a:p>
                      <a:r>
                        <a:rPr lang="en-US" sz="1600" dirty="0"/>
                        <a:t>4.5k↓ 7.5k↑</a:t>
                      </a:r>
                      <a:endParaRPr lang="en-GB" sz="1600" dirty="0"/>
                    </a:p>
                  </a:txBody>
                  <a:tcPr/>
                </a:tc>
                <a:tc>
                  <a:txBody>
                    <a:bodyPr/>
                    <a:lstStyle/>
                    <a:p>
                      <a:r>
                        <a:rPr lang="en-US" sz="1600" dirty="0"/>
                        <a:t>52.591</a:t>
                      </a:r>
                      <a:endParaRPr lang="en-GB" sz="1600" dirty="0"/>
                    </a:p>
                  </a:txBody>
                  <a:tcPr/>
                </a:tc>
                <a:tc>
                  <a:txBody>
                    <a:bodyPr/>
                    <a:lstStyle/>
                    <a:p>
                      <a:r>
                        <a:rPr lang="en-US" sz="1600" dirty="0"/>
                        <a:t>+0.000</a:t>
                      </a:r>
                      <a:endParaRPr lang="en-GB" sz="1600" dirty="0"/>
                    </a:p>
                  </a:txBody>
                  <a:tcPr/>
                </a:tc>
                <a:extLst>
                  <a:ext uri="{0D108BD9-81ED-4DB2-BD59-A6C34878D82A}">
                    <a16:rowId xmlns:a16="http://schemas.microsoft.com/office/drawing/2014/main" val="3826213150"/>
                  </a:ext>
                </a:extLst>
              </a:tr>
              <a:tr h="384712">
                <a:tc>
                  <a:txBody>
                    <a:bodyPr/>
                    <a:lstStyle/>
                    <a:p>
                      <a:r>
                        <a:rPr lang="en-US" sz="1600" dirty="0"/>
                        <a:t>6k↓ 7.5k↑</a:t>
                      </a:r>
                      <a:endParaRPr lang="en-GB" sz="1600" dirty="0"/>
                    </a:p>
                  </a:txBody>
                  <a:tcPr/>
                </a:tc>
                <a:tc>
                  <a:txBody>
                    <a:bodyPr/>
                    <a:lstStyle/>
                    <a:p>
                      <a:r>
                        <a:rPr lang="en-US" sz="1600" dirty="0"/>
                        <a:t>52.231</a:t>
                      </a:r>
                      <a:endParaRPr lang="en-GB" sz="1600" dirty="0"/>
                    </a:p>
                  </a:txBody>
                  <a:tcPr/>
                </a:tc>
                <a:tc>
                  <a:txBody>
                    <a:bodyPr/>
                    <a:lstStyle/>
                    <a:p>
                      <a:r>
                        <a:rPr lang="en-US" sz="1600" dirty="0"/>
                        <a:t>-0.360</a:t>
                      </a:r>
                      <a:endParaRPr lang="en-GB" sz="1600" dirty="0"/>
                    </a:p>
                  </a:txBody>
                  <a:tcPr/>
                </a:tc>
                <a:extLst>
                  <a:ext uri="{0D108BD9-81ED-4DB2-BD59-A6C34878D82A}">
                    <a16:rowId xmlns:a16="http://schemas.microsoft.com/office/drawing/2014/main" val="3923788478"/>
                  </a:ext>
                </a:extLst>
              </a:tr>
              <a:tr h="384712">
                <a:tc>
                  <a:txBody>
                    <a:bodyPr/>
                    <a:lstStyle/>
                    <a:p>
                      <a:r>
                        <a:rPr lang="en-US" sz="1600" dirty="0"/>
                        <a:t>6k↓ 9k↑</a:t>
                      </a:r>
                      <a:endParaRPr lang="en-GB" sz="1600" dirty="0"/>
                    </a:p>
                  </a:txBody>
                  <a:tcPr/>
                </a:tc>
                <a:tc>
                  <a:txBody>
                    <a:bodyPr/>
                    <a:lstStyle/>
                    <a:p>
                      <a:r>
                        <a:rPr lang="en-US" sz="1600" dirty="0"/>
                        <a:t>51.821</a:t>
                      </a:r>
                      <a:endParaRPr lang="en-GB" sz="1600" dirty="0"/>
                    </a:p>
                  </a:txBody>
                  <a:tcPr/>
                </a:tc>
                <a:tc>
                  <a:txBody>
                    <a:bodyPr/>
                    <a:lstStyle/>
                    <a:p>
                      <a:r>
                        <a:rPr lang="en-US" sz="1600" dirty="0"/>
                        <a:t>-0.410</a:t>
                      </a:r>
                      <a:endParaRPr lang="en-GB" sz="1600" dirty="0"/>
                    </a:p>
                  </a:txBody>
                  <a:tcPr/>
                </a:tc>
                <a:extLst>
                  <a:ext uri="{0D108BD9-81ED-4DB2-BD59-A6C34878D82A}">
                    <a16:rowId xmlns:a16="http://schemas.microsoft.com/office/drawing/2014/main" val="941747861"/>
                  </a:ext>
                </a:extLst>
              </a:tr>
            </a:tbl>
          </a:graphicData>
        </a:graphic>
      </p:graphicFrame>
      <p:pic>
        <p:nvPicPr>
          <p:cNvPr id="11" name="Picture 10">
            <a:extLst>
              <a:ext uri="{FF2B5EF4-FFF2-40B4-BE49-F238E27FC236}">
                <a16:creationId xmlns:a16="http://schemas.microsoft.com/office/drawing/2014/main" id="{7E7FEC41-17B6-0766-F7A0-62B62D847D3F}"/>
              </a:ext>
            </a:extLst>
          </p:cNvPr>
          <p:cNvPicPr>
            <a:picLocks noChangeAspect="1"/>
          </p:cNvPicPr>
          <p:nvPr/>
        </p:nvPicPr>
        <p:blipFill>
          <a:blip r:embed="rId4"/>
          <a:srcRect l="3238" t="3157" r="5457"/>
          <a:stretch/>
        </p:blipFill>
        <p:spPr>
          <a:xfrm>
            <a:off x="8054726" y="73154"/>
            <a:ext cx="4066742" cy="3235067"/>
          </a:xfrm>
          <a:prstGeom prst="rect">
            <a:avLst/>
          </a:prstGeom>
        </p:spPr>
      </p:pic>
      <p:sp>
        <p:nvSpPr>
          <p:cNvPr id="6" name="Content Placeholder 5">
            <a:extLst>
              <a:ext uri="{FF2B5EF4-FFF2-40B4-BE49-F238E27FC236}">
                <a16:creationId xmlns:a16="http://schemas.microsoft.com/office/drawing/2014/main" id="{EEFCE918-90AF-5A55-E104-677488B78698}"/>
              </a:ext>
            </a:extLst>
          </p:cNvPr>
          <p:cNvSpPr>
            <a:spLocks noGrp="1"/>
          </p:cNvSpPr>
          <p:nvPr>
            <p:ph idx="1"/>
          </p:nvPr>
        </p:nvSpPr>
        <p:spPr>
          <a:xfrm>
            <a:off x="684213" y="1690689"/>
            <a:ext cx="7055590" cy="2362946"/>
          </a:xfrm>
        </p:spPr>
        <p:txBody>
          <a:bodyPr anchor="t">
            <a:normAutofit/>
          </a:bodyPr>
          <a:lstStyle/>
          <a:p>
            <a:pPr>
              <a:buClr>
                <a:schemeClr val="accent2"/>
              </a:buClr>
            </a:pPr>
            <a:r>
              <a:rPr lang="en-US" sz="1600" dirty="0">
                <a:solidFill>
                  <a:schemeClr val="tx1"/>
                </a:solidFill>
              </a:rPr>
              <a:t>The car is able to carry more speed with these changes.</a:t>
            </a:r>
          </a:p>
          <a:p>
            <a:pPr>
              <a:buClr>
                <a:schemeClr val="accent2"/>
              </a:buClr>
            </a:pPr>
            <a:r>
              <a:rPr lang="en-US" sz="1600" dirty="0">
                <a:solidFill>
                  <a:schemeClr val="tx1"/>
                </a:solidFill>
              </a:rPr>
              <a:t>The car is able to operate closer to its peak power</a:t>
            </a:r>
          </a:p>
          <a:p>
            <a:pPr>
              <a:buClr>
                <a:schemeClr val="accent2"/>
              </a:buClr>
            </a:pPr>
            <a:r>
              <a:rPr lang="en-US" sz="1600" dirty="0">
                <a:solidFill>
                  <a:schemeClr val="tx1"/>
                </a:solidFill>
              </a:rPr>
              <a:t>A significant time save given the full </a:t>
            </a:r>
            <a:r>
              <a:rPr lang="en-US" sz="1600" dirty="0" err="1">
                <a:solidFill>
                  <a:schemeClr val="tx1"/>
                </a:solidFill>
              </a:rPr>
              <a:t>laptime</a:t>
            </a:r>
            <a:r>
              <a:rPr lang="en-US" sz="1600" dirty="0">
                <a:solidFill>
                  <a:schemeClr val="tx1"/>
                </a:solidFill>
              </a:rPr>
              <a:t> of 51.8 seconds.</a:t>
            </a:r>
            <a:endParaRPr lang="en-GB" sz="1600" dirty="0">
              <a:solidFill>
                <a:schemeClr val="tx1"/>
              </a:solidFill>
            </a:endParaRPr>
          </a:p>
        </p:txBody>
      </p:sp>
      <p:pic>
        <p:nvPicPr>
          <p:cNvPr id="4" name="Picture 3">
            <a:extLst>
              <a:ext uri="{FF2B5EF4-FFF2-40B4-BE49-F238E27FC236}">
                <a16:creationId xmlns:a16="http://schemas.microsoft.com/office/drawing/2014/main" id="{7CB2A52C-8AA1-A886-EE05-261AED6876D9}"/>
              </a:ext>
            </a:extLst>
          </p:cNvPr>
          <p:cNvPicPr>
            <a:picLocks noChangeAspect="1"/>
          </p:cNvPicPr>
          <p:nvPr/>
        </p:nvPicPr>
        <p:blipFill>
          <a:blip r:embed="rId5"/>
          <a:stretch>
            <a:fillRect/>
          </a:stretch>
        </p:blipFill>
        <p:spPr>
          <a:xfrm>
            <a:off x="3198835" y="4475327"/>
            <a:ext cx="4698429" cy="2159668"/>
          </a:xfrm>
          <a:prstGeom prst="rect">
            <a:avLst/>
          </a:prstGeom>
        </p:spPr>
      </p:pic>
    </p:spTree>
    <p:extLst>
      <p:ext uri="{BB962C8B-B14F-4D97-AF65-F5344CB8AC3E}">
        <p14:creationId xmlns:p14="http://schemas.microsoft.com/office/powerpoint/2010/main" val="337329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56171C-5202-77E7-BE21-EA59E9C21DB5}"/>
              </a:ext>
            </a:extLst>
          </p:cNvPr>
          <p:cNvSpPr>
            <a:spLocks noGrp="1"/>
          </p:cNvSpPr>
          <p:nvPr>
            <p:ph type="title"/>
          </p:nvPr>
        </p:nvSpPr>
        <p:spPr>
          <a:xfrm>
            <a:off x="838199" y="365125"/>
            <a:ext cx="5714439" cy="1325563"/>
          </a:xfrm>
        </p:spPr>
        <p:txBody>
          <a:bodyPr/>
          <a:lstStyle/>
          <a:p>
            <a:r>
              <a:rPr lang="en-US" dirty="0"/>
              <a:t>SPRING RATES / DAMPING</a:t>
            </a:r>
            <a:endParaRPr lang="en-GB" dirty="0"/>
          </a:p>
        </p:txBody>
      </p:sp>
      <p:sp>
        <p:nvSpPr>
          <p:cNvPr id="7" name="Content Placeholder 6">
            <a:extLst>
              <a:ext uri="{FF2B5EF4-FFF2-40B4-BE49-F238E27FC236}">
                <a16:creationId xmlns:a16="http://schemas.microsoft.com/office/drawing/2014/main" id="{0C3CB251-376D-FBE9-0F24-97DEC53B0EA8}"/>
              </a:ext>
            </a:extLst>
          </p:cNvPr>
          <p:cNvSpPr>
            <a:spLocks noGrp="1"/>
          </p:cNvSpPr>
          <p:nvPr>
            <p:ph idx="1"/>
          </p:nvPr>
        </p:nvSpPr>
        <p:spPr>
          <a:xfrm>
            <a:off x="838200" y="1825625"/>
            <a:ext cx="3803374" cy="4351338"/>
          </a:xfrm>
        </p:spPr>
        <p:txBody>
          <a:bodyPr anchor="t">
            <a:normAutofit/>
          </a:bodyPr>
          <a:lstStyle/>
          <a:p>
            <a:pPr>
              <a:buClr>
                <a:schemeClr val="accent2"/>
              </a:buClr>
            </a:pPr>
            <a:r>
              <a:rPr lang="en-US" sz="1600" dirty="0">
                <a:solidFill>
                  <a:schemeClr val="tx1"/>
                </a:solidFill>
              </a:rPr>
              <a:t>A low fidelity, broad study was done on spring rates and damping scales</a:t>
            </a:r>
          </a:p>
          <a:p>
            <a:pPr>
              <a:buClr>
                <a:schemeClr val="accent2"/>
              </a:buClr>
            </a:pPr>
            <a:r>
              <a:rPr lang="en-US" sz="1600" dirty="0">
                <a:solidFill>
                  <a:schemeClr val="tx1"/>
                </a:solidFill>
              </a:rPr>
              <a:t>In all laps in the fastest 0.15 seconds, the rear suspension was at its stiffest option</a:t>
            </a:r>
          </a:p>
          <a:p>
            <a:pPr>
              <a:buClr>
                <a:schemeClr val="accent2"/>
              </a:buClr>
            </a:pPr>
            <a:r>
              <a:rPr lang="en-US" sz="1600" dirty="0">
                <a:solidFill>
                  <a:schemeClr val="tx1"/>
                </a:solidFill>
              </a:rPr>
              <a:t>Most of the fastest runs used a softer rear damper setting</a:t>
            </a:r>
          </a:p>
          <a:p>
            <a:pPr>
              <a:buClr>
                <a:schemeClr val="accent2"/>
              </a:buClr>
            </a:pPr>
            <a:r>
              <a:rPr lang="en-US" sz="1600" dirty="0">
                <a:solidFill>
                  <a:schemeClr val="tx1"/>
                </a:solidFill>
              </a:rPr>
              <a:t>Within the fastest tenth, all other settings were used</a:t>
            </a:r>
          </a:p>
          <a:p>
            <a:pPr>
              <a:buClr>
                <a:schemeClr val="accent2"/>
              </a:buClr>
            </a:pPr>
            <a:endParaRPr lang="en-GB" sz="1600" dirty="0"/>
          </a:p>
        </p:txBody>
      </p:sp>
      <p:pic>
        <p:nvPicPr>
          <p:cNvPr id="11" name="Picture 10">
            <a:extLst>
              <a:ext uri="{FF2B5EF4-FFF2-40B4-BE49-F238E27FC236}">
                <a16:creationId xmlns:a16="http://schemas.microsoft.com/office/drawing/2014/main" id="{5E33DE6B-DE52-FF6C-E2C5-8483B69EADA6}"/>
              </a:ext>
            </a:extLst>
          </p:cNvPr>
          <p:cNvPicPr>
            <a:picLocks noChangeAspect="1"/>
          </p:cNvPicPr>
          <p:nvPr/>
        </p:nvPicPr>
        <p:blipFill>
          <a:blip r:embed="rId3"/>
          <a:stretch>
            <a:fillRect/>
          </a:stretch>
        </p:blipFill>
        <p:spPr>
          <a:xfrm>
            <a:off x="4800600" y="2506662"/>
            <a:ext cx="7213267" cy="4151704"/>
          </a:xfrm>
          <a:prstGeom prst="rect">
            <a:avLst/>
          </a:prstGeom>
        </p:spPr>
      </p:pic>
    </p:spTree>
    <p:extLst>
      <p:ext uri="{BB962C8B-B14F-4D97-AF65-F5344CB8AC3E}">
        <p14:creationId xmlns:p14="http://schemas.microsoft.com/office/powerpoint/2010/main" val="25402785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C60C9-177A-62E2-5958-169C0C5B01FB}"/>
              </a:ext>
            </a:extLst>
          </p:cNvPr>
          <p:cNvSpPr>
            <a:spLocks noGrp="1"/>
          </p:cNvSpPr>
          <p:nvPr>
            <p:ph type="title"/>
          </p:nvPr>
        </p:nvSpPr>
        <p:spPr>
          <a:xfrm>
            <a:off x="838200" y="365125"/>
            <a:ext cx="5257800" cy="1325563"/>
          </a:xfrm>
        </p:spPr>
        <p:txBody>
          <a:bodyPr/>
          <a:lstStyle/>
          <a:p>
            <a:r>
              <a:rPr lang="en-US" dirty="0"/>
              <a:t>Rear suspension</a:t>
            </a:r>
            <a:endParaRPr lang="en-GB" dirty="0"/>
          </a:p>
        </p:txBody>
      </p:sp>
      <p:pic>
        <p:nvPicPr>
          <p:cNvPr id="6" name="Picture 5">
            <a:extLst>
              <a:ext uri="{FF2B5EF4-FFF2-40B4-BE49-F238E27FC236}">
                <a16:creationId xmlns:a16="http://schemas.microsoft.com/office/drawing/2014/main" id="{72D4367E-DC3E-E651-FCDB-4326D399E2C4}"/>
              </a:ext>
            </a:extLst>
          </p:cNvPr>
          <p:cNvPicPr>
            <a:picLocks noChangeAspect="1"/>
          </p:cNvPicPr>
          <p:nvPr/>
        </p:nvPicPr>
        <p:blipFill>
          <a:blip r:embed="rId3"/>
          <a:stretch>
            <a:fillRect/>
          </a:stretch>
        </p:blipFill>
        <p:spPr>
          <a:xfrm>
            <a:off x="7525275" y="178120"/>
            <a:ext cx="4526689" cy="3025136"/>
          </a:xfrm>
          <a:prstGeom prst="rect">
            <a:avLst/>
          </a:prstGeom>
        </p:spPr>
      </p:pic>
      <p:sp>
        <p:nvSpPr>
          <p:cNvPr id="9" name="Content Placeholder 6">
            <a:extLst>
              <a:ext uri="{FF2B5EF4-FFF2-40B4-BE49-F238E27FC236}">
                <a16:creationId xmlns:a16="http://schemas.microsoft.com/office/drawing/2014/main" id="{41286632-D962-665F-6E24-2B840D960405}"/>
              </a:ext>
            </a:extLst>
          </p:cNvPr>
          <p:cNvSpPr>
            <a:spLocks noGrp="1"/>
          </p:cNvSpPr>
          <p:nvPr>
            <p:ph idx="1"/>
          </p:nvPr>
        </p:nvSpPr>
        <p:spPr>
          <a:xfrm>
            <a:off x="838200" y="1825625"/>
            <a:ext cx="6307667" cy="4351338"/>
          </a:xfrm>
        </p:spPr>
        <p:txBody>
          <a:bodyPr anchor="t">
            <a:normAutofit/>
          </a:bodyPr>
          <a:lstStyle/>
          <a:p>
            <a:pPr>
              <a:buClr>
                <a:schemeClr val="accent2"/>
              </a:buClr>
            </a:pPr>
            <a:r>
              <a:rPr lang="en-US" sz="1600" dirty="0">
                <a:solidFill>
                  <a:schemeClr val="tx1"/>
                </a:solidFill>
              </a:rPr>
              <a:t>Another separate rear spring study was carried out with a greater range of values</a:t>
            </a:r>
          </a:p>
          <a:p>
            <a:pPr>
              <a:buClr>
                <a:schemeClr val="accent2"/>
              </a:buClr>
            </a:pPr>
            <a:r>
              <a:rPr lang="en-US" sz="1600" dirty="0">
                <a:solidFill>
                  <a:schemeClr val="tx1"/>
                </a:solidFill>
              </a:rPr>
              <a:t>Greater rear spring stiffness correlates to lower lap times up to a scale factor of 1.9</a:t>
            </a:r>
          </a:p>
          <a:p>
            <a:pPr>
              <a:buClr>
                <a:schemeClr val="accent2"/>
              </a:buClr>
            </a:pPr>
            <a:r>
              <a:rPr lang="en-US" sz="1600" dirty="0">
                <a:solidFill>
                  <a:schemeClr val="tx1"/>
                </a:solidFill>
              </a:rPr>
              <a:t>This change also resulted in higher peak slip angles, as seen in the orange trace</a:t>
            </a:r>
          </a:p>
          <a:p>
            <a:pPr>
              <a:buClr>
                <a:schemeClr val="accent2"/>
              </a:buClr>
            </a:pPr>
            <a:endParaRPr lang="en-US" sz="1600" dirty="0">
              <a:solidFill>
                <a:schemeClr val="tx1"/>
              </a:solidFill>
            </a:endParaRPr>
          </a:p>
          <a:p>
            <a:pPr>
              <a:buClr>
                <a:schemeClr val="accent2"/>
              </a:buClr>
            </a:pPr>
            <a:endParaRPr lang="en-US" sz="1600" dirty="0">
              <a:solidFill>
                <a:schemeClr val="tx1"/>
              </a:solidFill>
            </a:endParaRPr>
          </a:p>
          <a:p>
            <a:pPr>
              <a:buClr>
                <a:schemeClr val="accent2"/>
              </a:buClr>
            </a:pPr>
            <a:endParaRPr lang="en-US" sz="1600" dirty="0">
              <a:solidFill>
                <a:schemeClr val="tx1"/>
              </a:solidFill>
            </a:endParaRPr>
          </a:p>
        </p:txBody>
      </p:sp>
      <p:graphicFrame>
        <p:nvGraphicFramePr>
          <p:cNvPr id="10" name="Table 9">
            <a:extLst>
              <a:ext uri="{FF2B5EF4-FFF2-40B4-BE49-F238E27FC236}">
                <a16:creationId xmlns:a16="http://schemas.microsoft.com/office/drawing/2014/main" id="{2E446D84-3496-BCC1-1342-4F8B7498DB38}"/>
              </a:ext>
            </a:extLst>
          </p:cNvPr>
          <p:cNvGraphicFramePr>
            <a:graphicFrameLocks noGrp="1"/>
          </p:cNvGraphicFramePr>
          <p:nvPr>
            <p:extLst>
              <p:ext uri="{D42A27DB-BD31-4B8C-83A1-F6EECF244321}">
                <p14:modId xmlns:p14="http://schemas.microsoft.com/office/powerpoint/2010/main" val="99600881"/>
              </p:ext>
            </p:extLst>
          </p:nvPr>
        </p:nvGraphicFramePr>
        <p:xfrm>
          <a:off x="4401445" y="5448792"/>
          <a:ext cx="2934126" cy="1299112"/>
        </p:xfrm>
        <a:graphic>
          <a:graphicData uri="http://schemas.openxmlformats.org/drawingml/2006/table">
            <a:tbl>
              <a:tblPr firstRow="1" firstCol="1" bandRow="1">
                <a:tableStyleId>{5C22544A-7EE6-4342-B048-85BDC9FD1C3A}</a:tableStyleId>
              </a:tblPr>
              <a:tblGrid>
                <a:gridCol w="1285886">
                  <a:extLst>
                    <a:ext uri="{9D8B030D-6E8A-4147-A177-3AD203B41FA5}">
                      <a16:colId xmlns:a16="http://schemas.microsoft.com/office/drawing/2014/main" val="1312574813"/>
                    </a:ext>
                  </a:extLst>
                </a:gridCol>
                <a:gridCol w="815009">
                  <a:extLst>
                    <a:ext uri="{9D8B030D-6E8A-4147-A177-3AD203B41FA5}">
                      <a16:colId xmlns:a16="http://schemas.microsoft.com/office/drawing/2014/main" val="3642487818"/>
                    </a:ext>
                  </a:extLst>
                </a:gridCol>
                <a:gridCol w="833231">
                  <a:extLst>
                    <a:ext uri="{9D8B030D-6E8A-4147-A177-3AD203B41FA5}">
                      <a16:colId xmlns:a16="http://schemas.microsoft.com/office/drawing/2014/main" val="2730195397"/>
                    </a:ext>
                  </a:extLst>
                </a:gridCol>
              </a:tblGrid>
              <a:tr h="292506">
                <a:tc>
                  <a:txBody>
                    <a:bodyPr/>
                    <a:lstStyle/>
                    <a:p>
                      <a:r>
                        <a:rPr lang="en-US" sz="1600" dirty="0"/>
                        <a:t>Suspension</a:t>
                      </a:r>
                      <a:endParaRPr lang="en-GB" sz="1600" dirty="0"/>
                    </a:p>
                  </a:txBody>
                  <a:tcPr/>
                </a:tc>
                <a:tc>
                  <a:txBody>
                    <a:bodyPr/>
                    <a:lstStyle/>
                    <a:p>
                      <a:r>
                        <a:rPr lang="en-US" sz="1600" dirty="0"/>
                        <a:t>Time</a:t>
                      </a:r>
                      <a:endParaRPr lang="en-GB" sz="1600" dirty="0"/>
                    </a:p>
                  </a:txBody>
                  <a:tcPr/>
                </a:tc>
                <a:tc>
                  <a:txBody>
                    <a:bodyPr/>
                    <a:lstStyle/>
                    <a:p>
                      <a:r>
                        <a:rPr lang="en-US" sz="1600" dirty="0"/>
                        <a:t>Delta</a:t>
                      </a:r>
                      <a:endParaRPr lang="en-GB" sz="1600" dirty="0"/>
                    </a:p>
                  </a:txBody>
                  <a:tcPr/>
                </a:tc>
                <a:extLst>
                  <a:ext uri="{0D108BD9-81ED-4DB2-BD59-A6C34878D82A}">
                    <a16:rowId xmlns:a16="http://schemas.microsoft.com/office/drawing/2014/main" val="1600295395"/>
                  </a:ext>
                </a:extLst>
              </a:tr>
              <a:tr h="384712">
                <a:tc>
                  <a:txBody>
                    <a:bodyPr/>
                    <a:lstStyle/>
                    <a:p>
                      <a:r>
                        <a:rPr lang="en-US" sz="1600" dirty="0"/>
                        <a:t>Default</a:t>
                      </a:r>
                      <a:endParaRPr lang="en-GB" sz="1600" dirty="0"/>
                    </a:p>
                  </a:txBody>
                  <a:tcPr/>
                </a:tc>
                <a:tc>
                  <a:txBody>
                    <a:bodyPr/>
                    <a:lstStyle/>
                    <a:p>
                      <a:r>
                        <a:rPr lang="en-US" sz="1600" dirty="0"/>
                        <a:t>51.821</a:t>
                      </a:r>
                      <a:endParaRPr lang="en-GB" sz="1600" dirty="0"/>
                    </a:p>
                  </a:txBody>
                  <a:tcPr/>
                </a:tc>
                <a:tc>
                  <a:txBody>
                    <a:bodyPr/>
                    <a:lstStyle/>
                    <a:p>
                      <a:r>
                        <a:rPr lang="en-US" sz="1600" dirty="0"/>
                        <a:t>+0.000</a:t>
                      </a:r>
                      <a:endParaRPr lang="en-GB" sz="1600" dirty="0"/>
                    </a:p>
                  </a:txBody>
                  <a:tcPr/>
                </a:tc>
                <a:extLst>
                  <a:ext uri="{0D108BD9-81ED-4DB2-BD59-A6C34878D82A}">
                    <a16:rowId xmlns:a16="http://schemas.microsoft.com/office/drawing/2014/main" val="3826213150"/>
                  </a:ext>
                </a:extLst>
              </a:tr>
              <a:tr h="384712">
                <a:tc>
                  <a:txBody>
                    <a:bodyPr/>
                    <a:lstStyle/>
                    <a:p>
                      <a:r>
                        <a:rPr lang="en-US" sz="1600" dirty="0"/>
                        <a:t>Stiffer rear springs</a:t>
                      </a:r>
                      <a:endParaRPr lang="en-GB" sz="1600" dirty="0"/>
                    </a:p>
                  </a:txBody>
                  <a:tcPr/>
                </a:tc>
                <a:tc>
                  <a:txBody>
                    <a:bodyPr/>
                    <a:lstStyle/>
                    <a:p>
                      <a:r>
                        <a:rPr lang="en-US" sz="1600" dirty="0"/>
                        <a:t>51.381</a:t>
                      </a:r>
                      <a:endParaRPr lang="en-GB" sz="1600" dirty="0"/>
                    </a:p>
                  </a:txBody>
                  <a:tcPr/>
                </a:tc>
                <a:tc>
                  <a:txBody>
                    <a:bodyPr/>
                    <a:lstStyle/>
                    <a:p>
                      <a:r>
                        <a:rPr lang="en-US" sz="1600" dirty="0"/>
                        <a:t>-0.440</a:t>
                      </a:r>
                      <a:endParaRPr lang="en-GB" sz="1600" dirty="0"/>
                    </a:p>
                  </a:txBody>
                  <a:tcPr/>
                </a:tc>
                <a:extLst>
                  <a:ext uri="{0D108BD9-81ED-4DB2-BD59-A6C34878D82A}">
                    <a16:rowId xmlns:a16="http://schemas.microsoft.com/office/drawing/2014/main" val="3923788478"/>
                  </a:ext>
                </a:extLst>
              </a:tr>
            </a:tbl>
          </a:graphicData>
        </a:graphic>
      </p:graphicFrame>
      <p:pic>
        <p:nvPicPr>
          <p:cNvPr id="14" name="Picture 13">
            <a:extLst>
              <a:ext uri="{FF2B5EF4-FFF2-40B4-BE49-F238E27FC236}">
                <a16:creationId xmlns:a16="http://schemas.microsoft.com/office/drawing/2014/main" id="{8A2C42A3-3D3B-428A-3F67-88E2619EFA1E}"/>
              </a:ext>
            </a:extLst>
          </p:cNvPr>
          <p:cNvPicPr>
            <a:picLocks noChangeAspect="1"/>
          </p:cNvPicPr>
          <p:nvPr/>
        </p:nvPicPr>
        <p:blipFill>
          <a:blip r:embed="rId4"/>
          <a:stretch>
            <a:fillRect/>
          </a:stretch>
        </p:blipFill>
        <p:spPr>
          <a:xfrm>
            <a:off x="7525275" y="3431427"/>
            <a:ext cx="4582214" cy="3316477"/>
          </a:xfrm>
          <a:prstGeom prst="rect">
            <a:avLst/>
          </a:prstGeom>
        </p:spPr>
      </p:pic>
    </p:spTree>
    <p:extLst>
      <p:ext uri="{BB962C8B-B14F-4D97-AF65-F5344CB8AC3E}">
        <p14:creationId xmlns:p14="http://schemas.microsoft.com/office/powerpoint/2010/main" val="23071873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1CC7F7-DC44-6113-DF9B-17A7EAD52D3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19C4049-1625-07FF-309D-466645F084D9}"/>
              </a:ext>
            </a:extLst>
          </p:cNvPr>
          <p:cNvSpPr>
            <a:spLocks noGrp="1"/>
          </p:cNvSpPr>
          <p:nvPr>
            <p:ph type="title"/>
          </p:nvPr>
        </p:nvSpPr>
        <p:spPr>
          <a:xfrm>
            <a:off x="838199" y="365125"/>
            <a:ext cx="5714439" cy="1325563"/>
          </a:xfrm>
        </p:spPr>
        <p:txBody>
          <a:bodyPr/>
          <a:lstStyle/>
          <a:p>
            <a:r>
              <a:rPr lang="en-US" dirty="0"/>
              <a:t>Anti-Roll bars</a:t>
            </a:r>
            <a:endParaRPr lang="en-GB" dirty="0"/>
          </a:p>
        </p:txBody>
      </p:sp>
      <p:sp>
        <p:nvSpPr>
          <p:cNvPr id="7" name="Content Placeholder 6">
            <a:extLst>
              <a:ext uri="{FF2B5EF4-FFF2-40B4-BE49-F238E27FC236}">
                <a16:creationId xmlns:a16="http://schemas.microsoft.com/office/drawing/2014/main" id="{88FA2E56-9096-87D1-94DA-4D691B02AA7B}"/>
              </a:ext>
            </a:extLst>
          </p:cNvPr>
          <p:cNvSpPr>
            <a:spLocks noGrp="1"/>
          </p:cNvSpPr>
          <p:nvPr>
            <p:ph idx="1"/>
          </p:nvPr>
        </p:nvSpPr>
        <p:spPr>
          <a:xfrm>
            <a:off x="838200" y="1825625"/>
            <a:ext cx="3803374" cy="4351338"/>
          </a:xfrm>
        </p:spPr>
        <p:txBody>
          <a:bodyPr anchor="t">
            <a:normAutofit/>
          </a:bodyPr>
          <a:lstStyle/>
          <a:p>
            <a:pPr>
              <a:buClr>
                <a:schemeClr val="accent2"/>
              </a:buClr>
            </a:pPr>
            <a:r>
              <a:rPr lang="en-US" sz="1600" dirty="0">
                <a:solidFill>
                  <a:schemeClr val="tx1"/>
                </a:solidFill>
              </a:rPr>
              <a:t>A small range of anti-roll bar stiffness values were tested.</a:t>
            </a:r>
          </a:p>
          <a:p>
            <a:pPr>
              <a:buClr>
                <a:schemeClr val="accent2"/>
              </a:buClr>
            </a:pPr>
            <a:r>
              <a:rPr lang="en-US" sz="1600" dirty="0">
                <a:solidFill>
                  <a:schemeClr val="tx1"/>
                </a:solidFill>
              </a:rPr>
              <a:t>The maximum slip angle was made an output of the study to measure oversteer response</a:t>
            </a:r>
          </a:p>
          <a:p>
            <a:pPr>
              <a:buClr>
                <a:schemeClr val="accent2"/>
              </a:buClr>
            </a:pPr>
            <a:r>
              <a:rPr lang="en-US" sz="1600" dirty="0">
                <a:solidFill>
                  <a:schemeClr val="tx1"/>
                </a:solidFill>
              </a:rPr>
              <a:t>The fastest time correlated with the lowest slip angle.</a:t>
            </a:r>
          </a:p>
          <a:p>
            <a:pPr>
              <a:buClr>
                <a:schemeClr val="accent2"/>
              </a:buClr>
            </a:pPr>
            <a:endParaRPr lang="en-GB" sz="1600" dirty="0"/>
          </a:p>
        </p:txBody>
      </p:sp>
      <p:pic>
        <p:nvPicPr>
          <p:cNvPr id="4" name="Picture 3">
            <a:extLst>
              <a:ext uri="{FF2B5EF4-FFF2-40B4-BE49-F238E27FC236}">
                <a16:creationId xmlns:a16="http://schemas.microsoft.com/office/drawing/2014/main" id="{016FF61E-A446-75D2-03D6-F073ADF32B0F}"/>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4977471" y="2337328"/>
            <a:ext cx="7053228" cy="4351337"/>
          </a:xfrm>
          <a:prstGeom prst="rect">
            <a:avLst/>
          </a:prstGeom>
        </p:spPr>
      </p:pic>
      <p:graphicFrame>
        <p:nvGraphicFramePr>
          <p:cNvPr id="3" name="Table 2">
            <a:extLst>
              <a:ext uri="{FF2B5EF4-FFF2-40B4-BE49-F238E27FC236}">
                <a16:creationId xmlns:a16="http://schemas.microsoft.com/office/drawing/2014/main" id="{5A6A6807-A5E3-3D41-623D-CA4BD8809078}"/>
              </a:ext>
            </a:extLst>
          </p:cNvPr>
          <p:cNvGraphicFramePr>
            <a:graphicFrameLocks noGrp="1"/>
          </p:cNvGraphicFramePr>
          <p:nvPr>
            <p:extLst>
              <p:ext uri="{D42A27DB-BD31-4B8C-83A1-F6EECF244321}">
                <p14:modId xmlns:p14="http://schemas.microsoft.com/office/powerpoint/2010/main" val="161467060"/>
              </p:ext>
            </p:extLst>
          </p:nvPr>
        </p:nvGraphicFramePr>
        <p:xfrm>
          <a:off x="1875397" y="5583961"/>
          <a:ext cx="2934126" cy="1104704"/>
        </p:xfrm>
        <a:graphic>
          <a:graphicData uri="http://schemas.openxmlformats.org/drawingml/2006/table">
            <a:tbl>
              <a:tblPr firstRow="1" firstCol="1" bandRow="1">
                <a:tableStyleId>{5C22544A-7EE6-4342-B048-85BDC9FD1C3A}</a:tableStyleId>
              </a:tblPr>
              <a:tblGrid>
                <a:gridCol w="1285886">
                  <a:extLst>
                    <a:ext uri="{9D8B030D-6E8A-4147-A177-3AD203B41FA5}">
                      <a16:colId xmlns:a16="http://schemas.microsoft.com/office/drawing/2014/main" val="1312574813"/>
                    </a:ext>
                  </a:extLst>
                </a:gridCol>
                <a:gridCol w="815009">
                  <a:extLst>
                    <a:ext uri="{9D8B030D-6E8A-4147-A177-3AD203B41FA5}">
                      <a16:colId xmlns:a16="http://schemas.microsoft.com/office/drawing/2014/main" val="3642487818"/>
                    </a:ext>
                  </a:extLst>
                </a:gridCol>
                <a:gridCol w="833231">
                  <a:extLst>
                    <a:ext uri="{9D8B030D-6E8A-4147-A177-3AD203B41FA5}">
                      <a16:colId xmlns:a16="http://schemas.microsoft.com/office/drawing/2014/main" val="2730195397"/>
                    </a:ext>
                  </a:extLst>
                </a:gridCol>
              </a:tblGrid>
              <a:tr h="292506">
                <a:tc>
                  <a:txBody>
                    <a:bodyPr/>
                    <a:lstStyle/>
                    <a:p>
                      <a:r>
                        <a:rPr lang="en-US" sz="1600" dirty="0"/>
                        <a:t>ARBs</a:t>
                      </a:r>
                      <a:endParaRPr lang="en-GB" sz="1600" dirty="0"/>
                    </a:p>
                  </a:txBody>
                  <a:tcPr/>
                </a:tc>
                <a:tc>
                  <a:txBody>
                    <a:bodyPr/>
                    <a:lstStyle/>
                    <a:p>
                      <a:r>
                        <a:rPr lang="en-US" sz="1600" dirty="0"/>
                        <a:t>Time</a:t>
                      </a:r>
                      <a:endParaRPr lang="en-GB" sz="1600" dirty="0"/>
                    </a:p>
                  </a:txBody>
                  <a:tcPr/>
                </a:tc>
                <a:tc>
                  <a:txBody>
                    <a:bodyPr/>
                    <a:lstStyle/>
                    <a:p>
                      <a:r>
                        <a:rPr lang="en-US" sz="1600" dirty="0"/>
                        <a:t>Delta</a:t>
                      </a:r>
                      <a:endParaRPr lang="en-GB" sz="1600" dirty="0"/>
                    </a:p>
                  </a:txBody>
                  <a:tcPr/>
                </a:tc>
                <a:extLst>
                  <a:ext uri="{0D108BD9-81ED-4DB2-BD59-A6C34878D82A}">
                    <a16:rowId xmlns:a16="http://schemas.microsoft.com/office/drawing/2014/main" val="1600295395"/>
                  </a:ext>
                </a:extLst>
              </a:tr>
              <a:tr h="384712">
                <a:tc>
                  <a:txBody>
                    <a:bodyPr/>
                    <a:lstStyle/>
                    <a:p>
                      <a:r>
                        <a:rPr lang="en-US" sz="1600" dirty="0"/>
                        <a:t>63.9 / 33.3</a:t>
                      </a:r>
                      <a:endParaRPr lang="en-GB" sz="1600" dirty="0"/>
                    </a:p>
                  </a:txBody>
                  <a:tcPr/>
                </a:tc>
                <a:tc>
                  <a:txBody>
                    <a:bodyPr/>
                    <a:lstStyle/>
                    <a:p>
                      <a:r>
                        <a:rPr lang="en-US" sz="1600" dirty="0"/>
                        <a:t>51.381</a:t>
                      </a:r>
                      <a:endParaRPr lang="en-GB" sz="1600" dirty="0"/>
                    </a:p>
                  </a:txBody>
                  <a:tcPr/>
                </a:tc>
                <a:tc>
                  <a:txBody>
                    <a:bodyPr/>
                    <a:lstStyle/>
                    <a:p>
                      <a:r>
                        <a:rPr lang="en-US" sz="1600" dirty="0"/>
                        <a:t>+0.000</a:t>
                      </a:r>
                      <a:endParaRPr lang="en-GB" sz="1600" dirty="0"/>
                    </a:p>
                  </a:txBody>
                  <a:tcPr/>
                </a:tc>
                <a:extLst>
                  <a:ext uri="{0D108BD9-81ED-4DB2-BD59-A6C34878D82A}">
                    <a16:rowId xmlns:a16="http://schemas.microsoft.com/office/drawing/2014/main" val="3826213150"/>
                  </a:ext>
                </a:extLst>
              </a:tr>
              <a:tr h="384712">
                <a:tc>
                  <a:txBody>
                    <a:bodyPr/>
                    <a:lstStyle/>
                    <a:p>
                      <a:r>
                        <a:rPr lang="en-US" sz="1600" dirty="0"/>
                        <a:t>62.5 / 31.5</a:t>
                      </a:r>
                      <a:endParaRPr lang="en-GB" sz="1600" dirty="0"/>
                    </a:p>
                  </a:txBody>
                  <a:tcPr/>
                </a:tc>
                <a:tc>
                  <a:txBody>
                    <a:bodyPr/>
                    <a:lstStyle/>
                    <a:p>
                      <a:r>
                        <a:rPr lang="en-US" sz="1600" dirty="0"/>
                        <a:t>51.341</a:t>
                      </a:r>
                      <a:endParaRPr lang="en-GB" sz="1600" dirty="0"/>
                    </a:p>
                  </a:txBody>
                  <a:tcPr/>
                </a:tc>
                <a:tc>
                  <a:txBody>
                    <a:bodyPr/>
                    <a:lstStyle/>
                    <a:p>
                      <a:r>
                        <a:rPr lang="en-US" sz="1600" dirty="0"/>
                        <a:t>-0.040</a:t>
                      </a:r>
                      <a:endParaRPr lang="en-GB" sz="1600" dirty="0"/>
                    </a:p>
                  </a:txBody>
                  <a:tcPr/>
                </a:tc>
                <a:extLst>
                  <a:ext uri="{0D108BD9-81ED-4DB2-BD59-A6C34878D82A}">
                    <a16:rowId xmlns:a16="http://schemas.microsoft.com/office/drawing/2014/main" val="3923788478"/>
                  </a:ext>
                </a:extLst>
              </a:tr>
            </a:tbl>
          </a:graphicData>
        </a:graphic>
      </p:graphicFrame>
      <p:pic>
        <p:nvPicPr>
          <p:cNvPr id="6" name="Picture 5">
            <a:extLst>
              <a:ext uri="{FF2B5EF4-FFF2-40B4-BE49-F238E27FC236}">
                <a16:creationId xmlns:a16="http://schemas.microsoft.com/office/drawing/2014/main" id="{4DC01036-FF64-7119-2D03-3F56C05BD863}"/>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5639148" y="81673"/>
            <a:ext cx="5729873" cy="2164816"/>
          </a:xfrm>
          <a:prstGeom prst="rect">
            <a:avLst/>
          </a:prstGeom>
        </p:spPr>
      </p:pic>
    </p:spTree>
    <p:extLst>
      <p:ext uri="{BB962C8B-B14F-4D97-AF65-F5344CB8AC3E}">
        <p14:creationId xmlns:p14="http://schemas.microsoft.com/office/powerpoint/2010/main" val="42438896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8A1211-0DE0-906E-96E3-F05EA4E0483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4716E8A-82A5-0695-E107-85909B7FDDA2}"/>
              </a:ext>
            </a:extLst>
          </p:cNvPr>
          <p:cNvSpPr>
            <a:spLocks noGrp="1"/>
          </p:cNvSpPr>
          <p:nvPr>
            <p:ph type="title"/>
          </p:nvPr>
        </p:nvSpPr>
        <p:spPr>
          <a:xfrm>
            <a:off x="838199" y="365125"/>
            <a:ext cx="5714439" cy="1325563"/>
          </a:xfrm>
        </p:spPr>
        <p:txBody>
          <a:bodyPr/>
          <a:lstStyle/>
          <a:p>
            <a:r>
              <a:rPr lang="en-US" dirty="0"/>
              <a:t>Overview</a:t>
            </a:r>
            <a:endParaRPr lang="en-GB" dirty="0"/>
          </a:p>
        </p:txBody>
      </p:sp>
      <p:sp>
        <p:nvSpPr>
          <p:cNvPr id="7" name="Content Placeholder 6">
            <a:extLst>
              <a:ext uri="{FF2B5EF4-FFF2-40B4-BE49-F238E27FC236}">
                <a16:creationId xmlns:a16="http://schemas.microsoft.com/office/drawing/2014/main" id="{17E6615F-3A4F-AE8A-BCFA-897E9107F938}"/>
              </a:ext>
            </a:extLst>
          </p:cNvPr>
          <p:cNvSpPr>
            <a:spLocks noGrp="1"/>
          </p:cNvSpPr>
          <p:nvPr>
            <p:ph idx="1"/>
          </p:nvPr>
        </p:nvSpPr>
        <p:spPr>
          <a:xfrm>
            <a:off x="838200" y="1825625"/>
            <a:ext cx="3803374" cy="4351338"/>
          </a:xfrm>
        </p:spPr>
        <p:txBody>
          <a:bodyPr anchor="t">
            <a:normAutofit/>
          </a:bodyPr>
          <a:lstStyle/>
          <a:p>
            <a:pPr>
              <a:buClr>
                <a:schemeClr val="accent2"/>
              </a:buClr>
            </a:pPr>
            <a:r>
              <a:rPr lang="en-GB" sz="1600" noProof="0" dirty="0">
                <a:solidFill>
                  <a:schemeClr val="tx1"/>
                </a:solidFill>
              </a:rPr>
              <a:t>Overall, a gain of 2.4 seconds was found with driver behaviour changes – performance factors and gear selection changes</a:t>
            </a:r>
          </a:p>
          <a:p>
            <a:pPr>
              <a:buClr>
                <a:schemeClr val="accent2"/>
              </a:buClr>
            </a:pPr>
            <a:r>
              <a:rPr lang="en-GB" sz="1600" noProof="0" dirty="0">
                <a:solidFill>
                  <a:schemeClr val="tx1"/>
                </a:solidFill>
              </a:rPr>
              <a:t>A further half a second was found in the suspension setup of the vehicle.</a:t>
            </a:r>
          </a:p>
          <a:p>
            <a:pPr>
              <a:buClr>
                <a:schemeClr val="accent2"/>
              </a:buClr>
            </a:pPr>
            <a:endParaRPr lang="en-GB" sz="1600" noProof="0" dirty="0">
              <a:solidFill>
                <a:schemeClr val="tx1"/>
              </a:solidFill>
            </a:endParaRPr>
          </a:p>
          <a:p>
            <a:pPr>
              <a:buClr>
                <a:schemeClr val="accent2"/>
              </a:buClr>
            </a:pPr>
            <a:r>
              <a:rPr lang="en-GB" sz="1600" noProof="0" dirty="0">
                <a:solidFill>
                  <a:schemeClr val="tx1"/>
                </a:solidFill>
              </a:rPr>
              <a:t>Further optimisations could be made to reduce oversteer particularly and maximise exit speed</a:t>
            </a:r>
          </a:p>
        </p:txBody>
      </p:sp>
      <p:graphicFrame>
        <p:nvGraphicFramePr>
          <p:cNvPr id="3" name="Table 2">
            <a:extLst>
              <a:ext uri="{FF2B5EF4-FFF2-40B4-BE49-F238E27FC236}">
                <a16:creationId xmlns:a16="http://schemas.microsoft.com/office/drawing/2014/main" id="{4ED95351-FD24-8132-3891-6003864FB346}"/>
              </a:ext>
            </a:extLst>
          </p:cNvPr>
          <p:cNvGraphicFramePr>
            <a:graphicFrameLocks noGrp="1"/>
          </p:cNvGraphicFramePr>
          <p:nvPr>
            <p:extLst>
              <p:ext uri="{D42A27DB-BD31-4B8C-83A1-F6EECF244321}">
                <p14:modId xmlns:p14="http://schemas.microsoft.com/office/powerpoint/2010/main" val="903537501"/>
              </p:ext>
            </p:extLst>
          </p:nvPr>
        </p:nvGraphicFramePr>
        <p:xfrm>
          <a:off x="8951632" y="275337"/>
          <a:ext cx="3071034" cy="2643552"/>
        </p:xfrm>
        <a:graphic>
          <a:graphicData uri="http://schemas.openxmlformats.org/drawingml/2006/table">
            <a:tbl>
              <a:tblPr firstRow="1" firstCol="1" bandRow="1">
                <a:tableStyleId>{5C22544A-7EE6-4342-B048-85BDC9FD1C3A}</a:tableStyleId>
              </a:tblPr>
              <a:tblGrid>
                <a:gridCol w="1377244">
                  <a:extLst>
                    <a:ext uri="{9D8B030D-6E8A-4147-A177-3AD203B41FA5}">
                      <a16:colId xmlns:a16="http://schemas.microsoft.com/office/drawing/2014/main" val="1312574813"/>
                    </a:ext>
                  </a:extLst>
                </a:gridCol>
                <a:gridCol w="821680">
                  <a:extLst>
                    <a:ext uri="{9D8B030D-6E8A-4147-A177-3AD203B41FA5}">
                      <a16:colId xmlns:a16="http://schemas.microsoft.com/office/drawing/2014/main" val="3642487818"/>
                    </a:ext>
                  </a:extLst>
                </a:gridCol>
                <a:gridCol w="872110">
                  <a:extLst>
                    <a:ext uri="{9D8B030D-6E8A-4147-A177-3AD203B41FA5}">
                      <a16:colId xmlns:a16="http://schemas.microsoft.com/office/drawing/2014/main" val="2730195397"/>
                    </a:ext>
                  </a:extLst>
                </a:gridCol>
              </a:tblGrid>
              <a:tr h="292506">
                <a:tc>
                  <a:txBody>
                    <a:bodyPr/>
                    <a:lstStyle/>
                    <a:p>
                      <a:r>
                        <a:rPr lang="en-US" sz="1600" dirty="0"/>
                        <a:t>Runs</a:t>
                      </a:r>
                      <a:endParaRPr lang="en-GB" sz="1600" dirty="0"/>
                    </a:p>
                  </a:txBody>
                  <a:tcPr/>
                </a:tc>
                <a:tc>
                  <a:txBody>
                    <a:bodyPr/>
                    <a:lstStyle/>
                    <a:p>
                      <a:r>
                        <a:rPr lang="en-US" sz="1600" dirty="0"/>
                        <a:t>Time</a:t>
                      </a:r>
                      <a:endParaRPr lang="en-GB" sz="1600" dirty="0"/>
                    </a:p>
                  </a:txBody>
                  <a:tcPr/>
                </a:tc>
                <a:tc>
                  <a:txBody>
                    <a:bodyPr/>
                    <a:lstStyle/>
                    <a:p>
                      <a:r>
                        <a:rPr lang="en-US" sz="1600" dirty="0"/>
                        <a:t>Delta</a:t>
                      </a:r>
                      <a:endParaRPr lang="en-GB" sz="1600" dirty="0"/>
                    </a:p>
                  </a:txBody>
                  <a:tcPr/>
                </a:tc>
                <a:extLst>
                  <a:ext uri="{0D108BD9-81ED-4DB2-BD59-A6C34878D82A}">
                    <a16:rowId xmlns:a16="http://schemas.microsoft.com/office/drawing/2014/main" val="1600295395"/>
                  </a:ext>
                </a:extLst>
              </a:tr>
              <a:tr h="384712">
                <a:tc>
                  <a:txBody>
                    <a:bodyPr/>
                    <a:lstStyle/>
                    <a:p>
                      <a:r>
                        <a:rPr lang="en-US" sz="1600" dirty="0"/>
                        <a:t>Default</a:t>
                      </a:r>
                      <a:endParaRPr lang="en-GB" sz="1600" dirty="0"/>
                    </a:p>
                  </a:txBody>
                  <a:tcPr/>
                </a:tc>
                <a:tc>
                  <a:txBody>
                    <a:bodyPr/>
                    <a:lstStyle/>
                    <a:p>
                      <a:r>
                        <a:rPr lang="en-US" sz="1600" dirty="0"/>
                        <a:t>54.221</a:t>
                      </a:r>
                      <a:endParaRPr lang="en-GB" sz="1600" dirty="0"/>
                    </a:p>
                  </a:txBody>
                  <a:tcPr/>
                </a:tc>
                <a:tc>
                  <a:txBody>
                    <a:bodyPr/>
                    <a:lstStyle/>
                    <a:p>
                      <a:r>
                        <a:rPr lang="en-US" sz="1600" dirty="0"/>
                        <a:t>+0.000</a:t>
                      </a:r>
                      <a:endParaRPr lang="en-GB" sz="1600" dirty="0"/>
                    </a:p>
                  </a:txBody>
                  <a:tcPr/>
                </a:tc>
                <a:extLst>
                  <a:ext uri="{0D108BD9-81ED-4DB2-BD59-A6C34878D82A}">
                    <a16:rowId xmlns:a16="http://schemas.microsoft.com/office/drawing/2014/main" val="223614595"/>
                  </a:ext>
                </a:extLst>
              </a:tr>
              <a:tr h="384712">
                <a:tc>
                  <a:txBody>
                    <a:bodyPr/>
                    <a:lstStyle/>
                    <a:p>
                      <a:r>
                        <a:rPr lang="en-US" sz="1600" dirty="0"/>
                        <a:t>Driver Perf</a:t>
                      </a:r>
                    </a:p>
                  </a:txBody>
                  <a:tcPr/>
                </a:tc>
                <a:tc>
                  <a:txBody>
                    <a:bodyPr/>
                    <a:lstStyle/>
                    <a:p>
                      <a:r>
                        <a:rPr lang="en-US" sz="1600" dirty="0"/>
                        <a:t>52.591</a:t>
                      </a:r>
                      <a:endParaRPr lang="en-GB" sz="1600" dirty="0"/>
                    </a:p>
                  </a:txBody>
                  <a:tcPr/>
                </a:tc>
                <a:tc>
                  <a:txBody>
                    <a:bodyPr/>
                    <a:lstStyle/>
                    <a:p>
                      <a:r>
                        <a:rPr lang="en-US" sz="1600" dirty="0"/>
                        <a:t>-1.630</a:t>
                      </a:r>
                      <a:endParaRPr lang="en-GB" sz="1600" dirty="0"/>
                    </a:p>
                  </a:txBody>
                  <a:tcPr/>
                </a:tc>
                <a:extLst>
                  <a:ext uri="{0D108BD9-81ED-4DB2-BD59-A6C34878D82A}">
                    <a16:rowId xmlns:a16="http://schemas.microsoft.com/office/drawing/2014/main" val="1458660893"/>
                  </a:ext>
                </a:extLst>
              </a:tr>
              <a:tr h="384712">
                <a:tc>
                  <a:txBody>
                    <a:bodyPr/>
                    <a:lstStyle/>
                    <a:p>
                      <a:r>
                        <a:rPr lang="en-US" sz="1600" dirty="0"/>
                        <a:t>Downshifts</a:t>
                      </a:r>
                    </a:p>
                  </a:txBody>
                  <a:tcPr/>
                </a:tc>
                <a:tc>
                  <a:txBody>
                    <a:bodyPr/>
                    <a:lstStyle/>
                    <a:p>
                      <a:r>
                        <a:rPr lang="en-US" sz="1600" dirty="0"/>
                        <a:t>52.231</a:t>
                      </a:r>
                      <a:endParaRPr lang="en-GB" sz="1600" dirty="0"/>
                    </a:p>
                  </a:txBody>
                  <a:tcPr/>
                </a:tc>
                <a:tc>
                  <a:txBody>
                    <a:bodyPr/>
                    <a:lstStyle/>
                    <a:p>
                      <a:r>
                        <a:rPr lang="en-US" sz="1600" dirty="0"/>
                        <a:t>-1.990</a:t>
                      </a:r>
                      <a:endParaRPr lang="en-GB" sz="1600" dirty="0"/>
                    </a:p>
                  </a:txBody>
                  <a:tcPr/>
                </a:tc>
                <a:extLst>
                  <a:ext uri="{0D108BD9-81ED-4DB2-BD59-A6C34878D82A}">
                    <a16:rowId xmlns:a16="http://schemas.microsoft.com/office/drawing/2014/main" val="1438310924"/>
                  </a:ext>
                </a:extLst>
              </a:tr>
              <a:tr h="384712">
                <a:tc>
                  <a:txBody>
                    <a:bodyPr/>
                    <a:lstStyle/>
                    <a:p>
                      <a:r>
                        <a:rPr lang="en-US" sz="1600" dirty="0"/>
                        <a:t>Upshifts</a:t>
                      </a:r>
                      <a:endParaRPr lang="en-GB" sz="1600" dirty="0"/>
                    </a:p>
                  </a:txBody>
                  <a:tcPr/>
                </a:tc>
                <a:tc>
                  <a:txBody>
                    <a:bodyPr/>
                    <a:lstStyle/>
                    <a:p>
                      <a:r>
                        <a:rPr lang="en-US" sz="1600" dirty="0"/>
                        <a:t>51.821</a:t>
                      </a:r>
                      <a:endParaRPr lang="en-GB" sz="1600" dirty="0"/>
                    </a:p>
                  </a:txBody>
                  <a:tcPr/>
                </a:tc>
                <a:tc>
                  <a:txBody>
                    <a:bodyPr/>
                    <a:lstStyle/>
                    <a:p>
                      <a:r>
                        <a:rPr lang="en-US" sz="1600" dirty="0"/>
                        <a:t>-2.400</a:t>
                      </a:r>
                      <a:endParaRPr lang="en-GB" sz="1600" dirty="0"/>
                    </a:p>
                  </a:txBody>
                  <a:tcPr/>
                </a:tc>
                <a:extLst>
                  <a:ext uri="{0D108BD9-81ED-4DB2-BD59-A6C34878D82A}">
                    <a16:rowId xmlns:a16="http://schemas.microsoft.com/office/drawing/2014/main" val="2804689484"/>
                  </a:ext>
                </a:extLst>
              </a:tr>
              <a:tr h="384712">
                <a:tc>
                  <a:txBody>
                    <a:bodyPr/>
                    <a:lstStyle/>
                    <a:p>
                      <a:r>
                        <a:rPr lang="en-US" sz="1600" dirty="0"/>
                        <a:t>Rear springs</a:t>
                      </a:r>
                      <a:endParaRPr lang="en-GB" sz="1600" dirty="0"/>
                    </a:p>
                  </a:txBody>
                  <a:tcPr/>
                </a:tc>
                <a:tc>
                  <a:txBody>
                    <a:bodyPr/>
                    <a:lstStyle/>
                    <a:p>
                      <a:r>
                        <a:rPr lang="en-US" sz="1600" dirty="0"/>
                        <a:t>51.381</a:t>
                      </a:r>
                      <a:endParaRPr lang="en-GB" sz="1600" dirty="0"/>
                    </a:p>
                  </a:txBody>
                  <a:tcPr/>
                </a:tc>
                <a:tc>
                  <a:txBody>
                    <a:bodyPr/>
                    <a:lstStyle/>
                    <a:p>
                      <a:r>
                        <a:rPr lang="en-US" sz="1600" dirty="0"/>
                        <a:t>-2.840</a:t>
                      </a:r>
                      <a:endParaRPr lang="en-GB" sz="1600" dirty="0"/>
                    </a:p>
                  </a:txBody>
                  <a:tcPr/>
                </a:tc>
                <a:extLst>
                  <a:ext uri="{0D108BD9-81ED-4DB2-BD59-A6C34878D82A}">
                    <a16:rowId xmlns:a16="http://schemas.microsoft.com/office/drawing/2014/main" val="2287931282"/>
                  </a:ext>
                </a:extLst>
              </a:tr>
              <a:tr h="384712">
                <a:tc>
                  <a:txBody>
                    <a:bodyPr/>
                    <a:lstStyle/>
                    <a:p>
                      <a:r>
                        <a:rPr lang="en-US" sz="1600" dirty="0"/>
                        <a:t>ARBs</a:t>
                      </a:r>
                      <a:endParaRPr lang="en-GB" sz="1600" dirty="0"/>
                    </a:p>
                  </a:txBody>
                  <a:tcPr/>
                </a:tc>
                <a:tc>
                  <a:txBody>
                    <a:bodyPr/>
                    <a:lstStyle/>
                    <a:p>
                      <a:r>
                        <a:rPr lang="en-US" sz="1600" dirty="0"/>
                        <a:t>51.341</a:t>
                      </a:r>
                      <a:endParaRPr lang="en-GB" sz="1600" dirty="0"/>
                    </a:p>
                  </a:txBody>
                  <a:tcPr/>
                </a:tc>
                <a:tc>
                  <a:txBody>
                    <a:bodyPr/>
                    <a:lstStyle/>
                    <a:p>
                      <a:r>
                        <a:rPr lang="en-US" sz="1600" dirty="0"/>
                        <a:t>-2.880</a:t>
                      </a:r>
                      <a:endParaRPr lang="en-GB" sz="1600" dirty="0"/>
                    </a:p>
                  </a:txBody>
                  <a:tcPr/>
                </a:tc>
                <a:extLst>
                  <a:ext uri="{0D108BD9-81ED-4DB2-BD59-A6C34878D82A}">
                    <a16:rowId xmlns:a16="http://schemas.microsoft.com/office/drawing/2014/main" val="1675052727"/>
                  </a:ext>
                </a:extLst>
              </a:tr>
            </a:tbl>
          </a:graphicData>
        </a:graphic>
      </p:graphicFrame>
      <p:pic>
        <p:nvPicPr>
          <p:cNvPr id="6" name="Picture 5">
            <a:extLst>
              <a:ext uri="{FF2B5EF4-FFF2-40B4-BE49-F238E27FC236}">
                <a16:creationId xmlns:a16="http://schemas.microsoft.com/office/drawing/2014/main" id="{3FA43414-EC0D-598D-C734-47617B576135}"/>
              </a:ext>
            </a:extLst>
          </p:cNvPr>
          <p:cNvPicPr>
            <a:picLocks noChangeAspect="1"/>
          </p:cNvPicPr>
          <p:nvPr/>
        </p:nvPicPr>
        <p:blipFill>
          <a:blip r:embed="rId3"/>
          <a:stretch>
            <a:fillRect/>
          </a:stretch>
        </p:blipFill>
        <p:spPr>
          <a:xfrm>
            <a:off x="5226756" y="3064192"/>
            <a:ext cx="6795910" cy="3648151"/>
          </a:xfrm>
          <a:prstGeom prst="rect">
            <a:avLst/>
          </a:prstGeom>
        </p:spPr>
      </p:pic>
    </p:spTree>
    <p:extLst>
      <p:ext uri="{BB962C8B-B14F-4D97-AF65-F5344CB8AC3E}">
        <p14:creationId xmlns:p14="http://schemas.microsoft.com/office/powerpoint/2010/main" val="4201962670"/>
      </p:ext>
    </p:extLst>
  </p:cSld>
  <p:clrMapOvr>
    <a:masterClrMapping/>
  </p:clrMapOvr>
</p:sld>
</file>

<file path=ppt/theme/theme1.xml><?xml version="1.0" encoding="utf-8"?>
<a:theme xmlns:a="http://schemas.openxmlformats.org/drawingml/2006/main" name="Slic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Slice</Template>
  <TotalTime>0</TotalTime>
  <Words>1641</Words>
  <Application>Microsoft Office PowerPoint</Application>
  <PresentationFormat>Widescreen</PresentationFormat>
  <Paragraphs>154</Paragraphs>
  <Slides>10</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Aptos</vt:lpstr>
      <vt:lpstr>Arial</vt:lpstr>
      <vt:lpstr>Century Gothic</vt:lpstr>
      <vt:lpstr>Wingdings 3</vt:lpstr>
      <vt:lpstr>Slice</vt:lpstr>
      <vt:lpstr>VI GRADE RACECAR SIM</vt:lpstr>
      <vt:lpstr>Data Analysis method</vt:lpstr>
      <vt:lpstr>PowerPoint Presentation</vt:lpstr>
      <vt:lpstr>DRIVER OPTIMISATION</vt:lpstr>
      <vt:lpstr>SHIFTING</vt:lpstr>
      <vt:lpstr>SHIFTING</vt:lpstr>
      <vt:lpstr>SPRING RATES / DAMPING</vt:lpstr>
      <vt:lpstr>Rear suspension</vt:lpstr>
      <vt:lpstr>Anti-Roll bars</vt:lpstr>
      <vt:lpstr>Overview</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Robin Thomas (2306069)</dc:creator>
  <cp:lastModifiedBy>Robin Thomas (2306069)</cp:lastModifiedBy>
  <cp:revision>66</cp:revision>
  <dcterms:created xsi:type="dcterms:W3CDTF">2025-04-16T15:49:04Z</dcterms:created>
  <dcterms:modified xsi:type="dcterms:W3CDTF">2025-05-02T20:51:12Z</dcterms:modified>
</cp:coreProperties>
</file>