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8" r:id="rId3"/>
    <p:sldId id="259" r:id="rId4"/>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75" d="100"/>
          <a:sy n="75" d="100"/>
        </p:scale>
        <p:origin x="96" y="8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B15DA-B7BF-6F7D-D0FB-C74B0485A9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E8D02C-3F9C-2A9E-CC37-F9E7485444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327958-81AD-ABCA-E23E-757A6CF00BC2}"/>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2C73356D-C10E-5DF9-D2D2-54D04CC44C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834857-504E-B5D0-2047-F22F02EE0A97}"/>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25178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4C9B4-E607-8FFF-BEE3-7AE0AE5DF9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CB071F-BF1B-E9D2-06D2-E68C8C3D4E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A67384-5A09-595A-B46B-2CAC02933716}"/>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AB9812B8-2ABE-7855-57FC-F6E2974FA1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6A18B0-64F7-6EE0-5F7C-DD4748B3C666}"/>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671995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025FF-F7D5-6060-9ABD-BE1ADFBCB1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9EB7A6-86B7-8188-6D30-7E7E5ACF26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D2527B-A937-38FD-6B61-1FAE55E322C7}"/>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3923204C-38DE-0B40-F075-3EE4E9A271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060D49-9156-5BA1-5417-7134669131D9}"/>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841919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FB8A9-E26A-3B14-F5DC-90AC58232C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F9A402-B003-7A77-DF5D-94390CE18A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517CDEE-E623-D46F-AE2B-6781182C08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9D6A98-55D8-B9FC-E5BC-CABF4DBA74D1}"/>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6" name="Footer Placeholder 5">
            <a:extLst>
              <a:ext uri="{FF2B5EF4-FFF2-40B4-BE49-F238E27FC236}">
                <a16:creationId xmlns:a16="http://schemas.microsoft.com/office/drawing/2014/main" id="{6229F151-80EF-2420-966F-D2D0989C28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FFCA5D-3BD6-3719-9750-8891EF8BDF94}"/>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331464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467B4-9A95-301B-EBFF-07152DE204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BB2624-F9DE-DF18-8E9F-C606615640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019D71-700E-9DDF-7ADB-CC35899BE8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3C0F3F-F390-80C9-0275-20FA6CE402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20615B-C932-5AB0-DF82-D4B3CDF2FD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2FD09B8-D388-FE08-8F37-0F34E506FD2B}"/>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8" name="Footer Placeholder 7">
            <a:extLst>
              <a:ext uri="{FF2B5EF4-FFF2-40B4-BE49-F238E27FC236}">
                <a16:creationId xmlns:a16="http://schemas.microsoft.com/office/drawing/2014/main" id="{BB646EAB-EC07-8B9D-10E5-5A98A4DCDF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E8D303-376D-4C44-90D6-34BF132E9CD0}"/>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1005676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0A118-67F3-3561-4101-8703FC516E5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2A03057-24AE-E744-F365-6860B0EE0D51}"/>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4" name="Footer Placeholder 3">
            <a:extLst>
              <a:ext uri="{FF2B5EF4-FFF2-40B4-BE49-F238E27FC236}">
                <a16:creationId xmlns:a16="http://schemas.microsoft.com/office/drawing/2014/main" id="{5C50DFFC-8BD1-9889-9C77-09EEB05DE1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ABB6FDC-DCAB-B590-62C9-54FEC21DF1CA}"/>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665032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272AE8-E4EC-C41D-00DF-335304E67015}"/>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3" name="Footer Placeholder 2">
            <a:extLst>
              <a:ext uri="{FF2B5EF4-FFF2-40B4-BE49-F238E27FC236}">
                <a16:creationId xmlns:a16="http://schemas.microsoft.com/office/drawing/2014/main" id="{47A7C424-D99E-7780-C703-452BF7F55CA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0881434-5E86-AB87-81A1-42E7AE93FA49}"/>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1229616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4F1D0-3888-893E-0B93-17BF2E6854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ED173B-3608-5BF6-31ED-F40492577F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383FB90-15AC-627B-10BB-326A6382EE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7BD7A7-777B-67C6-D9CC-E26142C95D14}"/>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6" name="Footer Placeholder 5">
            <a:extLst>
              <a:ext uri="{FF2B5EF4-FFF2-40B4-BE49-F238E27FC236}">
                <a16:creationId xmlns:a16="http://schemas.microsoft.com/office/drawing/2014/main" id="{E78D8C26-0768-7C60-06DB-E1858C3AEA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6C84C5-0024-D42C-BF25-A3884F4A406A}"/>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4051251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DFB49-E042-3D8C-F585-5E47F72242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C81F5E0-AD3C-073F-CEEE-2DEDAF0930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F6ACA63-14A0-107A-5FC7-50F6281AC0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E89AE7-253E-A8FF-E5BD-DD324ECCC648}"/>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6" name="Footer Placeholder 5">
            <a:extLst>
              <a:ext uri="{FF2B5EF4-FFF2-40B4-BE49-F238E27FC236}">
                <a16:creationId xmlns:a16="http://schemas.microsoft.com/office/drawing/2014/main" id="{C6AE0CA5-AA4D-0E4D-BCAE-FF18F44F4D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A5E62F-5DCC-9889-855D-7E419AA3CF88}"/>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4279467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8F575-ED24-249E-DDC3-0570040285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557FE0-F6A0-E703-7039-BF1D3B6BB85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EABF74-CA18-06BC-7EEB-384E8B37A47A}"/>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A488EE1C-3B89-E3EB-0CBA-4CBF030115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3BB5CA-5BBB-3698-A14E-63384DEDBF6B}"/>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2259943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7E9DC5-2B85-0D10-A4B5-555FECE912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A66B82-5775-D35F-3FDB-116DBA9AFC6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D0065C-7DCB-AE29-A6B0-E25DD93DBA2B}"/>
              </a:ext>
            </a:extLst>
          </p:cNvPr>
          <p:cNvSpPr>
            <a:spLocks noGrp="1"/>
          </p:cNvSpPr>
          <p:nvPr>
            <p:ph type="dt" sz="half" idx="10"/>
          </p:nvPr>
        </p:nvSpPr>
        <p:spPr/>
        <p:txBody>
          <a:body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9A67E095-D1DF-42AF-38A9-4BD0923989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4B09C3-5F35-7BC7-4AE3-A0849E54D9BE}"/>
              </a:ext>
            </a:extLst>
          </p:cNvPr>
          <p:cNvSpPr>
            <a:spLocks noGrp="1"/>
          </p:cNvSpPr>
          <p:nvPr>
            <p:ph type="sldNum" sz="quarter" idx="12"/>
          </p:nvPr>
        </p:nvSpPr>
        <p:spPr/>
        <p:txBody>
          <a:bodyPr/>
          <a:lstStyle/>
          <a:p>
            <a:fld id="{F3387284-80A7-4416-A772-1B44F48194F4}" type="slidenum">
              <a:rPr lang="en-GB" smtClean="0"/>
              <a:t>‹#›</a:t>
            </a:fld>
            <a:endParaRPr lang="en-GB"/>
          </a:p>
        </p:txBody>
      </p:sp>
    </p:spTree>
    <p:extLst>
      <p:ext uri="{BB962C8B-B14F-4D97-AF65-F5344CB8AC3E}">
        <p14:creationId xmlns:p14="http://schemas.microsoft.com/office/powerpoint/2010/main" val="2231002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AD6704-B052-AE94-3569-AD688B3BC5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E96FF6-B90B-24A9-C0EB-43A71412A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5E42D3-2AAB-A9E9-DC9D-FE649AE61E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0D61A6-3ECF-47E5-A6F6-F13D7B1B9AEC}" type="datetimeFigureOut">
              <a:rPr lang="en-GB" smtClean="0"/>
              <a:t>01/02/2024</a:t>
            </a:fld>
            <a:endParaRPr lang="en-GB"/>
          </a:p>
        </p:txBody>
      </p:sp>
      <p:sp>
        <p:nvSpPr>
          <p:cNvPr id="5" name="Footer Placeholder 4">
            <a:extLst>
              <a:ext uri="{FF2B5EF4-FFF2-40B4-BE49-F238E27FC236}">
                <a16:creationId xmlns:a16="http://schemas.microsoft.com/office/drawing/2014/main" id="{6FD79465-B587-FAB9-F715-549CBA59F6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1CF448-7333-AAD9-EEF0-0D3156F223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387284-80A7-4416-A772-1B44F48194F4}" type="slidenum">
              <a:rPr lang="en-GB" smtClean="0"/>
              <a:t>‹#›</a:t>
            </a:fld>
            <a:endParaRPr lang="en-GB"/>
          </a:p>
        </p:txBody>
      </p:sp>
    </p:spTree>
    <p:extLst>
      <p:ext uri="{BB962C8B-B14F-4D97-AF65-F5344CB8AC3E}">
        <p14:creationId xmlns:p14="http://schemas.microsoft.com/office/powerpoint/2010/main" val="928394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26C624C-963C-4795-B05B-6565DB5AB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long straight road with a long strip of road and a green field&#10;&#10;Description automatically generated with medium confidence">
            <a:extLst>
              <a:ext uri="{FF2B5EF4-FFF2-40B4-BE49-F238E27FC236}">
                <a16:creationId xmlns:a16="http://schemas.microsoft.com/office/drawing/2014/main" id="{C78B41C4-4F81-4053-F7DD-E8FF3AF47DC4}"/>
              </a:ext>
            </a:extLst>
          </p:cNvPr>
          <p:cNvPicPr>
            <a:picLocks noChangeAspect="1"/>
          </p:cNvPicPr>
          <p:nvPr/>
        </p:nvPicPr>
        <p:blipFill rotWithShape="1">
          <a:blip r:embed="rId2">
            <a:extLst>
              <a:ext uri="{28A0092B-C50C-407E-A947-70E740481C1C}">
                <a14:useLocalDpi xmlns:a14="http://schemas.microsoft.com/office/drawing/2010/main" val="0"/>
              </a:ext>
            </a:extLst>
          </a:blip>
          <a:srcRect l="25709" r="19877"/>
          <a:stretch/>
        </p:blipFill>
        <p:spPr>
          <a:xfrm>
            <a:off x="20" y="10"/>
            <a:ext cx="3728839" cy="4197358"/>
          </a:xfrm>
          <a:prstGeom prst="rect">
            <a:avLst/>
          </a:prstGeom>
        </p:spPr>
      </p:pic>
      <p:pic>
        <p:nvPicPr>
          <p:cNvPr id="11" name="Picture 10" descr="An aerial view of a beach&#10;&#10;Description automatically generated">
            <a:extLst>
              <a:ext uri="{FF2B5EF4-FFF2-40B4-BE49-F238E27FC236}">
                <a16:creationId xmlns:a16="http://schemas.microsoft.com/office/drawing/2014/main" id="{B3AD9494-1FF7-2E43-6899-8AFB9D9D249E}"/>
              </a:ext>
            </a:extLst>
          </p:cNvPr>
          <p:cNvPicPr>
            <a:picLocks noChangeAspect="1"/>
          </p:cNvPicPr>
          <p:nvPr/>
        </p:nvPicPr>
        <p:blipFill rotWithShape="1">
          <a:blip r:embed="rId3">
            <a:extLst>
              <a:ext uri="{28A0092B-C50C-407E-A947-70E740481C1C}">
                <a14:useLocalDpi xmlns:a14="http://schemas.microsoft.com/office/drawing/2010/main" val="0"/>
              </a:ext>
            </a:extLst>
          </a:blip>
          <a:srcRect l="26173" r="24418"/>
          <a:stretch/>
        </p:blipFill>
        <p:spPr>
          <a:xfrm>
            <a:off x="3847755" y="5"/>
            <a:ext cx="3686887" cy="4197368"/>
          </a:xfrm>
          <a:custGeom>
            <a:avLst/>
            <a:gdLst/>
            <a:ahLst/>
            <a:cxnLst/>
            <a:rect l="l" t="t" r="r" b="b"/>
            <a:pathLst>
              <a:path w="3686887" h="4197368">
                <a:moveTo>
                  <a:pt x="0" y="0"/>
                </a:moveTo>
                <a:lnTo>
                  <a:pt x="3686887" y="0"/>
                </a:lnTo>
                <a:lnTo>
                  <a:pt x="3686887" y="3832811"/>
                </a:lnTo>
                <a:lnTo>
                  <a:pt x="3497100" y="3826712"/>
                </a:lnTo>
                <a:cubicBezTo>
                  <a:pt x="3497100" y="3826712"/>
                  <a:pt x="3493758" y="3826712"/>
                  <a:pt x="3493758" y="3826712"/>
                </a:cubicBezTo>
                <a:cubicBezTo>
                  <a:pt x="3426914" y="3823370"/>
                  <a:pt x="3363416" y="3823370"/>
                  <a:pt x="3296571" y="3820027"/>
                </a:cubicBezTo>
                <a:cubicBezTo>
                  <a:pt x="3065966" y="3820027"/>
                  <a:pt x="2835360" y="3820027"/>
                  <a:pt x="2608095" y="3820027"/>
                </a:cubicBezTo>
                <a:cubicBezTo>
                  <a:pt x="2384173" y="3910265"/>
                  <a:pt x="2140198" y="3833396"/>
                  <a:pt x="1919619" y="3903581"/>
                </a:cubicBezTo>
                <a:cubicBezTo>
                  <a:pt x="1685670" y="3900239"/>
                  <a:pt x="1465092" y="3970423"/>
                  <a:pt x="1234485" y="4000503"/>
                </a:cubicBezTo>
                <a:cubicBezTo>
                  <a:pt x="1060693" y="4013871"/>
                  <a:pt x="883561" y="3997160"/>
                  <a:pt x="723139" y="4067345"/>
                </a:cubicBezTo>
                <a:cubicBezTo>
                  <a:pt x="661310" y="4095753"/>
                  <a:pt x="606165" y="4128339"/>
                  <a:pt x="583188" y="4172622"/>
                </a:cubicBezTo>
                <a:lnTo>
                  <a:pt x="575662" y="4197368"/>
                </a:lnTo>
                <a:lnTo>
                  <a:pt x="0" y="4197368"/>
                </a:lnTo>
                <a:close/>
              </a:path>
            </a:pathLst>
          </a:custGeom>
        </p:spPr>
      </p:pic>
      <p:pic>
        <p:nvPicPr>
          <p:cNvPr id="13" name="Picture 12" descr="A group of buildings on a beach&#10;&#10;Description automatically generated">
            <a:extLst>
              <a:ext uri="{FF2B5EF4-FFF2-40B4-BE49-F238E27FC236}">
                <a16:creationId xmlns:a16="http://schemas.microsoft.com/office/drawing/2014/main" id="{DC1ED8F9-2E22-D85F-B809-1A1F77DAB76D}"/>
              </a:ext>
            </a:extLst>
          </p:cNvPr>
          <p:cNvPicPr>
            <a:picLocks noChangeAspect="1"/>
          </p:cNvPicPr>
          <p:nvPr/>
        </p:nvPicPr>
        <p:blipFill rotWithShape="1">
          <a:blip r:embed="rId4">
            <a:extLst>
              <a:ext uri="{28A0092B-C50C-407E-A947-70E740481C1C}">
                <a14:useLocalDpi xmlns:a14="http://schemas.microsoft.com/office/drawing/2010/main" val="0"/>
              </a:ext>
            </a:extLst>
          </a:blip>
          <a:srcRect t="11666" r="2" b="19991"/>
          <a:stretch/>
        </p:blipFill>
        <p:spPr>
          <a:xfrm>
            <a:off x="7653541" y="1"/>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pic>
        <p:nvPicPr>
          <p:cNvPr id="9" name="Picture 8" descr="A beach with boats in the water&#10;&#10;Description automatically generated">
            <a:extLst>
              <a:ext uri="{FF2B5EF4-FFF2-40B4-BE49-F238E27FC236}">
                <a16:creationId xmlns:a16="http://schemas.microsoft.com/office/drawing/2014/main" id="{6775B047-19E4-7A8F-2851-8C5629F22DA4}"/>
              </a:ext>
            </a:extLst>
          </p:cNvPr>
          <p:cNvPicPr>
            <a:picLocks noChangeAspect="1"/>
          </p:cNvPicPr>
          <p:nvPr/>
        </p:nvPicPr>
        <p:blipFill rotWithShape="1">
          <a:blip r:embed="rId5">
            <a:extLst>
              <a:ext uri="{28A0092B-C50C-407E-A947-70E740481C1C}">
                <a14:useLocalDpi xmlns:a14="http://schemas.microsoft.com/office/drawing/2010/main" val="0"/>
              </a:ext>
            </a:extLst>
          </a:blip>
          <a:srcRect t="20794" b="12630"/>
          <a:stretch/>
        </p:blipFill>
        <p:spPr>
          <a:xfrm>
            <a:off x="20" y="4297691"/>
            <a:ext cx="6836830" cy="2560309"/>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p:spPr>
      </p:pic>
      <p:sp>
        <p:nvSpPr>
          <p:cNvPr id="2" name="Title 1">
            <a:extLst>
              <a:ext uri="{FF2B5EF4-FFF2-40B4-BE49-F238E27FC236}">
                <a16:creationId xmlns:a16="http://schemas.microsoft.com/office/drawing/2014/main" id="{A8A2EF00-0EBC-F803-E9B8-F5BB7A7B174A}"/>
              </a:ext>
            </a:extLst>
          </p:cNvPr>
          <p:cNvSpPr>
            <a:spLocks noGrp="1"/>
          </p:cNvSpPr>
          <p:nvPr>
            <p:ph type="ctrTitle"/>
          </p:nvPr>
        </p:nvSpPr>
        <p:spPr>
          <a:xfrm>
            <a:off x="6343650" y="3953190"/>
            <a:ext cx="5505814" cy="1471335"/>
          </a:xfrm>
        </p:spPr>
        <p:txBody>
          <a:bodyPr anchor="b">
            <a:normAutofit fontScale="90000"/>
          </a:bodyPr>
          <a:lstStyle/>
          <a:p>
            <a:pPr algn="l"/>
            <a:r>
              <a:rPr lang="en-GB" dirty="0"/>
              <a:t>The Development</a:t>
            </a:r>
          </a:p>
        </p:txBody>
      </p:sp>
      <p:sp>
        <p:nvSpPr>
          <p:cNvPr id="3" name="Subtitle 2">
            <a:extLst>
              <a:ext uri="{FF2B5EF4-FFF2-40B4-BE49-F238E27FC236}">
                <a16:creationId xmlns:a16="http://schemas.microsoft.com/office/drawing/2014/main" id="{BC56A21E-3561-ED53-AAA1-794A52A39045}"/>
              </a:ext>
            </a:extLst>
          </p:cNvPr>
          <p:cNvSpPr>
            <a:spLocks noGrp="1"/>
          </p:cNvSpPr>
          <p:nvPr>
            <p:ph type="subTitle" idx="1"/>
          </p:nvPr>
        </p:nvSpPr>
        <p:spPr>
          <a:xfrm>
            <a:off x="6343650" y="5709565"/>
            <a:ext cx="5395975" cy="646785"/>
          </a:xfrm>
        </p:spPr>
        <p:txBody>
          <a:bodyPr>
            <a:noAutofit/>
          </a:bodyPr>
          <a:lstStyle/>
          <a:p>
            <a:pPr algn="l"/>
            <a:r>
              <a:rPr lang="en-GB" sz="4400" dirty="0"/>
              <a:t>Barbuda Ocean Club</a:t>
            </a:r>
          </a:p>
        </p:txBody>
      </p:sp>
      <p:sp>
        <p:nvSpPr>
          <p:cNvPr id="14" name="TextBox 13">
            <a:extLst>
              <a:ext uri="{FF2B5EF4-FFF2-40B4-BE49-F238E27FC236}">
                <a16:creationId xmlns:a16="http://schemas.microsoft.com/office/drawing/2014/main" id="{82CAF88F-6A07-617C-67DA-E64DECC9BC34}"/>
              </a:ext>
            </a:extLst>
          </p:cNvPr>
          <p:cNvSpPr txBox="1"/>
          <p:nvPr/>
        </p:nvSpPr>
        <p:spPr>
          <a:xfrm>
            <a:off x="275422" y="6488658"/>
            <a:ext cx="5332163" cy="369332"/>
          </a:xfrm>
          <a:prstGeom prst="rect">
            <a:avLst/>
          </a:prstGeom>
          <a:noFill/>
        </p:spPr>
        <p:txBody>
          <a:bodyPr wrap="square" rtlCol="0">
            <a:spAutoFit/>
          </a:bodyPr>
          <a:lstStyle/>
          <a:p>
            <a:r>
              <a:rPr lang="en-GB" dirty="0"/>
              <a:t>https://barbudaoceanclub.com/about</a:t>
            </a:r>
          </a:p>
        </p:txBody>
      </p:sp>
    </p:spTree>
    <p:extLst>
      <p:ext uri="{BB962C8B-B14F-4D97-AF65-F5344CB8AC3E}">
        <p14:creationId xmlns:p14="http://schemas.microsoft.com/office/powerpoint/2010/main" val="251265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A29C253-C0CD-BBA6-75F8-3A1B8ECF517E}"/>
              </a:ext>
            </a:extLst>
          </p:cNvPr>
          <p:cNvPicPr>
            <a:picLocks noChangeAspect="1"/>
          </p:cNvPicPr>
          <p:nvPr/>
        </p:nvPicPr>
        <p:blipFill rotWithShape="1">
          <a:blip r:embed="rId2"/>
          <a:srcRect t="3111" b="8000"/>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grpSp>
        <p:nvGrpSpPr>
          <p:cNvPr id="18" name="Group 17">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19" name="Freeform: Shape 18">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 name="TextBox 4">
            <a:extLst>
              <a:ext uri="{FF2B5EF4-FFF2-40B4-BE49-F238E27FC236}">
                <a16:creationId xmlns:a16="http://schemas.microsoft.com/office/drawing/2014/main" id="{0E91F2CF-A708-151C-8CB5-148B49A23FD7}"/>
              </a:ext>
            </a:extLst>
          </p:cNvPr>
          <p:cNvSpPr txBox="1"/>
          <p:nvPr/>
        </p:nvSpPr>
        <p:spPr>
          <a:xfrm>
            <a:off x="7866043" y="6095999"/>
            <a:ext cx="3999123" cy="584775"/>
          </a:xfrm>
          <a:prstGeom prst="rect">
            <a:avLst/>
          </a:prstGeom>
          <a:noFill/>
        </p:spPr>
        <p:txBody>
          <a:bodyPr wrap="square" rtlCol="0">
            <a:spAutoFit/>
          </a:bodyPr>
          <a:lstStyle/>
          <a:p>
            <a:r>
              <a:rPr lang="en-GB" sz="3200" b="1" dirty="0">
                <a:solidFill>
                  <a:schemeClr val="bg1"/>
                </a:solidFill>
              </a:rPr>
              <a:t>JOHN MUSSINGTON</a:t>
            </a:r>
          </a:p>
        </p:txBody>
      </p:sp>
      <p:sp>
        <p:nvSpPr>
          <p:cNvPr id="6" name="TextBox 5">
            <a:extLst>
              <a:ext uri="{FF2B5EF4-FFF2-40B4-BE49-F238E27FC236}">
                <a16:creationId xmlns:a16="http://schemas.microsoft.com/office/drawing/2014/main" id="{695E6EE0-E6AD-18E8-579C-6BDB8792C6EC}"/>
              </a:ext>
            </a:extLst>
          </p:cNvPr>
          <p:cNvSpPr txBox="1"/>
          <p:nvPr/>
        </p:nvSpPr>
        <p:spPr>
          <a:xfrm>
            <a:off x="738130" y="6298994"/>
            <a:ext cx="4439798" cy="369332"/>
          </a:xfrm>
          <a:prstGeom prst="rect">
            <a:avLst/>
          </a:prstGeom>
          <a:noFill/>
        </p:spPr>
        <p:txBody>
          <a:bodyPr wrap="square" rtlCol="0">
            <a:spAutoFit/>
          </a:bodyPr>
          <a:lstStyle/>
          <a:p>
            <a:r>
              <a:rPr lang="en-GB" dirty="0">
                <a:solidFill>
                  <a:schemeClr val="bg1"/>
                </a:solidFill>
              </a:rPr>
              <a:t>savebarbuda.org</a:t>
            </a:r>
          </a:p>
        </p:txBody>
      </p:sp>
    </p:spTree>
    <p:extLst>
      <p:ext uri="{BB962C8B-B14F-4D97-AF65-F5344CB8AC3E}">
        <p14:creationId xmlns:p14="http://schemas.microsoft.com/office/powerpoint/2010/main" val="940739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14C78B5-EC6B-4A39-8860-705100867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person in a suit and bow tie&#10;&#10;Description automatically generated">
            <a:extLst>
              <a:ext uri="{FF2B5EF4-FFF2-40B4-BE49-F238E27FC236}">
                <a16:creationId xmlns:a16="http://schemas.microsoft.com/office/drawing/2014/main" id="{9526D36D-5504-7A1A-FA1C-7941AB30B232}"/>
              </a:ext>
            </a:extLst>
          </p:cNvPr>
          <p:cNvPicPr>
            <a:picLocks noChangeAspect="1"/>
          </p:cNvPicPr>
          <p:nvPr/>
        </p:nvPicPr>
        <p:blipFill rotWithShape="1">
          <a:blip r:embed="rId2">
            <a:extLst>
              <a:ext uri="{28A0092B-C50C-407E-A947-70E740481C1C}">
                <a14:useLocalDpi xmlns:a14="http://schemas.microsoft.com/office/drawing/2010/main" val="0"/>
              </a:ext>
            </a:extLst>
          </a:blip>
          <a:srcRect t="9021" b="17772"/>
          <a:stretch/>
        </p:blipFill>
        <p:spPr>
          <a:xfrm>
            <a:off x="20" y="10"/>
            <a:ext cx="4000480" cy="3904882"/>
          </a:xfrm>
          <a:custGeom>
            <a:avLst/>
            <a:gdLst/>
            <a:ahLst/>
            <a:cxnLst/>
            <a:rect l="l" t="t" r="r" b="b"/>
            <a:pathLst>
              <a:path w="4000500" h="3413410">
                <a:moveTo>
                  <a:pt x="0" y="0"/>
                </a:moveTo>
                <a:lnTo>
                  <a:pt x="4000500" y="0"/>
                </a:lnTo>
                <a:lnTo>
                  <a:pt x="4000500" y="3330603"/>
                </a:lnTo>
                <a:lnTo>
                  <a:pt x="416174" y="3413410"/>
                </a:lnTo>
                <a:lnTo>
                  <a:pt x="0" y="3408169"/>
                </a:lnTo>
                <a:close/>
              </a:path>
            </a:pathLst>
          </a:custGeom>
        </p:spPr>
      </p:pic>
      <p:pic>
        <p:nvPicPr>
          <p:cNvPr id="10" name="Picture 9" descr="A person smiling at the camera&#10;&#10;Description automatically generated">
            <a:extLst>
              <a:ext uri="{FF2B5EF4-FFF2-40B4-BE49-F238E27FC236}">
                <a16:creationId xmlns:a16="http://schemas.microsoft.com/office/drawing/2014/main" id="{109C7BC4-E7DC-A73B-3852-3C3382926D6D}"/>
              </a:ext>
            </a:extLst>
          </p:cNvPr>
          <p:cNvPicPr>
            <a:picLocks noChangeAspect="1"/>
          </p:cNvPicPr>
          <p:nvPr/>
        </p:nvPicPr>
        <p:blipFill rotWithShape="1">
          <a:blip r:embed="rId3">
            <a:extLst>
              <a:ext uri="{28A0092B-C50C-407E-A947-70E740481C1C}">
                <a14:useLocalDpi xmlns:a14="http://schemas.microsoft.com/office/drawing/2010/main" val="0"/>
              </a:ext>
            </a:extLst>
          </a:blip>
          <a:srcRect b="23132"/>
          <a:stretch/>
        </p:blipFill>
        <p:spPr>
          <a:xfrm>
            <a:off x="4191002" y="10"/>
            <a:ext cx="3809998" cy="3904881"/>
          </a:xfrm>
          <a:custGeom>
            <a:avLst/>
            <a:gdLst/>
            <a:ahLst/>
            <a:cxnLst/>
            <a:rect l="l" t="t" r="r" b="b"/>
            <a:pathLst>
              <a:path w="3809998" h="3361533">
                <a:moveTo>
                  <a:pt x="0" y="0"/>
                </a:moveTo>
                <a:lnTo>
                  <a:pt x="3809998" y="0"/>
                </a:lnTo>
                <a:lnTo>
                  <a:pt x="3809998" y="3353206"/>
                </a:lnTo>
                <a:lnTo>
                  <a:pt x="1781628" y="3181423"/>
                </a:lnTo>
                <a:lnTo>
                  <a:pt x="0" y="3361533"/>
                </a:lnTo>
                <a:close/>
              </a:path>
            </a:pathLst>
          </a:custGeom>
        </p:spPr>
      </p:pic>
      <p:pic>
        <p:nvPicPr>
          <p:cNvPr id="8" name="Content Placeholder 7" descr="A person with a beard&#10;&#10;Description automatically generated">
            <a:extLst>
              <a:ext uri="{FF2B5EF4-FFF2-40B4-BE49-F238E27FC236}">
                <a16:creationId xmlns:a16="http://schemas.microsoft.com/office/drawing/2014/main" id="{FBB4E358-9486-7FD7-6094-E8E2B76FAB4F}"/>
              </a:ext>
            </a:extLst>
          </p:cNvPr>
          <p:cNvPicPr>
            <a:picLocks noChangeAspect="1"/>
          </p:cNvPicPr>
          <p:nvPr/>
        </p:nvPicPr>
        <p:blipFill rotWithShape="1">
          <a:blip r:embed="rId4">
            <a:extLst>
              <a:ext uri="{28A0092B-C50C-407E-A947-70E740481C1C}">
                <a14:useLocalDpi xmlns:a14="http://schemas.microsoft.com/office/drawing/2010/main" val="0"/>
              </a:ext>
            </a:extLst>
          </a:blip>
          <a:srcRect t="1426" b="23426"/>
          <a:stretch/>
        </p:blipFill>
        <p:spPr>
          <a:xfrm>
            <a:off x="8191500" y="-1"/>
            <a:ext cx="4000500" cy="4008409"/>
          </a:xfrm>
          <a:custGeom>
            <a:avLst/>
            <a:gdLst/>
            <a:ahLst/>
            <a:cxnLst/>
            <a:rect l="l" t="t" r="r" b="b"/>
            <a:pathLst>
              <a:path w="4000500" h="3403026">
                <a:moveTo>
                  <a:pt x="0" y="0"/>
                </a:moveTo>
                <a:lnTo>
                  <a:pt x="4000500" y="0"/>
                </a:lnTo>
                <a:lnTo>
                  <a:pt x="4000500" y="3403026"/>
                </a:lnTo>
                <a:lnTo>
                  <a:pt x="9072" y="3370108"/>
                </a:lnTo>
                <a:lnTo>
                  <a:pt x="0" y="3369340"/>
                </a:lnTo>
                <a:close/>
              </a:path>
            </a:pathLst>
          </a:custGeom>
        </p:spPr>
      </p:pic>
      <p:grpSp>
        <p:nvGrpSpPr>
          <p:cNvPr id="21" name="Group 20">
            <a:extLst>
              <a:ext uri="{FF2B5EF4-FFF2-40B4-BE49-F238E27FC236}">
                <a16:creationId xmlns:a16="http://schemas.microsoft.com/office/drawing/2014/main" id="{A50943B0-FDF7-4C2C-B784-9208C945A8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22" name="Freeform: Shape 21">
              <a:extLst>
                <a:ext uri="{FF2B5EF4-FFF2-40B4-BE49-F238E27FC236}">
                  <a16:creationId xmlns:a16="http://schemas.microsoft.com/office/drawing/2014/main" id="{64021FAB-FA86-49DE-8FC9-585A1729B7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7B58B526-A432-4EB5-AA70-2BB897257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Content Placeholder 15">
            <a:extLst>
              <a:ext uri="{FF2B5EF4-FFF2-40B4-BE49-F238E27FC236}">
                <a16:creationId xmlns:a16="http://schemas.microsoft.com/office/drawing/2014/main" id="{65F45124-3282-F954-82C7-79C18275421A}"/>
              </a:ext>
            </a:extLst>
          </p:cNvPr>
          <p:cNvSpPr>
            <a:spLocks noGrp="1"/>
          </p:cNvSpPr>
          <p:nvPr>
            <p:ph idx="1"/>
          </p:nvPr>
        </p:nvSpPr>
        <p:spPr>
          <a:xfrm>
            <a:off x="0" y="4766267"/>
            <a:ext cx="12019722" cy="1077411"/>
          </a:xfrm>
        </p:spPr>
        <p:txBody>
          <a:bodyPr>
            <a:normAutofit/>
          </a:bodyPr>
          <a:lstStyle/>
          <a:p>
            <a:pPr marL="0" indent="0">
              <a:buNone/>
            </a:pPr>
            <a:r>
              <a:rPr lang="en-US" b="1" dirty="0">
                <a:solidFill>
                  <a:schemeClr val="bg1">
                    <a:alpha val="80000"/>
                  </a:schemeClr>
                </a:solidFill>
              </a:rPr>
              <a:t>       ROBERT </a:t>
            </a:r>
            <a:r>
              <a:rPr lang="en-US" b="1" dirty="0" err="1">
                <a:solidFill>
                  <a:schemeClr val="bg1">
                    <a:alpha val="80000"/>
                  </a:schemeClr>
                </a:solidFill>
              </a:rPr>
              <a:t>DeNIRO</a:t>
            </a:r>
            <a:r>
              <a:rPr lang="en-US" b="1" dirty="0">
                <a:solidFill>
                  <a:schemeClr val="bg1">
                    <a:alpha val="80000"/>
                  </a:schemeClr>
                </a:solidFill>
              </a:rPr>
              <a:t>		  MICHAEL MELDMAN           JOHN PAUL </a:t>
            </a:r>
            <a:r>
              <a:rPr lang="en-US" b="1" dirty="0" err="1">
                <a:solidFill>
                  <a:schemeClr val="bg1">
                    <a:alpha val="80000"/>
                  </a:schemeClr>
                </a:solidFill>
              </a:rPr>
              <a:t>DeJORIA</a:t>
            </a:r>
            <a:endParaRPr lang="en-US" b="1" dirty="0">
              <a:solidFill>
                <a:schemeClr val="bg1">
                  <a:alpha val="80000"/>
                </a:schemeClr>
              </a:solidFill>
            </a:endParaRPr>
          </a:p>
        </p:txBody>
      </p:sp>
      <p:sp>
        <p:nvSpPr>
          <p:cNvPr id="13" name="TextBox 12">
            <a:extLst>
              <a:ext uri="{FF2B5EF4-FFF2-40B4-BE49-F238E27FC236}">
                <a16:creationId xmlns:a16="http://schemas.microsoft.com/office/drawing/2014/main" id="{BCCD95D0-D325-D444-362F-771265465264}"/>
              </a:ext>
            </a:extLst>
          </p:cNvPr>
          <p:cNvSpPr txBox="1"/>
          <p:nvPr/>
        </p:nvSpPr>
        <p:spPr>
          <a:xfrm>
            <a:off x="683046" y="6323785"/>
            <a:ext cx="4439798" cy="369332"/>
          </a:xfrm>
          <a:prstGeom prst="rect">
            <a:avLst/>
          </a:prstGeom>
          <a:noFill/>
        </p:spPr>
        <p:txBody>
          <a:bodyPr wrap="square" rtlCol="0">
            <a:spAutoFit/>
          </a:bodyPr>
          <a:lstStyle/>
          <a:p>
            <a:r>
              <a:rPr lang="en-GB" dirty="0">
                <a:solidFill>
                  <a:schemeClr val="bg1"/>
                </a:solidFill>
              </a:rPr>
              <a:t>savebarbuda.org</a:t>
            </a:r>
          </a:p>
        </p:txBody>
      </p:sp>
    </p:spTree>
    <p:extLst>
      <p:ext uri="{BB962C8B-B14F-4D97-AF65-F5344CB8AC3E}">
        <p14:creationId xmlns:p14="http://schemas.microsoft.com/office/powerpoint/2010/main" val="2962099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eat Barrier Reef in Australia">
            <a:extLst>
              <a:ext uri="{FF2B5EF4-FFF2-40B4-BE49-F238E27FC236}">
                <a16:creationId xmlns:a16="http://schemas.microsoft.com/office/drawing/2014/main" id="{2AFF50E6-1C2E-4431-BB27-6615B1386F9A}"/>
              </a:ext>
            </a:extLst>
          </p:cNvPr>
          <p:cNvPicPr>
            <a:picLocks noChangeAspect="1"/>
          </p:cNvPicPr>
          <p:nvPr/>
        </p:nvPicPr>
        <p:blipFill rotWithShape="1">
          <a:blip r:embed="rId2">
            <a:alphaModFix amt="60000"/>
          </a:blip>
          <a:srcRect b="17334"/>
          <a:stretch/>
        </p:blipFill>
        <p:spPr>
          <a:xfrm>
            <a:off x="180975" y="182880"/>
            <a:ext cx="11823637" cy="6499784"/>
          </a:xfrm>
          <a:prstGeom prst="rect">
            <a:avLst/>
          </a:prstGeom>
        </p:spPr>
      </p:pic>
      <p:sp>
        <p:nvSpPr>
          <p:cNvPr id="2" name="Title 1">
            <a:extLst>
              <a:ext uri="{FF2B5EF4-FFF2-40B4-BE49-F238E27FC236}">
                <a16:creationId xmlns:a16="http://schemas.microsoft.com/office/drawing/2014/main" id="{42B780A5-95AB-8FD7-10B6-FC1989567D62}"/>
              </a:ext>
            </a:extLst>
          </p:cNvPr>
          <p:cNvSpPr>
            <a:spLocks noGrp="1"/>
          </p:cNvSpPr>
          <p:nvPr>
            <p:ph type="title"/>
          </p:nvPr>
        </p:nvSpPr>
        <p:spPr>
          <a:xfrm>
            <a:off x="838200" y="525195"/>
            <a:ext cx="10165218" cy="1197588"/>
          </a:xfrm>
        </p:spPr>
        <p:txBody>
          <a:bodyPr anchor="b">
            <a:normAutofit/>
          </a:bodyPr>
          <a:lstStyle/>
          <a:p>
            <a:r>
              <a:rPr lang="en-GB" sz="4000" b="1" kern="100" dirty="0">
                <a:solidFill>
                  <a:srgbClr val="FFFFFF"/>
                </a:solidFill>
                <a:latin typeface="Aptos" panose="020B0004020202020204" pitchFamily="34" charset="0"/>
                <a:ea typeface="DengXian" panose="02010600030101010101" pitchFamily="2" charset="-122"/>
                <a:cs typeface="Times New Roman" panose="02020603050405020304" pitchFamily="18" charset="0"/>
              </a:rPr>
              <a:t>THE PROPOSAL</a:t>
            </a:r>
            <a:br>
              <a:rPr lang="en-GB" sz="4000" kern="100" dirty="0">
                <a:solidFill>
                  <a:srgbClr val="FFFFFF"/>
                </a:solidFill>
                <a:latin typeface="Aptos" panose="020B0004020202020204" pitchFamily="34" charset="0"/>
                <a:ea typeface="DengXian" panose="02010600030101010101" pitchFamily="2" charset="-122"/>
                <a:cs typeface="Times New Roman" panose="02020603050405020304" pitchFamily="18" charset="0"/>
              </a:rPr>
            </a:br>
            <a:endParaRPr lang="en-GB" sz="4000" dirty="0">
              <a:solidFill>
                <a:srgbClr val="FFFFFF"/>
              </a:solidFill>
            </a:endParaRPr>
          </a:p>
        </p:txBody>
      </p:sp>
      <p:sp>
        <p:nvSpPr>
          <p:cNvPr id="3" name="Content Placeholder 2">
            <a:extLst>
              <a:ext uri="{FF2B5EF4-FFF2-40B4-BE49-F238E27FC236}">
                <a16:creationId xmlns:a16="http://schemas.microsoft.com/office/drawing/2014/main" id="{CADD2462-CD6B-CA8B-F024-85749D50B259}"/>
              </a:ext>
            </a:extLst>
          </p:cNvPr>
          <p:cNvSpPr>
            <a:spLocks noGrp="1"/>
          </p:cNvSpPr>
          <p:nvPr>
            <p:ph idx="1"/>
          </p:nvPr>
        </p:nvSpPr>
        <p:spPr>
          <a:xfrm>
            <a:off x="715617" y="1722783"/>
            <a:ext cx="11288995" cy="4391975"/>
          </a:xfrm>
        </p:spPr>
        <p:txBody>
          <a:bodyPr>
            <a:normAutofit fontScale="92500"/>
          </a:bodyPr>
          <a:lstStyle/>
          <a:p>
            <a:pPr marL="0" indent="0">
              <a:spcAft>
                <a:spcPts val="800"/>
              </a:spcAft>
              <a:buNone/>
            </a:pPr>
            <a:r>
              <a:rPr lang="en-GB" sz="4400" b="1" kern="100" dirty="0">
                <a:solidFill>
                  <a:srgbClr val="FFFFFF"/>
                </a:solidFill>
                <a:effectLst/>
                <a:latin typeface="Arial" panose="020B0604020202020204" pitchFamily="34" charset="0"/>
                <a:ea typeface="DengXian" panose="02010600030101010101" pitchFamily="2" charset="-122"/>
                <a:cs typeface="Times New Roman" panose="02020603050405020304" pitchFamily="18" charset="0"/>
              </a:rPr>
              <a:t>The development of Barbuda into a high-end tourist destination is supported by the government of Antigua and Barbuda, who say it’s essential to create jobs and for the economic future of the island. But others argue that it will fundamentally change the island’s ecology and unique way of life. </a:t>
            </a:r>
            <a:endParaRPr lang="en-GB" sz="4400" b="1"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endParaRPr>
          </a:p>
          <a:p>
            <a:endParaRPr lang="en-GB" sz="2000" dirty="0">
              <a:solidFill>
                <a:srgbClr val="FFFFFF"/>
              </a:solidFill>
            </a:endParaRPr>
          </a:p>
        </p:txBody>
      </p:sp>
    </p:spTree>
    <p:extLst>
      <p:ext uri="{BB962C8B-B14F-4D97-AF65-F5344CB8AC3E}">
        <p14:creationId xmlns:p14="http://schemas.microsoft.com/office/powerpoint/2010/main" val="2929815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86</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Arial</vt:lpstr>
      <vt:lpstr>Calibri</vt:lpstr>
      <vt:lpstr>Calibri Light</vt:lpstr>
      <vt:lpstr>Office Theme</vt:lpstr>
      <vt:lpstr>The Development</vt:lpstr>
      <vt:lpstr>PowerPoint Presentation</vt:lpstr>
      <vt:lpstr>PowerPoint Presentation</vt:lpstr>
      <vt:lpstr>THE PROPOSAL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Development</dc:title>
  <dc:creator>Ann Bevan</dc:creator>
  <cp:lastModifiedBy>Andy Bevan</cp:lastModifiedBy>
  <cp:revision>1</cp:revision>
  <dcterms:created xsi:type="dcterms:W3CDTF">2024-02-01T12:12:36Z</dcterms:created>
  <dcterms:modified xsi:type="dcterms:W3CDTF">2024-02-01T12:47:47Z</dcterms:modified>
</cp:coreProperties>
</file>