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webextensions/webextension1.xml" ContentType="application/vnd.ms-office.webextension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4BDB79-C04C-0146-DFC5-443E5FABA93B}" v="691" dt="2026-10-06T16:11:15.771"/>
    <p1510:client id="{7AF560EE-D7A0-F52B-A1B7-AF225568119A}" v="217" dt="2026-10-07T16:26:13.1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6F948A-432C-465F-A62A-29125E86520B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1B20293-D96E-4806-8AC2-286C4689B6A6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Medication reminders</a:t>
          </a:r>
          <a:endParaRPr lang="en-US"/>
        </a:p>
      </dgm:t>
    </dgm:pt>
    <dgm:pt modelId="{27381FA0-4EA6-4453-B467-3C577F115691}" type="parTrans" cxnId="{221AABF6-2DD3-4376-8463-A540CB09279B}">
      <dgm:prSet/>
      <dgm:spPr/>
      <dgm:t>
        <a:bodyPr/>
        <a:lstStyle/>
        <a:p>
          <a:endParaRPr lang="en-US"/>
        </a:p>
      </dgm:t>
    </dgm:pt>
    <dgm:pt modelId="{DE26BE19-C3B7-42DB-BDC1-228266D153D2}" type="sibTrans" cxnId="{221AABF6-2DD3-4376-8463-A540CB09279B}">
      <dgm:prSet/>
      <dgm:spPr/>
      <dgm:t>
        <a:bodyPr/>
        <a:lstStyle/>
        <a:p>
          <a:endParaRPr lang="en-US"/>
        </a:p>
      </dgm:t>
    </dgm:pt>
    <dgm:pt modelId="{8908B784-F85B-4813-8599-A52711F93FD9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Well being checks</a:t>
          </a:r>
          <a:endParaRPr lang="en-US"/>
        </a:p>
      </dgm:t>
    </dgm:pt>
    <dgm:pt modelId="{F734334D-C4A3-44BB-BDF3-44A95740E989}" type="parTrans" cxnId="{BB2D68E6-55A2-4B79-81AA-DFA071ECCDD3}">
      <dgm:prSet/>
      <dgm:spPr/>
      <dgm:t>
        <a:bodyPr/>
        <a:lstStyle/>
        <a:p>
          <a:endParaRPr lang="en-US"/>
        </a:p>
      </dgm:t>
    </dgm:pt>
    <dgm:pt modelId="{61975E87-9852-4C4E-B971-EE2C6EB5EBDF}" type="sibTrans" cxnId="{BB2D68E6-55A2-4B79-81AA-DFA071ECCDD3}">
      <dgm:prSet/>
      <dgm:spPr/>
      <dgm:t>
        <a:bodyPr/>
        <a:lstStyle/>
        <a:p>
          <a:endParaRPr lang="en-US"/>
        </a:p>
      </dgm:t>
    </dgm:pt>
    <dgm:pt modelId="{6C7CB16B-ACEC-4FCE-851A-5722CC4A61E2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Care records</a:t>
          </a:r>
          <a:endParaRPr lang="en-US"/>
        </a:p>
      </dgm:t>
    </dgm:pt>
    <dgm:pt modelId="{681C5849-8F9D-4AEA-8EA2-8A4933ED7858}" type="parTrans" cxnId="{01FE97A4-FFA7-46DD-816C-12C2F4501643}">
      <dgm:prSet/>
      <dgm:spPr/>
      <dgm:t>
        <a:bodyPr/>
        <a:lstStyle/>
        <a:p>
          <a:endParaRPr lang="en-US"/>
        </a:p>
      </dgm:t>
    </dgm:pt>
    <dgm:pt modelId="{47F693B7-3731-4806-9094-838841945A15}" type="sibTrans" cxnId="{01FE97A4-FFA7-46DD-816C-12C2F4501643}">
      <dgm:prSet/>
      <dgm:spPr/>
      <dgm:t>
        <a:bodyPr/>
        <a:lstStyle/>
        <a:p>
          <a:endParaRPr lang="en-US"/>
        </a:p>
      </dgm:t>
    </dgm:pt>
    <dgm:pt modelId="{6BC14BF8-1077-4CFA-9488-CC08D1FAA70D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Long term care needs </a:t>
          </a:r>
          <a:endParaRPr lang="en-US"/>
        </a:p>
      </dgm:t>
    </dgm:pt>
    <dgm:pt modelId="{B32F5E87-D56B-4FD4-9CC1-FCFEA3FDAB17}" type="parTrans" cxnId="{E2E9BE99-C30D-4C3B-93F7-D3C0EC3ADD4B}">
      <dgm:prSet/>
      <dgm:spPr/>
      <dgm:t>
        <a:bodyPr/>
        <a:lstStyle/>
        <a:p>
          <a:endParaRPr lang="en-US"/>
        </a:p>
      </dgm:t>
    </dgm:pt>
    <dgm:pt modelId="{EEF2BF2A-66B1-420F-A93D-805880E390B7}" type="sibTrans" cxnId="{E2E9BE99-C30D-4C3B-93F7-D3C0EC3ADD4B}">
      <dgm:prSet/>
      <dgm:spPr/>
      <dgm:t>
        <a:bodyPr/>
        <a:lstStyle/>
        <a:p>
          <a:endParaRPr lang="en-US"/>
        </a:p>
      </dgm:t>
    </dgm:pt>
    <dgm:pt modelId="{F85C71C7-1699-4F8A-8A26-1FBA6A3E66FD}" type="pres">
      <dgm:prSet presAssocID="{756F948A-432C-465F-A62A-29125E86520B}" presName="cycle" presStyleCnt="0">
        <dgm:presLayoutVars>
          <dgm:dir/>
          <dgm:resizeHandles val="exact"/>
        </dgm:presLayoutVars>
      </dgm:prSet>
      <dgm:spPr/>
    </dgm:pt>
    <dgm:pt modelId="{7AAACE17-2B06-40EA-B041-417026DE3F8A}" type="pres">
      <dgm:prSet presAssocID="{A1B20293-D96E-4806-8AC2-286C4689B6A6}" presName="dummy" presStyleCnt="0"/>
      <dgm:spPr/>
    </dgm:pt>
    <dgm:pt modelId="{12A69257-F778-4E86-BBF9-1F23B4492FAB}" type="pres">
      <dgm:prSet presAssocID="{A1B20293-D96E-4806-8AC2-286C4689B6A6}" presName="node" presStyleLbl="revTx" presStyleIdx="0" presStyleCnt="4">
        <dgm:presLayoutVars>
          <dgm:bulletEnabled val="1"/>
        </dgm:presLayoutVars>
      </dgm:prSet>
      <dgm:spPr/>
    </dgm:pt>
    <dgm:pt modelId="{1371404F-7AC3-4A3C-9B6F-744B0FAA742B}" type="pres">
      <dgm:prSet presAssocID="{DE26BE19-C3B7-42DB-BDC1-228266D153D2}" presName="sibTrans" presStyleLbl="node1" presStyleIdx="0" presStyleCnt="4"/>
      <dgm:spPr/>
    </dgm:pt>
    <dgm:pt modelId="{98872EE6-53CF-4E38-A32A-9FA6ABC69D98}" type="pres">
      <dgm:prSet presAssocID="{8908B784-F85B-4813-8599-A52711F93FD9}" presName="dummy" presStyleCnt="0"/>
      <dgm:spPr/>
    </dgm:pt>
    <dgm:pt modelId="{19161AC3-509D-4A08-B2F6-51FB693829BA}" type="pres">
      <dgm:prSet presAssocID="{8908B784-F85B-4813-8599-A52711F93FD9}" presName="node" presStyleLbl="revTx" presStyleIdx="1" presStyleCnt="4">
        <dgm:presLayoutVars>
          <dgm:bulletEnabled val="1"/>
        </dgm:presLayoutVars>
      </dgm:prSet>
      <dgm:spPr/>
    </dgm:pt>
    <dgm:pt modelId="{6A967B8B-2753-4CE7-8D5C-3DA69E004DBF}" type="pres">
      <dgm:prSet presAssocID="{61975E87-9852-4C4E-B971-EE2C6EB5EBDF}" presName="sibTrans" presStyleLbl="node1" presStyleIdx="1" presStyleCnt="4"/>
      <dgm:spPr/>
    </dgm:pt>
    <dgm:pt modelId="{9345AE1B-376A-42C2-AF58-DF5B2C19277D}" type="pres">
      <dgm:prSet presAssocID="{6C7CB16B-ACEC-4FCE-851A-5722CC4A61E2}" presName="dummy" presStyleCnt="0"/>
      <dgm:spPr/>
    </dgm:pt>
    <dgm:pt modelId="{695BA074-60EB-4EC8-903A-DB6E531FCC83}" type="pres">
      <dgm:prSet presAssocID="{6C7CB16B-ACEC-4FCE-851A-5722CC4A61E2}" presName="node" presStyleLbl="revTx" presStyleIdx="2" presStyleCnt="4">
        <dgm:presLayoutVars>
          <dgm:bulletEnabled val="1"/>
        </dgm:presLayoutVars>
      </dgm:prSet>
      <dgm:spPr/>
    </dgm:pt>
    <dgm:pt modelId="{E73D3A38-6E11-4FBC-8952-F41CA0DB27A5}" type="pres">
      <dgm:prSet presAssocID="{47F693B7-3731-4806-9094-838841945A15}" presName="sibTrans" presStyleLbl="node1" presStyleIdx="2" presStyleCnt="4"/>
      <dgm:spPr/>
    </dgm:pt>
    <dgm:pt modelId="{3243D0E2-6C7B-46CD-9D1E-4D86A57544A6}" type="pres">
      <dgm:prSet presAssocID="{6BC14BF8-1077-4CFA-9488-CC08D1FAA70D}" presName="dummy" presStyleCnt="0"/>
      <dgm:spPr/>
    </dgm:pt>
    <dgm:pt modelId="{D8C03ED8-E7D4-4B1B-9F51-F8F599484A76}" type="pres">
      <dgm:prSet presAssocID="{6BC14BF8-1077-4CFA-9488-CC08D1FAA70D}" presName="node" presStyleLbl="revTx" presStyleIdx="3" presStyleCnt="4">
        <dgm:presLayoutVars>
          <dgm:bulletEnabled val="1"/>
        </dgm:presLayoutVars>
      </dgm:prSet>
      <dgm:spPr/>
    </dgm:pt>
    <dgm:pt modelId="{5817276B-4E9A-4276-92B3-4C99CFB0FBFE}" type="pres">
      <dgm:prSet presAssocID="{EEF2BF2A-66B1-420F-A93D-805880E390B7}" presName="sibTrans" presStyleLbl="node1" presStyleIdx="3" presStyleCnt="4"/>
      <dgm:spPr/>
    </dgm:pt>
  </dgm:ptLst>
  <dgm:cxnLst>
    <dgm:cxn modelId="{B2A2B31B-884B-469F-A59E-4EF0F4FE4289}" type="presOf" srcId="{61975E87-9852-4C4E-B971-EE2C6EB5EBDF}" destId="{6A967B8B-2753-4CE7-8D5C-3DA69E004DBF}" srcOrd="0" destOrd="0" presId="urn:microsoft.com/office/officeart/2005/8/layout/cycle1"/>
    <dgm:cxn modelId="{C1452A5D-1363-48CB-81B9-21867498C397}" type="presOf" srcId="{6C7CB16B-ACEC-4FCE-851A-5722CC4A61E2}" destId="{695BA074-60EB-4EC8-903A-DB6E531FCC83}" srcOrd="0" destOrd="0" presId="urn:microsoft.com/office/officeart/2005/8/layout/cycle1"/>
    <dgm:cxn modelId="{A8D47E5E-55E8-4D8E-B1B8-C3E0B202ACAB}" type="presOf" srcId="{6BC14BF8-1077-4CFA-9488-CC08D1FAA70D}" destId="{D8C03ED8-E7D4-4B1B-9F51-F8F599484A76}" srcOrd="0" destOrd="0" presId="urn:microsoft.com/office/officeart/2005/8/layout/cycle1"/>
    <dgm:cxn modelId="{F203B276-EA30-4AAE-BC51-1879C1890AF7}" type="presOf" srcId="{A1B20293-D96E-4806-8AC2-286C4689B6A6}" destId="{12A69257-F778-4E86-BBF9-1F23B4492FAB}" srcOrd="0" destOrd="0" presId="urn:microsoft.com/office/officeart/2005/8/layout/cycle1"/>
    <dgm:cxn modelId="{73B9BF79-4650-4D85-AE67-62AE784E8F23}" type="presOf" srcId="{EEF2BF2A-66B1-420F-A93D-805880E390B7}" destId="{5817276B-4E9A-4276-92B3-4C99CFB0FBFE}" srcOrd="0" destOrd="0" presId="urn:microsoft.com/office/officeart/2005/8/layout/cycle1"/>
    <dgm:cxn modelId="{E05DF282-6156-424C-89CA-514B1B54DE48}" type="presOf" srcId="{47F693B7-3731-4806-9094-838841945A15}" destId="{E73D3A38-6E11-4FBC-8952-F41CA0DB27A5}" srcOrd="0" destOrd="0" presId="urn:microsoft.com/office/officeart/2005/8/layout/cycle1"/>
    <dgm:cxn modelId="{D8192497-F1D6-4850-AC84-FB17A0FFA5A9}" type="presOf" srcId="{756F948A-432C-465F-A62A-29125E86520B}" destId="{F85C71C7-1699-4F8A-8A26-1FBA6A3E66FD}" srcOrd="0" destOrd="0" presId="urn:microsoft.com/office/officeart/2005/8/layout/cycle1"/>
    <dgm:cxn modelId="{03B27D97-2B9C-4778-B261-3B422872F8DA}" type="presOf" srcId="{DE26BE19-C3B7-42DB-BDC1-228266D153D2}" destId="{1371404F-7AC3-4A3C-9B6F-744B0FAA742B}" srcOrd="0" destOrd="0" presId="urn:microsoft.com/office/officeart/2005/8/layout/cycle1"/>
    <dgm:cxn modelId="{E2E9BE99-C30D-4C3B-93F7-D3C0EC3ADD4B}" srcId="{756F948A-432C-465F-A62A-29125E86520B}" destId="{6BC14BF8-1077-4CFA-9488-CC08D1FAA70D}" srcOrd="3" destOrd="0" parTransId="{B32F5E87-D56B-4FD4-9CC1-FCFEA3FDAB17}" sibTransId="{EEF2BF2A-66B1-420F-A93D-805880E390B7}"/>
    <dgm:cxn modelId="{01FE97A4-FFA7-46DD-816C-12C2F4501643}" srcId="{756F948A-432C-465F-A62A-29125E86520B}" destId="{6C7CB16B-ACEC-4FCE-851A-5722CC4A61E2}" srcOrd="2" destOrd="0" parTransId="{681C5849-8F9D-4AEA-8EA2-8A4933ED7858}" sibTransId="{47F693B7-3731-4806-9094-838841945A15}"/>
    <dgm:cxn modelId="{D088B8D1-7D4B-42B0-A3A3-442B4C998212}" type="presOf" srcId="{8908B784-F85B-4813-8599-A52711F93FD9}" destId="{19161AC3-509D-4A08-B2F6-51FB693829BA}" srcOrd="0" destOrd="0" presId="urn:microsoft.com/office/officeart/2005/8/layout/cycle1"/>
    <dgm:cxn modelId="{BB2D68E6-55A2-4B79-81AA-DFA071ECCDD3}" srcId="{756F948A-432C-465F-A62A-29125E86520B}" destId="{8908B784-F85B-4813-8599-A52711F93FD9}" srcOrd="1" destOrd="0" parTransId="{F734334D-C4A3-44BB-BDF3-44A95740E989}" sibTransId="{61975E87-9852-4C4E-B971-EE2C6EB5EBDF}"/>
    <dgm:cxn modelId="{221AABF6-2DD3-4376-8463-A540CB09279B}" srcId="{756F948A-432C-465F-A62A-29125E86520B}" destId="{A1B20293-D96E-4806-8AC2-286C4689B6A6}" srcOrd="0" destOrd="0" parTransId="{27381FA0-4EA6-4453-B467-3C577F115691}" sibTransId="{DE26BE19-C3B7-42DB-BDC1-228266D153D2}"/>
    <dgm:cxn modelId="{76C0FD06-2579-455F-9947-5BAE40C89B37}" type="presParOf" srcId="{F85C71C7-1699-4F8A-8A26-1FBA6A3E66FD}" destId="{7AAACE17-2B06-40EA-B041-417026DE3F8A}" srcOrd="0" destOrd="0" presId="urn:microsoft.com/office/officeart/2005/8/layout/cycle1"/>
    <dgm:cxn modelId="{FFCC4A54-DC0E-4566-BA37-282C75E34BEF}" type="presParOf" srcId="{F85C71C7-1699-4F8A-8A26-1FBA6A3E66FD}" destId="{12A69257-F778-4E86-BBF9-1F23B4492FAB}" srcOrd="1" destOrd="0" presId="urn:microsoft.com/office/officeart/2005/8/layout/cycle1"/>
    <dgm:cxn modelId="{8D67B79A-8D95-417B-92B0-04991E164D5E}" type="presParOf" srcId="{F85C71C7-1699-4F8A-8A26-1FBA6A3E66FD}" destId="{1371404F-7AC3-4A3C-9B6F-744B0FAA742B}" srcOrd="2" destOrd="0" presId="urn:microsoft.com/office/officeart/2005/8/layout/cycle1"/>
    <dgm:cxn modelId="{F5E5BD8F-CB83-40A5-AA76-09E28BE5ACD8}" type="presParOf" srcId="{F85C71C7-1699-4F8A-8A26-1FBA6A3E66FD}" destId="{98872EE6-53CF-4E38-A32A-9FA6ABC69D98}" srcOrd="3" destOrd="0" presId="urn:microsoft.com/office/officeart/2005/8/layout/cycle1"/>
    <dgm:cxn modelId="{B646592C-72F7-4187-A3D9-791D1FC47E93}" type="presParOf" srcId="{F85C71C7-1699-4F8A-8A26-1FBA6A3E66FD}" destId="{19161AC3-509D-4A08-B2F6-51FB693829BA}" srcOrd="4" destOrd="0" presId="urn:microsoft.com/office/officeart/2005/8/layout/cycle1"/>
    <dgm:cxn modelId="{E43AAE5A-41A2-4CE9-97A7-DD506FAD9107}" type="presParOf" srcId="{F85C71C7-1699-4F8A-8A26-1FBA6A3E66FD}" destId="{6A967B8B-2753-4CE7-8D5C-3DA69E004DBF}" srcOrd="5" destOrd="0" presId="urn:microsoft.com/office/officeart/2005/8/layout/cycle1"/>
    <dgm:cxn modelId="{00F6E651-23F0-456A-A22A-E67A77AF5F89}" type="presParOf" srcId="{F85C71C7-1699-4F8A-8A26-1FBA6A3E66FD}" destId="{9345AE1B-376A-42C2-AF58-DF5B2C19277D}" srcOrd="6" destOrd="0" presId="urn:microsoft.com/office/officeart/2005/8/layout/cycle1"/>
    <dgm:cxn modelId="{6B49520A-2016-4EDA-954E-E11D00728CF5}" type="presParOf" srcId="{F85C71C7-1699-4F8A-8A26-1FBA6A3E66FD}" destId="{695BA074-60EB-4EC8-903A-DB6E531FCC83}" srcOrd="7" destOrd="0" presId="urn:microsoft.com/office/officeart/2005/8/layout/cycle1"/>
    <dgm:cxn modelId="{6D8100EC-6F77-4C33-9BCC-47674989D920}" type="presParOf" srcId="{F85C71C7-1699-4F8A-8A26-1FBA6A3E66FD}" destId="{E73D3A38-6E11-4FBC-8952-F41CA0DB27A5}" srcOrd="8" destOrd="0" presId="urn:microsoft.com/office/officeart/2005/8/layout/cycle1"/>
    <dgm:cxn modelId="{5FFE62D8-1FB8-41E9-9E86-847D3CBC467F}" type="presParOf" srcId="{F85C71C7-1699-4F8A-8A26-1FBA6A3E66FD}" destId="{3243D0E2-6C7B-46CD-9D1E-4D86A57544A6}" srcOrd="9" destOrd="0" presId="urn:microsoft.com/office/officeart/2005/8/layout/cycle1"/>
    <dgm:cxn modelId="{E3209080-EBDD-4705-AFAE-1B8604AB7C9A}" type="presParOf" srcId="{F85C71C7-1699-4F8A-8A26-1FBA6A3E66FD}" destId="{D8C03ED8-E7D4-4B1B-9F51-F8F599484A76}" srcOrd="10" destOrd="0" presId="urn:microsoft.com/office/officeart/2005/8/layout/cycle1"/>
    <dgm:cxn modelId="{478022BD-8763-4387-821B-2446581DA7A4}" type="presParOf" srcId="{F85C71C7-1699-4F8A-8A26-1FBA6A3E66FD}" destId="{5817276B-4E9A-4276-92B3-4C99CFB0FBFE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A69257-F778-4E86-BBF9-1F23B4492FAB}">
      <dsp:nvSpPr>
        <dsp:cNvPr id="0" name=""/>
        <dsp:cNvSpPr/>
      </dsp:nvSpPr>
      <dsp:spPr>
        <a:xfrm>
          <a:off x="2346654" y="108729"/>
          <a:ext cx="1331866" cy="1331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Calibri Light" panose="020F0302020204030204"/>
            </a:rPr>
            <a:t>Medication reminders</a:t>
          </a:r>
          <a:endParaRPr lang="en-US" sz="2200" kern="1200"/>
        </a:p>
      </dsp:txBody>
      <dsp:txXfrm>
        <a:off x="2346654" y="108729"/>
        <a:ext cx="1331866" cy="1331866"/>
      </dsp:txXfrm>
    </dsp:sp>
    <dsp:sp modelId="{1371404F-7AC3-4A3C-9B6F-744B0FAA742B}">
      <dsp:nvSpPr>
        <dsp:cNvPr id="0" name=""/>
        <dsp:cNvSpPr/>
      </dsp:nvSpPr>
      <dsp:spPr>
        <a:xfrm>
          <a:off x="-311" y="24647"/>
          <a:ext cx="3762914" cy="3762914"/>
        </a:xfrm>
        <a:prstGeom prst="circularArrow">
          <a:avLst>
            <a:gd name="adj1" fmla="val 6902"/>
            <a:gd name="adj2" fmla="val 465342"/>
            <a:gd name="adj3" fmla="val 549458"/>
            <a:gd name="adj4" fmla="val 20585200"/>
            <a:gd name="adj5" fmla="val 805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161AC3-509D-4A08-B2F6-51FB693829BA}">
      <dsp:nvSpPr>
        <dsp:cNvPr id="0" name=""/>
        <dsp:cNvSpPr/>
      </dsp:nvSpPr>
      <dsp:spPr>
        <a:xfrm>
          <a:off x="2346654" y="2371613"/>
          <a:ext cx="1331866" cy="1331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Calibri Light" panose="020F0302020204030204"/>
            </a:rPr>
            <a:t>Well being checks</a:t>
          </a:r>
          <a:endParaRPr lang="en-US" sz="2200" kern="1200"/>
        </a:p>
      </dsp:txBody>
      <dsp:txXfrm>
        <a:off x="2346654" y="2371613"/>
        <a:ext cx="1331866" cy="1331866"/>
      </dsp:txXfrm>
    </dsp:sp>
    <dsp:sp modelId="{6A967B8B-2753-4CE7-8D5C-3DA69E004DBF}">
      <dsp:nvSpPr>
        <dsp:cNvPr id="0" name=""/>
        <dsp:cNvSpPr/>
      </dsp:nvSpPr>
      <dsp:spPr>
        <a:xfrm>
          <a:off x="-311" y="24647"/>
          <a:ext cx="3762914" cy="3762914"/>
        </a:xfrm>
        <a:prstGeom prst="circularArrow">
          <a:avLst>
            <a:gd name="adj1" fmla="val 6902"/>
            <a:gd name="adj2" fmla="val 465342"/>
            <a:gd name="adj3" fmla="val 5949458"/>
            <a:gd name="adj4" fmla="val 4385200"/>
            <a:gd name="adj5" fmla="val 805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5BA074-60EB-4EC8-903A-DB6E531FCC83}">
      <dsp:nvSpPr>
        <dsp:cNvPr id="0" name=""/>
        <dsp:cNvSpPr/>
      </dsp:nvSpPr>
      <dsp:spPr>
        <a:xfrm>
          <a:off x="83771" y="2371613"/>
          <a:ext cx="1331866" cy="1331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Calibri Light" panose="020F0302020204030204"/>
            </a:rPr>
            <a:t>Care records</a:t>
          </a:r>
          <a:endParaRPr lang="en-US" sz="2200" kern="1200"/>
        </a:p>
      </dsp:txBody>
      <dsp:txXfrm>
        <a:off x="83771" y="2371613"/>
        <a:ext cx="1331866" cy="1331866"/>
      </dsp:txXfrm>
    </dsp:sp>
    <dsp:sp modelId="{E73D3A38-6E11-4FBC-8952-F41CA0DB27A5}">
      <dsp:nvSpPr>
        <dsp:cNvPr id="0" name=""/>
        <dsp:cNvSpPr/>
      </dsp:nvSpPr>
      <dsp:spPr>
        <a:xfrm>
          <a:off x="-311" y="24647"/>
          <a:ext cx="3762914" cy="3762914"/>
        </a:xfrm>
        <a:prstGeom prst="circularArrow">
          <a:avLst>
            <a:gd name="adj1" fmla="val 6902"/>
            <a:gd name="adj2" fmla="val 465342"/>
            <a:gd name="adj3" fmla="val 11349458"/>
            <a:gd name="adj4" fmla="val 9785200"/>
            <a:gd name="adj5" fmla="val 805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C03ED8-E7D4-4B1B-9F51-F8F599484A76}">
      <dsp:nvSpPr>
        <dsp:cNvPr id="0" name=""/>
        <dsp:cNvSpPr/>
      </dsp:nvSpPr>
      <dsp:spPr>
        <a:xfrm>
          <a:off x="83771" y="108729"/>
          <a:ext cx="1331866" cy="1331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Calibri Light" panose="020F0302020204030204"/>
            </a:rPr>
            <a:t>Long term care needs </a:t>
          </a:r>
          <a:endParaRPr lang="en-US" sz="2200" kern="1200"/>
        </a:p>
      </dsp:txBody>
      <dsp:txXfrm>
        <a:off x="83771" y="108729"/>
        <a:ext cx="1331866" cy="1331866"/>
      </dsp:txXfrm>
    </dsp:sp>
    <dsp:sp modelId="{5817276B-4E9A-4276-92B3-4C99CFB0FBFE}">
      <dsp:nvSpPr>
        <dsp:cNvPr id="0" name=""/>
        <dsp:cNvSpPr/>
      </dsp:nvSpPr>
      <dsp:spPr>
        <a:xfrm>
          <a:off x="-311" y="24647"/>
          <a:ext cx="3762914" cy="3762914"/>
        </a:xfrm>
        <a:prstGeom prst="circularArrow">
          <a:avLst>
            <a:gd name="adj1" fmla="val 6902"/>
            <a:gd name="adj2" fmla="val 465342"/>
            <a:gd name="adj3" fmla="val 16749458"/>
            <a:gd name="adj4" fmla="val 15185200"/>
            <a:gd name="adj5" fmla="val 805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2325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703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155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1658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186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4500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6267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574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079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9984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92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3141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0391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6369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1105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1434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37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4898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3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0" r:id="rId8"/>
    <p:sldLayoutId id="2147483891" r:id="rId9"/>
    <p:sldLayoutId id="2147483892" r:id="rId10"/>
    <p:sldLayoutId id="2147483893" r:id="rId11"/>
    <p:sldLayoutId id="2147483894" r:id="rId12"/>
    <p:sldLayoutId id="2147483895" r:id="rId13"/>
    <p:sldLayoutId id="2147483896" r:id="rId14"/>
    <p:sldLayoutId id="2147483897" r:id="rId15"/>
    <p:sldLayoutId id="2147483898" r:id="rId16"/>
    <p:sldLayoutId id="214748389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microsoft.com/office/2011/relationships/webextension" Target="../webextensions/webextension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uidance/leading-for-safety/5-communication-and-teamwork" TargetMode="External"/><Relationship Id="rId7" Type="http://schemas.openxmlformats.org/officeDocument/2006/relationships/hyperlink" Target="https://knowledge.lancashire.ac.uk/id/eprint/40642/" TargetMode="External"/><Relationship Id="rId2" Type="http://schemas.openxmlformats.org/officeDocument/2006/relationships/hyperlink" Target="https://ebookcentral.proquest.com/lib/trinity/reader.action?docID=635493&amp;c=RVBVQg&amp;ppg=4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long-read/microsoft-teams-and-remote-working/" TargetMode="External"/><Relationship Id="rId5" Type="http://schemas.openxmlformats.org/officeDocument/2006/relationships/hyperlink" Target="https://pmc.ncbi.nlm.nih.gov/articles/PMC7661347/" TargetMode="Externa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1770" y="502897"/>
            <a:ext cx="10110026" cy="2421464"/>
          </a:xfrm>
        </p:spPr>
        <p:txBody>
          <a:bodyPr>
            <a:normAutofit/>
          </a:bodyPr>
          <a:lstStyle/>
          <a:p>
            <a:r>
              <a:rPr lang="en-GB" sz="4400" b="1">
                <a:ea typeface="Calibri Light"/>
                <a:cs typeface="Calibri Light"/>
              </a:rPr>
              <a:t>Digital skills &amp; research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57796" y="5012033"/>
            <a:ext cx="7197726" cy="14054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i="1">
                <a:latin typeface="Century Gothic"/>
              </a:rPr>
              <a:t>Rabeeah 2606769, Cherry 2607930 &amp; Marc 2607924</a:t>
            </a:r>
          </a:p>
          <a:p>
            <a:pPr algn="l"/>
            <a:r>
              <a:rPr lang="en-GB" i="1" u="sng">
                <a:latin typeface="Century Gothic"/>
                <a:ea typeface="Calibri" panose="020F0502020204030204"/>
                <a:cs typeface="Calibri" panose="020F0502020204030204"/>
              </a:rPr>
              <a:t>Module code Lchs4007</a:t>
            </a:r>
          </a:p>
          <a:p>
            <a:pPr algn="l"/>
            <a:r>
              <a:rPr lang="en-GB" i="1">
                <a:latin typeface="Century Gothic"/>
                <a:ea typeface="Calibri" panose="020F0502020204030204"/>
                <a:cs typeface="Calibri" panose="020F0502020204030204"/>
              </a:rPr>
              <a:t>Bianca Dodgen</a:t>
            </a:r>
          </a:p>
          <a:p>
            <a:pPr algn="l"/>
            <a:endParaRPr lang="en-GB" i="1">
              <a:latin typeface="Century Gothic"/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84A16-F908-E096-1AEF-E33A6A9BB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1" y="152400"/>
            <a:ext cx="2990318" cy="1323886"/>
          </a:xfrm>
        </p:spPr>
        <p:txBody>
          <a:bodyPr>
            <a:normAutofit fontScale="90000"/>
          </a:bodyPr>
          <a:lstStyle/>
          <a:p>
            <a:r>
              <a:rPr lang="en-GB" sz="1400"/>
              <a:t>Marc Task 1- what our chosen workplace task involves and how it links to the case study </a:t>
            </a:r>
            <a:br>
              <a:rPr lang="en-GB"/>
            </a:br>
            <a:br>
              <a:rPr lang="en-GB"/>
            </a:br>
            <a:endParaRPr lang="en-GB">
              <a:ea typeface="Calibri Light"/>
              <a:cs typeface="Calibri Ligh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B5B8CA-05BE-C6F5-A2F3-A6509943A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2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E52025-B1CE-384B-4783-7B5110441015}"/>
              </a:ext>
            </a:extLst>
          </p:cNvPr>
          <p:cNvSpPr txBox="1"/>
          <p:nvPr/>
        </p:nvSpPr>
        <p:spPr>
          <a:xfrm>
            <a:off x="153471" y="583928"/>
            <a:ext cx="4122184" cy="43242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Our chosen work place task is communication and daily updates. So what does this </a:t>
            </a:r>
            <a:r>
              <a:rPr lang="en-US" dirty="0" err="1">
                <a:ea typeface="Calibri"/>
                <a:cs typeface="Calibri"/>
              </a:rPr>
              <a:t>invole</a:t>
            </a:r>
            <a:r>
              <a:rPr lang="en-US" dirty="0">
                <a:ea typeface="Calibri"/>
                <a:cs typeface="Calibri"/>
              </a:rPr>
              <a:t>: </a:t>
            </a:r>
            <a:endParaRPr lang="en-US" dirty="0"/>
          </a:p>
          <a:p>
            <a:endParaRPr lang="en-US">
              <a:ea typeface="Calibri"/>
              <a:cs typeface="Calibri"/>
            </a:endParaRPr>
          </a:p>
          <a:p>
            <a:r>
              <a:rPr lang="en-US" sz="2000" i="1" dirty="0">
                <a:solidFill>
                  <a:srgbClr val="555555"/>
                </a:solidFill>
                <a:highlight>
                  <a:srgbClr val="FFFFFF"/>
                </a:highlight>
                <a:ea typeface="+mn-lt"/>
                <a:cs typeface="+mn-lt"/>
              </a:rPr>
              <a:t>"Communication with team members, external agencies, carers, clients, communication with individuals with complex communication needs, one-to-one communication, answering the telephone, interviewing, expressing ideas in front of others"( </a:t>
            </a:r>
            <a:r>
              <a:rPr lang="en-US" sz="1700" dirty="0">
                <a:solidFill>
                  <a:srgbClr val="5759A5"/>
                </a:solidFill>
                <a:highlight>
                  <a:srgbClr val="FFFFFF"/>
                </a:highlight>
                <a:ea typeface="+mn-lt"/>
                <a:cs typeface="+mn-lt"/>
              </a:rPr>
              <a:t>Study Skills for Health and Social Care Students, craig 2009 page 44)</a:t>
            </a:r>
            <a:br>
              <a:rPr lang="en-US" sz="2000" i="1" dirty="0">
                <a:highlight>
                  <a:srgbClr val="FFFFFF"/>
                </a:highlight>
                <a:ea typeface="+mn-lt"/>
                <a:cs typeface="+mn-lt"/>
              </a:rPr>
            </a:br>
            <a:endParaRPr lang="en-US" sz="1100">
              <a:solidFill>
                <a:srgbClr val="555555"/>
              </a:solidFill>
              <a:highlight>
                <a:srgbClr val="FFFFFF"/>
              </a:highlight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. </a:t>
            </a:r>
            <a:endParaRPr lang="en-US" dirty="0">
              <a:solidFill>
                <a:srgbClr val="FFFFFF"/>
              </a:solidFill>
              <a:ea typeface="Calibri"/>
              <a:cs typeface="Calibri"/>
            </a:endParaRPr>
          </a:p>
        </p:txBody>
      </p:sp>
      <p:pic>
        <p:nvPicPr>
          <p:cNvPr id="17" name="Graphic 16" descr="Figure showing the three Cs of communication">
            <a:extLst>
              <a:ext uri="{FF2B5EF4-FFF2-40B4-BE49-F238E27FC236}">
                <a16:creationId xmlns:a16="http://schemas.microsoft.com/office/drawing/2014/main" id="{E7A490AC-7F14-963D-EB10-78BA1F3D569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533312" y="1277516"/>
            <a:ext cx="6018519" cy="2808125"/>
          </a:xfrm>
          <a:prstGeom prst="rect">
            <a:avLst/>
          </a:prstGeom>
        </p:spPr>
      </p:pic>
      <p:sp>
        <p:nvSpPr>
          <p:cNvPr id="101" name="TextBox 100">
            <a:extLst>
              <a:ext uri="{FF2B5EF4-FFF2-40B4-BE49-F238E27FC236}">
                <a16:creationId xmlns:a16="http://schemas.microsoft.com/office/drawing/2014/main" id="{83A567BB-E177-4B6E-F3EF-4DDE390F09CC}"/>
              </a:ext>
            </a:extLst>
          </p:cNvPr>
          <p:cNvSpPr txBox="1"/>
          <p:nvPr/>
        </p:nvSpPr>
        <p:spPr>
          <a:xfrm>
            <a:off x="7762498" y="4339707"/>
            <a:ext cx="207189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Image 1, 3 c's</a:t>
            </a:r>
          </a:p>
          <a:p>
            <a:r>
              <a:rPr lang="en-GB" dirty="0">
                <a:ea typeface="Calibri"/>
                <a:cs typeface="Calibri"/>
              </a:rPr>
              <a:t>(Maritime and coastguard agency, 2023) 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FD58D80-9A1B-02BA-9676-2449D7F4C57E}"/>
              </a:ext>
            </a:extLst>
          </p:cNvPr>
          <p:cNvSpPr txBox="1"/>
          <p:nvPr/>
        </p:nvSpPr>
        <p:spPr>
          <a:xfrm>
            <a:off x="5867388" y="749996"/>
            <a:ext cx="60960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FFFFFF"/>
                </a:solidFill>
                <a:latin typeface="Calibri"/>
                <a:ea typeface="Segoe UI"/>
                <a:cs typeface="Segoe UI"/>
              </a:rPr>
              <a:t>ACORDING TO  LEADING FOR SAFETY "</a:t>
            </a:r>
            <a:r>
              <a:rPr lang="en-US" sz="1800" baseline="0" dirty="0">
                <a:solidFill>
                  <a:srgbClr val="FFFFFF"/>
                </a:solidFill>
                <a:latin typeface="Calibri"/>
                <a:ea typeface="Segoe UI"/>
                <a:cs typeface="Segoe UI"/>
              </a:rPr>
              <a:t>Communication </a:t>
            </a:r>
            <a:r>
              <a:rPr lang="en-US" dirty="0">
                <a:solidFill>
                  <a:srgbClr val="FFFFFF"/>
                </a:solidFill>
                <a:latin typeface="Calibri"/>
                <a:ea typeface="Segoe UI"/>
                <a:cs typeface="Segoe UI"/>
              </a:rPr>
              <a:t>and teamwork are essential parts of any workplace"</a:t>
            </a:r>
            <a:r>
              <a:rPr lang="en-US" sz="1800" baseline="0" dirty="0">
                <a:solidFill>
                  <a:srgbClr val="FFFFFF"/>
                </a:solidFill>
                <a:latin typeface="Calibri"/>
                <a:ea typeface="Segoe UI"/>
                <a:cs typeface="Segoe UI"/>
              </a:rPr>
              <a:t> </a:t>
            </a:r>
            <a:r>
              <a:rPr lang="en-US" sz="1200" b="1" dirty="0">
                <a:solidFill>
                  <a:srgbClr val="0B0C0C"/>
                </a:solidFill>
                <a:highlight>
                  <a:srgbClr val="FFDD00"/>
                </a:highlight>
                <a:ea typeface="+mn-lt"/>
                <a:cs typeface="+mn-lt"/>
              </a:rPr>
              <a:t>Maritime and Coastguard Agency</a:t>
            </a:r>
            <a:r>
              <a:rPr lang="en-US">
                <a:solidFill>
                  <a:srgbClr val="FFFFFF"/>
                </a:solidFill>
                <a:latin typeface="Calibri"/>
                <a:ea typeface="Segoe UI"/>
                <a:cs typeface="Segoe UI"/>
              </a:rPr>
              <a:t>,</a:t>
            </a:r>
            <a:r>
              <a:rPr lang="en-US" sz="1800" baseline="0">
                <a:solidFill>
                  <a:srgbClr val="FFFFFF"/>
                </a:solidFill>
                <a:latin typeface="Calibri"/>
                <a:ea typeface="Segoe UI"/>
                <a:cs typeface="Segoe UI"/>
              </a:rPr>
              <a:t> 2023</a:t>
            </a:r>
            <a:r>
              <a:rPr lang="en-US">
                <a:solidFill>
                  <a:srgbClr val="FFFFFF"/>
                </a:solidFill>
                <a:latin typeface="Calibri"/>
                <a:ea typeface="Segoe UI"/>
                <a:cs typeface="Segoe UI"/>
              </a:rPr>
              <a:t> 5.1)</a:t>
            </a:r>
            <a:r>
              <a:rPr lang="en-US" sz="1800">
                <a:solidFill>
                  <a:srgbClr val="FFFFFF"/>
                </a:solidFill>
                <a:latin typeface="Calibri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 dirty="0">
                <a:solidFill>
                  <a:srgbClr val="FFFFFF"/>
                </a:solidFill>
                <a:latin typeface="Calibri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5B5E2A-EE6A-A14E-103B-B4693D68D62F}"/>
              </a:ext>
            </a:extLst>
          </p:cNvPr>
          <p:cNvSpPr txBox="1"/>
          <p:nvPr/>
        </p:nvSpPr>
        <p:spPr>
          <a:xfrm>
            <a:off x="154460" y="5240760"/>
            <a:ext cx="470586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ea typeface="Calibri"/>
                <a:cs typeface="Calibri"/>
              </a:rPr>
              <a:t>So how does this link to </a:t>
            </a:r>
            <a:r>
              <a:rPr lang="en-US" dirty="0" err="1">
                <a:ea typeface="Calibri"/>
                <a:cs typeface="Calibri"/>
              </a:rPr>
              <a:t>ashford</a:t>
            </a:r>
            <a:r>
              <a:rPr lang="en-US" dirty="0">
                <a:ea typeface="Calibri"/>
                <a:cs typeface="Calibri"/>
              </a:rPr>
              <a:t>- Ashford management wants to improve communication and </a:t>
            </a:r>
            <a:r>
              <a:rPr lang="en-US" dirty="0" err="1">
                <a:ea typeface="Calibri"/>
                <a:cs typeface="Calibri"/>
              </a:rPr>
              <a:t>efficiancy</a:t>
            </a:r>
            <a:r>
              <a:rPr lang="en-US" dirty="0">
                <a:ea typeface="Calibri"/>
                <a:cs typeface="Calibri"/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0968FC-B27C-0AD3-DB1C-C78ADFE2E7E3}"/>
              </a:ext>
            </a:extLst>
          </p:cNvPr>
          <p:cNvSpPr txBox="1"/>
          <p:nvPr/>
        </p:nvSpPr>
        <p:spPr>
          <a:xfrm>
            <a:off x="5739944" y="239148"/>
            <a:ext cx="694006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   What makes for good communication in a daily update?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9026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01949-1B04-A2FD-D0F9-2B7F3184E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5909" y="2059"/>
            <a:ext cx="10131425" cy="859920"/>
          </a:xfrm>
        </p:spPr>
        <p:txBody>
          <a:bodyPr/>
          <a:lstStyle/>
          <a:p>
            <a:r>
              <a:rPr lang="en-GB"/>
              <a:t>Marc Task 2 – what Microsoft suite we chose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31F11-CDDA-A420-251A-203EFF5A81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069282"/>
            <a:ext cx="10131425" cy="2825207"/>
          </a:xfrm>
        </p:spPr>
        <p:txBody>
          <a:bodyPr/>
          <a:lstStyle/>
          <a:p>
            <a:pPr marL="0" indent="0">
              <a:buClr>
                <a:srgbClr val="FFFFFF"/>
              </a:buClr>
              <a:buNone/>
            </a:pPr>
            <a:endParaRPr lang="en-GB">
              <a:ea typeface="Calibri"/>
              <a:cs typeface="Calibri"/>
            </a:endParaRPr>
          </a:p>
          <a:p>
            <a:pPr marL="0" indent="0">
              <a:buClr>
                <a:srgbClr val="FFFFFF"/>
              </a:buClr>
              <a:buNone/>
            </a:pPr>
            <a:endParaRPr lang="en-GB">
              <a:ea typeface="Calibri"/>
              <a:cs typeface="Calibri"/>
            </a:endParaRPr>
          </a:p>
          <a:p>
            <a:pPr marL="0" indent="0">
              <a:buClr>
                <a:srgbClr val="FFFFFF"/>
              </a:buClr>
              <a:buNone/>
            </a:pPr>
            <a:endParaRPr lang="en-GB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endParaRPr lang="en-GB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endParaRPr lang="en-GB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endParaRPr lang="en-GB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endParaRPr lang="en-GB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endParaRPr lang="en-GB">
              <a:ea typeface="Calibri"/>
              <a:cs typeface="Calibri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34328C4-696B-0C05-B39C-B0CEDDBF30F6}"/>
              </a:ext>
            </a:extLst>
          </p:cNvPr>
          <p:cNvSpPr>
            <a:spLocks noGrp="1"/>
          </p:cNvSpPr>
          <p:nvPr/>
        </p:nvSpPr>
        <p:spPr>
          <a:xfrm>
            <a:off x="290455" y="2517622"/>
            <a:ext cx="3584277" cy="23798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FFFF"/>
              </a:buClr>
            </a:pPr>
            <a:endParaRPr lang="en-GB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endParaRPr lang="en-GB">
              <a:ea typeface="Calibri"/>
              <a:cs typeface="Calibri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90E2C6D-2BC0-F6A8-118C-A23112B8BA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92356667"/>
              </p:ext>
            </p:extLst>
          </p:nvPr>
        </p:nvGraphicFramePr>
        <p:xfrm>
          <a:off x="3875579" y="1711633"/>
          <a:ext cx="3762292" cy="38122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4" name="TextBox 23">
            <a:extLst>
              <a:ext uri="{FF2B5EF4-FFF2-40B4-BE49-F238E27FC236}">
                <a16:creationId xmlns:a16="http://schemas.microsoft.com/office/drawing/2014/main" id="{41A49BC4-1A46-741D-B312-500AC4709F64}"/>
              </a:ext>
            </a:extLst>
          </p:cNvPr>
          <p:cNvSpPr txBox="1"/>
          <p:nvPr/>
        </p:nvSpPr>
        <p:spPr>
          <a:xfrm>
            <a:off x="5289163" y="3433490"/>
            <a:ext cx="137697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Microsoft Teams</a:t>
            </a:r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49FF0C-962D-4847-5B95-ED746AFC6867}"/>
              </a:ext>
            </a:extLst>
          </p:cNvPr>
          <p:cNvSpPr txBox="1"/>
          <p:nvPr/>
        </p:nvSpPr>
        <p:spPr>
          <a:xfrm>
            <a:off x="4615061" y="5647595"/>
            <a:ext cx="229100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Image 2, Ashford daily updates.</a:t>
            </a:r>
          </a:p>
        </p:txBody>
      </p:sp>
      <p:sp>
        <p:nvSpPr>
          <p:cNvPr id="412" name="TextBox 411">
            <a:extLst>
              <a:ext uri="{FF2B5EF4-FFF2-40B4-BE49-F238E27FC236}">
                <a16:creationId xmlns:a16="http://schemas.microsoft.com/office/drawing/2014/main" id="{0A0DC093-7487-EC41-2EE8-E0DEB481EBB2}"/>
              </a:ext>
            </a:extLst>
          </p:cNvPr>
          <p:cNvSpPr txBox="1"/>
          <p:nvPr/>
        </p:nvSpPr>
        <p:spPr>
          <a:xfrm>
            <a:off x="2779683" y="900823"/>
            <a:ext cx="602264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What information will be given in a </a:t>
            </a:r>
            <a:r>
              <a:rPr lang="en-US" err="1">
                <a:ea typeface="Calibri"/>
                <a:cs typeface="Calibri"/>
              </a:rPr>
              <a:t>ashford</a:t>
            </a:r>
            <a:r>
              <a:rPr lang="en-US">
                <a:ea typeface="Calibri"/>
                <a:cs typeface="Calibri"/>
              </a:rPr>
              <a:t> daily update.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7297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E0116-1D88-33AA-6FE4-4547D3D457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13488" y="522316"/>
            <a:ext cx="6164653" cy="1828800"/>
          </a:xfrm>
        </p:spPr>
        <p:txBody>
          <a:bodyPr>
            <a:normAutofit/>
          </a:bodyPr>
          <a:lstStyle/>
          <a:p>
            <a:r>
              <a:rPr lang="en-GB" sz="2000" b="1" u="sng">
                <a:solidFill>
                  <a:schemeClr val="bg1"/>
                </a:solidFill>
                <a:latin typeface="Calibri Light"/>
                <a:ea typeface="Calibri Light"/>
                <a:cs typeface="Calibri Light"/>
              </a:rPr>
              <a:t>Why this tool is suitable for staff communication </a:t>
            </a:r>
          </a:p>
        </p:txBody>
      </p:sp>
      <p:pic>
        <p:nvPicPr>
          <p:cNvPr id="13" name="Picture 12" descr="Microsoft Teams Logo, symbol, meaning, history, PNG, brand">
            <a:extLst>
              <a:ext uri="{FF2B5EF4-FFF2-40B4-BE49-F238E27FC236}">
                <a16:creationId xmlns:a16="http://schemas.microsoft.com/office/drawing/2014/main" id="{465850A3-B9A3-096F-1617-D12FD8B55D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161" r="16525" b="314"/>
          <a:stretch>
            <a:fillRect/>
          </a:stretch>
        </p:blipFill>
        <p:spPr>
          <a:xfrm>
            <a:off x="7400441" y="2286000"/>
            <a:ext cx="2880108" cy="244529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93968C0-AA97-15F9-2FFB-ED5238C035C0}"/>
              </a:ext>
            </a:extLst>
          </p:cNvPr>
          <p:cNvSpPr txBox="1"/>
          <p:nvPr/>
        </p:nvSpPr>
        <p:spPr>
          <a:xfrm>
            <a:off x="477713" y="1433071"/>
            <a:ext cx="696175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latin typeface="Calibri"/>
                <a:ea typeface="Calibri"/>
                <a:cs typeface="Calibri"/>
              </a:rPr>
              <a:t>Microsoft teams is suitable for staff communication as it allows them to promptly discuss updates to </a:t>
            </a:r>
          </a:p>
        </p:txBody>
      </p:sp>
    </p:spTree>
    <p:extLst>
      <p:ext uri="{BB962C8B-B14F-4D97-AF65-F5344CB8AC3E}">
        <p14:creationId xmlns:p14="http://schemas.microsoft.com/office/powerpoint/2010/main" val="4052506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71523-8541-61FD-EBFE-10F3531A4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Rabeeah Task 4  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099FB-A405-D3D4-8C04-67F4870D52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ea typeface="Calibri"/>
                <a:cs typeface="Calibri"/>
              </a:rPr>
              <a:t>How it improves efficiency or communication </a:t>
            </a:r>
            <a:endParaRPr lang="en-GB"/>
          </a:p>
        </p:txBody>
      </p:sp>
      <mc:AlternateContent xmlns:mc="http://schemas.openxmlformats.org/markup-compatibility/2006" xmlns:we="http://schemas.microsoft.com/office/webextensions/webextension/2010/11" xmlns:pca="http://schemas.microsoft.com/office/powerpoint/2013/contentapp">
        <mc:Choice Requires="we pca">
          <p:graphicFrame>
            <p:nvGraphicFramePr>
              <p:cNvPr id="4" name="Object 3">
                <a:extLst>
                  <a:ext uri="{FF2B5EF4-FFF2-40B4-BE49-F238E27FC236}">
                    <a16:creationId xmlns:a16="http://schemas.microsoft.com/office/drawing/2014/main" id="{A4AE4E64-8837-3089-C699-2FD06AB5FA33}"/>
                  </a:ext>
                </a:extLst>
              </p:cNvPr>
              <p:cNvGraphicFramePr/>
              <p:nvPr/>
            </p:nvGraphicFramePr>
            <p:xfrm>
              <a:off x="1016000" y="571500"/>
              <a:ext cx="10160000" cy="57150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4" name="Object 3">
                <a:extLst>
                  <a:ext uri="{FF2B5EF4-FFF2-40B4-BE49-F238E27FC236}">
                    <a16:creationId xmlns:a16="http://schemas.microsoft.com/office/drawing/2014/main" id="{A4AE4E64-8837-3089-C699-2FD06AB5FA3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>
                <a:clrChange>
                  <a:clrFrom>
                    <a:prstClr val="black"/>
                  </a:clrFrom>
                  <a:clrTo>
                    <a:prstClr val="black">
                      <a:alpha val="0"/>
                    </a:prstClr>
                  </a:clrTo>
                </a:clrChange>
              </a:blip>
              <a:stretch>
                <a:fillRect/>
              </a:stretch>
            </p:blipFill>
            <p:spPr>
              <a:xfrm>
                <a:off x="1016000" y="571500"/>
                <a:ext cx="10160000" cy="5715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97593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443F4-085E-CA16-6424-0BEAD33891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94983"/>
            <a:ext cx="10871013" cy="1938118"/>
          </a:xfrm>
        </p:spPr>
        <p:txBody>
          <a:bodyPr/>
          <a:lstStyle/>
          <a:p>
            <a:pPr marL="285750" indent="-285750" algn="ctr">
              <a:spcBef>
                <a:spcPts val="0"/>
              </a:spcBef>
              <a:spcAft>
                <a:spcPts val="1000"/>
              </a:spcAft>
            </a:pPr>
            <a:r>
              <a:rPr lang="en-GB"/>
              <a:t>Cherry - Task 5  - </a:t>
            </a:r>
            <a:r>
              <a:rPr lang="en-GB">
                <a:ea typeface="+mj-lt"/>
                <a:cs typeface="+mj-lt"/>
              </a:rPr>
              <a:t>Advantages and limitations of using this tool </a:t>
            </a:r>
            <a:endParaRPr lang="en-US">
              <a:ea typeface="+mj-lt"/>
              <a:cs typeface="+mj-lt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F2848-EC93-9C81-22A7-B92B0ADAE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491827"/>
            <a:ext cx="3923665" cy="3649133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GB" b="1"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endParaRPr lang="en-GB" b="1">
              <a:latin typeface="Aptos"/>
              <a:ea typeface="+mn-lt"/>
              <a:cs typeface="+mn-lt"/>
            </a:endParaRPr>
          </a:p>
          <a:p>
            <a:pPr marL="0" indent="0">
              <a:buClr>
                <a:srgbClr val="FFFFFF"/>
              </a:buClr>
              <a:buNone/>
            </a:pPr>
            <a:r>
              <a:rPr lang="en-GB" b="1" u="sng">
                <a:latin typeface="Aptos"/>
                <a:ea typeface="+mn-lt"/>
                <a:cs typeface="+mn-lt"/>
              </a:rPr>
              <a:t>Advantages </a:t>
            </a:r>
            <a:endParaRPr lang="en-GB" u="sng">
              <a:solidFill>
                <a:srgbClr val="000000"/>
              </a:solidFill>
              <a:latin typeface="Aptos"/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r>
              <a:rPr lang="en-GB" b="1">
                <a:latin typeface="Aptos"/>
                <a:ea typeface="+mn-lt"/>
                <a:cs typeface="+mn-lt"/>
              </a:rPr>
              <a:t>Easy communication between staff members </a:t>
            </a:r>
            <a:endParaRPr lang="en-GB">
              <a:latin typeface="Aptos"/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GB" b="1">
                <a:latin typeface="Aptos"/>
                <a:ea typeface="+mn-lt"/>
                <a:cs typeface="+mn-lt"/>
              </a:rPr>
              <a:t>Teamwork and collaboration</a:t>
            </a:r>
            <a:r>
              <a:rPr lang="en-GB" dirty="0">
                <a:latin typeface="Aptos"/>
                <a:ea typeface="+mn-lt"/>
                <a:cs typeface="+mn-lt"/>
              </a:rPr>
              <a:t> </a:t>
            </a:r>
          </a:p>
          <a:p>
            <a:pPr>
              <a:buClr>
                <a:srgbClr val="FFFFFF"/>
              </a:buClr>
            </a:pPr>
            <a:r>
              <a:rPr lang="en-GB" b="1">
                <a:latin typeface="Aptos"/>
                <a:ea typeface="+mn-lt"/>
                <a:cs typeface="+mn-lt"/>
              </a:rPr>
              <a:t>Organised information</a:t>
            </a:r>
            <a:endParaRPr lang="en-GB">
              <a:latin typeface="Aptos"/>
            </a:endParaRPr>
          </a:p>
          <a:p>
            <a:pPr>
              <a:buClr>
                <a:srgbClr val="FFFFFF"/>
              </a:buClr>
            </a:pPr>
            <a:r>
              <a:rPr lang="en-GB" b="1">
                <a:latin typeface="Aptos"/>
                <a:ea typeface="+mn-lt"/>
                <a:cs typeface="+mn-lt"/>
              </a:rPr>
              <a:t>Supports healthcare education</a:t>
            </a:r>
          </a:p>
          <a:p>
            <a:pPr marL="0" indent="0">
              <a:buClr>
                <a:srgbClr val="FFFFFF"/>
              </a:buClr>
              <a:buNone/>
            </a:pPr>
            <a:endParaRPr lang="en-GB" b="1">
              <a:ea typeface="+mn-lt"/>
              <a:cs typeface="+mn-lt"/>
            </a:endParaRPr>
          </a:p>
          <a:p>
            <a:pPr marL="0" indent="0">
              <a:buClr>
                <a:srgbClr val="FFFFFF"/>
              </a:buClr>
              <a:buNone/>
            </a:pPr>
            <a:endParaRPr lang="en-GB" b="1"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endParaRPr lang="en-GB" b="1"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endParaRPr lang="en-GB">
              <a:ea typeface="+mn-lt"/>
              <a:cs typeface="+mn-lt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290BBC1-6BFB-0DE9-25E2-55C38A1F8AD2}"/>
              </a:ext>
            </a:extLst>
          </p:cNvPr>
          <p:cNvSpPr txBox="1">
            <a:spLocks/>
          </p:cNvSpPr>
          <p:nvPr/>
        </p:nvSpPr>
        <p:spPr>
          <a:xfrm>
            <a:off x="5623561" y="1166707"/>
            <a:ext cx="4319905" cy="395393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 u="sng">
                <a:latin typeface="Aptos"/>
              </a:rPr>
              <a:t>Limitations </a:t>
            </a:r>
            <a:r>
              <a:rPr lang="en-US" u="sng">
                <a:latin typeface="Aptos"/>
              </a:rPr>
              <a:t>​</a:t>
            </a:r>
            <a:endParaRPr lang="en-US" u="sng">
              <a:latin typeface="Aptos"/>
              <a:ea typeface="Calibri"/>
              <a:cs typeface="Calibri"/>
            </a:endParaRPr>
          </a:p>
          <a:p>
            <a:pPr lvl="0">
              <a:buFont typeface=""/>
              <a:buChar char="•"/>
            </a:pPr>
            <a:r>
              <a:rPr lang="en-US" b="1">
                <a:latin typeface="Aptos"/>
              </a:rPr>
              <a:t>Technical problems</a:t>
            </a:r>
            <a:r>
              <a:rPr lang="en-US">
                <a:latin typeface="Aptos"/>
              </a:rPr>
              <a:t> ​</a:t>
            </a:r>
          </a:p>
          <a:p>
            <a:pPr lvl="0">
              <a:buFont typeface=""/>
              <a:buChar char="•"/>
            </a:pPr>
            <a:r>
              <a:rPr lang="en-US" b="1">
                <a:latin typeface="Aptos"/>
              </a:rPr>
              <a:t>Privacy and confidentiality concerns</a:t>
            </a:r>
            <a:r>
              <a:rPr lang="en-US">
                <a:latin typeface="Aptos"/>
              </a:rPr>
              <a:t>​</a:t>
            </a:r>
          </a:p>
          <a:p>
            <a:pPr lvl="0">
              <a:buFont typeface=""/>
              <a:buChar char="•"/>
            </a:pPr>
            <a:r>
              <a:rPr lang="en-US" b="1">
                <a:latin typeface="Aptos"/>
              </a:rPr>
              <a:t>Can be distracting</a:t>
            </a:r>
            <a:r>
              <a:rPr lang="en-US">
                <a:latin typeface="Aptos"/>
              </a:rPr>
              <a:t> ​</a:t>
            </a:r>
          </a:p>
          <a:p>
            <a:pPr lvl="0">
              <a:buFont typeface=""/>
              <a:buChar char="•"/>
            </a:pPr>
            <a:r>
              <a:rPr lang="en-US" b="1">
                <a:latin typeface="Aptos"/>
              </a:rPr>
              <a:t>Learning curve </a:t>
            </a:r>
            <a:r>
              <a:rPr lang="en-US">
                <a:latin typeface="Aptos"/>
              </a:rPr>
              <a:t>​</a:t>
            </a:r>
          </a:p>
          <a:p>
            <a:pPr lvl="0">
              <a:buFont typeface=""/>
              <a:buChar char="•"/>
            </a:pPr>
            <a:r>
              <a:rPr lang="en-US" b="1">
                <a:latin typeface="Aptos"/>
              </a:rPr>
              <a:t>Not suitable for everything</a:t>
            </a:r>
            <a:r>
              <a:rPr lang="en-US">
                <a:latin typeface="Aptos"/>
              </a:rPr>
              <a:t> ​</a:t>
            </a:r>
            <a:endParaRPr lang="en-GB">
              <a:latin typeface="Aptos"/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09298D-265B-5526-746A-48A9DE28D8EA}"/>
              </a:ext>
            </a:extLst>
          </p:cNvPr>
          <p:cNvSpPr txBox="1"/>
          <p:nvPr/>
        </p:nvSpPr>
        <p:spPr>
          <a:xfrm>
            <a:off x="687172" y="6290561"/>
            <a:ext cx="859642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i="1">
                <a:ea typeface="+mn-lt"/>
                <a:cs typeface="+mn-lt"/>
              </a:rPr>
              <a:t>Sources: Hargreaves, Clarke and Lester (2022); NHS England (2025)</a:t>
            </a:r>
            <a:endParaRPr lang="en-US" sz="1400" i="1">
              <a:ea typeface="Calibri"/>
              <a:cs typeface="Calibri"/>
            </a:endParaRPr>
          </a:p>
        </p:txBody>
      </p:sp>
      <p:pic>
        <p:nvPicPr>
          <p:cNvPr id="6" name="Picture 5" descr="Microsoft Teams 2025 Logo PNG Vector (SVG) Free Download">
            <a:extLst>
              <a:ext uri="{FF2B5EF4-FFF2-40B4-BE49-F238E27FC236}">
                <a16:creationId xmlns:a16="http://schemas.microsoft.com/office/drawing/2014/main" id="{BDE44DC2-9BE9-97F5-D10D-D917909488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1049" y="4363993"/>
            <a:ext cx="1940012" cy="1929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05923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B5742-102C-C51D-4967-01F144B6A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374276"/>
            <a:ext cx="10131425" cy="1456267"/>
          </a:xfrm>
        </p:spPr>
        <p:txBody>
          <a:bodyPr/>
          <a:lstStyle/>
          <a:p>
            <a:pPr marL="285750" indent="-285750" algn="ctr">
              <a:spcBef>
                <a:spcPts val="0"/>
              </a:spcBef>
              <a:spcAft>
                <a:spcPts val="1000"/>
              </a:spcAft>
            </a:pPr>
            <a:r>
              <a:rPr lang="en-GB"/>
              <a:t>Cherry - Task 6  - </a:t>
            </a:r>
            <a:r>
              <a:rPr lang="en-GB">
                <a:ea typeface="+mj-lt"/>
                <a:cs typeface="+mj-lt"/>
              </a:rPr>
              <a:t>Recommendations on how </a:t>
            </a:r>
            <a:r>
              <a:rPr lang="en-GB" err="1">
                <a:ea typeface="+mj-lt"/>
                <a:cs typeface="+mj-lt"/>
              </a:rPr>
              <a:t>ashford</a:t>
            </a:r>
            <a:r>
              <a:rPr lang="en-GB">
                <a:ea typeface="+mj-lt"/>
                <a:cs typeface="+mj-lt"/>
              </a:rPr>
              <a:t> can implement these changes </a:t>
            </a:r>
            <a:endParaRPr lang="en-US"/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8FB35-2C02-EC2E-DC0A-3514D27B20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349175"/>
            <a:ext cx="10131425" cy="4689160"/>
          </a:xfrm>
        </p:spPr>
        <p:txBody>
          <a:bodyPr>
            <a:normAutofit fontScale="85000" lnSpcReduction="20000"/>
          </a:bodyPr>
          <a:lstStyle/>
          <a:p>
            <a:pPr>
              <a:buClr>
                <a:srgbClr val="FFFFFF"/>
              </a:buClr>
            </a:pPr>
            <a:r>
              <a:rPr lang="en-GB" sz="2300" b="1"/>
              <a:t>RECOMMENDATIONS FOR ASHFORD</a:t>
            </a:r>
            <a:endParaRPr lang="en-GB" sz="2300" dirty="0"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r>
              <a:rPr lang="en-GB" sz="2300" b="1">
                <a:ea typeface="+mn-lt"/>
                <a:cs typeface="+mn-lt"/>
              </a:rPr>
              <a:t>Staff training</a:t>
            </a:r>
            <a:r>
              <a:rPr lang="en-GB" sz="2300">
                <a:ea typeface="+mn-lt"/>
                <a:cs typeface="+mn-lt"/>
              </a:rPr>
              <a:t> – Give staff training and support so they feel confident using Teams</a:t>
            </a:r>
            <a:endParaRPr lang="en-GB" sz="2300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GB" sz="2300" b="1">
                <a:ea typeface="+mn-lt"/>
                <a:cs typeface="+mn-lt"/>
              </a:rPr>
              <a:t>Keep information safe</a:t>
            </a:r>
            <a:r>
              <a:rPr lang="en-GB" sz="2300">
                <a:ea typeface="+mn-lt"/>
                <a:cs typeface="+mn-lt"/>
              </a:rPr>
              <a:t> – Make sure staff understand what can be shared and who should have access</a:t>
            </a:r>
            <a:endParaRPr lang="en-GB" sz="2300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GB" sz="2300" b="1">
                <a:ea typeface="+mn-lt"/>
                <a:cs typeface="+mn-lt"/>
              </a:rPr>
              <a:t>Clear guidelines</a:t>
            </a:r>
            <a:r>
              <a:rPr lang="en-GB" sz="2300">
                <a:ea typeface="+mn-lt"/>
                <a:cs typeface="+mn-lt"/>
              </a:rPr>
              <a:t> – Set simple rules for when staff should use Teams, email, phone or face-to-face communication</a:t>
            </a:r>
            <a:endParaRPr lang="en-GB" sz="2300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GB" sz="2300" b="1">
                <a:ea typeface="+mn-lt"/>
                <a:cs typeface="+mn-lt"/>
              </a:rPr>
              <a:t>Keep care records separate</a:t>
            </a:r>
            <a:r>
              <a:rPr lang="en-GB" sz="2300">
                <a:ea typeface="+mn-lt"/>
                <a:cs typeface="+mn-lt"/>
              </a:rPr>
              <a:t> – Use Teams for staff communication, while keeping important care information on Ashford's approved system</a:t>
            </a:r>
            <a:endParaRPr lang="en-GB" sz="2300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GB" sz="2300" b="1">
                <a:ea typeface="+mn-lt"/>
                <a:cs typeface="+mn-lt"/>
              </a:rPr>
              <a:t>Start small</a:t>
            </a:r>
            <a:r>
              <a:rPr lang="en-GB" sz="2300">
                <a:ea typeface="+mn-lt"/>
                <a:cs typeface="+mn-lt"/>
              </a:rPr>
              <a:t> – Trial Teams with a smaller group, gather feedback and make improvements before introducing to everyone at Ashford</a:t>
            </a:r>
            <a:endParaRPr lang="en-GB" sz="2300" dirty="0"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endParaRPr lang="en-GB" sz="2300" dirty="0"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endParaRPr lang="en-GB" dirty="0">
              <a:ea typeface="Calibri"/>
              <a:cs typeface="Calibri"/>
            </a:endParaRPr>
          </a:p>
          <a:p>
            <a:pPr marL="0" indent="0">
              <a:buClr>
                <a:srgbClr val="FFFFFF"/>
              </a:buClr>
              <a:buNone/>
            </a:pPr>
            <a:endParaRPr lang="en-GB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 i="1">
                <a:ea typeface="+mn-lt"/>
                <a:cs typeface="+mn-lt"/>
              </a:rPr>
              <a:t>Sources: NHS England (2025); ICO (n.d.); NMC (2025)</a:t>
            </a:r>
            <a:endParaRPr lang="en-GB" sz="1600" i="1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02087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243B9-3C59-DD1E-BA5E-3DB0D9DCB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330" y="334905"/>
            <a:ext cx="4652700" cy="4261222"/>
          </a:xfrm>
        </p:spPr>
        <p:txBody>
          <a:bodyPr>
            <a:normAutofit/>
          </a:bodyPr>
          <a:lstStyle/>
          <a:p>
            <a:r>
              <a:rPr lang="en-GB" dirty="0">
                <a:ea typeface="Calibri Light"/>
                <a:cs typeface="Calibri Light"/>
              </a:rPr>
              <a:t>Reference list</a:t>
            </a:r>
            <a:br>
              <a:rPr lang="en-GB" dirty="0">
                <a:ea typeface="Calibri Light"/>
                <a:cs typeface="Calibri Light"/>
              </a:rPr>
            </a:br>
            <a:r>
              <a:rPr lang="en-GB" dirty="0">
                <a:ea typeface="+mj-lt"/>
                <a:cs typeface="+mj-lt"/>
              </a:rPr>
              <a:t>Marc references</a:t>
            </a:r>
            <a:br>
              <a:rPr lang="en-GB" dirty="0">
                <a:ea typeface="+mj-lt"/>
                <a:cs typeface="+mj-lt"/>
              </a:rPr>
            </a:br>
            <a:r>
              <a:rPr lang="en-GB" sz="2000" dirty="0">
                <a:ea typeface="Calibri Light"/>
                <a:cs typeface="Calibri Light"/>
                <a:hlinkClick r:id="rId2"/>
              </a:rPr>
              <a:t>PROQUEST EBOOK CENTRAL - READER </a:t>
            </a:r>
            <a:r>
              <a:rPr lang="en-GB" sz="2000" dirty="0">
                <a:ea typeface="Calibri Light"/>
                <a:cs typeface="Calibri Light"/>
              </a:rPr>
              <a:t>(study skills for health and social care students, </a:t>
            </a:r>
            <a:r>
              <a:rPr lang="en-GB" sz="2000" dirty="0" err="1">
                <a:ea typeface="Calibri Light"/>
                <a:cs typeface="Calibri Light"/>
              </a:rPr>
              <a:t>claire</a:t>
            </a:r>
            <a:r>
              <a:rPr lang="en-GB" sz="2000" dirty="0">
                <a:ea typeface="Calibri Light"/>
                <a:cs typeface="Calibri Light"/>
              </a:rPr>
              <a:t> craig, 2009)</a:t>
            </a:r>
            <a:br>
              <a:rPr lang="en-GB" dirty="0">
                <a:ea typeface="Calibri Light"/>
                <a:cs typeface="Calibri Light"/>
              </a:rPr>
            </a:br>
            <a:br>
              <a:rPr lang="en-GB" sz="1600" dirty="0">
                <a:solidFill>
                  <a:srgbClr val="000000"/>
                </a:solidFill>
                <a:highlight>
                  <a:srgbClr val="FEF1C4"/>
                </a:highlight>
                <a:latin typeface="Calibri"/>
                <a:ea typeface="Calibri"/>
                <a:cs typeface="Calibri"/>
              </a:rPr>
            </a:br>
            <a:r>
              <a:rPr lang="en-GB" sz="1600" b="1" i="1" dirty="0">
                <a:solidFill>
                  <a:schemeClr val="bg1"/>
                </a:solidFill>
                <a:highlight>
                  <a:srgbClr val="FEF1C4"/>
                </a:highlight>
                <a:ea typeface="+mj-lt"/>
                <a:cs typeface="+mj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Leading for safety - 5. Communication and teamwork - Guidance - GOV.U</a:t>
            </a:r>
            <a:r>
              <a:rPr lang="en-GB" sz="1600" i="1" dirty="0">
                <a:highlight>
                  <a:srgbClr val="FEF1C4"/>
                </a:highlight>
                <a:ea typeface="+mj-lt"/>
                <a:cs typeface="+mj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</a:t>
            </a:r>
            <a:r>
              <a:rPr lang="en-GB" sz="1600" b="1" i="1" dirty="0">
                <a:solidFill>
                  <a:schemeClr val="bg1"/>
                </a:solidFill>
                <a:highlight>
                  <a:srgbClr val="FEF1C4"/>
                </a:highlight>
                <a:ea typeface="+mj-lt"/>
                <a:cs typeface="+mj-lt"/>
              </a:rPr>
              <a:t> (gov.co.uk, maritime and coastguard agency 2023) </a:t>
            </a:r>
            <a:br>
              <a:rPr lang="en-GB" sz="1600" b="1" i="1" dirty="0">
                <a:solidFill>
                  <a:schemeClr val="bg1"/>
                </a:solidFill>
                <a:highlight>
                  <a:srgbClr val="FEF1C4"/>
                </a:highlight>
                <a:ea typeface="+mj-lt"/>
                <a:cs typeface="+mj-lt"/>
              </a:rPr>
            </a:br>
            <a:br>
              <a:rPr lang="en-GB" dirty="0">
                <a:ea typeface="+mj-lt"/>
                <a:cs typeface="+mj-lt"/>
              </a:rPr>
            </a:br>
            <a:endParaRPr lang="en-GB"/>
          </a:p>
        </p:txBody>
      </p:sp>
      <p:pic>
        <p:nvPicPr>
          <p:cNvPr id="4" name="Content Placeholder 3" descr="Microsoft Teams Logo, symbol, meaning, history, PNG, brand">
            <a:extLst>
              <a:ext uri="{FF2B5EF4-FFF2-40B4-BE49-F238E27FC236}">
                <a16:creationId xmlns:a16="http://schemas.microsoft.com/office/drawing/2014/main" id="{75C09248-FF23-B204-9AC8-E7063F7126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-4026" t="-1444" r="-161" b="22349"/>
          <a:stretch>
            <a:fillRect/>
          </a:stretch>
        </p:blipFill>
        <p:spPr>
          <a:xfrm>
            <a:off x="7079367" y="4750730"/>
            <a:ext cx="4839288" cy="210379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0CB2E7-0DE0-0B59-BE1B-393A95956E24}"/>
              </a:ext>
            </a:extLst>
          </p:cNvPr>
          <p:cNvSpPr txBox="1"/>
          <p:nvPr/>
        </p:nvSpPr>
        <p:spPr>
          <a:xfrm>
            <a:off x="6300009" y="333566"/>
            <a:ext cx="6096000" cy="48167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cap="all" baseline="0">
                <a:solidFill>
                  <a:srgbClr val="FFFFFF"/>
                </a:solidFill>
                <a:latin typeface="Calibri Light"/>
              </a:rPr>
              <a:t>Reference list</a:t>
            </a:r>
            <a:r>
              <a:rPr sz="3200">
                <a:latin typeface="Calibri Light"/>
                <a:ea typeface="Calibri Light"/>
                <a:cs typeface="Calibri Light"/>
              </a:rPr>
              <a:t>​</a:t>
            </a:r>
            <a:br>
              <a:rPr sz="3200">
                <a:latin typeface="Calibri Light"/>
                <a:ea typeface="Calibri Light"/>
                <a:cs typeface="Calibri Light"/>
              </a:rPr>
            </a:br>
            <a:r>
              <a:rPr lang="en-GB" sz="3200" cap="all">
                <a:solidFill>
                  <a:srgbClr val="FFFFFF"/>
                </a:solidFill>
                <a:latin typeface="Calibri Light"/>
              </a:rPr>
              <a:t>Cherry</a:t>
            </a:r>
            <a:r>
              <a:rPr lang="en-GB" sz="3200" cap="all" baseline="0">
                <a:solidFill>
                  <a:srgbClr val="FFFFFF"/>
                </a:solidFill>
                <a:latin typeface="Calibri Light"/>
              </a:rPr>
              <a:t> </a:t>
            </a:r>
            <a:r>
              <a:rPr lang="en-GB" sz="3200" cap="all">
                <a:solidFill>
                  <a:srgbClr val="FFFFFF"/>
                </a:solidFill>
                <a:latin typeface="Calibri Light"/>
              </a:rPr>
              <a:t>references</a:t>
            </a:r>
            <a:r>
              <a:rPr sz="1400">
                <a:latin typeface="Calibri Light"/>
                <a:ea typeface="Calibri Light"/>
                <a:cs typeface="Calibri Light"/>
              </a:rPr>
              <a:t>​</a:t>
            </a:r>
            <a:endParaRPr lang="en-GB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r>
              <a:rPr lang="en-GB" sz="1400">
                <a:ea typeface="+mn-lt"/>
                <a:cs typeface="+mn-lt"/>
                <a:hlinkClick r:id="rId5"/>
              </a:rPr>
              <a:t>Rapid implementation of Microsoft Teams in response to COVID-19: one acute healthcare organisation’s experience - PMC</a:t>
            </a:r>
            <a:endParaRPr lang="en-GB">
              <a:ea typeface="+mn-lt"/>
              <a:cs typeface="+mn-lt"/>
            </a:endParaRPr>
          </a:p>
          <a:p>
            <a:endParaRPr lang="en-GB" sz="1400">
              <a:ea typeface="+mn-lt"/>
              <a:cs typeface="+mn-lt"/>
            </a:endParaRPr>
          </a:p>
          <a:p>
            <a:r>
              <a:rPr lang="en-GB" sz="1400">
                <a:ea typeface="+mn-lt"/>
                <a:cs typeface="+mn-lt"/>
                <a:hlinkClick r:id="rId6"/>
              </a:rPr>
              <a:t>NHS England » Microsoft Teams and remote working</a:t>
            </a:r>
            <a:r>
              <a:rPr lang="en-GB">
                <a:ea typeface="+mn-lt"/>
                <a:cs typeface="+mn-lt"/>
              </a:rPr>
              <a:t> (NHS England, 2025)</a:t>
            </a:r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  <a:hlinkClick r:id="rId7"/>
              </a:rPr>
              <a:t>Microsoft Teams and team performance in the COVID-19 pandemic within an NHS Trust Community Service in North-West England - Lancashire Online Knowledge</a:t>
            </a:r>
            <a:r>
              <a:rPr lang="en-GB">
                <a:ea typeface="+mn-lt"/>
                <a:cs typeface="+mn-lt"/>
              </a:rPr>
              <a:t> Hargreaves, Christopher, Clarke, Andy and Lester, Karl Robert (2022)</a:t>
            </a:r>
          </a:p>
          <a:p>
            <a:br>
              <a:rPr sz="1400">
                <a:latin typeface="Calibri Light"/>
                <a:ea typeface="Calibri Light"/>
                <a:cs typeface="Calibri Light"/>
              </a:rPr>
            </a:br>
            <a:br>
              <a:rPr sz="3200">
                <a:latin typeface="Calibri Light"/>
                <a:ea typeface="Calibri Light"/>
                <a:cs typeface="Calibri Light"/>
              </a:rPr>
            </a:br>
            <a:r>
              <a:rPr sz="3200">
                <a:latin typeface="Calibri Light"/>
                <a:ea typeface="Calibri Light"/>
                <a:cs typeface="Calibri Light"/>
              </a:rPr>
              <a:t>​</a:t>
            </a:r>
            <a:endParaRPr lang="en-GB">
              <a:ea typeface="Calibri"/>
              <a:cs typeface="Calibri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3529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04C7E"/>
      </a:dk2>
      <a:lt2>
        <a:srgbClr val="EBEBEB"/>
      </a:lt2>
      <a:accent1>
        <a:srgbClr val="94CE67"/>
      </a:accent1>
      <a:accent2>
        <a:srgbClr val="49D1CD"/>
      </a:accent2>
      <a:accent3>
        <a:srgbClr val="61A5D6"/>
      </a:accent3>
      <a:accent4>
        <a:srgbClr val="9D8CD3"/>
      </a:accent4>
      <a:accent5>
        <a:srgbClr val="E45C8A"/>
      </a:accent5>
      <a:accent6>
        <a:srgbClr val="F98C61"/>
      </a:accent6>
      <a:hlink>
        <a:srgbClr val="AAF172"/>
      </a:hlink>
      <a:folHlink>
        <a:srgbClr val="E7F19A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E44E6A2F-09CD-4BE0-B42D-107FF03CEED6}"/>
    </a:ext>
  </a:extLst>
</a:theme>
</file>

<file path=ppt/webextensions/webextension1.xml><?xml version="1.0" encoding="utf-8"?>
<we:webextension xmlns:we="http://schemas.microsoft.com/office/webextensions/webextension/2010/11" id="{186C0A76-114C-44ED-AE46-ECD6CDB6DC33}">
  <we:reference id="3a26f50e-d2af-4d07-bf09-efcae08c6e3a" version="3.0.0.1" store="excatalog" storeType="excatalog"/>
  <we:alternateReferences>
    <we:reference id="WA104218073" version="3.0.0.1" store="en-gb" storeType="omex"/>
  </we:alternateReferences>
  <we:properties>
    <we:property name="appSlideData" value="{&quot;slideId&quot;:260,&quot;confidenceLevel&quot;:2}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Celestial</vt:lpstr>
      <vt:lpstr>Digital skills &amp; research methods</vt:lpstr>
      <vt:lpstr>Marc Task 1- what our chosen workplace task involves and how it links to the case study   </vt:lpstr>
      <vt:lpstr>Marc Task 2 – what Microsoft suite we chose</vt:lpstr>
      <vt:lpstr>PowerPoint Presentation</vt:lpstr>
      <vt:lpstr>Rabeeah Task 4  </vt:lpstr>
      <vt:lpstr>Cherry - Task 5  - Advantages and limitations of using this tool  </vt:lpstr>
      <vt:lpstr>Cherry - Task 6  - Recommendations on how ashford can implement these changes  </vt:lpstr>
      <vt:lpstr>Reference list Marc references PROQUEST EBOOK CENTRAL - READER (study skills for health and social care students, claire craig, 2009)  Leading for safety - 5. Communication and teamwork - Guidance - GOV.UK (gov.co.uk, maritime and coastguard agency 2023) 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197</cp:revision>
  <dcterms:created xsi:type="dcterms:W3CDTF">2026-09-18T10:50:23Z</dcterms:created>
  <dcterms:modified xsi:type="dcterms:W3CDTF">2026-10-08T09:21:59Z</dcterms:modified>
</cp:coreProperties>
</file>