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22"/>
  </p:notesMasterIdLst>
  <p:sldIdLst>
    <p:sldId id="257" r:id="rId2"/>
    <p:sldId id="264" r:id="rId3"/>
    <p:sldId id="261" r:id="rId4"/>
    <p:sldId id="263" r:id="rId5"/>
    <p:sldId id="267" r:id="rId6"/>
    <p:sldId id="266" r:id="rId7"/>
    <p:sldId id="258" r:id="rId8"/>
    <p:sldId id="265" r:id="rId9"/>
    <p:sldId id="259" r:id="rId10"/>
    <p:sldId id="271" r:id="rId11"/>
    <p:sldId id="270" r:id="rId12"/>
    <p:sldId id="269" r:id="rId13"/>
    <p:sldId id="272" r:id="rId14"/>
    <p:sldId id="275" r:id="rId15"/>
    <p:sldId id="277" r:id="rId16"/>
    <p:sldId id="273" r:id="rId17"/>
    <p:sldId id="274" r:id="rId18"/>
    <p:sldId id="278" r:id="rId19"/>
    <p:sldId id="276" r:id="rId20"/>
    <p:sldId id="27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8A79E7-F9DD-41DD-8893-E0C7E2E2F3CF}" v="8105" dt="2025-11-12T01:40:51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13" autoAdjust="0"/>
    <p:restoredTop sz="94510" autoAdjust="0"/>
  </p:normalViewPr>
  <p:slideViewPr>
    <p:cSldViewPr snapToGrid="0">
      <p:cViewPr>
        <p:scale>
          <a:sx n="58" d="100"/>
          <a:sy n="58" d="100"/>
        </p:scale>
        <p:origin x="1493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5EBF13-F12F-4132-92F8-5533596FE3B5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90BEF63-0D9E-4347-9144-DBDBE9BA32BA}">
      <dgm:prSet/>
      <dgm:spPr/>
      <dgm:t>
        <a:bodyPr/>
        <a:lstStyle/>
        <a:p>
          <a:endParaRPr lang="en-GB"/>
        </a:p>
      </dgm:t>
    </dgm:pt>
    <dgm:pt modelId="{F838E9A2-99BC-4ED7-B40C-FC9B9D627DBF}" type="parTrans" cxnId="{B601B0E0-8D02-4575-B3D1-E87A15A1A9AD}">
      <dgm:prSet/>
      <dgm:spPr/>
      <dgm:t>
        <a:bodyPr/>
        <a:lstStyle/>
        <a:p>
          <a:endParaRPr lang="en-GB"/>
        </a:p>
      </dgm:t>
    </dgm:pt>
    <dgm:pt modelId="{F7F6691A-28E2-4324-B175-ED1A1F8A0B88}" type="sibTrans" cxnId="{B601B0E0-8D02-4575-B3D1-E87A15A1A9AD}">
      <dgm:prSet/>
      <dgm:spPr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solidFill>
            <a:srgbClr val="FFFF00"/>
          </a:solidFill>
        </a:ln>
      </dgm:spPr>
      <dgm:t>
        <a:bodyPr/>
        <a:lstStyle/>
        <a:p>
          <a:endParaRPr lang="en-GB"/>
        </a:p>
      </dgm:t>
    </dgm:pt>
    <dgm:pt modelId="{32440068-8374-4197-8F86-67BC46787D32}">
      <dgm:prSet phldrT="[Text]" phldr="0"/>
      <dgm:spPr/>
      <dgm:t>
        <a:bodyPr/>
        <a:lstStyle/>
        <a:p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5D7526-12D7-4B25-81AA-E70C54F950A6}" type="parTrans" cxnId="{0478C37F-E193-46AD-9717-B8CAA0824453}">
      <dgm:prSet/>
      <dgm:spPr/>
      <dgm:t>
        <a:bodyPr/>
        <a:lstStyle/>
        <a:p>
          <a:endParaRPr lang="en-GB"/>
        </a:p>
      </dgm:t>
    </dgm:pt>
    <dgm:pt modelId="{D8FFFBD2-C6D6-4490-959B-78157F4A21C6}" type="sibTrans" cxnId="{0478C37F-E193-46AD-9717-B8CAA0824453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Vintage movie countdown 1"/>
        </a:ext>
      </dgm:extLst>
    </dgm:pt>
    <dgm:pt modelId="{555E43BB-458D-44FC-8D40-83181BF427BD}">
      <dgm:prSet phldrT="[Text]" phldr="1"/>
      <dgm:spPr/>
      <dgm:t>
        <a:bodyPr/>
        <a:lstStyle/>
        <a:p>
          <a:endParaRPr lang="en-GB" dirty="0"/>
        </a:p>
      </dgm:t>
    </dgm:pt>
    <dgm:pt modelId="{1B74D654-BA63-467B-9E8E-EE37B97BAF99}" type="parTrans" cxnId="{C1DE10CE-B677-4CEB-883C-804FA805C25C}">
      <dgm:prSet/>
      <dgm:spPr/>
      <dgm:t>
        <a:bodyPr/>
        <a:lstStyle/>
        <a:p>
          <a:endParaRPr lang="en-GB"/>
        </a:p>
      </dgm:t>
    </dgm:pt>
    <dgm:pt modelId="{BB871109-04F2-49A9-BB0A-D5BD191B6658}" type="sibTrans" cxnId="{C1DE10CE-B677-4CEB-883C-804FA805C25C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Vintage movie countdown 6"/>
        </a:ext>
      </dgm:extLst>
    </dgm:pt>
    <dgm:pt modelId="{F5DEE279-5C2A-4F54-8A84-234F1D8A50D3}">
      <dgm:prSet phldrT="[Text]" phldr="1"/>
      <dgm:spPr/>
      <dgm:t>
        <a:bodyPr/>
        <a:lstStyle/>
        <a:p>
          <a:endParaRPr lang="en-GB"/>
        </a:p>
      </dgm:t>
    </dgm:pt>
    <dgm:pt modelId="{B1E5D826-AFC0-444F-A357-FEBDD01B323D}" type="parTrans" cxnId="{E07552BF-06D7-424F-852F-B2B625EDF1B5}">
      <dgm:prSet/>
      <dgm:spPr/>
      <dgm:t>
        <a:bodyPr/>
        <a:lstStyle/>
        <a:p>
          <a:endParaRPr lang="en-GB"/>
        </a:p>
      </dgm:t>
    </dgm:pt>
    <dgm:pt modelId="{9216CC39-2226-479D-BE23-6BBC06C1B58E}" type="sibTrans" cxnId="{E07552BF-06D7-424F-852F-B2B625EDF1B5}">
      <dgm:prSet/>
      <dgm:spPr/>
      <dgm:t>
        <a:bodyPr/>
        <a:lstStyle/>
        <a:p>
          <a:endParaRPr lang="en-GB"/>
        </a:p>
      </dgm:t>
    </dgm:pt>
    <dgm:pt modelId="{562B6EF5-75A9-4FC4-8BF7-429642798410}">
      <dgm:prSet/>
      <dgm:spPr/>
      <dgm:t>
        <a:bodyPr/>
        <a:lstStyle/>
        <a:p>
          <a:endParaRPr lang="en-GB"/>
        </a:p>
      </dgm:t>
    </dgm:pt>
    <dgm:pt modelId="{94CC2803-79EC-413E-A39F-21A82CE0B8C2}" type="parTrans" cxnId="{51418FFF-7399-4478-AB5F-C9476C901064}">
      <dgm:prSet/>
      <dgm:spPr/>
      <dgm:t>
        <a:bodyPr/>
        <a:lstStyle/>
        <a:p>
          <a:endParaRPr lang="en-GB"/>
        </a:p>
      </dgm:t>
    </dgm:pt>
    <dgm:pt modelId="{1594B6EF-8895-4FAD-B907-F7A27CE88BD3}" type="sibTrans" cxnId="{51418FFF-7399-4478-AB5F-C9476C901064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Vintage movie countdown 2"/>
        </a:ext>
      </dgm:extLst>
    </dgm:pt>
    <dgm:pt modelId="{6E808B9E-119B-45D8-8683-EAEB27BEF563}">
      <dgm:prSet/>
      <dgm:spPr/>
      <dgm:t>
        <a:bodyPr/>
        <a:lstStyle/>
        <a:p>
          <a:endParaRPr lang="en-GB"/>
        </a:p>
      </dgm:t>
    </dgm:pt>
    <dgm:pt modelId="{5387478D-C0CA-4D2C-B665-71857101EEF8}" type="parTrans" cxnId="{3A7B0B97-4C75-4195-A0F4-FE4B39E502B7}">
      <dgm:prSet/>
      <dgm:spPr/>
      <dgm:t>
        <a:bodyPr/>
        <a:lstStyle/>
        <a:p>
          <a:endParaRPr lang="en-GB"/>
        </a:p>
      </dgm:t>
    </dgm:pt>
    <dgm:pt modelId="{D8FCF514-5FEE-4515-A285-AB7AD498BF20}" type="sibTrans" cxnId="{3A7B0B97-4C75-4195-A0F4-FE4B39E502B7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Vintage movie countdown 3"/>
        </a:ext>
      </dgm:extLst>
    </dgm:pt>
    <dgm:pt modelId="{6772EBA0-453A-4C96-A98E-23350521B8A1}">
      <dgm:prSet/>
      <dgm:spPr/>
      <dgm:t>
        <a:bodyPr/>
        <a:lstStyle/>
        <a:p>
          <a:endParaRPr lang="en-GB"/>
        </a:p>
      </dgm:t>
    </dgm:pt>
    <dgm:pt modelId="{1BAD35C7-14AD-429C-83F0-65C9A1545E8A}" type="parTrans" cxnId="{28E86F14-D7C9-4CA9-BE59-5BB465026146}">
      <dgm:prSet/>
      <dgm:spPr/>
      <dgm:t>
        <a:bodyPr/>
        <a:lstStyle/>
        <a:p>
          <a:endParaRPr lang="en-GB"/>
        </a:p>
      </dgm:t>
    </dgm:pt>
    <dgm:pt modelId="{9E7A5BCA-8B49-4CD9-ABB9-3F0D57400937}" type="sibTrans" cxnId="{28E86F14-D7C9-4CA9-BE59-5BB465026146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Vintage movie countdown 4"/>
        </a:ext>
      </dgm:extLst>
    </dgm:pt>
    <dgm:pt modelId="{D88F5AC1-0B40-4E83-90A1-C00B50E70CB3}">
      <dgm:prSet/>
      <dgm:spPr/>
      <dgm:t>
        <a:bodyPr/>
        <a:lstStyle/>
        <a:p>
          <a:endParaRPr lang="en-GB"/>
        </a:p>
      </dgm:t>
    </dgm:pt>
    <dgm:pt modelId="{383AD4FA-5598-4F33-BB75-5B0968D9C78F}" type="parTrans" cxnId="{82A08FDC-D5EF-4119-9D24-7615C3E3436E}">
      <dgm:prSet/>
      <dgm:spPr/>
      <dgm:t>
        <a:bodyPr/>
        <a:lstStyle/>
        <a:p>
          <a:endParaRPr lang="en-GB"/>
        </a:p>
      </dgm:t>
    </dgm:pt>
    <dgm:pt modelId="{6BAEF00B-0D31-4741-B509-4F897E8DB9ED}" type="sibTrans" cxnId="{82A08FDC-D5EF-4119-9D24-7615C3E3436E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Vintage movie countdown 5"/>
        </a:ext>
      </dgm:extLst>
    </dgm:pt>
    <dgm:pt modelId="{70B5933A-7CC9-4353-A761-10655CACEB8D}" type="pres">
      <dgm:prSet presAssocID="{495EBF13-F12F-4132-92F8-5533596FE3B5}" presName="Name0" presStyleCnt="0">
        <dgm:presLayoutVars>
          <dgm:chMax val="7"/>
          <dgm:chPref val="7"/>
          <dgm:dir/>
        </dgm:presLayoutVars>
      </dgm:prSet>
      <dgm:spPr/>
    </dgm:pt>
    <dgm:pt modelId="{DC768366-81C6-4426-987C-9093E99CF113}" type="pres">
      <dgm:prSet presAssocID="{495EBF13-F12F-4132-92F8-5533596FE3B5}" presName="Name1" presStyleCnt="0"/>
      <dgm:spPr/>
    </dgm:pt>
    <dgm:pt modelId="{A668799D-32CE-4EA0-859E-B55274C487E6}" type="pres">
      <dgm:prSet presAssocID="{F7F6691A-28E2-4324-B175-ED1A1F8A0B88}" presName="picture_1" presStyleCnt="0"/>
      <dgm:spPr/>
    </dgm:pt>
    <dgm:pt modelId="{68D24E7B-7844-4D11-AFAD-2FF8ADFC890B}" type="pres">
      <dgm:prSet presAssocID="{F7F6691A-28E2-4324-B175-ED1A1F8A0B88}" presName="pictureRepeatNode" presStyleLbl="alignImgPlace1" presStyleIdx="0" presStyleCnt="7" custLinFactNeighborX="18635" custLinFactNeighborY="-74"/>
      <dgm:spPr/>
    </dgm:pt>
    <dgm:pt modelId="{3988C8D0-81EE-40B6-97BB-D00EF09CD70B}" type="pres">
      <dgm:prSet presAssocID="{890BEF63-0D9E-4347-9144-DBDBE9BA32BA}" presName="text_1" presStyleLbl="node1" presStyleIdx="0" presStyleCnt="0">
        <dgm:presLayoutVars>
          <dgm:bulletEnabled val="1"/>
        </dgm:presLayoutVars>
      </dgm:prSet>
      <dgm:spPr/>
    </dgm:pt>
    <dgm:pt modelId="{7DB21F15-25AB-4B77-8740-15299635B311}" type="pres">
      <dgm:prSet presAssocID="{D8FFFBD2-C6D6-4490-959B-78157F4A21C6}" presName="picture_2" presStyleCnt="0"/>
      <dgm:spPr/>
    </dgm:pt>
    <dgm:pt modelId="{91D5509B-D926-4177-8BF0-61B46FAE9747}" type="pres">
      <dgm:prSet presAssocID="{D8FFFBD2-C6D6-4490-959B-78157F4A21C6}" presName="pictureRepeatNode" presStyleLbl="alignImgPlace1" presStyleIdx="1" presStyleCnt="7" custLinFactNeighborX="21208" custLinFactNeighborY="-7895"/>
      <dgm:spPr/>
    </dgm:pt>
    <dgm:pt modelId="{C37C8D2A-7168-497D-B197-FE21F0028819}" type="pres">
      <dgm:prSet presAssocID="{32440068-8374-4197-8F86-67BC46787D32}" presName="line_2" presStyleLbl="parChTrans1D1" presStyleIdx="0" presStyleCnt="6"/>
      <dgm:spPr/>
    </dgm:pt>
    <dgm:pt modelId="{EC415A53-B28B-4759-90FC-0AB4E8B6B9EC}" type="pres">
      <dgm:prSet presAssocID="{32440068-8374-4197-8F86-67BC46787D32}" presName="textparent_2" presStyleLbl="node1" presStyleIdx="0" presStyleCnt="0"/>
      <dgm:spPr/>
    </dgm:pt>
    <dgm:pt modelId="{9C1CB33F-DB48-449D-8CBD-B406FBBFF8B5}" type="pres">
      <dgm:prSet presAssocID="{32440068-8374-4197-8F86-67BC46787D32}" presName="text_2" presStyleLbl="revTx" presStyleIdx="0" presStyleCnt="6" custLinFactNeighborX="-19074" custLinFactNeighborY="-8300">
        <dgm:presLayoutVars>
          <dgm:bulletEnabled val="1"/>
        </dgm:presLayoutVars>
      </dgm:prSet>
      <dgm:spPr/>
    </dgm:pt>
    <dgm:pt modelId="{F234221B-8D55-461D-BD19-AB413DAFF5AA}" type="pres">
      <dgm:prSet presAssocID="{1594B6EF-8895-4FAD-B907-F7A27CE88BD3}" presName="picture_3" presStyleCnt="0"/>
      <dgm:spPr/>
    </dgm:pt>
    <dgm:pt modelId="{69FEA43B-FED5-4C44-97E9-90E1D764076D}" type="pres">
      <dgm:prSet presAssocID="{1594B6EF-8895-4FAD-B907-F7A27CE88BD3}" presName="pictureRepeatNode" presStyleLbl="alignImgPlace1" presStyleIdx="2" presStyleCnt="7"/>
      <dgm:spPr/>
    </dgm:pt>
    <dgm:pt modelId="{54FDEAB7-01B7-4634-B843-4A6AA9A16D06}" type="pres">
      <dgm:prSet presAssocID="{562B6EF5-75A9-4FC4-8BF7-429642798410}" presName="line_3" presStyleLbl="parChTrans1D1" presStyleIdx="1" presStyleCnt="6"/>
      <dgm:spPr/>
    </dgm:pt>
    <dgm:pt modelId="{76E7977A-158A-4FBC-8B38-0FC2CF8C8FEC}" type="pres">
      <dgm:prSet presAssocID="{562B6EF5-75A9-4FC4-8BF7-429642798410}" presName="textparent_3" presStyleLbl="node1" presStyleIdx="0" presStyleCnt="0"/>
      <dgm:spPr/>
    </dgm:pt>
    <dgm:pt modelId="{0012AF5C-587A-4023-B25C-29E6B20823BA}" type="pres">
      <dgm:prSet presAssocID="{562B6EF5-75A9-4FC4-8BF7-429642798410}" presName="text_3" presStyleLbl="revTx" presStyleIdx="1" presStyleCnt="6">
        <dgm:presLayoutVars>
          <dgm:bulletEnabled val="1"/>
        </dgm:presLayoutVars>
      </dgm:prSet>
      <dgm:spPr/>
    </dgm:pt>
    <dgm:pt modelId="{521D0F34-D02F-4684-9E6E-2A4B97FD09F7}" type="pres">
      <dgm:prSet presAssocID="{D8FCF514-5FEE-4515-A285-AB7AD498BF20}" presName="picture_4" presStyleCnt="0"/>
      <dgm:spPr/>
    </dgm:pt>
    <dgm:pt modelId="{56E36593-1973-402B-A4C6-62D906BEB25D}" type="pres">
      <dgm:prSet presAssocID="{D8FCF514-5FEE-4515-A285-AB7AD498BF20}" presName="pictureRepeatNode" presStyleLbl="alignImgPlace1" presStyleIdx="3" presStyleCnt="7"/>
      <dgm:spPr/>
    </dgm:pt>
    <dgm:pt modelId="{274ABB8A-ADFB-414E-BCB1-36628B89B44D}" type="pres">
      <dgm:prSet presAssocID="{6E808B9E-119B-45D8-8683-EAEB27BEF563}" presName="line_4" presStyleLbl="parChTrans1D1" presStyleIdx="2" presStyleCnt="6"/>
      <dgm:spPr/>
    </dgm:pt>
    <dgm:pt modelId="{246523EC-6D0E-4833-AC15-B39F0ABAAC77}" type="pres">
      <dgm:prSet presAssocID="{6E808B9E-119B-45D8-8683-EAEB27BEF563}" presName="textparent_4" presStyleLbl="node1" presStyleIdx="0" presStyleCnt="0"/>
      <dgm:spPr/>
    </dgm:pt>
    <dgm:pt modelId="{8BAF44E7-027A-4EAF-8D41-DB492738CB52}" type="pres">
      <dgm:prSet presAssocID="{6E808B9E-119B-45D8-8683-EAEB27BEF563}" presName="text_4" presStyleLbl="revTx" presStyleIdx="2" presStyleCnt="6">
        <dgm:presLayoutVars>
          <dgm:bulletEnabled val="1"/>
        </dgm:presLayoutVars>
      </dgm:prSet>
      <dgm:spPr/>
    </dgm:pt>
    <dgm:pt modelId="{07BEC924-0476-41E9-A412-76616836B193}" type="pres">
      <dgm:prSet presAssocID="{9E7A5BCA-8B49-4CD9-ABB9-3F0D57400937}" presName="picture_5" presStyleCnt="0"/>
      <dgm:spPr/>
    </dgm:pt>
    <dgm:pt modelId="{13AB3FB4-3090-4F70-AEFD-0406BA841A33}" type="pres">
      <dgm:prSet presAssocID="{9E7A5BCA-8B49-4CD9-ABB9-3F0D57400937}" presName="pictureRepeatNode" presStyleLbl="alignImgPlace1" presStyleIdx="4" presStyleCnt="7"/>
      <dgm:spPr/>
    </dgm:pt>
    <dgm:pt modelId="{D1299C2C-05B7-41E0-A1A4-29C24D4C6331}" type="pres">
      <dgm:prSet presAssocID="{6772EBA0-453A-4C96-A98E-23350521B8A1}" presName="line_5" presStyleLbl="parChTrans1D1" presStyleIdx="3" presStyleCnt="6"/>
      <dgm:spPr/>
    </dgm:pt>
    <dgm:pt modelId="{6E3E32AF-03CF-43F3-ADBA-08DF2FBA59D5}" type="pres">
      <dgm:prSet presAssocID="{6772EBA0-453A-4C96-A98E-23350521B8A1}" presName="textparent_5" presStyleLbl="node1" presStyleIdx="0" presStyleCnt="0"/>
      <dgm:spPr/>
    </dgm:pt>
    <dgm:pt modelId="{4CD65A4C-5799-40ED-8B38-0627692C6DC0}" type="pres">
      <dgm:prSet presAssocID="{6772EBA0-453A-4C96-A98E-23350521B8A1}" presName="text_5" presStyleLbl="revTx" presStyleIdx="3" presStyleCnt="6">
        <dgm:presLayoutVars>
          <dgm:bulletEnabled val="1"/>
        </dgm:presLayoutVars>
      </dgm:prSet>
      <dgm:spPr/>
    </dgm:pt>
    <dgm:pt modelId="{FEAB36F3-D922-47CB-B9A7-90CFFA2974F5}" type="pres">
      <dgm:prSet presAssocID="{6BAEF00B-0D31-4741-B509-4F897E8DB9ED}" presName="picture_6" presStyleCnt="0"/>
      <dgm:spPr/>
    </dgm:pt>
    <dgm:pt modelId="{579424FD-F0AA-4E24-B769-579749DEF7F9}" type="pres">
      <dgm:prSet presAssocID="{6BAEF00B-0D31-4741-B509-4F897E8DB9ED}" presName="pictureRepeatNode" presStyleLbl="alignImgPlace1" presStyleIdx="5" presStyleCnt="7"/>
      <dgm:spPr/>
    </dgm:pt>
    <dgm:pt modelId="{B2F42A3D-4C6F-4D3D-A502-A11195258B83}" type="pres">
      <dgm:prSet presAssocID="{D88F5AC1-0B40-4E83-90A1-C00B50E70CB3}" presName="line_6" presStyleLbl="parChTrans1D1" presStyleIdx="4" presStyleCnt="6"/>
      <dgm:spPr/>
    </dgm:pt>
    <dgm:pt modelId="{956001A1-7888-4FBE-B7BF-B17E310999C5}" type="pres">
      <dgm:prSet presAssocID="{D88F5AC1-0B40-4E83-90A1-C00B50E70CB3}" presName="textparent_6" presStyleLbl="node1" presStyleIdx="0" presStyleCnt="0"/>
      <dgm:spPr/>
    </dgm:pt>
    <dgm:pt modelId="{4F3A4E1F-134C-440A-B0A3-2D0F73AF821E}" type="pres">
      <dgm:prSet presAssocID="{D88F5AC1-0B40-4E83-90A1-C00B50E70CB3}" presName="text_6" presStyleLbl="revTx" presStyleIdx="4" presStyleCnt="6">
        <dgm:presLayoutVars>
          <dgm:bulletEnabled val="1"/>
        </dgm:presLayoutVars>
      </dgm:prSet>
      <dgm:spPr/>
    </dgm:pt>
    <dgm:pt modelId="{DE885C4F-07BE-42DF-B72E-00E504AC27BB}" type="pres">
      <dgm:prSet presAssocID="{BB871109-04F2-49A9-BB0A-D5BD191B6658}" presName="picture_7" presStyleCnt="0"/>
      <dgm:spPr/>
    </dgm:pt>
    <dgm:pt modelId="{4EB90E34-7EC0-4B59-8444-31AE1E645202}" type="pres">
      <dgm:prSet presAssocID="{BB871109-04F2-49A9-BB0A-D5BD191B6658}" presName="pictureRepeatNode" presStyleLbl="alignImgPlace1" presStyleIdx="6" presStyleCnt="7"/>
      <dgm:spPr/>
    </dgm:pt>
    <dgm:pt modelId="{3A6EF44E-D08B-4E27-A8A5-1963833346C4}" type="pres">
      <dgm:prSet presAssocID="{555E43BB-458D-44FC-8D40-83181BF427BD}" presName="line_7" presStyleLbl="parChTrans1D1" presStyleIdx="5" presStyleCnt="6"/>
      <dgm:spPr/>
    </dgm:pt>
    <dgm:pt modelId="{719825D6-6CC9-4C2C-B247-CC987C2C400D}" type="pres">
      <dgm:prSet presAssocID="{555E43BB-458D-44FC-8D40-83181BF427BD}" presName="textparent_7" presStyleLbl="node1" presStyleIdx="0" presStyleCnt="0"/>
      <dgm:spPr/>
    </dgm:pt>
    <dgm:pt modelId="{F9BF39DA-79E9-4E77-85B7-987E109E0CFC}" type="pres">
      <dgm:prSet presAssocID="{555E43BB-458D-44FC-8D40-83181BF427BD}" presName="text_7" presStyleLbl="revTx" presStyleIdx="5" presStyleCnt="6">
        <dgm:presLayoutVars>
          <dgm:bulletEnabled val="1"/>
        </dgm:presLayoutVars>
      </dgm:prSet>
      <dgm:spPr/>
    </dgm:pt>
  </dgm:ptLst>
  <dgm:cxnLst>
    <dgm:cxn modelId="{28E86F14-D7C9-4CA9-BE59-5BB465026146}" srcId="{495EBF13-F12F-4132-92F8-5533596FE3B5}" destId="{6772EBA0-453A-4C96-A98E-23350521B8A1}" srcOrd="4" destOrd="0" parTransId="{1BAD35C7-14AD-429C-83F0-65C9A1545E8A}" sibTransId="{9E7A5BCA-8B49-4CD9-ABB9-3F0D57400937}"/>
    <dgm:cxn modelId="{C13B8D1F-E1A9-4823-924B-B9C3E800949A}" type="presOf" srcId="{BB871109-04F2-49A9-BB0A-D5BD191B6658}" destId="{4EB90E34-7EC0-4B59-8444-31AE1E645202}" srcOrd="0" destOrd="0" presId="urn:microsoft.com/office/officeart/2008/layout/CircularPictureCallout"/>
    <dgm:cxn modelId="{66ADFD21-B538-4444-9305-3C4E863DBA37}" type="presOf" srcId="{555E43BB-458D-44FC-8D40-83181BF427BD}" destId="{F9BF39DA-79E9-4E77-85B7-987E109E0CFC}" srcOrd="0" destOrd="0" presId="urn:microsoft.com/office/officeart/2008/layout/CircularPictureCallout"/>
    <dgm:cxn modelId="{79A86924-A313-41EE-A355-F1826357E719}" type="presOf" srcId="{1594B6EF-8895-4FAD-B907-F7A27CE88BD3}" destId="{69FEA43B-FED5-4C44-97E9-90E1D764076D}" srcOrd="0" destOrd="0" presId="urn:microsoft.com/office/officeart/2008/layout/CircularPictureCallout"/>
    <dgm:cxn modelId="{0431E03E-46D6-4701-A482-66B988D1F08F}" type="presOf" srcId="{495EBF13-F12F-4132-92F8-5533596FE3B5}" destId="{70B5933A-7CC9-4353-A761-10655CACEB8D}" srcOrd="0" destOrd="0" presId="urn:microsoft.com/office/officeart/2008/layout/CircularPictureCallout"/>
    <dgm:cxn modelId="{421F1344-4AE0-4E25-AF8E-98359918E2BA}" type="presOf" srcId="{6772EBA0-453A-4C96-A98E-23350521B8A1}" destId="{4CD65A4C-5799-40ED-8B38-0627692C6DC0}" srcOrd="0" destOrd="0" presId="urn:microsoft.com/office/officeart/2008/layout/CircularPictureCallout"/>
    <dgm:cxn modelId="{9F27C364-D1A0-4A10-BC9B-8330993AC19E}" type="presOf" srcId="{D88F5AC1-0B40-4E83-90A1-C00B50E70CB3}" destId="{4F3A4E1F-134C-440A-B0A3-2D0F73AF821E}" srcOrd="0" destOrd="0" presId="urn:microsoft.com/office/officeart/2008/layout/CircularPictureCallout"/>
    <dgm:cxn modelId="{DC7AF473-C930-4E66-9882-D56409396843}" type="presOf" srcId="{D8FFFBD2-C6D6-4490-959B-78157F4A21C6}" destId="{91D5509B-D926-4177-8BF0-61B46FAE9747}" srcOrd="0" destOrd="0" presId="urn:microsoft.com/office/officeart/2008/layout/CircularPictureCallout"/>
    <dgm:cxn modelId="{89296E75-49A6-4959-AB58-4484914473C4}" type="presOf" srcId="{890BEF63-0D9E-4347-9144-DBDBE9BA32BA}" destId="{3988C8D0-81EE-40B6-97BB-D00EF09CD70B}" srcOrd="0" destOrd="0" presId="urn:microsoft.com/office/officeart/2008/layout/CircularPictureCallout"/>
    <dgm:cxn modelId="{618F8F7E-D729-432D-87B0-1B866217C878}" type="presOf" srcId="{6BAEF00B-0D31-4741-B509-4F897E8DB9ED}" destId="{579424FD-F0AA-4E24-B769-579749DEF7F9}" srcOrd="0" destOrd="0" presId="urn:microsoft.com/office/officeart/2008/layout/CircularPictureCallout"/>
    <dgm:cxn modelId="{0478C37F-E193-46AD-9717-B8CAA0824453}" srcId="{495EBF13-F12F-4132-92F8-5533596FE3B5}" destId="{32440068-8374-4197-8F86-67BC46787D32}" srcOrd="1" destOrd="0" parTransId="{055D7526-12D7-4B25-81AA-E70C54F950A6}" sibTransId="{D8FFFBD2-C6D6-4490-959B-78157F4A21C6}"/>
    <dgm:cxn modelId="{AC4F3882-36C8-46C6-9184-5EAEE21982E9}" type="presOf" srcId="{6E808B9E-119B-45D8-8683-EAEB27BEF563}" destId="{8BAF44E7-027A-4EAF-8D41-DB492738CB52}" srcOrd="0" destOrd="0" presId="urn:microsoft.com/office/officeart/2008/layout/CircularPictureCallout"/>
    <dgm:cxn modelId="{3A7B0B97-4C75-4195-A0F4-FE4B39E502B7}" srcId="{495EBF13-F12F-4132-92F8-5533596FE3B5}" destId="{6E808B9E-119B-45D8-8683-EAEB27BEF563}" srcOrd="3" destOrd="0" parTransId="{5387478D-C0CA-4D2C-B665-71857101EEF8}" sibTransId="{D8FCF514-5FEE-4515-A285-AB7AD498BF20}"/>
    <dgm:cxn modelId="{9105369B-B0F6-4769-B997-4E3B4ADE168E}" type="presOf" srcId="{562B6EF5-75A9-4FC4-8BF7-429642798410}" destId="{0012AF5C-587A-4023-B25C-29E6B20823BA}" srcOrd="0" destOrd="0" presId="urn:microsoft.com/office/officeart/2008/layout/CircularPictureCallout"/>
    <dgm:cxn modelId="{E07552BF-06D7-424F-852F-B2B625EDF1B5}" srcId="{495EBF13-F12F-4132-92F8-5533596FE3B5}" destId="{F5DEE279-5C2A-4F54-8A84-234F1D8A50D3}" srcOrd="7" destOrd="0" parTransId="{B1E5D826-AFC0-444F-A357-FEBDD01B323D}" sibTransId="{9216CC39-2226-479D-BE23-6BBC06C1B58E}"/>
    <dgm:cxn modelId="{7147F7C3-A931-4280-BEF4-D20D815A29FA}" type="presOf" srcId="{32440068-8374-4197-8F86-67BC46787D32}" destId="{9C1CB33F-DB48-449D-8CBD-B406FBBFF8B5}" srcOrd="0" destOrd="0" presId="urn:microsoft.com/office/officeart/2008/layout/CircularPictureCallout"/>
    <dgm:cxn modelId="{C1DE10CE-B677-4CEB-883C-804FA805C25C}" srcId="{495EBF13-F12F-4132-92F8-5533596FE3B5}" destId="{555E43BB-458D-44FC-8D40-83181BF427BD}" srcOrd="6" destOrd="0" parTransId="{1B74D654-BA63-467B-9E8E-EE37B97BAF99}" sibTransId="{BB871109-04F2-49A9-BB0A-D5BD191B6658}"/>
    <dgm:cxn modelId="{82A08FDC-D5EF-4119-9D24-7615C3E3436E}" srcId="{495EBF13-F12F-4132-92F8-5533596FE3B5}" destId="{D88F5AC1-0B40-4E83-90A1-C00B50E70CB3}" srcOrd="5" destOrd="0" parTransId="{383AD4FA-5598-4F33-BB75-5B0968D9C78F}" sibTransId="{6BAEF00B-0D31-4741-B509-4F897E8DB9ED}"/>
    <dgm:cxn modelId="{B601B0E0-8D02-4575-B3D1-E87A15A1A9AD}" srcId="{495EBF13-F12F-4132-92F8-5533596FE3B5}" destId="{890BEF63-0D9E-4347-9144-DBDBE9BA32BA}" srcOrd="0" destOrd="0" parTransId="{F838E9A2-99BC-4ED7-B40C-FC9B9D627DBF}" sibTransId="{F7F6691A-28E2-4324-B175-ED1A1F8A0B88}"/>
    <dgm:cxn modelId="{446B76E3-3949-4A7B-9E85-220E02FBD886}" type="presOf" srcId="{D8FCF514-5FEE-4515-A285-AB7AD498BF20}" destId="{56E36593-1973-402B-A4C6-62D906BEB25D}" srcOrd="0" destOrd="0" presId="urn:microsoft.com/office/officeart/2008/layout/CircularPictureCallout"/>
    <dgm:cxn modelId="{E21AE3E3-2490-4A36-94CF-B8E042F0CEE0}" type="presOf" srcId="{9E7A5BCA-8B49-4CD9-ABB9-3F0D57400937}" destId="{13AB3FB4-3090-4F70-AEFD-0406BA841A33}" srcOrd="0" destOrd="0" presId="urn:microsoft.com/office/officeart/2008/layout/CircularPictureCallout"/>
    <dgm:cxn modelId="{F94FA6F0-9148-44FB-BF42-5AC1F418999A}" type="presOf" srcId="{F7F6691A-28E2-4324-B175-ED1A1F8A0B88}" destId="{68D24E7B-7844-4D11-AFAD-2FF8ADFC890B}" srcOrd="0" destOrd="0" presId="urn:microsoft.com/office/officeart/2008/layout/CircularPictureCallout"/>
    <dgm:cxn modelId="{51418FFF-7399-4478-AB5F-C9476C901064}" srcId="{495EBF13-F12F-4132-92F8-5533596FE3B5}" destId="{562B6EF5-75A9-4FC4-8BF7-429642798410}" srcOrd="2" destOrd="0" parTransId="{94CC2803-79EC-413E-A39F-21A82CE0B8C2}" sibTransId="{1594B6EF-8895-4FAD-B907-F7A27CE88BD3}"/>
    <dgm:cxn modelId="{4960B844-FA92-43FE-8517-04615043646E}" type="presParOf" srcId="{70B5933A-7CC9-4353-A761-10655CACEB8D}" destId="{DC768366-81C6-4426-987C-9093E99CF113}" srcOrd="0" destOrd="0" presId="urn:microsoft.com/office/officeart/2008/layout/CircularPictureCallout"/>
    <dgm:cxn modelId="{4E33E627-1794-41C9-AB48-6C55F12EB436}" type="presParOf" srcId="{DC768366-81C6-4426-987C-9093E99CF113}" destId="{A668799D-32CE-4EA0-859E-B55274C487E6}" srcOrd="0" destOrd="0" presId="urn:microsoft.com/office/officeart/2008/layout/CircularPictureCallout"/>
    <dgm:cxn modelId="{0D752090-9B32-40CB-BFAB-EF5052F0B516}" type="presParOf" srcId="{A668799D-32CE-4EA0-859E-B55274C487E6}" destId="{68D24E7B-7844-4D11-AFAD-2FF8ADFC890B}" srcOrd="0" destOrd="0" presId="urn:microsoft.com/office/officeart/2008/layout/CircularPictureCallout"/>
    <dgm:cxn modelId="{F19684E2-EE55-49D9-AAB6-FA1D83D3B3B9}" type="presParOf" srcId="{DC768366-81C6-4426-987C-9093E99CF113}" destId="{3988C8D0-81EE-40B6-97BB-D00EF09CD70B}" srcOrd="1" destOrd="0" presId="urn:microsoft.com/office/officeart/2008/layout/CircularPictureCallout"/>
    <dgm:cxn modelId="{F50ADF63-DDD9-4952-80C6-18C4A6569733}" type="presParOf" srcId="{DC768366-81C6-4426-987C-9093E99CF113}" destId="{7DB21F15-25AB-4B77-8740-15299635B311}" srcOrd="2" destOrd="0" presId="urn:microsoft.com/office/officeart/2008/layout/CircularPictureCallout"/>
    <dgm:cxn modelId="{20C48065-1603-4AD8-9F4E-D22163A726C0}" type="presParOf" srcId="{7DB21F15-25AB-4B77-8740-15299635B311}" destId="{91D5509B-D926-4177-8BF0-61B46FAE9747}" srcOrd="0" destOrd="0" presId="urn:microsoft.com/office/officeart/2008/layout/CircularPictureCallout"/>
    <dgm:cxn modelId="{4F69655B-DE6C-4D98-9AE0-47FEBB90AA69}" type="presParOf" srcId="{DC768366-81C6-4426-987C-9093E99CF113}" destId="{C37C8D2A-7168-497D-B197-FE21F0028819}" srcOrd="3" destOrd="0" presId="urn:microsoft.com/office/officeart/2008/layout/CircularPictureCallout"/>
    <dgm:cxn modelId="{E794F6D3-6AE8-45CE-92E9-329B7AD8B7DF}" type="presParOf" srcId="{DC768366-81C6-4426-987C-9093E99CF113}" destId="{EC415A53-B28B-4759-90FC-0AB4E8B6B9EC}" srcOrd="4" destOrd="0" presId="urn:microsoft.com/office/officeart/2008/layout/CircularPictureCallout"/>
    <dgm:cxn modelId="{10173D23-7DF0-41BC-BAED-A7560AE1CA1B}" type="presParOf" srcId="{EC415A53-B28B-4759-90FC-0AB4E8B6B9EC}" destId="{9C1CB33F-DB48-449D-8CBD-B406FBBFF8B5}" srcOrd="0" destOrd="0" presId="urn:microsoft.com/office/officeart/2008/layout/CircularPictureCallout"/>
    <dgm:cxn modelId="{0DAD1B8E-CAA0-45A4-9A59-E514914F1B9F}" type="presParOf" srcId="{DC768366-81C6-4426-987C-9093E99CF113}" destId="{F234221B-8D55-461D-BD19-AB413DAFF5AA}" srcOrd="5" destOrd="0" presId="urn:microsoft.com/office/officeart/2008/layout/CircularPictureCallout"/>
    <dgm:cxn modelId="{2895D6C2-9C40-4299-A808-8FB694FE655A}" type="presParOf" srcId="{F234221B-8D55-461D-BD19-AB413DAFF5AA}" destId="{69FEA43B-FED5-4C44-97E9-90E1D764076D}" srcOrd="0" destOrd="0" presId="urn:microsoft.com/office/officeart/2008/layout/CircularPictureCallout"/>
    <dgm:cxn modelId="{28EEB718-5E8D-467F-8566-DD47F0120DFB}" type="presParOf" srcId="{DC768366-81C6-4426-987C-9093E99CF113}" destId="{54FDEAB7-01B7-4634-B843-4A6AA9A16D06}" srcOrd="6" destOrd="0" presId="urn:microsoft.com/office/officeart/2008/layout/CircularPictureCallout"/>
    <dgm:cxn modelId="{BB90F0CA-30C6-40F8-A900-703A23735FA8}" type="presParOf" srcId="{DC768366-81C6-4426-987C-9093E99CF113}" destId="{76E7977A-158A-4FBC-8B38-0FC2CF8C8FEC}" srcOrd="7" destOrd="0" presId="urn:microsoft.com/office/officeart/2008/layout/CircularPictureCallout"/>
    <dgm:cxn modelId="{DDD39F7A-483F-470E-9C1A-36F1AED3BE99}" type="presParOf" srcId="{76E7977A-158A-4FBC-8B38-0FC2CF8C8FEC}" destId="{0012AF5C-587A-4023-B25C-29E6B20823BA}" srcOrd="0" destOrd="0" presId="urn:microsoft.com/office/officeart/2008/layout/CircularPictureCallout"/>
    <dgm:cxn modelId="{5EB8BB39-2838-4074-83E8-C700F14BFF86}" type="presParOf" srcId="{DC768366-81C6-4426-987C-9093E99CF113}" destId="{521D0F34-D02F-4684-9E6E-2A4B97FD09F7}" srcOrd="8" destOrd="0" presId="urn:microsoft.com/office/officeart/2008/layout/CircularPictureCallout"/>
    <dgm:cxn modelId="{2C4A766A-9D5D-443D-A665-D07E244E06D2}" type="presParOf" srcId="{521D0F34-D02F-4684-9E6E-2A4B97FD09F7}" destId="{56E36593-1973-402B-A4C6-62D906BEB25D}" srcOrd="0" destOrd="0" presId="urn:microsoft.com/office/officeart/2008/layout/CircularPictureCallout"/>
    <dgm:cxn modelId="{97F354D9-5720-4A97-80FA-B6816ADB5315}" type="presParOf" srcId="{DC768366-81C6-4426-987C-9093E99CF113}" destId="{274ABB8A-ADFB-414E-BCB1-36628B89B44D}" srcOrd="9" destOrd="0" presId="urn:microsoft.com/office/officeart/2008/layout/CircularPictureCallout"/>
    <dgm:cxn modelId="{DD739543-5C1E-4184-BDA6-BF704DFA1DE0}" type="presParOf" srcId="{DC768366-81C6-4426-987C-9093E99CF113}" destId="{246523EC-6D0E-4833-AC15-B39F0ABAAC77}" srcOrd="10" destOrd="0" presId="urn:microsoft.com/office/officeart/2008/layout/CircularPictureCallout"/>
    <dgm:cxn modelId="{BB8F9604-AD8B-474C-85EB-157CA7555288}" type="presParOf" srcId="{246523EC-6D0E-4833-AC15-B39F0ABAAC77}" destId="{8BAF44E7-027A-4EAF-8D41-DB492738CB52}" srcOrd="0" destOrd="0" presId="urn:microsoft.com/office/officeart/2008/layout/CircularPictureCallout"/>
    <dgm:cxn modelId="{739C9679-CE31-4933-87F5-E586DFDB8995}" type="presParOf" srcId="{DC768366-81C6-4426-987C-9093E99CF113}" destId="{07BEC924-0476-41E9-A412-76616836B193}" srcOrd="11" destOrd="0" presId="urn:microsoft.com/office/officeart/2008/layout/CircularPictureCallout"/>
    <dgm:cxn modelId="{8CBAC9AD-7103-45E3-9BB5-D2F4B07B3431}" type="presParOf" srcId="{07BEC924-0476-41E9-A412-76616836B193}" destId="{13AB3FB4-3090-4F70-AEFD-0406BA841A33}" srcOrd="0" destOrd="0" presId="urn:microsoft.com/office/officeart/2008/layout/CircularPictureCallout"/>
    <dgm:cxn modelId="{79A07FBC-E272-4C02-9CE6-94BECA32B3C4}" type="presParOf" srcId="{DC768366-81C6-4426-987C-9093E99CF113}" destId="{D1299C2C-05B7-41E0-A1A4-29C24D4C6331}" srcOrd="12" destOrd="0" presId="urn:microsoft.com/office/officeart/2008/layout/CircularPictureCallout"/>
    <dgm:cxn modelId="{11009836-B54F-42B4-80B2-6B4E768BC93E}" type="presParOf" srcId="{DC768366-81C6-4426-987C-9093E99CF113}" destId="{6E3E32AF-03CF-43F3-ADBA-08DF2FBA59D5}" srcOrd="13" destOrd="0" presId="urn:microsoft.com/office/officeart/2008/layout/CircularPictureCallout"/>
    <dgm:cxn modelId="{AF8504BF-6700-4B88-8D16-F9B4A4299D15}" type="presParOf" srcId="{6E3E32AF-03CF-43F3-ADBA-08DF2FBA59D5}" destId="{4CD65A4C-5799-40ED-8B38-0627692C6DC0}" srcOrd="0" destOrd="0" presId="urn:microsoft.com/office/officeart/2008/layout/CircularPictureCallout"/>
    <dgm:cxn modelId="{B3AB18B3-4AD9-46E2-94AA-EE902E4FDF5B}" type="presParOf" srcId="{DC768366-81C6-4426-987C-9093E99CF113}" destId="{FEAB36F3-D922-47CB-B9A7-90CFFA2974F5}" srcOrd="14" destOrd="0" presId="urn:microsoft.com/office/officeart/2008/layout/CircularPictureCallout"/>
    <dgm:cxn modelId="{148DF021-9910-4619-A236-0B081D2A2035}" type="presParOf" srcId="{FEAB36F3-D922-47CB-B9A7-90CFFA2974F5}" destId="{579424FD-F0AA-4E24-B769-579749DEF7F9}" srcOrd="0" destOrd="0" presId="urn:microsoft.com/office/officeart/2008/layout/CircularPictureCallout"/>
    <dgm:cxn modelId="{68DD729B-27B0-4AC8-A33A-8A88F184551A}" type="presParOf" srcId="{DC768366-81C6-4426-987C-9093E99CF113}" destId="{B2F42A3D-4C6F-4D3D-A502-A11195258B83}" srcOrd="15" destOrd="0" presId="urn:microsoft.com/office/officeart/2008/layout/CircularPictureCallout"/>
    <dgm:cxn modelId="{1587BBDE-1484-4101-87E0-9CAAAA2F8845}" type="presParOf" srcId="{DC768366-81C6-4426-987C-9093E99CF113}" destId="{956001A1-7888-4FBE-B7BF-B17E310999C5}" srcOrd="16" destOrd="0" presId="urn:microsoft.com/office/officeart/2008/layout/CircularPictureCallout"/>
    <dgm:cxn modelId="{D206902C-6B23-42FF-A926-458F0C9BF439}" type="presParOf" srcId="{956001A1-7888-4FBE-B7BF-B17E310999C5}" destId="{4F3A4E1F-134C-440A-B0A3-2D0F73AF821E}" srcOrd="0" destOrd="0" presId="urn:microsoft.com/office/officeart/2008/layout/CircularPictureCallout"/>
    <dgm:cxn modelId="{5D14747B-740B-45D3-B8DC-D3BD4779890E}" type="presParOf" srcId="{DC768366-81C6-4426-987C-9093E99CF113}" destId="{DE885C4F-07BE-42DF-B72E-00E504AC27BB}" srcOrd="17" destOrd="0" presId="urn:microsoft.com/office/officeart/2008/layout/CircularPictureCallout"/>
    <dgm:cxn modelId="{83213243-6FFC-48D5-9CB9-9F9F3E63BEA1}" type="presParOf" srcId="{DE885C4F-07BE-42DF-B72E-00E504AC27BB}" destId="{4EB90E34-7EC0-4B59-8444-31AE1E645202}" srcOrd="0" destOrd="0" presId="urn:microsoft.com/office/officeart/2008/layout/CircularPictureCallout"/>
    <dgm:cxn modelId="{C6401D3D-C57C-45FD-987D-508F0027CCEA}" type="presParOf" srcId="{DC768366-81C6-4426-987C-9093E99CF113}" destId="{3A6EF44E-D08B-4E27-A8A5-1963833346C4}" srcOrd="18" destOrd="0" presId="urn:microsoft.com/office/officeart/2008/layout/CircularPictureCallout"/>
    <dgm:cxn modelId="{DC9ADEA9-8CB9-49F0-B0CE-688A4E981A6D}" type="presParOf" srcId="{DC768366-81C6-4426-987C-9093E99CF113}" destId="{719825D6-6CC9-4C2C-B247-CC987C2C400D}" srcOrd="19" destOrd="0" presId="urn:microsoft.com/office/officeart/2008/layout/CircularPictureCallout"/>
    <dgm:cxn modelId="{03B338BE-2489-4278-AE5E-C2397B48085D}" type="presParOf" srcId="{719825D6-6CC9-4C2C-B247-CC987C2C400D}" destId="{F9BF39DA-79E9-4E77-85B7-987E109E0CFC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EF44E-D08B-4E27-A8A5-1963833346C4}">
      <dsp:nvSpPr>
        <dsp:cNvPr id="0" name=""/>
        <dsp:cNvSpPr/>
      </dsp:nvSpPr>
      <dsp:spPr>
        <a:xfrm>
          <a:off x="2788574" y="4436533"/>
          <a:ext cx="4109923" cy="0"/>
        </a:xfrm>
        <a:prstGeom prst="line">
          <a:avLst/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F42A3D-4C6F-4D3D-A502-A11195258B83}">
      <dsp:nvSpPr>
        <dsp:cNvPr id="0" name=""/>
        <dsp:cNvSpPr/>
      </dsp:nvSpPr>
      <dsp:spPr>
        <a:xfrm>
          <a:off x="2788574" y="3818805"/>
          <a:ext cx="3514547" cy="0"/>
        </a:xfrm>
        <a:prstGeom prst="line">
          <a:avLst/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299C2C-05B7-41E0-A1A4-29C24D4C6331}">
      <dsp:nvSpPr>
        <dsp:cNvPr id="0" name=""/>
        <dsp:cNvSpPr/>
      </dsp:nvSpPr>
      <dsp:spPr>
        <a:xfrm>
          <a:off x="2788574" y="3095413"/>
          <a:ext cx="3190239" cy="0"/>
        </a:xfrm>
        <a:prstGeom prst="line">
          <a:avLst/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4ABB8A-ADFB-414E-BCB1-36628B89B44D}">
      <dsp:nvSpPr>
        <dsp:cNvPr id="0" name=""/>
        <dsp:cNvSpPr/>
      </dsp:nvSpPr>
      <dsp:spPr>
        <a:xfrm>
          <a:off x="2788574" y="2323253"/>
          <a:ext cx="3190239" cy="0"/>
        </a:xfrm>
        <a:prstGeom prst="line">
          <a:avLst/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FDEAB7-01B7-4634-B843-4A6AA9A16D06}">
      <dsp:nvSpPr>
        <dsp:cNvPr id="0" name=""/>
        <dsp:cNvSpPr/>
      </dsp:nvSpPr>
      <dsp:spPr>
        <a:xfrm>
          <a:off x="2788574" y="1599861"/>
          <a:ext cx="3514547" cy="0"/>
        </a:xfrm>
        <a:prstGeom prst="line">
          <a:avLst/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7C8D2A-7168-497D-B197-FE21F0028819}">
      <dsp:nvSpPr>
        <dsp:cNvPr id="0" name=""/>
        <dsp:cNvSpPr/>
      </dsp:nvSpPr>
      <dsp:spPr>
        <a:xfrm>
          <a:off x="2788574" y="982133"/>
          <a:ext cx="4109923" cy="0"/>
        </a:xfrm>
        <a:prstGeom prst="line">
          <a:avLst/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D24E7B-7844-4D11-AFAD-2FF8ADFC890B}">
      <dsp:nvSpPr>
        <dsp:cNvPr id="0" name=""/>
        <dsp:cNvSpPr/>
      </dsp:nvSpPr>
      <dsp:spPr>
        <a:xfrm>
          <a:off x="1513900" y="674326"/>
          <a:ext cx="4064000" cy="4064000"/>
        </a:xfrm>
        <a:prstGeom prst="ellipse">
          <a:avLst/>
        </a:prstGeom>
        <a:blipFill dpi="0"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rgbClr val="FFFF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88C8D0-81EE-40B6-97BB-D00EF09CD70B}">
      <dsp:nvSpPr>
        <dsp:cNvPr id="0" name=""/>
        <dsp:cNvSpPr/>
      </dsp:nvSpPr>
      <dsp:spPr>
        <a:xfrm>
          <a:off x="1488094" y="2835317"/>
          <a:ext cx="2600960" cy="134112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/>
        </a:p>
      </dsp:txBody>
      <dsp:txXfrm>
        <a:off x="1488094" y="2835317"/>
        <a:ext cx="2600960" cy="1341120"/>
      </dsp:txXfrm>
    </dsp:sp>
    <dsp:sp modelId="{91D5509B-D926-4177-8BF0-61B46FAE9747}">
      <dsp:nvSpPr>
        <dsp:cNvPr id="0" name=""/>
        <dsp:cNvSpPr/>
      </dsp:nvSpPr>
      <dsp:spPr>
        <a:xfrm>
          <a:off x="6722981" y="629205"/>
          <a:ext cx="609600" cy="609600"/>
        </a:xfrm>
        <a:prstGeom prst="ellipse">
          <a:avLst/>
        </a:prstGeom>
        <a:solidFill>
          <a:srgbClr val="FFFF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CB33F-DB48-449D-8CBD-B406FBBFF8B5}">
      <dsp:nvSpPr>
        <dsp:cNvPr id="0" name=""/>
        <dsp:cNvSpPr/>
      </dsp:nvSpPr>
      <dsp:spPr>
        <a:xfrm>
          <a:off x="7171229" y="626736"/>
          <a:ext cx="168127" cy="60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0" rIns="175260" bIns="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71229" y="626736"/>
        <a:ext cx="168127" cy="609600"/>
      </dsp:txXfrm>
    </dsp:sp>
    <dsp:sp modelId="{69FEA43B-FED5-4C44-97E9-90E1D764076D}">
      <dsp:nvSpPr>
        <dsp:cNvPr id="0" name=""/>
        <dsp:cNvSpPr/>
      </dsp:nvSpPr>
      <dsp:spPr>
        <a:xfrm>
          <a:off x="5998321" y="1295061"/>
          <a:ext cx="609600" cy="609600"/>
        </a:xfrm>
        <a:prstGeom prst="ellipse">
          <a:avLst/>
        </a:prstGeom>
        <a:solidFill>
          <a:srgbClr val="FFFF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12AF5C-587A-4023-B25C-29E6B20823BA}">
      <dsp:nvSpPr>
        <dsp:cNvPr id="0" name=""/>
        <dsp:cNvSpPr/>
      </dsp:nvSpPr>
      <dsp:spPr>
        <a:xfrm>
          <a:off x="6607921" y="1295061"/>
          <a:ext cx="227665" cy="60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0" rIns="163830" bIns="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300" kern="1200"/>
        </a:p>
      </dsp:txBody>
      <dsp:txXfrm>
        <a:off x="6607921" y="1295061"/>
        <a:ext cx="227665" cy="609600"/>
      </dsp:txXfrm>
    </dsp:sp>
    <dsp:sp modelId="{56E36593-1973-402B-A4C6-62D906BEB25D}">
      <dsp:nvSpPr>
        <dsp:cNvPr id="0" name=""/>
        <dsp:cNvSpPr/>
      </dsp:nvSpPr>
      <dsp:spPr>
        <a:xfrm>
          <a:off x="5674014" y="2018453"/>
          <a:ext cx="609600" cy="609600"/>
        </a:xfrm>
        <a:prstGeom prst="ellipse">
          <a:avLst/>
        </a:prstGeom>
        <a:solidFill>
          <a:srgbClr val="FFFF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AF44E7-027A-4EAF-8D41-DB492738CB52}">
      <dsp:nvSpPr>
        <dsp:cNvPr id="0" name=""/>
        <dsp:cNvSpPr/>
      </dsp:nvSpPr>
      <dsp:spPr>
        <a:xfrm>
          <a:off x="6283614" y="2018453"/>
          <a:ext cx="260096" cy="60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0" rIns="163830" bIns="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300" kern="1200"/>
        </a:p>
      </dsp:txBody>
      <dsp:txXfrm>
        <a:off x="6283614" y="2018453"/>
        <a:ext cx="260096" cy="609600"/>
      </dsp:txXfrm>
    </dsp:sp>
    <dsp:sp modelId="{13AB3FB4-3090-4F70-AEFD-0406BA841A33}">
      <dsp:nvSpPr>
        <dsp:cNvPr id="0" name=""/>
        <dsp:cNvSpPr/>
      </dsp:nvSpPr>
      <dsp:spPr>
        <a:xfrm>
          <a:off x="5674014" y="2790613"/>
          <a:ext cx="609600" cy="609600"/>
        </a:xfrm>
        <a:prstGeom prst="ellipse">
          <a:avLst/>
        </a:prstGeom>
        <a:solidFill>
          <a:srgbClr val="FFFF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D65A4C-5799-40ED-8B38-0627692C6DC0}">
      <dsp:nvSpPr>
        <dsp:cNvPr id="0" name=""/>
        <dsp:cNvSpPr/>
      </dsp:nvSpPr>
      <dsp:spPr>
        <a:xfrm>
          <a:off x="6283614" y="2790613"/>
          <a:ext cx="260096" cy="60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0" rIns="163830" bIns="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300" kern="1200"/>
        </a:p>
      </dsp:txBody>
      <dsp:txXfrm>
        <a:off x="6283614" y="2790613"/>
        <a:ext cx="260096" cy="609600"/>
      </dsp:txXfrm>
    </dsp:sp>
    <dsp:sp modelId="{579424FD-F0AA-4E24-B769-579749DEF7F9}">
      <dsp:nvSpPr>
        <dsp:cNvPr id="0" name=""/>
        <dsp:cNvSpPr/>
      </dsp:nvSpPr>
      <dsp:spPr>
        <a:xfrm>
          <a:off x="5998321" y="3514005"/>
          <a:ext cx="609600" cy="609600"/>
        </a:xfrm>
        <a:prstGeom prst="ellipse">
          <a:avLst/>
        </a:prstGeom>
        <a:solidFill>
          <a:srgbClr val="FFFF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3A4E1F-134C-440A-B0A3-2D0F73AF821E}">
      <dsp:nvSpPr>
        <dsp:cNvPr id="0" name=""/>
        <dsp:cNvSpPr/>
      </dsp:nvSpPr>
      <dsp:spPr>
        <a:xfrm>
          <a:off x="6607921" y="3514005"/>
          <a:ext cx="227665" cy="60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0" rIns="163830" bIns="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300" kern="1200"/>
        </a:p>
      </dsp:txBody>
      <dsp:txXfrm>
        <a:off x="6607921" y="3514005"/>
        <a:ext cx="227665" cy="609600"/>
      </dsp:txXfrm>
    </dsp:sp>
    <dsp:sp modelId="{4EB90E34-7EC0-4B59-8444-31AE1E645202}">
      <dsp:nvSpPr>
        <dsp:cNvPr id="0" name=""/>
        <dsp:cNvSpPr/>
      </dsp:nvSpPr>
      <dsp:spPr>
        <a:xfrm>
          <a:off x="6593697" y="4131733"/>
          <a:ext cx="609600" cy="609600"/>
        </a:xfrm>
        <a:prstGeom prst="ellipse">
          <a:avLst/>
        </a:prstGeom>
        <a:solidFill>
          <a:srgbClr val="FFFF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BF39DA-79E9-4E77-85B7-987E109E0CFC}">
      <dsp:nvSpPr>
        <dsp:cNvPr id="0" name=""/>
        <dsp:cNvSpPr/>
      </dsp:nvSpPr>
      <dsp:spPr>
        <a:xfrm>
          <a:off x="7203297" y="4131733"/>
          <a:ext cx="168127" cy="60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0" rIns="19050" bIns="0" numCol="1" spcCol="1270" anchor="ctr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7203297" y="4131733"/>
        <a:ext cx="168127" cy="609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559179-5D2C-450D-B254-1384EB93AD7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174D10-89DA-4073-B2E0-2AD137E91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43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74D10-89DA-4073-B2E0-2AD137E911F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780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8FD3F-F29C-7D11-48DF-2EF75CDE02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419FC5-0ADC-1FE5-C26D-68356694F1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4CB7BC-9D8E-2402-41CD-FEDAEAFE92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4EB0C7-4B3B-22DA-C05F-C084E6BDF5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74D10-89DA-4073-B2E0-2AD137E911F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91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74D10-89DA-4073-B2E0-2AD137E911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0107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74D10-89DA-4073-B2E0-2AD137E911F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39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74D10-89DA-4073-B2E0-2AD137E911F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3916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74D10-89DA-4073-B2E0-2AD137E911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729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74D10-89DA-4073-B2E0-2AD137E911F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3289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74D10-89DA-4073-B2E0-2AD137E911F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90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31154-553B-B203-9D55-4FEEDDA744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DE483-6B68-DF78-3376-24F82118A7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55933-A4C6-9BAF-72FB-D288D26C6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80507-C6E8-02FB-28BE-1754E005F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98CD2-9CD3-6881-3474-E0BD82C3D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403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6A48C-B19F-4ACA-1D50-232D4E512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54E0D-CD63-CAB5-0CF6-9DA4BED0A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638B2-BA8D-0370-62F9-B0269FB2C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A4F3E-5B8B-487A-E2A4-FE86CE16A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18268C-7529-C871-698B-3C407FA2B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56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72BF8-B7C7-B059-3F2B-BA10760D1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68DA29-FA91-1E27-4CC0-01F503CC2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56B59-280C-177C-B1D6-939B06C40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06633-6F00-EB24-D534-573BB0B8C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CC6116-AA64-DE64-1824-BA22432DA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175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9F59D-49DE-BC34-85EB-12915CAE5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B3F1F-AEAD-53B1-1164-9E547E43D5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1A23B-7BA6-453E-B65A-4C2D51F1D5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7BB46-2112-CE89-1A24-397C29820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FCA17C-86CA-F7D2-4D31-B329FEB9C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EBDB99-B72A-8487-397C-819971E8B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91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729AC-725F-3C6E-F6F1-1EA745597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A9743-CEAA-3FE0-0949-B81514CED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628225-8173-30B5-36E2-76632EC28D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CDD2F0-A0D0-852B-390C-5434039C51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96F6C5-BD4A-22BE-A711-DA1E724161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AB5E17-FD8C-74AD-3C44-E66725728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8E2124-8901-E8FF-AF33-B3A4B0EE0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91F1EC-1C5E-A93A-7EEA-D452154A2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2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2EA63-81E2-A7D1-69C2-3EA2EA79F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31E722-FCB3-7206-2774-1D1C4F846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FA9D6E-58F3-EC37-7258-69860AF0F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23E07B-F139-5B57-9711-E5621176F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652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0E7730-D978-30E7-4ADB-490C3684F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1C5283-F8C0-FC85-A691-54AC1918E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5FB56-C662-8056-471F-3FAD66A6D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548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78080-7720-CD12-7BBF-91AB50F4C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98E5B-4892-820D-F4EA-1E05DD678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D5C2EA-6A17-A051-C63F-0CE12AB659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E4A14-D208-18EE-01CD-9BDF68764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AAB81C-CBB8-A126-DBBE-C7204064F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C21414-DD4F-DC60-DA0C-9E8265B08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123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AE687-FF92-4703-6C92-DF2C45A47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8009F1-D85A-F6C7-2C7D-B2F33921CF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548D56-65DB-E85C-A5E7-148BCACDA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ADF596-BB1F-30CF-7914-B55666322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69D9E-8432-AEEA-4915-CFC790FBB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F0DC5F-A546-1E51-61A4-9D656807C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59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57B6F-1B15-1A66-3A26-3527961A6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7E3D0F-A59A-71B7-38CD-2F14FEE731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7EBC01-7B02-A7BF-EF2B-4AC73F5BF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76AB27-E981-F123-7C09-53D6FE466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86994-D393-8C55-A8D6-14A59185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799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29C464-041B-55A9-6BD8-2260AF84F4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8CCDE1-C5B8-A7FA-4AA4-0F7095769C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3AFB2-B93A-48C8-7A17-EA7C2E044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CAD45-9445-C479-D57C-32D46FCB5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27293-49D6-8A42-2738-BCFD0EA50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38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5C12E1-0527-2A3E-257E-69390D357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19E9BE-5AA6-720C-992D-2078A87139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226BB-0AD7-873E-4282-E7D053E02B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592439-1815-4929-9A83-E90E2FA29F7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5DAD9-E6E2-CBE6-7A0F-E33EAD6025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063341-B3EF-609C-7B53-CE2532D972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1ECC29-E118-4C7B-B9A8-1238943CFC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5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wsonera.com/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 descr="A row of plastic plates&#10;&#10;AI-generated content may be incorrect.">
            <a:extLst>
              <a:ext uri="{FF2B5EF4-FFF2-40B4-BE49-F238E27FC236}">
                <a16:creationId xmlns:a16="http://schemas.microsoft.com/office/drawing/2014/main" id="{289B234D-3661-ADA4-D53F-220CEE2904D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31"/>
          <a:stretch>
            <a:fillRect/>
          </a:stretch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sp>
        <p:nvSpPr>
          <p:cNvPr id="12" name="Flowchart: Process 11">
            <a:extLst>
              <a:ext uri="{FF2B5EF4-FFF2-40B4-BE49-F238E27FC236}">
                <a16:creationId xmlns:a16="http://schemas.microsoft.com/office/drawing/2014/main" id="{865F33C1-9651-CED1-C789-2B9D7FBDCCEE}"/>
              </a:ext>
            </a:extLst>
          </p:cNvPr>
          <p:cNvSpPr/>
          <p:nvPr/>
        </p:nvSpPr>
        <p:spPr>
          <a:xfrm>
            <a:off x="1" y="4672485"/>
            <a:ext cx="12192000" cy="918088"/>
          </a:xfrm>
          <a:prstGeom prst="flowChartProcess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2D5ED9-FD69-E52D-AD3C-70694BD3C4FF}"/>
              </a:ext>
            </a:extLst>
          </p:cNvPr>
          <p:cNvSpPr txBox="1"/>
          <p:nvPr/>
        </p:nvSpPr>
        <p:spPr>
          <a:xfrm>
            <a:off x="1607237" y="304881"/>
            <a:ext cx="9810823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Developing and Managing 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Individuals and Teams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 LCLM5002</a:t>
            </a:r>
          </a:p>
          <a:p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Daniela Gabriela Vlad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Code:2416469</a:t>
            </a:r>
          </a:p>
          <a:p>
            <a:pPr>
              <a:lnSpc>
                <a:spcPct val="20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Toyin Adisa</a:t>
            </a:r>
          </a:p>
          <a:p>
            <a:r>
              <a:rPr lang="en-GB" sz="4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GB" sz="4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</a:t>
            </a:r>
            <a:r>
              <a:rPr lang="en-GB" sz="4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GB" sz="4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Recruitment</a:t>
            </a:r>
            <a:r>
              <a:rPr lang="en-GB" sz="4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en-GB" sz="4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Process</a:t>
            </a:r>
          </a:p>
          <a:p>
            <a:r>
              <a:rPr lang="en-GB" sz="4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43023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Process 9">
            <a:extLst>
              <a:ext uri="{FF2B5EF4-FFF2-40B4-BE49-F238E27FC236}">
                <a16:creationId xmlns:a16="http://schemas.microsoft.com/office/drawing/2014/main" id="{EF36792D-8A11-E2D9-2C98-8AD5E34CED6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lowChartProcess">
            <a:avLst/>
          </a:prstGeom>
          <a:gradFill flip="none" rotWithShape="1">
            <a:gsLst>
              <a:gs pos="99500">
                <a:srgbClr val="F0F376"/>
              </a:gs>
              <a:gs pos="99000">
                <a:srgbClr val="FFFF00"/>
              </a:gs>
              <a:gs pos="19000">
                <a:schemeClr val="bg1">
                  <a:lumMod val="95000"/>
                </a:schemeClr>
              </a:gs>
              <a:gs pos="99984">
                <a:srgbClr val="E2E7E8"/>
              </a:gs>
              <a:gs pos="99968">
                <a:srgbClr val="E2E7E4"/>
              </a:gs>
              <a:gs pos="99937">
                <a:srgbClr val="E3E8DD"/>
              </a:gs>
              <a:gs pos="99875">
                <a:srgbClr val="E5EACE"/>
              </a:gs>
              <a:gs pos="99750">
                <a:srgbClr val="E9EDB1"/>
              </a:gs>
              <a:gs pos="93000">
                <a:srgbClr val="F0F376"/>
              </a:gs>
              <a:gs pos="49000">
                <a:schemeClr val="bg1">
                  <a:lumMod val="85000"/>
                  <a:alpha val="48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 descr="A group of people in suits&#10;&#10;AI-generated content may be incorrect.">
            <a:extLst>
              <a:ext uri="{FF2B5EF4-FFF2-40B4-BE49-F238E27FC236}">
                <a16:creationId xmlns:a16="http://schemas.microsoft.com/office/drawing/2014/main" id="{A438E40C-F9C4-A958-59FE-66C74B8453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1B69237-E7EC-6512-05C9-BA0D1CDE4C50}"/>
              </a:ext>
            </a:extLst>
          </p:cNvPr>
          <p:cNvSpPr txBox="1"/>
          <p:nvPr/>
        </p:nvSpPr>
        <p:spPr>
          <a:xfrm>
            <a:off x="4246074" y="221079"/>
            <a:ext cx="22339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F143CA6-DE2C-2CF5-847B-A6C6529FFE1D}"/>
              </a:ext>
            </a:extLst>
          </p:cNvPr>
          <p:cNvSpPr txBox="1"/>
          <p:nvPr/>
        </p:nvSpPr>
        <p:spPr>
          <a:xfrm>
            <a:off x="1128532" y="1001205"/>
            <a:ext cx="71994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</a:t>
            </a:r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</a:t>
            </a:r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4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Brief introduction of the company</a:t>
            </a:r>
            <a:endParaRPr lang="en-GB" sz="2400" b="1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301502F-B9F4-019D-58E6-FF5D574DDD84}"/>
              </a:ext>
            </a:extLst>
          </p:cNvPr>
          <p:cNvCxnSpPr/>
          <p:nvPr/>
        </p:nvCxnSpPr>
        <p:spPr>
          <a:xfrm>
            <a:off x="1282389" y="1955312"/>
            <a:ext cx="917872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6CC764AB-7E01-4264-C2A2-46E7F839D024}"/>
              </a:ext>
            </a:extLst>
          </p:cNvPr>
          <p:cNvSpPr txBox="1"/>
          <p:nvPr/>
        </p:nvSpPr>
        <p:spPr>
          <a:xfrm>
            <a:off x="1128532" y="1970728"/>
            <a:ext cx="88378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02 Recruitment process</a:t>
            </a:r>
          </a:p>
          <a:p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24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Job Description, Person Specification</a:t>
            </a:r>
            <a:endParaRPr lang="en-GB" sz="2400" b="1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277AB58-C030-AA29-6F34-FD55F30FD9F0}"/>
              </a:ext>
            </a:extLst>
          </p:cNvPr>
          <p:cNvCxnSpPr>
            <a:cxnSpLocks/>
          </p:cNvCxnSpPr>
          <p:nvPr/>
        </p:nvCxnSpPr>
        <p:spPr>
          <a:xfrm flipV="1">
            <a:off x="1405054" y="2977181"/>
            <a:ext cx="9100101" cy="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0DECC524-F53B-5AF4-6F42-EA6B6B3440F6}"/>
              </a:ext>
            </a:extLst>
          </p:cNvPr>
          <p:cNvSpPr txBox="1"/>
          <p:nvPr/>
        </p:nvSpPr>
        <p:spPr>
          <a:xfrm>
            <a:off x="1128532" y="3079047"/>
            <a:ext cx="86873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</a:t>
            </a:r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Interview: </a:t>
            </a:r>
            <a:r>
              <a:rPr lang="en-GB" sz="24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</a:t>
            </a:r>
            <a:r>
              <a:rPr lang="en-GB" sz="32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n-GB" sz="32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B70AB9B-3884-D236-31EE-9F8034E41C46}"/>
              </a:ext>
            </a:extLst>
          </p:cNvPr>
          <p:cNvCxnSpPr>
            <a:cxnSpLocks/>
          </p:cNvCxnSpPr>
          <p:nvPr/>
        </p:nvCxnSpPr>
        <p:spPr>
          <a:xfrm>
            <a:off x="1321701" y="3663822"/>
            <a:ext cx="918345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B73181CF-FB34-529E-905E-E47FB67344B2}"/>
              </a:ext>
            </a:extLst>
          </p:cNvPr>
          <p:cNvSpPr txBox="1"/>
          <p:nvPr/>
        </p:nvSpPr>
        <p:spPr>
          <a:xfrm>
            <a:off x="1128532" y="3756476"/>
            <a:ext cx="92932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04</a:t>
            </a:r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</a:t>
            </a:r>
            <a:r>
              <a:rPr lang="en-GB" sz="3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technique- </a:t>
            </a:r>
            <a:r>
              <a:rPr lang="en-GB" sz="24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Socratic</a:t>
            </a:r>
            <a:r>
              <a:rPr lang="en-GB" sz="28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technique</a:t>
            </a:r>
            <a:endParaRPr lang="en-GB" sz="2400" b="1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521B9A2-33CD-2436-3D3F-05AD6436EFF6}"/>
              </a:ext>
            </a:extLst>
          </p:cNvPr>
          <p:cNvCxnSpPr>
            <a:cxnSpLocks/>
          </p:cNvCxnSpPr>
          <p:nvPr/>
        </p:nvCxnSpPr>
        <p:spPr>
          <a:xfrm>
            <a:off x="1405054" y="4379616"/>
            <a:ext cx="9056059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E241281E-4973-E7EA-B243-28E1AE7076A8}"/>
              </a:ext>
            </a:extLst>
          </p:cNvPr>
          <p:cNvSpPr txBox="1"/>
          <p:nvPr/>
        </p:nvSpPr>
        <p:spPr>
          <a:xfrm>
            <a:off x="1128532" y="4572297"/>
            <a:ext cx="10702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05 The difference between online and face-to-face interviews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C3D9334-DC15-9A48-AA0C-375F7956301C}"/>
              </a:ext>
            </a:extLst>
          </p:cNvPr>
          <p:cNvCxnSpPr>
            <a:cxnSpLocks/>
          </p:cNvCxnSpPr>
          <p:nvPr/>
        </p:nvCxnSpPr>
        <p:spPr>
          <a:xfrm>
            <a:off x="1405054" y="5313430"/>
            <a:ext cx="9100101" cy="887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F3E65D83-1157-50FA-5E31-FC0081888A2F}"/>
              </a:ext>
            </a:extLst>
          </p:cNvPr>
          <p:cNvSpPr txBox="1"/>
          <p:nvPr/>
        </p:nvSpPr>
        <p:spPr>
          <a:xfrm>
            <a:off x="1070234" y="5426199"/>
            <a:ext cx="9868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 Conclusion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4308F19-AFEB-89D5-9569-02B471F9D3B9}"/>
              </a:ext>
            </a:extLst>
          </p:cNvPr>
          <p:cNvSpPr txBox="1"/>
          <p:nvPr/>
        </p:nvSpPr>
        <p:spPr>
          <a:xfrm>
            <a:off x="1070234" y="6103630"/>
            <a:ext cx="89544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07 Reference list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094F5688-4F2E-92BF-283F-0C3B5BAA2ABF}"/>
              </a:ext>
            </a:extLst>
          </p:cNvPr>
          <p:cNvCxnSpPr>
            <a:cxnSpLocks/>
          </p:cNvCxnSpPr>
          <p:nvPr/>
        </p:nvCxnSpPr>
        <p:spPr>
          <a:xfrm>
            <a:off x="1512896" y="6021659"/>
            <a:ext cx="9100101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EC63B878-5D05-5208-FC69-5120AA449C45}"/>
              </a:ext>
            </a:extLst>
          </p:cNvPr>
          <p:cNvCxnSpPr/>
          <p:nvPr/>
        </p:nvCxnSpPr>
        <p:spPr>
          <a:xfrm>
            <a:off x="1321701" y="1001205"/>
            <a:ext cx="8959723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5327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3192">
              <a:srgbClr val="FFFFD3"/>
            </a:gs>
            <a:gs pos="63000">
              <a:schemeClr val="bg1">
                <a:lumMod val="93000"/>
                <a:lumOff val="7000"/>
                <a:alpha val="71000"/>
              </a:schemeClr>
            </a:gs>
            <a:gs pos="49000">
              <a:srgbClr val="FFFF00">
                <a:tint val="44500"/>
                <a:satMod val="160000"/>
                <a:alpha val="61000"/>
                <a:lumMod val="91000"/>
                <a:lumOff val="9000"/>
              </a:srgbClr>
            </a:gs>
            <a:gs pos="15000">
              <a:schemeClr val="bg1">
                <a:lumMod val="85000"/>
              </a:schemeClr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1" name="Picture 40" descr="A group of boxes of different colors&#10;&#10;AI-generated content may be incorrect.">
            <a:extLst>
              <a:ext uri="{FF2B5EF4-FFF2-40B4-BE49-F238E27FC236}">
                <a16:creationId xmlns:a16="http://schemas.microsoft.com/office/drawing/2014/main" id="{12E5A362-3814-4473-0E74-5DEF8567907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81" r="-1" b="39728"/>
          <a:stretch>
            <a:fillRect/>
          </a:stretch>
        </p:blipFill>
        <p:spPr>
          <a:xfrm>
            <a:off x="7407796" y="0"/>
            <a:ext cx="8318340" cy="6856718"/>
          </a:xfrm>
          <a:prstGeom prst="rect">
            <a:avLst/>
          </a:prstGeom>
          <a:ln>
            <a:noFill/>
          </a:ln>
        </p:spPr>
      </p:pic>
      <p:sp>
        <p:nvSpPr>
          <p:cNvPr id="43" name="Flowchart: Process 42">
            <a:extLst>
              <a:ext uri="{FF2B5EF4-FFF2-40B4-BE49-F238E27FC236}">
                <a16:creationId xmlns:a16="http://schemas.microsoft.com/office/drawing/2014/main" id="{41C5820D-F502-034E-9D6B-DAEE1AB24257}"/>
              </a:ext>
            </a:extLst>
          </p:cNvPr>
          <p:cNvSpPr/>
          <p:nvPr/>
        </p:nvSpPr>
        <p:spPr>
          <a:xfrm>
            <a:off x="0" y="1282"/>
            <a:ext cx="7407796" cy="6856718"/>
          </a:xfrm>
          <a:prstGeom prst="flowChartProcess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F8411F91-7EE9-DFCB-C7C3-0D05D76384EB}"/>
              </a:ext>
            </a:extLst>
          </p:cNvPr>
          <p:cNvSpPr txBox="1"/>
          <p:nvPr/>
        </p:nvSpPr>
        <p:spPr>
          <a:xfrm>
            <a:off x="4866896" y="195061"/>
            <a:ext cx="4676172" cy="707886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rgbClr val="FFFF00">
                <a:alpha val="2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4000" dirty="0">
                <a:ln w="0"/>
                <a:solidFill>
                  <a:schemeClr val="accent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About us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85019C9-61F4-3FE3-00D8-B4FFA05DC064}"/>
              </a:ext>
            </a:extLst>
          </p:cNvPr>
          <p:cNvSpPr txBox="1"/>
          <p:nvPr/>
        </p:nvSpPr>
        <p:spPr>
          <a:xfrm>
            <a:off x="465192" y="952169"/>
            <a:ext cx="899541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Founded by Trinny Woodall in 2017 from her kitchen table, it is now a leader in the world of skincare through </a:t>
            </a:r>
          </a:p>
          <a:p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company’s innovative collections.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0D4077D-A05C-568A-F08E-EC392DA02C73}"/>
              </a:ext>
            </a:extLst>
          </p:cNvPr>
          <p:cNvSpPr txBox="1"/>
          <p:nvPr/>
        </p:nvSpPr>
        <p:spPr>
          <a:xfrm>
            <a:off x="1026746" y="2927381"/>
            <a:ext cx="10138508" cy="11035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2017, the first office in Elm Place in a small Victorian house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2024, we tripled retail and hit 300 employees</a:t>
            </a:r>
            <a:endParaRPr lang="en-GB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8D2469FC-D182-E350-2DFE-5B29C9BC2AAE}"/>
              </a:ext>
            </a:extLst>
          </p:cNvPr>
          <p:cNvSpPr txBox="1"/>
          <p:nvPr/>
        </p:nvSpPr>
        <p:spPr>
          <a:xfrm>
            <a:off x="222125" y="4030888"/>
            <a:ext cx="10692802" cy="2677656"/>
          </a:xfrm>
          <a:prstGeom prst="rect">
            <a:avLst/>
          </a:prstGeom>
          <a:noFill/>
          <a:ln>
            <a:noFill/>
          </a:ln>
          <a:effectLst>
            <a:outerShdw blurRad="50800" dist="50800" dir="5400000" algn="ctr" rotWithShape="0">
              <a:srgbClr val="000000">
                <a:alpha val="60000"/>
              </a:srgbClr>
            </a:outerShdw>
          </a:effectLst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n w="0"/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 bring fearless passion, act </a:t>
            </a:r>
            <a:r>
              <a:rPr lang="en-GB" sz="2800" dirty="0">
                <a:ln w="0"/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n-GB" sz="2800" dirty="0">
                <a:ln w="0"/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smart intention, and we all wear yellow.</a:t>
            </a:r>
          </a:p>
          <a:p>
            <a:endParaRPr lang="en-GB" sz="2800" dirty="0">
              <a:ln w="0"/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n w="0"/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Our mission is to offer effortless personalised beauty to people of all ages.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E7C35064-81E3-B687-0C43-76442D776651}"/>
              </a:ext>
            </a:extLst>
          </p:cNvPr>
          <p:cNvCxnSpPr/>
          <p:nvPr/>
        </p:nvCxnSpPr>
        <p:spPr>
          <a:xfrm>
            <a:off x="2073159" y="908637"/>
            <a:ext cx="8530541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185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bg1">
                <a:lumMod val="65000"/>
              </a:schemeClr>
            </a:gs>
            <a:gs pos="77000">
              <a:schemeClr val="bg1">
                <a:lumMod val="85000"/>
              </a:schemeClr>
            </a:gs>
            <a:gs pos="54000">
              <a:schemeClr val="bg1"/>
            </a:gs>
            <a:gs pos="77000">
              <a:srgbClr val="E2E7E4"/>
            </a:gs>
            <a:gs pos="0">
              <a:schemeClr val="bg1">
                <a:lumMod val="0"/>
                <a:lumOff val="100000"/>
              </a:schemeClr>
            </a:gs>
            <a:gs pos="58000">
              <a:schemeClr val="bg1">
                <a:lumMod val="95000"/>
              </a:schemeClr>
            </a:gs>
            <a:gs pos="80000">
              <a:srgbClr val="EEF0ED"/>
            </a:gs>
            <a:gs pos="95000">
              <a:srgbClr val="FFFF00"/>
            </a:gs>
            <a:gs pos="15000">
              <a:schemeClr val="bg1">
                <a:lumMod val="85000"/>
              </a:schemeClr>
            </a:gs>
          </a:gsLst>
          <a:lin ang="27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91CE7C-8267-AB51-D1AF-7DFB40975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FAA70C3-2AD5-42D6-AC00-5977FEA4D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D1D4658-32CD-4903-BDA6-7B54EEA4ED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yellow pouch with silver zipper&#10;&#10;AI-generated content may be incorrect.">
            <a:extLst>
              <a:ext uri="{FF2B5EF4-FFF2-40B4-BE49-F238E27FC236}">
                <a16:creationId xmlns:a16="http://schemas.microsoft.com/office/drawing/2014/main" id="{6A29DE5B-8207-31D4-E912-5A783539B6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26" r="-1" b="22387"/>
          <a:stretch>
            <a:fillRect/>
          </a:stretch>
        </p:blipFill>
        <p:spPr>
          <a:xfrm>
            <a:off x="3890886" y="983228"/>
            <a:ext cx="8301112" cy="5874772"/>
          </a:xfrm>
          <a:custGeom>
            <a:avLst/>
            <a:gdLst/>
            <a:ahLst/>
            <a:cxnLst/>
            <a:rect l="l" t="t" r="r" b="b"/>
            <a:pathLst>
              <a:path w="8301112" h="5874772">
                <a:moveTo>
                  <a:pt x="3607511" y="0"/>
                </a:moveTo>
                <a:cubicBezTo>
                  <a:pt x="3607511" y="0"/>
                  <a:pt x="3607511" y="0"/>
                  <a:pt x="8106431" y="0"/>
                </a:cubicBezTo>
                <a:lnTo>
                  <a:pt x="8301112" y="0"/>
                </a:lnTo>
                <a:lnTo>
                  <a:pt x="8301112" y="5874772"/>
                </a:lnTo>
                <a:lnTo>
                  <a:pt x="27685" y="5874772"/>
                </a:lnTo>
                <a:lnTo>
                  <a:pt x="24376" y="5862584"/>
                </a:lnTo>
                <a:cubicBezTo>
                  <a:pt x="-24375" y="5631005"/>
                  <a:pt x="0" y="5362863"/>
                  <a:pt x="97502" y="5167850"/>
                </a:cubicBezTo>
                <a:cubicBezTo>
                  <a:pt x="97502" y="5167850"/>
                  <a:pt x="97502" y="5167850"/>
                  <a:pt x="2827510" y="438782"/>
                </a:cubicBezTo>
                <a:cubicBezTo>
                  <a:pt x="2973760" y="195014"/>
                  <a:pt x="3331265" y="0"/>
                  <a:pt x="3607511" y="0"/>
                </a:cubicBezTo>
                <a:close/>
              </a:path>
            </a:pathLst>
          </a:custGeom>
          <a:effectLst>
            <a:outerShdw blurRad="50800" dist="50800" dir="5400000" algn="ctr" rotWithShape="0">
              <a:srgbClr val="000000">
                <a:alpha val="24000"/>
              </a:srgbClr>
            </a:outerShdw>
          </a:effectLst>
        </p:spPr>
      </p:pic>
      <p:pic>
        <p:nvPicPr>
          <p:cNvPr id="3" name="Picture 2" descr="A yellow figure running through a line of white people&#10;&#10;AI-generated content may be incorrect.">
            <a:extLst>
              <a:ext uri="{FF2B5EF4-FFF2-40B4-BE49-F238E27FC236}">
                <a16:creationId xmlns:a16="http://schemas.microsoft.com/office/drawing/2014/main" id="{B385258E-B893-550E-3FFB-FFCA95B597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6" r="10839" b="1"/>
          <a:stretch>
            <a:fillRect/>
          </a:stretch>
        </p:blipFill>
        <p:spPr>
          <a:xfrm>
            <a:off x="266700" y="360023"/>
            <a:ext cx="5342805" cy="4453168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147FF02-E23B-FDFC-FCF6-A9BCAAA3BF55}"/>
              </a:ext>
            </a:extLst>
          </p:cNvPr>
          <p:cNvSpPr txBox="1"/>
          <p:nvPr/>
        </p:nvSpPr>
        <p:spPr>
          <a:xfrm>
            <a:off x="5012322" y="360023"/>
            <a:ext cx="647362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We are searching for a motivated, highly organised </a:t>
            </a:r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</a:t>
            </a: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join our creative team,  </a:t>
            </a:r>
          </a:p>
          <a:p>
            <a:endParaRPr lang="en-GB" sz="32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focusing on overseeing our Retail, </a:t>
            </a:r>
            <a:r>
              <a:rPr lang="en-GB" sz="32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PR&amp;Events</a:t>
            </a: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channels’ delivery processes.</a:t>
            </a:r>
          </a:p>
          <a:p>
            <a:endParaRPr lang="en-GB" sz="32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71970E-5339-3F0A-381A-ECBDE7C92A23}"/>
              </a:ext>
            </a:extLst>
          </p:cNvPr>
          <p:cNvSpPr txBox="1"/>
          <p:nvPr/>
        </p:nvSpPr>
        <p:spPr>
          <a:xfrm>
            <a:off x="706056" y="5382550"/>
            <a:ext cx="103824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will be part of a talented team of producers, designers and editors  reporting directly to the senior creative project manager </a:t>
            </a:r>
          </a:p>
        </p:txBody>
      </p:sp>
    </p:spTree>
    <p:extLst>
      <p:ext uri="{BB962C8B-B14F-4D97-AF65-F5344CB8AC3E}">
        <p14:creationId xmlns:p14="http://schemas.microsoft.com/office/powerpoint/2010/main" val="136912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bg1">
                <a:lumMod val="65000"/>
              </a:schemeClr>
            </a:gs>
            <a:gs pos="77000">
              <a:schemeClr val="bg1">
                <a:lumMod val="85000"/>
              </a:schemeClr>
            </a:gs>
            <a:gs pos="54000">
              <a:schemeClr val="bg1"/>
            </a:gs>
            <a:gs pos="77000">
              <a:srgbClr val="E2E7E4"/>
            </a:gs>
            <a:gs pos="0">
              <a:schemeClr val="bg1">
                <a:lumMod val="0"/>
                <a:lumOff val="100000"/>
              </a:schemeClr>
            </a:gs>
            <a:gs pos="58000">
              <a:schemeClr val="bg1">
                <a:lumMod val="95000"/>
              </a:schemeClr>
            </a:gs>
            <a:gs pos="26000">
              <a:srgbClr val="EEF0ED"/>
            </a:gs>
            <a:gs pos="95000">
              <a:srgbClr val="FFFF00"/>
            </a:gs>
            <a:gs pos="15000">
              <a:schemeClr val="bg1">
                <a:lumMod val="8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Picture 7" descr="A person holding a pen and writing on a book&#10;&#10;AI-generated content may be incorrect.">
            <a:extLst>
              <a:ext uri="{FF2B5EF4-FFF2-40B4-BE49-F238E27FC236}">
                <a16:creationId xmlns:a16="http://schemas.microsoft.com/office/drawing/2014/main" id="{D7CFFBD6-C06C-A5AB-FC58-AC398F9FEED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58792" y="3101477"/>
            <a:ext cx="12188952" cy="2523281"/>
          </a:xfrm>
          <a:prstGeom prst="rect">
            <a:avLst/>
          </a:prstGeom>
          <a:ln>
            <a:noFill/>
          </a:ln>
          <a:effectLst>
            <a:outerShdw blurRad="50800" dist="50800" dir="5400000" algn="ctr" rotWithShape="0">
              <a:schemeClr val="bg1">
                <a:lumMod val="85000"/>
                <a:alpha val="96000"/>
              </a:schemeClr>
            </a:outerShdw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C7E0C4-10F9-C59E-E9BA-4B931E5A838A}"/>
              </a:ext>
            </a:extLst>
          </p:cNvPr>
          <p:cNvSpPr txBox="1"/>
          <p:nvPr/>
        </p:nvSpPr>
        <p:spPr>
          <a:xfrm>
            <a:off x="1678329" y="225247"/>
            <a:ext cx="7994606" cy="769441"/>
          </a:xfrm>
          <a:prstGeom prst="rect">
            <a:avLst/>
          </a:prstGeom>
          <a:noFill/>
          <a:effectLst>
            <a:outerShdw blurRad="50800" dist="38100" dir="5400000" algn="t" rotWithShape="0">
              <a:srgbClr val="FFFF00">
                <a:alpha val="40000"/>
              </a:srgbClr>
            </a:outerShdw>
          </a:effectLst>
          <a:scene3d>
            <a:camera prst="obliqueTop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Recruitment Process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9DE746-B534-CDEB-A93F-A22EA1FDD2DB}"/>
              </a:ext>
            </a:extLst>
          </p:cNvPr>
          <p:cNvCxnSpPr/>
          <p:nvPr/>
        </p:nvCxnSpPr>
        <p:spPr>
          <a:xfrm>
            <a:off x="1678329" y="1035858"/>
            <a:ext cx="907455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96E8929-C0AC-88BC-00D9-38E9765987CB}"/>
              </a:ext>
            </a:extLst>
          </p:cNvPr>
          <p:cNvSpPr txBox="1"/>
          <p:nvPr/>
        </p:nvSpPr>
        <p:spPr>
          <a:xfrm>
            <a:off x="729856" y="1200056"/>
            <a:ext cx="1101940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     “The recruitment process involves identifying the skills and abilities required and then choosing the most effective recruitment methods to attract a pool of suitable candidates.”                                </a:t>
            </a:r>
            <a:r>
              <a:rPr lang="en-GB" sz="24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Bearwell</a:t>
            </a: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Claydon(2010,p.165) 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88ACF930-1D4F-B584-2CB9-8318CB95BC43}"/>
              </a:ext>
            </a:extLst>
          </p:cNvPr>
          <p:cNvSpPr/>
          <p:nvPr/>
        </p:nvSpPr>
        <p:spPr>
          <a:xfrm>
            <a:off x="95169" y="4251698"/>
            <a:ext cx="12001661" cy="2006187"/>
          </a:xfrm>
          <a:custGeom>
            <a:avLst/>
            <a:gdLst>
              <a:gd name="connsiteX0" fmla="*/ 6658610 w 12001661"/>
              <a:gd name="connsiteY0" fmla="*/ 35961 h 2006187"/>
              <a:gd name="connsiteX1" fmla="*/ 8887982 w 12001661"/>
              <a:gd name="connsiteY1" fmla="*/ 35961 h 2006187"/>
              <a:gd name="connsiteX2" fmla="*/ 9866442 w 12001661"/>
              <a:gd name="connsiteY2" fmla="*/ 1014421 h 2006187"/>
              <a:gd name="connsiteX3" fmla="*/ 8887982 w 12001661"/>
              <a:gd name="connsiteY3" fmla="*/ 1992881 h 2006187"/>
              <a:gd name="connsiteX4" fmla="*/ 6658610 w 12001661"/>
              <a:gd name="connsiteY4" fmla="*/ 1992881 h 2006187"/>
              <a:gd name="connsiteX5" fmla="*/ 7637070 w 12001661"/>
              <a:gd name="connsiteY5" fmla="*/ 1014421 h 2006187"/>
              <a:gd name="connsiteX6" fmla="*/ 4045829 w 12001661"/>
              <a:gd name="connsiteY6" fmla="*/ 35961 h 2006187"/>
              <a:gd name="connsiteX7" fmla="*/ 6406264 w 12001661"/>
              <a:gd name="connsiteY7" fmla="*/ 35961 h 2006187"/>
              <a:gd name="connsiteX8" fmla="*/ 7391377 w 12001661"/>
              <a:gd name="connsiteY8" fmla="*/ 1021074 h 2006187"/>
              <a:gd name="connsiteX9" fmla="*/ 6406264 w 12001661"/>
              <a:gd name="connsiteY9" fmla="*/ 2006187 h 2006187"/>
              <a:gd name="connsiteX10" fmla="*/ 4045829 w 12001661"/>
              <a:gd name="connsiteY10" fmla="*/ 2006187 h 2006187"/>
              <a:gd name="connsiteX11" fmla="*/ 5030942 w 12001661"/>
              <a:gd name="connsiteY11" fmla="*/ 1021074 h 2006187"/>
              <a:gd name="connsiteX12" fmla="*/ 9076690 w 12001661"/>
              <a:gd name="connsiteY12" fmla="*/ 31286 h 2006187"/>
              <a:gd name="connsiteX13" fmla="*/ 11023201 w 12001661"/>
              <a:gd name="connsiteY13" fmla="*/ 31286 h 2006187"/>
              <a:gd name="connsiteX14" fmla="*/ 12001661 w 12001661"/>
              <a:gd name="connsiteY14" fmla="*/ 1009746 h 2006187"/>
              <a:gd name="connsiteX15" fmla="*/ 11023201 w 12001661"/>
              <a:gd name="connsiteY15" fmla="*/ 1988206 h 2006187"/>
              <a:gd name="connsiteX16" fmla="*/ 9076690 w 12001661"/>
              <a:gd name="connsiteY16" fmla="*/ 1988206 h 2006187"/>
              <a:gd name="connsiteX17" fmla="*/ 10055150 w 12001661"/>
              <a:gd name="connsiteY17" fmla="*/ 1009746 h 2006187"/>
              <a:gd name="connsiteX18" fmla="*/ 471505 w 12001661"/>
              <a:gd name="connsiteY18" fmla="*/ 13306 h 2006187"/>
              <a:gd name="connsiteX19" fmla="*/ 1366388 w 12001661"/>
              <a:gd name="connsiteY19" fmla="*/ 13306 h 2006187"/>
              <a:gd name="connsiteX20" fmla="*/ 2261270 w 12001661"/>
              <a:gd name="connsiteY20" fmla="*/ 1009747 h 2006187"/>
              <a:gd name="connsiteX21" fmla="*/ 1366388 w 12001661"/>
              <a:gd name="connsiteY21" fmla="*/ 2006186 h 2006187"/>
              <a:gd name="connsiteX22" fmla="*/ 949064 w 12001661"/>
              <a:gd name="connsiteY22" fmla="*/ 2006186 h 2006187"/>
              <a:gd name="connsiteX23" fmla="*/ 949063 w 12001661"/>
              <a:gd name="connsiteY23" fmla="*/ 2006187 h 2006187"/>
              <a:gd name="connsiteX24" fmla="*/ 0 w 12001661"/>
              <a:gd name="connsiteY24" fmla="*/ 2006187 h 2006187"/>
              <a:gd name="connsiteX25" fmla="*/ 0 w 12001661"/>
              <a:gd name="connsiteY25" fmla="*/ 13307 h 2006187"/>
              <a:gd name="connsiteX26" fmla="*/ 471505 w 12001661"/>
              <a:gd name="connsiteY26" fmla="*/ 13307 h 2006187"/>
              <a:gd name="connsiteX27" fmla="*/ 1570764 w 12001661"/>
              <a:gd name="connsiteY27" fmla="*/ 0 h 2006187"/>
              <a:gd name="connsiteX28" fmla="*/ 3782156 w 12001661"/>
              <a:gd name="connsiteY28" fmla="*/ 0 h 2006187"/>
              <a:gd name="connsiteX29" fmla="*/ 4778595 w 12001661"/>
              <a:gd name="connsiteY29" fmla="*/ 996441 h 2006187"/>
              <a:gd name="connsiteX30" fmla="*/ 3782156 w 12001661"/>
              <a:gd name="connsiteY30" fmla="*/ 1992881 h 2006187"/>
              <a:gd name="connsiteX31" fmla="*/ 1570764 w 12001661"/>
              <a:gd name="connsiteY31" fmla="*/ 1992881 h 2006187"/>
              <a:gd name="connsiteX32" fmla="*/ 2567204 w 12001661"/>
              <a:gd name="connsiteY32" fmla="*/ 996441 h 200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2001661" h="2006187">
                <a:moveTo>
                  <a:pt x="6658610" y="35961"/>
                </a:moveTo>
                <a:lnTo>
                  <a:pt x="8887982" y="35961"/>
                </a:lnTo>
                <a:lnTo>
                  <a:pt x="9866442" y="1014421"/>
                </a:lnTo>
                <a:lnTo>
                  <a:pt x="8887982" y="1992881"/>
                </a:lnTo>
                <a:lnTo>
                  <a:pt x="6658610" y="1992881"/>
                </a:lnTo>
                <a:lnTo>
                  <a:pt x="7637070" y="1014421"/>
                </a:lnTo>
                <a:close/>
                <a:moveTo>
                  <a:pt x="4045829" y="35961"/>
                </a:moveTo>
                <a:lnTo>
                  <a:pt x="6406264" y="35961"/>
                </a:lnTo>
                <a:lnTo>
                  <a:pt x="7391377" y="1021074"/>
                </a:lnTo>
                <a:lnTo>
                  <a:pt x="6406264" y="2006187"/>
                </a:lnTo>
                <a:lnTo>
                  <a:pt x="4045829" y="2006187"/>
                </a:lnTo>
                <a:lnTo>
                  <a:pt x="5030942" y="1021074"/>
                </a:lnTo>
                <a:close/>
                <a:moveTo>
                  <a:pt x="9076690" y="31286"/>
                </a:moveTo>
                <a:lnTo>
                  <a:pt x="11023201" y="31286"/>
                </a:lnTo>
                <a:lnTo>
                  <a:pt x="12001661" y="1009746"/>
                </a:lnTo>
                <a:lnTo>
                  <a:pt x="11023201" y="1988206"/>
                </a:lnTo>
                <a:lnTo>
                  <a:pt x="9076690" y="1988206"/>
                </a:lnTo>
                <a:lnTo>
                  <a:pt x="10055150" y="1009746"/>
                </a:lnTo>
                <a:close/>
                <a:moveTo>
                  <a:pt x="471505" y="13306"/>
                </a:moveTo>
                <a:lnTo>
                  <a:pt x="1366388" y="13306"/>
                </a:lnTo>
                <a:lnTo>
                  <a:pt x="2261270" y="1009747"/>
                </a:lnTo>
                <a:lnTo>
                  <a:pt x="1366388" y="2006186"/>
                </a:lnTo>
                <a:lnTo>
                  <a:pt x="949064" y="2006186"/>
                </a:lnTo>
                <a:lnTo>
                  <a:pt x="949063" y="2006187"/>
                </a:lnTo>
                <a:lnTo>
                  <a:pt x="0" y="2006187"/>
                </a:lnTo>
                <a:lnTo>
                  <a:pt x="0" y="13307"/>
                </a:lnTo>
                <a:lnTo>
                  <a:pt x="471505" y="13307"/>
                </a:lnTo>
                <a:close/>
                <a:moveTo>
                  <a:pt x="1570764" y="0"/>
                </a:moveTo>
                <a:lnTo>
                  <a:pt x="3782156" y="0"/>
                </a:lnTo>
                <a:lnTo>
                  <a:pt x="4778595" y="996441"/>
                </a:lnTo>
                <a:lnTo>
                  <a:pt x="3782156" y="1992881"/>
                </a:lnTo>
                <a:lnTo>
                  <a:pt x="1570764" y="1992881"/>
                </a:lnTo>
                <a:lnTo>
                  <a:pt x="2567204" y="99644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  <a:effectLst>
            <a:innerShdw blurRad="63500" dist="50800" dir="2700000">
              <a:srgbClr val="FFC000">
                <a:alpha val="50000"/>
              </a:srgb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E6208D1-4722-7869-CF6C-87CAC03C7E51}"/>
              </a:ext>
            </a:extLst>
          </p:cNvPr>
          <p:cNvSpPr txBox="1"/>
          <p:nvPr/>
        </p:nvSpPr>
        <p:spPr>
          <a:xfrm>
            <a:off x="1118702" y="3327857"/>
            <a:ext cx="7945120" cy="584775"/>
          </a:xfrm>
          <a:prstGeom prst="rect">
            <a:avLst/>
          </a:prstGeom>
          <a:noFill/>
          <a:effectLst>
            <a:outerShdw blurRad="50800" dist="38100" dir="16200000" rotWithShape="0">
              <a:srgbClr val="FFFF00">
                <a:alpha val="4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stages of the recruitment process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F29479B-56EB-E867-08EB-8B8903BB0B40}"/>
              </a:ext>
            </a:extLst>
          </p:cNvPr>
          <p:cNvSpPr txBox="1"/>
          <p:nvPr/>
        </p:nvSpPr>
        <p:spPr>
          <a:xfrm>
            <a:off x="246045" y="4879578"/>
            <a:ext cx="17453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</a:p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vacancy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0FFB49A-A87E-ABB5-1533-D9686CFF7F34}"/>
              </a:ext>
            </a:extLst>
          </p:cNvPr>
          <p:cNvSpPr txBox="1"/>
          <p:nvPr/>
        </p:nvSpPr>
        <p:spPr>
          <a:xfrm>
            <a:off x="2684531" y="4536232"/>
            <a:ext cx="2204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Gaining </a:t>
            </a:r>
          </a:p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Authority to</a:t>
            </a:r>
          </a:p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B418E4A-FBCD-31E3-1BE9-0EA4E138155C}"/>
              </a:ext>
            </a:extLst>
          </p:cNvPr>
          <p:cNvSpPr txBox="1"/>
          <p:nvPr/>
        </p:nvSpPr>
        <p:spPr>
          <a:xfrm>
            <a:off x="10178407" y="4242142"/>
            <a:ext cx="173304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and place the advert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3E15844-9A3E-FFD8-08F5-328276DD5DCF}"/>
              </a:ext>
            </a:extLst>
          </p:cNvPr>
          <p:cNvSpPr txBox="1"/>
          <p:nvPr/>
        </p:nvSpPr>
        <p:spPr>
          <a:xfrm>
            <a:off x="7437498" y="4125440"/>
            <a:ext cx="22047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Write/revise</a:t>
            </a:r>
          </a:p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Job description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E510BB5-7006-FA68-E9FA-F1E29BB30B5B}"/>
              </a:ext>
            </a:extLst>
          </p:cNvPr>
          <p:cNvSpPr txBox="1"/>
          <p:nvPr/>
        </p:nvSpPr>
        <p:spPr>
          <a:xfrm>
            <a:off x="5207067" y="4578552"/>
            <a:ext cx="20170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Carry out the Job</a:t>
            </a:r>
          </a:p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234D7B3-46A1-E44D-8EA2-6033712887BC}"/>
              </a:ext>
            </a:extLst>
          </p:cNvPr>
          <p:cNvCxnSpPr/>
          <p:nvPr/>
        </p:nvCxnSpPr>
        <p:spPr>
          <a:xfrm>
            <a:off x="729856" y="3994972"/>
            <a:ext cx="872281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070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6" grpId="0"/>
      <p:bldP spid="31" grpId="0" animBg="1"/>
      <p:bldP spid="32" grpId="0"/>
      <p:bldP spid="33" grpId="0"/>
      <p:bldP spid="35" grpId="0"/>
      <p:bldP spid="37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bg1">
                <a:lumMod val="85000"/>
              </a:schemeClr>
            </a:gs>
            <a:gs pos="52000">
              <a:schemeClr val="bg1"/>
            </a:gs>
            <a:gs pos="38000">
              <a:schemeClr val="bg1">
                <a:lumMod val="95000"/>
              </a:schemeClr>
            </a:gs>
            <a:gs pos="99984">
              <a:srgbClr val="E2E7E8"/>
            </a:gs>
            <a:gs pos="99968">
              <a:srgbClr val="E2E7E4"/>
            </a:gs>
            <a:gs pos="99937">
              <a:srgbClr val="E3E8DD"/>
            </a:gs>
            <a:gs pos="5000">
              <a:schemeClr val="bg1">
                <a:lumMod val="85000"/>
              </a:schemeClr>
            </a:gs>
            <a:gs pos="100000">
              <a:schemeClr val="bg1">
                <a:lumMod val="50000"/>
              </a:schemeClr>
            </a:gs>
            <a:gs pos="86000">
              <a:schemeClr val="bg1"/>
            </a:gs>
            <a:gs pos="100000">
              <a:schemeClr val="bg1">
                <a:lumMod val="85000"/>
                <a:alpha val="42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C812700-1B7E-EF32-303F-027915786A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5422670"/>
              </p:ext>
            </p:extLst>
          </p:nvPr>
        </p:nvGraphicFramePr>
        <p:xfrm>
          <a:off x="-1404214" y="152746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61383C9-5F6A-ED59-754F-F4F357EF7473}"/>
              </a:ext>
            </a:extLst>
          </p:cNvPr>
          <p:cNvSpPr txBox="1"/>
          <p:nvPr/>
        </p:nvSpPr>
        <p:spPr>
          <a:xfrm>
            <a:off x="3630394" y="160524"/>
            <a:ext cx="4887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Hiring Process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C22D1E-FECE-5792-5E91-EC318416DCE3}"/>
              </a:ext>
            </a:extLst>
          </p:cNvPr>
          <p:cNvSpPr txBox="1"/>
          <p:nvPr/>
        </p:nvSpPr>
        <p:spPr>
          <a:xfrm>
            <a:off x="6486294" y="1769327"/>
            <a:ext cx="218184" cy="425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4993E0-F0E5-0F4A-D6A1-F8B2641A8D0E}"/>
              </a:ext>
            </a:extLst>
          </p:cNvPr>
          <p:cNvSpPr txBox="1"/>
          <p:nvPr/>
        </p:nvSpPr>
        <p:spPr>
          <a:xfrm>
            <a:off x="5912691" y="1124592"/>
            <a:ext cx="68426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and Strategy development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F0FC9B6-CB60-7131-DEF5-5C6843EFF51B}"/>
              </a:ext>
            </a:extLst>
          </p:cNvPr>
          <p:cNvSpPr txBox="1"/>
          <p:nvPr/>
        </p:nvSpPr>
        <p:spPr>
          <a:xfrm>
            <a:off x="6595386" y="1588998"/>
            <a:ext cx="3857050" cy="15696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Plan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AEE6B98-9477-34E1-2F42-A98319A9295E}"/>
              </a:ext>
            </a:extLst>
          </p:cNvPr>
          <p:cNvSpPr txBox="1"/>
          <p:nvPr/>
        </p:nvSpPr>
        <p:spPr>
          <a:xfrm>
            <a:off x="5254223" y="3185015"/>
            <a:ext cx="70562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Sourcing candidates – </a:t>
            </a: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Internal/External</a:t>
            </a: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</a:p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D1AA6A5-678B-9C12-3D17-A19626080786}"/>
              </a:ext>
            </a:extLst>
          </p:cNvPr>
          <p:cNvSpPr txBox="1"/>
          <p:nvPr/>
        </p:nvSpPr>
        <p:spPr>
          <a:xfrm>
            <a:off x="4929441" y="3738251"/>
            <a:ext cx="80401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Screening and Shortlisting</a:t>
            </a:r>
            <a:endParaRPr lang="en-GB" sz="24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020D125-37D5-1A13-663E-C73CE9353D58}"/>
              </a:ext>
            </a:extLst>
          </p:cNvPr>
          <p:cNvSpPr txBox="1"/>
          <p:nvPr/>
        </p:nvSpPr>
        <p:spPr>
          <a:xfrm>
            <a:off x="5173319" y="4443773"/>
            <a:ext cx="45951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Interviewing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3A1B5A0-57F5-B585-B02F-B1F70E8A0671}"/>
              </a:ext>
            </a:extLst>
          </p:cNvPr>
          <p:cNvSpPr txBox="1"/>
          <p:nvPr/>
        </p:nvSpPr>
        <p:spPr>
          <a:xfrm>
            <a:off x="5564787" y="5096905"/>
            <a:ext cx="52405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and Selection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80AE6E7-858A-5675-664B-77884030E8EC}"/>
              </a:ext>
            </a:extLst>
          </p:cNvPr>
          <p:cNvSpPr txBox="1"/>
          <p:nvPr/>
        </p:nvSpPr>
        <p:spPr>
          <a:xfrm>
            <a:off x="6074138" y="5713502"/>
            <a:ext cx="4939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Offer and Contract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9ED69C8-AE96-74CE-73A9-03019AFCE32F}"/>
              </a:ext>
            </a:extLst>
          </p:cNvPr>
          <p:cNvSpPr txBox="1"/>
          <p:nvPr/>
        </p:nvSpPr>
        <p:spPr>
          <a:xfrm>
            <a:off x="5402741" y="2194415"/>
            <a:ext cx="324091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4DBB643-CACA-4211-FE34-0B2B7715D107}"/>
              </a:ext>
            </a:extLst>
          </p:cNvPr>
          <p:cNvSpPr txBox="1"/>
          <p:nvPr/>
        </p:nvSpPr>
        <p:spPr>
          <a:xfrm>
            <a:off x="4687169" y="2868979"/>
            <a:ext cx="451413" cy="52322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205F60C-C47F-1C35-728B-66FD19D3422C}"/>
              </a:ext>
            </a:extLst>
          </p:cNvPr>
          <p:cNvSpPr txBox="1"/>
          <p:nvPr/>
        </p:nvSpPr>
        <p:spPr>
          <a:xfrm>
            <a:off x="4425623" y="3579216"/>
            <a:ext cx="97450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CE735C4-01D6-8D2C-DBD6-2B9C69D4819C}"/>
              </a:ext>
            </a:extLst>
          </p:cNvPr>
          <p:cNvSpPr txBox="1"/>
          <p:nvPr/>
        </p:nvSpPr>
        <p:spPr>
          <a:xfrm>
            <a:off x="4316779" y="4290826"/>
            <a:ext cx="37039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84B7E45-9F37-2377-5EC4-65AA3FABCF46}"/>
              </a:ext>
            </a:extLst>
          </p:cNvPr>
          <p:cNvCxnSpPr>
            <a:cxnSpLocks/>
          </p:cNvCxnSpPr>
          <p:nvPr/>
        </p:nvCxnSpPr>
        <p:spPr>
          <a:xfrm>
            <a:off x="1307939" y="919801"/>
            <a:ext cx="988478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BA0DC8B4-E1EF-6E90-4DDB-4AA7F8C5A49E}"/>
              </a:ext>
            </a:extLst>
          </p:cNvPr>
          <p:cNvSpPr txBox="1"/>
          <p:nvPr/>
        </p:nvSpPr>
        <p:spPr>
          <a:xfrm>
            <a:off x="4687169" y="5029579"/>
            <a:ext cx="62503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8E08F41A-0E3E-AB1E-8A8E-C77DE045A35A}"/>
              </a:ext>
            </a:extLst>
          </p:cNvPr>
          <p:cNvSpPr txBox="1"/>
          <p:nvPr/>
        </p:nvSpPr>
        <p:spPr>
          <a:xfrm>
            <a:off x="5254223" y="5679823"/>
            <a:ext cx="418984" cy="52321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382289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9" grpId="0"/>
      <p:bldP spid="37" grpId="0"/>
      <p:bldP spid="43" grpId="0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0">
              <a:srgbClr val="FFFF8C"/>
            </a:gs>
            <a:gs pos="7000">
              <a:schemeClr val="bg1">
                <a:lumMod val="85000"/>
              </a:schemeClr>
            </a:gs>
            <a:gs pos="100000">
              <a:srgbClr val="FFFF00">
                <a:tint val="66000"/>
                <a:satMod val="160000"/>
              </a:srgbClr>
            </a:gs>
            <a:gs pos="53844">
              <a:srgbClr val="FFFFC6"/>
            </a:gs>
            <a:gs pos="28000">
              <a:schemeClr val="bg1"/>
            </a:gs>
            <a:gs pos="100000">
              <a:srgbClr val="FFFF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393C2A36-EA31-6B57-2802-1AFB4C7BADA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445"/>
          <a:stretch>
            <a:fillRect/>
          </a:stretch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797E41-C982-26C2-8E4F-522D3661A35D}"/>
              </a:ext>
            </a:extLst>
          </p:cNvPr>
          <p:cNvSpPr txBox="1"/>
          <p:nvPr/>
        </p:nvSpPr>
        <p:spPr>
          <a:xfrm>
            <a:off x="3565004" y="124851"/>
            <a:ext cx="3796496" cy="70788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FF00"/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7CF6D30-3D7A-45F6-D122-5CD6E27D7CED}"/>
              </a:ext>
            </a:extLst>
          </p:cNvPr>
          <p:cNvCxnSpPr/>
          <p:nvPr/>
        </p:nvCxnSpPr>
        <p:spPr>
          <a:xfrm>
            <a:off x="1395164" y="836396"/>
            <a:ext cx="8993529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0FD43C92-078F-0E91-8531-0381CEC98794}"/>
              </a:ext>
            </a:extLst>
          </p:cNvPr>
          <p:cNvSpPr txBox="1"/>
          <p:nvPr/>
        </p:nvSpPr>
        <p:spPr>
          <a:xfrm>
            <a:off x="586452" y="987723"/>
            <a:ext cx="113701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“Job Analysis is an operational, data-gathering process that involves reducing every job to its constituent parts.”  </a:t>
            </a:r>
          </a:p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</a:t>
            </a:r>
            <a:r>
              <a:rPr lang="en-GB" sz="24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Leatherbarow</a:t>
            </a: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and Fletcher (2014</a:t>
            </a: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A83CE2-D9DC-928A-3835-18DD321BE5FA}"/>
              </a:ext>
            </a:extLst>
          </p:cNvPr>
          <p:cNvSpPr txBox="1"/>
          <p:nvPr/>
        </p:nvSpPr>
        <p:spPr>
          <a:xfrm>
            <a:off x="2238585" y="2290928"/>
            <a:ext cx="1030299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job is for and its importance to the organisation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nature of tasks and responsibilities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specific skills, attributes and knowledge are required for the role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professional qualifications are needed (if applicable)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which department does it exist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status of the job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Reporting responsibilities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potential movement into the organisation in the future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9579E59-42B4-E9A2-19E2-367C3AEE74B7}"/>
              </a:ext>
            </a:extLst>
          </p:cNvPr>
          <p:cNvSpPr txBox="1"/>
          <p:nvPr/>
        </p:nvSpPr>
        <p:spPr>
          <a:xfrm>
            <a:off x="150472" y="3429000"/>
            <a:ext cx="2416062" cy="1569660"/>
          </a:xfrm>
          <a:prstGeom prst="rect">
            <a:avLst/>
          </a:prstGeom>
          <a:noFill/>
          <a:effectLst>
            <a:outerShdw blurRad="50800" dist="38100" dir="16200000" rotWithShape="0">
              <a:srgbClr val="FFFF00">
                <a:alpha val="4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information gathered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9174221-70AC-10DE-0234-90EDB2A7EEAA}"/>
              </a:ext>
            </a:extLst>
          </p:cNvPr>
          <p:cNvCxnSpPr/>
          <p:nvPr/>
        </p:nvCxnSpPr>
        <p:spPr>
          <a:xfrm>
            <a:off x="1231900" y="2372718"/>
            <a:ext cx="930910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990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560EA52-819B-46A5-5F0F-26BCD280B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2"/>
            <a:ext cx="5145247" cy="6858001"/>
          </a:xfrm>
          <a:prstGeom prst="rect">
            <a:avLst/>
          </a:prstGeom>
        </p:spPr>
      </p:pic>
      <p:sp>
        <p:nvSpPr>
          <p:cNvPr id="16" name="Flowchart: Process 15">
            <a:extLst>
              <a:ext uri="{FF2B5EF4-FFF2-40B4-BE49-F238E27FC236}">
                <a16:creationId xmlns:a16="http://schemas.microsoft.com/office/drawing/2014/main" id="{9BA52C5D-F85A-768C-3AA2-973621BEC323}"/>
              </a:ext>
            </a:extLst>
          </p:cNvPr>
          <p:cNvSpPr/>
          <p:nvPr/>
        </p:nvSpPr>
        <p:spPr>
          <a:xfrm>
            <a:off x="5124440" y="121918"/>
            <a:ext cx="7046753" cy="6857999"/>
          </a:xfrm>
          <a:prstGeom prst="flowChartProcess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2C98D9-395A-DE81-4FF5-B9224492EDE1}"/>
              </a:ext>
            </a:extLst>
          </p:cNvPr>
          <p:cNvSpPr/>
          <p:nvPr/>
        </p:nvSpPr>
        <p:spPr>
          <a:xfrm rot="10800000">
            <a:off x="345440" y="-2"/>
            <a:ext cx="11846090" cy="11140071"/>
          </a:xfrm>
          <a:custGeom>
            <a:avLst/>
            <a:gdLst>
              <a:gd name="connsiteX0" fmla="*/ 3773365 w 10686587"/>
              <a:gd name="connsiteY0" fmla="*/ 3933487 h 11140071"/>
              <a:gd name="connsiteX1" fmla="*/ 0 w 10686587"/>
              <a:gd name="connsiteY1" fmla="*/ 3933487 h 11140071"/>
              <a:gd name="connsiteX2" fmla="*/ 0 w 10686587"/>
              <a:gd name="connsiteY2" fmla="*/ 0 h 11140071"/>
              <a:gd name="connsiteX3" fmla="*/ 10686587 w 10686587"/>
              <a:gd name="connsiteY3" fmla="*/ 11140071 h 11140071"/>
              <a:gd name="connsiteX4" fmla="*/ 0 w 10686587"/>
              <a:gd name="connsiteY4" fmla="*/ 11140071 h 11140071"/>
              <a:gd name="connsiteX5" fmla="*/ 0 w 10686587"/>
              <a:gd name="connsiteY5" fmla="*/ 4910334 h 11140071"/>
              <a:gd name="connsiteX6" fmla="*/ 4710446 w 10686587"/>
              <a:gd name="connsiteY6" fmla="*/ 4910334 h 11140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86587" h="11140071">
                <a:moveTo>
                  <a:pt x="3773365" y="3933487"/>
                </a:moveTo>
                <a:lnTo>
                  <a:pt x="0" y="3933487"/>
                </a:lnTo>
                <a:lnTo>
                  <a:pt x="0" y="0"/>
                </a:lnTo>
                <a:close/>
                <a:moveTo>
                  <a:pt x="10686587" y="11140071"/>
                </a:moveTo>
                <a:lnTo>
                  <a:pt x="0" y="11140071"/>
                </a:lnTo>
                <a:lnTo>
                  <a:pt x="0" y="4910334"/>
                </a:lnTo>
                <a:lnTo>
                  <a:pt x="4710446" y="4910334"/>
                </a:lnTo>
                <a:close/>
              </a:path>
            </a:pathLst>
          </a:cu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17" name="Flowchart: Process 16">
            <a:extLst>
              <a:ext uri="{FF2B5EF4-FFF2-40B4-BE49-F238E27FC236}">
                <a16:creationId xmlns:a16="http://schemas.microsoft.com/office/drawing/2014/main" id="{0620D8AD-4334-3A3F-4F5E-501CD8F1FE21}"/>
              </a:ext>
            </a:extLst>
          </p:cNvPr>
          <p:cNvSpPr/>
          <p:nvPr/>
        </p:nvSpPr>
        <p:spPr>
          <a:xfrm rot="18931288">
            <a:off x="2566540" y="5549548"/>
            <a:ext cx="4258839" cy="3711551"/>
          </a:xfrm>
          <a:prstGeom prst="flowChartProcess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42D671-E4D1-3352-6359-979977A7F3D0}"/>
              </a:ext>
            </a:extLst>
          </p:cNvPr>
          <p:cNvSpPr txBox="1"/>
          <p:nvPr/>
        </p:nvSpPr>
        <p:spPr>
          <a:xfrm>
            <a:off x="4166228" y="30241"/>
            <a:ext cx="42479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927CDDA-F3C7-B21E-7AA4-55E64E064673}"/>
              </a:ext>
            </a:extLst>
          </p:cNvPr>
          <p:cNvCxnSpPr/>
          <p:nvPr/>
        </p:nvCxnSpPr>
        <p:spPr>
          <a:xfrm>
            <a:off x="2662177" y="810228"/>
            <a:ext cx="79286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ADFD03E0-DBBA-56B8-0A88-E5C86F94562D}"/>
              </a:ext>
            </a:extLst>
          </p:cNvPr>
          <p:cNvSpPr txBox="1"/>
          <p:nvPr/>
        </p:nvSpPr>
        <p:spPr>
          <a:xfrm>
            <a:off x="4947920" y="1087129"/>
            <a:ext cx="6776721" cy="3244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Armstrong(2012,p.534), “...a job description is more concerned with tasks than outcomes, and with the duties to be performed than the competencies required to perform them.”</a:t>
            </a:r>
          </a:p>
        </p:txBody>
      </p:sp>
    </p:spTree>
    <p:extLst>
      <p:ext uri="{BB962C8B-B14F-4D97-AF65-F5344CB8AC3E}">
        <p14:creationId xmlns:p14="http://schemas.microsoft.com/office/powerpoint/2010/main" val="4278624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0D0EB3-0D6F-2C86-4F5C-19E0322F9242}"/>
              </a:ext>
            </a:extLst>
          </p:cNvPr>
          <p:cNvSpPr/>
          <p:nvPr/>
        </p:nvSpPr>
        <p:spPr>
          <a:xfrm>
            <a:off x="4221268" y="3429000"/>
            <a:ext cx="7970732" cy="1951463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26510EF-D154-7B72-F67F-40AB42B83C7C}"/>
              </a:ext>
            </a:extLst>
          </p:cNvPr>
          <p:cNvSpPr/>
          <p:nvPr/>
        </p:nvSpPr>
        <p:spPr>
          <a:xfrm>
            <a:off x="-1" y="2821740"/>
            <a:ext cx="4931229" cy="2977376"/>
          </a:xfrm>
          <a:custGeom>
            <a:avLst/>
            <a:gdLst>
              <a:gd name="connsiteX0" fmla="*/ 0 w 5606141"/>
              <a:gd name="connsiteY0" fmla="*/ 0 h 2231572"/>
              <a:gd name="connsiteX1" fmla="*/ 1431709 w 5606141"/>
              <a:gd name="connsiteY1" fmla="*/ 0 h 2231572"/>
              <a:gd name="connsiteX2" fmla="*/ 2013857 w 5606141"/>
              <a:gd name="connsiteY2" fmla="*/ 0 h 2231572"/>
              <a:gd name="connsiteX3" fmla="*/ 4805802 w 5606141"/>
              <a:gd name="connsiteY3" fmla="*/ 0 h 2231572"/>
              <a:gd name="connsiteX4" fmla="*/ 5606141 w 5606141"/>
              <a:gd name="connsiteY4" fmla="*/ 1115786 h 2231572"/>
              <a:gd name="connsiteX5" fmla="*/ 4805802 w 5606141"/>
              <a:gd name="connsiteY5" fmla="*/ 2231572 h 2231572"/>
              <a:gd name="connsiteX6" fmla="*/ 2013857 w 5606141"/>
              <a:gd name="connsiteY6" fmla="*/ 2231572 h 2231572"/>
              <a:gd name="connsiteX7" fmla="*/ 1431709 w 5606141"/>
              <a:gd name="connsiteY7" fmla="*/ 2231572 h 2231572"/>
              <a:gd name="connsiteX8" fmla="*/ 0 w 5606141"/>
              <a:gd name="connsiteY8" fmla="*/ 2231572 h 22315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06141" h="2231572">
                <a:moveTo>
                  <a:pt x="0" y="0"/>
                </a:moveTo>
                <a:lnTo>
                  <a:pt x="1431709" y="0"/>
                </a:lnTo>
                <a:lnTo>
                  <a:pt x="2013857" y="0"/>
                </a:lnTo>
                <a:lnTo>
                  <a:pt x="4805802" y="0"/>
                </a:lnTo>
                <a:cubicBezTo>
                  <a:pt x="5247773" y="0"/>
                  <a:pt x="5606141" y="499521"/>
                  <a:pt x="5606141" y="1115786"/>
                </a:cubicBezTo>
                <a:cubicBezTo>
                  <a:pt x="5606141" y="1732051"/>
                  <a:pt x="5247773" y="2231572"/>
                  <a:pt x="4805802" y="2231572"/>
                </a:cubicBezTo>
                <a:lnTo>
                  <a:pt x="2013857" y="2231572"/>
                </a:lnTo>
                <a:lnTo>
                  <a:pt x="1431709" y="2231572"/>
                </a:lnTo>
                <a:lnTo>
                  <a:pt x="0" y="2231572"/>
                </a:lnTo>
                <a:close/>
              </a:path>
            </a:pathLst>
          </a:custGeom>
          <a:blipFill dpi="0" rotWithShape="1"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1270000" dist="241300" dir="2700000" sx="18000" sy="18000" algn="l" rotWithShape="0">
              <a:srgbClr val="FFFF00"/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GB" dirty="0"/>
              <a:t>                              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198270-B3A6-F576-94E6-5ED01CBFC176}"/>
              </a:ext>
            </a:extLst>
          </p:cNvPr>
          <p:cNvSpPr txBox="1"/>
          <p:nvPr/>
        </p:nvSpPr>
        <p:spPr>
          <a:xfrm>
            <a:off x="3768950" y="27773"/>
            <a:ext cx="73932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CE466C-4AF2-616D-B84A-A99096012FBD}"/>
              </a:ext>
            </a:extLst>
          </p:cNvPr>
          <p:cNvCxnSpPr/>
          <p:nvPr/>
        </p:nvCxnSpPr>
        <p:spPr>
          <a:xfrm>
            <a:off x="2178528" y="618453"/>
            <a:ext cx="8173844" cy="0"/>
          </a:xfrm>
          <a:prstGeom prst="line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  <a:effectLst>
            <a:outerShdw blurRad="50800" dist="38100" dir="5400000" algn="t" rotWithShape="0">
              <a:srgbClr val="FFFF00">
                <a:alpha val="40000"/>
              </a:srgb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555CFF7-756D-8735-935B-41B80677EC58}"/>
              </a:ext>
            </a:extLst>
          </p:cNvPr>
          <p:cNvSpPr txBox="1"/>
          <p:nvPr/>
        </p:nvSpPr>
        <p:spPr>
          <a:xfrm>
            <a:off x="4931228" y="2559446"/>
            <a:ext cx="7201031" cy="1305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factors identified in job analysis are used to write up the job description.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E1BACC-19F6-5BA5-9EFB-C7FF5794C9BA}"/>
              </a:ext>
            </a:extLst>
          </p:cNvPr>
          <p:cNvSpPr txBox="1"/>
          <p:nvPr/>
        </p:nvSpPr>
        <p:spPr>
          <a:xfrm>
            <a:off x="364377" y="618453"/>
            <a:ext cx="11156794" cy="1951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A job description is a document that provides details about the responsibilities, working conditions, and qualifications required to perform the position.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0CEFE6-B1BC-4941-C3A3-D6B623DF1FC4}"/>
              </a:ext>
            </a:extLst>
          </p:cNvPr>
          <p:cNvSpPr txBox="1"/>
          <p:nvPr/>
        </p:nvSpPr>
        <p:spPr>
          <a:xfrm>
            <a:off x="5390022" y="3722824"/>
            <a:ext cx="6343184" cy="3890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Organisation’s name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purpose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Responsibilities / Duties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conditions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4800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Hexagon 15">
            <a:extLst>
              <a:ext uri="{FF2B5EF4-FFF2-40B4-BE49-F238E27FC236}">
                <a16:creationId xmlns:a16="http://schemas.microsoft.com/office/drawing/2014/main" id="{0DA495A0-43E0-9FBC-9407-540D9283A3BD}"/>
              </a:ext>
            </a:extLst>
          </p:cNvPr>
          <p:cNvSpPr/>
          <p:nvPr/>
        </p:nvSpPr>
        <p:spPr>
          <a:xfrm>
            <a:off x="427463" y="2808127"/>
            <a:ext cx="991738" cy="755528"/>
          </a:xfrm>
          <a:prstGeom prst="hexagon">
            <a:avLst>
              <a:gd name="adj" fmla="val 34164"/>
              <a:gd name="vf" fmla="val 11547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Hexagon 2">
            <a:extLst>
              <a:ext uri="{FF2B5EF4-FFF2-40B4-BE49-F238E27FC236}">
                <a16:creationId xmlns:a16="http://schemas.microsoft.com/office/drawing/2014/main" id="{8C9C1E06-79F2-6F40-CFAC-A6CC75AEE45F}"/>
              </a:ext>
            </a:extLst>
          </p:cNvPr>
          <p:cNvSpPr/>
          <p:nvPr/>
        </p:nvSpPr>
        <p:spPr>
          <a:xfrm>
            <a:off x="1017757" y="1777147"/>
            <a:ext cx="1683835" cy="1263918"/>
          </a:xfrm>
          <a:prstGeom prst="hexagon">
            <a:avLst>
              <a:gd name="adj" fmla="val 34164"/>
              <a:gd name="vf" fmla="val 115470"/>
            </a:avLst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Hexagon 3">
            <a:extLst>
              <a:ext uri="{FF2B5EF4-FFF2-40B4-BE49-F238E27FC236}">
                <a16:creationId xmlns:a16="http://schemas.microsoft.com/office/drawing/2014/main" id="{645AC1D4-4542-710D-EED2-E617B447989D}"/>
              </a:ext>
            </a:extLst>
          </p:cNvPr>
          <p:cNvSpPr/>
          <p:nvPr/>
        </p:nvSpPr>
        <p:spPr>
          <a:xfrm>
            <a:off x="237171" y="5258582"/>
            <a:ext cx="1561172" cy="1263918"/>
          </a:xfrm>
          <a:prstGeom prst="hexagon">
            <a:avLst>
              <a:gd name="adj" fmla="val 30578"/>
              <a:gd name="vf" fmla="val 115470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Single Corner Rounded 14">
            <a:extLst>
              <a:ext uri="{FF2B5EF4-FFF2-40B4-BE49-F238E27FC236}">
                <a16:creationId xmlns:a16="http://schemas.microsoft.com/office/drawing/2014/main" id="{EBDFD4F7-38C7-4A1B-ECD3-D4064C86BF45}"/>
              </a:ext>
            </a:extLst>
          </p:cNvPr>
          <p:cNvSpPr/>
          <p:nvPr/>
        </p:nvSpPr>
        <p:spPr>
          <a:xfrm>
            <a:off x="3456878" y="4797722"/>
            <a:ext cx="8735122" cy="1092819"/>
          </a:xfrm>
          <a:prstGeom prst="round1Rect">
            <a:avLst>
              <a:gd name="adj" fmla="val 50000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Hexagon 1">
            <a:extLst>
              <a:ext uri="{FF2B5EF4-FFF2-40B4-BE49-F238E27FC236}">
                <a16:creationId xmlns:a16="http://schemas.microsoft.com/office/drawing/2014/main" id="{6299CEC9-1E0E-D498-6DB6-9FADD103F082}"/>
              </a:ext>
            </a:extLst>
          </p:cNvPr>
          <p:cNvSpPr/>
          <p:nvPr/>
        </p:nvSpPr>
        <p:spPr>
          <a:xfrm>
            <a:off x="1017757" y="2696736"/>
            <a:ext cx="4191930" cy="3458737"/>
          </a:xfrm>
          <a:prstGeom prst="hexagon">
            <a:avLst>
              <a:gd name="adj" fmla="val 30578"/>
              <a:gd name="vf" fmla="val 115470"/>
            </a:avLst>
          </a:pr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975A3DF-3479-13E9-A0CC-80D9AE233461}"/>
              </a:ext>
            </a:extLst>
          </p:cNvPr>
          <p:cNvSpPr/>
          <p:nvPr/>
        </p:nvSpPr>
        <p:spPr>
          <a:xfrm rot="18054480">
            <a:off x="392645" y="3131338"/>
            <a:ext cx="2336642" cy="2036969"/>
          </a:xfrm>
          <a:custGeom>
            <a:avLst/>
            <a:gdLst>
              <a:gd name="connsiteX0" fmla="*/ 1019642 w 3583725"/>
              <a:gd name="connsiteY0" fmla="*/ 230460 h 2925336"/>
              <a:gd name="connsiteX1" fmla="*/ 269720 w 3583725"/>
              <a:gd name="connsiteY1" fmla="*/ 1462668 h 2925336"/>
              <a:gd name="connsiteX2" fmla="*/ 1019642 w 3583725"/>
              <a:gd name="connsiteY2" fmla="*/ 2694876 h 2925336"/>
              <a:gd name="connsiteX3" fmla="*/ 2564081 w 3583725"/>
              <a:gd name="connsiteY3" fmla="*/ 2694876 h 2925336"/>
              <a:gd name="connsiteX4" fmla="*/ 3314003 w 3583725"/>
              <a:gd name="connsiteY4" fmla="*/ 1462668 h 2925336"/>
              <a:gd name="connsiteX5" fmla="*/ 2564081 w 3583725"/>
              <a:gd name="connsiteY5" fmla="*/ 230460 h 2925336"/>
              <a:gd name="connsiteX6" fmla="*/ 916801 w 3583725"/>
              <a:gd name="connsiteY6" fmla="*/ 0 h 2925336"/>
              <a:gd name="connsiteX7" fmla="*/ 2666924 w 3583725"/>
              <a:gd name="connsiteY7" fmla="*/ 0 h 2925336"/>
              <a:gd name="connsiteX8" fmla="*/ 3583725 w 3583725"/>
              <a:gd name="connsiteY8" fmla="*/ 1462668 h 2925336"/>
              <a:gd name="connsiteX9" fmla="*/ 2666924 w 3583725"/>
              <a:gd name="connsiteY9" fmla="*/ 2925336 h 2925336"/>
              <a:gd name="connsiteX10" fmla="*/ 916801 w 3583725"/>
              <a:gd name="connsiteY10" fmla="*/ 2925336 h 2925336"/>
              <a:gd name="connsiteX11" fmla="*/ 0 w 3583725"/>
              <a:gd name="connsiteY11" fmla="*/ 1462668 h 2925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583725" h="2925336">
                <a:moveTo>
                  <a:pt x="1019642" y="230460"/>
                </a:moveTo>
                <a:lnTo>
                  <a:pt x="269720" y="1462668"/>
                </a:lnTo>
                <a:lnTo>
                  <a:pt x="1019642" y="2694876"/>
                </a:lnTo>
                <a:lnTo>
                  <a:pt x="2564081" y="2694876"/>
                </a:lnTo>
                <a:lnTo>
                  <a:pt x="3314003" y="1462668"/>
                </a:lnTo>
                <a:lnTo>
                  <a:pt x="2564081" y="230460"/>
                </a:lnTo>
                <a:close/>
                <a:moveTo>
                  <a:pt x="916801" y="0"/>
                </a:moveTo>
                <a:lnTo>
                  <a:pt x="2666924" y="0"/>
                </a:lnTo>
                <a:lnTo>
                  <a:pt x="3583725" y="1462668"/>
                </a:lnTo>
                <a:lnTo>
                  <a:pt x="2666924" y="2925336"/>
                </a:lnTo>
                <a:lnTo>
                  <a:pt x="916801" y="2925336"/>
                </a:lnTo>
                <a:lnTo>
                  <a:pt x="0" y="1462668"/>
                </a:lnTo>
                <a:close/>
              </a:path>
            </a:pathLst>
          </a:custGeom>
          <a:blipFill dpi="0" rotWithShape="1">
            <a:blip r:embed="rId3">
              <a:alphaModFix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42DF97-D290-6FEC-E340-ACD4F3196A35}"/>
              </a:ext>
            </a:extLst>
          </p:cNvPr>
          <p:cNvSpPr txBox="1"/>
          <p:nvPr/>
        </p:nvSpPr>
        <p:spPr>
          <a:xfrm>
            <a:off x="3543275" y="302304"/>
            <a:ext cx="5707616" cy="707886"/>
          </a:xfrm>
          <a:prstGeom prst="rect">
            <a:avLst/>
          </a:prstGeom>
          <a:noFill/>
          <a:effectLst>
            <a:outerShdw blurRad="50800" dist="38100" dir="12300000" algn="t" rotWithShape="0">
              <a:srgbClr val="FFFF00">
                <a:alpha val="4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76D8169-4664-A294-C961-A1BD5081E4FA}"/>
              </a:ext>
            </a:extLst>
          </p:cNvPr>
          <p:cNvCxnSpPr/>
          <p:nvPr/>
        </p:nvCxnSpPr>
        <p:spPr>
          <a:xfrm>
            <a:off x="2497154" y="965775"/>
            <a:ext cx="770549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DC7C96FC-A59F-5555-5A7A-E4E8F680D2EE}"/>
              </a:ext>
            </a:extLst>
          </p:cNvPr>
          <p:cNvSpPr txBox="1"/>
          <p:nvPr/>
        </p:nvSpPr>
        <p:spPr>
          <a:xfrm>
            <a:off x="1560966" y="921180"/>
            <a:ext cx="9798925" cy="1305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person specification describes the kind of person who would be suitable for the job”     </a:t>
            </a:r>
            <a:r>
              <a:rPr lang="en-GB" sz="2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Clarke, J.(1996)</a:t>
            </a:r>
            <a:endParaRPr lang="en-GB" sz="2800" b="1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FB5A9FF-74D7-D346-DCE9-4DE08D1E7A25}"/>
              </a:ext>
            </a:extLst>
          </p:cNvPr>
          <p:cNvSpPr txBox="1"/>
          <p:nvPr/>
        </p:nvSpPr>
        <p:spPr>
          <a:xfrm>
            <a:off x="5631625" y="1706740"/>
            <a:ext cx="5864100" cy="5183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and abilities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competencies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Qualifications and training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 demands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5CDFD14-DEFE-BCD3-A42D-3D54ECA6AC58}"/>
              </a:ext>
            </a:extLst>
          </p:cNvPr>
          <p:cNvSpPr txBox="1"/>
          <p:nvPr/>
        </p:nvSpPr>
        <p:spPr>
          <a:xfrm>
            <a:off x="4728118" y="2609746"/>
            <a:ext cx="6902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list should contain the following:</a:t>
            </a:r>
          </a:p>
        </p:txBody>
      </p:sp>
    </p:spTree>
    <p:extLst>
      <p:ext uri="{BB962C8B-B14F-4D97-AF65-F5344CB8AC3E}">
        <p14:creationId xmlns:p14="http://schemas.microsoft.com/office/powerpoint/2010/main" val="1620009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using a stylus on a tablet&#10;&#10;AI-generated content may be incorrect.">
            <a:extLst>
              <a:ext uri="{FF2B5EF4-FFF2-40B4-BE49-F238E27FC236}">
                <a16:creationId xmlns:a16="http://schemas.microsoft.com/office/drawing/2014/main" id="{97717306-05EB-DDDE-DA34-BA8D91D5F4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6" b="3161"/>
          <a:stretch>
            <a:fillRect/>
          </a:stretch>
        </p:blipFill>
        <p:spPr>
          <a:xfrm>
            <a:off x="20" y="10677"/>
            <a:ext cx="12191980" cy="6856718"/>
          </a:xfrm>
          <a:prstGeom prst="rect">
            <a:avLst/>
          </a:prstGeom>
          <a:gradFill>
            <a:gsLst>
              <a:gs pos="64000">
                <a:srgbClr val="E7E789"/>
              </a:gs>
              <a:gs pos="100000">
                <a:srgbClr val="FFFF00"/>
              </a:gs>
              <a:gs pos="87000">
                <a:schemeClr val="bg1">
                  <a:lumMod val="85000"/>
                </a:schemeClr>
              </a:gs>
              <a:gs pos="46000">
                <a:schemeClr val="bg1"/>
              </a:gs>
              <a:gs pos="28000">
                <a:srgbClr val="E2E7E4"/>
              </a:gs>
              <a:gs pos="16000">
                <a:schemeClr val="bg1">
                  <a:lumMod val="0"/>
                  <a:lumOff val="100000"/>
                </a:schemeClr>
              </a:gs>
              <a:gs pos="88000">
                <a:schemeClr val="bg1">
                  <a:lumMod val="95000"/>
                </a:schemeClr>
              </a:gs>
              <a:gs pos="26000">
                <a:srgbClr val="EEF0ED"/>
              </a:gs>
              <a:gs pos="3000">
                <a:srgbClr val="FFFF00">
                  <a:alpha val="39000"/>
                </a:srgbClr>
              </a:gs>
              <a:gs pos="19000">
                <a:schemeClr val="bg1">
                  <a:lumMod val="85000"/>
                </a:schemeClr>
              </a:gs>
            </a:gsLst>
            <a:lin ang="2700000" scaled="1"/>
          </a:gradFill>
          <a:effectLst>
            <a:outerShdw blurRad="139700" dist="50800" dir="5400000" algn="ctr" rotWithShape="0">
              <a:schemeClr val="bg1">
                <a:lumMod val="95000"/>
                <a:alpha val="21000"/>
              </a:scheme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B59E8A-B3DE-5D6C-F5FF-C56FBF812AAE}"/>
              </a:ext>
            </a:extLst>
          </p:cNvPr>
          <p:cNvSpPr txBox="1"/>
          <p:nvPr/>
        </p:nvSpPr>
        <p:spPr>
          <a:xfrm>
            <a:off x="4334107" y="312233"/>
            <a:ext cx="3523786" cy="707886"/>
          </a:xfrm>
          <a:prstGeom prst="rect">
            <a:avLst/>
          </a:prstGeom>
          <a:noFill/>
          <a:effectLst>
            <a:outerShdw blurRad="50800" dist="38100" dir="5400000" algn="t" rotWithShape="0">
              <a:srgbClr val="FFFF00">
                <a:alpha val="4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Interview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9B4D05F-4869-374A-16EC-5B61ACBE18E9}"/>
              </a:ext>
            </a:extLst>
          </p:cNvPr>
          <p:cNvCxnSpPr>
            <a:cxnSpLocks/>
          </p:cNvCxnSpPr>
          <p:nvPr/>
        </p:nvCxnSpPr>
        <p:spPr>
          <a:xfrm>
            <a:off x="2542478" y="981307"/>
            <a:ext cx="769434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032BAEF9-B376-25BE-7B3F-0367895D0E9E}"/>
              </a:ext>
            </a:extLst>
          </p:cNvPr>
          <p:cNvSpPr txBox="1"/>
          <p:nvPr/>
        </p:nvSpPr>
        <p:spPr>
          <a:xfrm>
            <a:off x="543622" y="981307"/>
            <a:ext cx="11324993" cy="1870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interviews are fundamental in the employment process. </a:t>
            </a:r>
          </a:p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interviews are a slice of the performant art”,  according to </a:t>
            </a: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Kennedy, L. Joyce (2012)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6024601-E414-26AB-0CEC-FCE351ED4F63}"/>
              </a:ext>
            </a:extLst>
          </p:cNvPr>
          <p:cNvSpPr txBox="1"/>
          <p:nvPr/>
        </p:nvSpPr>
        <p:spPr>
          <a:xfrm>
            <a:off x="543621" y="2851819"/>
            <a:ext cx="10153605" cy="399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Interview classification: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questioning type: -structured (closed-ended questions)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-semi-structured (open-ended questions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-unstructured (open-ended questions)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delivery method: -phone call/video call interviews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- one-to-one interview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-panel interview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8DF67E6-B317-08A4-BC55-3C89D8FC9A7D}"/>
              </a:ext>
            </a:extLst>
          </p:cNvPr>
          <p:cNvCxnSpPr>
            <a:cxnSpLocks/>
          </p:cNvCxnSpPr>
          <p:nvPr/>
        </p:nvCxnSpPr>
        <p:spPr>
          <a:xfrm>
            <a:off x="1130300" y="3429000"/>
            <a:ext cx="8928100" cy="6083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905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suits&#10;&#10;AI-generated content may be incorrect.">
            <a:extLst>
              <a:ext uri="{FF2B5EF4-FFF2-40B4-BE49-F238E27FC236}">
                <a16:creationId xmlns:a16="http://schemas.microsoft.com/office/drawing/2014/main" id="{52F7C251-0984-D375-7550-448C7D28381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256"/>
            <a:ext cx="12192000" cy="6858000"/>
          </a:xfrm>
          <a:prstGeom prst="rect">
            <a:avLst/>
          </a:prstGeom>
          <a:gradFill>
            <a:gsLst>
              <a:gs pos="64000">
                <a:srgbClr val="E7E789"/>
              </a:gs>
              <a:gs pos="100000">
                <a:srgbClr val="FFFF00"/>
              </a:gs>
              <a:gs pos="29000">
                <a:schemeClr val="bg1">
                  <a:lumMod val="85000"/>
                </a:schemeClr>
              </a:gs>
              <a:gs pos="42000">
                <a:schemeClr val="bg1"/>
              </a:gs>
              <a:gs pos="0">
                <a:srgbClr val="E2E7E4"/>
              </a:gs>
              <a:gs pos="11000">
                <a:schemeClr val="bg1">
                  <a:lumMod val="0"/>
                  <a:lumOff val="100000"/>
                </a:schemeClr>
              </a:gs>
              <a:gs pos="51000">
                <a:schemeClr val="bg1">
                  <a:lumMod val="95000"/>
                </a:schemeClr>
              </a:gs>
              <a:gs pos="8000">
                <a:srgbClr val="FFFF72"/>
              </a:gs>
              <a:gs pos="10000">
                <a:schemeClr val="bg1">
                  <a:lumMod val="85000"/>
                </a:schemeClr>
              </a:gs>
              <a:gs pos="82000">
                <a:schemeClr val="bg1">
                  <a:lumMod val="85000"/>
                </a:schemeClr>
              </a:gs>
            </a:gsLst>
            <a:lin ang="2700000" scaled="1"/>
          </a:gradFill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C06379-A744-9688-9973-5DBB3B2F5D81}"/>
              </a:ext>
            </a:extLst>
          </p:cNvPr>
          <p:cNvSpPr txBox="1"/>
          <p:nvPr/>
        </p:nvSpPr>
        <p:spPr>
          <a:xfrm>
            <a:off x="3521506" y="78650"/>
            <a:ext cx="5560741" cy="707886"/>
          </a:xfrm>
          <a:prstGeom prst="rect">
            <a:avLst/>
          </a:prstGeom>
          <a:noFill/>
          <a:effectLst>
            <a:outerShdw blurRad="50800" dist="38100" dir="5400000" algn="t" rotWithShape="0">
              <a:srgbClr val="FFFF00">
                <a:alpha val="4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interviews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E0339F3-08A1-09A6-3570-A3DFEFD30005}"/>
              </a:ext>
            </a:extLst>
          </p:cNvPr>
          <p:cNvCxnSpPr>
            <a:cxnSpLocks/>
          </p:cNvCxnSpPr>
          <p:nvPr/>
        </p:nvCxnSpPr>
        <p:spPr>
          <a:xfrm>
            <a:off x="2341756" y="835911"/>
            <a:ext cx="821844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FCAF00B-555A-D0E5-9984-EA32DA4AB75C}"/>
              </a:ext>
            </a:extLst>
          </p:cNvPr>
          <p:cNvSpPr txBox="1"/>
          <p:nvPr/>
        </p:nvSpPr>
        <p:spPr>
          <a:xfrm>
            <a:off x="1596636" y="0"/>
            <a:ext cx="2374900" cy="2955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</a:t>
            </a:r>
          </a:p>
          <a:p>
            <a:pPr>
              <a:lnSpc>
                <a:spcPct val="150000"/>
              </a:lnSpc>
            </a:pPr>
            <a:endParaRPr lang="en-GB" sz="32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32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4109A3-3742-0EC7-5370-F3FAC08EDF97}"/>
              </a:ext>
            </a:extLst>
          </p:cNvPr>
          <p:cNvSpPr txBox="1"/>
          <p:nvPr/>
        </p:nvSpPr>
        <p:spPr>
          <a:xfrm>
            <a:off x="7669340" y="15256"/>
            <a:ext cx="3628284" cy="147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Unstructured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60A7C86-A527-93E3-06FE-775AF1532210}"/>
              </a:ext>
            </a:extLst>
          </p:cNvPr>
          <p:cNvSpPr/>
          <p:nvPr/>
        </p:nvSpPr>
        <p:spPr>
          <a:xfrm>
            <a:off x="234277" y="1493674"/>
            <a:ext cx="5472345" cy="2851699"/>
          </a:xfrm>
          <a:prstGeom prst="round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AB37AC7-D7F4-188A-F76A-DF6EE79CE0D0}"/>
              </a:ext>
            </a:extLst>
          </p:cNvPr>
          <p:cNvSpPr/>
          <p:nvPr/>
        </p:nvSpPr>
        <p:spPr>
          <a:xfrm>
            <a:off x="6217323" y="1580485"/>
            <a:ext cx="5712021" cy="2851700"/>
          </a:xfrm>
          <a:prstGeom prst="roundRect">
            <a:avLst/>
          </a:prstGeom>
          <a:noFill/>
          <a:ln w="571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947374-6695-4D1C-B3B3-4846701AAFBF}"/>
              </a:ext>
            </a:extLst>
          </p:cNvPr>
          <p:cNvSpPr txBox="1"/>
          <p:nvPr/>
        </p:nvSpPr>
        <p:spPr>
          <a:xfrm>
            <a:off x="503452" y="4890241"/>
            <a:ext cx="11185096" cy="1131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Armstrong’s (2014) opinion, interviews “can lack validity and reliability” and “may lead to biases and subjective judgment by interviewers”.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F16A586-42C5-353B-B2F0-8D723172F272}"/>
              </a:ext>
            </a:extLst>
          </p:cNvPr>
          <p:cNvSpPr txBox="1"/>
          <p:nvPr/>
        </p:nvSpPr>
        <p:spPr>
          <a:xfrm>
            <a:off x="375670" y="1444298"/>
            <a:ext cx="5564609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 asking standardised questions in a predetermined order to assess candidates’ skills and experiences, ensuring fairness and consistency in the hiring process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049EF0-15E4-1729-63FD-0089DE711549}"/>
              </a:ext>
            </a:extLst>
          </p:cNvPr>
          <p:cNvSpPr txBox="1"/>
          <p:nvPr/>
        </p:nvSpPr>
        <p:spPr>
          <a:xfrm>
            <a:off x="6450980" y="1607191"/>
            <a:ext cx="5762572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conversational-style, where the interviewer asks open-ended questions, allowing candidates to share personal experience and thoughts in a flexible, dynamic way.</a:t>
            </a:r>
          </a:p>
        </p:txBody>
      </p:sp>
    </p:spTree>
    <p:extLst>
      <p:ext uri="{BB962C8B-B14F-4D97-AF65-F5344CB8AC3E}">
        <p14:creationId xmlns:p14="http://schemas.microsoft.com/office/powerpoint/2010/main" val="3285918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in a chair with a computer&#10;&#10;AI-generated content may be incorrect.">
            <a:extLst>
              <a:ext uri="{FF2B5EF4-FFF2-40B4-BE49-F238E27FC236}">
                <a16:creationId xmlns:a16="http://schemas.microsoft.com/office/drawing/2014/main" id="{A7A0658B-C4ED-849D-1FD6-62F7B20A280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64000">
                <a:srgbClr val="E7E789"/>
              </a:gs>
              <a:gs pos="100000">
                <a:srgbClr val="FFFF00"/>
              </a:gs>
              <a:gs pos="29000">
                <a:schemeClr val="bg1">
                  <a:lumMod val="85000"/>
                </a:schemeClr>
              </a:gs>
              <a:gs pos="42000">
                <a:schemeClr val="bg1"/>
              </a:gs>
              <a:gs pos="0">
                <a:srgbClr val="E2E7E4"/>
              </a:gs>
              <a:gs pos="11000">
                <a:schemeClr val="bg1">
                  <a:lumMod val="0"/>
                  <a:lumOff val="100000"/>
                </a:schemeClr>
              </a:gs>
              <a:gs pos="51000">
                <a:schemeClr val="bg1">
                  <a:lumMod val="95000"/>
                </a:schemeClr>
              </a:gs>
              <a:gs pos="8000">
                <a:srgbClr val="FFFF72"/>
              </a:gs>
              <a:gs pos="0">
                <a:schemeClr val="bg1">
                  <a:lumMod val="85000"/>
                </a:schemeClr>
              </a:gs>
              <a:gs pos="94000">
                <a:schemeClr val="bg1">
                  <a:lumMod val="85000"/>
                </a:schemeClr>
              </a:gs>
            </a:gsLst>
            <a:lin ang="2700000" scaled="1"/>
          </a:gradFill>
          <a:effectLst>
            <a:outerShdw blurRad="50800" dist="50800" dir="5400000" algn="ctr" rotWithShape="0">
              <a:srgbClr val="FFFF00">
                <a:alpha val="46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B2C10A-032D-F403-96BC-57B6D666EB99}"/>
              </a:ext>
            </a:extLst>
          </p:cNvPr>
          <p:cNvSpPr txBox="1"/>
          <p:nvPr/>
        </p:nvSpPr>
        <p:spPr>
          <a:xfrm>
            <a:off x="2800814" y="211873"/>
            <a:ext cx="6590371" cy="707886"/>
          </a:xfrm>
          <a:prstGeom prst="rect">
            <a:avLst/>
          </a:prstGeom>
          <a:noFill/>
          <a:effectLst>
            <a:outerShdw blurRad="50800" dist="38100" dir="5400000" algn="t" rotWithShape="0">
              <a:srgbClr val="FFFF00">
                <a:alpha val="4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Semi-Structured Interview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BF2A34-D11D-43E2-EC86-DDEE669AE03F}"/>
              </a:ext>
            </a:extLst>
          </p:cNvPr>
          <p:cNvCxnSpPr/>
          <p:nvPr/>
        </p:nvCxnSpPr>
        <p:spPr>
          <a:xfrm>
            <a:off x="2096428" y="1017549"/>
            <a:ext cx="8184995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17D1007-90DE-28E1-61FB-4EAF2C80F51B}"/>
              </a:ext>
            </a:extLst>
          </p:cNvPr>
          <p:cNvSpPr txBox="1"/>
          <p:nvPr/>
        </p:nvSpPr>
        <p:spPr>
          <a:xfrm>
            <a:off x="1140676" y="1396971"/>
            <a:ext cx="100965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Tegan (2022) “semi-structured interviews are a blend of structured and unstructured interviews.”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022F1F-FD44-AC1D-A3BA-9FCEFC5A8A07}"/>
              </a:ext>
            </a:extLst>
          </p:cNvPr>
          <p:cNvSpPr txBox="1"/>
          <p:nvPr/>
        </p:nvSpPr>
        <p:spPr>
          <a:xfrm>
            <a:off x="787400" y="3290906"/>
            <a:ext cx="11277600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open-ended questions, allowing flexibility and comparison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 data collection method using a predetermined thematic framework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used as an exploratory tool in research fields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two-way communications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detailed answers and richness of information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can lead to bias or stereotyping.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762B319-E2AB-E965-7C01-38059A8EBC7E}"/>
              </a:ext>
            </a:extLst>
          </p:cNvPr>
          <p:cNvCxnSpPr>
            <a:cxnSpLocks/>
          </p:cNvCxnSpPr>
          <p:nvPr/>
        </p:nvCxnSpPr>
        <p:spPr>
          <a:xfrm>
            <a:off x="2003501" y="2476500"/>
            <a:ext cx="8184995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5089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7000">
              <a:srgbClr val="E7E789"/>
            </a:gs>
            <a:gs pos="100000">
              <a:srgbClr val="FFFF00"/>
            </a:gs>
            <a:gs pos="34000">
              <a:schemeClr val="bg1">
                <a:lumMod val="65000"/>
              </a:schemeClr>
            </a:gs>
            <a:gs pos="3623">
              <a:srgbClr val="FFFF72"/>
            </a:gs>
            <a:gs pos="95000">
              <a:schemeClr val="bg1">
                <a:lumMod val="85000"/>
              </a:schemeClr>
            </a:gs>
            <a:gs pos="34000">
              <a:schemeClr val="bg1">
                <a:lumMod val="0"/>
                <a:lumOff val="100000"/>
              </a:schemeClr>
            </a:gs>
            <a:gs pos="68000">
              <a:schemeClr val="bg1">
                <a:lumMod val="95000"/>
              </a:schemeClr>
            </a:gs>
            <a:gs pos="32000">
              <a:srgbClr val="FFFF72"/>
            </a:gs>
            <a:gs pos="0">
              <a:schemeClr val="bg1">
                <a:lumMod val="85000"/>
              </a:schemeClr>
            </a:gs>
            <a:gs pos="84000">
              <a:schemeClr val="bg1">
                <a:lumMod val="95000"/>
              </a:schemeClr>
            </a:gs>
          </a:gsLst>
          <a:lin ang="27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63693B-9BB4-2CEF-BCD5-8760D76BD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sitting in chairs&#10;&#10;AI-generated content may be incorrect.">
            <a:extLst>
              <a:ext uri="{FF2B5EF4-FFF2-40B4-BE49-F238E27FC236}">
                <a16:creationId xmlns:a16="http://schemas.microsoft.com/office/drawing/2014/main" id="{D434FE70-1C84-F8E9-6D45-56DD2C873D7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17"/>
          <a:stretch>
            <a:fillRect/>
          </a:stretch>
        </p:blipFill>
        <p:spPr>
          <a:xfrm>
            <a:off x="20267" y="0"/>
            <a:ext cx="12191980" cy="6858000"/>
          </a:xfrm>
          <a:prstGeom prst="rect">
            <a:avLst/>
          </a:prstGeom>
          <a:gradFill>
            <a:gsLst>
              <a:gs pos="79000">
                <a:srgbClr val="E7E789">
                  <a:alpha val="71000"/>
                </a:srgbClr>
              </a:gs>
              <a:gs pos="100000">
                <a:srgbClr val="FFFF00"/>
              </a:gs>
              <a:gs pos="42000">
                <a:schemeClr val="bg1"/>
              </a:gs>
              <a:gs pos="3623">
                <a:srgbClr val="FFFF72"/>
              </a:gs>
              <a:gs pos="53000">
                <a:srgbClr val="E2E7E4"/>
              </a:gs>
              <a:gs pos="11000">
                <a:schemeClr val="bg1">
                  <a:lumMod val="0"/>
                  <a:lumOff val="100000"/>
                </a:schemeClr>
              </a:gs>
              <a:gs pos="47000">
                <a:schemeClr val="bg1">
                  <a:lumMod val="95000"/>
                </a:schemeClr>
              </a:gs>
              <a:gs pos="8000">
                <a:srgbClr val="FFFF72"/>
              </a:gs>
              <a:gs pos="10000">
                <a:schemeClr val="bg1">
                  <a:lumMod val="85000"/>
                </a:schemeClr>
              </a:gs>
              <a:gs pos="65000">
                <a:schemeClr val="bg1">
                  <a:alpha val="5000"/>
                  <a:lumMod val="52000"/>
                  <a:lumOff val="48000"/>
                </a:schemeClr>
              </a:gs>
            </a:gsLst>
            <a:lin ang="2700000" scaled="1"/>
          </a:gra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56819D-08A6-3BD2-683F-33DC106C3717}"/>
              </a:ext>
            </a:extLst>
          </p:cNvPr>
          <p:cNvSpPr txBox="1"/>
          <p:nvPr/>
        </p:nvSpPr>
        <p:spPr>
          <a:xfrm>
            <a:off x="3048000" y="317500"/>
            <a:ext cx="6096000" cy="707886"/>
          </a:xfrm>
          <a:prstGeom prst="rect">
            <a:avLst/>
          </a:prstGeom>
          <a:noFill/>
          <a:effectLst>
            <a:outerShdw blurRad="50800" dist="38100" dir="5400000" algn="t" rotWithShape="0">
              <a:srgbClr val="FFFF00">
                <a:alpha val="4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EB71531-2E8E-AC90-A1DF-7FBE5E0A9030}"/>
              </a:ext>
            </a:extLst>
          </p:cNvPr>
          <p:cNvCxnSpPr/>
          <p:nvPr/>
        </p:nvCxnSpPr>
        <p:spPr>
          <a:xfrm>
            <a:off x="1790700" y="1025386"/>
            <a:ext cx="861060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F37A3315-14E1-EAAD-55CB-47BCB397A047}"/>
              </a:ext>
            </a:extLst>
          </p:cNvPr>
          <p:cNvSpPr txBox="1"/>
          <p:nvPr/>
        </p:nvSpPr>
        <p:spPr>
          <a:xfrm>
            <a:off x="740780" y="886490"/>
            <a:ext cx="11076972" cy="1951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“Strategic interview questions enable companies to find employees with the right personality traits, experience, value and skills.”                                   </a:t>
            </a:r>
            <a:r>
              <a:rPr lang="en-GB" sz="24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Semetaite</a:t>
            </a:r>
            <a:r>
              <a:rPr lang="en-GB" sz="28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24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Juste</a:t>
            </a: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</a:t>
            </a: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798D14-C245-2804-37FB-D718A7E31E25}"/>
              </a:ext>
            </a:extLst>
          </p:cNvPr>
          <p:cNvSpPr txBox="1"/>
          <p:nvPr/>
        </p:nvSpPr>
        <p:spPr>
          <a:xfrm>
            <a:off x="366542" y="3558111"/>
            <a:ext cx="5727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Frequent interview type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55B863-DCD8-E686-CD14-8EA462403539}"/>
              </a:ext>
            </a:extLst>
          </p:cNvPr>
          <p:cNvSpPr txBox="1"/>
          <p:nvPr/>
        </p:nvSpPr>
        <p:spPr>
          <a:xfrm>
            <a:off x="462987" y="4170752"/>
            <a:ext cx="4595149" cy="2597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Behavioural types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Career-oriented types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Situational types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800" b="1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AEB1DBF-E90C-7940-FE39-E09E82C79411}"/>
              </a:ext>
            </a:extLst>
          </p:cNvPr>
          <p:cNvCxnSpPr/>
          <p:nvPr/>
        </p:nvCxnSpPr>
        <p:spPr>
          <a:xfrm>
            <a:off x="462987" y="4170752"/>
            <a:ext cx="11123271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AB16B9E7-7360-FADF-4FD5-7BD5C3491436}"/>
              </a:ext>
            </a:extLst>
          </p:cNvPr>
          <p:cNvSpPr txBox="1"/>
          <p:nvPr/>
        </p:nvSpPr>
        <p:spPr>
          <a:xfrm>
            <a:off x="7171583" y="3525406"/>
            <a:ext cx="3941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techniques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E6D6F2-C802-C020-27C6-64682D747DCB}"/>
              </a:ext>
            </a:extLst>
          </p:cNvPr>
          <p:cNvSpPr txBox="1"/>
          <p:nvPr/>
        </p:nvSpPr>
        <p:spPr>
          <a:xfrm>
            <a:off x="6802250" y="4020015"/>
            <a:ext cx="5984111" cy="2597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Open              - Socratic</a:t>
            </a:r>
          </a:p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Closed            - Reflective</a:t>
            </a:r>
          </a:p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Probing          - Specific</a:t>
            </a:r>
          </a:p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Leading          - Hypothetical</a:t>
            </a:r>
          </a:p>
        </p:txBody>
      </p:sp>
    </p:spTree>
    <p:extLst>
      <p:ext uri="{BB962C8B-B14F-4D97-AF65-F5344CB8AC3E}">
        <p14:creationId xmlns:p14="http://schemas.microsoft.com/office/powerpoint/2010/main" val="10573099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rgbClr val="E7E789">
                <a:alpha val="71000"/>
              </a:srgbClr>
            </a:gs>
            <a:gs pos="100000">
              <a:srgbClr val="FFFF00"/>
            </a:gs>
            <a:gs pos="42000">
              <a:schemeClr val="bg1"/>
            </a:gs>
            <a:gs pos="4000">
              <a:srgbClr val="FFFF72"/>
            </a:gs>
            <a:gs pos="53000">
              <a:srgbClr val="E2E7E4"/>
            </a:gs>
            <a:gs pos="11000">
              <a:schemeClr val="bg1">
                <a:lumMod val="0"/>
                <a:lumOff val="100000"/>
              </a:schemeClr>
            </a:gs>
            <a:gs pos="47000">
              <a:schemeClr val="bg1">
                <a:lumMod val="95000"/>
              </a:schemeClr>
            </a:gs>
            <a:gs pos="8000">
              <a:srgbClr val="FFFF72"/>
            </a:gs>
            <a:gs pos="31000">
              <a:schemeClr val="bg1">
                <a:lumMod val="85000"/>
              </a:schemeClr>
            </a:gs>
            <a:gs pos="62000">
              <a:schemeClr val="bg1">
                <a:alpha val="5000"/>
                <a:lumMod val="52000"/>
                <a:lumOff val="48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group of people in suits&#10;&#10;AI-generated content may be incorrect.">
            <a:extLst>
              <a:ext uri="{FF2B5EF4-FFF2-40B4-BE49-F238E27FC236}">
                <a16:creationId xmlns:a16="http://schemas.microsoft.com/office/drawing/2014/main" id="{27EF3AD1-9AB7-A5A0-EC3F-C1A1D7863B9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5"/>
          <a:stretch>
            <a:fillRect/>
          </a:stretch>
        </p:blipFill>
        <p:spPr>
          <a:xfrm>
            <a:off x="2374710" y="1145977"/>
            <a:ext cx="9173823" cy="45660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4E1864-CB2E-EE5F-5900-D7F2930E5B0C}"/>
              </a:ext>
            </a:extLst>
          </p:cNvPr>
          <p:cNvSpPr txBox="1"/>
          <p:nvPr/>
        </p:nvSpPr>
        <p:spPr>
          <a:xfrm>
            <a:off x="2192941" y="274571"/>
            <a:ext cx="10917957" cy="584775"/>
          </a:xfrm>
          <a:prstGeom prst="rect">
            <a:avLst/>
          </a:prstGeom>
          <a:noFill/>
          <a:effectLst>
            <a:outerShdw blurRad="50800" dist="38100" algn="l" rotWithShape="0">
              <a:srgbClr val="FFFF00">
                <a:alpha val="40000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Interview type and questioning technique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17D919-F8D3-B2F1-19E3-BABCA4A480A0}"/>
              </a:ext>
            </a:extLst>
          </p:cNvPr>
          <p:cNvSpPr txBox="1"/>
          <p:nvPr/>
        </p:nvSpPr>
        <p:spPr>
          <a:xfrm>
            <a:off x="444569" y="566958"/>
            <a:ext cx="397795" cy="6124754"/>
          </a:xfrm>
          <a:prstGeom prst="rect">
            <a:avLst/>
          </a:prstGeom>
          <a:noFill/>
          <a:ln w="3175"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GB" sz="2800" b="1" dirty="0">
                <a:ln/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PROJECTMANAGER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726C2DE-EA47-0576-3579-BA241D2E7B77}"/>
              </a:ext>
            </a:extLst>
          </p:cNvPr>
          <p:cNvCxnSpPr/>
          <p:nvPr/>
        </p:nvCxnSpPr>
        <p:spPr>
          <a:xfrm>
            <a:off x="1844598" y="954890"/>
            <a:ext cx="9520088" cy="0"/>
          </a:xfrm>
          <a:prstGeom prst="line">
            <a:avLst/>
          </a:prstGeom>
          <a:ln>
            <a:solidFill>
              <a:srgbClr val="FFFF00"/>
            </a:solidFill>
          </a:ln>
          <a:effectLst>
            <a:outerShdw blurRad="50800" dist="38100" algn="l" rotWithShape="0">
              <a:schemeClr val="tx2">
                <a:lumMod val="75000"/>
                <a:lumOff val="25000"/>
                <a:alpha val="40000"/>
              </a:scheme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91EA9E7-3608-3855-8E9B-28A3F3DC5B8F}"/>
              </a:ext>
            </a:extLst>
          </p:cNvPr>
          <p:cNvSpPr txBox="1"/>
          <p:nvPr/>
        </p:nvSpPr>
        <p:spPr>
          <a:xfrm>
            <a:off x="1286933" y="318964"/>
            <a:ext cx="9911973" cy="2239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4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project manager position, the most appropriate is a semi-structured interview. It is recommended to be held as two-to-one  and using open, closed, and probing questioning techniques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7E304D2-1F5A-6528-F16D-97CD22C1039A}"/>
              </a:ext>
            </a:extLst>
          </p:cNvPr>
          <p:cNvSpPr txBox="1"/>
          <p:nvPr/>
        </p:nvSpPr>
        <p:spPr>
          <a:xfrm>
            <a:off x="1445912" y="2603201"/>
            <a:ext cx="10477292" cy="1685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There is a plus of flexibility and comprehensiveness from the format that elevates the candidate’s technical skills and behavioural competencies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C76721-F259-6B71-1467-AC7F4107F9EF}"/>
              </a:ext>
            </a:extLst>
          </p:cNvPr>
          <p:cNvSpPr txBox="1"/>
          <p:nvPr/>
        </p:nvSpPr>
        <p:spPr>
          <a:xfrm>
            <a:off x="1445912" y="4412335"/>
            <a:ext cx="10611690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Probing questions bring in more information about the candidate’s experiences, skills, and thought process.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also help to assess the candidates’ ability to think critically and solve complex problems.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567124E-3087-824D-80D5-33330D927E9C}"/>
              </a:ext>
            </a:extLst>
          </p:cNvPr>
          <p:cNvCxnSpPr/>
          <p:nvPr/>
        </p:nvCxnSpPr>
        <p:spPr>
          <a:xfrm flipV="1">
            <a:off x="1580310" y="2558808"/>
            <a:ext cx="9968223" cy="4439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AE2B0DB-960C-49EC-1294-AB032FA4D2AB}"/>
              </a:ext>
            </a:extLst>
          </p:cNvPr>
          <p:cNvCxnSpPr/>
          <p:nvPr/>
        </p:nvCxnSpPr>
        <p:spPr>
          <a:xfrm flipV="1">
            <a:off x="1779207" y="4412335"/>
            <a:ext cx="9968223" cy="4439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736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4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12ADF3-2B9E-5B47-6A2C-496757280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holding a person's hand&#10;&#10;AI-generated content may be incorrect.">
            <a:extLst>
              <a:ext uri="{FF2B5EF4-FFF2-40B4-BE49-F238E27FC236}">
                <a16:creationId xmlns:a16="http://schemas.microsoft.com/office/drawing/2014/main" id="{986F4429-077D-AB5E-774F-581D473F60C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44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FBADE2-180D-8E69-C027-5C03EA077F2F}"/>
              </a:ext>
            </a:extLst>
          </p:cNvPr>
          <p:cNvSpPr txBox="1"/>
          <p:nvPr/>
        </p:nvSpPr>
        <p:spPr>
          <a:xfrm>
            <a:off x="2601686" y="262567"/>
            <a:ext cx="74784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In-person vs. Online Interview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BC45AD-861E-256A-7C4A-AC06AC66DB91}"/>
              </a:ext>
            </a:extLst>
          </p:cNvPr>
          <p:cNvCxnSpPr/>
          <p:nvPr/>
        </p:nvCxnSpPr>
        <p:spPr>
          <a:xfrm>
            <a:off x="2046514" y="970453"/>
            <a:ext cx="825137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0BD05CDA-FBF4-172D-578D-702529168EDE}"/>
              </a:ext>
            </a:extLst>
          </p:cNvPr>
          <p:cNvSpPr txBox="1"/>
          <p:nvPr/>
        </p:nvSpPr>
        <p:spPr>
          <a:xfrm>
            <a:off x="664028" y="1145336"/>
            <a:ext cx="11353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a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</a:t>
            </a: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role, given the importance of communications, leadership, and interpersonal skills one-to-one interview is the best option.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09EB1D-DD94-47CD-A1C3-7788C26DB6AA}"/>
              </a:ext>
            </a:extLst>
          </p:cNvPr>
          <p:cNvSpPr txBox="1"/>
          <p:nvPr/>
        </p:nvSpPr>
        <p:spPr>
          <a:xfrm>
            <a:off x="2601686" y="2196720"/>
            <a:ext cx="9753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In-person and online, both follow a structured format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are used to assess a candidate’s  technical skills and experience</a:t>
            </a:r>
          </a:p>
          <a:p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D14133-480F-3F35-FD0B-A7A11A7BE795}"/>
              </a:ext>
            </a:extLst>
          </p:cNvPr>
          <p:cNvSpPr txBox="1"/>
          <p:nvPr/>
        </p:nvSpPr>
        <p:spPr>
          <a:xfrm>
            <a:off x="489857" y="2320944"/>
            <a:ext cx="2111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Similarities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A8BF1F-81D0-B3C3-C485-DCF81397F195}"/>
              </a:ext>
            </a:extLst>
          </p:cNvPr>
          <p:cNvSpPr txBox="1"/>
          <p:nvPr/>
        </p:nvSpPr>
        <p:spPr>
          <a:xfrm>
            <a:off x="4898574" y="3429000"/>
            <a:ext cx="21869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Contrasts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6AAFC9-666C-CAD4-0B25-6500DFBDC3F2}"/>
              </a:ext>
            </a:extLst>
          </p:cNvPr>
          <p:cNvSpPr txBox="1"/>
          <p:nvPr/>
        </p:nvSpPr>
        <p:spPr>
          <a:xfrm>
            <a:off x="582932" y="3810585"/>
            <a:ext cx="37544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In-person interview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56C53F-33FA-F46D-C22C-004DCF8A4E08}"/>
              </a:ext>
            </a:extLst>
          </p:cNvPr>
          <p:cNvSpPr txBox="1"/>
          <p:nvPr/>
        </p:nvSpPr>
        <p:spPr>
          <a:xfrm>
            <a:off x="7819211" y="3800678"/>
            <a:ext cx="307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Online interview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54C72A-6D03-17C7-6735-81AAFC710CE2}"/>
              </a:ext>
            </a:extLst>
          </p:cNvPr>
          <p:cNvSpPr txBox="1"/>
          <p:nvPr/>
        </p:nvSpPr>
        <p:spPr>
          <a:xfrm>
            <a:off x="359228" y="4408714"/>
            <a:ext cx="6487886" cy="2239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interaction (body language)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rapport (establish connections)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Nonverbal cues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immersive experience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602E188-B7A4-3375-5701-9E3CF1A87877}"/>
              </a:ext>
            </a:extLst>
          </p:cNvPr>
          <p:cNvSpPr txBox="1"/>
          <p:nvPr/>
        </p:nvSpPr>
        <p:spPr>
          <a:xfrm>
            <a:off x="7761513" y="4324422"/>
            <a:ext cx="4789715" cy="2239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Convenience (remotely)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Cost-effective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reach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issue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B983482-EDD8-2647-4AAD-468B5D042986}"/>
              </a:ext>
            </a:extLst>
          </p:cNvPr>
          <p:cNvCxnSpPr/>
          <p:nvPr/>
        </p:nvCxnSpPr>
        <p:spPr>
          <a:xfrm>
            <a:off x="582932" y="4324422"/>
            <a:ext cx="11021239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51350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3C2B8656-EAC6-9CAA-652B-D02954547EB0}"/>
              </a:ext>
            </a:extLst>
          </p:cNvPr>
          <p:cNvSpPr/>
          <p:nvPr/>
        </p:nvSpPr>
        <p:spPr>
          <a:xfrm>
            <a:off x="2692400" y="3637265"/>
            <a:ext cx="9499600" cy="1631950"/>
          </a:xfrm>
          <a:prstGeom prst="round1Rect">
            <a:avLst>
              <a:gd name="adj" fmla="val 50000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406E18F-1EB8-59CB-79AC-72A379F9B50E}"/>
              </a:ext>
            </a:extLst>
          </p:cNvPr>
          <p:cNvSpPr/>
          <p:nvPr/>
        </p:nvSpPr>
        <p:spPr>
          <a:xfrm>
            <a:off x="158750" y="892630"/>
            <a:ext cx="4222750" cy="5523630"/>
          </a:xfrm>
          <a:prstGeom prst="roundRect">
            <a:avLst>
              <a:gd name="adj" fmla="val 29031"/>
            </a:avLst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BBB4D5-9B59-5794-6B20-23E2E6E52AFE}"/>
              </a:ext>
            </a:extLst>
          </p:cNvPr>
          <p:cNvSpPr txBox="1"/>
          <p:nvPr/>
        </p:nvSpPr>
        <p:spPr>
          <a:xfrm>
            <a:off x="6462939" y="261772"/>
            <a:ext cx="38494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83B3A9-A9AA-E712-9303-96BEAB09EC16}"/>
              </a:ext>
            </a:extLst>
          </p:cNvPr>
          <p:cNvSpPr txBox="1"/>
          <p:nvPr/>
        </p:nvSpPr>
        <p:spPr>
          <a:xfrm>
            <a:off x="4763860" y="1201082"/>
            <a:ext cx="7269390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aims to highlight the steps involved in recruiting the perfect candidate for a job, delving into different types of interviews and questioning techniques.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justified the selected interview format and questioning technique, providing pro and con arguments.  </a:t>
            </a:r>
          </a:p>
          <a:p>
            <a:pPr>
              <a:lnSpc>
                <a:spcPct val="150000"/>
              </a:lnSpc>
            </a:pPr>
            <a:endParaRPr lang="en-GB" sz="2400" b="1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34AC49C-1977-D9CA-8C15-8B0D968C4C3D}"/>
              </a:ext>
            </a:extLst>
          </p:cNvPr>
          <p:cNvCxnSpPr/>
          <p:nvPr/>
        </p:nvCxnSpPr>
        <p:spPr>
          <a:xfrm>
            <a:off x="4763860" y="1146734"/>
            <a:ext cx="6433457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0326250-BFD5-E4F6-11FB-DED6454A1FDE}"/>
              </a:ext>
            </a:extLst>
          </p:cNvPr>
          <p:cNvSpPr txBox="1"/>
          <p:nvPr/>
        </p:nvSpPr>
        <p:spPr>
          <a:xfrm>
            <a:off x="712106" y="5269215"/>
            <a:ext cx="11321144" cy="1147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“Your success as a manager is simply the result of how good you are at hiring people around you”.                                                Joe Mansueto, founder of Morningstar</a:t>
            </a:r>
          </a:p>
        </p:txBody>
      </p:sp>
    </p:spTree>
    <p:extLst>
      <p:ext uri="{BB962C8B-B14F-4D97-AF65-F5344CB8AC3E}">
        <p14:creationId xmlns:p14="http://schemas.microsoft.com/office/powerpoint/2010/main" val="13304400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question mark and a question mark&#10;&#10;AI-generated content may be incorrect.">
            <a:extLst>
              <a:ext uri="{FF2B5EF4-FFF2-40B4-BE49-F238E27FC236}">
                <a16:creationId xmlns:a16="http://schemas.microsoft.com/office/drawing/2014/main" id="{1B5C347E-CEBB-6C5E-45AF-4387AAE286D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289" y="360946"/>
            <a:ext cx="5773154" cy="3729788"/>
          </a:xfrm>
          <a:prstGeom prst="rect">
            <a:avLst/>
          </a:prstGeom>
          <a:ln>
            <a:noFill/>
          </a:ln>
        </p:spPr>
      </p:pic>
      <p:pic>
        <p:nvPicPr>
          <p:cNvPr id="3" name="Picture 2" descr="A row of plastic plates&#10;&#10;AI-generated content may be incorrect.">
            <a:extLst>
              <a:ext uri="{FF2B5EF4-FFF2-40B4-BE49-F238E27FC236}">
                <a16:creationId xmlns:a16="http://schemas.microsoft.com/office/drawing/2014/main" id="{832180BD-F3F0-1C41-FF55-E3D74513063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Rectangle: Single Corner Rounded 3">
            <a:extLst>
              <a:ext uri="{FF2B5EF4-FFF2-40B4-BE49-F238E27FC236}">
                <a16:creationId xmlns:a16="http://schemas.microsoft.com/office/drawing/2014/main" id="{A0F218CB-7D9B-72B7-C09D-F803F90D4391}"/>
              </a:ext>
            </a:extLst>
          </p:cNvPr>
          <p:cNvSpPr/>
          <p:nvPr/>
        </p:nvSpPr>
        <p:spPr>
          <a:xfrm>
            <a:off x="0" y="3729788"/>
            <a:ext cx="12191999" cy="1756611"/>
          </a:xfrm>
          <a:prstGeom prst="round1Rect">
            <a:avLst>
              <a:gd name="adj" fmla="val 50000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5C169E-65B1-F8ED-CC63-A61BDE3EA495}"/>
              </a:ext>
            </a:extLst>
          </p:cNvPr>
          <p:cNvSpPr txBox="1"/>
          <p:nvPr/>
        </p:nvSpPr>
        <p:spPr>
          <a:xfrm>
            <a:off x="3031957" y="3949868"/>
            <a:ext cx="65572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740396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rgbClr val="E7E789">
                <a:alpha val="71000"/>
              </a:srgbClr>
            </a:gs>
            <a:gs pos="100000">
              <a:srgbClr val="FFFF00"/>
            </a:gs>
            <a:gs pos="42000">
              <a:schemeClr val="bg1"/>
            </a:gs>
            <a:gs pos="4000">
              <a:srgbClr val="FFFF72"/>
            </a:gs>
            <a:gs pos="53000">
              <a:srgbClr val="E2E7E4"/>
            </a:gs>
            <a:gs pos="11000">
              <a:schemeClr val="bg1">
                <a:lumMod val="0"/>
                <a:lumOff val="100000"/>
              </a:schemeClr>
            </a:gs>
            <a:gs pos="47000">
              <a:schemeClr val="bg1">
                <a:lumMod val="95000"/>
              </a:schemeClr>
            </a:gs>
            <a:gs pos="8000">
              <a:srgbClr val="FFFF72"/>
            </a:gs>
            <a:gs pos="31000">
              <a:schemeClr val="bg1">
                <a:lumMod val="85000"/>
              </a:schemeClr>
            </a:gs>
            <a:gs pos="62000">
              <a:schemeClr val="bg1">
                <a:alpha val="5000"/>
                <a:lumMod val="52000"/>
                <a:lumOff val="48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1E5815-D54C-487F-A054-6D4930ADE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208496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478432-AA68-3E0D-6B47-591FACABAD0C}"/>
              </a:ext>
            </a:extLst>
          </p:cNvPr>
          <p:cNvSpPr txBox="1"/>
          <p:nvPr/>
        </p:nvSpPr>
        <p:spPr>
          <a:xfrm>
            <a:off x="3758000" y="0"/>
            <a:ext cx="632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13BFF14-2BD6-120B-0ED3-C56A47E1DCA8}"/>
              </a:ext>
            </a:extLst>
          </p:cNvPr>
          <p:cNvCxnSpPr>
            <a:cxnSpLocks/>
          </p:cNvCxnSpPr>
          <p:nvPr/>
        </p:nvCxnSpPr>
        <p:spPr>
          <a:xfrm>
            <a:off x="2210747" y="544952"/>
            <a:ext cx="7336971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F7D2C015-40E0-2E0B-7F64-1E554E4787D5}"/>
              </a:ext>
            </a:extLst>
          </p:cNvPr>
          <p:cNvSpPr txBox="1"/>
          <p:nvPr/>
        </p:nvSpPr>
        <p:spPr>
          <a:xfrm>
            <a:off x="0" y="323165"/>
            <a:ext cx="12417288" cy="7779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Armstrong, M.(2012). Armstrong’s handbook of human resources management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practice. 12</a:t>
            </a:r>
            <a:r>
              <a:rPr lang="en-GB" sz="2400" baseline="300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London: Kogan Page. Available at: 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www.dawsonera.com</a:t>
            </a: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Armstrong, M. with Tylor, S. (2014) Armstrong’s handbook of human resources management practice.13</a:t>
            </a:r>
            <a:r>
              <a:rPr lang="en-GB" sz="2400" baseline="300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London: Kogan Page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Beardwell, I. and Claydon, T.(2010) Human resource management: a contemporary approach. 6</a:t>
            </a:r>
            <a:r>
              <a:rPr lang="en-GB" sz="2400" baseline="300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Harlow: Prentice Hall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Campion et al.(1997) “A review of structure in the selection interview” Personnel Psychology,41(1988) p.25-42, available at: DOI:101111/j.1744-6570-1997.tboi488.x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Clark, J.(1996). The Staff Recruitment Process, Combat Poverty Agency, Dublin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Devi, R.B., Dr Banu, V.P.(2014) “Introduction to </a:t>
            </a:r>
            <a:r>
              <a:rPr lang="en-GB" sz="2400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Recruitment”.SSRG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International Journal of Economics and Management Studies(SSRG-IJEMS)  vol 1, issue 2, ISSN: 2393-9125 www.internationaljournalssrg.org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6562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rgbClr val="E7E789">
                <a:alpha val="71000"/>
              </a:srgbClr>
            </a:gs>
            <a:gs pos="100000">
              <a:srgbClr val="FFFF00"/>
            </a:gs>
            <a:gs pos="42000">
              <a:schemeClr val="bg1"/>
            </a:gs>
            <a:gs pos="4000">
              <a:srgbClr val="FFFF72"/>
            </a:gs>
            <a:gs pos="53000">
              <a:srgbClr val="E2E7E4"/>
            </a:gs>
            <a:gs pos="11000">
              <a:schemeClr val="bg1">
                <a:lumMod val="0"/>
                <a:lumOff val="100000"/>
              </a:schemeClr>
            </a:gs>
            <a:gs pos="47000">
              <a:schemeClr val="bg1">
                <a:lumMod val="95000"/>
              </a:schemeClr>
            </a:gs>
            <a:gs pos="8000">
              <a:srgbClr val="FFFF72"/>
            </a:gs>
            <a:gs pos="31000">
              <a:schemeClr val="bg1">
                <a:lumMod val="85000"/>
              </a:schemeClr>
            </a:gs>
            <a:gs pos="62000">
              <a:schemeClr val="bg1">
                <a:alpha val="5000"/>
                <a:lumMod val="52000"/>
                <a:lumOff val="48000"/>
              </a:schemeClr>
            </a:gs>
          </a:gsLst>
          <a:lin ang="27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89FF4F-F53A-5597-73B8-32F70E501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E774149-3ECA-9815-3F61-7AC0B0305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1C5D5BF-30F9-F132-6319-EA9AEAB51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208496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844B0B-D9EA-D714-0CD4-62DB3987ABAB}"/>
              </a:ext>
            </a:extLst>
          </p:cNvPr>
          <p:cNvSpPr txBox="1"/>
          <p:nvPr/>
        </p:nvSpPr>
        <p:spPr>
          <a:xfrm>
            <a:off x="348880" y="1277111"/>
            <a:ext cx="12006468" cy="1685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Research, vol 100, July 2019,p.122-129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AC5EC-B0FD-7452-8FB8-C3CE119F44E7}"/>
              </a:ext>
            </a:extLst>
          </p:cNvPr>
          <p:cNvSpPr txBox="1"/>
          <p:nvPr/>
        </p:nvSpPr>
        <p:spPr>
          <a:xfrm>
            <a:off x="0" y="195281"/>
            <a:ext cx="12192000" cy="8333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Hartwell, J.C., Johnson, D.C., Postuma, A.R.(2019) “Are we asking the right questions? Predictive validity comparison of four structured interview question types.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Kennedy, L. Joyce (2012). Job Interview for Dummies, Publisher John Wiley&amp; Sons. Inc. Hoboken, New Jersey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Semetaite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J.(2024) “25 Strategic Interview Questions to ask Candidates” available at: 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https:// toggl.com/ blog/strategic-interview-questions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Smart, G., Street, R.(2008). Who: The A Method for Hiring, Random House Publishing Group, 30 Sept. 2008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Tegan,G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.(2022,august 30) “Semi-Structured Interview/ Definition, Guide &amp; Example”. </a:t>
            </a:r>
            <a:r>
              <a:rPr lang="en-GB" sz="2400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Scribbr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4 nov.2025 from https://www.scribbr.co.uk/research-methods/semi-structured -interviews/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6710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12926</TotalTime>
  <Words>1464</Words>
  <Application>Microsoft Office PowerPoint</Application>
  <PresentationFormat>Widescreen</PresentationFormat>
  <Paragraphs>190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Gabriela Vlad</dc:creator>
  <cp:lastModifiedBy>Daniela Gabriela Vlad</cp:lastModifiedBy>
  <cp:revision>2</cp:revision>
  <dcterms:created xsi:type="dcterms:W3CDTF">2025-11-02T21:53:41Z</dcterms:created>
  <dcterms:modified xsi:type="dcterms:W3CDTF">2025-11-12T01:43:27Z</dcterms:modified>
</cp:coreProperties>
</file>