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97" r:id="rId2"/>
    <p:sldId id="394" r:id="rId3"/>
    <p:sldId id="395" r:id="rId4"/>
    <p:sldId id="397" r:id="rId5"/>
    <p:sldId id="398" r:id="rId6"/>
    <p:sldId id="399" r:id="rId7"/>
    <p:sldId id="400" r:id="rId8"/>
    <p:sldId id="396" r:id="rId9"/>
    <p:sldId id="401" r:id="rId10"/>
    <p:sldId id="402" r:id="rId11"/>
    <p:sldId id="403" r:id="rId12"/>
    <p:sldId id="34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4903" autoAdjust="0"/>
  </p:normalViewPr>
  <p:slideViewPr>
    <p:cSldViewPr snapToGrid="0">
      <p:cViewPr varScale="1">
        <p:scale>
          <a:sx n="56" d="100"/>
          <a:sy n="56" d="100"/>
        </p:scale>
        <p:origin x="106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598255-D100-4253-877A-18DC00A83062}" type="datetimeFigureOut">
              <a:rPr lang="en-GB" smtClean="0"/>
              <a:t>25/05/2025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1DCEA4-479B-4973-AD6D-EC81CA3640B2}" type="slidenum">
              <a:rPr lang="en-GB" smtClean="0"/>
              <a:t>‹#›</a:t>
            </a:fld>
            <a:endParaRPr lang="en-GB"/>
          </a:p>
        </p:txBody>
      </p:sp>
    </p:spTree>
    <p:extLst>
      <p:ext uri="{BB962C8B-B14F-4D97-AF65-F5344CB8AC3E}">
        <p14:creationId xmlns:p14="http://schemas.microsoft.com/office/powerpoint/2010/main" val="4289196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1DCEA4-479B-4973-AD6D-EC81CA3640B2}" type="slidenum">
              <a:rPr lang="en-GB" smtClean="0"/>
              <a:t>8</a:t>
            </a:fld>
            <a:endParaRPr lang="en-GB"/>
          </a:p>
        </p:txBody>
      </p:sp>
    </p:spTree>
    <p:extLst>
      <p:ext uri="{BB962C8B-B14F-4D97-AF65-F5344CB8AC3E}">
        <p14:creationId xmlns:p14="http://schemas.microsoft.com/office/powerpoint/2010/main" val="33019806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25/05/2025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80217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9266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0514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76851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197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3788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60625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3752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40092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32967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7850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25/05/2025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622877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leadershipacademy.nhs.uk/healthcare-leadership-model/explore-the-healthcare-leadership-model/engaging-the-team/" TargetMode="External"/><Relationship Id="rId2" Type="http://schemas.openxmlformats.org/officeDocument/2006/relationships/hyperlink" Target="https://www.verywellmind.com/what-is-laissez-faire-leadership-279531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916833"/>
            <a:ext cx="7992888" cy="1440160"/>
          </a:xfrm>
        </p:spPr>
        <p:txBody>
          <a:bodyPr>
            <a:noAutofit/>
          </a:bodyPr>
          <a:lstStyle/>
          <a:p>
            <a:pPr algn="l"/>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Dr Fahad Khan</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PhD (Medical sciences), MSc. in Public health</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BDS (Bachelor of Dentistry)</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Diploma in Public health, Diploma in Epidemiology</a:t>
            </a:r>
            <a:br>
              <a:rPr lang="en-GB" sz="2000" dirty="0">
                <a:solidFill>
                  <a:prstClr val="black">
                    <a:tint val="75000"/>
                  </a:prstClr>
                </a:solidFill>
                <a:latin typeface="Arial" panose="020B0604020202020204" pitchFamily="34" charset="0"/>
                <a:cs typeface="Arial" panose="020B0604020202020204" pitchFamily="34" charset="0"/>
              </a:rPr>
            </a:br>
            <a:endParaRPr lang="en-GB" sz="20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7200800" cy="58477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Global healthcare system - Week 3</a:t>
            </a:r>
          </a:p>
        </p:txBody>
      </p:sp>
      <p:graphicFrame>
        <p:nvGraphicFramePr>
          <p:cNvPr id="7" name="Table 6">
            <a:extLst>
              <a:ext uri="{FF2B5EF4-FFF2-40B4-BE49-F238E27FC236}">
                <a16:creationId xmlns:a16="http://schemas.microsoft.com/office/drawing/2014/main" id="{CC949F96-606C-B728-A826-98FA063EE213}"/>
              </a:ext>
            </a:extLst>
          </p:cNvPr>
          <p:cNvGraphicFramePr>
            <a:graphicFrameLocks noGrp="1"/>
          </p:cNvGraphicFramePr>
          <p:nvPr/>
        </p:nvGraphicFramePr>
        <p:xfrm>
          <a:off x="989045" y="1328803"/>
          <a:ext cx="10375641" cy="1735802"/>
        </p:xfrm>
        <a:graphic>
          <a:graphicData uri="http://schemas.openxmlformats.org/drawingml/2006/table">
            <a:tbl>
              <a:tblPr firstRow="1" firstCol="1" bandRow="1">
                <a:tableStyleId>{2D5ABB26-0587-4C30-8999-92F81FD0307C}</a:tableStyleId>
              </a:tblPr>
              <a:tblGrid>
                <a:gridCol w="10375641">
                  <a:extLst>
                    <a:ext uri="{9D8B030D-6E8A-4147-A177-3AD203B41FA5}">
                      <a16:colId xmlns:a16="http://schemas.microsoft.com/office/drawing/2014/main" val="4081449409"/>
                    </a:ext>
                  </a:extLst>
                </a:gridCol>
              </a:tblGrid>
              <a:tr h="1735802">
                <a:tc>
                  <a:txBody>
                    <a:bodyPr/>
                    <a:lstStyle/>
                    <a:p>
                      <a:pPr algn="ctr">
                        <a:tabLst>
                          <a:tab pos="2865755" algn="ctr"/>
                          <a:tab pos="5731510" algn="r"/>
                        </a:tabLst>
                      </a:pPr>
                      <a:r>
                        <a:rPr lang="en-GB" sz="3600" b="1" kern="100" dirty="0">
                          <a:solidFill>
                            <a:schemeClr val="bg1"/>
                          </a:solidFill>
                          <a:effectLst/>
                        </a:rPr>
                        <a:t>Module: LCHS7002</a:t>
                      </a:r>
                    </a:p>
                    <a:p>
                      <a:pPr algn="ctr">
                        <a:tabLst>
                          <a:tab pos="2865755" algn="ctr"/>
                          <a:tab pos="5731510" algn="r"/>
                        </a:tabLst>
                      </a:pPr>
                      <a:r>
                        <a:rPr lang="en-US" sz="3600" b="1" kern="100" dirty="0">
                          <a:solidFill>
                            <a:schemeClr val="bg1"/>
                          </a:solidFill>
                          <a:effectLst/>
                        </a:rPr>
                        <a:t>Health Care System Organization and Leadership</a:t>
                      </a:r>
                      <a:endParaRPr lang="en-GB" sz="3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64112554"/>
                  </a:ext>
                </a:extLst>
              </a:tr>
            </a:tbl>
          </a:graphicData>
        </a:graphic>
      </p:graphicFrame>
    </p:spTree>
    <p:extLst>
      <p:ext uri="{BB962C8B-B14F-4D97-AF65-F5344CB8AC3E}">
        <p14:creationId xmlns:p14="http://schemas.microsoft.com/office/powerpoint/2010/main" val="372094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D3205-2930-E2EE-000D-3848AFAFA09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C098826-C6D7-564D-77AA-B33839C4CB8B}"/>
              </a:ext>
            </a:extLst>
          </p:cNvPr>
          <p:cNvSpPr>
            <a:spLocks noGrp="1"/>
          </p:cNvSpPr>
          <p:nvPr>
            <p:ph idx="1"/>
          </p:nvPr>
        </p:nvSpPr>
        <p:spPr/>
        <p:txBody>
          <a:bodyPr/>
          <a:lstStyle/>
          <a:p>
            <a:pPr marL="0" indent="0" algn="ctr">
              <a:buNone/>
            </a:pPr>
            <a:r>
              <a:rPr lang="en-GB" b="1" dirty="0"/>
              <a:t>Ice breaker</a:t>
            </a:r>
            <a:r>
              <a:rPr lang="en-GB" dirty="0"/>
              <a:t>-</a:t>
            </a:r>
            <a:r>
              <a:rPr lang="en-GB" i="1" dirty="0"/>
              <a:t>Shifting gears now to the global perspective. We want to compare and contrast how different countries organize their health systems, and what we can learn from that.</a:t>
            </a:r>
          </a:p>
        </p:txBody>
      </p:sp>
    </p:spTree>
    <p:extLst>
      <p:ext uri="{BB962C8B-B14F-4D97-AF65-F5344CB8AC3E}">
        <p14:creationId xmlns:p14="http://schemas.microsoft.com/office/powerpoint/2010/main" val="16158339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220E03A-C7D8-F9E3-4AD3-8AC2BB91B1A3}"/>
              </a:ext>
            </a:extLst>
          </p:cNvPr>
          <p:cNvSpPr>
            <a:spLocks noGrp="1"/>
          </p:cNvSpPr>
          <p:nvPr>
            <p:ph type="title"/>
          </p:nvPr>
        </p:nvSpPr>
        <p:spPr>
          <a:xfrm>
            <a:off x="609600" y="274638"/>
            <a:ext cx="10972800" cy="1143000"/>
          </a:xfrm>
        </p:spPr>
        <p:txBody>
          <a:bodyPr/>
          <a:lstStyle/>
          <a:p>
            <a:endParaRPr lang="en-US"/>
          </a:p>
        </p:txBody>
      </p:sp>
      <p:sp>
        <p:nvSpPr>
          <p:cNvPr id="3" name="Content Placeholder 2">
            <a:extLst>
              <a:ext uri="{FF2B5EF4-FFF2-40B4-BE49-F238E27FC236}">
                <a16:creationId xmlns:a16="http://schemas.microsoft.com/office/drawing/2014/main" id="{8D9093C9-7AEB-4390-9DF2-13606FCF6BA1}"/>
              </a:ext>
            </a:extLst>
          </p:cNvPr>
          <p:cNvSpPr>
            <a:spLocks noGrp="1"/>
          </p:cNvSpPr>
          <p:nvPr>
            <p:ph sz="half" idx="1"/>
          </p:nvPr>
        </p:nvSpPr>
        <p:spPr>
          <a:xfrm>
            <a:off x="609600" y="1600201"/>
            <a:ext cx="5384800" cy="3989040"/>
          </a:xfrm>
        </p:spPr>
        <p:txBody>
          <a:bodyPr>
            <a:normAutofit fontScale="92500" lnSpcReduction="20000"/>
          </a:bodyPr>
          <a:lstStyle/>
          <a:p>
            <a:pPr>
              <a:lnSpc>
                <a:spcPct val="90000"/>
              </a:lnSpc>
            </a:pPr>
            <a:r>
              <a:rPr lang="en-GB" sz="2400" dirty="0"/>
              <a:t>The map on the slide shows which countries have universal health coverage (UHC) – that is, virtually all citizens have access to healthcare with financial protection. Green indicates countries with UHC, red those without, blue perhaps partial (the map from 2019 shows the US in red, some countries in blue that had plans or partial coverage) </a:t>
            </a:r>
          </a:p>
          <a:p>
            <a:pPr>
              <a:lnSpc>
                <a:spcPct val="90000"/>
              </a:lnSpc>
            </a:pPr>
            <a:r>
              <a:rPr lang="en-GB" sz="2400" dirty="0"/>
              <a:t>The key observation: virtually all developed nations except the US have UHC, and many middle-income countries do too. The ways they achieve UHC vary</a:t>
            </a:r>
          </a:p>
        </p:txBody>
      </p:sp>
      <p:pic>
        <p:nvPicPr>
          <p:cNvPr id="4" name="Picture 3">
            <a:extLst>
              <a:ext uri="{FF2B5EF4-FFF2-40B4-BE49-F238E27FC236}">
                <a16:creationId xmlns:a16="http://schemas.microsoft.com/office/drawing/2014/main" id="{D7678CC2-056B-580C-3871-737E6505E231}"/>
              </a:ext>
            </a:extLst>
          </p:cNvPr>
          <p:cNvPicPr>
            <a:picLocks noChangeAspect="1"/>
          </p:cNvPicPr>
          <p:nvPr/>
        </p:nvPicPr>
        <p:blipFill>
          <a:blip r:embed="rId2"/>
          <a:srcRect l="16748" r="13731" b="-1"/>
          <a:stretch>
            <a:fillRect/>
          </a:stretch>
        </p:blipFill>
        <p:spPr>
          <a:xfrm>
            <a:off x="6309360" y="1600201"/>
            <a:ext cx="5273040" cy="3989040"/>
          </a:xfrm>
          <a:prstGeom prst="rect">
            <a:avLst/>
          </a:prstGeom>
          <a:noFill/>
        </p:spPr>
      </p:pic>
    </p:spTree>
    <p:extLst>
      <p:ext uri="{BB962C8B-B14F-4D97-AF65-F5344CB8AC3E}">
        <p14:creationId xmlns:p14="http://schemas.microsoft.com/office/powerpoint/2010/main" val="527405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80D15-C6CF-FA31-4602-FCFB7770784B}"/>
              </a:ext>
            </a:extLst>
          </p:cNvPr>
          <p:cNvSpPr>
            <a:spLocks noGrp="1"/>
          </p:cNvSpPr>
          <p:nvPr>
            <p:ph type="title"/>
          </p:nvPr>
        </p:nvSpPr>
        <p:spPr/>
        <p:txBody>
          <a:bodyPr/>
          <a:lstStyle/>
          <a:p>
            <a:r>
              <a:rPr lang="en-GB" dirty="0" err="1"/>
              <a:t>Helathcare</a:t>
            </a:r>
            <a:r>
              <a:rPr lang="en-GB" dirty="0"/>
              <a:t> system model</a:t>
            </a:r>
          </a:p>
        </p:txBody>
      </p:sp>
      <p:sp>
        <p:nvSpPr>
          <p:cNvPr id="3" name="Content Placeholder 2">
            <a:extLst>
              <a:ext uri="{FF2B5EF4-FFF2-40B4-BE49-F238E27FC236}">
                <a16:creationId xmlns:a16="http://schemas.microsoft.com/office/drawing/2014/main" id="{B5417CC2-A5A8-BE3E-B460-EAE601CD6E7E}"/>
              </a:ext>
            </a:extLst>
          </p:cNvPr>
          <p:cNvSpPr>
            <a:spLocks noGrp="1"/>
          </p:cNvSpPr>
          <p:nvPr>
            <p:ph idx="1"/>
          </p:nvPr>
        </p:nvSpPr>
        <p:spPr/>
        <p:txBody>
          <a:bodyPr/>
          <a:lstStyle/>
          <a:p>
            <a:r>
              <a:rPr lang="en-GB" dirty="0"/>
              <a:t>As we covered earlier, these are the major health system models:</a:t>
            </a:r>
          </a:p>
          <a:p>
            <a:pPr>
              <a:buFont typeface="Arial" panose="020B0604020202020204" pitchFamily="34" charset="0"/>
              <a:buChar char="•"/>
            </a:pPr>
            <a:r>
              <a:rPr lang="en-GB" b="1" dirty="0"/>
              <a:t>The Beveridge Model</a:t>
            </a:r>
            <a:endParaRPr lang="en-GB" dirty="0"/>
          </a:p>
          <a:p>
            <a:pPr>
              <a:buFont typeface="Arial" panose="020B0604020202020204" pitchFamily="34" charset="0"/>
              <a:buChar char="•"/>
            </a:pPr>
            <a:r>
              <a:rPr lang="en-GB" b="1" dirty="0"/>
              <a:t>The Bismarck Model</a:t>
            </a:r>
            <a:endParaRPr lang="en-GB" dirty="0"/>
          </a:p>
          <a:p>
            <a:pPr>
              <a:buFont typeface="Arial" panose="020B0604020202020204" pitchFamily="34" charset="0"/>
              <a:buChar char="•"/>
            </a:pPr>
            <a:r>
              <a:rPr lang="en-GB" b="1" dirty="0"/>
              <a:t>National Health Insurance Model</a:t>
            </a:r>
            <a:endParaRPr lang="en-GB" dirty="0"/>
          </a:p>
          <a:p>
            <a:pPr>
              <a:buFont typeface="Arial" panose="020B0604020202020204" pitchFamily="34" charset="0"/>
              <a:buChar char="•"/>
            </a:pPr>
            <a:r>
              <a:rPr lang="en-GB" b="1" dirty="0"/>
              <a:t>Private/Out-of-Pocket Dominant Systems</a:t>
            </a:r>
            <a:endParaRPr lang="en-GB" dirty="0"/>
          </a:p>
          <a:p>
            <a:endParaRPr lang="en-GB" dirty="0"/>
          </a:p>
        </p:txBody>
      </p:sp>
    </p:spTree>
    <p:extLst>
      <p:ext uri="{BB962C8B-B14F-4D97-AF65-F5344CB8AC3E}">
        <p14:creationId xmlns:p14="http://schemas.microsoft.com/office/powerpoint/2010/main" val="2554253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88F44-61D7-76CC-FBBE-9210A9BA9B09}"/>
              </a:ext>
            </a:extLst>
          </p:cNvPr>
          <p:cNvSpPr>
            <a:spLocks noGrp="1"/>
          </p:cNvSpPr>
          <p:nvPr>
            <p:ph type="title"/>
          </p:nvPr>
        </p:nvSpPr>
        <p:spPr>
          <a:xfrm>
            <a:off x="609600" y="1028701"/>
            <a:ext cx="10972800" cy="1143000"/>
          </a:xfrm>
        </p:spPr>
        <p:txBody>
          <a:bodyPr>
            <a:normAutofit fontScale="90000"/>
          </a:bodyPr>
          <a:lstStyle/>
          <a:p>
            <a:pPr marL="0" indent="0"/>
            <a:r>
              <a:rPr lang="en-GB" dirty="0"/>
              <a:t>Why does this matter for systems thinking?</a:t>
            </a:r>
            <a:br>
              <a:rPr lang="en-GB" dirty="0"/>
            </a:br>
            <a:br>
              <a:rPr lang="en-GB" dirty="0"/>
            </a:br>
            <a:endParaRPr lang="en-GB" dirty="0"/>
          </a:p>
        </p:txBody>
      </p:sp>
      <p:sp>
        <p:nvSpPr>
          <p:cNvPr id="3" name="Content Placeholder 2">
            <a:extLst>
              <a:ext uri="{FF2B5EF4-FFF2-40B4-BE49-F238E27FC236}">
                <a16:creationId xmlns:a16="http://schemas.microsoft.com/office/drawing/2014/main" id="{DE34CA48-3D4E-D6FC-9E96-67D3BF6813E1}"/>
              </a:ext>
            </a:extLst>
          </p:cNvPr>
          <p:cNvSpPr>
            <a:spLocks noGrp="1"/>
          </p:cNvSpPr>
          <p:nvPr>
            <p:ph idx="1"/>
          </p:nvPr>
        </p:nvSpPr>
        <p:spPr/>
        <p:txBody>
          <a:bodyPr>
            <a:normAutofit fontScale="55000" lnSpcReduction="20000"/>
          </a:bodyPr>
          <a:lstStyle/>
          <a:p>
            <a:pPr marL="0" indent="0">
              <a:buNone/>
            </a:pPr>
            <a:r>
              <a:rPr lang="en-GB" dirty="0"/>
              <a:t>Because how a health system is designed—its financing and structure—shapes the feedback loops and </a:t>
            </a:r>
            <a:r>
              <a:rPr lang="en-GB" dirty="0" err="1"/>
              <a:t>behaviors</a:t>
            </a:r>
            <a:r>
              <a:rPr lang="en-GB" dirty="0"/>
              <a:t> within it.</a:t>
            </a:r>
          </a:p>
          <a:p>
            <a:pPr marL="0" indent="0">
              <a:buNone/>
            </a:pPr>
            <a:endParaRPr lang="en-GB" dirty="0"/>
          </a:p>
          <a:p>
            <a:pPr marL="0" indent="0">
              <a:buNone/>
            </a:pPr>
            <a:r>
              <a:rPr lang="en-GB" dirty="0"/>
              <a:t>In the US, lack of universal coverage created a loop where people delayed care due to cost, then ended up sicker in ERs—a reinforcing negative loop.</a:t>
            </a:r>
          </a:p>
          <a:p>
            <a:pPr marL="0" indent="0">
              <a:buNone/>
            </a:pPr>
            <a:endParaRPr lang="en-GB" dirty="0"/>
          </a:p>
          <a:p>
            <a:pPr marL="0" indent="0">
              <a:buNone/>
            </a:pPr>
            <a:r>
              <a:rPr lang="en-GB" dirty="0"/>
              <a:t>In Japan, very easy access led to potential overuse—especially among the elderly, who visited doctors frequently as a social activity. Japan responded with gatekeeping to balance this.</a:t>
            </a:r>
          </a:p>
          <a:p>
            <a:pPr marL="0" indent="0">
              <a:buNone/>
            </a:pPr>
            <a:endParaRPr lang="en-GB" dirty="0"/>
          </a:p>
          <a:p>
            <a:pPr marL="0" indent="0">
              <a:buNone/>
            </a:pPr>
            <a:r>
              <a:rPr lang="en-GB" dirty="0"/>
              <a:t>Each system reflects its culture and context, but increasingly, countries are learning from one another:</a:t>
            </a:r>
          </a:p>
          <a:p>
            <a:pPr>
              <a:buFont typeface="Arial" panose="020B0604020202020204" pitchFamily="34" charset="0"/>
              <a:buChar char="•"/>
            </a:pPr>
            <a:r>
              <a:rPr lang="en-GB" dirty="0"/>
              <a:t>Some European systems now include market mechanisms (like patient choice).</a:t>
            </a:r>
          </a:p>
          <a:p>
            <a:pPr>
              <a:buFont typeface="Arial" panose="020B0604020202020204" pitchFamily="34" charset="0"/>
              <a:buChar char="•"/>
            </a:pPr>
            <a:r>
              <a:rPr lang="en-GB" dirty="0"/>
              <a:t>The US is moving toward coordinated care models (like Accountable Care Organizations, similar to ICS).</a:t>
            </a:r>
          </a:p>
          <a:p>
            <a:r>
              <a:rPr lang="en-GB" dirty="0"/>
              <a:t>Next, we’ll compare how these structures perform under pressure—looking at spending, resources, and outcomes, and the trade-offs each system faces.</a:t>
            </a:r>
          </a:p>
          <a:p>
            <a:pPr marL="0" indent="0">
              <a:buNone/>
            </a:pPr>
            <a:endParaRPr lang="en-GB" dirty="0"/>
          </a:p>
        </p:txBody>
      </p:sp>
    </p:spTree>
    <p:extLst>
      <p:ext uri="{BB962C8B-B14F-4D97-AF65-F5344CB8AC3E}">
        <p14:creationId xmlns:p14="http://schemas.microsoft.com/office/powerpoint/2010/main" val="1277835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83072-11E0-0793-C015-C8DB623105DD}"/>
              </a:ext>
            </a:extLst>
          </p:cNvPr>
          <p:cNvSpPr>
            <a:spLocks noGrp="1"/>
          </p:cNvSpPr>
          <p:nvPr>
            <p:ph type="title"/>
          </p:nvPr>
        </p:nvSpPr>
        <p:spPr/>
        <p:txBody>
          <a:bodyPr>
            <a:normAutofit fontScale="90000"/>
          </a:bodyPr>
          <a:lstStyle/>
          <a:p>
            <a:r>
              <a:rPr lang="en-GB" dirty="0"/>
              <a:t>Global Comparison – Spending &amp; Outcomes</a:t>
            </a:r>
          </a:p>
        </p:txBody>
      </p:sp>
      <p:pic>
        <p:nvPicPr>
          <p:cNvPr id="5" name="Content Placeholder 4">
            <a:extLst>
              <a:ext uri="{FF2B5EF4-FFF2-40B4-BE49-F238E27FC236}">
                <a16:creationId xmlns:a16="http://schemas.microsoft.com/office/drawing/2014/main" id="{EA1344A4-0293-4C21-94CB-FE958AFE1B10}"/>
              </a:ext>
            </a:extLst>
          </p:cNvPr>
          <p:cNvPicPr>
            <a:picLocks noGrp="1" noChangeAspect="1"/>
          </p:cNvPicPr>
          <p:nvPr>
            <p:ph idx="1"/>
          </p:nvPr>
        </p:nvPicPr>
        <p:blipFill>
          <a:blip r:embed="rId2"/>
          <a:srcRect l="21119" t="11382" r="14309" b="10693"/>
          <a:stretch/>
        </p:blipFill>
        <p:spPr>
          <a:xfrm>
            <a:off x="6096000" y="1303339"/>
            <a:ext cx="5864324" cy="4423092"/>
          </a:xfrm>
        </p:spPr>
      </p:pic>
      <p:sp>
        <p:nvSpPr>
          <p:cNvPr id="7" name="TextBox 6">
            <a:extLst>
              <a:ext uri="{FF2B5EF4-FFF2-40B4-BE49-F238E27FC236}">
                <a16:creationId xmlns:a16="http://schemas.microsoft.com/office/drawing/2014/main" id="{321FC35F-78D9-3066-03F7-11B645130B4A}"/>
              </a:ext>
            </a:extLst>
          </p:cNvPr>
          <p:cNvSpPr txBox="1"/>
          <p:nvPr/>
        </p:nvSpPr>
        <p:spPr>
          <a:xfrm>
            <a:off x="522923" y="1809279"/>
            <a:ext cx="4049077" cy="2862322"/>
          </a:xfrm>
          <a:prstGeom prst="rect">
            <a:avLst/>
          </a:prstGeom>
          <a:noFill/>
        </p:spPr>
        <p:txBody>
          <a:bodyPr wrap="square">
            <a:spAutoFit/>
          </a:bodyPr>
          <a:lstStyle/>
          <a:p>
            <a:r>
              <a:rPr lang="en-GB" dirty="0"/>
              <a:t>Why look at spending relative to GDP? It indicates the priority and burden of health in the economy. The</a:t>
            </a:r>
          </a:p>
          <a:p>
            <a:r>
              <a:rPr lang="en-GB" dirty="0"/>
              <a:t>UK’s ~11% is a record high for the UK historically (partly elevated by COVID spending). Pre-pandemic it</a:t>
            </a:r>
          </a:p>
          <a:p>
            <a:r>
              <a:rPr lang="en-GB" dirty="0"/>
              <a:t>was ~9.9% . Many peer countries were around 10-12% too. So by spending, UK is mid-pack or slightly</a:t>
            </a:r>
          </a:p>
          <a:p>
            <a:r>
              <a:rPr lang="en-GB" dirty="0"/>
              <a:t>above average now. </a:t>
            </a:r>
          </a:p>
        </p:txBody>
      </p:sp>
    </p:spTree>
    <p:extLst>
      <p:ext uri="{BB962C8B-B14F-4D97-AF65-F5344CB8AC3E}">
        <p14:creationId xmlns:p14="http://schemas.microsoft.com/office/powerpoint/2010/main" val="2563547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31136-DCDE-AE97-0C82-5A3B0E907D2A}"/>
              </a:ext>
            </a:extLst>
          </p:cNvPr>
          <p:cNvSpPr>
            <a:spLocks noGrp="1"/>
          </p:cNvSpPr>
          <p:nvPr>
            <p:ph type="title"/>
          </p:nvPr>
        </p:nvSpPr>
        <p:spPr/>
        <p:txBody>
          <a:bodyPr/>
          <a:lstStyle/>
          <a:p>
            <a:r>
              <a:rPr lang="en-GB" b="1" dirty="0"/>
              <a:t>Are we getting our money’s worth?</a:t>
            </a:r>
            <a:endParaRPr lang="en-GB" dirty="0"/>
          </a:p>
        </p:txBody>
      </p:sp>
      <p:sp>
        <p:nvSpPr>
          <p:cNvPr id="3" name="Content Placeholder 2">
            <a:extLst>
              <a:ext uri="{FF2B5EF4-FFF2-40B4-BE49-F238E27FC236}">
                <a16:creationId xmlns:a16="http://schemas.microsoft.com/office/drawing/2014/main" id="{ED5C3818-D87B-4A2C-5E77-0BBBA522A051}"/>
              </a:ext>
            </a:extLst>
          </p:cNvPr>
          <p:cNvSpPr>
            <a:spLocks noGrp="1"/>
          </p:cNvSpPr>
          <p:nvPr>
            <p:ph idx="1"/>
          </p:nvPr>
        </p:nvSpPr>
        <p:spPr/>
        <p:txBody>
          <a:bodyPr>
            <a:normAutofit fontScale="47500" lnSpcReduction="20000"/>
          </a:bodyPr>
          <a:lstStyle/>
          <a:p>
            <a:pPr marL="0" indent="0">
              <a:buNone/>
            </a:pPr>
            <a:br>
              <a:rPr lang="en-GB" dirty="0"/>
            </a:br>
            <a:r>
              <a:rPr lang="en-GB" dirty="0"/>
              <a:t>It depends. Health system performance isn’t just about how much you spend—it’s about how well that money turns into health.</a:t>
            </a:r>
          </a:p>
          <a:p>
            <a:pPr marL="0" indent="0">
              <a:buNone/>
            </a:pPr>
            <a:r>
              <a:rPr lang="en-GB" dirty="0"/>
              <a:t>The U.S. spends the most, but has lower life expectancy than countries like the UK or Japan. That points to inefficiency and inequity—high costs, but poor results.</a:t>
            </a:r>
          </a:p>
          <a:p>
            <a:pPr marL="0" indent="0">
              <a:buNone/>
            </a:pPr>
            <a:r>
              <a:rPr lang="en-GB" dirty="0"/>
              <a:t>Spain spends about the same as the UK but has better outcomes (e.g., longer life). Likely due to strong primary care, public health, and lifestyle factors.</a:t>
            </a:r>
          </a:p>
          <a:p>
            <a:pPr marL="0" indent="0">
              <a:buNone/>
            </a:pPr>
            <a:r>
              <a:rPr lang="en-GB" dirty="0"/>
              <a:t>The UK does well on financial protection (no one goes bankrupt from medical bills) and ranks high on equity and access, but lags in areas like cancer survival and diagnostic capacity (e.g., fewer MRI/CT scanners). Socioeconomic inequality also drags outcomes down.</a:t>
            </a:r>
          </a:p>
          <a:p>
            <a:pPr marL="0" indent="0">
              <a:buNone/>
            </a:pPr>
            <a:endParaRPr lang="en-GB" b="1" dirty="0"/>
          </a:p>
          <a:p>
            <a:pPr marL="0" indent="0">
              <a:buNone/>
            </a:pPr>
            <a:r>
              <a:rPr lang="en-GB" b="1" dirty="0"/>
              <a:t>Key systems thinking insight</a:t>
            </a:r>
            <a:r>
              <a:rPr lang="en-GB" dirty="0"/>
              <a:t>:</a:t>
            </a:r>
          </a:p>
          <a:p>
            <a:pPr marL="0" indent="0">
              <a:buNone/>
            </a:pPr>
            <a:br>
              <a:rPr lang="en-GB" dirty="0"/>
            </a:br>
            <a:r>
              <a:rPr lang="en-GB" dirty="0"/>
              <a:t>It’s not just how much you spend—it’s where and how it’s spent.</a:t>
            </a:r>
          </a:p>
          <a:p>
            <a:pPr>
              <a:buFont typeface="Arial" panose="020B0604020202020204" pitchFamily="34" charset="0"/>
              <a:buChar char="•"/>
            </a:pPr>
            <a:r>
              <a:rPr lang="en-GB" dirty="0"/>
              <a:t>The U.S. loses efficiency to admin overhead and high prices.</a:t>
            </a:r>
          </a:p>
          <a:p>
            <a:pPr>
              <a:buFont typeface="Arial" panose="020B0604020202020204" pitchFamily="34" charset="0"/>
              <a:buChar char="•"/>
            </a:pPr>
            <a:r>
              <a:rPr lang="en-GB" dirty="0"/>
              <a:t>The UK has a leaner system but may underinvest in tech or prevention.</a:t>
            </a:r>
          </a:p>
          <a:p>
            <a:r>
              <a:rPr lang="en-GB" dirty="0"/>
              <a:t>Bottom line: Spending smarter—like investing in early diagnosis or prevention—can improve outcomes without simply spending more.</a:t>
            </a:r>
          </a:p>
          <a:p>
            <a:endParaRPr lang="en-GB" dirty="0"/>
          </a:p>
        </p:txBody>
      </p:sp>
    </p:spTree>
    <p:extLst>
      <p:ext uri="{BB962C8B-B14F-4D97-AF65-F5344CB8AC3E}">
        <p14:creationId xmlns:p14="http://schemas.microsoft.com/office/powerpoint/2010/main" val="2916749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B9A4C-7554-305B-1BA9-319FD43FD12D}"/>
              </a:ext>
            </a:extLst>
          </p:cNvPr>
          <p:cNvSpPr>
            <a:spLocks noGrp="1"/>
          </p:cNvSpPr>
          <p:nvPr>
            <p:ph type="title"/>
          </p:nvPr>
        </p:nvSpPr>
        <p:spPr>
          <a:xfrm>
            <a:off x="508000" y="0"/>
            <a:ext cx="11684000" cy="708660"/>
          </a:xfrm>
        </p:spPr>
        <p:txBody>
          <a:bodyPr>
            <a:normAutofit fontScale="90000"/>
          </a:bodyPr>
          <a:lstStyle/>
          <a:p>
            <a:r>
              <a:rPr lang="en-GB" dirty="0"/>
              <a:t>Global Comparison – Health System Resources</a:t>
            </a:r>
          </a:p>
        </p:txBody>
      </p:sp>
      <p:sp>
        <p:nvSpPr>
          <p:cNvPr id="3" name="Content Placeholder 2">
            <a:extLst>
              <a:ext uri="{FF2B5EF4-FFF2-40B4-BE49-F238E27FC236}">
                <a16:creationId xmlns:a16="http://schemas.microsoft.com/office/drawing/2014/main" id="{AE40BC29-E31B-8C60-0F2E-60AFB4981D47}"/>
              </a:ext>
            </a:extLst>
          </p:cNvPr>
          <p:cNvSpPr>
            <a:spLocks noGrp="1"/>
          </p:cNvSpPr>
          <p:nvPr>
            <p:ph sz="half" idx="1"/>
          </p:nvPr>
        </p:nvSpPr>
        <p:spPr/>
        <p:txBody>
          <a:bodyPr/>
          <a:lstStyle/>
          <a:p>
            <a:endParaRPr lang="en-GB" dirty="0"/>
          </a:p>
        </p:txBody>
      </p:sp>
      <p:pic>
        <p:nvPicPr>
          <p:cNvPr id="6" name="Content Placeholder 5">
            <a:extLst>
              <a:ext uri="{FF2B5EF4-FFF2-40B4-BE49-F238E27FC236}">
                <a16:creationId xmlns:a16="http://schemas.microsoft.com/office/drawing/2014/main" id="{8FEF5557-F7BB-4BE2-C179-219BB77733E8}"/>
              </a:ext>
            </a:extLst>
          </p:cNvPr>
          <p:cNvPicPr>
            <a:picLocks noGrp="1" noChangeAspect="1"/>
          </p:cNvPicPr>
          <p:nvPr>
            <p:ph sz="half" idx="2"/>
          </p:nvPr>
        </p:nvPicPr>
        <p:blipFill>
          <a:blip r:embed="rId3"/>
          <a:srcRect l="17995" t="8731" r="13656" b="6023"/>
          <a:stretch/>
        </p:blipFill>
        <p:spPr>
          <a:xfrm>
            <a:off x="1773548" y="582932"/>
            <a:ext cx="8050087" cy="6275068"/>
          </a:xfrm>
        </p:spPr>
      </p:pic>
    </p:spTree>
    <p:extLst>
      <p:ext uri="{BB962C8B-B14F-4D97-AF65-F5344CB8AC3E}">
        <p14:creationId xmlns:p14="http://schemas.microsoft.com/office/powerpoint/2010/main" val="983135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FE11A-9DC9-F7D7-61E1-812208D5723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9AF2622-641B-1D70-AACF-9A9B7433F01A}"/>
              </a:ext>
            </a:extLst>
          </p:cNvPr>
          <p:cNvSpPr>
            <a:spLocks noGrp="1"/>
          </p:cNvSpPr>
          <p:nvPr>
            <p:ph idx="1"/>
          </p:nvPr>
        </p:nvSpPr>
        <p:spPr/>
        <p:txBody>
          <a:bodyPr>
            <a:normAutofit fontScale="77500" lnSpcReduction="20000"/>
          </a:bodyPr>
          <a:lstStyle/>
          <a:p>
            <a:pPr marL="0" indent="0">
              <a:buNone/>
            </a:pPr>
            <a:r>
              <a:rPr lang="en-GB" b="1" dirty="0"/>
              <a:t>CT and MRI Scanner Availability – Why It Matters</a:t>
            </a:r>
            <a:endParaRPr lang="en-GB" dirty="0"/>
          </a:p>
          <a:p>
            <a:r>
              <a:rPr lang="en-GB" dirty="0"/>
              <a:t>Countries like Japan and the U.S. have many scanners per capita. The UK has very few (e.g., 16 MRI per million vs. Japan’s 111).</a:t>
            </a:r>
          </a:p>
          <a:p>
            <a:r>
              <a:rPr lang="en-GB" dirty="0"/>
              <a:t>Why this matters:</a:t>
            </a:r>
          </a:p>
          <a:p>
            <a:pPr>
              <a:buFont typeface="Arial" panose="020B0604020202020204" pitchFamily="34" charset="0"/>
              <a:buChar char="•"/>
            </a:pPr>
            <a:r>
              <a:rPr lang="en-GB" dirty="0"/>
              <a:t>More scanners → faster access to diagnostic imaging → quicker diagnosis and treatment.</a:t>
            </a:r>
          </a:p>
          <a:p>
            <a:pPr>
              <a:buFont typeface="Arial" panose="020B0604020202020204" pitchFamily="34" charset="0"/>
              <a:buChar char="•"/>
            </a:pPr>
            <a:r>
              <a:rPr lang="en-GB" dirty="0"/>
              <a:t>Fewer scanners → longer waits → possible delays in care (e.g., cancer diagnosis).</a:t>
            </a:r>
          </a:p>
          <a:p>
            <a:r>
              <a:rPr lang="en-GB" dirty="0"/>
              <a:t>That said, more isn’t always better- overuse can be an issue. But in the UK, low scanner numbers have been tied to diagnostic delays, especially in critical cases.</a:t>
            </a:r>
          </a:p>
          <a:p>
            <a:endParaRPr lang="en-GB" dirty="0"/>
          </a:p>
        </p:txBody>
      </p:sp>
    </p:spTree>
    <p:extLst>
      <p:ext uri="{BB962C8B-B14F-4D97-AF65-F5344CB8AC3E}">
        <p14:creationId xmlns:p14="http://schemas.microsoft.com/office/powerpoint/2010/main" val="19020503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782EE-B51A-3BFA-9D49-570097DAB92E}"/>
              </a:ext>
            </a:extLst>
          </p:cNvPr>
          <p:cNvSpPr>
            <a:spLocks noGrp="1"/>
          </p:cNvSpPr>
          <p:nvPr>
            <p:ph type="title"/>
          </p:nvPr>
        </p:nvSpPr>
        <p:spPr/>
        <p:txBody>
          <a:bodyPr>
            <a:normAutofit fontScale="90000"/>
          </a:bodyPr>
          <a:lstStyle/>
          <a:p>
            <a:r>
              <a:rPr lang="en-GB" b="1" dirty="0"/>
              <a:t>What Can Different Systems Learn?</a:t>
            </a:r>
            <a:br>
              <a:rPr lang="en-GB" dirty="0"/>
            </a:br>
            <a:endParaRPr lang="en-GB" dirty="0"/>
          </a:p>
        </p:txBody>
      </p:sp>
      <p:sp>
        <p:nvSpPr>
          <p:cNvPr id="3" name="Content Placeholder 2">
            <a:extLst>
              <a:ext uri="{FF2B5EF4-FFF2-40B4-BE49-F238E27FC236}">
                <a16:creationId xmlns:a16="http://schemas.microsoft.com/office/drawing/2014/main" id="{56CCB4A6-C73C-1FE8-84E6-FB93BE2EBF06}"/>
              </a:ext>
            </a:extLst>
          </p:cNvPr>
          <p:cNvSpPr>
            <a:spLocks noGrp="1"/>
          </p:cNvSpPr>
          <p:nvPr>
            <p:ph idx="1"/>
          </p:nvPr>
        </p:nvSpPr>
        <p:spPr/>
        <p:txBody>
          <a:bodyPr>
            <a:normAutofit fontScale="55000" lnSpcReduction="20000"/>
          </a:bodyPr>
          <a:lstStyle/>
          <a:p>
            <a:pPr marL="0" indent="0">
              <a:buNone/>
            </a:pPr>
            <a:r>
              <a:rPr lang="en-GB" dirty="0"/>
              <a:t>Health systems can learn from each other to improve outcomes and efficiency:</a:t>
            </a:r>
          </a:p>
          <a:p>
            <a:pPr>
              <a:buFont typeface="Arial" panose="020B0604020202020204" pitchFamily="34" charset="0"/>
              <a:buChar char="•"/>
            </a:pPr>
            <a:r>
              <a:rPr lang="en-GB" dirty="0"/>
              <a:t>The UK could learn from France or Australia on faster cancer diagnosis and integrated screening.</a:t>
            </a:r>
          </a:p>
          <a:p>
            <a:pPr>
              <a:buFont typeface="Arial" panose="020B0604020202020204" pitchFamily="34" charset="0"/>
              <a:buChar char="•"/>
            </a:pPr>
            <a:r>
              <a:rPr lang="en-GB" dirty="0"/>
              <a:t>The US could learn from the NHS about cost control and universal coverage.</a:t>
            </a:r>
          </a:p>
          <a:p>
            <a:pPr>
              <a:buFont typeface="Arial" panose="020B0604020202020204" pitchFamily="34" charset="0"/>
              <a:buChar char="•"/>
            </a:pPr>
            <a:r>
              <a:rPr lang="en-GB" dirty="0"/>
              <a:t>Germany might take notes from the NHS on centralized planning to reduce duplication.</a:t>
            </a:r>
          </a:p>
          <a:p>
            <a:pPr>
              <a:buFont typeface="Arial" panose="020B0604020202020204" pitchFamily="34" charset="0"/>
              <a:buChar char="•"/>
            </a:pPr>
            <a:r>
              <a:rPr lang="en-GB" dirty="0"/>
              <a:t>During COVID, systems like Taiwan and South Korea showed how integration and testing infrastructure matter.</a:t>
            </a:r>
          </a:p>
          <a:p>
            <a:pPr marL="0" indent="0">
              <a:buNone/>
            </a:pPr>
            <a:endParaRPr lang="en-GB" b="1" dirty="0"/>
          </a:p>
          <a:p>
            <a:pPr marL="0" indent="0">
              <a:buNone/>
            </a:pPr>
            <a:r>
              <a:rPr lang="en-GB" b="1" dirty="0"/>
              <a:t>Key takeaway for systems thinking</a:t>
            </a:r>
            <a:r>
              <a:rPr lang="en-GB" dirty="0"/>
              <a:t>:</a:t>
            </a:r>
            <a:br>
              <a:rPr lang="en-GB" dirty="0"/>
            </a:br>
            <a:endParaRPr lang="en-GB" dirty="0"/>
          </a:p>
          <a:p>
            <a:pPr marL="0" indent="0">
              <a:buNone/>
            </a:pPr>
            <a:r>
              <a:rPr lang="en-GB" dirty="0"/>
              <a:t>Don’t just ask “who’s best”—ask what works and why. Each system is like a live experiment.</a:t>
            </a:r>
            <a:br>
              <a:rPr lang="en-GB" dirty="0"/>
            </a:br>
            <a:r>
              <a:rPr lang="en-GB" dirty="0"/>
              <a:t>Comparing them helps identify what structures or policies lead to better outcomes.</a:t>
            </a:r>
          </a:p>
          <a:p>
            <a:r>
              <a:rPr lang="en-GB" dirty="0"/>
              <a:t>The UK, for example, shows:</a:t>
            </a:r>
          </a:p>
          <a:p>
            <a:pPr>
              <a:buFont typeface="Arial" panose="020B0604020202020204" pitchFamily="34" charset="0"/>
              <a:buChar char="•"/>
            </a:pPr>
            <a:r>
              <a:rPr lang="en-GB" dirty="0"/>
              <a:t>Strengths: Equity, strong primary care.</a:t>
            </a:r>
          </a:p>
          <a:p>
            <a:pPr>
              <a:buFont typeface="Arial" panose="020B0604020202020204" pitchFamily="34" charset="0"/>
              <a:buChar char="•"/>
            </a:pPr>
            <a:r>
              <a:rPr lang="en-GB" dirty="0"/>
              <a:t>Challenges: Capacity limits, slower outcomes in some areas.</a:t>
            </a:r>
          </a:p>
          <a:p>
            <a:endParaRPr lang="en-GB" dirty="0"/>
          </a:p>
        </p:txBody>
      </p:sp>
    </p:spTree>
    <p:extLst>
      <p:ext uri="{BB962C8B-B14F-4D97-AF65-F5344CB8AC3E}">
        <p14:creationId xmlns:p14="http://schemas.microsoft.com/office/powerpoint/2010/main" val="16783420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4A923-3F17-9DF0-4AB0-EA77716D51CC}"/>
              </a:ext>
            </a:extLst>
          </p:cNvPr>
          <p:cNvSpPr>
            <a:spLocks noGrp="1"/>
          </p:cNvSpPr>
          <p:nvPr>
            <p:ph type="title"/>
          </p:nvPr>
        </p:nvSpPr>
        <p:spPr/>
        <p:txBody>
          <a:bodyPr>
            <a:normAutofit fontScale="90000"/>
          </a:bodyPr>
          <a:lstStyle/>
          <a:p>
            <a:r>
              <a:rPr lang="en-GB" dirty="0"/>
              <a:t>Activity – Comparing Systems Internationally</a:t>
            </a:r>
          </a:p>
        </p:txBody>
      </p:sp>
      <p:sp>
        <p:nvSpPr>
          <p:cNvPr id="3" name="Content Placeholder 2">
            <a:extLst>
              <a:ext uri="{FF2B5EF4-FFF2-40B4-BE49-F238E27FC236}">
                <a16:creationId xmlns:a16="http://schemas.microsoft.com/office/drawing/2014/main" id="{31416210-2DA4-E1B2-FE3F-40AFBF49CFBC}"/>
              </a:ext>
            </a:extLst>
          </p:cNvPr>
          <p:cNvSpPr>
            <a:spLocks noGrp="1"/>
          </p:cNvSpPr>
          <p:nvPr>
            <p:ph idx="1"/>
          </p:nvPr>
        </p:nvSpPr>
        <p:spPr/>
        <p:txBody>
          <a:bodyPr>
            <a:normAutofit fontScale="40000" lnSpcReduction="20000"/>
          </a:bodyPr>
          <a:lstStyle/>
          <a:p>
            <a:pPr marL="0" indent="0">
              <a:buNone/>
            </a:pPr>
            <a:r>
              <a:rPr lang="en-GB" dirty="0"/>
              <a:t>You’ll work in groups to advise two fictional countries facing a diabetes crisis. Apply what you’ve learned from global systems.</a:t>
            </a:r>
          </a:p>
          <a:p>
            <a:pPr marL="0" indent="0">
              <a:buNone/>
            </a:pPr>
            <a:r>
              <a:rPr lang="en-GB" b="1" dirty="0"/>
              <a:t>The Scenario:</a:t>
            </a:r>
          </a:p>
          <a:p>
            <a:r>
              <a:rPr lang="en-GB" dirty="0"/>
              <a:t>Both countries are seeing a rise in diabetes-related complications (e.g., amputations, heart attacks), straining hospitals.</a:t>
            </a:r>
          </a:p>
          <a:p>
            <a:pPr marL="0" indent="0">
              <a:buNone/>
            </a:pPr>
            <a:r>
              <a:rPr lang="en-GB" b="1" dirty="0"/>
              <a:t>The Countries:</a:t>
            </a:r>
          </a:p>
          <a:p>
            <a:pPr>
              <a:buFont typeface="Arial" panose="020B0604020202020204" pitchFamily="34" charset="0"/>
              <a:buChar char="•"/>
            </a:pPr>
            <a:r>
              <a:rPr lang="en-GB" b="1" dirty="0"/>
              <a:t>Country A</a:t>
            </a:r>
            <a:r>
              <a:rPr lang="en-GB" dirty="0"/>
              <a:t> – NHS-style system (tax-funded, government-run)</a:t>
            </a:r>
          </a:p>
          <a:p>
            <a:pPr>
              <a:buFont typeface="Arial" panose="020B0604020202020204" pitchFamily="34" charset="0"/>
              <a:buChar char="•"/>
            </a:pPr>
            <a:r>
              <a:rPr lang="en-GB" b="1" dirty="0"/>
              <a:t>Country B</a:t>
            </a:r>
            <a:r>
              <a:rPr lang="en-GB" dirty="0"/>
              <a:t> – Insurance-based system (multi-payer, like parts of Europe or the U.S.)</a:t>
            </a:r>
          </a:p>
          <a:p>
            <a:pPr marL="0" indent="0">
              <a:buNone/>
            </a:pPr>
            <a:r>
              <a:rPr lang="en-GB" b="1" dirty="0"/>
              <a:t>Your Task:</a:t>
            </a:r>
          </a:p>
          <a:p>
            <a:r>
              <a:rPr lang="en-GB" dirty="0"/>
              <a:t>Discuss how each system might naturally respond to the diabetes crisis, and what could be improved.</a:t>
            </a:r>
          </a:p>
          <a:p>
            <a:r>
              <a:rPr lang="en-GB" dirty="0"/>
              <a:t>Key Points to Consider:</a:t>
            </a:r>
          </a:p>
          <a:p>
            <a:pPr marL="0" indent="0">
              <a:buNone/>
            </a:pPr>
            <a:r>
              <a:rPr lang="en-GB" b="1" dirty="0"/>
              <a:t>Country A (NHS-style)</a:t>
            </a:r>
          </a:p>
          <a:p>
            <a:pPr>
              <a:buFont typeface="Arial" panose="020B0604020202020204" pitchFamily="34" charset="0"/>
              <a:buChar char="•"/>
            </a:pPr>
            <a:r>
              <a:rPr lang="en-GB" dirty="0"/>
              <a:t>Strengths: Centralized data, potential for national prevention programs, coordinated care via GPs.</a:t>
            </a:r>
          </a:p>
          <a:p>
            <a:pPr>
              <a:buFont typeface="Arial" panose="020B0604020202020204" pitchFamily="34" charset="0"/>
              <a:buChar char="•"/>
            </a:pPr>
            <a:r>
              <a:rPr lang="en-GB" dirty="0"/>
              <a:t>Weaknesses: Limited budgets may prioritize hospital care over prevention; GP bottlenecks may slow access.</a:t>
            </a:r>
          </a:p>
          <a:p>
            <a:pPr marL="0" indent="0">
              <a:buNone/>
            </a:pPr>
            <a:r>
              <a:rPr lang="en-GB" b="1" dirty="0"/>
              <a:t>Country B (Insurance-based)</a:t>
            </a:r>
          </a:p>
          <a:p>
            <a:pPr>
              <a:buFont typeface="Arial" panose="020B0604020202020204" pitchFamily="34" charset="0"/>
              <a:buChar char="•"/>
            </a:pPr>
            <a:r>
              <a:rPr lang="en-GB" dirty="0"/>
              <a:t>Strengths: Flexibility, insurer-driven innovation, potentially faster specialist access.</a:t>
            </a:r>
          </a:p>
          <a:p>
            <a:pPr>
              <a:buFont typeface="Arial" panose="020B0604020202020204" pitchFamily="34" charset="0"/>
              <a:buChar char="•"/>
            </a:pPr>
            <a:r>
              <a:rPr lang="en-GB" dirty="0"/>
              <a:t>Weaknesses: Fragmented care, poor data sharing, preventive care may not be fully covered, equity concerns.</a:t>
            </a:r>
          </a:p>
          <a:p>
            <a:pPr marL="0" indent="0">
              <a:buNone/>
            </a:pPr>
            <a:r>
              <a:rPr lang="en-GB" b="1" dirty="0"/>
              <a:t>Goal:</a:t>
            </a:r>
          </a:p>
          <a:p>
            <a:r>
              <a:rPr lang="en-GB" b="1" dirty="0"/>
              <a:t>Think like a policy advisor. What system strengths can be leveraged? What weaknesses need fixing? What ideas could be borrowed from other systems?</a:t>
            </a:r>
          </a:p>
          <a:p>
            <a:r>
              <a:rPr lang="en-GB" dirty="0"/>
              <a:t>Be ready to share your group’s insights!</a:t>
            </a:r>
          </a:p>
        </p:txBody>
      </p:sp>
    </p:spTree>
    <p:extLst>
      <p:ext uri="{BB962C8B-B14F-4D97-AF65-F5344CB8AC3E}">
        <p14:creationId xmlns:p14="http://schemas.microsoft.com/office/powerpoint/2010/main" val="178853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26504-5643-7FF7-FFC4-BE653909561D}"/>
              </a:ext>
            </a:extLst>
          </p:cNvPr>
          <p:cNvSpPr>
            <a:spLocks noGrp="1"/>
          </p:cNvSpPr>
          <p:nvPr>
            <p:ph type="title"/>
          </p:nvPr>
        </p:nvSpPr>
        <p:spPr>
          <a:xfrm>
            <a:off x="0" y="274638"/>
            <a:ext cx="2727960" cy="251142"/>
          </a:xfrm>
        </p:spPr>
        <p:txBody>
          <a:bodyPr>
            <a:normAutofit fontScale="90000"/>
          </a:bodyPr>
          <a:lstStyle/>
          <a:p>
            <a:r>
              <a:rPr lang="en-GB" dirty="0"/>
              <a:t>References</a:t>
            </a:r>
          </a:p>
        </p:txBody>
      </p:sp>
      <p:sp>
        <p:nvSpPr>
          <p:cNvPr id="5" name="Rectangle 2">
            <a:extLst>
              <a:ext uri="{FF2B5EF4-FFF2-40B4-BE49-F238E27FC236}">
                <a16:creationId xmlns:a16="http://schemas.microsoft.com/office/drawing/2014/main" id="{B10F313A-C0F1-64C9-BF04-FCDED5DE42EB}"/>
              </a:ext>
            </a:extLst>
          </p:cNvPr>
          <p:cNvSpPr>
            <a:spLocks noGrp="1" noChangeArrowheads="1"/>
          </p:cNvSpPr>
          <p:nvPr>
            <p:ph idx="1"/>
          </p:nvPr>
        </p:nvSpPr>
        <p:spPr bwMode="auto">
          <a:xfrm>
            <a:off x="114300" y="609966"/>
            <a:ext cx="12077700"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err="1">
                <a:ln>
                  <a:noFill/>
                </a:ln>
                <a:solidFill>
                  <a:schemeClr val="tx1"/>
                </a:solidFill>
                <a:effectLst/>
                <a:latin typeface="Arial" panose="020B0604020202020204" pitchFamily="34" charset="0"/>
              </a:rPr>
              <a:t>Verywell</a:t>
            </a:r>
            <a:r>
              <a:rPr kumimoji="0" lang="en-US" altLang="en-US" sz="1800" b="0" i="0" u="none" strike="noStrike" cap="none" normalizeH="0" baseline="0" dirty="0">
                <a:ln>
                  <a:noFill/>
                </a:ln>
                <a:solidFill>
                  <a:schemeClr val="tx1"/>
                </a:solidFill>
                <a:effectLst/>
                <a:latin typeface="Arial" panose="020B0604020202020204" pitchFamily="34" charset="0"/>
              </a:rPr>
              <a:t> Mind. (2024). </a:t>
            </a:r>
            <a:r>
              <a:rPr kumimoji="0" lang="en-US" altLang="en-US" sz="1800" b="0" i="1" u="none" strike="noStrike" cap="none" normalizeH="0" baseline="0" dirty="0">
                <a:ln>
                  <a:noFill/>
                </a:ln>
                <a:solidFill>
                  <a:schemeClr val="tx1"/>
                </a:solidFill>
                <a:effectLst/>
                <a:latin typeface="Arial" panose="020B0604020202020204" pitchFamily="34" charset="0"/>
              </a:rPr>
              <a:t>Laissez-Faire Leadership: Examples and Advantages</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2"/>
              </a:rPr>
              <a:t>https://www.verywellmind.com/what-is-laissez-faire-leadership-2795316</a:t>
            </a:r>
            <a:r>
              <a:rPr kumimoji="0" lang="en-US" altLang="en-US" sz="1800" b="0" i="0" u="none" strike="noStrike" cap="none" normalizeH="0" baseline="0" dirty="0">
                <a:ln>
                  <a:noFill/>
                </a:ln>
                <a:solidFill>
                  <a:schemeClr val="tx1"/>
                </a:solidFill>
                <a:effectLst/>
                <a:latin typeface="Arial" panose="020B0604020202020204" pitchFamily="34" charset="0"/>
              </a:rPr>
              <a:t> [Accessed 22 May 2025].</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Relias. (2023). </a:t>
            </a:r>
            <a:r>
              <a:rPr kumimoji="0" lang="en-US" altLang="en-US" sz="1800" b="0" i="1" u="none" strike="noStrike" cap="none" normalizeH="0" baseline="0" dirty="0">
                <a:ln>
                  <a:noFill/>
                </a:ln>
                <a:solidFill>
                  <a:schemeClr val="tx1"/>
                </a:solidFill>
                <a:effectLst/>
                <a:latin typeface="Arial" panose="020B0604020202020204" pitchFamily="34" charset="0"/>
              </a:rPr>
              <a:t>7 Leadership Styles in Nursing — Which Is Yours?</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https://www.relias.com/blog/7-leadership-styles-in-nursing [Accessed 22 May 2025].</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Pacific College. (2022). </a:t>
            </a:r>
            <a:r>
              <a:rPr kumimoji="0" lang="en-US" altLang="en-US" sz="1800" b="0" i="1" u="none" strike="noStrike" cap="none" normalizeH="0" baseline="0" dirty="0">
                <a:ln>
                  <a:noFill/>
                </a:ln>
                <a:solidFill>
                  <a:schemeClr val="tx1"/>
                </a:solidFill>
                <a:effectLst/>
                <a:latin typeface="Arial" panose="020B0604020202020204" pitchFamily="34" charset="0"/>
              </a:rPr>
              <a:t>7 Leadership Styles in Nursing</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https://www.pacific-college.edu/blog/leadership-styles-nursing [Accessed 22 May 2025].</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Simply Psychology. (2024). </a:t>
            </a:r>
            <a:r>
              <a:rPr kumimoji="0" lang="en-US" altLang="en-US" sz="1800" b="0" i="1" u="none" strike="noStrike" cap="none" normalizeH="0" baseline="0" dirty="0">
                <a:ln>
                  <a:noFill/>
                </a:ln>
                <a:solidFill>
                  <a:schemeClr val="tx1"/>
                </a:solidFill>
                <a:effectLst/>
                <a:latin typeface="Arial" panose="020B0604020202020204" pitchFamily="34" charset="0"/>
              </a:rPr>
              <a:t>Autocratic Leadership Style: Definition, Examples, Pros &amp; Cons</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https://www.simplypsychology.org/autocratic-leadership.html [Accessed 22 May 2025].</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Southern New Hampshire University. (2025). </a:t>
            </a:r>
            <a:r>
              <a:rPr kumimoji="0" lang="en-US" altLang="en-US" sz="1800" b="0" i="1" u="none" strike="noStrike" cap="none" normalizeH="0" baseline="0" dirty="0">
                <a:ln>
                  <a:noFill/>
                </a:ln>
                <a:solidFill>
                  <a:schemeClr val="tx1"/>
                </a:solidFill>
                <a:effectLst/>
                <a:latin typeface="Arial" panose="020B0604020202020204" pitchFamily="34" charset="0"/>
              </a:rPr>
              <a:t>What Are the 5 Most Influential Leadership Styles in Nursing?</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https://www.snhu.edu/about-us/newsroom/health/5-leadership-styles-in-nursing [Accessed 22 May 2025].</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Oklahoma City University. (2024). </a:t>
            </a:r>
            <a:r>
              <a:rPr kumimoji="0" lang="en-US" altLang="en-US" sz="1800" b="0" i="1" u="none" strike="noStrike" cap="none" normalizeH="0" baseline="0" dirty="0">
                <a:ln>
                  <a:noFill/>
                </a:ln>
                <a:solidFill>
                  <a:schemeClr val="tx1"/>
                </a:solidFill>
                <a:effectLst/>
                <a:latin typeface="Arial" panose="020B0604020202020204" pitchFamily="34" charset="0"/>
              </a:rPr>
              <a:t>Top 5 Leadership Styles in Nursing</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https://online.okcu.edu/nursing/blog/leadership-styles-in-nursing [Accessed 22 May 2025].</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NHS Leadership Academy. (n.d.). </a:t>
            </a:r>
            <a:r>
              <a:rPr kumimoji="0" lang="en-US" altLang="en-US" sz="1800" b="0" i="1" u="none" strike="noStrike" cap="none" normalizeH="0" baseline="0" dirty="0">
                <a:ln>
                  <a:noFill/>
                </a:ln>
                <a:solidFill>
                  <a:schemeClr val="tx1"/>
                </a:solidFill>
                <a:effectLst/>
                <a:latin typeface="Arial" panose="020B0604020202020204" pitchFamily="34" charset="0"/>
              </a:rPr>
              <a:t>Engaging the Team</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3"/>
              </a:rPr>
              <a:t>https://www.leadershipacademy.nhs.uk/healthcare-leadership-model/explore-the-healthcare-leadership-model/engaging-the-team/</a:t>
            </a:r>
            <a:r>
              <a:rPr kumimoji="0" lang="en-US" altLang="en-US" sz="1800" b="0" i="0" u="none" strike="noStrike" cap="none" normalizeH="0" baseline="0" dirty="0">
                <a:ln>
                  <a:noFill/>
                </a:ln>
                <a:solidFill>
                  <a:schemeClr val="tx1"/>
                </a:solidFill>
                <a:effectLst/>
                <a:latin typeface="Arial" panose="020B0604020202020204" pitchFamily="34" charset="0"/>
              </a:rPr>
              <a:t> [Accessed 22 May 2025].</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NHS Confederation. (2022). </a:t>
            </a:r>
            <a:r>
              <a:rPr kumimoji="0" lang="en-US" altLang="en-US" sz="1800" b="0" i="1" u="none" strike="noStrike" cap="none" normalizeH="0" baseline="0" dirty="0">
                <a:ln>
                  <a:noFill/>
                </a:ln>
                <a:solidFill>
                  <a:schemeClr val="tx1"/>
                </a:solidFill>
                <a:effectLst/>
                <a:latin typeface="Arial" panose="020B0604020202020204" pitchFamily="34" charset="0"/>
              </a:rPr>
              <a:t>A More Democratic NHS?</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https://www.nhsconfed.org/articles/more-democratic-nhs [Accessed 22 May 2025].</a:t>
            </a:r>
          </a:p>
        </p:txBody>
      </p:sp>
    </p:spTree>
    <p:extLst>
      <p:ext uri="{BB962C8B-B14F-4D97-AF65-F5344CB8AC3E}">
        <p14:creationId xmlns:p14="http://schemas.microsoft.com/office/powerpoint/2010/main" val="38724867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4905</TotalTime>
  <Words>1478</Words>
  <Application>Microsoft Office PowerPoint</Application>
  <PresentationFormat>Widescreen</PresentationFormat>
  <Paragraphs>88</Paragraphs>
  <Slides>12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Myriad Pro</vt:lpstr>
      <vt:lpstr>20140311PresentationUWTSDTemplate</vt:lpstr>
      <vt:lpstr>        Dr Fahad Khan PhD (Medical sciences), MSc. in Public health BDS (Bachelor of Dentistry) Diploma in Public health, Diploma in Epidemiology </vt:lpstr>
      <vt:lpstr>PowerPoint Presentation</vt:lpstr>
      <vt:lpstr>PowerPoint Presentation</vt:lpstr>
      <vt:lpstr>Helathcare system model</vt:lpstr>
      <vt:lpstr>Why does this matter for systems thinking?  </vt:lpstr>
      <vt:lpstr>Global Comparison – Spending &amp; Outcomes</vt:lpstr>
      <vt:lpstr>Are we getting our money’s worth?</vt:lpstr>
      <vt:lpstr>Global Comparison – Health System Resources</vt:lpstr>
      <vt:lpstr>PowerPoint Presentation</vt:lpstr>
      <vt:lpstr>What Can Different Systems Learn? </vt:lpstr>
      <vt:lpstr>Activity – Comparing Systems Internationally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Dr Fahad Khan PhD (Medical sciences), MSc. in Public health BDS (Bachelor of Dentistry) Diploma in Public health, Diploma in Epidemiology </dc:title>
  <dc:creator>Fahad Khan</dc:creator>
  <cp:lastModifiedBy>Fahad Khan</cp:lastModifiedBy>
  <cp:revision>54</cp:revision>
  <dcterms:created xsi:type="dcterms:W3CDTF">2023-05-20T05:18:05Z</dcterms:created>
  <dcterms:modified xsi:type="dcterms:W3CDTF">2025-05-25T08:43:44Z</dcterms:modified>
</cp:coreProperties>
</file>